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3" r:id="rId2"/>
    <p:sldId id="13649" r:id="rId3"/>
    <p:sldId id="13664" r:id="rId4"/>
    <p:sldId id="779" r:id="rId5"/>
    <p:sldId id="13658" r:id="rId6"/>
    <p:sldId id="13659" r:id="rId7"/>
    <p:sldId id="13650" r:id="rId8"/>
    <p:sldId id="13652" r:id="rId9"/>
    <p:sldId id="13653" r:id="rId10"/>
    <p:sldId id="13654" r:id="rId11"/>
    <p:sldId id="13655" r:id="rId12"/>
    <p:sldId id="13656" r:id="rId13"/>
    <p:sldId id="13657" r:id="rId14"/>
    <p:sldId id="663" r:id="rId15"/>
    <p:sldId id="454" r:id="rId16"/>
    <p:sldId id="13660" r:id="rId17"/>
    <p:sldId id="13661" r:id="rId18"/>
    <p:sldId id="13651" r:id="rId19"/>
    <p:sldId id="818" r:id="rId20"/>
    <p:sldId id="13662" r:id="rId21"/>
    <p:sldId id="1366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 userDrawn="1">
          <p15:clr>
            <a:srgbClr val="A4A3A4"/>
          </p15:clr>
        </p15:guide>
        <p15:guide id="2" pos="3600" userDrawn="1">
          <p15:clr>
            <a:srgbClr val="A4A3A4"/>
          </p15:clr>
        </p15:guide>
        <p15:guide id="3" orient="horz" pos="720" userDrawn="1">
          <p15:clr>
            <a:srgbClr val="A4A3A4"/>
          </p15:clr>
        </p15:guide>
        <p15:guide id="4" pos="528" userDrawn="1">
          <p15:clr>
            <a:srgbClr val="A4A3A4"/>
          </p15:clr>
        </p15:guide>
        <p15:guide id="5" pos="65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5E81B0-4460-122B-82D8-43C79F3F0177}" name="Prerna Poojary" initials="PP" userId="Prerna Poojary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A31"/>
    <a:srgbClr val="DF1918"/>
    <a:srgbClr val="E68229"/>
    <a:srgbClr val="4D4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4" autoAdjust="0"/>
    <p:restoredTop sz="96801" autoAdjust="0"/>
  </p:normalViewPr>
  <p:slideViewPr>
    <p:cSldViewPr snapToGrid="0">
      <p:cViewPr varScale="1">
        <p:scale>
          <a:sx n="91" d="100"/>
          <a:sy n="91" d="100"/>
        </p:scale>
        <p:origin x="114" y="606"/>
      </p:cViewPr>
      <p:guideLst>
        <p:guide orient="horz" pos="2166"/>
        <p:guide pos="3600"/>
        <p:guide orient="horz" pos="720"/>
        <p:guide pos="528"/>
        <p:guide pos="65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A463A-09CC-43CF-A018-6FF5DE8B189F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9E5F7-0786-4CD1-8C66-FA90B5290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94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68FD55-F864-4A87-B1B1-6EDD85E8EC14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837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AA6D1-2255-F042-8A43-5B39710B03AF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66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AA6D1-2255-F042-8A43-5B39710B03A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764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4AA6D1-2255-F042-8A43-5B39710B03AF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277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68FD55-F864-4A87-B1B1-6EDD85E8EC14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150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38F0BD-397C-4AA3-977B-C19596F796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540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38F0BD-397C-4AA3-977B-C19596F796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6591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38F0BD-397C-4AA3-977B-C19596F796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815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38F0BD-397C-4AA3-977B-C19596F796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7937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38F0BD-397C-4AA3-977B-C19596F796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823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38F0BD-397C-4AA3-977B-C19596F796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603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38F0BD-397C-4AA3-977B-C19596F7969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ヒラギノ角ゴ Pro W3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6231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90C64D-9995-4CD5-AD94-B104F638C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547F72E-5064-4C5E-AB7F-BE55D321DE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13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A0B1A1-466A-4562-8ACB-1D04390A0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906780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4D5BA8-F570-4D81-8773-A8C86E51C6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251" y="6384248"/>
            <a:ext cx="1971198" cy="30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40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Program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36726"/>
            <a:ext cx="10515600" cy="2852737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32F408-3A85-44BA-9DC9-E8F0D6C40C97}"/>
              </a:ext>
            </a:extLst>
          </p:cNvPr>
          <p:cNvSpPr/>
          <p:nvPr/>
        </p:nvSpPr>
        <p:spPr>
          <a:xfrm>
            <a:off x="10365698" y="6356350"/>
            <a:ext cx="175385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B500345-C3E0-42CC-8FD4-EB843A6F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01224" y="6356350"/>
            <a:ext cx="5064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40AF-D126-43DB-8363-1B10BFABBD29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8852D9-34E0-4159-A042-0685BA9709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827D5AA-4F23-415D-B703-E60362CBDA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875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404A0-ED06-46AB-9B53-0074573DD3B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309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gradFill>
          <a:gsLst>
            <a:gs pos="84000">
              <a:srgbClr val="EDEDED"/>
            </a:gs>
            <a:gs pos="57000">
              <a:schemeClr val="bg1"/>
            </a:gs>
            <a:gs pos="100000">
              <a:schemeClr val="bg2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0515600" cy="2825748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8338"/>
            <a:ext cx="10515600" cy="17668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CC67B0-1237-46F2-B879-34B77487522D}"/>
              </a:ext>
            </a:extLst>
          </p:cNvPr>
          <p:cNvCxnSpPr/>
          <p:nvPr userDrawn="1"/>
        </p:nvCxnSpPr>
        <p:spPr>
          <a:xfrm>
            <a:off x="831850" y="1101482"/>
            <a:ext cx="10515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5F604-5875-43F7-B477-70FB1C866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1050925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F9F2CB-EA79-4C5E-9229-EA26FA6FBE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49" y="184778"/>
            <a:ext cx="4343365" cy="6753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EC796F-F356-478A-891A-18D91809F8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093534"/>
            <a:ext cx="1267742" cy="64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2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BB2845A-FE0D-4248-9631-7DC48D0A2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105156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78B0C919-FF28-42EE-A4DF-11CA0D523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FDC72-9DA5-4DD9-88B4-F37DFF4DB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52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85335"/>
            <a:ext cx="5181600" cy="48916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A0B7BC85-F755-4A96-AA38-4AA14AE96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F7D2-D936-4BA8-B82F-8A02FEEA93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4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85337"/>
            <a:ext cx="5157787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71932"/>
            <a:ext cx="5157787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85336"/>
            <a:ext cx="5183188" cy="58659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1932"/>
            <a:ext cx="5183188" cy="4317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51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693E223-7941-4E76-B7D4-7976938F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09C0C9-BF07-4FA6-AAC5-71F3DAE61F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92CD1B3-C283-4C18-A693-4DACAD9CC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336"/>
            <a:ext cx="52578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2D4DDA58-530A-42D0-A3D9-A3B40B587272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73434" y="1279682"/>
            <a:ext cx="5080366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7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31146AF-8FF0-4747-B739-33F15879A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9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9F3AEDD-038B-47AD-8D4C-6656F698AC5C}"/>
              </a:ext>
            </a:extLst>
          </p:cNvPr>
          <p:cNvSpPr/>
          <p:nvPr userDrawn="1"/>
        </p:nvSpPr>
        <p:spPr>
          <a:xfrm>
            <a:off x="9941169" y="6116638"/>
            <a:ext cx="2250832" cy="7413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EEDB8C5-C704-4A0E-BB80-8B93D9EC2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10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18091B2-691E-4F50-A189-2D612314C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903732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64F349-FE8C-424C-9B4F-DBAFB3AE66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251" y="6384248"/>
            <a:ext cx="1971198" cy="30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35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85336"/>
            <a:ext cx="10515600" cy="48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889534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Left Border">
            <a:extLst>
              <a:ext uri="{FF2B5EF4-FFF2-40B4-BE49-F238E27FC236}">
                <a16:creationId xmlns:a16="http://schemas.microsoft.com/office/drawing/2014/main" id="{77253CFD-18C2-49F0-A0AE-99A68668CF0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14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910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2" r:id="rId4"/>
    <p:sldLayoutId id="2147483653" r:id="rId5"/>
    <p:sldLayoutId id="2147483663" r:id="rId6"/>
    <p:sldLayoutId id="2147483654" r:id="rId7"/>
    <p:sldLayoutId id="2147483660" r:id="rId8"/>
    <p:sldLayoutId id="2147483656" r:id="rId9"/>
    <p:sldLayoutId id="2147483657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microsoft.com/office/2007/relationships/hdphoto" Target="../media/hdphoto2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BE26C-D97A-5705-B099-69197A87B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01482"/>
            <a:ext cx="11360150" cy="2825748"/>
          </a:xfrm>
        </p:spPr>
        <p:txBody>
          <a:bodyPr>
            <a:normAutofit/>
          </a:bodyPr>
          <a:lstStyle/>
          <a:p>
            <a:r>
              <a:rPr lang="en-US" sz="4400" dirty="0"/>
              <a:t>What Does a “Typical” Resistant Hypertension Patient Look Like?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63690C-40DA-E4A2-C122-5EBFC241CB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George L. </a:t>
            </a:r>
            <a:r>
              <a:rPr lang="en-US" dirty="0" err="1"/>
              <a:t>Bakris</a:t>
            </a:r>
            <a:r>
              <a:rPr lang="en-US" dirty="0"/>
              <a:t>, MD</a:t>
            </a:r>
          </a:p>
          <a:p>
            <a:r>
              <a:rPr lang="en-US" dirty="0"/>
              <a:t>Professor of Medicine</a:t>
            </a:r>
          </a:p>
          <a:p>
            <a:r>
              <a:rPr lang="en-US" dirty="0"/>
              <a:t>Director, American Heart Association Comprehensive Hypertension Center</a:t>
            </a:r>
          </a:p>
          <a:p>
            <a:r>
              <a:rPr lang="en-US" dirty="0"/>
              <a:t>University of Chicago Medicine</a:t>
            </a:r>
          </a:p>
          <a:p>
            <a:r>
              <a:rPr lang="en-US" dirty="0"/>
              <a:t>Chicago, IL USA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093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216309"/>
            <a:ext cx="10515600" cy="1105949"/>
          </a:xfrm>
        </p:spPr>
        <p:txBody>
          <a:bodyPr>
            <a:noAutofit/>
          </a:bodyPr>
          <a:lstStyle/>
          <a:p>
            <a:r>
              <a:rPr lang="en-US" sz="2800" dirty="0"/>
              <a:t>ALL the Following Need To Be Present Before Diagnosing Someone As Having TRUE Resistant Hypertension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919D8-EF04-3B1C-6698-BAC231B8C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Brown JM, et al. </a:t>
            </a:r>
            <a:r>
              <a:rPr lang="en-US" i="1" dirty="0"/>
              <a:t>Ann Intern Med. </a:t>
            </a:r>
            <a:r>
              <a:rPr lang="en-US" dirty="0"/>
              <a:t>2020;173(1):10-20.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53209" y="6214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endParaRPr lang="en-US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9DCA65B-D412-7E3F-ACED-21D1A0B5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3"/>
            <a:ext cx="10744200" cy="38756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/>
              <a:t>Adherence with: Low Sodium Diet Intake and Medication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Good Sleep Quality (i.e., minimum of 6-7 hours of uninterrupted sleep a night)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Substitutions of drugs with greater effect within the Same Class i.e. Angiotensin Receptor Blockers and diuretics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Rule out all Secondary Causes of Hypertension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Before saying anyone is resistant must rule out the most common secondary cause of hypertension: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87C7F-F719-54D4-39EA-C8E9EC057594}"/>
              </a:ext>
            </a:extLst>
          </p:cNvPr>
          <p:cNvSpPr txBox="1"/>
          <p:nvPr/>
        </p:nvSpPr>
        <p:spPr>
          <a:xfrm>
            <a:off x="1061422" y="5512193"/>
            <a:ext cx="50583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PRIMARY ALDOSTERONISM</a:t>
            </a:r>
          </a:p>
          <a:p>
            <a:endParaRPr lang="en-US" sz="2800" b="1" i="1" dirty="0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319CFB-6866-5606-73DF-8109B5EA1992}"/>
              </a:ext>
            </a:extLst>
          </p:cNvPr>
          <p:cNvSpPr/>
          <p:nvPr/>
        </p:nvSpPr>
        <p:spPr>
          <a:xfrm>
            <a:off x="609600" y="4067908"/>
            <a:ext cx="10832123" cy="2008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34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216309"/>
            <a:ext cx="10515600" cy="1105949"/>
          </a:xfrm>
        </p:spPr>
        <p:txBody>
          <a:bodyPr>
            <a:noAutofit/>
          </a:bodyPr>
          <a:lstStyle/>
          <a:p>
            <a:r>
              <a:rPr lang="en-US" sz="2800" dirty="0"/>
              <a:t>ALL the Following Need To Be Present Before Diagnosing Someone As Having TRUE Resistant Hypertension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919D8-EF04-3B1C-6698-BAC231B8C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Brown JM, et al. </a:t>
            </a:r>
            <a:r>
              <a:rPr lang="en-US" i="1" dirty="0"/>
              <a:t>Ann Intern Med. </a:t>
            </a:r>
            <a:r>
              <a:rPr lang="en-US" dirty="0"/>
              <a:t>2020;173(1):10-20.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53209" y="6214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endParaRPr lang="en-US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9DCA65B-D412-7E3F-ACED-21D1A0B5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3"/>
            <a:ext cx="10744200" cy="38756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/>
              <a:t>Adherence with: Low Sodium Diet Intake and Medication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Good Sleep Quality (i.e., minimum of 6-7 hours of uninterrupted sleep a night)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Substitutions of drugs with greater effect within the Same Class i.e. Angiotensin Receptor Blockers and diuretics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Rule out all Secondary Causes of Hypertension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Before saying anyone is resistant must rule out the most common secondary cause of hypertension: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87C7F-F719-54D4-39EA-C8E9EC057594}"/>
              </a:ext>
            </a:extLst>
          </p:cNvPr>
          <p:cNvSpPr txBox="1"/>
          <p:nvPr/>
        </p:nvSpPr>
        <p:spPr>
          <a:xfrm>
            <a:off x="1061422" y="5512193"/>
            <a:ext cx="50583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PRIMARY ALDOSTERONISM</a:t>
            </a:r>
          </a:p>
          <a:p>
            <a:endParaRPr lang="en-US" sz="2800" b="1" i="1" dirty="0">
              <a:solidFill>
                <a:schemeClr val="accent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6D5F09-9631-C186-FA16-58D786F6CD08}"/>
              </a:ext>
            </a:extLst>
          </p:cNvPr>
          <p:cNvSpPr/>
          <p:nvPr/>
        </p:nvSpPr>
        <p:spPr>
          <a:xfrm>
            <a:off x="609600" y="4618892"/>
            <a:ext cx="10832123" cy="1457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40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216309"/>
            <a:ext cx="10515600" cy="1105949"/>
          </a:xfrm>
        </p:spPr>
        <p:txBody>
          <a:bodyPr>
            <a:noAutofit/>
          </a:bodyPr>
          <a:lstStyle/>
          <a:p>
            <a:r>
              <a:rPr lang="en-US" sz="2800" dirty="0"/>
              <a:t>ALL the Following Need To Be Present Before Diagnosing Someone As Having TRUE Resistant Hypertension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919D8-EF04-3B1C-6698-BAC231B8C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Brown JM, et al. </a:t>
            </a:r>
            <a:r>
              <a:rPr lang="en-US" i="1" dirty="0"/>
              <a:t>Ann Intern Med. </a:t>
            </a:r>
            <a:r>
              <a:rPr lang="en-US" dirty="0"/>
              <a:t>2020;173(1):10-20.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53209" y="6214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endParaRPr lang="en-US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9DCA65B-D412-7E3F-ACED-21D1A0B5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3"/>
            <a:ext cx="10744200" cy="38756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/>
              <a:t>Adherence with: Low Sodium Diet Intake and Medication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Good Sleep Quality (i.e., minimum of 6-7 hours of uninterrupted sleep a night)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Substitutions of drugs with greater effect within the Same Class i.e. Angiotensin Receptor Blockers and diuretics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Rule out all Secondary Causes of Hypertension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Before saying anyone is resistant must rule out the most common secondary cause of hypertension: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87C7F-F719-54D4-39EA-C8E9EC057594}"/>
              </a:ext>
            </a:extLst>
          </p:cNvPr>
          <p:cNvSpPr txBox="1"/>
          <p:nvPr/>
        </p:nvSpPr>
        <p:spPr>
          <a:xfrm>
            <a:off x="1061422" y="5512193"/>
            <a:ext cx="50583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PRIMARY ALDOSTERONISM</a:t>
            </a:r>
          </a:p>
          <a:p>
            <a:endParaRPr lang="en-US" sz="2800" b="1" i="1" dirty="0">
              <a:solidFill>
                <a:schemeClr val="accent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6E2F4E-A54E-9E61-CC90-FF5B7904A653}"/>
              </a:ext>
            </a:extLst>
          </p:cNvPr>
          <p:cNvSpPr/>
          <p:nvPr/>
        </p:nvSpPr>
        <p:spPr>
          <a:xfrm>
            <a:off x="609600" y="5550946"/>
            <a:ext cx="10832123" cy="525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55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216309"/>
            <a:ext cx="10515600" cy="1105949"/>
          </a:xfrm>
        </p:spPr>
        <p:txBody>
          <a:bodyPr>
            <a:noAutofit/>
          </a:bodyPr>
          <a:lstStyle/>
          <a:p>
            <a:r>
              <a:rPr lang="en-US" sz="2800" dirty="0"/>
              <a:t>ALL the Following Need To Be Present Before Diagnosing Someone As Having TRUE Resistant Hypertension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919D8-EF04-3B1C-6698-BAC231B8C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Brown JM, et al. </a:t>
            </a:r>
            <a:r>
              <a:rPr lang="en-US" i="1" dirty="0"/>
              <a:t>Ann Intern Med. </a:t>
            </a:r>
            <a:r>
              <a:rPr lang="en-US" dirty="0"/>
              <a:t>2020;173(1):10-20.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53209" y="6214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endParaRPr lang="en-US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9DCA65B-D412-7E3F-ACED-21D1A0B5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3"/>
            <a:ext cx="10744200" cy="38756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/>
              <a:t>Adherence with: Low Sodium Diet Intake and Medication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Good Sleep Quality (i.e., minimum of 6-7 hours of uninterrupted sleep a night)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Substitutions of drugs with greater effect within the Same Class i.e. Angiotensin Receptor Blockers and diuretics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Rule out all Secondary Causes of Hypertension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Before saying anyone is resistant must rule out the most common secondary cause of hypertension: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87C7F-F719-54D4-39EA-C8E9EC057594}"/>
              </a:ext>
            </a:extLst>
          </p:cNvPr>
          <p:cNvSpPr txBox="1"/>
          <p:nvPr/>
        </p:nvSpPr>
        <p:spPr>
          <a:xfrm>
            <a:off x="1061422" y="5512193"/>
            <a:ext cx="50583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PRIMARY ALDOSTERONISM</a:t>
            </a:r>
          </a:p>
          <a:p>
            <a:endParaRPr lang="en-US" sz="28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791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441715"/>
              </p:ext>
            </p:extLst>
          </p:nvPr>
        </p:nvGraphicFramePr>
        <p:xfrm>
          <a:off x="535940" y="952549"/>
          <a:ext cx="11499992" cy="5630009"/>
        </p:xfrm>
        <a:graphic>
          <a:graphicData uri="http://schemas.openxmlformats.org/drawingml/2006/table">
            <a:tbl>
              <a:tblPr firstRow="1" firstCol="1" bandRow="1">
                <a:tableStyleId>{EB9631B5-78F2-41C9-869B-9F39066F8104}</a:tableStyleId>
              </a:tblPr>
              <a:tblGrid>
                <a:gridCol w="1849315">
                  <a:extLst>
                    <a:ext uri="{9D8B030D-6E8A-4147-A177-3AD203B41FA5}">
                      <a16:colId xmlns:a16="http://schemas.microsoft.com/office/drawing/2014/main" val="4117180709"/>
                    </a:ext>
                  </a:extLst>
                </a:gridCol>
                <a:gridCol w="1985108">
                  <a:extLst>
                    <a:ext uri="{9D8B030D-6E8A-4147-A177-3AD203B41FA5}">
                      <a16:colId xmlns:a16="http://schemas.microsoft.com/office/drawing/2014/main" val="2485775522"/>
                    </a:ext>
                  </a:extLst>
                </a:gridCol>
                <a:gridCol w="4728307">
                  <a:extLst>
                    <a:ext uri="{9D8B030D-6E8A-4147-A177-3AD203B41FA5}">
                      <a16:colId xmlns:a16="http://schemas.microsoft.com/office/drawing/2014/main" val="246639157"/>
                    </a:ext>
                  </a:extLst>
                </a:gridCol>
                <a:gridCol w="1395047">
                  <a:extLst>
                    <a:ext uri="{9D8B030D-6E8A-4147-A177-3AD203B41FA5}">
                      <a16:colId xmlns:a16="http://schemas.microsoft.com/office/drawing/2014/main" val="669495636"/>
                    </a:ext>
                  </a:extLst>
                </a:gridCol>
                <a:gridCol w="1542215">
                  <a:extLst>
                    <a:ext uri="{9D8B030D-6E8A-4147-A177-3AD203B41FA5}">
                      <a16:colId xmlns:a16="http://schemas.microsoft.com/office/drawing/2014/main" val="1579750938"/>
                    </a:ext>
                  </a:extLst>
                </a:gridCol>
              </a:tblGrid>
              <a:tr h="333558"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3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​</a:t>
                      </a:r>
                      <a:endParaRPr lang="en-US" sz="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3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​</a:t>
                      </a:r>
                      <a:endParaRPr lang="en-US" sz="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3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​</a:t>
                      </a:r>
                      <a:endParaRPr lang="en-US" sz="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Approximate Impact on SBP</a:t>
                      </a:r>
                      <a:endParaRPr lang="en-US" sz="14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036532"/>
                  </a:ext>
                </a:extLst>
              </a:tr>
              <a:tr h="3662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05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Nonpharmacologic Intervention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Dose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Hypertension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Normotension</a:t>
                      </a:r>
                      <a:endParaRPr lang="en-US" sz="14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1518852165"/>
                  </a:ext>
                </a:extLst>
              </a:tr>
              <a:tr h="462581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Physical activity</a:t>
                      </a:r>
                      <a:endParaRPr lang="en-US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Aerobic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90-150 min/wk</a:t>
                      </a:r>
                    </a:p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65%-75% heart rate reserve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-5/8 mm Hg</a:t>
                      </a: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-2/4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3663754033"/>
                  </a:ext>
                </a:extLst>
              </a:tr>
              <a:tr h="7211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Dynamic Resistance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90-150 min/wk</a:t>
                      </a:r>
                    </a:p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50%-80% 1 rep maximum</a:t>
                      </a:r>
                    </a:p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6 exercises, 3 sets/exercise, 10 repetitions/set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-4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411268281"/>
                  </a:ext>
                </a:extLst>
              </a:tr>
              <a:tr h="7064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Isometric Resistance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4 x 2 min (hand grip), 1 min rest between exercises, 30%-40% maximum voluntary contraction, 3 sessions/wk</a:t>
                      </a:r>
                    </a:p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8-10 wk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-4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827399355"/>
                  </a:ext>
                </a:extLst>
              </a:tr>
              <a:tr h="55542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Healthy diet</a:t>
                      </a:r>
                      <a:endParaRPr lang="en-US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DASH dietary pattern 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Diet rich in fruits, vegetables, whole grains, and low-fat dairy products with reduced content of saturated and total fat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-11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69045015"/>
                  </a:ext>
                </a:extLst>
              </a:tr>
              <a:tr h="51332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Weight loss</a:t>
                      </a:r>
                      <a:endParaRPr lang="en-US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Weight/body fat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Ideal body weight is best goal but at least 1 kg reduction in body weight for most adults who are overweight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-2/3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1063439709"/>
                  </a:ext>
                </a:extLst>
              </a:tr>
              <a:tr h="47421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Reduced intake of dietary sodium</a:t>
                      </a:r>
                      <a:endParaRPr lang="en-US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Dietary sodium </a:t>
                      </a:r>
                      <a:endParaRPr lang="en-US" sz="14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&lt;1,500 mg/d is optimal goal but at least 1,000 mg/d reduction in most adults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-5/6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-2/3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3106765694"/>
                  </a:ext>
                </a:extLst>
              </a:tr>
              <a:tr h="65523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Enhanced intake of dietary potassium</a:t>
                      </a:r>
                      <a:endParaRPr lang="en-US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Dietary potassium 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3,500-5,000 mg/d, preferably by consumption of a diet rich in potassium 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-4/5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55894144"/>
                  </a:ext>
                </a:extLst>
              </a:tr>
              <a:tr h="79978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Moderation in alcohol intake</a:t>
                      </a:r>
                      <a:endParaRPr lang="en-US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Alcohol consumption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individuals who drink alcohol, reduce alcohol to:</a:t>
                      </a:r>
                    </a:p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Men: &lt;2 drinks daily</a:t>
                      </a:r>
                    </a:p>
                    <a:p>
                      <a:pPr marL="0" marR="0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● Women: &lt;1 drink daily</a:t>
                      </a:r>
                      <a:endParaRPr lang="en-US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-4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 mm Hg</a:t>
                      </a:r>
                      <a:endParaRPr lang="en-US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61" marR="3661" marT="3661" marB="3661" anchor="ctr"/>
                </a:tc>
                <a:extLst>
                  <a:ext uri="{0D108BD9-81ED-4DB2-BD59-A6C34878D82A}">
                    <a16:rowId xmlns:a16="http://schemas.microsoft.com/office/drawing/2014/main" val="1572572112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88900"/>
            <a:ext cx="11182492" cy="7747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Best Proven Nonpharmacologic Interventions for Prevention and</a:t>
            </a:r>
            <a:br>
              <a:rPr lang="en-US" altLang="en-US" sz="2400" dirty="0"/>
            </a:br>
            <a:r>
              <a:rPr lang="en-US" altLang="en-US" sz="2400" dirty="0"/>
              <a:t>Treatment of Hypertension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6895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05462-694A-6D53-A45C-75FB9D46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3935"/>
            <a:ext cx="10515600" cy="230806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Reported associations between insomnia and hypertension have been inconsistent.</a:t>
            </a:r>
          </a:p>
          <a:p>
            <a:pPr>
              <a:lnSpc>
                <a:spcPct val="110000"/>
              </a:lnSpc>
            </a:pPr>
            <a:endParaRPr lang="en-US" sz="400" b="1" dirty="0"/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C00000"/>
                </a:solidFill>
              </a:rPr>
              <a:t>Insomnia</a:t>
            </a:r>
            <a:r>
              <a:rPr lang="en-US" b="1" dirty="0"/>
              <a:t> combined with a short sleep duration </a:t>
            </a:r>
            <a:r>
              <a:rPr lang="en-US" b="1" dirty="0">
                <a:solidFill>
                  <a:srgbClr val="C00000"/>
                </a:solidFill>
              </a:rPr>
              <a:t>(&lt;5 hours, but not &gt; 5 hours) is associated with a significantly increased risk of hypertension.</a:t>
            </a:r>
          </a:p>
          <a:p>
            <a:pPr>
              <a:lnSpc>
                <a:spcPct val="110000"/>
              </a:lnSpc>
            </a:pPr>
            <a:endParaRPr lang="en-US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F54B129-9DA3-3D0E-0D09-01521F2E8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288"/>
            <a:ext cx="10515600" cy="1105949"/>
          </a:xfrm>
        </p:spPr>
        <p:txBody>
          <a:bodyPr>
            <a:normAutofit/>
          </a:bodyPr>
          <a:lstStyle/>
          <a:p>
            <a:r>
              <a:rPr lang="en-US" sz="3200" dirty="0"/>
              <a:t>Sleep, Insomnia, and Hypertension:</a:t>
            </a:r>
            <a:br>
              <a:rPr lang="en-US" sz="3200" dirty="0"/>
            </a:br>
            <a:r>
              <a:rPr lang="en-US" sz="3200" dirty="0"/>
              <a:t>Current Findings and Future Directions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92F0F81-761A-3C90-4570-F7E8C1865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Whelton</a:t>
            </a:r>
            <a:r>
              <a:rPr lang="en-US" dirty="0"/>
              <a:t> PK, et al. Hypertension. 2018;71(6):1269-1324.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4164AFE-CCC6-0D65-F3FC-0528A8B15D60}"/>
              </a:ext>
            </a:extLst>
          </p:cNvPr>
          <p:cNvGrpSpPr/>
          <p:nvPr/>
        </p:nvGrpSpPr>
        <p:grpSpPr>
          <a:xfrm>
            <a:off x="1053184" y="1778433"/>
            <a:ext cx="10408948" cy="1217520"/>
            <a:chOff x="1053184" y="1525044"/>
            <a:chExt cx="10408948" cy="1217520"/>
          </a:xfrm>
        </p:grpSpPr>
        <p:sp>
          <p:nvSpPr>
            <p:cNvPr id="11" name="Footer Placeholder 6">
              <a:extLst>
                <a:ext uri="{FF2B5EF4-FFF2-40B4-BE49-F238E27FC236}">
                  <a16:creationId xmlns:a16="http://schemas.microsoft.com/office/drawing/2014/main" id="{B191335C-382D-451B-2366-37286A7D7BE2}"/>
                </a:ext>
              </a:extLst>
            </p:cNvPr>
            <p:cNvSpPr txBox="1">
              <a:spLocks/>
            </p:cNvSpPr>
            <p:nvPr/>
          </p:nvSpPr>
          <p:spPr>
            <a:xfrm>
              <a:off x="1053184" y="1525044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accent1"/>
                  </a:solidFill>
                </a:rPr>
                <a:t>S. Justin Thomas </a:t>
              </a:r>
              <a:r>
                <a:rPr lang="en-US" sz="1400" dirty="0" err="1">
                  <a:solidFill>
                    <a:schemeClr val="accent1"/>
                  </a:solidFill>
                </a:rPr>
                <a:t>PhD</a:t>
              </a:r>
              <a:r>
                <a:rPr lang="en-US" sz="1400" baseline="30000" dirty="0" err="1">
                  <a:solidFill>
                    <a:schemeClr val="accent1"/>
                  </a:solidFill>
                </a:rPr>
                <a:t>a</a:t>
              </a:r>
              <a:r>
                <a:rPr lang="en-US" sz="1400" dirty="0">
                  <a:solidFill>
                    <a:schemeClr val="accent1"/>
                  </a:solidFill>
                </a:rPr>
                <a:t>, David Calhoun </a:t>
              </a:r>
              <a:r>
                <a:rPr lang="en-US" sz="1400" dirty="0" err="1">
                  <a:solidFill>
                    <a:schemeClr val="accent1"/>
                  </a:solidFill>
                </a:rPr>
                <a:t>MD</a:t>
              </a:r>
              <a:r>
                <a:rPr lang="en-US" sz="1400" baseline="30000" dirty="0" err="1">
                  <a:solidFill>
                    <a:schemeClr val="accent1"/>
                  </a:solidFill>
                </a:rPr>
                <a:t>b</a:t>
              </a:r>
              <a:endParaRPr lang="en-US" sz="1400" baseline="30000" dirty="0">
                <a:solidFill>
                  <a:schemeClr val="accent1"/>
                </a:solidFill>
              </a:endParaRPr>
            </a:p>
          </p:txBody>
        </p:sp>
        <p:sp>
          <p:nvSpPr>
            <p:cNvPr id="12" name="Footer Placeholder 6">
              <a:extLst>
                <a:ext uri="{FF2B5EF4-FFF2-40B4-BE49-F238E27FC236}">
                  <a16:creationId xmlns:a16="http://schemas.microsoft.com/office/drawing/2014/main" id="{25AC294A-6EF5-EFBD-A4E3-F6BD0B894DF5}"/>
                </a:ext>
              </a:extLst>
            </p:cNvPr>
            <p:cNvSpPr txBox="1">
              <a:spLocks/>
            </p:cNvSpPr>
            <p:nvPr/>
          </p:nvSpPr>
          <p:spPr>
            <a:xfrm>
              <a:off x="1161516" y="2126702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28600" indent="-228600">
                <a:buFont typeface="+mj-lt"/>
                <a:buAutoNum type="alphaLcPeriod"/>
              </a:pPr>
              <a:r>
                <a:rPr lang="en-US" dirty="0"/>
                <a:t>Department of Epidemiology, University of Alabama at Birmingham, AL, USA</a:t>
              </a:r>
            </a:p>
            <a:p>
              <a:pPr marL="228600" indent="-228600">
                <a:buFont typeface="+mj-lt"/>
                <a:buAutoNum type="alphaLcPeriod"/>
              </a:pPr>
              <a:r>
                <a:rPr lang="en-US" dirty="0"/>
                <a:t>Department of Medicine, Division of Cardiovascular Disease, University of Alabama at Birmingham, Birmingham, AL, USA</a:t>
              </a:r>
            </a:p>
            <a:p>
              <a:pPr marL="228600" indent="-228600">
                <a:buFont typeface="+mj-lt"/>
                <a:buAutoNum type="alphaLcPeriod"/>
              </a:pPr>
              <a:endParaRPr lang="en-US" baseline="30000" dirty="0"/>
            </a:p>
          </p:txBody>
        </p:sp>
        <p:sp>
          <p:nvSpPr>
            <p:cNvPr id="13" name="Footer Placeholder 6">
              <a:extLst>
                <a:ext uri="{FF2B5EF4-FFF2-40B4-BE49-F238E27FC236}">
                  <a16:creationId xmlns:a16="http://schemas.microsoft.com/office/drawing/2014/main" id="{0E77C1AC-7522-9A23-3061-3D066D25950D}"/>
                </a:ext>
              </a:extLst>
            </p:cNvPr>
            <p:cNvSpPr txBox="1">
              <a:spLocks/>
            </p:cNvSpPr>
            <p:nvPr/>
          </p:nvSpPr>
          <p:spPr>
            <a:xfrm>
              <a:off x="1053184" y="2377439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/>
                <a:t>Received 10 October 2016, Accepted 26 November 2016, Available online 29 December 2016, Version of Record 25 April 2017.</a:t>
              </a:r>
              <a:endParaRPr lang="en-US" sz="1400" baseline="30000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6C6D9723-EE59-E9CB-6F42-C94D2535D1E9}"/>
              </a:ext>
            </a:extLst>
          </p:cNvPr>
          <p:cNvSpPr/>
          <p:nvPr/>
        </p:nvSpPr>
        <p:spPr>
          <a:xfrm>
            <a:off x="683046" y="3573935"/>
            <a:ext cx="10515600" cy="210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42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05462-694A-6D53-A45C-75FB9D46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3935"/>
            <a:ext cx="10515600" cy="230806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Reported associations between insomnia and hypertension have been inconsistent.</a:t>
            </a:r>
          </a:p>
          <a:p>
            <a:pPr>
              <a:lnSpc>
                <a:spcPct val="110000"/>
              </a:lnSpc>
            </a:pPr>
            <a:endParaRPr lang="en-US" sz="400" b="1" dirty="0"/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C00000"/>
                </a:solidFill>
              </a:rPr>
              <a:t>Insomnia</a:t>
            </a:r>
            <a:r>
              <a:rPr lang="en-US" b="1" dirty="0"/>
              <a:t> combined with a short sleep duration </a:t>
            </a:r>
            <a:r>
              <a:rPr lang="en-US" b="1" dirty="0">
                <a:solidFill>
                  <a:srgbClr val="C00000"/>
                </a:solidFill>
              </a:rPr>
              <a:t>(&lt;5 hours, but not &gt; 5 hours) is associated with a significantly increased risk of hypertension.</a:t>
            </a:r>
          </a:p>
          <a:p>
            <a:pPr>
              <a:lnSpc>
                <a:spcPct val="110000"/>
              </a:lnSpc>
            </a:pPr>
            <a:endParaRPr lang="en-US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F54B129-9DA3-3D0E-0D09-01521F2E8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288"/>
            <a:ext cx="10515600" cy="1105949"/>
          </a:xfrm>
        </p:spPr>
        <p:txBody>
          <a:bodyPr>
            <a:normAutofit/>
          </a:bodyPr>
          <a:lstStyle/>
          <a:p>
            <a:r>
              <a:rPr lang="en-US" sz="3200" dirty="0"/>
              <a:t>Sleep, Insomnia, and Hypertension:</a:t>
            </a:r>
            <a:br>
              <a:rPr lang="en-US" sz="3200" dirty="0"/>
            </a:br>
            <a:r>
              <a:rPr lang="en-US" sz="3200" dirty="0"/>
              <a:t>Current Findings and Future Directions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92F0F81-761A-3C90-4570-F7E8C1865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Whelton</a:t>
            </a:r>
            <a:r>
              <a:rPr lang="en-US" dirty="0"/>
              <a:t> PK, et al. Hypertension. 2018;71(6):1269-1324.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4164AFE-CCC6-0D65-F3FC-0528A8B15D60}"/>
              </a:ext>
            </a:extLst>
          </p:cNvPr>
          <p:cNvGrpSpPr/>
          <p:nvPr/>
        </p:nvGrpSpPr>
        <p:grpSpPr>
          <a:xfrm>
            <a:off x="1053184" y="1778433"/>
            <a:ext cx="10408948" cy="1217520"/>
            <a:chOff x="1053184" y="1525044"/>
            <a:chExt cx="10408948" cy="1217520"/>
          </a:xfrm>
        </p:grpSpPr>
        <p:sp>
          <p:nvSpPr>
            <p:cNvPr id="11" name="Footer Placeholder 6">
              <a:extLst>
                <a:ext uri="{FF2B5EF4-FFF2-40B4-BE49-F238E27FC236}">
                  <a16:creationId xmlns:a16="http://schemas.microsoft.com/office/drawing/2014/main" id="{B191335C-382D-451B-2366-37286A7D7BE2}"/>
                </a:ext>
              </a:extLst>
            </p:cNvPr>
            <p:cNvSpPr txBox="1">
              <a:spLocks/>
            </p:cNvSpPr>
            <p:nvPr/>
          </p:nvSpPr>
          <p:spPr>
            <a:xfrm>
              <a:off x="1053184" y="1525044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accent1"/>
                  </a:solidFill>
                </a:rPr>
                <a:t>S. Justin Thomas </a:t>
              </a:r>
              <a:r>
                <a:rPr lang="en-US" sz="1400" dirty="0" err="1">
                  <a:solidFill>
                    <a:schemeClr val="accent1"/>
                  </a:solidFill>
                </a:rPr>
                <a:t>PhD</a:t>
              </a:r>
              <a:r>
                <a:rPr lang="en-US" sz="1400" baseline="30000" dirty="0" err="1">
                  <a:solidFill>
                    <a:schemeClr val="accent1"/>
                  </a:solidFill>
                </a:rPr>
                <a:t>a</a:t>
              </a:r>
              <a:r>
                <a:rPr lang="en-US" sz="1400" dirty="0">
                  <a:solidFill>
                    <a:schemeClr val="accent1"/>
                  </a:solidFill>
                </a:rPr>
                <a:t>, David Calhoun </a:t>
              </a:r>
              <a:r>
                <a:rPr lang="en-US" sz="1400" dirty="0" err="1">
                  <a:solidFill>
                    <a:schemeClr val="accent1"/>
                  </a:solidFill>
                </a:rPr>
                <a:t>MD</a:t>
              </a:r>
              <a:r>
                <a:rPr lang="en-US" sz="1400" baseline="30000" dirty="0" err="1">
                  <a:solidFill>
                    <a:schemeClr val="accent1"/>
                  </a:solidFill>
                </a:rPr>
                <a:t>b</a:t>
              </a:r>
              <a:endParaRPr lang="en-US" sz="1400" baseline="30000" dirty="0">
                <a:solidFill>
                  <a:schemeClr val="accent1"/>
                </a:solidFill>
              </a:endParaRPr>
            </a:p>
          </p:txBody>
        </p:sp>
        <p:sp>
          <p:nvSpPr>
            <p:cNvPr id="12" name="Footer Placeholder 6">
              <a:extLst>
                <a:ext uri="{FF2B5EF4-FFF2-40B4-BE49-F238E27FC236}">
                  <a16:creationId xmlns:a16="http://schemas.microsoft.com/office/drawing/2014/main" id="{25AC294A-6EF5-EFBD-A4E3-F6BD0B894DF5}"/>
                </a:ext>
              </a:extLst>
            </p:cNvPr>
            <p:cNvSpPr txBox="1">
              <a:spLocks/>
            </p:cNvSpPr>
            <p:nvPr/>
          </p:nvSpPr>
          <p:spPr>
            <a:xfrm>
              <a:off x="1161516" y="2126702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28600" indent="-228600">
                <a:buFont typeface="+mj-lt"/>
                <a:buAutoNum type="alphaLcPeriod"/>
              </a:pPr>
              <a:r>
                <a:rPr lang="en-US" dirty="0"/>
                <a:t>Department of Epidemiology, University of Alabama at Birmingham, AL, USA</a:t>
              </a:r>
            </a:p>
            <a:p>
              <a:pPr marL="228600" indent="-228600">
                <a:buFont typeface="+mj-lt"/>
                <a:buAutoNum type="alphaLcPeriod"/>
              </a:pPr>
              <a:r>
                <a:rPr lang="en-US" dirty="0"/>
                <a:t>Department of Medicine, Division of Cardiovascular Disease, University of Alabama at Birmingham, Birmingham, AL, USA</a:t>
              </a:r>
            </a:p>
            <a:p>
              <a:pPr marL="228600" indent="-228600">
                <a:buFont typeface="+mj-lt"/>
                <a:buAutoNum type="alphaLcPeriod"/>
              </a:pPr>
              <a:endParaRPr lang="en-US" baseline="30000" dirty="0"/>
            </a:p>
          </p:txBody>
        </p:sp>
        <p:sp>
          <p:nvSpPr>
            <p:cNvPr id="13" name="Footer Placeholder 6">
              <a:extLst>
                <a:ext uri="{FF2B5EF4-FFF2-40B4-BE49-F238E27FC236}">
                  <a16:creationId xmlns:a16="http://schemas.microsoft.com/office/drawing/2014/main" id="{0E77C1AC-7522-9A23-3061-3D066D25950D}"/>
                </a:ext>
              </a:extLst>
            </p:cNvPr>
            <p:cNvSpPr txBox="1">
              <a:spLocks/>
            </p:cNvSpPr>
            <p:nvPr/>
          </p:nvSpPr>
          <p:spPr>
            <a:xfrm>
              <a:off x="1053184" y="2377439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/>
                <a:t>Received 10 October 2016, Accepted 26 November 2016, Available online 29 December 2016, Version of Record 25 April 2017.</a:t>
              </a:r>
              <a:endParaRPr lang="en-US" sz="1400" baseline="30000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0E02FE23-A51A-99AE-F7FA-C39C183B6B8D}"/>
              </a:ext>
            </a:extLst>
          </p:cNvPr>
          <p:cNvSpPr/>
          <p:nvPr/>
        </p:nvSpPr>
        <p:spPr>
          <a:xfrm>
            <a:off x="683046" y="4574757"/>
            <a:ext cx="10515600" cy="1105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02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05462-694A-6D53-A45C-75FB9D46D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3935"/>
            <a:ext cx="10515600" cy="230806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Reported associations between insomnia and hypertension have been inconsistent</a:t>
            </a:r>
          </a:p>
          <a:p>
            <a:pPr>
              <a:lnSpc>
                <a:spcPct val="110000"/>
              </a:lnSpc>
            </a:pPr>
            <a:endParaRPr lang="en-US" sz="400" b="1" dirty="0"/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C00000"/>
                </a:solidFill>
              </a:rPr>
              <a:t>Insomnia</a:t>
            </a:r>
            <a:r>
              <a:rPr lang="en-US" b="1" dirty="0"/>
              <a:t> combined with a short sleep duration </a:t>
            </a:r>
            <a:r>
              <a:rPr lang="en-US" b="1" dirty="0">
                <a:solidFill>
                  <a:srgbClr val="C00000"/>
                </a:solidFill>
              </a:rPr>
              <a:t>(&lt;5 hours, but not &gt; 5 hours) is associated with a significantly increased risk of hypertension</a:t>
            </a:r>
          </a:p>
          <a:p>
            <a:pPr>
              <a:lnSpc>
                <a:spcPct val="110000"/>
              </a:lnSpc>
            </a:pPr>
            <a:endParaRPr lang="en-US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F54B129-9DA3-3D0E-0D09-01521F2E8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288"/>
            <a:ext cx="10515600" cy="1105949"/>
          </a:xfrm>
        </p:spPr>
        <p:txBody>
          <a:bodyPr>
            <a:normAutofit/>
          </a:bodyPr>
          <a:lstStyle/>
          <a:p>
            <a:r>
              <a:rPr lang="en-US" sz="3200" dirty="0"/>
              <a:t>Sleep, Insomnia, and Hypertension:</a:t>
            </a:r>
            <a:br>
              <a:rPr lang="en-US" sz="3200" dirty="0"/>
            </a:br>
            <a:r>
              <a:rPr lang="en-US" sz="3200" dirty="0"/>
              <a:t>Current Findings and Future Directions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92F0F81-761A-3C90-4570-F7E8C1865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Whelton</a:t>
            </a:r>
            <a:r>
              <a:rPr lang="en-US" dirty="0"/>
              <a:t> PK, et al. </a:t>
            </a:r>
            <a:r>
              <a:rPr lang="en-US" i="1" dirty="0"/>
              <a:t>Hypertension. </a:t>
            </a:r>
            <a:r>
              <a:rPr lang="en-US" dirty="0"/>
              <a:t>2018;71(6):1269-1324.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4164AFE-CCC6-0D65-F3FC-0528A8B15D60}"/>
              </a:ext>
            </a:extLst>
          </p:cNvPr>
          <p:cNvGrpSpPr/>
          <p:nvPr/>
        </p:nvGrpSpPr>
        <p:grpSpPr>
          <a:xfrm>
            <a:off x="1053184" y="1778433"/>
            <a:ext cx="10408948" cy="1217520"/>
            <a:chOff x="1053184" y="1525044"/>
            <a:chExt cx="10408948" cy="1217520"/>
          </a:xfrm>
        </p:grpSpPr>
        <p:sp>
          <p:nvSpPr>
            <p:cNvPr id="11" name="Footer Placeholder 6">
              <a:extLst>
                <a:ext uri="{FF2B5EF4-FFF2-40B4-BE49-F238E27FC236}">
                  <a16:creationId xmlns:a16="http://schemas.microsoft.com/office/drawing/2014/main" id="{B191335C-382D-451B-2366-37286A7D7BE2}"/>
                </a:ext>
              </a:extLst>
            </p:cNvPr>
            <p:cNvSpPr txBox="1">
              <a:spLocks/>
            </p:cNvSpPr>
            <p:nvPr/>
          </p:nvSpPr>
          <p:spPr>
            <a:xfrm>
              <a:off x="1053184" y="1525044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accent1"/>
                  </a:solidFill>
                </a:rPr>
                <a:t>S. Justin Thomas </a:t>
              </a:r>
              <a:r>
                <a:rPr lang="en-US" sz="1400" dirty="0" err="1">
                  <a:solidFill>
                    <a:schemeClr val="accent1"/>
                  </a:solidFill>
                </a:rPr>
                <a:t>PhD</a:t>
              </a:r>
              <a:r>
                <a:rPr lang="en-US" sz="1400" baseline="30000" dirty="0" err="1">
                  <a:solidFill>
                    <a:schemeClr val="accent1"/>
                  </a:solidFill>
                </a:rPr>
                <a:t>a</a:t>
              </a:r>
              <a:r>
                <a:rPr lang="en-US" sz="1400" dirty="0">
                  <a:solidFill>
                    <a:schemeClr val="accent1"/>
                  </a:solidFill>
                </a:rPr>
                <a:t>, David Calhoun </a:t>
              </a:r>
              <a:r>
                <a:rPr lang="en-US" sz="1400" dirty="0" err="1">
                  <a:solidFill>
                    <a:schemeClr val="accent1"/>
                  </a:solidFill>
                </a:rPr>
                <a:t>MD</a:t>
              </a:r>
              <a:r>
                <a:rPr lang="en-US" sz="1400" baseline="30000" dirty="0" err="1">
                  <a:solidFill>
                    <a:schemeClr val="accent1"/>
                  </a:solidFill>
                </a:rPr>
                <a:t>b</a:t>
              </a:r>
              <a:endParaRPr lang="en-US" sz="1400" baseline="30000" dirty="0">
                <a:solidFill>
                  <a:schemeClr val="accent1"/>
                </a:solidFill>
              </a:endParaRPr>
            </a:p>
          </p:txBody>
        </p:sp>
        <p:sp>
          <p:nvSpPr>
            <p:cNvPr id="12" name="Footer Placeholder 6">
              <a:extLst>
                <a:ext uri="{FF2B5EF4-FFF2-40B4-BE49-F238E27FC236}">
                  <a16:creationId xmlns:a16="http://schemas.microsoft.com/office/drawing/2014/main" id="{25AC294A-6EF5-EFBD-A4E3-F6BD0B894DF5}"/>
                </a:ext>
              </a:extLst>
            </p:cNvPr>
            <p:cNvSpPr txBox="1">
              <a:spLocks/>
            </p:cNvSpPr>
            <p:nvPr/>
          </p:nvSpPr>
          <p:spPr>
            <a:xfrm>
              <a:off x="1161516" y="2126702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28600" indent="-228600">
                <a:buFont typeface="+mj-lt"/>
                <a:buAutoNum type="alphaLcPeriod"/>
              </a:pPr>
              <a:r>
                <a:rPr lang="en-US" dirty="0"/>
                <a:t>Department of Epidemiology, University of Alabama at Birmingham, AL, USA</a:t>
              </a:r>
            </a:p>
            <a:p>
              <a:pPr marL="228600" indent="-228600">
                <a:buFont typeface="+mj-lt"/>
                <a:buAutoNum type="alphaLcPeriod"/>
              </a:pPr>
              <a:r>
                <a:rPr lang="en-US" dirty="0"/>
                <a:t>Department of Medicine, Division of Cardiovascular Disease, University of Alabama at Birmingham, Birmingham, AL, USA</a:t>
              </a:r>
            </a:p>
            <a:p>
              <a:pPr marL="228600" indent="-228600">
                <a:buFont typeface="+mj-lt"/>
                <a:buAutoNum type="alphaLcPeriod"/>
              </a:pPr>
              <a:endParaRPr lang="en-US" baseline="30000" dirty="0"/>
            </a:p>
          </p:txBody>
        </p:sp>
        <p:sp>
          <p:nvSpPr>
            <p:cNvPr id="13" name="Footer Placeholder 6">
              <a:extLst>
                <a:ext uri="{FF2B5EF4-FFF2-40B4-BE49-F238E27FC236}">
                  <a16:creationId xmlns:a16="http://schemas.microsoft.com/office/drawing/2014/main" id="{0E77C1AC-7522-9A23-3061-3D066D25950D}"/>
                </a:ext>
              </a:extLst>
            </p:cNvPr>
            <p:cNvSpPr txBox="1">
              <a:spLocks/>
            </p:cNvSpPr>
            <p:nvPr/>
          </p:nvSpPr>
          <p:spPr>
            <a:xfrm>
              <a:off x="1053184" y="2377439"/>
              <a:ext cx="10300616" cy="365125"/>
            </a:xfrm>
            <a:prstGeom prst="rect">
              <a:avLst/>
            </a:prstGeom>
          </p:spPr>
          <p:txBody>
            <a:bodyPr vert="horz" lIns="91440" tIns="45720" rIns="91440" bIns="45720" rtlCol="0" anchor="b"/>
            <a:lstStyle>
              <a:defPPr>
                <a:defRPr lang="en-US"/>
              </a:defPPr>
              <a:lvl1pPr marL="0" algn="l" defTabSz="914400" rtl="0" eaLnBrk="1" latinLnBrk="0" hangingPunct="1">
                <a:defRPr sz="1200" kern="1200">
                  <a:solidFill>
                    <a:schemeClr val="tx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/>
                <a:t>Received 10 October 2016, Accepted 26 November 2016, Available online 29 December 2016, Version of Record 25 April 2017.</a:t>
              </a:r>
              <a:endParaRPr lang="en-US" sz="1400" baseline="30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80410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8565"/>
            <a:ext cx="10515600" cy="1105949"/>
          </a:xfrm>
        </p:spPr>
        <p:txBody>
          <a:bodyPr>
            <a:normAutofit/>
          </a:bodyPr>
          <a:lstStyle/>
          <a:p>
            <a:r>
              <a:rPr lang="en-US" sz="4000" dirty="0"/>
              <a:t>Nurses’ Health Study</a:t>
            </a:r>
            <a:endParaRPr lang="en-US" b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C4BC63-05B5-4F04-B19C-CBEF109F81E1}"/>
              </a:ext>
            </a:extLst>
          </p:cNvPr>
          <p:cNvSpPr txBox="1"/>
          <p:nvPr/>
        </p:nvSpPr>
        <p:spPr>
          <a:xfrm>
            <a:off x="8860633" y="5611692"/>
            <a:ext cx="142564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r>
              <a:rPr lang="en-US" sz="1350" b="1" dirty="0">
                <a:solidFill>
                  <a:prstClr val="white"/>
                </a:solidFill>
                <a:latin typeface="Franklin Gothic Book"/>
              </a:rPr>
              <a:t>(Ayas et al 2003)</a:t>
            </a:r>
            <a:endParaRPr lang="en-US" sz="1350" dirty="0">
              <a:solidFill>
                <a:prstClr val="white"/>
              </a:solidFill>
              <a:latin typeface="Franklin Gothic Book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D4114E6-6B9E-B485-5B56-714C28350B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733203"/>
              </p:ext>
            </p:extLst>
          </p:nvPr>
        </p:nvGraphicFramePr>
        <p:xfrm>
          <a:off x="1527672" y="2339122"/>
          <a:ext cx="9555297" cy="3506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5099">
                  <a:extLst>
                    <a:ext uri="{9D8B030D-6E8A-4147-A177-3AD203B41FA5}">
                      <a16:colId xmlns:a16="http://schemas.microsoft.com/office/drawing/2014/main" val="3776810634"/>
                    </a:ext>
                  </a:extLst>
                </a:gridCol>
                <a:gridCol w="3185099">
                  <a:extLst>
                    <a:ext uri="{9D8B030D-6E8A-4147-A177-3AD203B41FA5}">
                      <a16:colId xmlns:a16="http://schemas.microsoft.com/office/drawing/2014/main" val="4237027983"/>
                    </a:ext>
                  </a:extLst>
                </a:gridCol>
                <a:gridCol w="3185099">
                  <a:extLst>
                    <a:ext uri="{9D8B030D-6E8A-4147-A177-3AD203B41FA5}">
                      <a16:colId xmlns:a16="http://schemas.microsoft.com/office/drawing/2014/main" val="1725254758"/>
                    </a:ext>
                  </a:extLst>
                </a:gridCol>
              </a:tblGrid>
              <a:tr h="70131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Sleep 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Relative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Confidence Interval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8660892"/>
                  </a:ext>
                </a:extLst>
              </a:tr>
              <a:tr h="70131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5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1.34 – 2.41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0146510"/>
                  </a:ext>
                </a:extLst>
              </a:tr>
              <a:tr h="70131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6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1.08 – 1.57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5513306"/>
                  </a:ext>
                </a:extLst>
              </a:tr>
              <a:tr h="70131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7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0.89 – 1.26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0495063"/>
                  </a:ext>
                </a:extLst>
              </a:tr>
              <a:tr h="70131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8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5537136"/>
                  </a:ext>
                </a:extLst>
              </a:tr>
            </a:tbl>
          </a:graphicData>
        </a:graphic>
      </p:graphicFrame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2F0618-57B5-C677-7091-E70C25D050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Thomas </a:t>
            </a:r>
            <a:r>
              <a:rPr lang="en-US" dirty="0" err="1"/>
              <a:t>SJ</a:t>
            </a:r>
            <a:r>
              <a:rPr lang="en-US" dirty="0"/>
              <a:t>, et al. </a:t>
            </a:r>
            <a:r>
              <a:rPr lang="en-US" i="1" dirty="0"/>
              <a:t>J Am Soc </a:t>
            </a:r>
            <a:r>
              <a:rPr lang="en-US" i="1" dirty="0" err="1"/>
              <a:t>Hypertens</a:t>
            </a:r>
            <a:r>
              <a:rPr lang="en-US" i="1" dirty="0"/>
              <a:t>. </a:t>
            </a:r>
            <a:r>
              <a:rPr lang="en-US" dirty="0"/>
              <a:t>2017;11(2):122-129. 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32514D56-0971-752B-8274-DC0C494D7464}"/>
              </a:ext>
            </a:extLst>
          </p:cNvPr>
          <p:cNvSpPr txBox="1">
            <a:spLocks noChangeArrowheads="1"/>
          </p:cNvSpPr>
          <p:nvPr/>
        </p:nvSpPr>
        <p:spPr>
          <a:xfrm>
            <a:off x="1046163" y="869930"/>
            <a:ext cx="10515600" cy="11059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accent1"/>
                </a:solidFill>
                <a:latin typeface="+mj-lt"/>
                <a:ea typeface="+mj-ea"/>
                <a:cs typeface="Calibri" panose="020F050202020403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400" dirty="0"/>
              <a:t>71,617 women 45-65 years</a:t>
            </a:r>
            <a:br>
              <a:rPr lang="en-US" sz="2400" dirty="0"/>
            </a:br>
            <a:r>
              <a:rPr lang="en-US" sz="2400" dirty="0"/>
              <a:t>10 year follow-up of Incident CHD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888313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>
            <a:extLst>
              <a:ext uri="{FF2B5EF4-FFF2-40B4-BE49-F238E27FC236}">
                <a16:creationId xmlns:a16="http://schemas.microsoft.com/office/drawing/2014/main" id="{64095901-A724-23EB-D6F7-4691608D60F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572000" y="2299282"/>
            <a:ext cx="7391400" cy="4471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B24655AF-3EAC-DF7B-343C-3374FE30E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311" y="173037"/>
            <a:ext cx="4981575" cy="110594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BP Change after Months of</a:t>
            </a:r>
            <a:br>
              <a:rPr lang="en-US" sz="3200" dirty="0"/>
            </a:br>
            <a:r>
              <a:rPr lang="en-US" sz="3200" dirty="0"/>
              <a:t>Restored Sleep Duration</a:t>
            </a:r>
          </a:p>
        </p:txBody>
      </p:sp>
      <p:grpSp>
        <p:nvGrpSpPr>
          <p:cNvPr id="21" name="Group 8">
            <a:extLst>
              <a:ext uri="{FF2B5EF4-FFF2-40B4-BE49-F238E27FC236}">
                <a16:creationId xmlns:a16="http://schemas.microsoft.com/office/drawing/2014/main" id="{C9893F34-837D-CB44-CC77-75213111CC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23913" y="514350"/>
            <a:ext cx="4186237" cy="5886450"/>
            <a:chOff x="519" y="324"/>
            <a:chExt cx="2637" cy="3708"/>
          </a:xfrm>
        </p:grpSpPr>
        <p:sp>
          <p:nvSpPr>
            <p:cNvPr id="22" name="AutoShape 7">
              <a:extLst>
                <a:ext uri="{FF2B5EF4-FFF2-40B4-BE49-F238E27FC236}">
                  <a16:creationId xmlns:a16="http://schemas.microsoft.com/office/drawing/2014/main" id="{AF524247-7F2F-93E0-62F6-65EAF8E0090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19" y="324"/>
              <a:ext cx="2637" cy="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3" name="Picture 9">
              <a:extLst>
                <a:ext uri="{FF2B5EF4-FFF2-40B4-BE49-F238E27FC236}">
                  <a16:creationId xmlns:a16="http://schemas.microsoft.com/office/drawing/2014/main" id="{B233D74A-FBC2-923E-03AD-AB109AC8A0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" y="324"/>
              <a:ext cx="2641" cy="3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64044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37419" y="111475"/>
            <a:ext cx="11081656" cy="1325563"/>
          </a:xfrm>
        </p:spPr>
        <p:txBody>
          <a:bodyPr>
            <a:normAutofit/>
          </a:bodyPr>
          <a:lstStyle/>
          <a:p>
            <a:r>
              <a:rPr lang="en-US" sz="3200" dirty="0"/>
              <a:t>Updated  Definition of  Apparent Resistant Hypertension (RHTN)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647285"/>
            <a:ext cx="10515600" cy="4891627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altLang="en-US" sz="2200" dirty="0"/>
              <a:t>Failure to reach goal BP &lt;130/80 mm Hg  Despite adhering to full doses of an appropriate </a:t>
            </a:r>
            <a:r>
              <a:rPr lang="en-US" altLang="en-US" sz="2200" i="1" u="sng" dirty="0"/>
              <a:t>three-drug</a:t>
            </a:r>
            <a:r>
              <a:rPr lang="en-US" altLang="en-US" sz="2200" dirty="0"/>
              <a:t> antihypertensive regimen </a:t>
            </a:r>
            <a:r>
              <a:rPr lang="en-US" altLang="en-US" sz="2200" i="1" u="sng" dirty="0"/>
              <a:t>including a</a:t>
            </a:r>
            <a:r>
              <a:rPr lang="en-US" sz="2200" i="1" u="sng" dirty="0"/>
              <a:t>n appropriate diuretic</a:t>
            </a:r>
            <a:r>
              <a:rPr lang="en-US" sz="2200" i="1" dirty="0"/>
              <a:t> for kidney function, </a:t>
            </a:r>
            <a:r>
              <a:rPr lang="en-US" sz="2200" dirty="0"/>
              <a:t>a CCB and a RAS blocker maximally dosed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altLang="en-US" sz="2200" dirty="0"/>
              <a:t>     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altLang="en-US" sz="2200" b="1" dirty="0">
                <a:solidFill>
                  <a:schemeClr val="accent1"/>
                </a:solidFill>
              </a:rPr>
              <a:t>True Resistant Hypertension</a:t>
            </a:r>
          </a:p>
          <a:p>
            <a:pPr>
              <a:spcBef>
                <a:spcPts val="300"/>
              </a:spcBef>
            </a:pPr>
            <a:r>
              <a:rPr lang="en-US" altLang="en-US" sz="2200" dirty="0"/>
              <a:t>Failure to reach goal BP &lt;130/80 mm Hg  while </a:t>
            </a:r>
            <a:r>
              <a:rPr lang="en-US" altLang="en-US" sz="2200" i="1" u="sng" dirty="0"/>
              <a:t>documenting ingestion</a:t>
            </a:r>
            <a:r>
              <a:rPr lang="en-US" altLang="en-US" sz="2200" dirty="0"/>
              <a:t> of </a:t>
            </a:r>
            <a:r>
              <a:rPr lang="en-US" altLang="en-US" sz="2200" i="1" u="sng" dirty="0"/>
              <a:t>three-drug</a:t>
            </a:r>
            <a:r>
              <a:rPr lang="en-US" altLang="en-US" sz="2200" dirty="0"/>
              <a:t> antihypertensive regimen </a:t>
            </a:r>
            <a:r>
              <a:rPr lang="en-US" altLang="en-US" sz="2200" i="1" u="sng" dirty="0"/>
              <a:t>including a</a:t>
            </a:r>
            <a:r>
              <a:rPr lang="en-US" sz="2200" i="1" u="sng" dirty="0"/>
              <a:t>n appropriate diuretic</a:t>
            </a:r>
            <a:r>
              <a:rPr lang="en-US" sz="2200" dirty="0"/>
              <a:t> for kidney function, a CCB and a RAS blocker maximally dosed</a:t>
            </a:r>
          </a:p>
          <a:p>
            <a:pPr marL="0" indent="0">
              <a:spcBef>
                <a:spcPts val="300"/>
              </a:spcBef>
              <a:buNone/>
            </a:pPr>
            <a:endParaRPr lang="en-US" altLang="en-US" sz="2200" dirty="0"/>
          </a:p>
          <a:p>
            <a:pPr>
              <a:spcBef>
                <a:spcPts val="300"/>
              </a:spcBef>
            </a:pPr>
            <a:r>
              <a:rPr lang="en-US" sz="2200" b="1" dirty="0"/>
              <a:t>The MAJOR DIFFERENCE in Apparent RHTN you are trusting them taking the meds. In True RHTN you documented they are taking the drugs</a:t>
            </a:r>
            <a:endParaRPr lang="en-US" altLang="en-US" sz="2200" b="1" dirty="0"/>
          </a:p>
          <a:p>
            <a:pPr>
              <a:spcBef>
                <a:spcPts val="300"/>
              </a:spcBef>
            </a:pPr>
            <a:endParaRPr lang="en-US" altLang="en-US" sz="2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AE6BB-ECB4-9207-B7B4-F0104DD50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Lenfant</a:t>
            </a:r>
            <a:r>
              <a:rPr lang="en-US" dirty="0"/>
              <a:t> C, et al. </a:t>
            </a:r>
            <a:r>
              <a:rPr lang="en-US" i="1" dirty="0"/>
              <a:t>Hypertension. </a:t>
            </a:r>
            <a:r>
              <a:rPr lang="en-US" dirty="0"/>
              <a:t>2003;41(6):1178-9; Pickering TG, et al. </a:t>
            </a:r>
            <a:r>
              <a:rPr lang="en-US" i="1" dirty="0"/>
              <a:t>Hypertension. </a:t>
            </a:r>
            <a:r>
              <a:rPr lang="en-US" dirty="0"/>
              <a:t>2008l;52(1):1-9; White WB, et al. </a:t>
            </a:r>
            <a:r>
              <a:rPr lang="en-US" i="1" dirty="0"/>
              <a:t>J Am Soc </a:t>
            </a:r>
            <a:r>
              <a:rPr lang="en-US" i="1" dirty="0" err="1"/>
              <a:t>Hypertens</a:t>
            </a:r>
            <a:r>
              <a:rPr lang="en-US" i="1" dirty="0"/>
              <a:t>. </a:t>
            </a:r>
            <a:r>
              <a:rPr lang="en-US" dirty="0"/>
              <a:t>2014;8(10):743-57 &amp; Carey RM, et al. </a:t>
            </a:r>
            <a:r>
              <a:rPr lang="en-US" i="1" dirty="0"/>
              <a:t>Hypertension. </a:t>
            </a:r>
            <a:r>
              <a:rPr lang="en-US" dirty="0"/>
              <a:t>2018;72(5):e53-e90.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68D0E8-F703-575F-47F4-DF1215472E11}"/>
              </a:ext>
            </a:extLst>
          </p:cNvPr>
          <p:cNvSpPr/>
          <p:nvPr/>
        </p:nvSpPr>
        <p:spPr>
          <a:xfrm>
            <a:off x="614597" y="2848131"/>
            <a:ext cx="10890354" cy="1753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33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>
            <a:extLst>
              <a:ext uri="{FF2B5EF4-FFF2-40B4-BE49-F238E27FC236}">
                <a16:creationId xmlns:a16="http://schemas.microsoft.com/office/drawing/2014/main" id="{64095901-A724-23EB-D6F7-4691608D60F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572000" y="2299282"/>
            <a:ext cx="7391400" cy="4471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D4770E77-A616-6768-6F39-656BFC9E50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25" t="2406" r="1325" b="5662"/>
          <a:stretch/>
        </p:blipFill>
        <p:spPr bwMode="auto">
          <a:xfrm>
            <a:off x="5306088" y="1895244"/>
            <a:ext cx="6670170" cy="304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itle 19">
            <a:extLst>
              <a:ext uri="{FF2B5EF4-FFF2-40B4-BE49-F238E27FC236}">
                <a16:creationId xmlns:a16="http://schemas.microsoft.com/office/drawing/2014/main" id="{B24655AF-3EAC-DF7B-343C-3374FE30E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311" y="173037"/>
            <a:ext cx="4981575" cy="110594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BP Change after Months of</a:t>
            </a:r>
            <a:br>
              <a:rPr lang="en-US" sz="3200" dirty="0"/>
            </a:br>
            <a:r>
              <a:rPr lang="en-US" sz="3200" dirty="0"/>
              <a:t>Restored Sleep Duration</a:t>
            </a:r>
          </a:p>
        </p:txBody>
      </p:sp>
      <p:grpSp>
        <p:nvGrpSpPr>
          <p:cNvPr id="21" name="Group 8">
            <a:extLst>
              <a:ext uri="{FF2B5EF4-FFF2-40B4-BE49-F238E27FC236}">
                <a16:creationId xmlns:a16="http://schemas.microsoft.com/office/drawing/2014/main" id="{C9893F34-837D-CB44-CC77-75213111CC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23913" y="514350"/>
            <a:ext cx="4186237" cy="5886450"/>
            <a:chOff x="519" y="324"/>
            <a:chExt cx="2637" cy="3708"/>
          </a:xfrm>
        </p:grpSpPr>
        <p:sp>
          <p:nvSpPr>
            <p:cNvPr id="22" name="AutoShape 7">
              <a:extLst>
                <a:ext uri="{FF2B5EF4-FFF2-40B4-BE49-F238E27FC236}">
                  <a16:creationId xmlns:a16="http://schemas.microsoft.com/office/drawing/2014/main" id="{AF524247-7F2F-93E0-62F6-65EAF8E0090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19" y="324"/>
              <a:ext cx="2637" cy="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3" name="Picture 9">
              <a:extLst>
                <a:ext uri="{FF2B5EF4-FFF2-40B4-BE49-F238E27FC236}">
                  <a16:creationId xmlns:a16="http://schemas.microsoft.com/office/drawing/2014/main" id="{B233D74A-FBC2-923E-03AD-AB109AC8A0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" y="324"/>
              <a:ext cx="2641" cy="3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71557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>
            <a:extLst>
              <a:ext uri="{FF2B5EF4-FFF2-40B4-BE49-F238E27FC236}">
                <a16:creationId xmlns:a16="http://schemas.microsoft.com/office/drawing/2014/main" id="{64095901-A724-23EB-D6F7-4691608D60F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572000" y="2299282"/>
            <a:ext cx="7391400" cy="4471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F2EEA64-DC1E-4B22-C4B2-76466A54B2DD}"/>
              </a:ext>
            </a:extLst>
          </p:cNvPr>
          <p:cNvGrpSpPr/>
          <p:nvPr/>
        </p:nvGrpSpPr>
        <p:grpSpPr>
          <a:xfrm>
            <a:off x="5306088" y="1895244"/>
            <a:ext cx="6670170" cy="3040657"/>
            <a:chOff x="5206013" y="2952519"/>
            <a:chExt cx="6670170" cy="3040657"/>
          </a:xfrm>
        </p:grpSpPr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D4770E77-A616-6768-6F39-656BFC9E501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5" t="2406" r="1325" b="5662"/>
            <a:stretch/>
          </p:blipFill>
          <p:spPr bwMode="auto">
            <a:xfrm>
              <a:off x="5206013" y="2952519"/>
              <a:ext cx="6670170" cy="3040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0EF5D2B-68A6-AE1D-6F3C-FD4AAADB7619}"/>
                </a:ext>
              </a:extLst>
            </p:cNvPr>
            <p:cNvGrpSpPr/>
            <p:nvPr/>
          </p:nvGrpSpPr>
          <p:grpSpPr>
            <a:xfrm>
              <a:off x="5648796" y="3523194"/>
              <a:ext cx="654504" cy="1949811"/>
              <a:chOff x="5648796" y="3523194"/>
              <a:chExt cx="654504" cy="1949811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63EB0DD-C001-4D90-9CC4-D0D6D42CECE9}"/>
                  </a:ext>
                </a:extLst>
              </p:cNvPr>
              <p:cNvSpPr txBox="1"/>
              <p:nvPr/>
            </p:nvSpPr>
            <p:spPr>
              <a:xfrm>
                <a:off x="5650513" y="4319269"/>
                <a:ext cx="6527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chemeClr val="accent3"/>
                    </a:solidFill>
                  </a:rPr>
                  <a:t>130/80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C7A5C53-1C45-E2F7-CCAA-606081B7E7F8}"/>
                  </a:ext>
                </a:extLst>
              </p:cNvPr>
              <p:cNvSpPr txBox="1"/>
              <p:nvPr/>
            </p:nvSpPr>
            <p:spPr>
              <a:xfrm>
                <a:off x="5648796" y="5196006"/>
                <a:ext cx="64427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chemeClr val="accent3"/>
                    </a:solidFill>
                  </a:rPr>
                  <a:t>115/75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5BAC53E-5BE1-FD2E-3D38-540BD3E5D438}"/>
                  </a:ext>
                </a:extLst>
              </p:cNvPr>
              <p:cNvSpPr txBox="1"/>
              <p:nvPr/>
            </p:nvSpPr>
            <p:spPr>
              <a:xfrm>
                <a:off x="5650557" y="4805103"/>
                <a:ext cx="6527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chemeClr val="accent3"/>
                    </a:solidFill>
                  </a:rPr>
                  <a:t>120/80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3A83DC-FB6C-AAF6-5A30-DF56DE6B5ED1}"/>
                  </a:ext>
                </a:extLst>
              </p:cNvPr>
              <p:cNvSpPr txBox="1"/>
              <p:nvPr/>
            </p:nvSpPr>
            <p:spPr>
              <a:xfrm>
                <a:off x="5650513" y="3523194"/>
                <a:ext cx="6527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1200" b="1" dirty="0">
                    <a:solidFill>
                      <a:schemeClr val="accent3"/>
                    </a:solidFill>
                  </a:rPr>
                  <a:t>150/90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4BDFB5D1-FF2D-A508-DEDE-B618109D1FB2}"/>
                </a:ext>
              </a:extLst>
            </p:cNvPr>
            <p:cNvGrpSpPr/>
            <p:nvPr/>
          </p:nvGrpSpPr>
          <p:grpSpPr>
            <a:xfrm>
              <a:off x="9124951" y="3527569"/>
              <a:ext cx="654504" cy="1949811"/>
              <a:chOff x="5648796" y="3523194"/>
              <a:chExt cx="654504" cy="1949811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CF438AF-EFB3-7CAB-F5C6-17E1AFB88F7B}"/>
                  </a:ext>
                </a:extLst>
              </p:cNvPr>
              <p:cNvSpPr txBox="1"/>
              <p:nvPr/>
            </p:nvSpPr>
            <p:spPr>
              <a:xfrm>
                <a:off x="5650513" y="4319269"/>
                <a:ext cx="6527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chemeClr val="accent3"/>
                    </a:solidFill>
                  </a:rPr>
                  <a:t>130/80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34381B4-D651-3600-BE2D-E0DB947C479D}"/>
                  </a:ext>
                </a:extLst>
              </p:cNvPr>
              <p:cNvSpPr txBox="1"/>
              <p:nvPr/>
            </p:nvSpPr>
            <p:spPr>
              <a:xfrm>
                <a:off x="5648796" y="5196006"/>
                <a:ext cx="64427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chemeClr val="accent3"/>
                    </a:solidFill>
                  </a:rPr>
                  <a:t>115/75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0C97104-42E1-B08E-B160-5BF442CE518B}"/>
                  </a:ext>
                </a:extLst>
              </p:cNvPr>
              <p:cNvSpPr txBox="1"/>
              <p:nvPr/>
            </p:nvSpPr>
            <p:spPr>
              <a:xfrm>
                <a:off x="5650557" y="4805103"/>
                <a:ext cx="6527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b="1" dirty="0">
                    <a:solidFill>
                      <a:schemeClr val="accent3"/>
                    </a:solidFill>
                  </a:rPr>
                  <a:t>120/80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8208032-6629-E86E-3159-4CBAD6E5C8C4}"/>
                  </a:ext>
                </a:extLst>
              </p:cNvPr>
              <p:cNvSpPr txBox="1"/>
              <p:nvPr/>
            </p:nvSpPr>
            <p:spPr>
              <a:xfrm>
                <a:off x="5650513" y="3523194"/>
                <a:ext cx="6527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1200" b="1" dirty="0">
                    <a:solidFill>
                      <a:schemeClr val="accent3"/>
                    </a:solidFill>
                  </a:rPr>
                  <a:t>150/90</a:t>
                </a:r>
              </a:p>
            </p:txBody>
          </p:sp>
        </p:grpSp>
      </p:grpSp>
      <p:sp>
        <p:nvSpPr>
          <p:cNvPr id="20" name="Title 19">
            <a:extLst>
              <a:ext uri="{FF2B5EF4-FFF2-40B4-BE49-F238E27FC236}">
                <a16:creationId xmlns:a16="http://schemas.microsoft.com/office/drawing/2014/main" id="{B24655AF-3EAC-DF7B-343C-3374FE30E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311" y="173037"/>
            <a:ext cx="4981575" cy="110594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BP Change after Months of</a:t>
            </a:r>
            <a:br>
              <a:rPr lang="en-US" sz="3200" dirty="0"/>
            </a:br>
            <a:r>
              <a:rPr lang="en-US" sz="3200" dirty="0"/>
              <a:t>Restored Sleep Duration</a:t>
            </a:r>
          </a:p>
        </p:txBody>
      </p:sp>
      <p:grpSp>
        <p:nvGrpSpPr>
          <p:cNvPr id="21" name="Group 8">
            <a:extLst>
              <a:ext uri="{FF2B5EF4-FFF2-40B4-BE49-F238E27FC236}">
                <a16:creationId xmlns:a16="http://schemas.microsoft.com/office/drawing/2014/main" id="{C9893F34-837D-CB44-CC77-75213111CC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23913" y="514350"/>
            <a:ext cx="4186237" cy="5886450"/>
            <a:chOff x="519" y="324"/>
            <a:chExt cx="2637" cy="3708"/>
          </a:xfrm>
        </p:grpSpPr>
        <p:sp>
          <p:nvSpPr>
            <p:cNvPr id="22" name="AutoShape 7">
              <a:extLst>
                <a:ext uri="{FF2B5EF4-FFF2-40B4-BE49-F238E27FC236}">
                  <a16:creationId xmlns:a16="http://schemas.microsoft.com/office/drawing/2014/main" id="{AF524247-7F2F-93E0-62F6-65EAF8E0090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19" y="324"/>
              <a:ext cx="2637" cy="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3" name="Picture 9">
              <a:extLst>
                <a:ext uri="{FF2B5EF4-FFF2-40B4-BE49-F238E27FC236}">
                  <a16:creationId xmlns:a16="http://schemas.microsoft.com/office/drawing/2014/main" id="{B233D74A-FBC2-923E-03AD-AB109AC8A0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" y="324"/>
              <a:ext cx="2641" cy="3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9574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37419" y="111475"/>
            <a:ext cx="11081656" cy="1325563"/>
          </a:xfrm>
        </p:spPr>
        <p:txBody>
          <a:bodyPr>
            <a:normAutofit/>
          </a:bodyPr>
          <a:lstStyle/>
          <a:p>
            <a:r>
              <a:rPr lang="en-US" sz="3200" dirty="0"/>
              <a:t>Updated  Definition of  Apparent Resistant Hypertension (RHTN)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647285"/>
            <a:ext cx="10515600" cy="4891627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altLang="en-US" sz="2200" dirty="0"/>
              <a:t>Failure to reach goal BP &lt;130/80 mm Hg  Despite adhering to full doses of an appropriate </a:t>
            </a:r>
            <a:r>
              <a:rPr lang="en-US" altLang="en-US" sz="2200" i="1" u="sng" dirty="0"/>
              <a:t>three-drug</a:t>
            </a:r>
            <a:r>
              <a:rPr lang="en-US" altLang="en-US" sz="2200" dirty="0"/>
              <a:t> antihypertensive regimen </a:t>
            </a:r>
            <a:r>
              <a:rPr lang="en-US" altLang="en-US" sz="2200" i="1" u="sng" dirty="0"/>
              <a:t>including a</a:t>
            </a:r>
            <a:r>
              <a:rPr lang="en-US" sz="2200" i="1" u="sng" dirty="0"/>
              <a:t>n appropriate diuretic</a:t>
            </a:r>
            <a:r>
              <a:rPr lang="en-US" sz="2200" i="1" dirty="0"/>
              <a:t> for kidney function, </a:t>
            </a:r>
            <a:r>
              <a:rPr lang="en-US" sz="2200" dirty="0"/>
              <a:t>a CCB and a RAS blocker maximally dosed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altLang="en-US" sz="2200" dirty="0"/>
              <a:t>     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altLang="en-US" sz="2200" b="1" dirty="0">
                <a:solidFill>
                  <a:schemeClr val="accent1"/>
                </a:solidFill>
              </a:rPr>
              <a:t>True Resistant Hypertension</a:t>
            </a:r>
          </a:p>
          <a:p>
            <a:pPr>
              <a:spcBef>
                <a:spcPts val="300"/>
              </a:spcBef>
            </a:pPr>
            <a:r>
              <a:rPr lang="en-US" altLang="en-US" sz="2200" dirty="0"/>
              <a:t>Failure to reach goal BP &lt;130/80 mm Hg  while </a:t>
            </a:r>
            <a:r>
              <a:rPr lang="en-US" altLang="en-US" sz="2200" i="1" u="sng" dirty="0"/>
              <a:t>documenting ingestion</a:t>
            </a:r>
            <a:r>
              <a:rPr lang="en-US" altLang="en-US" sz="2200" dirty="0"/>
              <a:t> of </a:t>
            </a:r>
            <a:r>
              <a:rPr lang="en-US" altLang="en-US" sz="2200" i="1" u="sng" dirty="0"/>
              <a:t>three-drug</a:t>
            </a:r>
            <a:r>
              <a:rPr lang="en-US" altLang="en-US" sz="2200" dirty="0"/>
              <a:t> antihypertensive regimen </a:t>
            </a:r>
            <a:r>
              <a:rPr lang="en-US" altLang="en-US" sz="2200" i="1" u="sng" dirty="0"/>
              <a:t>including a</a:t>
            </a:r>
            <a:r>
              <a:rPr lang="en-US" sz="2200" i="1" u="sng" dirty="0"/>
              <a:t>n appropriate diuretic</a:t>
            </a:r>
            <a:r>
              <a:rPr lang="en-US" sz="2200" dirty="0"/>
              <a:t> for kidney function, a CCB and a RAS blocker maximally dosed</a:t>
            </a:r>
          </a:p>
          <a:p>
            <a:pPr marL="0" indent="0">
              <a:spcBef>
                <a:spcPts val="300"/>
              </a:spcBef>
              <a:buNone/>
            </a:pPr>
            <a:endParaRPr lang="en-US" altLang="en-US" sz="2200" dirty="0"/>
          </a:p>
          <a:p>
            <a:pPr>
              <a:spcBef>
                <a:spcPts val="300"/>
              </a:spcBef>
            </a:pPr>
            <a:r>
              <a:rPr lang="en-US" sz="2200" b="1" dirty="0"/>
              <a:t>The MAJOR DIFFERENCE in Apparent RHTN you are trusting them taking the meds. In True RHTN you documented they are taking the drugs</a:t>
            </a:r>
            <a:endParaRPr lang="en-US" altLang="en-US" sz="2200" b="1" dirty="0"/>
          </a:p>
          <a:p>
            <a:pPr>
              <a:spcBef>
                <a:spcPts val="300"/>
              </a:spcBef>
            </a:pPr>
            <a:endParaRPr lang="en-US" altLang="en-US" sz="2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AE6BB-ECB4-9207-B7B4-F0104DD50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Lenfant</a:t>
            </a:r>
            <a:r>
              <a:rPr lang="en-US" dirty="0"/>
              <a:t> C, et al. </a:t>
            </a:r>
            <a:r>
              <a:rPr lang="en-US" i="1" dirty="0"/>
              <a:t>Hypertension. </a:t>
            </a:r>
            <a:r>
              <a:rPr lang="en-US" dirty="0"/>
              <a:t>2003;41(6):1178-9; Pickering TG, et al. </a:t>
            </a:r>
            <a:r>
              <a:rPr lang="en-US" i="1" dirty="0"/>
              <a:t>Hypertension. </a:t>
            </a:r>
            <a:r>
              <a:rPr lang="en-US" dirty="0"/>
              <a:t>2008l;52(1):1-9; White WB, et al. </a:t>
            </a:r>
            <a:r>
              <a:rPr lang="en-US" i="1" dirty="0"/>
              <a:t>J Am Soc </a:t>
            </a:r>
            <a:r>
              <a:rPr lang="en-US" i="1" dirty="0" err="1"/>
              <a:t>Hypertens</a:t>
            </a:r>
            <a:r>
              <a:rPr lang="en-US" i="1" dirty="0"/>
              <a:t>. </a:t>
            </a:r>
            <a:r>
              <a:rPr lang="en-US" dirty="0"/>
              <a:t>2014;8(10):743-57 &amp; Carey RM, et al. </a:t>
            </a:r>
            <a:r>
              <a:rPr lang="en-US" i="1" dirty="0"/>
              <a:t>Hypertension. </a:t>
            </a:r>
            <a:r>
              <a:rPr lang="en-US" dirty="0"/>
              <a:t>2018;72(5):e53-e90. </a:t>
            </a:r>
          </a:p>
        </p:txBody>
      </p:sp>
    </p:spTree>
    <p:extLst>
      <p:ext uri="{BB962C8B-B14F-4D97-AF65-F5344CB8AC3E}">
        <p14:creationId xmlns:p14="http://schemas.microsoft.com/office/powerpoint/2010/main" val="480499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2620"/>
            <a:ext cx="10515600" cy="1105949"/>
          </a:xfrm>
        </p:spPr>
        <p:txBody>
          <a:bodyPr/>
          <a:lstStyle/>
          <a:p>
            <a:r>
              <a:rPr lang="en-US" dirty="0"/>
              <a:t>Two Most Common Non-Disease Causes for Apparent Resistant Hypertension</a:t>
            </a:r>
          </a:p>
        </p:txBody>
      </p:sp>
    </p:spTree>
    <p:extLst>
      <p:ext uri="{BB962C8B-B14F-4D97-AF65-F5344CB8AC3E}">
        <p14:creationId xmlns:p14="http://schemas.microsoft.com/office/powerpoint/2010/main" val="1386469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9404"/>
            <a:ext cx="10515600" cy="2372261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3600" dirty="0"/>
              <a:t>White Coat Hypertension (Anxiety)</a:t>
            </a:r>
          </a:p>
          <a:p>
            <a:pPr>
              <a:spcBef>
                <a:spcPts val="3000"/>
              </a:spcBef>
            </a:pPr>
            <a:r>
              <a:rPr lang="en-US" sz="3600" dirty="0"/>
              <a:t>Poor Medication Adherence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2620"/>
            <a:ext cx="10515600" cy="1105949"/>
          </a:xfrm>
        </p:spPr>
        <p:txBody>
          <a:bodyPr/>
          <a:lstStyle/>
          <a:p>
            <a:r>
              <a:rPr lang="en-US" dirty="0"/>
              <a:t>Two Most Common Non-Disease Causes for Apparent Resistant Hypertension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21E931-29C1-951D-A9D7-4CE7227274CA}"/>
              </a:ext>
            </a:extLst>
          </p:cNvPr>
          <p:cNvSpPr/>
          <p:nvPr/>
        </p:nvSpPr>
        <p:spPr>
          <a:xfrm>
            <a:off x="694063" y="3062689"/>
            <a:ext cx="6312665" cy="947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1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9404"/>
            <a:ext cx="10515600" cy="2372261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3600" dirty="0"/>
              <a:t>White Coat Hypertension (Anxiety)</a:t>
            </a:r>
          </a:p>
          <a:p>
            <a:pPr>
              <a:spcBef>
                <a:spcPts val="3000"/>
              </a:spcBef>
            </a:pPr>
            <a:r>
              <a:rPr lang="en-US" sz="3600" dirty="0"/>
              <a:t>Poor Medication Adherence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2620"/>
            <a:ext cx="10515600" cy="1105949"/>
          </a:xfrm>
        </p:spPr>
        <p:txBody>
          <a:bodyPr/>
          <a:lstStyle/>
          <a:p>
            <a:r>
              <a:rPr lang="en-US" dirty="0"/>
              <a:t>Two Most Common Non-Disease Causes for Apparent Resistant Hypertension</a:t>
            </a:r>
          </a:p>
        </p:txBody>
      </p:sp>
    </p:spTree>
    <p:extLst>
      <p:ext uri="{BB962C8B-B14F-4D97-AF65-F5344CB8AC3E}">
        <p14:creationId xmlns:p14="http://schemas.microsoft.com/office/powerpoint/2010/main" val="82847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216309"/>
            <a:ext cx="10515600" cy="1105949"/>
          </a:xfrm>
        </p:spPr>
        <p:txBody>
          <a:bodyPr>
            <a:noAutofit/>
          </a:bodyPr>
          <a:lstStyle/>
          <a:p>
            <a:r>
              <a:rPr lang="en-US" sz="2800" dirty="0"/>
              <a:t>ALL the Following Need To Be Present Before Diagnosing Someone As Having TRUE Resistant Hypertension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919D8-EF04-3B1C-6698-BAC231B8C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Brown JM, et al. </a:t>
            </a:r>
            <a:r>
              <a:rPr lang="en-US" i="1" dirty="0"/>
              <a:t>Ann Intern Med. </a:t>
            </a:r>
            <a:r>
              <a:rPr lang="en-US" dirty="0"/>
              <a:t>2020;173(1):10-20.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53209" y="6214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endParaRPr lang="en-US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9DCA65B-D412-7E3F-ACED-21D1A0B5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3"/>
            <a:ext cx="10744200" cy="38756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/>
              <a:t>Adherence with: Low Sodium Diet Intake and Medication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Good Sleep Quality (i.e., minimum of 6-7 hours of uninterrupted sleep a night)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Substitutions of drugs with greater effect within the Same Class i.e. Angiotensin Receptor Blockers and diuretics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Rule out all Secondary Causes of Hypertension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Before saying anyone is resistant must rule out the most common secondary cause of hypertension: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87C7F-F719-54D4-39EA-C8E9EC057594}"/>
              </a:ext>
            </a:extLst>
          </p:cNvPr>
          <p:cNvSpPr txBox="1"/>
          <p:nvPr/>
        </p:nvSpPr>
        <p:spPr>
          <a:xfrm>
            <a:off x="1061422" y="5512193"/>
            <a:ext cx="50583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PRIMARY ALDOSTERONISM</a:t>
            </a:r>
          </a:p>
          <a:p>
            <a:endParaRPr lang="en-US" sz="2800" b="1" i="1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81060D-5586-653E-040F-FE4DA8CCCDF4}"/>
              </a:ext>
            </a:extLst>
          </p:cNvPr>
          <p:cNvSpPr/>
          <p:nvPr/>
        </p:nvSpPr>
        <p:spPr>
          <a:xfrm>
            <a:off x="609600" y="1535723"/>
            <a:ext cx="10832123" cy="45405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75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216309"/>
            <a:ext cx="10515600" cy="1105949"/>
          </a:xfrm>
        </p:spPr>
        <p:txBody>
          <a:bodyPr>
            <a:noAutofit/>
          </a:bodyPr>
          <a:lstStyle/>
          <a:p>
            <a:r>
              <a:rPr lang="en-US" sz="2800" dirty="0"/>
              <a:t>ALL the Following Need To Be Present Before Diagnosing Someone As Having TRUE Resistant Hypertension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919D8-EF04-3B1C-6698-BAC231B8C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Brown JM, et al. </a:t>
            </a:r>
            <a:r>
              <a:rPr lang="en-US" i="1" dirty="0"/>
              <a:t>Ann Intern Med. </a:t>
            </a:r>
            <a:r>
              <a:rPr lang="en-US" dirty="0"/>
              <a:t>2020;173(1):10-20.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53209" y="6214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endParaRPr lang="en-US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9DCA65B-D412-7E3F-ACED-21D1A0B5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3"/>
            <a:ext cx="10744200" cy="38756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/>
              <a:t>Adherence with: Low Sodium Diet Intake and Medication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Good Sleep Quality (i.e., minimum of 6-7 hours of uninterrupted sleep a night)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Substitutions of drugs with greater effect within the Same Class i.e. Angiotensin Receptor Blockers and diuretics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Rule out all Secondary Causes of Hypertension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Before saying anyone is resistant must rule out the most common secondary cause of hypertension: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87C7F-F719-54D4-39EA-C8E9EC057594}"/>
              </a:ext>
            </a:extLst>
          </p:cNvPr>
          <p:cNvSpPr txBox="1"/>
          <p:nvPr/>
        </p:nvSpPr>
        <p:spPr>
          <a:xfrm>
            <a:off x="1061422" y="5512193"/>
            <a:ext cx="50583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PRIMARY ALDOSTERONISM</a:t>
            </a:r>
          </a:p>
          <a:p>
            <a:endParaRPr lang="en-US" sz="2800" b="1" i="1" dirty="0">
              <a:solidFill>
                <a:schemeClr val="accent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DAA843-6798-7580-ECA1-F324EB7F398D}"/>
              </a:ext>
            </a:extLst>
          </p:cNvPr>
          <p:cNvSpPr/>
          <p:nvPr/>
        </p:nvSpPr>
        <p:spPr>
          <a:xfrm>
            <a:off x="609600" y="2200599"/>
            <a:ext cx="10832123" cy="38756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94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838200" y="216309"/>
            <a:ext cx="10515600" cy="1105949"/>
          </a:xfrm>
        </p:spPr>
        <p:txBody>
          <a:bodyPr>
            <a:noAutofit/>
          </a:bodyPr>
          <a:lstStyle/>
          <a:p>
            <a:r>
              <a:rPr lang="en-US" sz="2800" dirty="0"/>
              <a:t>ALL the Following Need To Be Present Before Diagnosing Someone As Having TRUE Resistant Hypertension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919D8-EF04-3B1C-6698-BAC231B8C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Brown JM, et al. </a:t>
            </a:r>
            <a:r>
              <a:rPr lang="en-US" i="1" dirty="0"/>
              <a:t>Ann Intern Med. </a:t>
            </a:r>
            <a:r>
              <a:rPr lang="en-US" dirty="0"/>
              <a:t>2020;173(1):10-20.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53209" y="62141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endParaRPr lang="en-US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9DCA65B-D412-7E3F-ACED-21D1A0B56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5313"/>
            <a:ext cx="10744200" cy="387563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/>
              <a:t>Adherence with: Low Sodium Diet Intake and Medication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Good Sleep Quality (i.e., minimum of 6-7 hours of uninterrupted sleep a night)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Substitutions of drugs with greater effect within the Same Class i.e. Angiotensin Receptor Blockers and diuretics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Rule out all Secondary Causes of Hypertension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Before saying anyone is resistant must rule out the most common secondary cause of hypertension: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87C7F-F719-54D4-39EA-C8E9EC057594}"/>
              </a:ext>
            </a:extLst>
          </p:cNvPr>
          <p:cNvSpPr txBox="1"/>
          <p:nvPr/>
        </p:nvSpPr>
        <p:spPr>
          <a:xfrm>
            <a:off x="1061422" y="5512193"/>
            <a:ext cx="50583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chemeClr val="accent1"/>
                </a:solidFill>
              </a:rPr>
              <a:t>PRIMARY ALDOSTERONISM</a:t>
            </a:r>
          </a:p>
          <a:p>
            <a:endParaRPr lang="en-US" sz="2800" b="1" i="1" dirty="0">
              <a:solidFill>
                <a:schemeClr val="accent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689FC-B311-ADC5-8D03-78EF2725ABA1}"/>
              </a:ext>
            </a:extLst>
          </p:cNvPr>
          <p:cNvSpPr/>
          <p:nvPr/>
        </p:nvSpPr>
        <p:spPr>
          <a:xfrm>
            <a:off x="609600" y="3200399"/>
            <a:ext cx="10832123" cy="287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29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HOTG -OFFICIAL-FINAL">
      <a:dk1>
        <a:srgbClr val="000000"/>
      </a:dk1>
      <a:lt1>
        <a:sysClr val="window" lastClr="FFFFFF"/>
      </a:lt1>
      <a:dk2>
        <a:srgbClr val="373648"/>
      </a:dk2>
      <a:lt2>
        <a:srgbClr val="F3F3F3"/>
      </a:lt2>
      <a:accent1>
        <a:srgbClr val="00539B"/>
      </a:accent1>
      <a:accent2>
        <a:srgbClr val="001A57"/>
      </a:accent2>
      <a:accent3>
        <a:srgbClr val="0736A4"/>
      </a:accent3>
      <a:accent4>
        <a:srgbClr val="005587"/>
      </a:accent4>
      <a:accent5>
        <a:srgbClr val="0577B1"/>
      </a:accent5>
      <a:accent6>
        <a:srgbClr val="339898"/>
      </a:accent6>
      <a:hlink>
        <a:srgbClr val="00539B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1882</Words>
  <Application>Microsoft Office PowerPoint</Application>
  <PresentationFormat>Widescreen</PresentationFormat>
  <Paragraphs>207</Paragraphs>
  <Slides>21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Franklin Gothic Book</vt:lpstr>
      <vt:lpstr>Office Theme</vt:lpstr>
      <vt:lpstr>What Does a “Typical” Resistant Hypertension Patient Look Like?</vt:lpstr>
      <vt:lpstr>Updated  Definition of  Apparent Resistant Hypertension (RHTN) </vt:lpstr>
      <vt:lpstr>Updated  Definition of  Apparent Resistant Hypertension (RHTN) </vt:lpstr>
      <vt:lpstr>Two Most Common Non-Disease Causes for Apparent Resistant Hypertension</vt:lpstr>
      <vt:lpstr>Two Most Common Non-Disease Causes for Apparent Resistant Hypertension</vt:lpstr>
      <vt:lpstr>Two Most Common Non-Disease Causes for Apparent Resistant Hypertension</vt:lpstr>
      <vt:lpstr>ALL the Following Need To Be Present Before Diagnosing Someone As Having TRUE Resistant Hypertension</vt:lpstr>
      <vt:lpstr>ALL the Following Need To Be Present Before Diagnosing Someone As Having TRUE Resistant Hypertension</vt:lpstr>
      <vt:lpstr>ALL the Following Need To Be Present Before Diagnosing Someone As Having TRUE Resistant Hypertension</vt:lpstr>
      <vt:lpstr>ALL the Following Need To Be Present Before Diagnosing Someone As Having TRUE Resistant Hypertension</vt:lpstr>
      <vt:lpstr>ALL the Following Need To Be Present Before Diagnosing Someone As Having TRUE Resistant Hypertension</vt:lpstr>
      <vt:lpstr>ALL the Following Need To Be Present Before Diagnosing Someone As Having TRUE Resistant Hypertension</vt:lpstr>
      <vt:lpstr>ALL the Following Need To Be Present Before Diagnosing Someone As Having TRUE Resistant Hypertension</vt:lpstr>
      <vt:lpstr>Best Proven Nonpharmacologic Interventions for Prevention and Treatment of Hypertension</vt:lpstr>
      <vt:lpstr>Sleep, Insomnia, and Hypertension: Current Findings and Future Directions</vt:lpstr>
      <vt:lpstr>Sleep, Insomnia, and Hypertension: Current Findings and Future Directions</vt:lpstr>
      <vt:lpstr>Sleep, Insomnia, and Hypertension: Current Findings and Future Directions</vt:lpstr>
      <vt:lpstr>Nurses’ Health Study</vt:lpstr>
      <vt:lpstr>BP Change after Months of Restored Sleep Duration</vt:lpstr>
      <vt:lpstr>BP Change after Months of Restored Sleep Duration</vt:lpstr>
      <vt:lpstr>BP Change after Months of Restored Sleep Duration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Jeffrey Knapp</cp:lastModifiedBy>
  <cp:revision>72</cp:revision>
  <dcterms:created xsi:type="dcterms:W3CDTF">2017-09-06T16:07:56Z</dcterms:created>
  <dcterms:modified xsi:type="dcterms:W3CDTF">2022-08-12T15:04:58Z</dcterms:modified>
</cp:coreProperties>
</file>