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1448943060" r:id="rId3"/>
    <p:sldId id="257" r:id="rId4"/>
    <p:sldId id="1448943072" r:id="rId5"/>
    <p:sldId id="1448943073" r:id="rId6"/>
    <p:sldId id="1448943074" r:id="rId7"/>
    <p:sldId id="1448943076" r:id="rId8"/>
    <p:sldId id="1448943075" r:id="rId9"/>
    <p:sldId id="1448943067" r:id="rId10"/>
    <p:sldId id="1448943077" r:id="rId11"/>
    <p:sldId id="1448943078" r:id="rId12"/>
    <p:sldId id="1448943079" r:id="rId13"/>
    <p:sldId id="1448943080" r:id="rId14"/>
    <p:sldId id="1448943081" r:id="rId15"/>
    <p:sldId id="1448943087" r:id="rId16"/>
    <p:sldId id="1448943069" r:id="rId17"/>
    <p:sldId id="1448943082" r:id="rId18"/>
    <p:sldId id="1448943083" r:id="rId19"/>
    <p:sldId id="1448943084" r:id="rId20"/>
    <p:sldId id="1448943085" r:id="rId21"/>
    <p:sldId id="1448943086" r:id="rId22"/>
    <p:sldId id="1448943071" r:id="rId23"/>
    <p:sldId id="14489430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8" userDrawn="1">
          <p15:clr>
            <a:srgbClr val="A4A3A4"/>
          </p15:clr>
        </p15:guide>
        <p15:guide id="2" pos="3967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696" userDrawn="1">
          <p15:clr>
            <a:srgbClr val="A4A3A4"/>
          </p15:clr>
        </p15:guide>
        <p15:guide id="6" orient="horz" pos="2736" userDrawn="1">
          <p15:clr>
            <a:srgbClr val="A4A3A4"/>
          </p15:clr>
        </p15:guide>
        <p15:guide id="7" orient="horz" pos="1902" userDrawn="1">
          <p15:clr>
            <a:srgbClr val="A4A3A4"/>
          </p15:clr>
        </p15:guide>
        <p15:guide id="9" pos="1914" userDrawn="1">
          <p15:clr>
            <a:srgbClr val="A4A3A4"/>
          </p15:clr>
        </p15:guide>
        <p15:guide id="10" orient="horz" pos="17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64995C-E072-9DA3-19B7-ED29A8D66C2A}" name="Susan Diaz" initials="SD" userId="Susan Diaz" providerId="None"/>
  <p188:author id="{975E81B0-4460-122B-82D8-43C79F3F0177}" name="Prerna Poojary" initials="PP" userId="Prerna Poojary" providerId="None"/>
  <p188:author id="{8272BCF0-5B8A-72AD-226E-7E3B96A21176}" name="DENNIS MURRAY" initials="DM" userId="e1df0c69fcb7b33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DF1918"/>
    <a:srgbClr val="981A31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4" autoAdjust="0"/>
    <p:restoredTop sz="96801" autoAdjust="0"/>
  </p:normalViewPr>
  <p:slideViewPr>
    <p:cSldViewPr snapToGrid="0">
      <p:cViewPr varScale="1">
        <p:scale>
          <a:sx n="91" d="100"/>
          <a:sy n="91" d="100"/>
        </p:scale>
        <p:origin x="114" y="606"/>
      </p:cViewPr>
      <p:guideLst>
        <p:guide orient="horz" pos="688"/>
        <p:guide pos="3967"/>
        <p:guide pos="528"/>
        <p:guide pos="696"/>
        <p:guide orient="horz" pos="2736"/>
        <p:guide orient="horz" pos="1902"/>
        <p:guide pos="1914"/>
        <p:guide orient="horz" pos="1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7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0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0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8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42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046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66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34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3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720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432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89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99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8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7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1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58FFE-C4A1-4746-B039-7E67237D38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0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D5BA8-F570-4D81-8773-A8C86E51C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1" y="6384248"/>
            <a:ext cx="1971198" cy="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726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500345-C3E0-42CC-8FD4-EB843A6F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8852D9-34E0-4159-A042-0685BA970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7D5AA-4F23-415D-B703-E60362CBD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404A0-ED06-46AB-9B53-0074573DD3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09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4F349-FE8C-424C-9B4F-DBAFB3AE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1" y="6384248"/>
            <a:ext cx="1971198" cy="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53" r:id="rId5"/>
    <p:sldLayoutId id="2147483663" r:id="rId6"/>
    <p:sldLayoutId id="2147483654" r:id="rId7"/>
    <p:sldLayoutId id="2147483660" r:id="rId8"/>
    <p:sldLayoutId id="2147483656" r:id="rId9"/>
    <p:sldLayoutId id="2147483657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0AECC4DD-4C25-4948-8D0B-E3B9925E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5537"/>
            <a:ext cx="10515600" cy="2825748"/>
          </a:xfrm>
        </p:spPr>
        <p:txBody>
          <a:bodyPr>
            <a:normAutofit/>
          </a:bodyPr>
          <a:lstStyle/>
          <a:p>
            <a:r>
              <a:rPr lang="en-US" sz="4400" dirty="0"/>
              <a:t>Translating Blood Pressure Lowering to Reductions in End-Organ Damage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B348-A674-4E51-5614-1BD5246F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12393"/>
            <a:ext cx="10515600" cy="26496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Michael G. Nanna, MD, </a:t>
            </a:r>
            <a:r>
              <a:rPr lang="en-US" dirty="0" err="1"/>
              <a:t>MHS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Assistant Professor of Medicine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of Cardiovascular Medicine</a:t>
            </a:r>
          </a:p>
          <a:p>
            <a:pPr>
              <a:spcBef>
                <a:spcPts val="600"/>
              </a:spcBef>
            </a:pPr>
            <a:r>
              <a:rPr lang="en-US" dirty="0"/>
              <a:t>Yale School of Medicine</a:t>
            </a:r>
          </a:p>
          <a:p>
            <a:pPr>
              <a:spcBef>
                <a:spcPts val="600"/>
              </a:spcBef>
            </a:pPr>
            <a:r>
              <a:rPr lang="en-US" dirty="0"/>
              <a:t>New Haven, CT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8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372F3A1-AAC9-49D9-2BBB-9C7617BD6E81}"/>
              </a:ext>
            </a:extLst>
          </p:cNvPr>
          <p:cNvSpPr/>
          <p:nvPr/>
        </p:nvSpPr>
        <p:spPr>
          <a:xfrm>
            <a:off x="1229360" y="1656080"/>
            <a:ext cx="9591040" cy="4521200"/>
          </a:xfrm>
          <a:custGeom>
            <a:avLst/>
            <a:gdLst>
              <a:gd name="connsiteX0" fmla="*/ 7000240 w 9591040"/>
              <a:gd name="connsiteY0" fmla="*/ 2560320 h 4521200"/>
              <a:gd name="connsiteX1" fmla="*/ 7315200 w 9591040"/>
              <a:gd name="connsiteY1" fmla="*/ 2052320 h 4521200"/>
              <a:gd name="connsiteX2" fmla="*/ 7823200 w 9591040"/>
              <a:gd name="connsiteY2" fmla="*/ 2123440 h 4521200"/>
              <a:gd name="connsiteX3" fmla="*/ 9591040 w 9591040"/>
              <a:gd name="connsiteY3" fmla="*/ 4084320 h 4521200"/>
              <a:gd name="connsiteX4" fmla="*/ 9408160 w 9591040"/>
              <a:gd name="connsiteY4" fmla="*/ 4521200 h 4521200"/>
              <a:gd name="connsiteX5" fmla="*/ 9428480 w 9591040"/>
              <a:gd name="connsiteY5" fmla="*/ 4521200 h 4521200"/>
              <a:gd name="connsiteX6" fmla="*/ 4226560 w 9591040"/>
              <a:gd name="connsiteY6" fmla="*/ 4500880 h 4521200"/>
              <a:gd name="connsiteX7" fmla="*/ 1737360 w 9591040"/>
              <a:gd name="connsiteY7" fmla="*/ 3718560 h 4521200"/>
              <a:gd name="connsiteX8" fmla="*/ 0 w 9591040"/>
              <a:gd name="connsiteY8" fmla="*/ 1940560 h 4521200"/>
              <a:gd name="connsiteX9" fmla="*/ 91440 w 9591040"/>
              <a:gd name="connsiteY9" fmla="*/ 223520 h 4521200"/>
              <a:gd name="connsiteX10" fmla="*/ 1188720 w 9591040"/>
              <a:gd name="connsiteY10" fmla="*/ 0 h 4521200"/>
              <a:gd name="connsiteX11" fmla="*/ 1554480 w 9591040"/>
              <a:gd name="connsiteY11" fmla="*/ 254000 h 4521200"/>
              <a:gd name="connsiteX12" fmla="*/ 3647440 w 9591040"/>
              <a:gd name="connsiteY12" fmla="*/ 294640 h 4521200"/>
              <a:gd name="connsiteX13" fmla="*/ 3647440 w 9591040"/>
              <a:gd name="connsiteY13" fmla="*/ 701040 h 4521200"/>
              <a:gd name="connsiteX14" fmla="*/ 3779520 w 9591040"/>
              <a:gd name="connsiteY14" fmla="*/ 721360 h 4521200"/>
              <a:gd name="connsiteX15" fmla="*/ 6563360 w 9591040"/>
              <a:gd name="connsiteY15" fmla="*/ 711200 h 4521200"/>
              <a:gd name="connsiteX16" fmla="*/ 7132320 w 9591040"/>
              <a:gd name="connsiteY16" fmla="*/ 2225040 h 4521200"/>
              <a:gd name="connsiteX17" fmla="*/ 7000240 w 9591040"/>
              <a:gd name="connsiteY17" fmla="*/ 256032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91040" h="4521200">
                <a:moveTo>
                  <a:pt x="7000240" y="2560320"/>
                </a:moveTo>
                <a:lnTo>
                  <a:pt x="7315200" y="2052320"/>
                </a:lnTo>
                <a:lnTo>
                  <a:pt x="7823200" y="2123440"/>
                </a:lnTo>
                <a:lnTo>
                  <a:pt x="9591040" y="4084320"/>
                </a:lnTo>
                <a:lnTo>
                  <a:pt x="9408160" y="4521200"/>
                </a:lnTo>
                <a:lnTo>
                  <a:pt x="9428480" y="4521200"/>
                </a:lnTo>
                <a:lnTo>
                  <a:pt x="4226560" y="4500880"/>
                </a:lnTo>
                <a:lnTo>
                  <a:pt x="1737360" y="3718560"/>
                </a:lnTo>
                <a:lnTo>
                  <a:pt x="0" y="1940560"/>
                </a:lnTo>
                <a:lnTo>
                  <a:pt x="91440" y="223520"/>
                </a:lnTo>
                <a:lnTo>
                  <a:pt x="1188720" y="0"/>
                </a:lnTo>
                <a:lnTo>
                  <a:pt x="1554480" y="254000"/>
                </a:lnTo>
                <a:lnTo>
                  <a:pt x="3647440" y="294640"/>
                </a:lnTo>
                <a:lnTo>
                  <a:pt x="3647440" y="701040"/>
                </a:lnTo>
                <a:lnTo>
                  <a:pt x="3779520" y="721360"/>
                </a:lnTo>
                <a:lnTo>
                  <a:pt x="6563360" y="711200"/>
                </a:lnTo>
                <a:lnTo>
                  <a:pt x="7132320" y="2225040"/>
                </a:lnTo>
                <a:lnTo>
                  <a:pt x="7000240" y="256032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6BA50F-770F-D833-E874-0348141E5ED0}"/>
              </a:ext>
            </a:extLst>
          </p:cNvPr>
          <p:cNvSpPr/>
          <p:nvPr/>
        </p:nvSpPr>
        <p:spPr>
          <a:xfrm>
            <a:off x="7813040" y="1463040"/>
            <a:ext cx="3139440" cy="3149600"/>
          </a:xfrm>
          <a:custGeom>
            <a:avLst/>
            <a:gdLst>
              <a:gd name="connsiteX0" fmla="*/ 3139440 w 3139440"/>
              <a:gd name="connsiteY0" fmla="*/ 0 h 3149600"/>
              <a:gd name="connsiteX1" fmla="*/ 3139440 w 3139440"/>
              <a:gd name="connsiteY1" fmla="*/ 3149600 h 3149600"/>
              <a:gd name="connsiteX2" fmla="*/ 2184400 w 3139440"/>
              <a:gd name="connsiteY2" fmla="*/ 3068320 h 3149600"/>
              <a:gd name="connsiteX3" fmla="*/ 0 w 3139440"/>
              <a:gd name="connsiteY3" fmla="*/ 853440 h 3149600"/>
              <a:gd name="connsiteX4" fmla="*/ 10160 w 3139440"/>
              <a:gd name="connsiteY4" fmla="*/ 487680 h 3149600"/>
              <a:gd name="connsiteX5" fmla="*/ 1666240 w 3139440"/>
              <a:gd name="connsiteY5" fmla="*/ 40640 h 3149600"/>
              <a:gd name="connsiteX6" fmla="*/ 3139440 w 3139440"/>
              <a:gd name="connsiteY6" fmla="*/ 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9440" h="3149600">
                <a:moveTo>
                  <a:pt x="3139440" y="0"/>
                </a:moveTo>
                <a:lnTo>
                  <a:pt x="3139440" y="3149600"/>
                </a:lnTo>
                <a:lnTo>
                  <a:pt x="2184400" y="3068320"/>
                </a:lnTo>
                <a:lnTo>
                  <a:pt x="0" y="853440"/>
                </a:lnTo>
                <a:lnTo>
                  <a:pt x="10160" y="487680"/>
                </a:lnTo>
                <a:lnTo>
                  <a:pt x="1666240" y="40640"/>
                </a:lnTo>
                <a:lnTo>
                  <a:pt x="313944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148FBB-42D8-6A29-0C9A-EF684D198B20}"/>
              </a:ext>
            </a:extLst>
          </p:cNvPr>
          <p:cNvSpPr/>
          <p:nvPr/>
        </p:nvSpPr>
        <p:spPr>
          <a:xfrm>
            <a:off x="1330960" y="1696720"/>
            <a:ext cx="5984240" cy="4480560"/>
          </a:xfrm>
          <a:custGeom>
            <a:avLst/>
            <a:gdLst>
              <a:gd name="connsiteX0" fmla="*/ 5059680 w 5984240"/>
              <a:gd name="connsiteY0" fmla="*/ 690880 h 4480560"/>
              <a:gd name="connsiteX1" fmla="*/ 5963920 w 5984240"/>
              <a:gd name="connsiteY1" fmla="*/ 3129280 h 4480560"/>
              <a:gd name="connsiteX2" fmla="*/ 5984240 w 5984240"/>
              <a:gd name="connsiteY2" fmla="*/ 3749040 h 4480560"/>
              <a:gd name="connsiteX3" fmla="*/ 5902960 w 5984240"/>
              <a:gd name="connsiteY3" fmla="*/ 4480560 h 4480560"/>
              <a:gd name="connsiteX4" fmla="*/ 4429760 w 5984240"/>
              <a:gd name="connsiteY4" fmla="*/ 4429760 h 4480560"/>
              <a:gd name="connsiteX5" fmla="*/ 1747520 w 5984240"/>
              <a:gd name="connsiteY5" fmla="*/ 3759200 h 4480560"/>
              <a:gd name="connsiteX6" fmla="*/ 71120 w 5984240"/>
              <a:gd name="connsiteY6" fmla="*/ 2123440 h 4480560"/>
              <a:gd name="connsiteX7" fmla="*/ 0 w 5984240"/>
              <a:gd name="connsiteY7" fmla="*/ 558800 h 4480560"/>
              <a:gd name="connsiteX8" fmla="*/ 111760 w 5984240"/>
              <a:gd name="connsiteY8" fmla="*/ 121920 h 4480560"/>
              <a:gd name="connsiteX9" fmla="*/ 843280 w 5984240"/>
              <a:gd name="connsiteY9" fmla="*/ 0 h 4480560"/>
              <a:gd name="connsiteX10" fmla="*/ 3505200 w 5984240"/>
              <a:gd name="connsiteY10" fmla="*/ 10160 h 4480560"/>
              <a:gd name="connsiteX11" fmla="*/ 3535680 w 5984240"/>
              <a:gd name="connsiteY11" fmla="*/ 335280 h 4480560"/>
              <a:gd name="connsiteX12" fmla="*/ 3525520 w 5984240"/>
              <a:gd name="connsiteY12" fmla="*/ 640080 h 4480560"/>
              <a:gd name="connsiteX13" fmla="*/ 4622800 w 5984240"/>
              <a:gd name="connsiteY13" fmla="*/ 680720 h 4480560"/>
              <a:gd name="connsiteX14" fmla="*/ 4795520 w 5984240"/>
              <a:gd name="connsiteY14" fmla="*/ 690880 h 4480560"/>
              <a:gd name="connsiteX15" fmla="*/ 5059680 w 5984240"/>
              <a:gd name="connsiteY15" fmla="*/ 69088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84240" h="4480560">
                <a:moveTo>
                  <a:pt x="5059680" y="690880"/>
                </a:moveTo>
                <a:lnTo>
                  <a:pt x="5963920" y="3129280"/>
                </a:lnTo>
                <a:lnTo>
                  <a:pt x="5984240" y="3749040"/>
                </a:lnTo>
                <a:lnTo>
                  <a:pt x="5902960" y="4480560"/>
                </a:lnTo>
                <a:lnTo>
                  <a:pt x="4429760" y="4429760"/>
                </a:lnTo>
                <a:lnTo>
                  <a:pt x="1747520" y="3759200"/>
                </a:lnTo>
                <a:lnTo>
                  <a:pt x="71120" y="2123440"/>
                </a:lnTo>
                <a:lnTo>
                  <a:pt x="0" y="558800"/>
                </a:lnTo>
                <a:lnTo>
                  <a:pt x="111760" y="121920"/>
                </a:lnTo>
                <a:lnTo>
                  <a:pt x="843280" y="0"/>
                </a:lnTo>
                <a:lnTo>
                  <a:pt x="3505200" y="10160"/>
                </a:lnTo>
                <a:lnTo>
                  <a:pt x="3535680" y="335280"/>
                </a:lnTo>
                <a:lnTo>
                  <a:pt x="3525520" y="640080"/>
                </a:lnTo>
                <a:lnTo>
                  <a:pt x="4622800" y="680720"/>
                </a:lnTo>
                <a:lnTo>
                  <a:pt x="4795520" y="690880"/>
                </a:lnTo>
                <a:lnTo>
                  <a:pt x="5059680" y="69088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275253-556A-9F9C-5D63-739B2C1A429D}"/>
              </a:ext>
            </a:extLst>
          </p:cNvPr>
          <p:cNvSpPr/>
          <p:nvPr/>
        </p:nvSpPr>
        <p:spPr>
          <a:xfrm>
            <a:off x="6553200" y="1554480"/>
            <a:ext cx="4378960" cy="4683760"/>
          </a:xfrm>
          <a:custGeom>
            <a:avLst/>
            <a:gdLst>
              <a:gd name="connsiteX0" fmla="*/ 4378960 w 4378960"/>
              <a:gd name="connsiteY0" fmla="*/ 0 h 4683760"/>
              <a:gd name="connsiteX1" fmla="*/ 3180080 w 4378960"/>
              <a:gd name="connsiteY1" fmla="*/ 0 h 4683760"/>
              <a:gd name="connsiteX2" fmla="*/ 1239520 w 4378960"/>
              <a:gd name="connsiteY2" fmla="*/ 447040 h 4683760"/>
              <a:gd name="connsiteX3" fmla="*/ 1239520 w 4378960"/>
              <a:gd name="connsiteY3" fmla="*/ 792480 h 4683760"/>
              <a:gd name="connsiteX4" fmla="*/ 1259840 w 4378960"/>
              <a:gd name="connsiteY4" fmla="*/ 833120 h 4683760"/>
              <a:gd name="connsiteX5" fmla="*/ 0 w 4378960"/>
              <a:gd name="connsiteY5" fmla="*/ 833120 h 4683760"/>
              <a:gd name="connsiteX6" fmla="*/ 1645920 w 4378960"/>
              <a:gd name="connsiteY6" fmla="*/ 4683760 h 4683760"/>
              <a:gd name="connsiteX7" fmla="*/ 4307840 w 4378960"/>
              <a:gd name="connsiteY7" fmla="*/ 4683760 h 4683760"/>
              <a:gd name="connsiteX8" fmla="*/ 4378960 w 4378960"/>
              <a:gd name="connsiteY8" fmla="*/ 0 h 46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960" h="4683760">
                <a:moveTo>
                  <a:pt x="4378960" y="0"/>
                </a:moveTo>
                <a:lnTo>
                  <a:pt x="3180080" y="0"/>
                </a:lnTo>
                <a:lnTo>
                  <a:pt x="1239520" y="447040"/>
                </a:lnTo>
                <a:lnTo>
                  <a:pt x="1239520" y="792480"/>
                </a:lnTo>
                <a:lnTo>
                  <a:pt x="1259840" y="833120"/>
                </a:lnTo>
                <a:lnTo>
                  <a:pt x="0" y="833120"/>
                </a:lnTo>
                <a:lnTo>
                  <a:pt x="1645920" y="4683760"/>
                </a:lnTo>
                <a:lnTo>
                  <a:pt x="4307840" y="4683760"/>
                </a:lnTo>
                <a:lnTo>
                  <a:pt x="437896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7A2401-0C68-6009-1E5F-B184482D4EDF}"/>
              </a:ext>
            </a:extLst>
          </p:cNvPr>
          <p:cNvSpPr/>
          <p:nvPr/>
        </p:nvSpPr>
        <p:spPr>
          <a:xfrm>
            <a:off x="1239520" y="1615440"/>
            <a:ext cx="4846320" cy="4124960"/>
          </a:xfrm>
          <a:custGeom>
            <a:avLst/>
            <a:gdLst>
              <a:gd name="connsiteX0" fmla="*/ 4846320 w 4846320"/>
              <a:gd name="connsiteY0" fmla="*/ 812800 h 4124960"/>
              <a:gd name="connsiteX1" fmla="*/ 3048000 w 4846320"/>
              <a:gd name="connsiteY1" fmla="*/ 4124960 h 4124960"/>
              <a:gd name="connsiteX2" fmla="*/ 1178560 w 4846320"/>
              <a:gd name="connsiteY2" fmla="*/ 3759200 h 4124960"/>
              <a:gd name="connsiteX3" fmla="*/ 0 w 4846320"/>
              <a:gd name="connsiteY3" fmla="*/ 1899920 h 4124960"/>
              <a:gd name="connsiteX4" fmla="*/ 81280 w 4846320"/>
              <a:gd name="connsiteY4" fmla="*/ 111760 h 4124960"/>
              <a:gd name="connsiteX5" fmla="*/ 1148080 w 4846320"/>
              <a:gd name="connsiteY5" fmla="*/ 0 h 4124960"/>
              <a:gd name="connsiteX6" fmla="*/ 3596640 w 4846320"/>
              <a:gd name="connsiteY6" fmla="*/ 40640 h 4124960"/>
              <a:gd name="connsiteX7" fmla="*/ 3566160 w 4846320"/>
              <a:gd name="connsiteY7" fmla="*/ 365760 h 4124960"/>
              <a:gd name="connsiteX8" fmla="*/ 3647440 w 4846320"/>
              <a:gd name="connsiteY8" fmla="*/ 365760 h 4124960"/>
              <a:gd name="connsiteX9" fmla="*/ 3637280 w 4846320"/>
              <a:gd name="connsiteY9" fmla="*/ 812800 h 4124960"/>
              <a:gd name="connsiteX10" fmla="*/ 4846320 w 4846320"/>
              <a:gd name="connsiteY10" fmla="*/ 812800 h 41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6320" h="4124960">
                <a:moveTo>
                  <a:pt x="4846320" y="812800"/>
                </a:moveTo>
                <a:lnTo>
                  <a:pt x="3048000" y="4124960"/>
                </a:lnTo>
                <a:lnTo>
                  <a:pt x="1178560" y="3759200"/>
                </a:lnTo>
                <a:lnTo>
                  <a:pt x="0" y="1899920"/>
                </a:lnTo>
                <a:lnTo>
                  <a:pt x="81280" y="111760"/>
                </a:lnTo>
                <a:lnTo>
                  <a:pt x="1148080" y="0"/>
                </a:lnTo>
                <a:lnTo>
                  <a:pt x="3596640" y="40640"/>
                </a:lnTo>
                <a:lnTo>
                  <a:pt x="3566160" y="365760"/>
                </a:lnTo>
                <a:lnTo>
                  <a:pt x="3647440" y="365760"/>
                </a:lnTo>
                <a:lnTo>
                  <a:pt x="3637280" y="812800"/>
                </a:lnTo>
                <a:lnTo>
                  <a:pt x="4846320" y="8128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714A85-0ACA-0521-B698-10267B6B3A11}"/>
              </a:ext>
            </a:extLst>
          </p:cNvPr>
          <p:cNvSpPr/>
          <p:nvPr/>
        </p:nvSpPr>
        <p:spPr>
          <a:xfrm>
            <a:off x="5384800" y="1503680"/>
            <a:ext cx="5648960" cy="4673600"/>
          </a:xfrm>
          <a:custGeom>
            <a:avLst/>
            <a:gdLst>
              <a:gd name="connsiteX0" fmla="*/ 5547360 w 5648960"/>
              <a:gd name="connsiteY0" fmla="*/ 20320 h 4673600"/>
              <a:gd name="connsiteX1" fmla="*/ 3942080 w 5648960"/>
              <a:gd name="connsiteY1" fmla="*/ 0 h 4673600"/>
              <a:gd name="connsiteX2" fmla="*/ 2418080 w 5648960"/>
              <a:gd name="connsiteY2" fmla="*/ 558800 h 4673600"/>
              <a:gd name="connsiteX3" fmla="*/ 2418080 w 5648960"/>
              <a:gd name="connsiteY3" fmla="*/ 873760 h 4673600"/>
              <a:gd name="connsiteX4" fmla="*/ 731520 w 5648960"/>
              <a:gd name="connsiteY4" fmla="*/ 894080 h 4673600"/>
              <a:gd name="connsiteX5" fmla="*/ 0 w 5648960"/>
              <a:gd name="connsiteY5" fmla="*/ 3403600 h 4673600"/>
              <a:gd name="connsiteX6" fmla="*/ 30480 w 5648960"/>
              <a:gd name="connsiteY6" fmla="*/ 4673600 h 4673600"/>
              <a:gd name="connsiteX7" fmla="*/ 5648960 w 5648960"/>
              <a:gd name="connsiteY7" fmla="*/ 4663440 h 4673600"/>
              <a:gd name="connsiteX8" fmla="*/ 5547360 w 5648960"/>
              <a:gd name="connsiteY8" fmla="*/ 2032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960" h="4673600">
                <a:moveTo>
                  <a:pt x="5547360" y="20320"/>
                </a:moveTo>
                <a:lnTo>
                  <a:pt x="3942080" y="0"/>
                </a:lnTo>
                <a:lnTo>
                  <a:pt x="2418080" y="558800"/>
                </a:lnTo>
                <a:lnTo>
                  <a:pt x="2418080" y="873760"/>
                </a:lnTo>
                <a:lnTo>
                  <a:pt x="731520" y="894080"/>
                </a:lnTo>
                <a:lnTo>
                  <a:pt x="0" y="3403600"/>
                </a:lnTo>
                <a:lnTo>
                  <a:pt x="30480" y="4673600"/>
                </a:lnTo>
                <a:lnTo>
                  <a:pt x="5648960" y="4663440"/>
                </a:lnTo>
                <a:lnTo>
                  <a:pt x="5547360" y="2032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492135C-1638-B9B6-56AA-8A033A522834}"/>
              </a:ext>
            </a:extLst>
          </p:cNvPr>
          <p:cNvSpPr/>
          <p:nvPr/>
        </p:nvSpPr>
        <p:spPr>
          <a:xfrm>
            <a:off x="1270000" y="1706880"/>
            <a:ext cx="3596640" cy="2194560"/>
          </a:xfrm>
          <a:custGeom>
            <a:avLst/>
            <a:gdLst>
              <a:gd name="connsiteX0" fmla="*/ 3596640 w 3596640"/>
              <a:gd name="connsiteY0" fmla="*/ 254000 h 2194560"/>
              <a:gd name="connsiteX1" fmla="*/ 3596640 w 3596640"/>
              <a:gd name="connsiteY1" fmla="*/ 670560 h 2194560"/>
              <a:gd name="connsiteX2" fmla="*/ 1056640 w 3596640"/>
              <a:gd name="connsiteY2" fmla="*/ 2194560 h 2194560"/>
              <a:gd name="connsiteX3" fmla="*/ 0 w 3596640"/>
              <a:gd name="connsiteY3" fmla="*/ 2174240 h 2194560"/>
              <a:gd name="connsiteX4" fmla="*/ 40640 w 3596640"/>
              <a:gd name="connsiteY4" fmla="*/ 304800 h 2194560"/>
              <a:gd name="connsiteX5" fmla="*/ 375920 w 3596640"/>
              <a:gd name="connsiteY5" fmla="*/ 50800 h 2194560"/>
              <a:gd name="connsiteX6" fmla="*/ 1270000 w 3596640"/>
              <a:gd name="connsiteY6" fmla="*/ 0 h 2194560"/>
              <a:gd name="connsiteX7" fmla="*/ 3596640 w 3596640"/>
              <a:gd name="connsiteY7" fmla="*/ 25400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" h="2194560">
                <a:moveTo>
                  <a:pt x="3596640" y="254000"/>
                </a:moveTo>
                <a:lnTo>
                  <a:pt x="3596640" y="670560"/>
                </a:lnTo>
                <a:lnTo>
                  <a:pt x="1056640" y="2194560"/>
                </a:lnTo>
                <a:lnTo>
                  <a:pt x="0" y="2174240"/>
                </a:lnTo>
                <a:lnTo>
                  <a:pt x="40640" y="304800"/>
                </a:lnTo>
                <a:lnTo>
                  <a:pt x="375920" y="50800"/>
                </a:lnTo>
                <a:lnTo>
                  <a:pt x="1270000" y="0"/>
                </a:lnTo>
                <a:lnTo>
                  <a:pt x="3596640" y="254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714A85-0ACA-0521-B698-10267B6B3A11}"/>
              </a:ext>
            </a:extLst>
          </p:cNvPr>
          <p:cNvSpPr/>
          <p:nvPr/>
        </p:nvSpPr>
        <p:spPr>
          <a:xfrm>
            <a:off x="5384800" y="1503680"/>
            <a:ext cx="5648960" cy="4673600"/>
          </a:xfrm>
          <a:custGeom>
            <a:avLst/>
            <a:gdLst>
              <a:gd name="connsiteX0" fmla="*/ 5547360 w 5648960"/>
              <a:gd name="connsiteY0" fmla="*/ 20320 h 4673600"/>
              <a:gd name="connsiteX1" fmla="*/ 3942080 w 5648960"/>
              <a:gd name="connsiteY1" fmla="*/ 0 h 4673600"/>
              <a:gd name="connsiteX2" fmla="*/ 2418080 w 5648960"/>
              <a:gd name="connsiteY2" fmla="*/ 558800 h 4673600"/>
              <a:gd name="connsiteX3" fmla="*/ 2418080 w 5648960"/>
              <a:gd name="connsiteY3" fmla="*/ 873760 h 4673600"/>
              <a:gd name="connsiteX4" fmla="*/ 731520 w 5648960"/>
              <a:gd name="connsiteY4" fmla="*/ 894080 h 4673600"/>
              <a:gd name="connsiteX5" fmla="*/ 0 w 5648960"/>
              <a:gd name="connsiteY5" fmla="*/ 3403600 h 4673600"/>
              <a:gd name="connsiteX6" fmla="*/ 30480 w 5648960"/>
              <a:gd name="connsiteY6" fmla="*/ 4673600 h 4673600"/>
              <a:gd name="connsiteX7" fmla="*/ 5648960 w 5648960"/>
              <a:gd name="connsiteY7" fmla="*/ 4663440 h 4673600"/>
              <a:gd name="connsiteX8" fmla="*/ 5547360 w 5648960"/>
              <a:gd name="connsiteY8" fmla="*/ 2032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960" h="4673600">
                <a:moveTo>
                  <a:pt x="5547360" y="20320"/>
                </a:moveTo>
                <a:lnTo>
                  <a:pt x="3942080" y="0"/>
                </a:lnTo>
                <a:lnTo>
                  <a:pt x="2418080" y="558800"/>
                </a:lnTo>
                <a:lnTo>
                  <a:pt x="2418080" y="873760"/>
                </a:lnTo>
                <a:lnTo>
                  <a:pt x="731520" y="894080"/>
                </a:lnTo>
                <a:lnTo>
                  <a:pt x="0" y="3403600"/>
                </a:lnTo>
                <a:lnTo>
                  <a:pt x="30480" y="4673600"/>
                </a:lnTo>
                <a:lnTo>
                  <a:pt x="5648960" y="4663440"/>
                </a:lnTo>
                <a:lnTo>
                  <a:pt x="5547360" y="2032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B9D188-305B-FA79-F345-32E010C73D21}"/>
              </a:ext>
            </a:extLst>
          </p:cNvPr>
          <p:cNvSpPr/>
          <p:nvPr/>
        </p:nvSpPr>
        <p:spPr>
          <a:xfrm>
            <a:off x="2905760" y="2367280"/>
            <a:ext cx="3017520" cy="3159760"/>
          </a:xfrm>
          <a:custGeom>
            <a:avLst/>
            <a:gdLst>
              <a:gd name="connsiteX0" fmla="*/ 3017520 w 3017520"/>
              <a:gd name="connsiteY0" fmla="*/ 30480 h 3159760"/>
              <a:gd name="connsiteX1" fmla="*/ 1950720 w 3017520"/>
              <a:gd name="connsiteY1" fmla="*/ 1473200 h 3159760"/>
              <a:gd name="connsiteX2" fmla="*/ 1889760 w 3017520"/>
              <a:gd name="connsiteY2" fmla="*/ 2489200 h 3159760"/>
              <a:gd name="connsiteX3" fmla="*/ 1402080 w 3017520"/>
              <a:gd name="connsiteY3" fmla="*/ 3129280 h 3159760"/>
              <a:gd name="connsiteX4" fmla="*/ 172720 w 3017520"/>
              <a:gd name="connsiteY4" fmla="*/ 3159760 h 3159760"/>
              <a:gd name="connsiteX5" fmla="*/ 0 w 3017520"/>
              <a:gd name="connsiteY5" fmla="*/ 2001520 h 3159760"/>
              <a:gd name="connsiteX6" fmla="*/ 467360 w 3017520"/>
              <a:gd name="connsiteY6" fmla="*/ 1361440 h 3159760"/>
              <a:gd name="connsiteX7" fmla="*/ 2783840 w 3017520"/>
              <a:gd name="connsiteY7" fmla="*/ 0 h 3159760"/>
              <a:gd name="connsiteX8" fmla="*/ 3017520 w 3017520"/>
              <a:gd name="connsiteY8" fmla="*/ 30480 h 315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159760">
                <a:moveTo>
                  <a:pt x="3017520" y="30480"/>
                </a:moveTo>
                <a:lnTo>
                  <a:pt x="1950720" y="1473200"/>
                </a:lnTo>
                <a:lnTo>
                  <a:pt x="1889760" y="2489200"/>
                </a:lnTo>
                <a:lnTo>
                  <a:pt x="1402080" y="3129280"/>
                </a:lnTo>
                <a:lnTo>
                  <a:pt x="172720" y="3159760"/>
                </a:lnTo>
                <a:lnTo>
                  <a:pt x="0" y="2001520"/>
                </a:lnTo>
                <a:lnTo>
                  <a:pt x="467360" y="1361440"/>
                </a:lnTo>
                <a:lnTo>
                  <a:pt x="2783840" y="0"/>
                </a:lnTo>
                <a:lnTo>
                  <a:pt x="3017520" y="3048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</p:spTree>
    <p:extLst>
      <p:ext uri="{BB962C8B-B14F-4D97-AF65-F5344CB8AC3E}">
        <p14:creationId xmlns:p14="http://schemas.microsoft.com/office/powerpoint/2010/main" val="362142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9A8EB3-9AA0-45DA-9340-CC996E894379}"/>
              </a:ext>
            </a:extLst>
          </p:cNvPr>
          <p:cNvSpPr/>
          <p:nvPr/>
        </p:nvSpPr>
        <p:spPr>
          <a:xfrm>
            <a:off x="2258704" y="1924334"/>
            <a:ext cx="7130956" cy="4496938"/>
          </a:xfrm>
          <a:custGeom>
            <a:avLst/>
            <a:gdLst>
              <a:gd name="connsiteX0" fmla="*/ 4510586 w 7130956"/>
              <a:gd name="connsiteY0" fmla="*/ 580030 h 4496938"/>
              <a:gd name="connsiteX1" fmla="*/ 7130956 w 7130956"/>
              <a:gd name="connsiteY1" fmla="*/ 2190466 h 4496938"/>
              <a:gd name="connsiteX2" fmla="*/ 7124132 w 7130956"/>
              <a:gd name="connsiteY2" fmla="*/ 3370997 h 4496938"/>
              <a:gd name="connsiteX3" fmla="*/ 5001905 w 7130956"/>
              <a:gd name="connsiteY3" fmla="*/ 4476466 h 4496938"/>
              <a:gd name="connsiteX4" fmla="*/ 3575714 w 7130956"/>
              <a:gd name="connsiteY4" fmla="*/ 4496938 h 4496938"/>
              <a:gd name="connsiteX5" fmla="*/ 1282890 w 7130956"/>
              <a:gd name="connsiteY5" fmla="*/ 3405117 h 4496938"/>
              <a:gd name="connsiteX6" fmla="*/ 0 w 7130956"/>
              <a:gd name="connsiteY6" fmla="*/ 1699147 h 4496938"/>
              <a:gd name="connsiteX7" fmla="*/ 47768 w 7130956"/>
              <a:gd name="connsiteY7" fmla="*/ 225188 h 4496938"/>
              <a:gd name="connsiteX8" fmla="*/ 539087 w 7130956"/>
              <a:gd name="connsiteY8" fmla="*/ 0 h 4496938"/>
              <a:gd name="connsiteX9" fmla="*/ 3923732 w 7130956"/>
              <a:gd name="connsiteY9" fmla="*/ 457200 h 4496938"/>
              <a:gd name="connsiteX10" fmla="*/ 4087505 w 7130956"/>
              <a:gd name="connsiteY10" fmla="*/ 784747 h 4496938"/>
              <a:gd name="connsiteX11" fmla="*/ 4135272 w 7130956"/>
              <a:gd name="connsiteY11" fmla="*/ 818866 h 4496938"/>
              <a:gd name="connsiteX12" fmla="*/ 4142096 w 7130956"/>
              <a:gd name="connsiteY12" fmla="*/ 1214651 h 4496938"/>
              <a:gd name="connsiteX13" fmla="*/ 4244454 w 7130956"/>
              <a:gd name="connsiteY13" fmla="*/ 1317009 h 4496938"/>
              <a:gd name="connsiteX14" fmla="*/ 4531057 w 7130956"/>
              <a:gd name="connsiteY14" fmla="*/ 1323833 h 4496938"/>
              <a:gd name="connsiteX15" fmla="*/ 4674359 w 7130956"/>
              <a:gd name="connsiteY15" fmla="*/ 1255594 h 4496938"/>
              <a:gd name="connsiteX16" fmla="*/ 4688006 w 7130956"/>
              <a:gd name="connsiteY16" fmla="*/ 1112293 h 4496938"/>
              <a:gd name="connsiteX17" fmla="*/ 4660711 w 7130956"/>
              <a:gd name="connsiteY17" fmla="*/ 982639 h 4496938"/>
              <a:gd name="connsiteX18" fmla="*/ 4592472 w 7130956"/>
              <a:gd name="connsiteY18" fmla="*/ 846162 h 4496938"/>
              <a:gd name="connsiteX19" fmla="*/ 4374108 w 7130956"/>
              <a:gd name="connsiteY19" fmla="*/ 648269 h 4496938"/>
              <a:gd name="connsiteX20" fmla="*/ 4510586 w 7130956"/>
              <a:gd name="connsiteY20" fmla="*/ 580030 h 44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0956" h="4496938">
                <a:moveTo>
                  <a:pt x="4510586" y="580030"/>
                </a:moveTo>
                <a:lnTo>
                  <a:pt x="7130956" y="2190466"/>
                </a:lnTo>
                <a:cubicBezTo>
                  <a:pt x="7128681" y="2583976"/>
                  <a:pt x="7126407" y="2977487"/>
                  <a:pt x="7124132" y="3370997"/>
                </a:cubicBezTo>
                <a:lnTo>
                  <a:pt x="5001905" y="4476466"/>
                </a:lnTo>
                <a:lnTo>
                  <a:pt x="3575714" y="4496938"/>
                </a:lnTo>
                <a:lnTo>
                  <a:pt x="1282890" y="3405117"/>
                </a:lnTo>
                <a:lnTo>
                  <a:pt x="0" y="1699147"/>
                </a:lnTo>
                <a:lnTo>
                  <a:pt x="47768" y="225188"/>
                </a:lnTo>
                <a:lnTo>
                  <a:pt x="539087" y="0"/>
                </a:lnTo>
                <a:lnTo>
                  <a:pt x="3923732" y="457200"/>
                </a:lnTo>
                <a:lnTo>
                  <a:pt x="4087505" y="784747"/>
                </a:lnTo>
                <a:lnTo>
                  <a:pt x="4135272" y="818866"/>
                </a:lnTo>
                <a:lnTo>
                  <a:pt x="4142096" y="1214651"/>
                </a:lnTo>
                <a:lnTo>
                  <a:pt x="4244454" y="1317009"/>
                </a:lnTo>
                <a:lnTo>
                  <a:pt x="4531057" y="1323833"/>
                </a:lnTo>
                <a:lnTo>
                  <a:pt x="4674359" y="1255594"/>
                </a:lnTo>
                <a:lnTo>
                  <a:pt x="4688006" y="1112293"/>
                </a:lnTo>
                <a:lnTo>
                  <a:pt x="4660711" y="982639"/>
                </a:lnTo>
                <a:lnTo>
                  <a:pt x="4592472" y="846162"/>
                </a:lnTo>
                <a:lnTo>
                  <a:pt x="4374108" y="648269"/>
                </a:lnTo>
                <a:lnTo>
                  <a:pt x="4510586" y="58003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2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424801-97B4-A190-F564-871A4DBBB08D}"/>
              </a:ext>
            </a:extLst>
          </p:cNvPr>
          <p:cNvSpPr/>
          <p:nvPr/>
        </p:nvSpPr>
        <p:spPr>
          <a:xfrm>
            <a:off x="7076661" y="1653871"/>
            <a:ext cx="3490622" cy="2107096"/>
          </a:xfrm>
          <a:custGeom>
            <a:avLst/>
            <a:gdLst>
              <a:gd name="connsiteX0" fmla="*/ 1709530 w 3490622"/>
              <a:gd name="connsiteY0" fmla="*/ 2011680 h 2107096"/>
              <a:gd name="connsiteX1" fmla="*/ 0 w 3490622"/>
              <a:gd name="connsiteY1" fmla="*/ 826936 h 2107096"/>
              <a:gd name="connsiteX2" fmla="*/ 262393 w 3490622"/>
              <a:gd name="connsiteY2" fmla="*/ 206734 h 2107096"/>
              <a:gd name="connsiteX3" fmla="*/ 2297927 w 3490622"/>
              <a:gd name="connsiteY3" fmla="*/ 0 h 2107096"/>
              <a:gd name="connsiteX4" fmla="*/ 3140765 w 3490622"/>
              <a:gd name="connsiteY4" fmla="*/ 421419 h 2107096"/>
              <a:gd name="connsiteX5" fmla="*/ 3180522 w 3490622"/>
              <a:gd name="connsiteY5" fmla="*/ 477079 h 2107096"/>
              <a:gd name="connsiteX6" fmla="*/ 3490622 w 3490622"/>
              <a:gd name="connsiteY6" fmla="*/ 1804946 h 2107096"/>
              <a:gd name="connsiteX7" fmla="*/ 3363402 w 3490622"/>
              <a:gd name="connsiteY7" fmla="*/ 2107096 h 2107096"/>
              <a:gd name="connsiteX8" fmla="*/ 1709530 w 3490622"/>
              <a:gd name="connsiteY8" fmla="*/ 2011680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622" h="2107096">
                <a:moveTo>
                  <a:pt x="1709530" y="2011680"/>
                </a:moveTo>
                <a:lnTo>
                  <a:pt x="0" y="826936"/>
                </a:lnTo>
                <a:lnTo>
                  <a:pt x="262393" y="206734"/>
                </a:lnTo>
                <a:lnTo>
                  <a:pt x="2297927" y="0"/>
                </a:lnTo>
                <a:lnTo>
                  <a:pt x="3140765" y="421419"/>
                </a:lnTo>
                <a:lnTo>
                  <a:pt x="3180522" y="477079"/>
                </a:lnTo>
                <a:lnTo>
                  <a:pt x="3490622" y="1804946"/>
                </a:lnTo>
                <a:lnTo>
                  <a:pt x="3363402" y="2107096"/>
                </a:lnTo>
                <a:lnTo>
                  <a:pt x="1709530" y="201168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8DD283-EDF5-78B7-7107-944921655E05}"/>
              </a:ext>
            </a:extLst>
          </p:cNvPr>
          <p:cNvSpPr/>
          <p:nvPr/>
        </p:nvSpPr>
        <p:spPr>
          <a:xfrm>
            <a:off x="2011680" y="1653540"/>
            <a:ext cx="5406887" cy="4755211"/>
          </a:xfrm>
          <a:custGeom>
            <a:avLst/>
            <a:gdLst>
              <a:gd name="connsiteX0" fmla="*/ 4277802 w 5406887"/>
              <a:gd name="connsiteY0" fmla="*/ 946537 h 4755211"/>
              <a:gd name="connsiteX1" fmla="*/ 4365266 w 5406887"/>
              <a:gd name="connsiteY1" fmla="*/ 1097611 h 4755211"/>
              <a:gd name="connsiteX2" fmla="*/ 4397071 w 5406887"/>
              <a:gd name="connsiteY2" fmla="*/ 1614446 h 4755211"/>
              <a:gd name="connsiteX3" fmla="*/ 4786685 w 5406887"/>
              <a:gd name="connsiteY3" fmla="*/ 3483003 h 4755211"/>
              <a:gd name="connsiteX4" fmla="*/ 5406887 w 5406887"/>
              <a:gd name="connsiteY4" fmla="*/ 4755211 h 4755211"/>
              <a:gd name="connsiteX5" fmla="*/ 3824577 w 5406887"/>
              <a:gd name="connsiteY5" fmla="*/ 4755211 h 4755211"/>
              <a:gd name="connsiteX6" fmla="*/ 985962 w 5406887"/>
              <a:gd name="connsiteY6" fmla="*/ 3657931 h 4755211"/>
              <a:gd name="connsiteX7" fmla="*/ 39757 w 5406887"/>
              <a:gd name="connsiteY7" fmla="*/ 1789375 h 4755211"/>
              <a:gd name="connsiteX8" fmla="*/ 0 w 5406887"/>
              <a:gd name="connsiteY8" fmla="*/ 331 h 4755211"/>
              <a:gd name="connsiteX9" fmla="*/ 1749287 w 5406887"/>
              <a:gd name="connsiteY9" fmla="*/ 16234 h 4755211"/>
              <a:gd name="connsiteX10" fmla="*/ 1868557 w 5406887"/>
              <a:gd name="connsiteY10" fmla="*/ 8283 h 4755211"/>
              <a:gd name="connsiteX11" fmla="*/ 3275937 w 5406887"/>
              <a:gd name="connsiteY11" fmla="*/ 374043 h 4755211"/>
              <a:gd name="connsiteX12" fmla="*/ 3864334 w 5406887"/>
              <a:gd name="connsiteY12" fmla="*/ 803413 h 4755211"/>
              <a:gd name="connsiteX13" fmla="*/ 4277802 w 5406887"/>
              <a:gd name="connsiteY13" fmla="*/ 946537 h 47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6887" h="4755211">
                <a:moveTo>
                  <a:pt x="4277802" y="946537"/>
                </a:moveTo>
                <a:lnTo>
                  <a:pt x="4365266" y="1097611"/>
                </a:lnTo>
                <a:lnTo>
                  <a:pt x="4397071" y="1614446"/>
                </a:lnTo>
                <a:lnTo>
                  <a:pt x="4786685" y="3483003"/>
                </a:lnTo>
                <a:lnTo>
                  <a:pt x="5406887" y="4755211"/>
                </a:lnTo>
                <a:lnTo>
                  <a:pt x="3824577" y="4755211"/>
                </a:lnTo>
                <a:lnTo>
                  <a:pt x="985962" y="3657931"/>
                </a:lnTo>
                <a:lnTo>
                  <a:pt x="39757" y="1789375"/>
                </a:lnTo>
                <a:lnTo>
                  <a:pt x="0" y="331"/>
                </a:lnTo>
                <a:lnTo>
                  <a:pt x="1749287" y="16234"/>
                </a:lnTo>
                <a:cubicBezTo>
                  <a:pt x="1842052" y="-2320"/>
                  <a:pt x="1802296" y="-4970"/>
                  <a:pt x="1868557" y="8283"/>
                </a:cubicBezTo>
                <a:lnTo>
                  <a:pt x="3275937" y="374043"/>
                </a:lnTo>
                <a:lnTo>
                  <a:pt x="3864334" y="803413"/>
                </a:lnTo>
                <a:lnTo>
                  <a:pt x="4277802" y="946537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62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BBD059-CB43-7E13-3598-153898B62337}"/>
              </a:ext>
            </a:extLst>
          </p:cNvPr>
          <p:cNvSpPr/>
          <p:nvPr/>
        </p:nvSpPr>
        <p:spPr>
          <a:xfrm>
            <a:off x="6671144" y="1685677"/>
            <a:ext cx="3601941" cy="4023360"/>
          </a:xfrm>
          <a:custGeom>
            <a:avLst/>
            <a:gdLst>
              <a:gd name="connsiteX0" fmla="*/ 214686 w 3601941"/>
              <a:gd name="connsiteY0" fmla="*/ 1144987 h 4023360"/>
              <a:gd name="connsiteX1" fmla="*/ 0 w 3601941"/>
              <a:gd name="connsiteY1" fmla="*/ 962107 h 4023360"/>
              <a:gd name="connsiteX2" fmla="*/ 270345 w 3601941"/>
              <a:gd name="connsiteY2" fmla="*/ 453224 h 4023360"/>
              <a:gd name="connsiteX3" fmla="*/ 2210463 w 3601941"/>
              <a:gd name="connsiteY3" fmla="*/ 0 h 4023360"/>
              <a:gd name="connsiteX4" fmla="*/ 3339548 w 3601941"/>
              <a:gd name="connsiteY4" fmla="*/ 143123 h 4023360"/>
              <a:gd name="connsiteX5" fmla="*/ 3601941 w 3601941"/>
              <a:gd name="connsiteY5" fmla="*/ 2083241 h 4023360"/>
              <a:gd name="connsiteX6" fmla="*/ 2576223 w 3601941"/>
              <a:gd name="connsiteY6" fmla="*/ 4023360 h 4023360"/>
              <a:gd name="connsiteX7" fmla="*/ 707666 w 3601941"/>
              <a:gd name="connsiteY7" fmla="*/ 3768918 h 4023360"/>
              <a:gd name="connsiteX8" fmla="*/ 214686 w 3601941"/>
              <a:gd name="connsiteY8" fmla="*/ 1144987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1941" h="4023360">
                <a:moveTo>
                  <a:pt x="214686" y="1144987"/>
                </a:moveTo>
                <a:lnTo>
                  <a:pt x="0" y="962107"/>
                </a:lnTo>
                <a:lnTo>
                  <a:pt x="270345" y="453224"/>
                </a:lnTo>
                <a:lnTo>
                  <a:pt x="2210463" y="0"/>
                </a:lnTo>
                <a:lnTo>
                  <a:pt x="3339548" y="143123"/>
                </a:lnTo>
                <a:lnTo>
                  <a:pt x="3601941" y="2083241"/>
                </a:lnTo>
                <a:lnTo>
                  <a:pt x="2576223" y="4023360"/>
                </a:lnTo>
                <a:lnTo>
                  <a:pt x="707666" y="3768918"/>
                </a:lnTo>
                <a:lnTo>
                  <a:pt x="214686" y="1144987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76FC08-759A-DD20-C453-D05B64ACCDF0}"/>
              </a:ext>
            </a:extLst>
          </p:cNvPr>
          <p:cNvSpPr/>
          <p:nvPr/>
        </p:nvSpPr>
        <p:spPr>
          <a:xfrm>
            <a:off x="2019631" y="1693628"/>
            <a:ext cx="4055166" cy="3784821"/>
          </a:xfrm>
          <a:custGeom>
            <a:avLst/>
            <a:gdLst>
              <a:gd name="connsiteX0" fmla="*/ 4055166 w 4055166"/>
              <a:gd name="connsiteY0" fmla="*/ 747422 h 3784821"/>
              <a:gd name="connsiteX1" fmla="*/ 2910178 w 4055166"/>
              <a:gd name="connsiteY1" fmla="*/ 3784821 h 3784821"/>
              <a:gd name="connsiteX2" fmla="*/ 962108 w 4055166"/>
              <a:gd name="connsiteY2" fmla="*/ 3673502 h 3784821"/>
              <a:gd name="connsiteX3" fmla="*/ 0 w 4055166"/>
              <a:gd name="connsiteY3" fmla="*/ 1335819 h 3784821"/>
              <a:gd name="connsiteX4" fmla="*/ 318052 w 4055166"/>
              <a:gd name="connsiteY4" fmla="*/ 302149 h 3784821"/>
              <a:gd name="connsiteX5" fmla="*/ 1781092 w 4055166"/>
              <a:gd name="connsiteY5" fmla="*/ 0 h 3784821"/>
              <a:gd name="connsiteX6" fmla="*/ 4055166 w 4055166"/>
              <a:gd name="connsiteY6" fmla="*/ 747422 h 3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66" h="3784821">
                <a:moveTo>
                  <a:pt x="4055166" y="747422"/>
                </a:moveTo>
                <a:lnTo>
                  <a:pt x="2910178" y="3784821"/>
                </a:lnTo>
                <a:lnTo>
                  <a:pt x="962108" y="3673502"/>
                </a:lnTo>
                <a:lnTo>
                  <a:pt x="0" y="1335819"/>
                </a:lnTo>
                <a:lnTo>
                  <a:pt x="318052" y="302149"/>
                </a:lnTo>
                <a:lnTo>
                  <a:pt x="1781092" y="0"/>
                </a:lnTo>
                <a:lnTo>
                  <a:pt x="4055166" y="747422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16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3F1C3-E75F-4873-B05E-53FBF212A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Dr. Nanna is supported by: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2800" dirty="0"/>
              <a:t>The American College of Cardiology Foundation, supported by the George F. and Ann Harris Bellows Foundation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2800" dirty="0"/>
              <a:t>The National Institute on Aging/National Institutes of Health from R03AG074067 (GEMSSTAR award)</a:t>
            </a:r>
          </a:p>
          <a:p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750AD-24D2-4770-9E79-122EA6DC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26431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59850A-1868-BA09-3011-7F33CC1ADF64}"/>
              </a:ext>
            </a:extLst>
          </p:cNvPr>
          <p:cNvSpPr/>
          <p:nvPr/>
        </p:nvSpPr>
        <p:spPr>
          <a:xfrm>
            <a:off x="5740842" y="1709530"/>
            <a:ext cx="4556097" cy="4699221"/>
          </a:xfrm>
          <a:custGeom>
            <a:avLst/>
            <a:gdLst>
              <a:gd name="connsiteX0" fmla="*/ 508883 w 4556097"/>
              <a:gd name="connsiteY0" fmla="*/ 850790 h 4699221"/>
              <a:gd name="connsiteX1" fmla="*/ 596348 w 4556097"/>
              <a:gd name="connsiteY1" fmla="*/ 954157 h 4699221"/>
              <a:gd name="connsiteX2" fmla="*/ 644055 w 4556097"/>
              <a:gd name="connsiteY2" fmla="*/ 1097280 h 4699221"/>
              <a:gd name="connsiteX3" fmla="*/ 675861 w 4556097"/>
              <a:gd name="connsiteY3" fmla="*/ 1518700 h 4699221"/>
              <a:gd name="connsiteX4" fmla="*/ 1009815 w 4556097"/>
              <a:gd name="connsiteY4" fmla="*/ 1606164 h 4699221"/>
              <a:gd name="connsiteX5" fmla="*/ 1232452 w 4556097"/>
              <a:gd name="connsiteY5" fmla="*/ 1502797 h 4699221"/>
              <a:gd name="connsiteX6" fmla="*/ 1160890 w 4556097"/>
              <a:gd name="connsiteY6" fmla="*/ 1256307 h 4699221"/>
              <a:gd name="connsiteX7" fmla="*/ 1113182 w 4556097"/>
              <a:gd name="connsiteY7" fmla="*/ 1073427 h 4699221"/>
              <a:gd name="connsiteX8" fmla="*/ 922351 w 4556097"/>
              <a:gd name="connsiteY8" fmla="*/ 842839 h 4699221"/>
              <a:gd name="connsiteX9" fmla="*/ 1963972 w 4556097"/>
              <a:gd name="connsiteY9" fmla="*/ 47708 h 4699221"/>
              <a:gd name="connsiteX10" fmla="*/ 4086970 w 4556097"/>
              <a:gd name="connsiteY10" fmla="*/ 0 h 4699221"/>
              <a:gd name="connsiteX11" fmla="*/ 4556097 w 4556097"/>
              <a:gd name="connsiteY11" fmla="*/ 1781093 h 4699221"/>
              <a:gd name="connsiteX12" fmla="*/ 3530379 w 4556097"/>
              <a:gd name="connsiteY12" fmla="*/ 3554233 h 4699221"/>
              <a:gd name="connsiteX13" fmla="*/ 1470991 w 4556097"/>
              <a:gd name="connsiteY13" fmla="*/ 4683319 h 4699221"/>
              <a:gd name="connsiteX14" fmla="*/ 0 w 4556097"/>
              <a:gd name="connsiteY14" fmla="*/ 4699221 h 4699221"/>
              <a:gd name="connsiteX15" fmla="*/ 278295 w 4556097"/>
              <a:gd name="connsiteY15" fmla="*/ 1081378 h 4699221"/>
              <a:gd name="connsiteX16" fmla="*/ 508883 w 4556097"/>
              <a:gd name="connsiteY16" fmla="*/ 850790 h 46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6097" h="4699221">
                <a:moveTo>
                  <a:pt x="508883" y="850790"/>
                </a:moveTo>
                <a:lnTo>
                  <a:pt x="596348" y="954157"/>
                </a:lnTo>
                <a:lnTo>
                  <a:pt x="644055" y="1097280"/>
                </a:lnTo>
                <a:lnTo>
                  <a:pt x="675861" y="1518700"/>
                </a:lnTo>
                <a:lnTo>
                  <a:pt x="1009815" y="1606164"/>
                </a:lnTo>
                <a:lnTo>
                  <a:pt x="1232452" y="1502797"/>
                </a:lnTo>
                <a:lnTo>
                  <a:pt x="1160890" y="1256307"/>
                </a:lnTo>
                <a:lnTo>
                  <a:pt x="1113182" y="1073427"/>
                </a:lnTo>
                <a:lnTo>
                  <a:pt x="922351" y="842839"/>
                </a:lnTo>
                <a:lnTo>
                  <a:pt x="1963972" y="47708"/>
                </a:lnTo>
                <a:lnTo>
                  <a:pt x="4086970" y="0"/>
                </a:lnTo>
                <a:lnTo>
                  <a:pt x="4556097" y="1781093"/>
                </a:lnTo>
                <a:lnTo>
                  <a:pt x="3530379" y="3554233"/>
                </a:lnTo>
                <a:lnTo>
                  <a:pt x="1470991" y="4683319"/>
                </a:lnTo>
                <a:lnTo>
                  <a:pt x="0" y="4699221"/>
                </a:lnTo>
                <a:lnTo>
                  <a:pt x="278295" y="1081378"/>
                </a:lnTo>
                <a:lnTo>
                  <a:pt x="508883" y="85079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EB0E46F-EE59-38AE-7737-3D6199AD3944}"/>
              </a:ext>
            </a:extLst>
          </p:cNvPr>
          <p:cNvSpPr/>
          <p:nvPr/>
        </p:nvSpPr>
        <p:spPr>
          <a:xfrm>
            <a:off x="1725433" y="1812897"/>
            <a:ext cx="3951798" cy="1876508"/>
          </a:xfrm>
          <a:custGeom>
            <a:avLst/>
            <a:gdLst>
              <a:gd name="connsiteX0" fmla="*/ 3951798 w 3951798"/>
              <a:gd name="connsiteY0" fmla="*/ 500933 h 1876508"/>
              <a:gd name="connsiteX1" fmla="*/ 1971924 w 3951798"/>
              <a:gd name="connsiteY1" fmla="*/ 1876508 h 1876508"/>
              <a:gd name="connsiteX2" fmla="*/ 0 w 3951798"/>
              <a:gd name="connsiteY2" fmla="*/ 1844703 h 1876508"/>
              <a:gd name="connsiteX3" fmla="*/ 612250 w 3951798"/>
              <a:gd name="connsiteY3" fmla="*/ 182880 h 1876508"/>
              <a:gd name="connsiteX4" fmla="*/ 1987826 w 3951798"/>
              <a:gd name="connsiteY4" fmla="*/ 0 h 1876508"/>
              <a:gd name="connsiteX5" fmla="*/ 3951798 w 3951798"/>
              <a:gd name="connsiteY5" fmla="*/ 500933 h 18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798" h="1876508">
                <a:moveTo>
                  <a:pt x="3951798" y="500933"/>
                </a:moveTo>
                <a:lnTo>
                  <a:pt x="1971924" y="1876508"/>
                </a:lnTo>
                <a:lnTo>
                  <a:pt x="0" y="1844703"/>
                </a:lnTo>
                <a:lnTo>
                  <a:pt x="612250" y="182880"/>
                </a:lnTo>
                <a:lnTo>
                  <a:pt x="1987826" y="0"/>
                </a:lnTo>
                <a:lnTo>
                  <a:pt x="3951798" y="50093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7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7A9E-F552-44FE-95FA-51E9A0F6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5"/>
          <a:stretch/>
        </p:blipFill>
        <p:spPr>
          <a:xfrm>
            <a:off x="1934143" y="1101298"/>
            <a:ext cx="8479928" cy="53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867E-8A6B-271A-0F3B-95BEC3BA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230415"/>
            <a:ext cx="11786755" cy="719668"/>
          </a:xfrm>
        </p:spPr>
        <p:txBody>
          <a:bodyPr>
            <a:normAutofit/>
          </a:bodyPr>
          <a:lstStyle/>
          <a:p>
            <a:r>
              <a:rPr lang="en-US" sz="3200" dirty="0"/>
              <a:t>For Every 10 mmHg Decrease in Systolic Blood Pressure…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C9C2-D850-5BDF-DCDB-77CBAE4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59850A-1868-BA09-3011-7F33CC1ADF64}"/>
              </a:ext>
            </a:extLst>
          </p:cNvPr>
          <p:cNvSpPr/>
          <p:nvPr/>
        </p:nvSpPr>
        <p:spPr>
          <a:xfrm>
            <a:off x="5740842" y="1709530"/>
            <a:ext cx="4556097" cy="4699221"/>
          </a:xfrm>
          <a:custGeom>
            <a:avLst/>
            <a:gdLst>
              <a:gd name="connsiteX0" fmla="*/ 508883 w 4556097"/>
              <a:gd name="connsiteY0" fmla="*/ 850790 h 4699221"/>
              <a:gd name="connsiteX1" fmla="*/ 596348 w 4556097"/>
              <a:gd name="connsiteY1" fmla="*/ 954157 h 4699221"/>
              <a:gd name="connsiteX2" fmla="*/ 644055 w 4556097"/>
              <a:gd name="connsiteY2" fmla="*/ 1097280 h 4699221"/>
              <a:gd name="connsiteX3" fmla="*/ 675861 w 4556097"/>
              <a:gd name="connsiteY3" fmla="*/ 1518700 h 4699221"/>
              <a:gd name="connsiteX4" fmla="*/ 1009815 w 4556097"/>
              <a:gd name="connsiteY4" fmla="*/ 1606164 h 4699221"/>
              <a:gd name="connsiteX5" fmla="*/ 1232452 w 4556097"/>
              <a:gd name="connsiteY5" fmla="*/ 1502797 h 4699221"/>
              <a:gd name="connsiteX6" fmla="*/ 1160890 w 4556097"/>
              <a:gd name="connsiteY6" fmla="*/ 1256307 h 4699221"/>
              <a:gd name="connsiteX7" fmla="*/ 1113182 w 4556097"/>
              <a:gd name="connsiteY7" fmla="*/ 1073427 h 4699221"/>
              <a:gd name="connsiteX8" fmla="*/ 922351 w 4556097"/>
              <a:gd name="connsiteY8" fmla="*/ 842839 h 4699221"/>
              <a:gd name="connsiteX9" fmla="*/ 1963972 w 4556097"/>
              <a:gd name="connsiteY9" fmla="*/ 47708 h 4699221"/>
              <a:gd name="connsiteX10" fmla="*/ 4086970 w 4556097"/>
              <a:gd name="connsiteY10" fmla="*/ 0 h 4699221"/>
              <a:gd name="connsiteX11" fmla="*/ 4556097 w 4556097"/>
              <a:gd name="connsiteY11" fmla="*/ 1781093 h 4699221"/>
              <a:gd name="connsiteX12" fmla="*/ 3530379 w 4556097"/>
              <a:gd name="connsiteY12" fmla="*/ 3554233 h 4699221"/>
              <a:gd name="connsiteX13" fmla="*/ 1470991 w 4556097"/>
              <a:gd name="connsiteY13" fmla="*/ 4683319 h 4699221"/>
              <a:gd name="connsiteX14" fmla="*/ 0 w 4556097"/>
              <a:gd name="connsiteY14" fmla="*/ 4699221 h 4699221"/>
              <a:gd name="connsiteX15" fmla="*/ 278295 w 4556097"/>
              <a:gd name="connsiteY15" fmla="*/ 1081378 h 4699221"/>
              <a:gd name="connsiteX16" fmla="*/ 508883 w 4556097"/>
              <a:gd name="connsiteY16" fmla="*/ 850790 h 46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6097" h="4699221">
                <a:moveTo>
                  <a:pt x="508883" y="850790"/>
                </a:moveTo>
                <a:lnTo>
                  <a:pt x="596348" y="954157"/>
                </a:lnTo>
                <a:lnTo>
                  <a:pt x="644055" y="1097280"/>
                </a:lnTo>
                <a:lnTo>
                  <a:pt x="675861" y="1518700"/>
                </a:lnTo>
                <a:lnTo>
                  <a:pt x="1009815" y="1606164"/>
                </a:lnTo>
                <a:lnTo>
                  <a:pt x="1232452" y="1502797"/>
                </a:lnTo>
                <a:lnTo>
                  <a:pt x="1160890" y="1256307"/>
                </a:lnTo>
                <a:lnTo>
                  <a:pt x="1113182" y="1073427"/>
                </a:lnTo>
                <a:lnTo>
                  <a:pt x="922351" y="842839"/>
                </a:lnTo>
                <a:lnTo>
                  <a:pt x="1963972" y="47708"/>
                </a:lnTo>
                <a:lnTo>
                  <a:pt x="4086970" y="0"/>
                </a:lnTo>
                <a:lnTo>
                  <a:pt x="4556097" y="1781093"/>
                </a:lnTo>
                <a:lnTo>
                  <a:pt x="3530379" y="3554233"/>
                </a:lnTo>
                <a:lnTo>
                  <a:pt x="1470991" y="4683319"/>
                </a:lnTo>
                <a:lnTo>
                  <a:pt x="0" y="4699221"/>
                </a:lnTo>
                <a:lnTo>
                  <a:pt x="278295" y="1081378"/>
                </a:lnTo>
                <a:lnTo>
                  <a:pt x="508883" y="85079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FE36F-D276-9DC0-B892-9859FA07383E}"/>
              </a:ext>
            </a:extLst>
          </p:cNvPr>
          <p:cNvSpPr/>
          <p:nvPr/>
        </p:nvSpPr>
        <p:spPr>
          <a:xfrm>
            <a:off x="3236181" y="2456953"/>
            <a:ext cx="2775005" cy="3077155"/>
          </a:xfrm>
          <a:custGeom>
            <a:avLst/>
            <a:gdLst>
              <a:gd name="connsiteX0" fmla="*/ 2775005 w 2775005"/>
              <a:gd name="connsiteY0" fmla="*/ 47708 h 3077155"/>
              <a:gd name="connsiteX1" fmla="*/ 2560320 w 2775005"/>
              <a:gd name="connsiteY1" fmla="*/ 389614 h 3077155"/>
              <a:gd name="connsiteX2" fmla="*/ 1645920 w 2775005"/>
              <a:gd name="connsiteY2" fmla="*/ 1590261 h 3077155"/>
              <a:gd name="connsiteX3" fmla="*/ 1844702 w 2775005"/>
              <a:gd name="connsiteY3" fmla="*/ 2051437 h 3077155"/>
              <a:gd name="connsiteX4" fmla="*/ 1725433 w 2775005"/>
              <a:gd name="connsiteY4" fmla="*/ 3077155 h 3077155"/>
              <a:gd name="connsiteX5" fmla="*/ 0 w 2775005"/>
              <a:gd name="connsiteY5" fmla="*/ 2926080 h 3077155"/>
              <a:gd name="connsiteX6" fmla="*/ 63610 w 2775005"/>
              <a:gd name="connsiteY6" fmla="*/ 1844703 h 3077155"/>
              <a:gd name="connsiteX7" fmla="*/ 795130 w 2775005"/>
              <a:gd name="connsiteY7" fmla="*/ 1240404 h 3077155"/>
              <a:gd name="connsiteX8" fmla="*/ 2576222 w 2775005"/>
              <a:gd name="connsiteY8" fmla="*/ 0 h 3077155"/>
              <a:gd name="connsiteX9" fmla="*/ 2775005 w 2775005"/>
              <a:gd name="connsiteY9" fmla="*/ 47708 h 30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005" h="3077155">
                <a:moveTo>
                  <a:pt x="2775005" y="47708"/>
                </a:moveTo>
                <a:lnTo>
                  <a:pt x="2560320" y="389614"/>
                </a:lnTo>
                <a:lnTo>
                  <a:pt x="1645920" y="1590261"/>
                </a:lnTo>
                <a:lnTo>
                  <a:pt x="1844702" y="2051437"/>
                </a:lnTo>
                <a:lnTo>
                  <a:pt x="1725433" y="3077155"/>
                </a:lnTo>
                <a:lnTo>
                  <a:pt x="0" y="2926080"/>
                </a:lnTo>
                <a:lnTo>
                  <a:pt x="63610" y="1844703"/>
                </a:lnTo>
                <a:lnTo>
                  <a:pt x="795130" y="1240404"/>
                </a:lnTo>
                <a:lnTo>
                  <a:pt x="2576222" y="0"/>
                </a:lnTo>
                <a:lnTo>
                  <a:pt x="2775005" y="4770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1E43EA-19FC-9A99-55BB-BA2D79BD5C31}"/>
              </a:ext>
            </a:extLst>
          </p:cNvPr>
          <p:cNvSpPr/>
          <p:nvPr/>
        </p:nvSpPr>
        <p:spPr>
          <a:xfrm>
            <a:off x="2115047" y="3140764"/>
            <a:ext cx="1741336" cy="588396"/>
          </a:xfrm>
          <a:prstGeom prst="roundRect">
            <a:avLst>
              <a:gd name="adj" fmla="val 39640"/>
            </a:avLst>
          </a:prstGeom>
          <a:noFill/>
          <a:ln w="28575">
            <a:solidFill>
              <a:srgbClr val="00CC00"/>
            </a:solidFill>
          </a:ln>
          <a:effectLst>
            <a:glow rad="38100">
              <a:srgbClr val="FFFF00">
                <a:alpha val="5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5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E3CAEB8-F0D8-4203-9D42-91065636D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23617" r="2191" b="36148"/>
          <a:stretch/>
        </p:blipFill>
        <p:spPr>
          <a:xfrm>
            <a:off x="945572" y="2213264"/>
            <a:ext cx="9736283" cy="2660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BDF48-ACE1-2CFE-70BE-993EE566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96292"/>
          </a:xfrm>
        </p:spPr>
        <p:txBody>
          <a:bodyPr>
            <a:normAutofit/>
          </a:bodyPr>
          <a:lstStyle/>
          <a:p>
            <a:r>
              <a:rPr lang="en-US" dirty="0"/>
              <a:t>Benefits Are Consistent Across Baseline Blood Pressures per 10 mmHg Reduction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C7C4-06E2-17C6-6E84-C44639F72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Ettehad D, et al. </a:t>
            </a:r>
            <a:r>
              <a:rPr lang="da-DK" i="1" dirty="0"/>
              <a:t>Lancet. </a:t>
            </a:r>
            <a:r>
              <a:rPr lang="da-DK" dirty="0"/>
              <a:t>2016;387(10022):957-967. </a:t>
            </a:r>
          </a:p>
        </p:txBody>
      </p:sp>
    </p:spTree>
    <p:extLst>
      <p:ext uri="{BB962C8B-B14F-4D97-AF65-F5344CB8AC3E}">
        <p14:creationId xmlns:p14="http://schemas.microsoft.com/office/powerpoint/2010/main" val="16312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3F1C3-E75F-4873-B05E-53FBF212A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Major burden of end-organ damage due to </a:t>
            </a:r>
            <a:r>
              <a:rPr lang="en-US" sz="3200" dirty="0" err="1"/>
              <a:t>HTN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Evidence is clear on the association between blood pressure lowering and risk reduction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Across different outcomes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Across different baseline BPs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3200" dirty="0"/>
              <a:t>Onus is on clinicians to aggressively target BP lowering to reduce risk</a:t>
            </a:r>
          </a:p>
          <a:p>
            <a:pPr lvl="1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750AD-24D2-4770-9E79-122EA6DC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Relevance</a:t>
            </a:r>
          </a:p>
        </p:txBody>
      </p:sp>
    </p:spTree>
    <p:extLst>
      <p:ext uri="{BB962C8B-B14F-4D97-AF65-F5344CB8AC3E}">
        <p14:creationId xmlns:p14="http://schemas.microsoft.com/office/powerpoint/2010/main" val="127275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30DF73-DA07-AEE6-8D27-8E51F36AF32A}"/>
              </a:ext>
            </a:extLst>
          </p:cNvPr>
          <p:cNvSpPr/>
          <p:nvPr/>
        </p:nvSpPr>
        <p:spPr>
          <a:xfrm>
            <a:off x="1981619" y="1105948"/>
            <a:ext cx="3999244" cy="4530734"/>
          </a:xfrm>
          <a:prstGeom prst="rect">
            <a:avLst/>
          </a:prstGeom>
          <a:noFill/>
          <a:ln w="38100">
            <a:solidFill>
              <a:srgbClr val="DF1918"/>
            </a:solidFill>
          </a:ln>
          <a:effectLst>
            <a:glow rad="101600">
              <a:srgbClr val="FFFF00">
                <a:alpha val="2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7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30DF73-DA07-AEE6-8D27-8E51F36AF32A}"/>
              </a:ext>
            </a:extLst>
          </p:cNvPr>
          <p:cNvSpPr/>
          <p:nvPr/>
        </p:nvSpPr>
        <p:spPr>
          <a:xfrm>
            <a:off x="5930900" y="1105948"/>
            <a:ext cx="4673599" cy="5383752"/>
          </a:xfrm>
          <a:prstGeom prst="rect">
            <a:avLst/>
          </a:prstGeom>
          <a:noFill/>
          <a:ln w="38100">
            <a:solidFill>
              <a:srgbClr val="DF1918"/>
            </a:solidFill>
          </a:ln>
          <a:effectLst>
            <a:glow rad="101600">
              <a:srgbClr val="FFFF00">
                <a:alpha val="2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9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2B122-0D61-B7F2-D7EC-C461379F90C6}"/>
              </a:ext>
            </a:extLst>
          </p:cNvPr>
          <p:cNvSpPr/>
          <p:nvPr/>
        </p:nvSpPr>
        <p:spPr>
          <a:xfrm>
            <a:off x="7632701" y="1104900"/>
            <a:ext cx="1328577" cy="1651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4766C-B119-6B65-DC0F-F63B645CF957}"/>
              </a:ext>
            </a:extLst>
          </p:cNvPr>
          <p:cNvSpPr/>
          <p:nvPr/>
        </p:nvSpPr>
        <p:spPr>
          <a:xfrm>
            <a:off x="5982119" y="2839498"/>
            <a:ext cx="4635082" cy="3670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165C3-A002-1A83-94C8-1B46C580C457}"/>
              </a:ext>
            </a:extLst>
          </p:cNvPr>
          <p:cNvSpPr/>
          <p:nvPr/>
        </p:nvSpPr>
        <p:spPr>
          <a:xfrm>
            <a:off x="1978024" y="1243202"/>
            <a:ext cx="3913893" cy="44499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07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868AB-602D-3B97-04AD-740CDC2416C5}"/>
              </a:ext>
            </a:extLst>
          </p:cNvPr>
          <p:cNvSpPr/>
          <p:nvPr/>
        </p:nvSpPr>
        <p:spPr>
          <a:xfrm>
            <a:off x="1978024" y="1243202"/>
            <a:ext cx="3913893" cy="44499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9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400" spc="-1" dirty="0">
                <a:solidFill>
                  <a:srgbClr val="FFFFFF"/>
                </a:solidFill>
                <a:latin typeface="Arial"/>
              </a:rPr>
              <a:t>Figure 6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2135765" y="1259104"/>
            <a:ext cx="8323695" cy="5097246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FC322-856B-5DD8-CE67-62E3AB2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D2F6-041F-E07E-686A-156D6458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2021 World Health Organization Terms and Conditions</a:t>
            </a:r>
          </a:p>
          <a:p>
            <a:endParaRPr lang="en-US" dirty="0"/>
          </a:p>
          <a:p>
            <a:r>
              <a:rPr lang="en-US" dirty="0"/>
              <a:t>Azizi M, et al. </a:t>
            </a:r>
            <a:r>
              <a:rPr lang="en-US" i="1" dirty="0"/>
              <a:t>Lancet. </a:t>
            </a:r>
            <a:r>
              <a:rPr lang="en-US" dirty="0"/>
              <a:t>2021;26:397(10293):2476-2486.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2B122-0D61-B7F2-D7EC-C461379F90C6}"/>
              </a:ext>
            </a:extLst>
          </p:cNvPr>
          <p:cNvSpPr/>
          <p:nvPr/>
        </p:nvSpPr>
        <p:spPr>
          <a:xfrm>
            <a:off x="5982119" y="1104900"/>
            <a:ext cx="1480559" cy="1651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4766C-B119-6B65-DC0F-F63B645CF957}"/>
              </a:ext>
            </a:extLst>
          </p:cNvPr>
          <p:cNvSpPr/>
          <p:nvPr/>
        </p:nvSpPr>
        <p:spPr>
          <a:xfrm>
            <a:off x="5982119" y="2839498"/>
            <a:ext cx="4635082" cy="1364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6990B-B79A-850F-05C6-86762CB330F7}"/>
              </a:ext>
            </a:extLst>
          </p:cNvPr>
          <p:cNvSpPr/>
          <p:nvPr/>
        </p:nvSpPr>
        <p:spPr>
          <a:xfrm>
            <a:off x="7556918" y="4356856"/>
            <a:ext cx="3339682" cy="21526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6E162-C061-5D41-4735-32D27E4555FC}"/>
              </a:ext>
            </a:extLst>
          </p:cNvPr>
          <p:cNvSpPr/>
          <p:nvPr/>
        </p:nvSpPr>
        <p:spPr>
          <a:xfrm>
            <a:off x="1978024" y="1243202"/>
            <a:ext cx="3913893" cy="44499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4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60018-5ACA-4725-B8F8-5F503DBC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1"/>
          <a:stretch/>
        </p:blipFill>
        <p:spPr>
          <a:xfrm>
            <a:off x="1274349" y="1527461"/>
            <a:ext cx="9797143" cy="50707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831D5-337A-4ACB-9A8A-C872E7E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45091" cy="1105949"/>
          </a:xfrm>
        </p:spPr>
        <p:txBody>
          <a:bodyPr>
            <a:normAutofit/>
          </a:bodyPr>
          <a:lstStyle/>
          <a:p>
            <a:r>
              <a:rPr lang="en-US" sz="3200" dirty="0"/>
              <a:t>What Is the Burden of End-Organ Damage From HTN?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F253-61C2-F523-8695-9B0D970B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Schmieder RE. </a:t>
            </a:r>
            <a:r>
              <a:rPr lang="de-DE" i="1" dirty="0"/>
              <a:t>Dtsch Arztebl Int. </a:t>
            </a:r>
            <a:r>
              <a:rPr lang="de-DE" dirty="0"/>
              <a:t>2010;107(49):866-873. </a:t>
            </a:r>
          </a:p>
        </p:txBody>
      </p:sp>
    </p:spTree>
    <p:extLst>
      <p:ext uri="{BB962C8B-B14F-4D97-AF65-F5344CB8AC3E}">
        <p14:creationId xmlns:p14="http://schemas.microsoft.com/office/powerpoint/2010/main" val="293518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598</Words>
  <Application>Microsoft Office PowerPoint</Application>
  <PresentationFormat>Widescreen</PresentationFormat>
  <Paragraphs>95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Translating Blood Pressure Lowering to Reductions in End-Organ Damage</vt:lpstr>
      <vt:lpstr>Disclosures</vt:lpstr>
      <vt:lpstr>Prevalence of Hypertension</vt:lpstr>
      <vt:lpstr>Prevalence of Hypertension</vt:lpstr>
      <vt:lpstr>Prevalence of Hypertension</vt:lpstr>
      <vt:lpstr>Prevalence of Hypertension</vt:lpstr>
      <vt:lpstr>Prevalence of Hypertension</vt:lpstr>
      <vt:lpstr>Prevalence of Hypertension</vt:lpstr>
      <vt:lpstr>What Is the Burden of End-Organ Damage From HTN?</vt:lpstr>
      <vt:lpstr>What Is the Burden of End-Organ Damage From HTN?</vt:lpstr>
      <vt:lpstr>What Is the Burden of End-Organ Damage From HTN?</vt:lpstr>
      <vt:lpstr>What Is the Burden of End-Organ Damage From HTN?</vt:lpstr>
      <vt:lpstr>What Is the Burden of End-Organ Damage From HTN?</vt:lpstr>
      <vt:lpstr>What Is the Burden of End-Organ Damage From HTN?</vt:lpstr>
      <vt:lpstr>What Is the Burden of End-Organ Damage From HTN?</vt:lpstr>
      <vt:lpstr>For Every 10 mmHg Decrease in Systolic Blood Pressure…</vt:lpstr>
      <vt:lpstr>For Every 10 mmHg Decrease in Systolic Blood Pressure…</vt:lpstr>
      <vt:lpstr>For Every 10 mmHg Decrease in Systolic Blood Pressure…</vt:lpstr>
      <vt:lpstr>For Every 10 mmHg Decrease in Systolic Blood Pressure…</vt:lpstr>
      <vt:lpstr>For Every 10 mmHg Decrease in Systolic Blood Pressure…</vt:lpstr>
      <vt:lpstr>For Every 10 mmHg Decrease in Systolic Blood Pressure…</vt:lpstr>
      <vt:lpstr>Benefits Are Consistent Across Baseline Blood Pressures per 10 mmHg Reduction</vt:lpstr>
      <vt:lpstr>Clinical Relevance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Jeffrey Knapp</cp:lastModifiedBy>
  <cp:revision>96</cp:revision>
  <dcterms:created xsi:type="dcterms:W3CDTF">2017-09-06T16:07:56Z</dcterms:created>
  <dcterms:modified xsi:type="dcterms:W3CDTF">2022-08-12T15:03:43Z</dcterms:modified>
</cp:coreProperties>
</file>