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2" r:id="rId2"/>
    <p:sldId id="269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57" r:id="rId11"/>
    <p:sldId id="278" r:id="rId12"/>
    <p:sldId id="279" r:id="rId13"/>
    <p:sldId id="258" r:id="rId14"/>
    <p:sldId id="259" r:id="rId15"/>
    <p:sldId id="28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94" userDrawn="1">
          <p15:clr>
            <a:srgbClr val="A4A3A4"/>
          </p15:clr>
        </p15:guide>
        <p15:guide id="2" pos="3967" userDrawn="1">
          <p15:clr>
            <a:srgbClr val="A4A3A4"/>
          </p15:clr>
        </p15:guide>
        <p15:guide id="4" pos="528" userDrawn="1">
          <p15:clr>
            <a:srgbClr val="A4A3A4"/>
          </p15:clr>
        </p15:guide>
        <p15:guide id="5" pos="696" userDrawn="1">
          <p15:clr>
            <a:srgbClr val="A4A3A4"/>
          </p15:clr>
        </p15:guide>
        <p15:guide id="6" orient="horz" pos="2736" userDrawn="1">
          <p15:clr>
            <a:srgbClr val="A4A3A4"/>
          </p15:clr>
        </p15:guide>
        <p15:guide id="7" orient="horz" pos="1896" userDrawn="1">
          <p15:clr>
            <a:srgbClr val="A4A3A4"/>
          </p15:clr>
        </p15:guide>
        <p15:guide id="9" pos="191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5A65102-597A-C4D6-4A5A-EC0FC2E22EFC}" name="Susan Diaz" initials="SD" userId="S::sdiaz@ushealthconnect.com::0160f941-b42d-4e94-b274-ad4158d91f49" providerId="AD"/>
  <p188:author id="{8A84C71F-3F5F-8C7F-8753-08794115F06C}" name="Jeffrey Knapp" initials="JK" userId="S::jknapp@ushealthconnect.com::eaddf937-eef7-4e44-b8b8-eb6c9bae9fe4" providerId="AD"/>
  <p188:author id="{96153D41-F71B-92B3-EDCA-B8F24834F906}" name="Karen Lebo" initials="KL" userId="S::klow@ksu.edu::ca597c8e-2c7c-4681-af96-f7632029ed72" providerId="AD"/>
  <p188:author id="{975E81B0-4460-122B-82D8-43C79F3F0177}" name="Prerna Poojary" initials="PP" userId="Prerna Poojary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9EF"/>
    <a:srgbClr val="FFF2A3"/>
    <a:srgbClr val="CBD1DE"/>
    <a:srgbClr val="FFF7C9"/>
    <a:srgbClr val="FFAFAF"/>
    <a:srgbClr val="FF6161"/>
    <a:srgbClr val="981A31"/>
    <a:srgbClr val="DF1918"/>
    <a:srgbClr val="E68229"/>
    <a:srgbClr val="4D4E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68" autoAdjust="0"/>
    <p:restoredTop sz="86395" autoAdjust="0"/>
  </p:normalViewPr>
  <p:slideViewPr>
    <p:cSldViewPr snapToGrid="0">
      <p:cViewPr varScale="1">
        <p:scale>
          <a:sx n="67" d="100"/>
          <a:sy n="67" d="100"/>
        </p:scale>
        <p:origin x="78" y="558"/>
      </p:cViewPr>
      <p:guideLst>
        <p:guide orient="horz" pos="1194"/>
        <p:guide pos="3967"/>
        <p:guide pos="528"/>
        <p:guide pos="696"/>
        <p:guide orient="horz" pos="2736"/>
        <p:guide orient="horz" pos="1896"/>
        <p:guide pos="1914"/>
      </p:guideLst>
    </p:cSldViewPr>
  </p:slideViewPr>
  <p:outlineViewPr>
    <p:cViewPr>
      <p:scale>
        <a:sx n="33" d="100"/>
        <a:sy n="33" d="100"/>
      </p:scale>
      <p:origin x="0" y="-32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1A463A-09CC-43CF-A018-6FF5DE8B189F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F9E5F7-0786-4CD1-8C66-FA90B5290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594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F9E5F7-0786-4CD1-8C66-FA90B52901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426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C54952-CDFA-48D9-B483-84AA088615E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7801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C54952-CDFA-48D9-B483-84AA088615E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591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C54952-CDFA-48D9-B483-84AA088615E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423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C54952-CDFA-48D9-B483-84AA088615E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4345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C54952-CDFA-48D9-B483-84AA088615E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2601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C54952-CDFA-48D9-B483-84AA088615E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3125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C54952-CDFA-48D9-B483-84AA088615E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3628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C54952-CDFA-48D9-B483-84AA088615E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96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>
          <a:gsLst>
            <a:gs pos="84000">
              <a:srgbClr val="EDEDED"/>
            </a:gs>
            <a:gs pos="57000">
              <a:schemeClr val="bg1"/>
            </a:gs>
            <a:gs pos="100000">
              <a:schemeClr val="bg2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E5AE574C-C01D-4451-B818-78560B11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01482"/>
            <a:ext cx="10515600" cy="2825748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ECCB66C-05CB-49D9-B7E7-0C427D6D7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08338"/>
            <a:ext cx="10515600" cy="17668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0CC67B0-1237-46F2-B879-34B77487522D}"/>
              </a:ext>
            </a:extLst>
          </p:cNvPr>
          <p:cNvCxnSpPr/>
          <p:nvPr userDrawn="1"/>
        </p:nvCxnSpPr>
        <p:spPr>
          <a:xfrm>
            <a:off x="831850" y="1101482"/>
            <a:ext cx="1051560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7C5F604-5875-43F7-B477-70FB1C8667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1050925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390C64D-9995-4CD5-AD94-B104F638C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49" y="184778"/>
            <a:ext cx="4343365" cy="67535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547F72E-5064-4C5E-AB7F-BE55D321DEE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6093534"/>
            <a:ext cx="1267742" cy="649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134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00E2D-A488-4CA5-B001-14767B8D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DFDA90-9E3C-451C-9A65-E0C0C3E6FB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26C3D8-9015-40F4-B59B-697F12609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A0B1A1-466A-4562-8ACB-1D04390A03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199" y="6356350"/>
            <a:ext cx="906780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E4D5BA8-F570-4D81-8773-A8C86E51C6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6251" y="6384248"/>
            <a:ext cx="1971198" cy="306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409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Program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E5AE574C-C01D-4451-B818-78560B11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1736726"/>
            <a:ext cx="10515600" cy="2852737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ECCB66C-05CB-49D9-B7E7-0C427D6D7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1" y="4589463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32F408-3A85-44BA-9DC9-E8F0D6C40C97}"/>
              </a:ext>
            </a:extLst>
          </p:cNvPr>
          <p:cNvSpPr/>
          <p:nvPr/>
        </p:nvSpPr>
        <p:spPr>
          <a:xfrm>
            <a:off x="10365698" y="6356350"/>
            <a:ext cx="1753850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5CD80B2F-AB86-4AC5-ADB1-2230734739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3B500345-C3E0-42CC-8FD4-EB843A6FF5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01224" y="6356350"/>
            <a:ext cx="5064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40AF-D126-43DB-8363-1B10BFABBD29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48852D9-34E0-4159-A042-0685BA9709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7536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827D5AA-4F23-415D-B703-E60362CBDA5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073"/>
          <a:stretch/>
        </p:blipFill>
        <p:spPr>
          <a:xfrm>
            <a:off x="609600" y="93853"/>
            <a:ext cx="1537746" cy="787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8752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404A0-ED06-46AB-9B53-0074573DD3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3095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gradFill>
          <a:gsLst>
            <a:gs pos="84000">
              <a:srgbClr val="EDEDED"/>
            </a:gs>
            <a:gs pos="57000">
              <a:schemeClr val="bg1"/>
            </a:gs>
            <a:gs pos="100000">
              <a:schemeClr val="bg2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E5AE574C-C01D-4451-B818-78560B11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01482"/>
            <a:ext cx="10515600" cy="2825748"/>
          </a:xfrm>
        </p:spPr>
        <p:txBody>
          <a:bodyPr anchor="ctr">
            <a:normAutofit/>
          </a:bodyPr>
          <a:lstStyle>
            <a:lvl1pPr algn="ctr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ECCB66C-05CB-49D9-B7E7-0C427D6D7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08338"/>
            <a:ext cx="10515600" cy="17668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0CC67B0-1237-46F2-B879-34B77487522D}"/>
              </a:ext>
            </a:extLst>
          </p:cNvPr>
          <p:cNvCxnSpPr/>
          <p:nvPr userDrawn="1"/>
        </p:nvCxnSpPr>
        <p:spPr>
          <a:xfrm>
            <a:off x="831850" y="1101482"/>
            <a:ext cx="1051560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7C5F604-5875-43F7-B477-70FB1C8667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1050925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FF9F2CB-EA79-4C5E-9229-EA26FA6FBE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49" y="184778"/>
            <a:ext cx="4343365" cy="67535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5EC796F-F356-478A-891A-18D91809F8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6093534"/>
            <a:ext cx="1267742" cy="649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02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ABB2845A-FE0D-4248-9631-7DC48D0A2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5336"/>
            <a:ext cx="10515600" cy="4891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78B0C919-FF28-42EE-A4DF-11CA0D523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"/>
            <a:ext cx="10515600" cy="110594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AFDC72-9DA5-4DD9-88B4-F37DFF4DB4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889534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521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8E0E9-1525-4AB4-A8AF-8BF10D89D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85335"/>
            <a:ext cx="5181600" cy="489162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A8448F-6F16-4184-A898-7F06CF6766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85335"/>
            <a:ext cx="5181600" cy="489162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A0B7BC85-F755-4A96-AA38-4AA14AE96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"/>
            <a:ext cx="10515600" cy="110594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0F7D2-D936-4BA8-B82F-8A02FEEA93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889534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348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22D2BB-B893-45AC-B4B9-21CF5F89E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285337"/>
            <a:ext cx="5157787" cy="58659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27EFEE-C04A-49BE-8AC8-1C93672FA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871932"/>
            <a:ext cx="5157787" cy="431773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B977BB-61BD-47AD-991E-2E6E5CEC06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85336"/>
            <a:ext cx="5183188" cy="58659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B34560-D90F-4AA9-86F0-EA373D1678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871932"/>
            <a:ext cx="5183188" cy="431773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693E223-7941-4E76-B7D4-7976938F5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"/>
            <a:ext cx="10515600" cy="110594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809C0C9-BF07-4FA6-AAC5-71F3DAE61F9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356350"/>
            <a:ext cx="889534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51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693E223-7941-4E76-B7D4-7976938F5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"/>
            <a:ext cx="10515600" cy="110594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809C0C9-BF07-4FA6-AAC5-71F3DAE61F9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356350"/>
            <a:ext cx="889534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692CD1B3-C283-4C18-A693-4DACAD9CC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5336"/>
            <a:ext cx="5257800" cy="4891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2D4DDA58-530A-42D0-A3D9-A3B40B587272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6273434" y="1279682"/>
            <a:ext cx="5080366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673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72062-0692-44AF-80AA-510E920DC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31146AF-8FF0-4747-B739-33F15879A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889534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495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9F3AEDD-038B-47AD-8D4C-6656F698AC5C}"/>
              </a:ext>
            </a:extLst>
          </p:cNvPr>
          <p:cNvSpPr/>
          <p:nvPr userDrawn="1"/>
        </p:nvSpPr>
        <p:spPr>
          <a:xfrm>
            <a:off x="9941169" y="6116638"/>
            <a:ext cx="2250832" cy="7413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EEDB8C5-C704-4A0E-BB80-8B93D9EC2F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889534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100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426E8-50A6-47D6-B45F-134145E07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C1316-9B30-4E35-91A7-4F8799CAE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B594DE-1DED-4824-B3AF-6D8B99419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B18091B2-691E-4F50-A189-2D612314C1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199" y="6356350"/>
            <a:ext cx="903732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864F349-FE8C-424C-9B4F-DBAFB3AE66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6251" y="6384248"/>
            <a:ext cx="1971198" cy="306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358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BE5A1C-F765-4923-B698-01CBA0052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"/>
            <a:ext cx="10515600" cy="110594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E3F89C-32B6-4955-824F-31AA77424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85336"/>
            <a:ext cx="10515600" cy="4891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00410A-8F64-41F0-A611-DD8C96B97C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889534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10" name="Left Border">
            <a:extLst>
              <a:ext uri="{FF2B5EF4-FFF2-40B4-BE49-F238E27FC236}">
                <a16:creationId xmlns:a16="http://schemas.microsoft.com/office/drawing/2014/main" id="{77253CFD-18C2-49F0-A0AE-99A68668CF03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1148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910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0" r:id="rId3"/>
    <p:sldLayoutId id="2147483652" r:id="rId4"/>
    <p:sldLayoutId id="2147483653" r:id="rId5"/>
    <p:sldLayoutId id="2147483663" r:id="rId6"/>
    <p:sldLayoutId id="2147483654" r:id="rId7"/>
    <p:sldLayoutId id="2147483660" r:id="rId8"/>
    <p:sldLayoutId id="2147483656" r:id="rId9"/>
    <p:sldLayoutId id="2147483657" r:id="rId10"/>
    <p:sldLayoutId id="2147483666" r:id="rId11"/>
    <p:sldLayoutId id="2147483667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accent1"/>
          </a:solidFill>
          <a:latin typeface="+mj-lt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800" kern="1200">
          <a:solidFill>
            <a:schemeClr val="bg2">
              <a:lumMod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bg2">
              <a:lumMod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–"/>
        <a:defRPr sz="2000" kern="1200">
          <a:solidFill>
            <a:schemeClr val="bg2">
              <a:lumMod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C9419-F3DB-4ABE-A9CB-7FFD8A653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675248"/>
            <a:ext cx="11172916" cy="2825748"/>
          </a:xfrm>
        </p:spPr>
        <p:txBody>
          <a:bodyPr>
            <a:normAutofit/>
          </a:bodyPr>
          <a:lstStyle/>
          <a:p>
            <a:r>
              <a:rPr lang="en-US" sz="4000" dirty="0"/>
              <a:t>Hypertension vs. “Resistant Hypertension” – What Are the Key Differences?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5AA2EDF-9C26-4E30-8BCD-62B58F0D7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679364"/>
            <a:ext cx="10515600" cy="264966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dirty="0"/>
              <a:t>Nishant P. Shah, MD, </a:t>
            </a:r>
            <a:r>
              <a:rPr lang="en-US" dirty="0" err="1"/>
              <a:t>FACC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/>
              <a:t>Assistant Professor of Medicine in Cardiology </a:t>
            </a:r>
          </a:p>
          <a:p>
            <a:pPr>
              <a:spcBef>
                <a:spcPts val="600"/>
              </a:spcBef>
            </a:pPr>
            <a:r>
              <a:rPr lang="en-US" dirty="0"/>
              <a:t>Duke University School of Medicine</a:t>
            </a:r>
          </a:p>
          <a:p>
            <a:pPr>
              <a:spcBef>
                <a:spcPts val="600"/>
              </a:spcBef>
            </a:pPr>
            <a:r>
              <a:rPr lang="en-US" dirty="0"/>
              <a:t>Duke Heart Center</a:t>
            </a:r>
          </a:p>
          <a:p>
            <a:pPr>
              <a:spcBef>
                <a:spcPts val="600"/>
              </a:spcBef>
            </a:pPr>
            <a:r>
              <a:rPr lang="en-US" dirty="0"/>
              <a:t>Duke Clinical Research Institute</a:t>
            </a:r>
          </a:p>
          <a:p>
            <a:pPr>
              <a:spcBef>
                <a:spcPts val="600"/>
              </a:spcBef>
            </a:pPr>
            <a:r>
              <a:rPr lang="en-US" dirty="0"/>
              <a:t>Durham, NC</a:t>
            </a:r>
          </a:p>
          <a:p>
            <a:pPr>
              <a:spcBef>
                <a:spcPts val="60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846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51BF4-598C-B5D5-D07F-4E3EDFD78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/>
              <a:t>Above-goal elevated blood pressure (BP) despite the concurrent use of 3 antihypertensive drug classes, all administered at maximum or maximally tolerated daily doses, commonly including: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Long-acting calcium channel blocker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Blocker of the renin-angiotensin system (ACE inhibitor or ARB)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AND a diuretic</a:t>
            </a:r>
          </a:p>
          <a:p>
            <a:pPr marL="457200" lvl="1" indent="0">
              <a:spcBef>
                <a:spcPts val="1200"/>
              </a:spcBef>
              <a:buNone/>
            </a:pPr>
            <a:r>
              <a:rPr lang="en-US" sz="900" dirty="0"/>
              <a:t> </a:t>
            </a:r>
          </a:p>
          <a:p>
            <a:pPr>
              <a:spcBef>
                <a:spcPts val="1200"/>
              </a:spcBef>
            </a:pPr>
            <a:r>
              <a:rPr lang="en-US" dirty="0"/>
              <a:t>Patients whose blood pressure achieves target values on ≥4 antihypertensive medications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D581F9-D4B3-D67D-8F88-788578AE9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Resistant Hypertension?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A344FC-683A-6B14-59B2-77A51AC12C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dirty="0"/>
              <a:t>ACE - Angiotensin-converting enzyme inhibitor;</a:t>
            </a:r>
          </a:p>
          <a:p>
            <a:r>
              <a:rPr lang="it-IT" dirty="0"/>
              <a:t>ARB - Angiotensin receptor blocker</a:t>
            </a:r>
          </a:p>
          <a:p>
            <a:endParaRPr lang="it-IT" dirty="0"/>
          </a:p>
          <a:p>
            <a:r>
              <a:rPr lang="it-IT" dirty="0"/>
              <a:t>Carey RM, et al. Resistant hypertension. </a:t>
            </a:r>
            <a:r>
              <a:rPr lang="it-IT" i="1" dirty="0"/>
              <a:t>Hypertension. </a:t>
            </a:r>
            <a:r>
              <a:rPr lang="it-IT" dirty="0"/>
              <a:t>2018;72(5):e53-e90. </a:t>
            </a:r>
          </a:p>
        </p:txBody>
      </p:sp>
    </p:spTree>
    <p:extLst>
      <p:ext uri="{BB962C8B-B14F-4D97-AF65-F5344CB8AC3E}">
        <p14:creationId xmlns:p14="http://schemas.microsoft.com/office/powerpoint/2010/main" val="41921364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C7014BB-6E85-627A-AB2B-44AC7B82E1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3875"/>
            <a:ext cx="10515600" cy="489162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Older age </a:t>
            </a:r>
          </a:p>
          <a:p>
            <a:pPr>
              <a:lnSpc>
                <a:spcPct val="110000"/>
              </a:lnSpc>
            </a:pPr>
            <a:r>
              <a:rPr lang="en-US" dirty="0"/>
              <a:t>High blood pressure </a:t>
            </a:r>
          </a:p>
          <a:p>
            <a:pPr>
              <a:lnSpc>
                <a:spcPct val="110000"/>
              </a:lnSpc>
            </a:pPr>
            <a:r>
              <a:rPr lang="en-US" dirty="0"/>
              <a:t>Obesity </a:t>
            </a:r>
          </a:p>
          <a:p>
            <a:pPr>
              <a:lnSpc>
                <a:spcPct val="110000"/>
              </a:lnSpc>
            </a:pPr>
            <a:r>
              <a:rPr lang="en-US" dirty="0"/>
              <a:t>Excessive dietary salt ingestion </a:t>
            </a:r>
          </a:p>
          <a:p>
            <a:pPr>
              <a:lnSpc>
                <a:spcPct val="110000"/>
              </a:lnSpc>
            </a:pPr>
            <a:r>
              <a:rPr lang="en-US" dirty="0"/>
              <a:t>Chronic kidney disease </a:t>
            </a:r>
          </a:p>
          <a:p>
            <a:pPr>
              <a:lnSpc>
                <a:spcPct val="110000"/>
              </a:lnSpc>
            </a:pPr>
            <a:r>
              <a:rPr lang="en-US" dirty="0"/>
              <a:t>Diabetes </a:t>
            </a:r>
          </a:p>
          <a:p>
            <a:pPr>
              <a:lnSpc>
                <a:spcPct val="110000"/>
              </a:lnSpc>
            </a:pPr>
            <a:r>
              <a:rPr lang="en-US" dirty="0"/>
              <a:t>Left </a:t>
            </a:r>
            <a:r>
              <a:rPr lang="en-US"/>
              <a:t>ventricular hypertrophy </a:t>
            </a:r>
            <a:endParaRPr lang="en-US" dirty="0"/>
          </a:p>
          <a:p>
            <a:pPr>
              <a:lnSpc>
                <a:spcPct val="110000"/>
              </a:lnSpc>
            </a:pPr>
            <a:r>
              <a:rPr lang="en-US" dirty="0"/>
              <a:t>Black race </a:t>
            </a:r>
          </a:p>
          <a:p>
            <a:pPr>
              <a:lnSpc>
                <a:spcPct val="110000"/>
              </a:lnSpc>
            </a:pPr>
            <a:r>
              <a:rPr lang="en-US" dirty="0"/>
              <a:t>Female sex</a:t>
            </a:r>
          </a:p>
          <a:p>
            <a:pPr>
              <a:lnSpc>
                <a:spcPct val="110000"/>
              </a:lnSpc>
            </a:pPr>
            <a:r>
              <a:rPr lang="en-US" dirty="0"/>
              <a:t>Residence in the southern United States 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5513F57-EC1F-7981-5EF4-B5CC4FBD3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8294"/>
            <a:ext cx="10515600" cy="1105949"/>
          </a:xfrm>
        </p:spPr>
        <p:txBody>
          <a:bodyPr/>
          <a:lstStyle/>
          <a:p>
            <a:r>
              <a:rPr lang="en-US" dirty="0"/>
              <a:t>Patient Characteristics Associated With Resistant Hypertension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BD84D3-1928-7E61-9527-0E63BB89C3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Calhoun DA, et al. Resistant hypertension. </a:t>
            </a:r>
            <a:r>
              <a:rPr lang="en-US" i="1" dirty="0"/>
              <a:t>Circulation. </a:t>
            </a:r>
            <a:r>
              <a:rPr lang="en-US" dirty="0"/>
              <a:t>2008;117(25):</a:t>
            </a:r>
            <a:r>
              <a:rPr lang="en-US" dirty="0" err="1"/>
              <a:t>e510-e526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16265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CBEF1-A94A-03D3-5C61-B62490831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Antihypertensive medication adherence </a:t>
            </a:r>
          </a:p>
          <a:p>
            <a:r>
              <a:rPr lang="en-US" dirty="0"/>
              <a:t>Exclusion of the “white-coat effect” </a:t>
            </a:r>
          </a:p>
          <a:p>
            <a:r>
              <a:rPr lang="en-US" dirty="0"/>
              <a:t>Evaluation:</a:t>
            </a:r>
          </a:p>
          <a:p>
            <a:pPr lvl="1"/>
            <a:r>
              <a:rPr lang="en-US" dirty="0"/>
              <a:t>Identification of contributing lifestyle issues </a:t>
            </a:r>
          </a:p>
          <a:p>
            <a:pPr lvl="1"/>
            <a:r>
              <a:rPr lang="en-US" dirty="0"/>
              <a:t>Detection of drugs interfering with antihypertensive medication effectiveness</a:t>
            </a:r>
          </a:p>
          <a:p>
            <a:pPr lvl="1"/>
            <a:r>
              <a:rPr lang="en-US" dirty="0"/>
              <a:t>Screen for secondary hypertension</a:t>
            </a:r>
          </a:p>
          <a:p>
            <a:pPr lvl="1"/>
            <a:r>
              <a:rPr lang="en-US" dirty="0"/>
              <a:t>Assessment of target organ damage </a:t>
            </a:r>
          </a:p>
          <a:p>
            <a:r>
              <a:rPr lang="en-US" dirty="0"/>
              <a:t>Associated risk of adverse outcomes of resistant hypertension (RH) is higher compared with non-RH</a:t>
            </a:r>
          </a:p>
          <a:p>
            <a:r>
              <a:rPr lang="en-US" dirty="0"/>
              <a:t>Refractory hypertension: Blood pressure not at goal (&lt;130/&lt;80) with ≥5 antihypertensives, including a diuretic 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AAFAF9-F72F-A5DF-3DF4-20A00F914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 of Resistant Hypertension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46CE043-3829-A36E-F917-C8FCB8FB4E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dirty="0"/>
              <a:t>Carey RM, et al. Resistant hypertension. </a:t>
            </a:r>
            <a:r>
              <a:rPr lang="it-IT" i="1" dirty="0"/>
              <a:t>Hypertension. </a:t>
            </a:r>
            <a:r>
              <a:rPr lang="it-IT" dirty="0"/>
              <a:t>2018;72(5):e53-e90. </a:t>
            </a:r>
          </a:p>
        </p:txBody>
      </p:sp>
    </p:spTree>
    <p:extLst>
      <p:ext uri="{BB962C8B-B14F-4D97-AF65-F5344CB8AC3E}">
        <p14:creationId xmlns:p14="http://schemas.microsoft.com/office/powerpoint/2010/main" val="4807712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F93EC3-8E47-0710-432A-0003286CEA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Nonnarcotic analgesics </a:t>
            </a:r>
          </a:p>
          <a:p>
            <a:pPr lvl="1"/>
            <a:r>
              <a:rPr lang="en-US" dirty="0"/>
              <a:t>Nonsteroidal anti-inflammatory agents, including aspirin</a:t>
            </a:r>
          </a:p>
          <a:p>
            <a:pPr lvl="1"/>
            <a:r>
              <a:rPr lang="en-US" dirty="0"/>
              <a:t>Selective COX-2 inhibitors </a:t>
            </a:r>
          </a:p>
          <a:p>
            <a:r>
              <a:rPr lang="en-US" dirty="0"/>
              <a:t>Sympathomimetic agents (decongestants, diet pills, cocaine)</a:t>
            </a:r>
          </a:p>
          <a:p>
            <a:r>
              <a:rPr lang="en-US" dirty="0"/>
              <a:t>Stimulants (methylphenidate, dexmethylphenidate, dextroamphetamine, amphetamine, methamphetamine, modafinil)</a:t>
            </a:r>
          </a:p>
          <a:p>
            <a:r>
              <a:rPr lang="en-US" dirty="0"/>
              <a:t>Alcohol</a:t>
            </a:r>
          </a:p>
          <a:p>
            <a:r>
              <a:rPr lang="en-US" dirty="0"/>
              <a:t>Oral contraceptives</a:t>
            </a:r>
          </a:p>
          <a:p>
            <a:r>
              <a:rPr lang="en-US" dirty="0"/>
              <a:t>Cyclosporine</a:t>
            </a:r>
          </a:p>
          <a:p>
            <a:r>
              <a:rPr lang="en-US" dirty="0"/>
              <a:t>Erythropoietin</a:t>
            </a:r>
          </a:p>
          <a:p>
            <a:r>
              <a:rPr lang="en-US" dirty="0"/>
              <a:t>Natural licorice</a:t>
            </a:r>
          </a:p>
          <a:p>
            <a:r>
              <a:rPr lang="en-US" dirty="0"/>
              <a:t>Herbal compounds (ephedra or ma </a:t>
            </a:r>
            <a:r>
              <a:rPr lang="en-US" dirty="0" err="1"/>
              <a:t>huang</a:t>
            </a:r>
            <a:r>
              <a:rPr lang="en-US" dirty="0"/>
              <a:t>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66012F-4D4D-130A-1973-DB9ABE867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Drug-Related Causes for Hypertension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CB6566-92B1-6597-8FF8-BDC515621D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Calhoun DA, et al. Resistant hypertension. </a:t>
            </a:r>
            <a:r>
              <a:rPr lang="en-US" i="1" dirty="0"/>
              <a:t>Circulation. </a:t>
            </a:r>
            <a:r>
              <a:rPr lang="en-US" dirty="0"/>
              <a:t>2008;117(25):</a:t>
            </a:r>
            <a:r>
              <a:rPr lang="en-US" dirty="0" err="1"/>
              <a:t>e510-e526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136606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EDB2B-51C1-C202-6BF3-978CB1CCA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"/>
            <a:ext cx="11221278" cy="1105949"/>
          </a:xfrm>
        </p:spPr>
        <p:txBody>
          <a:bodyPr>
            <a:normAutofit/>
          </a:bodyPr>
          <a:lstStyle/>
          <a:p>
            <a:r>
              <a:rPr lang="en-US" dirty="0"/>
              <a:t>Secondary Causes for Resistant Hypertension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5A52F75-5FC5-4E84-703C-0077549E1A57}"/>
              </a:ext>
            </a:extLst>
          </p:cNvPr>
          <p:cNvGrpSpPr/>
          <p:nvPr/>
        </p:nvGrpSpPr>
        <p:grpSpPr>
          <a:xfrm>
            <a:off x="1929872" y="1755002"/>
            <a:ext cx="8707648" cy="3638633"/>
            <a:chOff x="1929872" y="1755002"/>
            <a:chExt cx="8707648" cy="3638633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9323C758-BDBE-EFD7-856A-61685E65F7BC}"/>
                </a:ext>
              </a:extLst>
            </p:cNvPr>
            <p:cNvSpPr/>
            <p:nvPr/>
          </p:nvSpPr>
          <p:spPr>
            <a:xfrm>
              <a:off x="1929872" y="1755002"/>
              <a:ext cx="3911468" cy="806400"/>
            </a:xfrm>
            <a:custGeom>
              <a:avLst/>
              <a:gdLst>
                <a:gd name="connsiteX0" fmla="*/ 0 w 3918879"/>
                <a:gd name="connsiteY0" fmla="*/ 0 h 806400"/>
                <a:gd name="connsiteX1" fmla="*/ 3918879 w 3918879"/>
                <a:gd name="connsiteY1" fmla="*/ 0 h 806400"/>
                <a:gd name="connsiteX2" fmla="*/ 3918879 w 3918879"/>
                <a:gd name="connsiteY2" fmla="*/ 806400 h 806400"/>
                <a:gd name="connsiteX3" fmla="*/ 0 w 3918879"/>
                <a:gd name="connsiteY3" fmla="*/ 806400 h 806400"/>
                <a:gd name="connsiteX4" fmla="*/ 0 w 3918879"/>
                <a:gd name="connsiteY4" fmla="*/ 0 h 806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18879" h="806400">
                  <a:moveTo>
                    <a:pt x="0" y="0"/>
                  </a:moveTo>
                  <a:lnTo>
                    <a:pt x="3918879" y="0"/>
                  </a:lnTo>
                  <a:lnTo>
                    <a:pt x="3918879" y="806400"/>
                  </a:lnTo>
                  <a:lnTo>
                    <a:pt x="0" y="8064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9136" tIns="113792" rIns="199136" bIns="113792" numCol="1" spcCol="1270" anchor="ctr" anchorCtr="0">
              <a:noAutofit/>
            </a:bodyPr>
            <a:lstStyle/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b="1" i="0" kern="1200"/>
                <a:t>Common</a:t>
              </a:r>
              <a:endParaRPr lang="en-US" sz="3200" b="1" kern="1200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3123341F-FA30-1C02-687F-C7ECA386FE5F}"/>
                </a:ext>
              </a:extLst>
            </p:cNvPr>
            <p:cNvSpPr/>
            <p:nvPr/>
          </p:nvSpPr>
          <p:spPr>
            <a:xfrm>
              <a:off x="1929872" y="2561402"/>
              <a:ext cx="3911468" cy="2832233"/>
            </a:xfrm>
            <a:custGeom>
              <a:avLst/>
              <a:gdLst>
                <a:gd name="connsiteX0" fmla="*/ 0 w 3918879"/>
                <a:gd name="connsiteY0" fmla="*/ 0 h 3535560"/>
                <a:gd name="connsiteX1" fmla="*/ 3918879 w 3918879"/>
                <a:gd name="connsiteY1" fmla="*/ 0 h 3535560"/>
                <a:gd name="connsiteX2" fmla="*/ 3918879 w 3918879"/>
                <a:gd name="connsiteY2" fmla="*/ 3535560 h 3535560"/>
                <a:gd name="connsiteX3" fmla="*/ 0 w 3918879"/>
                <a:gd name="connsiteY3" fmla="*/ 3535560 h 3535560"/>
                <a:gd name="connsiteX4" fmla="*/ 0 w 3918879"/>
                <a:gd name="connsiteY4" fmla="*/ 0 h 3535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18879" h="3535560">
                  <a:moveTo>
                    <a:pt x="0" y="0"/>
                  </a:moveTo>
                  <a:lnTo>
                    <a:pt x="3918879" y="0"/>
                  </a:lnTo>
                  <a:lnTo>
                    <a:pt x="3918879" y="3535560"/>
                  </a:lnTo>
                  <a:lnTo>
                    <a:pt x="0" y="353556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9352" tIns="149352" rIns="199136" bIns="224028" numCol="1" spcCol="1270" anchor="t" anchorCtr="0">
              <a:noAutofit/>
            </a:bodyPr>
            <a:lstStyle/>
            <a:p>
              <a:pPr marL="285750" lvl="1" indent="-285750" algn="l" defTabSz="1244600"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2400" b="0" i="0" kern="1200" dirty="0"/>
                <a:t>Obstructive sleep apnea</a:t>
              </a:r>
              <a:endParaRPr lang="en-US" sz="2400" kern="1200" dirty="0"/>
            </a:p>
            <a:p>
              <a:pPr marL="285750" lvl="1" indent="-285750" algn="l" defTabSz="1244600"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2400" b="0" i="0" kern="1200" dirty="0"/>
                <a:t>Renal parenchymal disease</a:t>
              </a:r>
              <a:endParaRPr lang="en-US" sz="2400" kern="1200" dirty="0"/>
            </a:p>
            <a:p>
              <a:pPr marL="285750" lvl="1" indent="-285750" algn="l" defTabSz="1244600"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2400" b="0" i="0" kern="1200" dirty="0"/>
                <a:t>Primary aldosteronism</a:t>
              </a:r>
              <a:endParaRPr lang="en-US" sz="2400" kern="1200" dirty="0"/>
            </a:p>
            <a:p>
              <a:pPr marL="285750" lvl="1" indent="-285750" algn="l" defTabSz="1244600"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2400" b="0" i="0" kern="1200" dirty="0"/>
                <a:t>Renal artery stenosis</a:t>
              </a:r>
              <a:endParaRPr lang="en-US" sz="2400" kern="1200" dirty="0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AC24D1B-9E42-E78E-5613-906D639A4C4C}"/>
                </a:ext>
              </a:extLst>
            </p:cNvPr>
            <p:cNvSpPr/>
            <p:nvPr/>
          </p:nvSpPr>
          <p:spPr>
            <a:xfrm>
              <a:off x="6726052" y="1755002"/>
              <a:ext cx="3911468" cy="806400"/>
            </a:xfrm>
            <a:custGeom>
              <a:avLst/>
              <a:gdLst>
                <a:gd name="connsiteX0" fmla="*/ 0 w 3918879"/>
                <a:gd name="connsiteY0" fmla="*/ 0 h 806400"/>
                <a:gd name="connsiteX1" fmla="*/ 3918879 w 3918879"/>
                <a:gd name="connsiteY1" fmla="*/ 0 h 806400"/>
                <a:gd name="connsiteX2" fmla="*/ 3918879 w 3918879"/>
                <a:gd name="connsiteY2" fmla="*/ 806400 h 806400"/>
                <a:gd name="connsiteX3" fmla="*/ 0 w 3918879"/>
                <a:gd name="connsiteY3" fmla="*/ 806400 h 806400"/>
                <a:gd name="connsiteX4" fmla="*/ 0 w 3918879"/>
                <a:gd name="connsiteY4" fmla="*/ 0 h 806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18879" h="806400">
                  <a:moveTo>
                    <a:pt x="0" y="0"/>
                  </a:moveTo>
                  <a:lnTo>
                    <a:pt x="3918879" y="0"/>
                  </a:lnTo>
                  <a:lnTo>
                    <a:pt x="3918879" y="806400"/>
                  </a:lnTo>
                  <a:lnTo>
                    <a:pt x="0" y="8064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hueOff val="-1214047"/>
                <a:satOff val="-44740"/>
                <a:lumOff val="4115"/>
                <a:alphaOff val="0"/>
              </a:schemeClr>
            </a:lnRef>
            <a:fillRef idx="1">
              <a:schemeClr val="accent5">
                <a:hueOff val="-1214047"/>
                <a:satOff val="-44740"/>
                <a:lumOff val="4115"/>
                <a:alphaOff val="0"/>
              </a:schemeClr>
            </a:fillRef>
            <a:effectRef idx="0">
              <a:schemeClr val="accent5">
                <a:hueOff val="-1214047"/>
                <a:satOff val="-44740"/>
                <a:lumOff val="411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9136" tIns="113792" rIns="199136" bIns="113792" numCol="1" spcCol="1270" anchor="ctr" anchorCtr="0">
              <a:noAutofit/>
            </a:bodyPr>
            <a:lstStyle/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b="1" i="0" kern="1200"/>
                <a:t>Uncommon</a:t>
              </a:r>
              <a:endParaRPr lang="en-US" sz="3200" b="1" kern="120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64C474B-5A57-893A-DB4A-66EE784C6778}"/>
                </a:ext>
              </a:extLst>
            </p:cNvPr>
            <p:cNvSpPr/>
            <p:nvPr/>
          </p:nvSpPr>
          <p:spPr>
            <a:xfrm>
              <a:off x="6726052" y="2561402"/>
              <a:ext cx="3911468" cy="2832233"/>
            </a:xfrm>
            <a:custGeom>
              <a:avLst/>
              <a:gdLst>
                <a:gd name="connsiteX0" fmla="*/ 0 w 3918879"/>
                <a:gd name="connsiteY0" fmla="*/ 0 h 3535560"/>
                <a:gd name="connsiteX1" fmla="*/ 3918879 w 3918879"/>
                <a:gd name="connsiteY1" fmla="*/ 0 h 3535560"/>
                <a:gd name="connsiteX2" fmla="*/ 3918879 w 3918879"/>
                <a:gd name="connsiteY2" fmla="*/ 3535560 h 3535560"/>
                <a:gd name="connsiteX3" fmla="*/ 0 w 3918879"/>
                <a:gd name="connsiteY3" fmla="*/ 3535560 h 3535560"/>
                <a:gd name="connsiteX4" fmla="*/ 0 w 3918879"/>
                <a:gd name="connsiteY4" fmla="*/ 0 h 3535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18879" h="3535560">
                  <a:moveTo>
                    <a:pt x="0" y="0"/>
                  </a:moveTo>
                  <a:lnTo>
                    <a:pt x="3918879" y="0"/>
                  </a:lnTo>
                  <a:lnTo>
                    <a:pt x="3918879" y="3535560"/>
                  </a:lnTo>
                  <a:lnTo>
                    <a:pt x="0" y="353556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tint val="40000"/>
                <a:alpha val="90000"/>
                <a:hueOff val="-2030771"/>
                <a:satOff val="-12063"/>
                <a:lumOff val="-935"/>
                <a:alphaOff val="0"/>
              </a:schemeClr>
            </a:lnRef>
            <a:fillRef idx="1">
              <a:schemeClr val="accent5">
                <a:tint val="40000"/>
                <a:alpha val="90000"/>
                <a:hueOff val="-2030771"/>
                <a:satOff val="-12063"/>
                <a:lumOff val="-935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-2030771"/>
                <a:satOff val="-12063"/>
                <a:lumOff val="-935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9352" tIns="149352" rIns="199136" bIns="224028" numCol="1" spcCol="1270" anchor="t" anchorCtr="0">
              <a:noAutofit/>
            </a:bodyPr>
            <a:lstStyle/>
            <a:p>
              <a:pPr marL="285750" lvl="1" indent="-285750" algn="l" defTabSz="1244600"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2400" b="0" i="0" kern="1200" dirty="0"/>
                <a:t>Pheochromocytoma</a:t>
              </a:r>
              <a:endParaRPr lang="en-US" sz="2400" kern="1200" dirty="0"/>
            </a:p>
            <a:p>
              <a:pPr marL="285750" lvl="1" indent="-285750" algn="l" defTabSz="1244600"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2400" b="0" i="0" kern="1200" dirty="0"/>
                <a:t>Cushing disease</a:t>
              </a:r>
              <a:endParaRPr lang="en-US" sz="2400" kern="1200" dirty="0"/>
            </a:p>
            <a:p>
              <a:pPr marL="285750" lvl="1" indent="-285750" algn="l" defTabSz="1244600"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2400" b="0" i="0" kern="1200" dirty="0"/>
                <a:t>Hyperparathyroidism</a:t>
              </a:r>
              <a:endParaRPr lang="en-US" sz="2400" kern="1200" dirty="0"/>
            </a:p>
            <a:p>
              <a:pPr marL="285750" lvl="1" indent="-285750" algn="l" defTabSz="1244600"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2400" b="0" i="0" kern="1200" dirty="0"/>
                <a:t>Aortic coarctation</a:t>
              </a:r>
              <a:endParaRPr lang="en-US" sz="2400" kern="1200" dirty="0"/>
            </a:p>
            <a:p>
              <a:pPr marL="285750" lvl="1" indent="-285750" algn="l" defTabSz="1244600"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2400" b="0" i="0" kern="1200" dirty="0"/>
                <a:t>Intracranial tumor</a:t>
              </a:r>
              <a:endParaRPr lang="en-US" sz="24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29636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F2C6A-2412-428E-9AC2-272EFB752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Resistant hypertension (RH) is above-goal elevated blood pressure (BP) in a patient despite the concurrent use of 3 antihypertensive drug classes</a:t>
            </a:r>
          </a:p>
          <a:p>
            <a:r>
              <a:rPr lang="en-US" dirty="0"/>
              <a:t>Requires adherence to antihypertensive medication and exclusion of the “white-coat effect”</a:t>
            </a:r>
          </a:p>
          <a:p>
            <a:r>
              <a:rPr lang="en-US" dirty="0"/>
              <a:t>Must distinguish hypertension from resistant/refractory hypertension</a:t>
            </a:r>
          </a:p>
          <a:p>
            <a:r>
              <a:rPr lang="en-US" dirty="0"/>
              <a:t>Determine secondary causes of hypertension and pay attention to social determinants of health </a:t>
            </a:r>
          </a:p>
          <a:p>
            <a:r>
              <a:rPr lang="en-US" dirty="0"/>
              <a:t>Health equity is key!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2B102D-AA2F-4D59-BB5E-317F9229C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21BF636-FF4C-C56A-4643-750FB6FB2D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dirty="0"/>
              <a:t>Carey RM, et al. Resistant hypertension. </a:t>
            </a:r>
            <a:r>
              <a:rPr lang="it-IT" i="1" dirty="0"/>
              <a:t>Hypertension. </a:t>
            </a:r>
            <a:r>
              <a:rPr lang="it-IT" dirty="0"/>
              <a:t>2018;72(5):e53-e90. </a:t>
            </a:r>
          </a:p>
        </p:txBody>
      </p:sp>
    </p:spTree>
    <p:extLst>
      <p:ext uri="{BB962C8B-B14F-4D97-AF65-F5344CB8AC3E}">
        <p14:creationId xmlns:p14="http://schemas.microsoft.com/office/powerpoint/2010/main" val="3324555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D871487F-0AC4-74DC-4D15-5D57994175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0535440"/>
              </p:ext>
            </p:extLst>
          </p:nvPr>
        </p:nvGraphicFramePr>
        <p:xfrm>
          <a:off x="2395420" y="1921170"/>
          <a:ext cx="7780660" cy="4096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973">
                  <a:extLst>
                    <a:ext uri="{9D8B030D-6E8A-4147-A177-3AD203B41FA5}">
                      <a16:colId xmlns:a16="http://schemas.microsoft.com/office/drawing/2014/main" val="1350669306"/>
                    </a:ext>
                  </a:extLst>
                </a:gridCol>
                <a:gridCol w="3116687">
                  <a:extLst>
                    <a:ext uri="{9D8B030D-6E8A-4147-A177-3AD203B41FA5}">
                      <a16:colId xmlns:a16="http://schemas.microsoft.com/office/drawing/2014/main" val="980325311"/>
                    </a:ext>
                  </a:extLst>
                </a:gridCol>
              </a:tblGrid>
              <a:tr h="585154">
                <a:tc>
                  <a:txBody>
                    <a:bodyPr/>
                    <a:lstStyle/>
                    <a:p>
                      <a:r>
                        <a:rPr lang="en-US" sz="2400" dirty="0"/>
                        <a:t>Location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Threshold (mm Hg)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9096531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r>
                        <a:rPr lang="en-US" sz="2400"/>
                        <a:t>Office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140/90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040223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r>
                        <a:rPr lang="en-US" sz="2400"/>
                        <a:t>Home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135/85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05025805"/>
                  </a:ext>
                </a:extLst>
              </a:tr>
              <a:tr h="585154">
                <a:tc gridSpan="2">
                  <a:txBody>
                    <a:bodyPr/>
                    <a:lstStyle/>
                    <a:p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24-hour ambulatory monitoring</a:t>
                      </a:r>
                      <a:endParaRPr lang="en-US"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232087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pPr lvl="1"/>
                      <a:r>
                        <a:rPr lang="en-US" sz="2400" dirty="0"/>
                        <a:t>24-hour average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130/80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9969747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pPr lvl="1"/>
                      <a:r>
                        <a:rPr lang="en-US" sz="2400"/>
                        <a:t>Daytime average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135/85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13028167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pPr lvl="1"/>
                      <a:r>
                        <a:rPr lang="en-US" sz="2400"/>
                        <a:t>Nighttime average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120/70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9036571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25B3DA0-7EA1-4A39-AD4A-341758FEE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567"/>
            <a:ext cx="10515600" cy="797723"/>
          </a:xfrm>
        </p:spPr>
        <p:txBody>
          <a:bodyPr/>
          <a:lstStyle/>
          <a:p>
            <a:r>
              <a:rPr lang="en-US" dirty="0"/>
              <a:t>What is Hypertension?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99A37A-ECE7-40D3-9B63-B4593EFACE2B}"/>
              </a:ext>
            </a:extLst>
          </p:cNvPr>
          <p:cNvSpPr txBox="1"/>
          <p:nvPr/>
        </p:nvSpPr>
        <p:spPr>
          <a:xfrm>
            <a:off x="1529785" y="1173889"/>
            <a:ext cx="95424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chemeClr val="accent1"/>
                </a:solidFill>
              </a:rPr>
              <a:t>International Society of Hypertension Guidelines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A18E5E-55D3-E5DA-6429-3256138177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9337880" cy="365125"/>
          </a:xfrm>
        </p:spPr>
        <p:txBody>
          <a:bodyPr/>
          <a:lstStyle/>
          <a:p>
            <a:r>
              <a:rPr lang="en-US" dirty="0"/>
              <a:t>Adapted from Unger T, et al. 2020 International Society of Hypertension global hypertension practice guidelines. </a:t>
            </a:r>
            <a:r>
              <a:rPr lang="en-US" i="1" dirty="0"/>
              <a:t>J </a:t>
            </a:r>
            <a:r>
              <a:rPr lang="en-US" i="1" dirty="0" err="1"/>
              <a:t>Hypertens</a:t>
            </a:r>
            <a:r>
              <a:rPr lang="en-US" i="1" dirty="0"/>
              <a:t>. </a:t>
            </a:r>
            <a:r>
              <a:rPr lang="en-US" dirty="0"/>
              <a:t>2020;38(6):984.</a:t>
            </a:r>
          </a:p>
        </p:txBody>
      </p:sp>
    </p:spTree>
    <p:extLst>
      <p:ext uri="{BB962C8B-B14F-4D97-AF65-F5344CB8AC3E}">
        <p14:creationId xmlns:p14="http://schemas.microsoft.com/office/powerpoint/2010/main" val="4095952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D871487F-0AC4-74DC-4D15-5D57994175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4147168"/>
              </p:ext>
            </p:extLst>
          </p:nvPr>
        </p:nvGraphicFramePr>
        <p:xfrm>
          <a:off x="2395420" y="1921170"/>
          <a:ext cx="7780660" cy="4096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973">
                  <a:extLst>
                    <a:ext uri="{9D8B030D-6E8A-4147-A177-3AD203B41FA5}">
                      <a16:colId xmlns:a16="http://schemas.microsoft.com/office/drawing/2014/main" val="1350669306"/>
                    </a:ext>
                  </a:extLst>
                </a:gridCol>
                <a:gridCol w="3116687">
                  <a:extLst>
                    <a:ext uri="{9D8B030D-6E8A-4147-A177-3AD203B41FA5}">
                      <a16:colId xmlns:a16="http://schemas.microsoft.com/office/drawing/2014/main" val="980325311"/>
                    </a:ext>
                  </a:extLst>
                </a:gridCol>
              </a:tblGrid>
              <a:tr h="585154">
                <a:tc>
                  <a:txBody>
                    <a:bodyPr/>
                    <a:lstStyle/>
                    <a:p>
                      <a:r>
                        <a:rPr lang="en-US" sz="2400" dirty="0"/>
                        <a:t>Location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Threshold (mm Hg)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9096531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r>
                        <a:rPr lang="en-US" sz="2400" dirty="0"/>
                        <a:t>Office</a:t>
                      </a:r>
                    </a:p>
                  </a:txBody>
                  <a:tcPr anchor="ctr">
                    <a:solidFill>
                      <a:srgbClr val="FFF2A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140/90</a:t>
                      </a:r>
                    </a:p>
                  </a:txBody>
                  <a:tcPr anchor="ctr">
                    <a:solidFill>
                      <a:srgbClr val="FFF2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40223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r>
                        <a:rPr lang="en-US" sz="2400"/>
                        <a:t>Home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135/85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05025805"/>
                  </a:ext>
                </a:extLst>
              </a:tr>
              <a:tr h="585154">
                <a:tc gridSpan="2">
                  <a:txBody>
                    <a:bodyPr/>
                    <a:lstStyle/>
                    <a:p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24-hour ambulatory monitoring</a:t>
                      </a:r>
                      <a:endParaRPr lang="en-US"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232087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pPr lvl="1"/>
                      <a:r>
                        <a:rPr lang="en-US" sz="2400" dirty="0"/>
                        <a:t>24-hour average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130/80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9969747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pPr lvl="1"/>
                      <a:r>
                        <a:rPr lang="en-US" sz="2400"/>
                        <a:t>Daytime average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135/85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13028167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pPr lvl="1"/>
                      <a:r>
                        <a:rPr lang="en-US" sz="2400"/>
                        <a:t>Nighttime average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120/70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9036571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25B3DA0-7EA1-4A39-AD4A-341758FEE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567"/>
            <a:ext cx="10515600" cy="797723"/>
          </a:xfrm>
        </p:spPr>
        <p:txBody>
          <a:bodyPr/>
          <a:lstStyle/>
          <a:p>
            <a:r>
              <a:rPr lang="en-US" dirty="0"/>
              <a:t>What is Hypertension?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99A37A-ECE7-40D3-9B63-B4593EFACE2B}"/>
              </a:ext>
            </a:extLst>
          </p:cNvPr>
          <p:cNvSpPr txBox="1"/>
          <p:nvPr/>
        </p:nvSpPr>
        <p:spPr>
          <a:xfrm>
            <a:off x="1529785" y="1173889"/>
            <a:ext cx="95424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chemeClr val="accent1"/>
                </a:solidFill>
              </a:rPr>
              <a:t>International Society of Hypertension Guidelines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A18E5E-55D3-E5DA-6429-3256138177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9337880" cy="365125"/>
          </a:xfrm>
        </p:spPr>
        <p:txBody>
          <a:bodyPr/>
          <a:lstStyle/>
          <a:p>
            <a:r>
              <a:rPr lang="en-US" dirty="0"/>
              <a:t>Adapted from Unger T, et al. 2020 International Society of Hypertension global hypertension practice guidelines. </a:t>
            </a:r>
            <a:r>
              <a:rPr lang="en-US" i="1" dirty="0"/>
              <a:t>J </a:t>
            </a:r>
            <a:r>
              <a:rPr lang="en-US" i="1" dirty="0" err="1"/>
              <a:t>Hypertens</a:t>
            </a:r>
            <a:r>
              <a:rPr lang="en-US" i="1" dirty="0"/>
              <a:t>. </a:t>
            </a:r>
            <a:r>
              <a:rPr lang="en-US" dirty="0"/>
              <a:t>2020;38(6):984.</a:t>
            </a:r>
          </a:p>
        </p:txBody>
      </p:sp>
    </p:spTree>
    <p:extLst>
      <p:ext uri="{BB962C8B-B14F-4D97-AF65-F5344CB8AC3E}">
        <p14:creationId xmlns:p14="http://schemas.microsoft.com/office/powerpoint/2010/main" val="668647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D871487F-0AC4-74DC-4D15-5D57994175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8556384"/>
              </p:ext>
            </p:extLst>
          </p:nvPr>
        </p:nvGraphicFramePr>
        <p:xfrm>
          <a:off x="2395420" y="1921170"/>
          <a:ext cx="7780660" cy="4096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973">
                  <a:extLst>
                    <a:ext uri="{9D8B030D-6E8A-4147-A177-3AD203B41FA5}">
                      <a16:colId xmlns:a16="http://schemas.microsoft.com/office/drawing/2014/main" val="1350669306"/>
                    </a:ext>
                  </a:extLst>
                </a:gridCol>
                <a:gridCol w="3116687">
                  <a:extLst>
                    <a:ext uri="{9D8B030D-6E8A-4147-A177-3AD203B41FA5}">
                      <a16:colId xmlns:a16="http://schemas.microsoft.com/office/drawing/2014/main" val="980325311"/>
                    </a:ext>
                  </a:extLst>
                </a:gridCol>
              </a:tblGrid>
              <a:tr h="585154">
                <a:tc>
                  <a:txBody>
                    <a:bodyPr/>
                    <a:lstStyle/>
                    <a:p>
                      <a:r>
                        <a:rPr lang="en-US" sz="2400" dirty="0"/>
                        <a:t>Location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Threshold (mm Hg)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9096531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r>
                        <a:rPr lang="en-US" sz="2400"/>
                        <a:t>Office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140/90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040223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r>
                        <a:rPr lang="en-US" sz="2400" dirty="0"/>
                        <a:t>Home</a:t>
                      </a:r>
                    </a:p>
                  </a:txBody>
                  <a:tcPr anchor="ctr">
                    <a:solidFill>
                      <a:srgbClr val="FFF2A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135/85</a:t>
                      </a:r>
                    </a:p>
                  </a:txBody>
                  <a:tcPr anchor="ctr">
                    <a:solidFill>
                      <a:srgbClr val="FFF2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5025805"/>
                  </a:ext>
                </a:extLst>
              </a:tr>
              <a:tr h="585154">
                <a:tc gridSpan="2">
                  <a:txBody>
                    <a:bodyPr/>
                    <a:lstStyle/>
                    <a:p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24-hour ambulatory monitoring</a:t>
                      </a:r>
                      <a:endParaRPr lang="en-US"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232087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pPr lvl="1"/>
                      <a:r>
                        <a:rPr lang="en-US" sz="2400" dirty="0"/>
                        <a:t>24-hour average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130/80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9969747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pPr lvl="1"/>
                      <a:r>
                        <a:rPr lang="en-US" sz="2400"/>
                        <a:t>Daytime average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135/85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13028167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pPr lvl="1"/>
                      <a:r>
                        <a:rPr lang="en-US" sz="2400"/>
                        <a:t>Nighttime average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120/70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9036571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25B3DA0-7EA1-4A39-AD4A-341758FEE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567"/>
            <a:ext cx="10515600" cy="797723"/>
          </a:xfrm>
        </p:spPr>
        <p:txBody>
          <a:bodyPr/>
          <a:lstStyle/>
          <a:p>
            <a:r>
              <a:rPr lang="en-US" dirty="0"/>
              <a:t>What is Hypertension?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99A37A-ECE7-40D3-9B63-B4593EFACE2B}"/>
              </a:ext>
            </a:extLst>
          </p:cNvPr>
          <p:cNvSpPr txBox="1"/>
          <p:nvPr/>
        </p:nvSpPr>
        <p:spPr>
          <a:xfrm>
            <a:off x="1529785" y="1173889"/>
            <a:ext cx="95424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chemeClr val="accent1"/>
                </a:solidFill>
              </a:rPr>
              <a:t>International Society of Hypertension Guidelines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A18E5E-55D3-E5DA-6429-3256138177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9337880" cy="365125"/>
          </a:xfrm>
        </p:spPr>
        <p:txBody>
          <a:bodyPr/>
          <a:lstStyle/>
          <a:p>
            <a:r>
              <a:rPr lang="en-US" dirty="0"/>
              <a:t>Adapted from Unger T, et al. 2020 International Society of Hypertension global hypertension practice guidelines. </a:t>
            </a:r>
            <a:r>
              <a:rPr lang="en-US" i="1" dirty="0"/>
              <a:t>J </a:t>
            </a:r>
            <a:r>
              <a:rPr lang="en-US" i="1" dirty="0" err="1"/>
              <a:t>Hypertens</a:t>
            </a:r>
            <a:r>
              <a:rPr lang="en-US" i="1" dirty="0"/>
              <a:t>. </a:t>
            </a:r>
            <a:r>
              <a:rPr lang="en-US" dirty="0"/>
              <a:t>2020;38(6):984.</a:t>
            </a:r>
          </a:p>
        </p:txBody>
      </p:sp>
    </p:spTree>
    <p:extLst>
      <p:ext uri="{BB962C8B-B14F-4D97-AF65-F5344CB8AC3E}">
        <p14:creationId xmlns:p14="http://schemas.microsoft.com/office/powerpoint/2010/main" val="3658018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D871487F-0AC4-74DC-4D15-5D57994175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9681813"/>
              </p:ext>
            </p:extLst>
          </p:nvPr>
        </p:nvGraphicFramePr>
        <p:xfrm>
          <a:off x="2395420" y="1921170"/>
          <a:ext cx="7780660" cy="4096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973">
                  <a:extLst>
                    <a:ext uri="{9D8B030D-6E8A-4147-A177-3AD203B41FA5}">
                      <a16:colId xmlns:a16="http://schemas.microsoft.com/office/drawing/2014/main" val="1350669306"/>
                    </a:ext>
                  </a:extLst>
                </a:gridCol>
                <a:gridCol w="3116687">
                  <a:extLst>
                    <a:ext uri="{9D8B030D-6E8A-4147-A177-3AD203B41FA5}">
                      <a16:colId xmlns:a16="http://schemas.microsoft.com/office/drawing/2014/main" val="980325311"/>
                    </a:ext>
                  </a:extLst>
                </a:gridCol>
              </a:tblGrid>
              <a:tr h="585154">
                <a:tc>
                  <a:txBody>
                    <a:bodyPr/>
                    <a:lstStyle/>
                    <a:p>
                      <a:r>
                        <a:rPr lang="en-US" sz="2400" dirty="0"/>
                        <a:t>Location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Threshold (mm Hg)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9096531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r>
                        <a:rPr lang="en-US" sz="2400"/>
                        <a:t>Office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140/90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040223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r>
                        <a:rPr lang="en-US" sz="2400" dirty="0"/>
                        <a:t>Home</a:t>
                      </a:r>
                    </a:p>
                  </a:txBody>
                  <a:tcPr anchor="ctr">
                    <a:solidFill>
                      <a:srgbClr val="E7E9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135/85</a:t>
                      </a:r>
                    </a:p>
                  </a:txBody>
                  <a:tcPr anchor="ctr">
                    <a:solidFill>
                      <a:srgbClr val="E7E9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5025805"/>
                  </a:ext>
                </a:extLst>
              </a:tr>
              <a:tr h="585154">
                <a:tc gridSpan="2">
                  <a:txBody>
                    <a:bodyPr/>
                    <a:lstStyle/>
                    <a:p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24-hour ambulatory monitoring</a:t>
                      </a:r>
                      <a:endParaRPr lang="en-US"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232087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pPr lvl="1"/>
                      <a:r>
                        <a:rPr lang="en-US" sz="2400" dirty="0"/>
                        <a:t>24-hour average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130/80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9969747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pPr lvl="1"/>
                      <a:r>
                        <a:rPr lang="en-US" sz="2400"/>
                        <a:t>Daytime average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135/85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13028167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pPr lvl="1"/>
                      <a:r>
                        <a:rPr lang="en-US" sz="2400"/>
                        <a:t>Nighttime average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120/70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9036571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25B3DA0-7EA1-4A39-AD4A-341758FEE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567"/>
            <a:ext cx="10515600" cy="797723"/>
          </a:xfrm>
        </p:spPr>
        <p:txBody>
          <a:bodyPr/>
          <a:lstStyle/>
          <a:p>
            <a:r>
              <a:rPr lang="en-US" dirty="0"/>
              <a:t>What is Hypertension?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99A37A-ECE7-40D3-9B63-B4593EFACE2B}"/>
              </a:ext>
            </a:extLst>
          </p:cNvPr>
          <p:cNvSpPr txBox="1"/>
          <p:nvPr/>
        </p:nvSpPr>
        <p:spPr>
          <a:xfrm>
            <a:off x="1529785" y="1173889"/>
            <a:ext cx="95424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chemeClr val="accent1"/>
                </a:solidFill>
              </a:rPr>
              <a:t>International Society of Hypertension Guidelines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A18E5E-55D3-E5DA-6429-3256138177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9337880" cy="365125"/>
          </a:xfrm>
        </p:spPr>
        <p:txBody>
          <a:bodyPr/>
          <a:lstStyle/>
          <a:p>
            <a:r>
              <a:rPr lang="en-US" dirty="0"/>
              <a:t>Adapted from Unger T, et al. 2020 International Society of Hypertension global hypertension practice guidelines. </a:t>
            </a:r>
            <a:r>
              <a:rPr lang="en-US" i="1" dirty="0"/>
              <a:t>J </a:t>
            </a:r>
            <a:r>
              <a:rPr lang="en-US" i="1" dirty="0" err="1"/>
              <a:t>Hypertens</a:t>
            </a:r>
            <a:r>
              <a:rPr lang="en-US" i="1" dirty="0"/>
              <a:t>. </a:t>
            </a:r>
            <a:r>
              <a:rPr lang="en-US" dirty="0"/>
              <a:t>2020;38(6):984.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CD218FC-B9E7-5835-9D51-F318DCD47E6B}"/>
              </a:ext>
            </a:extLst>
          </p:cNvPr>
          <p:cNvSpPr/>
          <p:nvPr/>
        </p:nvSpPr>
        <p:spPr>
          <a:xfrm>
            <a:off x="2395420" y="2528596"/>
            <a:ext cx="2419176" cy="111967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BE2E6B-272B-6CB0-6710-DF37D46F9179}"/>
              </a:ext>
            </a:extLst>
          </p:cNvPr>
          <p:cNvSpPr txBox="1"/>
          <p:nvPr/>
        </p:nvSpPr>
        <p:spPr>
          <a:xfrm>
            <a:off x="2721235" y="2913097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&amp;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DF6625-ECF4-9379-A1DD-DF62AA67E959}"/>
              </a:ext>
            </a:extLst>
          </p:cNvPr>
          <p:cNvSpPr txBox="1"/>
          <p:nvPr/>
        </p:nvSpPr>
        <p:spPr>
          <a:xfrm>
            <a:off x="3688566" y="2665128"/>
            <a:ext cx="5613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23335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D871487F-0AC4-74DC-4D15-5D57994175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4502651"/>
              </p:ext>
            </p:extLst>
          </p:nvPr>
        </p:nvGraphicFramePr>
        <p:xfrm>
          <a:off x="2395420" y="1921170"/>
          <a:ext cx="7780660" cy="4096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973">
                  <a:extLst>
                    <a:ext uri="{9D8B030D-6E8A-4147-A177-3AD203B41FA5}">
                      <a16:colId xmlns:a16="http://schemas.microsoft.com/office/drawing/2014/main" val="1350669306"/>
                    </a:ext>
                  </a:extLst>
                </a:gridCol>
                <a:gridCol w="3116687">
                  <a:extLst>
                    <a:ext uri="{9D8B030D-6E8A-4147-A177-3AD203B41FA5}">
                      <a16:colId xmlns:a16="http://schemas.microsoft.com/office/drawing/2014/main" val="980325311"/>
                    </a:ext>
                  </a:extLst>
                </a:gridCol>
              </a:tblGrid>
              <a:tr h="585154">
                <a:tc>
                  <a:txBody>
                    <a:bodyPr/>
                    <a:lstStyle/>
                    <a:p>
                      <a:r>
                        <a:rPr lang="en-US" sz="2400" dirty="0"/>
                        <a:t>Location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Threshold (mm Hg)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9096531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r>
                        <a:rPr lang="en-US" sz="2400" dirty="0"/>
                        <a:t>Office</a:t>
                      </a:r>
                    </a:p>
                  </a:txBody>
                  <a:tcPr anchor="ctr">
                    <a:solidFill>
                      <a:srgbClr val="FF616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140/90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040223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r>
                        <a:rPr lang="en-US" sz="2400" dirty="0"/>
                        <a:t>Home</a:t>
                      </a:r>
                    </a:p>
                  </a:txBody>
                  <a:tcPr anchor="ctr">
                    <a:solidFill>
                      <a:srgbClr val="FFAFA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135/85</a:t>
                      </a:r>
                    </a:p>
                  </a:txBody>
                  <a:tcPr anchor="ctr">
                    <a:solidFill>
                      <a:srgbClr val="E7E9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5025805"/>
                  </a:ext>
                </a:extLst>
              </a:tr>
              <a:tr h="585154">
                <a:tc gridSpan="2">
                  <a:txBody>
                    <a:bodyPr/>
                    <a:lstStyle/>
                    <a:p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24-hour ambulatory monitoring</a:t>
                      </a:r>
                      <a:endParaRPr lang="en-US"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232087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pPr lvl="1"/>
                      <a:r>
                        <a:rPr lang="en-US" sz="2400" dirty="0"/>
                        <a:t>24-hour average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130/80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9969747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pPr lvl="1"/>
                      <a:r>
                        <a:rPr lang="en-US" sz="2400"/>
                        <a:t>Daytime average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135/85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13028167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pPr lvl="1"/>
                      <a:r>
                        <a:rPr lang="en-US" sz="2400"/>
                        <a:t>Nighttime average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120/70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9036571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25B3DA0-7EA1-4A39-AD4A-341758FEE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567"/>
            <a:ext cx="10515600" cy="797723"/>
          </a:xfrm>
        </p:spPr>
        <p:txBody>
          <a:bodyPr/>
          <a:lstStyle/>
          <a:p>
            <a:r>
              <a:rPr lang="en-US" dirty="0"/>
              <a:t>What is Hypertension?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99A37A-ECE7-40D3-9B63-B4593EFACE2B}"/>
              </a:ext>
            </a:extLst>
          </p:cNvPr>
          <p:cNvSpPr txBox="1"/>
          <p:nvPr/>
        </p:nvSpPr>
        <p:spPr>
          <a:xfrm>
            <a:off x="1529785" y="1173889"/>
            <a:ext cx="95424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chemeClr val="accent1"/>
                </a:solidFill>
              </a:rPr>
              <a:t>International Society of Hypertension Guidelines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A18E5E-55D3-E5DA-6429-3256138177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9337880" cy="365125"/>
          </a:xfrm>
        </p:spPr>
        <p:txBody>
          <a:bodyPr/>
          <a:lstStyle/>
          <a:p>
            <a:r>
              <a:rPr lang="en-US" dirty="0"/>
              <a:t>Adapted from Unger T, et al. 2020 International Society of Hypertension global hypertension practice guidelines. </a:t>
            </a:r>
            <a:r>
              <a:rPr lang="en-US" i="1" dirty="0"/>
              <a:t>J </a:t>
            </a:r>
            <a:r>
              <a:rPr lang="en-US" i="1" dirty="0" err="1"/>
              <a:t>Hypertens</a:t>
            </a:r>
            <a:r>
              <a:rPr lang="en-US" i="1" dirty="0"/>
              <a:t>. </a:t>
            </a:r>
            <a:r>
              <a:rPr lang="en-US" dirty="0"/>
              <a:t>2020;38(6):984.</a:t>
            </a: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7D656191-0FF5-37FE-ADD3-A5A6300A6EF3}"/>
              </a:ext>
            </a:extLst>
          </p:cNvPr>
          <p:cNvSpPr/>
          <p:nvPr/>
        </p:nvSpPr>
        <p:spPr>
          <a:xfrm rot="10800000">
            <a:off x="3582954" y="2612570"/>
            <a:ext cx="289249" cy="369337"/>
          </a:xfrm>
          <a:prstGeom prst="downArrow">
            <a:avLst/>
          </a:prstGeom>
          <a:solidFill>
            <a:srgbClr val="FF6161"/>
          </a:solidFill>
          <a:ln>
            <a:noFill/>
          </a:ln>
          <a:effectLst>
            <a:glow rad="127000">
              <a:schemeClr val="bg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2EBEFEE8-95E7-58B0-D5E7-C84A129BBBAF}"/>
              </a:ext>
            </a:extLst>
          </p:cNvPr>
          <p:cNvSpPr/>
          <p:nvPr/>
        </p:nvSpPr>
        <p:spPr>
          <a:xfrm>
            <a:off x="3581504" y="3205777"/>
            <a:ext cx="289249" cy="369337"/>
          </a:xfrm>
          <a:prstGeom prst="downArrow">
            <a:avLst/>
          </a:prstGeom>
          <a:solidFill>
            <a:srgbClr val="FFAFAF"/>
          </a:solidFill>
          <a:ln>
            <a:noFill/>
          </a:ln>
          <a:effectLst>
            <a:glow rad="127000">
              <a:schemeClr val="bg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0595E34-36D8-D7E8-BBA2-77E46FD60C3E}"/>
              </a:ext>
            </a:extLst>
          </p:cNvPr>
          <p:cNvSpPr txBox="1"/>
          <p:nvPr/>
        </p:nvSpPr>
        <p:spPr>
          <a:xfrm>
            <a:off x="4554556" y="2803489"/>
            <a:ext cx="1798890" cy="584775"/>
          </a:xfrm>
          <a:prstGeom prst="rect">
            <a:avLst/>
          </a:prstGeom>
          <a:solidFill>
            <a:srgbClr val="FFF7C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1"/>
                </a:solidFill>
              </a:rPr>
              <a:t>“WHITE COAT”</a:t>
            </a:r>
          </a:p>
          <a:p>
            <a:pPr algn="ctr"/>
            <a:r>
              <a:rPr lang="en-US" sz="1600" b="1" dirty="0">
                <a:solidFill>
                  <a:schemeClr val="accent1"/>
                </a:solidFill>
              </a:rPr>
              <a:t>HYPERTENSION</a:t>
            </a:r>
          </a:p>
        </p:txBody>
      </p:sp>
    </p:spTree>
    <p:extLst>
      <p:ext uri="{BB962C8B-B14F-4D97-AF65-F5344CB8AC3E}">
        <p14:creationId xmlns:p14="http://schemas.microsoft.com/office/powerpoint/2010/main" val="2617305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D871487F-0AC4-74DC-4D15-5D57994175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7806798"/>
              </p:ext>
            </p:extLst>
          </p:nvPr>
        </p:nvGraphicFramePr>
        <p:xfrm>
          <a:off x="2395420" y="1921170"/>
          <a:ext cx="7780660" cy="4096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973">
                  <a:extLst>
                    <a:ext uri="{9D8B030D-6E8A-4147-A177-3AD203B41FA5}">
                      <a16:colId xmlns:a16="http://schemas.microsoft.com/office/drawing/2014/main" val="1350669306"/>
                    </a:ext>
                  </a:extLst>
                </a:gridCol>
                <a:gridCol w="3116687">
                  <a:extLst>
                    <a:ext uri="{9D8B030D-6E8A-4147-A177-3AD203B41FA5}">
                      <a16:colId xmlns:a16="http://schemas.microsoft.com/office/drawing/2014/main" val="980325311"/>
                    </a:ext>
                  </a:extLst>
                </a:gridCol>
              </a:tblGrid>
              <a:tr h="585154">
                <a:tc>
                  <a:txBody>
                    <a:bodyPr/>
                    <a:lstStyle/>
                    <a:p>
                      <a:r>
                        <a:rPr lang="en-US" sz="2400" dirty="0"/>
                        <a:t>Location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Threshold (mm Hg)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9096531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r>
                        <a:rPr lang="en-US" sz="2400" dirty="0"/>
                        <a:t>Office</a:t>
                      </a:r>
                    </a:p>
                  </a:txBody>
                  <a:tcPr anchor="ctr">
                    <a:solidFill>
                      <a:srgbClr val="CBD1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140/90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040223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r>
                        <a:rPr lang="en-US" sz="2400" dirty="0"/>
                        <a:t>Home</a:t>
                      </a:r>
                    </a:p>
                  </a:txBody>
                  <a:tcPr anchor="ctr">
                    <a:solidFill>
                      <a:srgbClr val="E7E9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135/85</a:t>
                      </a:r>
                    </a:p>
                  </a:txBody>
                  <a:tcPr anchor="ctr">
                    <a:solidFill>
                      <a:srgbClr val="E7E9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5025805"/>
                  </a:ext>
                </a:extLst>
              </a:tr>
              <a:tr h="585154">
                <a:tc gridSpan="2">
                  <a:txBody>
                    <a:bodyPr/>
                    <a:lstStyle/>
                    <a:p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24-hour ambulatory monitoring</a:t>
                      </a:r>
                      <a:endParaRPr lang="en-US" sz="2400" dirty="0"/>
                    </a:p>
                  </a:txBody>
                  <a:tcPr anchor="ctr">
                    <a:solidFill>
                      <a:srgbClr val="CBD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232087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pPr lvl="1"/>
                      <a:r>
                        <a:rPr lang="en-US" sz="2400" dirty="0"/>
                        <a:t>24-hour average</a:t>
                      </a:r>
                    </a:p>
                  </a:txBody>
                  <a:tcPr anchor="ctr">
                    <a:solidFill>
                      <a:srgbClr val="FFF2A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130/80</a:t>
                      </a:r>
                    </a:p>
                  </a:txBody>
                  <a:tcPr anchor="ctr">
                    <a:solidFill>
                      <a:srgbClr val="FFF2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969747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pPr lvl="1"/>
                      <a:r>
                        <a:rPr lang="en-US" sz="2400"/>
                        <a:t>Daytime average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135/85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13028167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pPr lvl="1"/>
                      <a:r>
                        <a:rPr lang="en-US" sz="2400"/>
                        <a:t>Nighttime average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120/70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9036571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25B3DA0-7EA1-4A39-AD4A-341758FEE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567"/>
            <a:ext cx="10515600" cy="797723"/>
          </a:xfrm>
        </p:spPr>
        <p:txBody>
          <a:bodyPr/>
          <a:lstStyle/>
          <a:p>
            <a:r>
              <a:rPr lang="en-US" dirty="0"/>
              <a:t>What is Hypertension?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99A37A-ECE7-40D3-9B63-B4593EFACE2B}"/>
              </a:ext>
            </a:extLst>
          </p:cNvPr>
          <p:cNvSpPr txBox="1"/>
          <p:nvPr/>
        </p:nvSpPr>
        <p:spPr>
          <a:xfrm>
            <a:off x="1529785" y="1173889"/>
            <a:ext cx="95424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chemeClr val="accent1"/>
                </a:solidFill>
              </a:rPr>
              <a:t>International Society of Hypertension Guidelines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A18E5E-55D3-E5DA-6429-3256138177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9337880" cy="365125"/>
          </a:xfrm>
        </p:spPr>
        <p:txBody>
          <a:bodyPr/>
          <a:lstStyle/>
          <a:p>
            <a:r>
              <a:rPr lang="en-US" dirty="0"/>
              <a:t>Adapted from Unger T, et al. 2020 International Society of Hypertension global hypertension practice guidelines. </a:t>
            </a:r>
            <a:r>
              <a:rPr lang="en-US" i="1" dirty="0"/>
              <a:t>J </a:t>
            </a:r>
            <a:r>
              <a:rPr lang="en-US" i="1" dirty="0" err="1"/>
              <a:t>Hypertens</a:t>
            </a:r>
            <a:r>
              <a:rPr lang="en-US" i="1" dirty="0"/>
              <a:t>. </a:t>
            </a:r>
            <a:r>
              <a:rPr lang="en-US" dirty="0"/>
              <a:t>2020;38(6):984.</a:t>
            </a:r>
          </a:p>
        </p:txBody>
      </p:sp>
    </p:spTree>
    <p:extLst>
      <p:ext uri="{BB962C8B-B14F-4D97-AF65-F5344CB8AC3E}">
        <p14:creationId xmlns:p14="http://schemas.microsoft.com/office/powerpoint/2010/main" val="432912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D871487F-0AC4-74DC-4D15-5D57994175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7802892"/>
              </p:ext>
            </p:extLst>
          </p:nvPr>
        </p:nvGraphicFramePr>
        <p:xfrm>
          <a:off x="2395420" y="1921170"/>
          <a:ext cx="7780660" cy="4096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973">
                  <a:extLst>
                    <a:ext uri="{9D8B030D-6E8A-4147-A177-3AD203B41FA5}">
                      <a16:colId xmlns:a16="http://schemas.microsoft.com/office/drawing/2014/main" val="1350669306"/>
                    </a:ext>
                  </a:extLst>
                </a:gridCol>
                <a:gridCol w="3116687">
                  <a:extLst>
                    <a:ext uri="{9D8B030D-6E8A-4147-A177-3AD203B41FA5}">
                      <a16:colId xmlns:a16="http://schemas.microsoft.com/office/drawing/2014/main" val="980325311"/>
                    </a:ext>
                  </a:extLst>
                </a:gridCol>
              </a:tblGrid>
              <a:tr h="585154">
                <a:tc>
                  <a:txBody>
                    <a:bodyPr/>
                    <a:lstStyle/>
                    <a:p>
                      <a:r>
                        <a:rPr lang="en-US" sz="2400" dirty="0"/>
                        <a:t>Location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Threshold (mm Hg)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9096531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r>
                        <a:rPr lang="en-US" sz="2400" dirty="0"/>
                        <a:t>Office</a:t>
                      </a:r>
                    </a:p>
                  </a:txBody>
                  <a:tcPr anchor="ctr">
                    <a:solidFill>
                      <a:srgbClr val="CBD1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140/90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040223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r>
                        <a:rPr lang="en-US" sz="2400" dirty="0"/>
                        <a:t>Home</a:t>
                      </a:r>
                    </a:p>
                  </a:txBody>
                  <a:tcPr anchor="ctr">
                    <a:solidFill>
                      <a:srgbClr val="E7E9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135/85</a:t>
                      </a:r>
                    </a:p>
                  </a:txBody>
                  <a:tcPr anchor="ctr">
                    <a:solidFill>
                      <a:srgbClr val="E7E9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5025805"/>
                  </a:ext>
                </a:extLst>
              </a:tr>
              <a:tr h="585154">
                <a:tc gridSpan="2">
                  <a:txBody>
                    <a:bodyPr/>
                    <a:lstStyle/>
                    <a:p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24-hour ambulatory monitoring</a:t>
                      </a:r>
                      <a:endParaRPr lang="en-US" sz="2400" dirty="0"/>
                    </a:p>
                  </a:txBody>
                  <a:tcPr anchor="ctr">
                    <a:solidFill>
                      <a:srgbClr val="CBD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232087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pPr lvl="1"/>
                      <a:r>
                        <a:rPr lang="en-US" sz="2400" dirty="0"/>
                        <a:t>24-hour average</a:t>
                      </a:r>
                    </a:p>
                  </a:txBody>
                  <a:tcPr anchor="ctr">
                    <a:solidFill>
                      <a:srgbClr val="E7E9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130/80</a:t>
                      </a:r>
                    </a:p>
                  </a:txBody>
                  <a:tcPr anchor="ctr">
                    <a:solidFill>
                      <a:srgbClr val="E7E9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969747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pPr lvl="1"/>
                      <a:r>
                        <a:rPr lang="en-US" sz="2400" dirty="0"/>
                        <a:t>Daytime average</a:t>
                      </a:r>
                    </a:p>
                  </a:txBody>
                  <a:tcPr anchor="ctr">
                    <a:solidFill>
                      <a:srgbClr val="FFF2A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135/85</a:t>
                      </a:r>
                    </a:p>
                  </a:txBody>
                  <a:tcPr anchor="ctr">
                    <a:solidFill>
                      <a:srgbClr val="FFF2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3028167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pPr lvl="1"/>
                      <a:r>
                        <a:rPr lang="en-US" sz="2400"/>
                        <a:t>Nighttime average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120/70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9036571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25B3DA0-7EA1-4A39-AD4A-341758FEE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567"/>
            <a:ext cx="10515600" cy="797723"/>
          </a:xfrm>
        </p:spPr>
        <p:txBody>
          <a:bodyPr/>
          <a:lstStyle/>
          <a:p>
            <a:r>
              <a:rPr lang="en-US" dirty="0"/>
              <a:t>What is Hypertension?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99A37A-ECE7-40D3-9B63-B4593EFACE2B}"/>
              </a:ext>
            </a:extLst>
          </p:cNvPr>
          <p:cNvSpPr txBox="1"/>
          <p:nvPr/>
        </p:nvSpPr>
        <p:spPr>
          <a:xfrm>
            <a:off x="1529785" y="1173889"/>
            <a:ext cx="95424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chemeClr val="accent1"/>
                </a:solidFill>
              </a:rPr>
              <a:t>International Society of Hypertension Guidelines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A18E5E-55D3-E5DA-6429-3256138177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9337880" cy="365125"/>
          </a:xfrm>
        </p:spPr>
        <p:txBody>
          <a:bodyPr/>
          <a:lstStyle/>
          <a:p>
            <a:r>
              <a:rPr lang="en-US" dirty="0"/>
              <a:t>Adapted from Unger T, et al. 2020 International Society of Hypertension global hypertension practice guidelines. </a:t>
            </a:r>
            <a:r>
              <a:rPr lang="en-US" i="1" dirty="0"/>
              <a:t>J </a:t>
            </a:r>
            <a:r>
              <a:rPr lang="en-US" i="1" dirty="0" err="1"/>
              <a:t>Hypertens</a:t>
            </a:r>
            <a:r>
              <a:rPr lang="en-US" i="1" dirty="0"/>
              <a:t>. </a:t>
            </a:r>
            <a:r>
              <a:rPr lang="en-US" dirty="0"/>
              <a:t>2020;38(6):984.</a:t>
            </a:r>
          </a:p>
        </p:txBody>
      </p:sp>
    </p:spTree>
    <p:extLst>
      <p:ext uri="{BB962C8B-B14F-4D97-AF65-F5344CB8AC3E}">
        <p14:creationId xmlns:p14="http://schemas.microsoft.com/office/powerpoint/2010/main" val="926908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D871487F-0AC4-74DC-4D15-5D57994175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033259"/>
              </p:ext>
            </p:extLst>
          </p:nvPr>
        </p:nvGraphicFramePr>
        <p:xfrm>
          <a:off x="2395420" y="1921170"/>
          <a:ext cx="7780660" cy="4096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973">
                  <a:extLst>
                    <a:ext uri="{9D8B030D-6E8A-4147-A177-3AD203B41FA5}">
                      <a16:colId xmlns:a16="http://schemas.microsoft.com/office/drawing/2014/main" val="1350669306"/>
                    </a:ext>
                  </a:extLst>
                </a:gridCol>
                <a:gridCol w="3116687">
                  <a:extLst>
                    <a:ext uri="{9D8B030D-6E8A-4147-A177-3AD203B41FA5}">
                      <a16:colId xmlns:a16="http://schemas.microsoft.com/office/drawing/2014/main" val="980325311"/>
                    </a:ext>
                  </a:extLst>
                </a:gridCol>
              </a:tblGrid>
              <a:tr h="585154">
                <a:tc>
                  <a:txBody>
                    <a:bodyPr/>
                    <a:lstStyle/>
                    <a:p>
                      <a:r>
                        <a:rPr lang="en-US" sz="2400" dirty="0"/>
                        <a:t>Location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Threshold (mm Hg)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9096531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r>
                        <a:rPr lang="en-US" sz="2400" dirty="0"/>
                        <a:t>Office</a:t>
                      </a:r>
                    </a:p>
                  </a:txBody>
                  <a:tcPr anchor="ctr">
                    <a:solidFill>
                      <a:srgbClr val="CBD1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140/90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040223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r>
                        <a:rPr lang="en-US" sz="2400" dirty="0"/>
                        <a:t>Home</a:t>
                      </a:r>
                    </a:p>
                  </a:txBody>
                  <a:tcPr anchor="ctr">
                    <a:solidFill>
                      <a:srgbClr val="E7E9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135/85</a:t>
                      </a:r>
                    </a:p>
                  </a:txBody>
                  <a:tcPr anchor="ctr">
                    <a:solidFill>
                      <a:srgbClr val="E7E9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5025805"/>
                  </a:ext>
                </a:extLst>
              </a:tr>
              <a:tr h="585154">
                <a:tc gridSpan="2">
                  <a:txBody>
                    <a:bodyPr/>
                    <a:lstStyle/>
                    <a:p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24-hour ambulatory monitoring</a:t>
                      </a:r>
                      <a:endParaRPr lang="en-US" sz="2400" dirty="0"/>
                    </a:p>
                  </a:txBody>
                  <a:tcPr anchor="ctr">
                    <a:solidFill>
                      <a:srgbClr val="CBD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232087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pPr lvl="1"/>
                      <a:r>
                        <a:rPr lang="en-US" sz="2400" dirty="0"/>
                        <a:t>24-hour average</a:t>
                      </a:r>
                    </a:p>
                  </a:txBody>
                  <a:tcPr anchor="ctr">
                    <a:solidFill>
                      <a:srgbClr val="E7E9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130/80</a:t>
                      </a:r>
                    </a:p>
                  </a:txBody>
                  <a:tcPr anchor="ctr">
                    <a:solidFill>
                      <a:srgbClr val="E7E9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969747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pPr lvl="1"/>
                      <a:r>
                        <a:rPr lang="en-US" sz="2400"/>
                        <a:t>Daytime average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135/85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13028167"/>
                  </a:ext>
                </a:extLst>
              </a:tr>
              <a:tr h="585154">
                <a:tc>
                  <a:txBody>
                    <a:bodyPr/>
                    <a:lstStyle/>
                    <a:p>
                      <a:pPr lvl="1"/>
                      <a:r>
                        <a:rPr lang="en-US" sz="2400" dirty="0"/>
                        <a:t>Nighttime average</a:t>
                      </a:r>
                    </a:p>
                  </a:txBody>
                  <a:tcPr anchor="ctr">
                    <a:solidFill>
                      <a:srgbClr val="FFF2A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120/70</a:t>
                      </a:r>
                    </a:p>
                  </a:txBody>
                  <a:tcPr anchor="ctr">
                    <a:solidFill>
                      <a:srgbClr val="FFF2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036571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25B3DA0-7EA1-4A39-AD4A-341758FEE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567"/>
            <a:ext cx="10515600" cy="797723"/>
          </a:xfrm>
        </p:spPr>
        <p:txBody>
          <a:bodyPr/>
          <a:lstStyle/>
          <a:p>
            <a:r>
              <a:rPr lang="en-US" dirty="0"/>
              <a:t>What is Hypertension?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99A37A-ECE7-40D3-9B63-B4593EFACE2B}"/>
              </a:ext>
            </a:extLst>
          </p:cNvPr>
          <p:cNvSpPr txBox="1"/>
          <p:nvPr/>
        </p:nvSpPr>
        <p:spPr>
          <a:xfrm>
            <a:off x="1529785" y="1173889"/>
            <a:ext cx="95424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chemeClr val="accent1"/>
                </a:solidFill>
              </a:rPr>
              <a:t>International Society of Hypertension Guidelines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A18E5E-55D3-E5DA-6429-3256138177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9337880" cy="365125"/>
          </a:xfrm>
        </p:spPr>
        <p:txBody>
          <a:bodyPr/>
          <a:lstStyle/>
          <a:p>
            <a:r>
              <a:rPr lang="en-US" dirty="0"/>
              <a:t>Adapted from Unger T, et al. 2020 International Society of Hypertension global hypertension practice guidelines. </a:t>
            </a:r>
            <a:r>
              <a:rPr lang="en-US" i="1" dirty="0"/>
              <a:t>J </a:t>
            </a:r>
            <a:r>
              <a:rPr lang="en-US" i="1" dirty="0" err="1"/>
              <a:t>Hypertens</a:t>
            </a:r>
            <a:r>
              <a:rPr lang="en-US" i="1" dirty="0"/>
              <a:t>. </a:t>
            </a:r>
            <a:r>
              <a:rPr lang="en-US" dirty="0"/>
              <a:t>2020;38(6):984.</a:t>
            </a:r>
          </a:p>
        </p:txBody>
      </p:sp>
    </p:spTree>
    <p:extLst>
      <p:ext uri="{BB962C8B-B14F-4D97-AF65-F5344CB8AC3E}">
        <p14:creationId xmlns:p14="http://schemas.microsoft.com/office/powerpoint/2010/main" val="588908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HOTG -OFFICIAL-FINAL">
      <a:dk1>
        <a:srgbClr val="000000"/>
      </a:dk1>
      <a:lt1>
        <a:sysClr val="window" lastClr="FFFFFF"/>
      </a:lt1>
      <a:dk2>
        <a:srgbClr val="373648"/>
      </a:dk2>
      <a:lt2>
        <a:srgbClr val="F3F3F3"/>
      </a:lt2>
      <a:accent1>
        <a:srgbClr val="00539B"/>
      </a:accent1>
      <a:accent2>
        <a:srgbClr val="001A57"/>
      </a:accent2>
      <a:accent3>
        <a:srgbClr val="0736A4"/>
      </a:accent3>
      <a:accent4>
        <a:srgbClr val="005587"/>
      </a:accent4>
      <a:accent5>
        <a:srgbClr val="0577B1"/>
      </a:accent5>
      <a:accent6>
        <a:srgbClr val="339898"/>
      </a:accent6>
      <a:hlink>
        <a:srgbClr val="00539B"/>
      </a:hlink>
      <a:folHlink>
        <a:srgbClr val="66666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1327</TotalTime>
  <Words>912</Words>
  <Application>Microsoft Office PowerPoint</Application>
  <PresentationFormat>Widescreen</PresentationFormat>
  <Paragraphs>214</Paragraphs>
  <Slides>15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Hypertension vs. “Resistant Hypertension” – What Are the Key Differences?</vt:lpstr>
      <vt:lpstr>What is Hypertension? </vt:lpstr>
      <vt:lpstr>What is Hypertension? </vt:lpstr>
      <vt:lpstr>What is Hypertension? </vt:lpstr>
      <vt:lpstr>What is Hypertension? </vt:lpstr>
      <vt:lpstr>What is Hypertension? </vt:lpstr>
      <vt:lpstr>What is Hypertension? </vt:lpstr>
      <vt:lpstr>What is Hypertension? </vt:lpstr>
      <vt:lpstr>What is Hypertension? </vt:lpstr>
      <vt:lpstr>What is Resistant Hypertension?</vt:lpstr>
      <vt:lpstr>Patient Characteristics Associated With Resistant Hypertension</vt:lpstr>
      <vt:lpstr>Diagnosis of Resistant Hypertension</vt:lpstr>
      <vt:lpstr>Drug-Related Causes for Hypertension </vt:lpstr>
      <vt:lpstr>Secondary Causes for Resistant Hypertension </vt:lpstr>
      <vt:lpstr>Conclusion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/>
  <cp:lastModifiedBy>Jeffrey Knapp</cp:lastModifiedBy>
  <cp:revision>97</cp:revision>
  <dcterms:created xsi:type="dcterms:W3CDTF">2017-09-06T16:07:56Z</dcterms:created>
  <dcterms:modified xsi:type="dcterms:W3CDTF">2022-08-12T16:26:14Z</dcterms:modified>
  <cp:category/>
</cp:coreProperties>
</file>