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2134959251" r:id="rId2"/>
    <p:sldId id="256" r:id="rId3"/>
    <p:sldId id="2134959252" r:id="rId4"/>
    <p:sldId id="2134959254"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09" userDrawn="1">
          <p15:clr>
            <a:srgbClr val="A4A3A4"/>
          </p15:clr>
        </p15:guide>
        <p15:guide id="2" pos="374" userDrawn="1">
          <p15:clr>
            <a:srgbClr val="A4A3A4"/>
          </p15:clr>
        </p15:guide>
        <p15:guide id="3" pos="6720" userDrawn="1">
          <p15:clr>
            <a:srgbClr val="A4A3A4"/>
          </p15:clr>
        </p15:guide>
        <p15:guide id="4" orient="horz" pos="3824" userDrawn="1">
          <p15:clr>
            <a:srgbClr val="A4A3A4"/>
          </p15:clr>
        </p15:guide>
        <p15:guide id="5" pos="100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A782B3-B426-5A74-1AC1-55275C315B55}" name="Rebecca Barraclough" initials="RB" userId="Rebecca Barraclough"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D44B"/>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58" autoAdjust="0"/>
    <p:restoredTop sz="94660"/>
  </p:normalViewPr>
  <p:slideViewPr>
    <p:cSldViewPr snapToGrid="0">
      <p:cViewPr varScale="1">
        <p:scale>
          <a:sx n="77" d="100"/>
          <a:sy n="77" d="100"/>
        </p:scale>
        <p:origin x="846" y="96"/>
      </p:cViewPr>
      <p:guideLst>
        <p:guide orient="horz" pos="1109"/>
        <p:guide pos="374"/>
        <p:guide pos="6720"/>
        <p:guide orient="horz" pos="3824"/>
        <p:guide pos="1008"/>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6/28/2022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9511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E264080-02A2-4F40-B1E8-0E06645C3D76}"/>
              </a:ext>
            </a:extLst>
          </p:cNvPr>
          <p:cNvSpPr>
            <a:spLocks noGrp="1"/>
          </p:cNvSpPr>
          <p:nvPr>
            <p:ph type="title"/>
          </p:nvPr>
        </p:nvSpPr>
        <p:spPr>
          <a:xfrm>
            <a:off x="433705" y="1661650"/>
            <a:ext cx="11513822" cy="2852737"/>
          </a:xfrm>
        </p:spPr>
        <p:txBody>
          <a:bodyPr/>
          <a:lstStyle/>
          <a:p>
            <a:r>
              <a:rPr lang="en-US" dirty="0"/>
              <a:t>Summing Up: Know When Unexplained Dyspnea Is Something Really Serious</a:t>
            </a:r>
          </a:p>
        </p:txBody>
      </p:sp>
    </p:spTree>
    <p:extLst>
      <p:ext uri="{BB962C8B-B14F-4D97-AF65-F5344CB8AC3E}">
        <p14:creationId xmlns:p14="http://schemas.microsoft.com/office/powerpoint/2010/main" val="3883102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E8EFFD5-C1ED-614F-8E70-2623D9DB3962}"/>
              </a:ext>
            </a:extLst>
          </p:cNvPr>
          <p:cNvSpPr>
            <a:spLocks noGrp="1"/>
          </p:cNvSpPr>
          <p:nvPr>
            <p:ph type="title"/>
          </p:nvPr>
        </p:nvSpPr>
        <p:spPr/>
        <p:txBody>
          <a:bodyPr/>
          <a:lstStyle/>
          <a:p>
            <a:r>
              <a:rPr lang="en-US" dirty="0"/>
              <a:t>Where’s the Air? – The Importance of Explaining the Unexplained Dyspnea</a:t>
            </a:r>
          </a:p>
        </p:txBody>
      </p:sp>
      <p:sp>
        <p:nvSpPr>
          <p:cNvPr id="5" name="Content Placeholder 4">
            <a:extLst>
              <a:ext uri="{FF2B5EF4-FFF2-40B4-BE49-F238E27FC236}">
                <a16:creationId xmlns:a16="http://schemas.microsoft.com/office/drawing/2014/main" id="{7DB11121-7A66-2E41-9E2B-C9783E1ADDA8}"/>
              </a:ext>
            </a:extLst>
          </p:cNvPr>
          <p:cNvSpPr>
            <a:spLocks noGrp="1"/>
          </p:cNvSpPr>
          <p:nvPr>
            <p:ph idx="1"/>
          </p:nvPr>
        </p:nvSpPr>
        <p:spPr/>
        <p:txBody>
          <a:bodyPr>
            <a:normAutofit lnSpcReduction="10000"/>
          </a:bodyPr>
          <a:lstStyle/>
          <a:p>
            <a:r>
              <a:rPr lang="en-US" dirty="0"/>
              <a:t>Patients may develop dyspnea from many potential causes</a:t>
            </a:r>
          </a:p>
          <a:p>
            <a:r>
              <a:rPr lang="en-US" dirty="0"/>
              <a:t>The importance of uncovering the cause of the dyspnea cannot be understated</a:t>
            </a:r>
          </a:p>
          <a:p>
            <a:r>
              <a:rPr lang="en-US" dirty="0"/>
              <a:t>Route to diagnosis is multifactorial; involving community physicians and PH center specialists</a:t>
            </a:r>
          </a:p>
          <a:p>
            <a:r>
              <a:rPr lang="en-US" dirty="0"/>
              <a:t>Key event: developing index of suspicion for PH and immediate referral from the community HCP to the PH center</a:t>
            </a:r>
          </a:p>
          <a:p>
            <a:r>
              <a:rPr lang="en-US" dirty="0"/>
              <a:t>Certain diagnostic tools form essential components to constructing the suspicion that PH is the root cause of the dyspnea</a:t>
            </a:r>
          </a:p>
          <a:p>
            <a:r>
              <a:rPr lang="en-US" dirty="0"/>
              <a:t>These tools include PFTs, measurement of biochemical markers (BNP), imaging of the heart and lungs and right heart catheterization to obtain hemodynamic measurements</a:t>
            </a:r>
          </a:p>
          <a:p>
            <a:endParaRPr lang="en-US" dirty="0"/>
          </a:p>
        </p:txBody>
      </p:sp>
    </p:spTree>
    <p:extLst>
      <p:ext uri="{BB962C8B-B14F-4D97-AF65-F5344CB8AC3E}">
        <p14:creationId xmlns:p14="http://schemas.microsoft.com/office/powerpoint/2010/main" val="1794874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9E12D-65A7-3F4F-9AFA-F3177B22BF84}"/>
              </a:ext>
            </a:extLst>
          </p:cNvPr>
          <p:cNvSpPr>
            <a:spLocks noGrp="1"/>
          </p:cNvSpPr>
          <p:nvPr>
            <p:ph type="title"/>
          </p:nvPr>
        </p:nvSpPr>
        <p:spPr/>
        <p:txBody>
          <a:bodyPr/>
          <a:lstStyle/>
          <a:p>
            <a:r>
              <a:rPr lang="en-US" dirty="0"/>
              <a:t>Summing up…</a:t>
            </a:r>
          </a:p>
        </p:txBody>
      </p:sp>
      <p:sp>
        <p:nvSpPr>
          <p:cNvPr id="3" name="Content Placeholder 2">
            <a:extLst>
              <a:ext uri="{FF2B5EF4-FFF2-40B4-BE49-F238E27FC236}">
                <a16:creationId xmlns:a16="http://schemas.microsoft.com/office/drawing/2014/main" id="{41995CFD-8193-0B4A-B8DF-3F538788FACA}"/>
              </a:ext>
            </a:extLst>
          </p:cNvPr>
          <p:cNvSpPr>
            <a:spLocks noGrp="1"/>
          </p:cNvSpPr>
          <p:nvPr>
            <p:ph idx="1"/>
          </p:nvPr>
        </p:nvSpPr>
        <p:spPr/>
        <p:txBody>
          <a:bodyPr>
            <a:normAutofit fontScale="92500" lnSpcReduction="10000"/>
          </a:bodyPr>
          <a:lstStyle/>
          <a:p>
            <a:r>
              <a:rPr lang="en-US" dirty="0"/>
              <a:t>Echocardiogram: probably most important tool for the community physician and the PH center specialists</a:t>
            </a:r>
          </a:p>
          <a:p>
            <a:r>
              <a:rPr lang="en-US" dirty="0"/>
              <a:t>The echo imaging must gather good structural pictures, particularly of the right heart, as pressures obtained are estimates only</a:t>
            </a:r>
          </a:p>
          <a:p>
            <a:r>
              <a:rPr lang="en-US" dirty="0"/>
              <a:t>Other imaging techniques, such as V/Q scintigraphy with angiography can determine if PH is a result of pulmonary embolism</a:t>
            </a:r>
          </a:p>
          <a:p>
            <a:r>
              <a:rPr lang="en-US" dirty="0"/>
              <a:t>Newer imaging techniques such as SPECT, DECT and </a:t>
            </a:r>
            <a:r>
              <a:rPr lang="en-US" dirty="0" err="1"/>
              <a:t>cMRI</a:t>
            </a:r>
            <a:r>
              <a:rPr lang="en-US" dirty="0"/>
              <a:t> provide vivid images of cardiac and pulmonary structures that can enhance diagnosis in CTEPH and help pinpoint area where surgical intervention may be an option</a:t>
            </a:r>
          </a:p>
          <a:p>
            <a:r>
              <a:rPr lang="en-US" dirty="0"/>
              <a:t>Confirmation of PH must be accomplished via right heart catheterization, best done at the PH specialty center</a:t>
            </a:r>
          </a:p>
          <a:p>
            <a:r>
              <a:rPr lang="en-US" dirty="0"/>
              <a:t>The interpretation of data and eventual management of the patient becomes a shared process between the PH center and the referring physician</a:t>
            </a:r>
          </a:p>
        </p:txBody>
      </p:sp>
    </p:spTree>
    <p:extLst>
      <p:ext uri="{BB962C8B-B14F-4D97-AF65-F5344CB8AC3E}">
        <p14:creationId xmlns:p14="http://schemas.microsoft.com/office/powerpoint/2010/main" val="1158502877"/>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854</TotalTime>
  <Words>405</Words>
  <Application>Microsoft Office PowerPoint</Application>
  <PresentationFormat>Widescreen</PresentationFormat>
  <Paragraphs>17</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IMPACT-PH-22-NEW</vt:lpstr>
      <vt:lpstr>Summing Up: Know When Unexplained Dyspnea Is Something Really Serious</vt:lpstr>
      <vt:lpstr>Disclaimer</vt:lpstr>
      <vt:lpstr>Where’s the Air? – The Importance of Explaining the Unexplained Dyspnea</vt:lpstr>
      <vt:lpstr>Summing 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Moriah Diethorn</dc:creator>
  <cp:lastModifiedBy>Moriah Diethorn</cp:lastModifiedBy>
  <cp:revision>29</cp:revision>
  <dcterms:created xsi:type="dcterms:W3CDTF">2019-05-10T15:43:12Z</dcterms:created>
  <dcterms:modified xsi:type="dcterms:W3CDTF">2022-06-28T18:16:57Z</dcterms:modified>
</cp:coreProperties>
</file>