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handoutMasterIdLst>
    <p:handoutMasterId r:id="rId7"/>
  </p:handoutMasterIdLst>
  <p:sldIdLst>
    <p:sldId id="680" r:id="rId2"/>
    <p:sldId id="256" r:id="rId3"/>
    <p:sldId id="355" r:id="rId4"/>
    <p:sldId id="69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9" userDrawn="1">
          <p15:clr>
            <a:srgbClr val="A4A3A4"/>
          </p15:clr>
        </p15:guide>
        <p15:guide id="2" pos="374" userDrawn="1">
          <p15:clr>
            <a:srgbClr val="A4A3A4"/>
          </p15:clr>
        </p15:guide>
        <p15:guide id="3" pos="6720" userDrawn="1">
          <p15:clr>
            <a:srgbClr val="A4A3A4"/>
          </p15:clr>
        </p15:guide>
        <p15:guide id="4" orient="horz" pos="3824" userDrawn="1">
          <p15:clr>
            <a:srgbClr val="A4A3A4"/>
          </p15:clr>
        </p15:guide>
        <p15:guide id="5" pos="100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D44B"/>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58" autoAdjust="0"/>
    <p:restoredTop sz="94660"/>
  </p:normalViewPr>
  <p:slideViewPr>
    <p:cSldViewPr snapToGrid="0">
      <p:cViewPr varScale="1">
        <p:scale>
          <a:sx n="77" d="100"/>
          <a:sy n="77" d="100"/>
        </p:scale>
        <p:origin x="846" y="96"/>
      </p:cViewPr>
      <p:guideLst>
        <p:guide orient="horz" pos="1109"/>
        <p:guide pos="374"/>
        <p:guide pos="6720"/>
        <p:guide orient="horz" pos="3824"/>
        <p:guide pos="1008"/>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6/28/2022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511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FBD7E31-75AC-DD4C-B0A3-8B95EF7C9E89}"/>
              </a:ext>
            </a:extLst>
          </p:cNvPr>
          <p:cNvSpPr>
            <a:spLocks noGrp="1"/>
          </p:cNvSpPr>
          <p:nvPr>
            <p:ph type="title"/>
          </p:nvPr>
        </p:nvSpPr>
        <p:spPr/>
        <p:txBody>
          <a:bodyPr/>
          <a:lstStyle/>
          <a:p>
            <a:r>
              <a:rPr lang="en-US" dirty="0"/>
              <a:t>Know When to Refer Your Patients</a:t>
            </a:r>
            <a:br>
              <a:rPr lang="en-US" dirty="0"/>
            </a:br>
            <a:r>
              <a:rPr lang="en-US" dirty="0"/>
              <a:t>to the PH Center</a:t>
            </a:r>
          </a:p>
        </p:txBody>
      </p:sp>
    </p:spTree>
    <p:extLst>
      <p:ext uri="{BB962C8B-B14F-4D97-AF65-F5344CB8AC3E}">
        <p14:creationId xmlns:p14="http://schemas.microsoft.com/office/powerpoint/2010/main" val="4275686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1F845A6-1F22-E1DF-6583-E98742858CD6}"/>
              </a:ext>
            </a:extLst>
          </p:cNvPr>
          <p:cNvSpPr>
            <a:spLocks noGrp="1"/>
          </p:cNvSpPr>
          <p:nvPr>
            <p:ph type="ftr" sz="quarter" idx="3"/>
          </p:nvPr>
        </p:nvSpPr>
        <p:spPr/>
        <p:txBody>
          <a:bodyPr/>
          <a:lstStyle/>
          <a:p>
            <a:pPr marL="228600" indent="-228600">
              <a:buFont typeface="+mj-lt"/>
              <a:buAutoNum type="arabicPeriod"/>
            </a:pPr>
            <a:r>
              <a:rPr lang="fr-FR" dirty="0"/>
              <a:t>Lau EMT, et al. </a:t>
            </a:r>
            <a:r>
              <a:rPr lang="fr-FR" i="1" dirty="0" err="1"/>
              <a:t>Eur</a:t>
            </a:r>
            <a:r>
              <a:rPr lang="fr-FR" i="1" dirty="0"/>
              <a:t>. </a:t>
            </a:r>
            <a:r>
              <a:rPr lang="fr-FR" i="1" dirty="0" err="1"/>
              <a:t>Respir</a:t>
            </a:r>
            <a:r>
              <a:rPr lang="fr-FR" i="1" dirty="0"/>
              <a:t>. J., </a:t>
            </a:r>
            <a:r>
              <a:rPr lang="fr-FR" dirty="0"/>
              <a:t>2016;  47:436–14</a:t>
            </a:r>
          </a:p>
          <a:p>
            <a:pPr marL="228600" indent="-228600">
              <a:buFont typeface="+mj-lt"/>
              <a:buAutoNum type="arabicPeriod"/>
            </a:pPr>
            <a:r>
              <a:rPr lang="fr-FR" dirty="0"/>
              <a:t>Kovacs G, et al. </a:t>
            </a:r>
            <a:r>
              <a:rPr lang="fr-FR" i="1" dirty="0" err="1"/>
              <a:t>Eur</a:t>
            </a:r>
            <a:r>
              <a:rPr lang="fr-FR" i="1" dirty="0"/>
              <a:t>. </a:t>
            </a:r>
            <a:r>
              <a:rPr lang="fr-FR" i="1" dirty="0" err="1"/>
              <a:t>Respir</a:t>
            </a:r>
            <a:r>
              <a:rPr lang="fr-FR" i="1" dirty="0"/>
              <a:t>. J., </a:t>
            </a:r>
            <a:r>
              <a:rPr lang="fr-FR" dirty="0"/>
              <a:t>2012;39:319–328.</a:t>
            </a:r>
          </a:p>
        </p:txBody>
      </p:sp>
      <p:sp>
        <p:nvSpPr>
          <p:cNvPr id="3" name="Title 2">
            <a:extLst>
              <a:ext uri="{FF2B5EF4-FFF2-40B4-BE49-F238E27FC236}">
                <a16:creationId xmlns:a16="http://schemas.microsoft.com/office/drawing/2014/main" id="{47E52481-7F70-8B44-8526-C3BD517EA29D}"/>
              </a:ext>
            </a:extLst>
          </p:cNvPr>
          <p:cNvSpPr>
            <a:spLocks noGrp="1"/>
          </p:cNvSpPr>
          <p:nvPr>
            <p:ph type="title"/>
          </p:nvPr>
        </p:nvSpPr>
        <p:spPr/>
        <p:txBody>
          <a:bodyPr/>
          <a:lstStyle/>
          <a:p>
            <a:r>
              <a:rPr lang="en-US" dirty="0"/>
              <a:t>Hemodynamic Evaluation Of Suspected PH</a:t>
            </a:r>
          </a:p>
        </p:txBody>
      </p:sp>
      <p:sp>
        <p:nvSpPr>
          <p:cNvPr id="2" name="Content Placeholder 1">
            <a:extLst>
              <a:ext uri="{FF2B5EF4-FFF2-40B4-BE49-F238E27FC236}">
                <a16:creationId xmlns:a16="http://schemas.microsoft.com/office/drawing/2014/main" id="{A82A5404-F797-BA4E-A6B4-16E3DF74E81C}"/>
              </a:ext>
            </a:extLst>
          </p:cNvPr>
          <p:cNvSpPr>
            <a:spLocks noGrp="1"/>
          </p:cNvSpPr>
          <p:nvPr>
            <p:ph idx="1"/>
          </p:nvPr>
        </p:nvSpPr>
        <p:spPr/>
        <p:txBody>
          <a:bodyPr>
            <a:normAutofit/>
          </a:bodyPr>
          <a:lstStyle/>
          <a:p>
            <a:pPr>
              <a:spcBef>
                <a:spcPts val="1200"/>
              </a:spcBef>
              <a:spcAft>
                <a:spcPts val="1200"/>
              </a:spcAft>
            </a:pPr>
            <a:r>
              <a:rPr lang="en-US" sz="2200" dirty="0"/>
              <a:t>Right heart catheterization is still the only validated method to confirm and grade PH, best performed at the PH center</a:t>
            </a:r>
          </a:p>
          <a:p>
            <a:pPr>
              <a:spcBef>
                <a:spcPts val="1200"/>
              </a:spcBef>
              <a:spcAft>
                <a:spcPts val="1200"/>
              </a:spcAft>
            </a:pPr>
            <a:r>
              <a:rPr lang="en-US" sz="2200" dirty="0"/>
              <a:t>Recent studies have shown that even patients with </a:t>
            </a:r>
            <a:r>
              <a:rPr lang="en-US" sz="2200" dirty="0" err="1"/>
              <a:t>mPAP</a:t>
            </a:r>
            <a:r>
              <a:rPr lang="en-US" sz="2200" dirty="0"/>
              <a:t> &lt; 20 mm Hg or </a:t>
            </a:r>
            <a:r>
              <a:rPr lang="en-US" sz="2200" dirty="0" err="1"/>
              <a:t>mPAP</a:t>
            </a:r>
            <a:r>
              <a:rPr lang="en-US" sz="2200" dirty="0"/>
              <a:t> between 21 and 24 mmHg at rest may develop PH during exercise, (exercise pulmonary hypertension)</a:t>
            </a:r>
            <a:r>
              <a:rPr lang="en-US" sz="2200" baseline="30000" dirty="0"/>
              <a:t>1</a:t>
            </a:r>
          </a:p>
          <a:p>
            <a:pPr>
              <a:spcBef>
                <a:spcPts val="1200"/>
              </a:spcBef>
              <a:spcAft>
                <a:spcPts val="1200"/>
              </a:spcAft>
            </a:pPr>
            <a:r>
              <a:rPr lang="en-US" sz="2200" dirty="0"/>
              <a:t>Use of exercise hemodynamic measurements in symptomatic patients with pulmonary perfusion defects and normal resting </a:t>
            </a:r>
            <a:r>
              <a:rPr lang="en-US" sz="2200" dirty="0" err="1"/>
              <a:t>mPAP</a:t>
            </a:r>
            <a:r>
              <a:rPr lang="en-US" sz="2200" dirty="0"/>
              <a:t> can reveal presence of abnormal </a:t>
            </a:r>
            <a:r>
              <a:rPr lang="en-US" sz="2200" dirty="0" err="1"/>
              <a:t>cardiodynamic</a:t>
            </a:r>
            <a:r>
              <a:rPr lang="en-US" sz="2200" dirty="0"/>
              <a:t> response to effort</a:t>
            </a:r>
            <a:r>
              <a:rPr lang="en-US" sz="2200" baseline="30000" dirty="0"/>
              <a:t>2</a:t>
            </a:r>
            <a:r>
              <a:rPr lang="en-US" sz="2200" dirty="0"/>
              <a:t>, esp. in patients with chronic clots</a:t>
            </a:r>
          </a:p>
          <a:p>
            <a:pPr>
              <a:spcBef>
                <a:spcPts val="1200"/>
              </a:spcBef>
              <a:spcAft>
                <a:spcPts val="1200"/>
              </a:spcAft>
            </a:pPr>
            <a:r>
              <a:rPr lang="en-US" sz="2200" dirty="0"/>
              <a:t>For these reasons, and more, hemodynamic evaluations of the suspected PH patients may best be done at the PH center</a:t>
            </a:r>
          </a:p>
          <a:p>
            <a:pPr>
              <a:spcBef>
                <a:spcPts val="1200"/>
              </a:spcBef>
              <a:spcAft>
                <a:spcPts val="1200"/>
              </a:spcAft>
            </a:pPr>
            <a:endParaRPr lang="en-US" sz="2200" dirty="0"/>
          </a:p>
        </p:txBody>
      </p:sp>
    </p:spTree>
    <p:extLst>
      <p:ext uri="{BB962C8B-B14F-4D97-AF65-F5344CB8AC3E}">
        <p14:creationId xmlns:p14="http://schemas.microsoft.com/office/powerpoint/2010/main" val="1851308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9DB1003-F076-AA4E-9331-4F68F5EB9DEF}"/>
              </a:ext>
            </a:extLst>
          </p:cNvPr>
          <p:cNvGrpSpPr/>
          <p:nvPr/>
        </p:nvGrpSpPr>
        <p:grpSpPr>
          <a:xfrm>
            <a:off x="709185" y="1237753"/>
            <a:ext cx="10941269" cy="3083443"/>
            <a:chOff x="607175" y="3748035"/>
            <a:chExt cx="10941269" cy="1915343"/>
          </a:xfrm>
        </p:grpSpPr>
        <p:sp>
          <p:nvSpPr>
            <p:cNvPr id="6" name="TextBox 5">
              <a:extLst>
                <a:ext uri="{FF2B5EF4-FFF2-40B4-BE49-F238E27FC236}">
                  <a16:creationId xmlns:a16="http://schemas.microsoft.com/office/drawing/2014/main" id="{B30517A0-674B-634D-B5A8-DE8722AD1E3C}"/>
                </a:ext>
              </a:extLst>
            </p:cNvPr>
            <p:cNvSpPr txBox="1"/>
            <p:nvPr/>
          </p:nvSpPr>
          <p:spPr>
            <a:xfrm>
              <a:off x="607175" y="3748035"/>
              <a:ext cx="10941269" cy="248536"/>
            </a:xfrm>
            <a:prstGeom prst="rect">
              <a:avLst/>
            </a:prstGeom>
            <a:solidFill>
              <a:schemeClr val="accent2">
                <a:lumMod val="75000"/>
              </a:schemeClr>
            </a:solidFill>
          </p:spPr>
          <p:txBody>
            <a:bodyPr wrap="square" rtlCol="0">
              <a:spAutoFit/>
            </a:bodyPr>
            <a:lstStyle/>
            <a:p>
              <a:pPr algn="ctr"/>
              <a:r>
                <a:rPr lang="en-US" altLang="en-US" sz="2000" b="1" dirty="0">
                  <a:solidFill>
                    <a:schemeClr val="bg1"/>
                  </a:solidFill>
                  <a:effectLst>
                    <a:outerShdw blurRad="50800" dist="50800" dir="5400000" algn="ctr" rotWithShape="0">
                      <a:schemeClr val="tx1"/>
                    </a:outerShdw>
                  </a:effectLst>
                </a:rPr>
                <a:t>Diagnosis of PAH Requires Right Heart Catheterization!</a:t>
              </a:r>
              <a:endParaRPr lang="en-US" sz="2000" b="1" dirty="0">
                <a:solidFill>
                  <a:schemeClr val="bg1"/>
                </a:solidFill>
                <a:effectLst>
                  <a:outerShdw blurRad="50800" dist="50800" dir="5400000" algn="ctr" rotWithShape="0">
                    <a:schemeClr val="tx1"/>
                  </a:outerShdw>
                </a:effectLst>
              </a:endParaRPr>
            </a:p>
          </p:txBody>
        </p:sp>
        <p:grpSp>
          <p:nvGrpSpPr>
            <p:cNvPr id="7" name="Group 6">
              <a:extLst>
                <a:ext uri="{FF2B5EF4-FFF2-40B4-BE49-F238E27FC236}">
                  <a16:creationId xmlns:a16="http://schemas.microsoft.com/office/drawing/2014/main" id="{21CA8F19-915E-3346-A046-0929D3DDB63F}"/>
                </a:ext>
              </a:extLst>
            </p:cNvPr>
            <p:cNvGrpSpPr/>
            <p:nvPr/>
          </p:nvGrpSpPr>
          <p:grpSpPr>
            <a:xfrm>
              <a:off x="614144" y="4078345"/>
              <a:ext cx="10934300" cy="1585033"/>
              <a:chOff x="614144" y="4078345"/>
              <a:chExt cx="10934300" cy="1585033"/>
            </a:xfrm>
          </p:grpSpPr>
          <p:sp>
            <p:nvSpPr>
              <p:cNvPr id="8" name="Content Placeholder 10">
                <a:extLst>
                  <a:ext uri="{FF2B5EF4-FFF2-40B4-BE49-F238E27FC236}">
                    <a16:creationId xmlns:a16="http://schemas.microsoft.com/office/drawing/2014/main" id="{B6F586D5-E09B-314A-86D3-E506473DE7CC}"/>
                  </a:ext>
                </a:extLst>
              </p:cNvPr>
              <p:cNvSpPr txBox="1">
                <a:spLocks/>
              </p:cNvSpPr>
              <p:nvPr/>
            </p:nvSpPr>
            <p:spPr>
              <a:xfrm>
                <a:off x="614144" y="4078345"/>
                <a:ext cx="5157787" cy="1585033"/>
              </a:xfrm>
              <a:prstGeom prst="rect">
                <a:avLst/>
              </a:prstGeom>
              <a:solidFill>
                <a:srgbClr val="FBE5E9"/>
              </a:solidFill>
            </p:spPr>
            <p:txBody>
              <a:bodyPr>
                <a:normAutofit/>
              </a:bodyPr>
              <a:lstStyle>
                <a:lvl1pPr marL="228600" indent="-228600" algn="l" defTabSz="914400" rtl="0" eaLnBrk="1" latinLnBrk="0" hangingPunct="1">
                  <a:lnSpc>
                    <a:spcPct val="90000"/>
                  </a:lnSpc>
                  <a:spcBef>
                    <a:spcPts val="1000"/>
                  </a:spcBef>
                  <a:buClr>
                    <a:schemeClr val="accent5">
                      <a:lumMod val="75000"/>
                    </a:schemeClr>
                  </a:buClr>
                  <a:buFont typeface="Arial" panose="020B0604020202020204" pitchFamily="34" charset="0"/>
                  <a:buChar char="•"/>
                  <a:defRPr sz="2800" kern="1200">
                    <a:solidFill>
                      <a:srgbClr val="292929"/>
                    </a:solidFill>
                    <a:latin typeface="+mn-lt"/>
                    <a:ea typeface="+mn-ea"/>
                    <a:cs typeface="+mn-cs"/>
                  </a:defRPr>
                </a:lvl1pPr>
                <a:lvl2pPr marL="685800" indent="-228600" algn="l" defTabSz="914400" rtl="0" eaLnBrk="1" latinLnBrk="0" hangingPunct="1">
                  <a:lnSpc>
                    <a:spcPct val="90000"/>
                  </a:lnSpc>
                  <a:spcBef>
                    <a:spcPts val="500"/>
                  </a:spcBef>
                  <a:buClr>
                    <a:schemeClr val="accent1"/>
                  </a:buClr>
                  <a:buSzPct val="85000"/>
                  <a:buFont typeface="Arial" panose="020B0604020202020204" pitchFamily="34" charset="0"/>
                  <a:buChar char="•"/>
                  <a:defRPr sz="2400" kern="1200">
                    <a:solidFill>
                      <a:srgbClr val="292929"/>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Calibri" panose="020F0502020204030204" pitchFamily="34" charset="0"/>
                  <a:buChar char="─"/>
                  <a:defRPr sz="2000" kern="1200">
                    <a:solidFill>
                      <a:srgbClr val="292929"/>
                    </a:solidFill>
                    <a:latin typeface="+mn-lt"/>
                    <a:ea typeface="+mn-ea"/>
                    <a:cs typeface="+mn-cs"/>
                  </a:defRPr>
                </a:lvl3pPr>
                <a:lvl4pPr marL="1600200" indent="-228600" algn="l" defTabSz="914400" rtl="0" eaLnBrk="1" latinLnBrk="0" hangingPunct="1">
                  <a:lnSpc>
                    <a:spcPct val="90000"/>
                  </a:lnSpc>
                  <a:spcBef>
                    <a:spcPts val="500"/>
                  </a:spcBef>
                  <a:buClr>
                    <a:schemeClr val="accent5">
                      <a:lumMod val="75000"/>
                    </a:schemeClr>
                  </a:buClr>
                  <a:buFont typeface="Arial" panose="020B0604020202020204" pitchFamily="34" charset="0"/>
                  <a:buChar char="•"/>
                  <a:defRPr sz="1800" kern="1200">
                    <a:solidFill>
                      <a:srgbClr val="292929"/>
                    </a:solidFill>
                    <a:latin typeface="+mn-lt"/>
                    <a:ea typeface="+mn-ea"/>
                    <a:cs typeface="+mn-cs"/>
                  </a:defRPr>
                </a:lvl4pPr>
                <a:lvl5pPr marL="2057400" indent="-228600" algn="l" defTabSz="914400" rtl="0" eaLnBrk="1" latinLnBrk="0" hangingPunct="1">
                  <a:lnSpc>
                    <a:spcPct val="90000"/>
                  </a:lnSpc>
                  <a:spcBef>
                    <a:spcPts val="500"/>
                  </a:spcBef>
                  <a:buClr>
                    <a:schemeClr val="accent5">
                      <a:lumMod val="75000"/>
                    </a:schemeClr>
                  </a:buClr>
                  <a:buFont typeface="Arial" panose="020B0604020202020204" pitchFamily="34" charset="0"/>
                  <a:buChar char="•"/>
                  <a:defRPr sz="1800" kern="1200">
                    <a:solidFill>
                      <a:srgbClr val="29292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1600" dirty="0"/>
                  <a:t>Confirms diagnosis</a:t>
                </a:r>
              </a:p>
              <a:p>
                <a:pPr>
                  <a:lnSpc>
                    <a:spcPct val="100000"/>
                  </a:lnSpc>
                  <a:spcBef>
                    <a:spcPts val="0"/>
                  </a:spcBef>
                </a:pPr>
                <a:r>
                  <a:rPr lang="en-US" sz="1600" dirty="0"/>
                  <a:t>Calculate resistance</a:t>
                </a:r>
              </a:p>
              <a:p>
                <a:pPr>
                  <a:lnSpc>
                    <a:spcPct val="100000"/>
                  </a:lnSpc>
                  <a:spcBef>
                    <a:spcPts val="0"/>
                  </a:spcBef>
                </a:pPr>
                <a:r>
                  <a:rPr lang="en-US" sz="1600" dirty="0"/>
                  <a:t>Guide therapy for PAH</a:t>
                </a:r>
              </a:p>
              <a:p>
                <a:pPr>
                  <a:lnSpc>
                    <a:spcPct val="100000"/>
                  </a:lnSpc>
                  <a:spcBef>
                    <a:spcPts val="0"/>
                  </a:spcBef>
                </a:pPr>
                <a:r>
                  <a:rPr lang="en-US" sz="1600" dirty="0"/>
                  <a:t>Excludes other etiologies of PH</a:t>
                </a:r>
              </a:p>
              <a:p>
                <a:pPr lvl="1">
                  <a:lnSpc>
                    <a:spcPct val="100000"/>
                  </a:lnSpc>
                  <a:spcBef>
                    <a:spcPts val="0"/>
                  </a:spcBef>
                </a:pPr>
                <a:r>
                  <a:rPr lang="en-US" sz="1600" dirty="0"/>
                  <a:t>Intracardiac or extracardiac shunts</a:t>
                </a:r>
              </a:p>
              <a:p>
                <a:pPr lvl="1">
                  <a:lnSpc>
                    <a:spcPct val="100000"/>
                  </a:lnSpc>
                  <a:spcBef>
                    <a:spcPts val="0"/>
                  </a:spcBef>
                </a:pPr>
                <a:r>
                  <a:rPr lang="en-US" sz="1600" dirty="0"/>
                  <a:t>Left-heart-disease</a:t>
                </a:r>
              </a:p>
              <a:p>
                <a:pPr>
                  <a:lnSpc>
                    <a:spcPct val="100000"/>
                  </a:lnSpc>
                  <a:spcBef>
                    <a:spcPts val="0"/>
                  </a:spcBef>
                </a:pPr>
                <a:r>
                  <a:rPr lang="en-US" sz="1600" dirty="0"/>
                  <a:t>Measures degree of RV dysfunction</a:t>
                </a:r>
              </a:p>
              <a:p>
                <a:pPr lvl="1">
                  <a:lnSpc>
                    <a:spcPct val="100000"/>
                  </a:lnSpc>
                  <a:spcBef>
                    <a:spcPts val="0"/>
                  </a:spcBef>
                </a:pPr>
                <a:r>
                  <a:rPr lang="en-US" sz="1600" dirty="0"/>
                  <a:t>RAP</a:t>
                </a:r>
              </a:p>
              <a:p>
                <a:pPr lvl="1">
                  <a:lnSpc>
                    <a:spcPct val="100000"/>
                  </a:lnSpc>
                  <a:spcBef>
                    <a:spcPts val="0"/>
                  </a:spcBef>
                </a:pPr>
                <a:r>
                  <a:rPr lang="en-US" sz="1600" dirty="0"/>
                  <a:t>CO </a:t>
                </a:r>
              </a:p>
            </p:txBody>
          </p:sp>
          <p:sp>
            <p:nvSpPr>
              <p:cNvPr id="9" name="Content Placeholder 12">
                <a:extLst>
                  <a:ext uri="{FF2B5EF4-FFF2-40B4-BE49-F238E27FC236}">
                    <a16:creationId xmlns:a16="http://schemas.microsoft.com/office/drawing/2014/main" id="{AE72DE0D-19F9-DE41-9B16-87A583B78BD3}"/>
                  </a:ext>
                </a:extLst>
              </p:cNvPr>
              <p:cNvSpPr txBox="1">
                <a:spLocks/>
              </p:cNvSpPr>
              <p:nvPr/>
            </p:nvSpPr>
            <p:spPr>
              <a:xfrm>
                <a:off x="5946555" y="4078345"/>
                <a:ext cx="5601889" cy="1585033"/>
              </a:xfrm>
              <a:prstGeom prst="rect">
                <a:avLst/>
              </a:prstGeom>
              <a:solidFill>
                <a:srgbClr val="F5F2F8"/>
              </a:solidFill>
            </p:spPr>
            <p:txBody>
              <a:bodyPr>
                <a:normAutofit/>
              </a:bodyPr>
              <a:lstStyle>
                <a:lvl1pPr marL="228600" indent="-228600" algn="l" defTabSz="914400" rtl="0" eaLnBrk="1" latinLnBrk="0" hangingPunct="1">
                  <a:lnSpc>
                    <a:spcPct val="90000"/>
                  </a:lnSpc>
                  <a:spcBef>
                    <a:spcPts val="1000"/>
                  </a:spcBef>
                  <a:buClr>
                    <a:schemeClr val="accent5">
                      <a:lumMod val="75000"/>
                    </a:schemeClr>
                  </a:buClr>
                  <a:buFont typeface="Arial" panose="020B0604020202020204" pitchFamily="34" charset="0"/>
                  <a:buChar char="•"/>
                  <a:defRPr sz="2800" kern="1200">
                    <a:solidFill>
                      <a:srgbClr val="292929"/>
                    </a:solidFill>
                    <a:latin typeface="+mn-lt"/>
                    <a:ea typeface="+mn-ea"/>
                    <a:cs typeface="+mn-cs"/>
                  </a:defRPr>
                </a:lvl1pPr>
                <a:lvl2pPr marL="685800" indent="-228600" algn="l" defTabSz="914400" rtl="0" eaLnBrk="1" latinLnBrk="0" hangingPunct="1">
                  <a:lnSpc>
                    <a:spcPct val="90000"/>
                  </a:lnSpc>
                  <a:spcBef>
                    <a:spcPts val="500"/>
                  </a:spcBef>
                  <a:buClr>
                    <a:schemeClr val="accent1"/>
                  </a:buClr>
                  <a:buSzPct val="85000"/>
                  <a:buFont typeface="Arial" panose="020B0604020202020204" pitchFamily="34" charset="0"/>
                  <a:buChar char="•"/>
                  <a:defRPr sz="2400" kern="1200">
                    <a:solidFill>
                      <a:srgbClr val="292929"/>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Calibri" panose="020F0502020204030204" pitchFamily="34" charset="0"/>
                  <a:buChar char="─"/>
                  <a:defRPr sz="2000" kern="1200">
                    <a:solidFill>
                      <a:srgbClr val="292929"/>
                    </a:solidFill>
                    <a:latin typeface="+mn-lt"/>
                    <a:ea typeface="+mn-ea"/>
                    <a:cs typeface="+mn-cs"/>
                  </a:defRPr>
                </a:lvl3pPr>
                <a:lvl4pPr marL="1600200" indent="-228600" algn="l" defTabSz="914400" rtl="0" eaLnBrk="1" latinLnBrk="0" hangingPunct="1">
                  <a:lnSpc>
                    <a:spcPct val="90000"/>
                  </a:lnSpc>
                  <a:spcBef>
                    <a:spcPts val="500"/>
                  </a:spcBef>
                  <a:buClr>
                    <a:schemeClr val="accent5">
                      <a:lumMod val="75000"/>
                    </a:schemeClr>
                  </a:buClr>
                  <a:buFont typeface="Arial" panose="020B0604020202020204" pitchFamily="34" charset="0"/>
                  <a:buChar char="•"/>
                  <a:defRPr sz="1800" kern="1200">
                    <a:solidFill>
                      <a:srgbClr val="292929"/>
                    </a:solidFill>
                    <a:latin typeface="+mn-lt"/>
                    <a:ea typeface="+mn-ea"/>
                    <a:cs typeface="+mn-cs"/>
                  </a:defRPr>
                </a:lvl4pPr>
                <a:lvl5pPr marL="2057400" indent="-228600" algn="l" defTabSz="914400" rtl="0" eaLnBrk="1" latinLnBrk="0" hangingPunct="1">
                  <a:lnSpc>
                    <a:spcPct val="90000"/>
                  </a:lnSpc>
                  <a:spcBef>
                    <a:spcPts val="500"/>
                  </a:spcBef>
                  <a:buClr>
                    <a:schemeClr val="accent5">
                      <a:lumMod val="75000"/>
                    </a:schemeClr>
                  </a:buClr>
                  <a:buFont typeface="Arial" panose="020B0604020202020204" pitchFamily="34" charset="0"/>
                  <a:buChar char="•"/>
                  <a:defRPr sz="1800" kern="1200">
                    <a:solidFill>
                      <a:srgbClr val="29292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1600" dirty="0"/>
                  <a:t>O</a:t>
                </a:r>
                <a:r>
                  <a:rPr lang="en-US" sz="1600" baseline="-25000" dirty="0"/>
                  <a:t>2</a:t>
                </a:r>
                <a:r>
                  <a:rPr lang="en-US" sz="1600" dirty="0"/>
                  <a:t> Saturations (SVC, IVC, RV, PA, SA)</a:t>
                </a:r>
              </a:p>
              <a:p>
                <a:pPr>
                  <a:lnSpc>
                    <a:spcPct val="100000"/>
                  </a:lnSpc>
                  <a:spcBef>
                    <a:spcPts val="0"/>
                  </a:spcBef>
                </a:pPr>
                <a:r>
                  <a:rPr lang="en-US" sz="1600" dirty="0"/>
                  <a:t>RAP</a:t>
                </a:r>
              </a:p>
              <a:p>
                <a:pPr>
                  <a:lnSpc>
                    <a:spcPct val="100000"/>
                  </a:lnSpc>
                  <a:spcBef>
                    <a:spcPts val="0"/>
                  </a:spcBef>
                </a:pPr>
                <a:r>
                  <a:rPr lang="en-US" sz="1600" dirty="0"/>
                  <a:t>PAP, Systolic, diastolic, mean</a:t>
                </a:r>
              </a:p>
              <a:p>
                <a:pPr>
                  <a:lnSpc>
                    <a:spcPct val="100000"/>
                  </a:lnSpc>
                  <a:spcBef>
                    <a:spcPts val="0"/>
                  </a:spcBef>
                </a:pPr>
                <a:r>
                  <a:rPr lang="en-US" sz="1600" dirty="0"/>
                  <a:t>PAWP, or LVEDP</a:t>
                </a:r>
              </a:p>
              <a:p>
                <a:pPr>
                  <a:lnSpc>
                    <a:spcPct val="100000"/>
                  </a:lnSpc>
                  <a:spcBef>
                    <a:spcPts val="0"/>
                  </a:spcBef>
                </a:pPr>
                <a:r>
                  <a:rPr lang="en-US" sz="1600" dirty="0"/>
                  <a:t>CO/CI</a:t>
                </a:r>
              </a:p>
              <a:p>
                <a:pPr>
                  <a:lnSpc>
                    <a:spcPct val="100000"/>
                  </a:lnSpc>
                  <a:spcBef>
                    <a:spcPts val="0"/>
                  </a:spcBef>
                </a:pPr>
                <a:r>
                  <a:rPr lang="en-US" sz="1600" dirty="0"/>
                  <a:t>PVR</a:t>
                </a:r>
              </a:p>
              <a:p>
                <a:pPr>
                  <a:lnSpc>
                    <a:spcPct val="100000"/>
                  </a:lnSpc>
                  <a:spcBef>
                    <a:spcPts val="0"/>
                  </a:spcBef>
                </a:pPr>
                <a:r>
                  <a:rPr lang="en-US" sz="1600" dirty="0"/>
                  <a:t>Vasodilator challenge  for idiopathic, heritable, and  drugs and toxins.</a:t>
                </a:r>
              </a:p>
            </p:txBody>
          </p:sp>
        </p:grpSp>
      </p:grpSp>
      <p:sp>
        <p:nvSpPr>
          <p:cNvPr id="10" name="Title 1">
            <a:extLst>
              <a:ext uri="{FF2B5EF4-FFF2-40B4-BE49-F238E27FC236}">
                <a16:creationId xmlns:a16="http://schemas.microsoft.com/office/drawing/2014/main" id="{1C26BF7B-D363-654C-8A2B-E98CC678021B}"/>
              </a:ext>
            </a:extLst>
          </p:cNvPr>
          <p:cNvSpPr>
            <a:spLocks noGrp="1"/>
          </p:cNvSpPr>
          <p:nvPr>
            <p:ph type="title"/>
          </p:nvPr>
        </p:nvSpPr>
        <p:spPr>
          <a:xfrm>
            <a:off x="483870" y="39485"/>
            <a:ext cx="11582400" cy="1185577"/>
          </a:xfrm>
        </p:spPr>
        <p:txBody>
          <a:bodyPr>
            <a:normAutofit/>
          </a:bodyPr>
          <a:lstStyle/>
          <a:p>
            <a:r>
              <a:rPr lang="en-US" dirty="0"/>
              <a:t>Essentials of PAH Diagnosis 3: Right Heart Catheterization</a:t>
            </a:r>
          </a:p>
        </p:txBody>
      </p:sp>
      <p:graphicFrame>
        <p:nvGraphicFramePr>
          <p:cNvPr id="11" name="Table 5">
            <a:extLst>
              <a:ext uri="{FF2B5EF4-FFF2-40B4-BE49-F238E27FC236}">
                <a16:creationId xmlns:a16="http://schemas.microsoft.com/office/drawing/2014/main" id="{3D1017B4-34E4-C0AA-FFBB-28F4B5AFBB1D}"/>
              </a:ext>
            </a:extLst>
          </p:cNvPr>
          <p:cNvGraphicFramePr>
            <a:graphicFrameLocks noGrp="1"/>
          </p:cNvGraphicFramePr>
          <p:nvPr>
            <p:extLst>
              <p:ext uri="{D42A27DB-BD31-4B8C-83A1-F6EECF244321}">
                <p14:modId xmlns:p14="http://schemas.microsoft.com/office/powerpoint/2010/main" val="790052510"/>
              </p:ext>
            </p:extLst>
          </p:nvPr>
        </p:nvGraphicFramePr>
        <p:xfrm>
          <a:off x="2666999" y="4690983"/>
          <a:ext cx="6934201" cy="1808480"/>
        </p:xfrm>
        <a:graphic>
          <a:graphicData uri="http://schemas.openxmlformats.org/drawingml/2006/table">
            <a:tbl>
              <a:tblPr firstRow="1" bandRow="1">
                <a:tableStyleId>{5C22544A-7EE6-4342-B048-85BDC9FD1C3A}</a:tableStyleId>
              </a:tblPr>
              <a:tblGrid>
                <a:gridCol w="1879601">
                  <a:extLst>
                    <a:ext uri="{9D8B030D-6E8A-4147-A177-3AD203B41FA5}">
                      <a16:colId xmlns:a16="http://schemas.microsoft.com/office/drawing/2014/main" val="3379558115"/>
                    </a:ext>
                  </a:extLst>
                </a:gridCol>
                <a:gridCol w="1600200">
                  <a:extLst>
                    <a:ext uri="{9D8B030D-6E8A-4147-A177-3AD203B41FA5}">
                      <a16:colId xmlns:a16="http://schemas.microsoft.com/office/drawing/2014/main" val="502795687"/>
                    </a:ext>
                  </a:extLst>
                </a:gridCol>
                <a:gridCol w="1964266">
                  <a:extLst>
                    <a:ext uri="{9D8B030D-6E8A-4147-A177-3AD203B41FA5}">
                      <a16:colId xmlns:a16="http://schemas.microsoft.com/office/drawing/2014/main" val="3894663939"/>
                    </a:ext>
                  </a:extLst>
                </a:gridCol>
                <a:gridCol w="1490134">
                  <a:extLst>
                    <a:ext uri="{9D8B030D-6E8A-4147-A177-3AD203B41FA5}">
                      <a16:colId xmlns:a16="http://schemas.microsoft.com/office/drawing/2014/main" val="2145091649"/>
                    </a:ext>
                  </a:extLst>
                </a:gridCol>
              </a:tblGrid>
              <a:tr h="370840">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effectLst/>
                          <a:latin typeface="+mn-lt"/>
                          <a:ea typeface="+mn-ea"/>
                          <a:cs typeface="+mn-cs"/>
                        </a:rPr>
                        <a:t>Hemodynamic Values Used in the European Society of Cardiology (ESC)/European Respiratory Society (ERS)</a:t>
                      </a:r>
                    </a:p>
                  </a:txBody>
                  <a:tcPr>
                    <a:noFill/>
                  </a:tcPr>
                </a:tc>
                <a:tc hMerge="1">
                  <a:txBody>
                    <a:bodyPr/>
                    <a:lstStyle/>
                    <a:p>
                      <a:pPr algn="ctr"/>
                      <a:endParaRPr lang="en-US" sz="1400" dirty="0"/>
                    </a:p>
                  </a:txBody>
                  <a:tcP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67662817"/>
                  </a:ext>
                </a:extLst>
              </a:tr>
              <a:tr h="370840">
                <a:tc>
                  <a:txBody>
                    <a:bodyPr/>
                    <a:lstStyle/>
                    <a:p>
                      <a:endParaRPr lang="en-US" dirty="0"/>
                    </a:p>
                  </a:txBody>
                  <a:tcPr>
                    <a:lnR w="12700" cap="flat" cmpd="sng" algn="ctr">
                      <a:noFill/>
                      <a:prstDash val="solid"/>
                      <a:round/>
                      <a:headEnd type="none" w="med" len="med"/>
                      <a:tailEnd type="none" w="med" len="med"/>
                    </a:lnR>
                    <a:solidFill>
                      <a:schemeClr val="accent1"/>
                    </a:solidFill>
                  </a:tcPr>
                </a:tc>
                <a:tc gridSpan="3">
                  <a:txBody>
                    <a:bodyPr/>
                    <a:lstStyle/>
                    <a:p>
                      <a:pPr algn="ctr"/>
                      <a:r>
                        <a:rPr lang="en-US" sz="1400" dirty="0">
                          <a:solidFill>
                            <a:schemeClr val="bg1"/>
                          </a:solidFill>
                        </a:rPr>
                        <a:t>ERS/ESC Guidelines</a:t>
                      </a:r>
                    </a:p>
                  </a:txBody>
                  <a:tcPr anchor="ctr">
                    <a:lnL w="12700" cap="flat" cmpd="sng" algn="ctr">
                      <a:noFill/>
                      <a:prstDash val="solid"/>
                      <a:round/>
                      <a:headEnd type="none" w="med" len="med"/>
                      <a:tailEnd type="none" w="med" len="med"/>
                    </a:lnL>
                    <a:solidFill>
                      <a:schemeClr val="accent1"/>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065066950"/>
                  </a:ext>
                </a:extLst>
              </a:tr>
              <a:tr h="370840">
                <a:tc>
                  <a:txBody>
                    <a:bodyPr/>
                    <a:lstStyle/>
                    <a:p>
                      <a:r>
                        <a:rPr lang="en-US" sz="1000" dirty="0"/>
                        <a:t>NHYA/WHO FC</a:t>
                      </a:r>
                    </a:p>
                  </a:txBody>
                  <a:tcPr>
                    <a:noFill/>
                  </a:tcPr>
                </a:tc>
                <a:tc>
                  <a:txBody>
                    <a:bodyPr/>
                    <a:lstStyle/>
                    <a:p>
                      <a:pPr algn="ctr"/>
                      <a:r>
                        <a:rPr lang="en-US" sz="1000" dirty="0"/>
                        <a:t>I,II</a:t>
                      </a:r>
                    </a:p>
                  </a:txBody>
                  <a:tcPr>
                    <a:noFill/>
                  </a:tcPr>
                </a:tc>
                <a:tc>
                  <a:txBody>
                    <a:bodyPr/>
                    <a:lstStyle/>
                    <a:p>
                      <a:pPr algn="ctr"/>
                      <a:r>
                        <a:rPr lang="en-US" sz="1000" dirty="0"/>
                        <a:t>III</a:t>
                      </a:r>
                    </a:p>
                  </a:txBody>
                  <a:tcPr>
                    <a:noFill/>
                  </a:tcPr>
                </a:tc>
                <a:tc>
                  <a:txBody>
                    <a:bodyPr/>
                    <a:lstStyle/>
                    <a:p>
                      <a:pPr algn="ctr"/>
                      <a:r>
                        <a:rPr lang="en-US" sz="1000" dirty="0"/>
                        <a:t>IV</a:t>
                      </a:r>
                    </a:p>
                  </a:txBody>
                  <a:tcPr>
                    <a:noFill/>
                  </a:tcPr>
                </a:tc>
                <a:extLst>
                  <a:ext uri="{0D108BD9-81ED-4DB2-BD59-A6C34878D82A}">
                    <a16:rowId xmlns:a16="http://schemas.microsoft.com/office/drawing/2014/main" val="11050741"/>
                  </a:ext>
                </a:extLst>
              </a:tr>
              <a:tr h="370840">
                <a:tc>
                  <a:txBody>
                    <a:bodyPr/>
                    <a:lstStyle/>
                    <a:p>
                      <a:r>
                        <a:rPr lang="en-US" sz="1000" dirty="0"/>
                        <a:t>Hemodynamics/ right heart</a:t>
                      </a:r>
                    </a:p>
                    <a:p>
                      <a:r>
                        <a:rPr lang="en-US" sz="1000" dirty="0"/>
                        <a:t>catheterization</a:t>
                      </a:r>
                    </a:p>
                  </a:txBody>
                  <a:tcPr>
                    <a:noFill/>
                  </a:tcPr>
                </a:tc>
                <a:tc>
                  <a:txBody>
                    <a:bodyPr/>
                    <a:lstStyle/>
                    <a:p>
                      <a:pPr algn="ctr"/>
                      <a:r>
                        <a:rPr lang="en-US" sz="1000" dirty="0"/>
                        <a:t>RAP &lt;8 mmHg</a:t>
                      </a:r>
                    </a:p>
                    <a:p>
                      <a:pPr algn="ctr"/>
                      <a:r>
                        <a:rPr lang="en-US" sz="1000" dirty="0"/>
                        <a:t>CI ⩾2.5 L/min/m</a:t>
                      </a:r>
                      <a:r>
                        <a:rPr lang="en-US" sz="1000" baseline="30000" dirty="0"/>
                        <a:t>2</a:t>
                      </a:r>
                    </a:p>
                    <a:p>
                      <a:pPr algn="ctr"/>
                      <a:r>
                        <a:rPr lang="en-US" sz="1000" dirty="0"/>
                        <a:t>SvO</a:t>
                      </a:r>
                      <a:r>
                        <a:rPr lang="en-US" sz="1000" baseline="-25000" dirty="0"/>
                        <a:t>2</a:t>
                      </a:r>
                      <a:r>
                        <a:rPr lang="en-US" sz="1000" dirty="0"/>
                        <a:t> &gt;65%</a:t>
                      </a:r>
                    </a:p>
                  </a:txBody>
                  <a:tcPr>
                    <a:noFill/>
                  </a:tcPr>
                </a:tc>
                <a:tc>
                  <a:txBody>
                    <a:bodyPr/>
                    <a:lstStyle/>
                    <a:p>
                      <a:pPr algn="ctr"/>
                      <a:r>
                        <a:rPr lang="en-US" sz="1000" dirty="0"/>
                        <a:t>RAP 8–14 mmHg</a:t>
                      </a:r>
                    </a:p>
                    <a:p>
                      <a:pPr algn="ctr"/>
                      <a:r>
                        <a:rPr lang="en-US" sz="1000" dirty="0"/>
                        <a:t>CI 2.0–2.4 L/min/m</a:t>
                      </a:r>
                      <a:r>
                        <a:rPr lang="en-US" sz="1000" baseline="30000" dirty="0"/>
                        <a:t>2</a:t>
                      </a:r>
                    </a:p>
                    <a:p>
                      <a:pPr algn="ctr"/>
                      <a:r>
                        <a:rPr lang="en-US" sz="1000" dirty="0"/>
                        <a:t>SvO</a:t>
                      </a:r>
                      <a:r>
                        <a:rPr lang="en-US" sz="1000" baseline="-25000" dirty="0"/>
                        <a:t>2</a:t>
                      </a:r>
                      <a:r>
                        <a:rPr lang="en-US" sz="1000" dirty="0"/>
                        <a:t> 60–65%</a:t>
                      </a:r>
                    </a:p>
                  </a:txBody>
                  <a:tcPr>
                    <a:noFill/>
                  </a:tcPr>
                </a:tc>
                <a:tc>
                  <a:txBody>
                    <a:bodyPr/>
                    <a:lstStyle/>
                    <a:p>
                      <a:pPr algn="ctr"/>
                      <a:r>
                        <a:rPr lang="en-US" sz="1000" dirty="0"/>
                        <a:t>RAP &gt;14 mmHg</a:t>
                      </a:r>
                    </a:p>
                    <a:p>
                      <a:pPr algn="ctr"/>
                      <a:r>
                        <a:rPr lang="en-US" sz="1000" dirty="0"/>
                        <a:t>CI &lt;2.0 L/min/m</a:t>
                      </a:r>
                      <a:r>
                        <a:rPr lang="en-US" sz="1000" baseline="30000" dirty="0"/>
                        <a:t>2</a:t>
                      </a:r>
                    </a:p>
                    <a:p>
                      <a:pPr algn="ctr"/>
                      <a:r>
                        <a:rPr lang="en-US" sz="1000" dirty="0"/>
                        <a:t>SvO</a:t>
                      </a:r>
                      <a:r>
                        <a:rPr lang="en-US" sz="1000" baseline="-25000" dirty="0"/>
                        <a:t>2</a:t>
                      </a:r>
                      <a:r>
                        <a:rPr lang="en-US" sz="1000" dirty="0"/>
                        <a:t> &lt;60%</a:t>
                      </a:r>
                    </a:p>
                  </a:txBody>
                  <a:tcPr>
                    <a:noFill/>
                  </a:tcPr>
                </a:tc>
                <a:extLst>
                  <a:ext uri="{0D108BD9-81ED-4DB2-BD59-A6C34878D82A}">
                    <a16:rowId xmlns:a16="http://schemas.microsoft.com/office/drawing/2014/main" val="773825300"/>
                  </a:ext>
                </a:extLst>
              </a:tr>
            </a:tbl>
          </a:graphicData>
        </a:graphic>
      </p:graphicFrame>
      <p:sp>
        <p:nvSpPr>
          <p:cNvPr id="2" name="Footer Placeholder 1">
            <a:extLst>
              <a:ext uri="{FF2B5EF4-FFF2-40B4-BE49-F238E27FC236}">
                <a16:creationId xmlns:a16="http://schemas.microsoft.com/office/drawing/2014/main" id="{6CF720BA-8E5D-61F8-83D4-E4BC16944588}"/>
              </a:ext>
            </a:extLst>
          </p:cNvPr>
          <p:cNvSpPr>
            <a:spLocks noGrp="1"/>
          </p:cNvSpPr>
          <p:nvPr>
            <p:ph type="ftr" sz="quarter" idx="3"/>
          </p:nvPr>
        </p:nvSpPr>
        <p:spPr/>
        <p:txBody>
          <a:bodyPr/>
          <a:lstStyle/>
          <a:p>
            <a:r>
              <a:rPr lang="en-US" sz="1000" dirty="0" err="1"/>
              <a:t>Galiè</a:t>
            </a:r>
            <a:r>
              <a:rPr lang="en-US" sz="1000" dirty="0"/>
              <a:t> N,</a:t>
            </a:r>
            <a:r>
              <a:rPr lang="en-US" sz="1000" i="1" dirty="0"/>
              <a:t> </a:t>
            </a:r>
            <a:r>
              <a:rPr lang="en-US" sz="1000" dirty="0"/>
              <a:t>et al. </a:t>
            </a:r>
            <a:r>
              <a:rPr lang="en-US" sz="1000" i="1" dirty="0" err="1"/>
              <a:t>Eur</a:t>
            </a:r>
            <a:r>
              <a:rPr lang="en-US" sz="1000" i="1" dirty="0"/>
              <a:t> Heart J. </a:t>
            </a:r>
            <a:r>
              <a:rPr lang="en-US" sz="1000" dirty="0"/>
              <a:t>2016;37:67-119.</a:t>
            </a:r>
          </a:p>
        </p:txBody>
      </p:sp>
    </p:spTree>
    <p:extLst>
      <p:ext uri="{BB962C8B-B14F-4D97-AF65-F5344CB8AC3E}">
        <p14:creationId xmlns:p14="http://schemas.microsoft.com/office/powerpoint/2010/main" val="1543555135"/>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479</Words>
  <Application>Microsoft Office PowerPoint</Application>
  <PresentationFormat>Widescreen</PresentationFormat>
  <Paragraphs>46</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IMPACT-PH-22-NEW</vt:lpstr>
      <vt:lpstr>Know When to Refer Your Patients to the PH Center</vt:lpstr>
      <vt:lpstr>Disclaimer</vt:lpstr>
      <vt:lpstr>Hemodynamic Evaluation Of Suspected PH</vt:lpstr>
      <vt:lpstr>Essentials of PAH Diagnosis 3: Right Heart Catheterization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2022-06-28T15:20:04Z</dcterms:created>
  <dcterms:modified xsi:type="dcterms:W3CDTF">2022-06-28T18:16:50Z</dcterms:modified>
</cp:coreProperties>
</file>