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9"/>
  </p:notesMasterIdLst>
  <p:handoutMasterIdLst>
    <p:handoutMasterId r:id="rId10"/>
  </p:handoutMasterIdLst>
  <p:sldIdLst>
    <p:sldId id="2134959244" r:id="rId2"/>
    <p:sldId id="256" r:id="rId3"/>
    <p:sldId id="354" r:id="rId4"/>
    <p:sldId id="274" r:id="rId5"/>
    <p:sldId id="359" r:id="rId6"/>
    <p:sldId id="357" r:id="rId7"/>
    <p:sldId id="30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9" userDrawn="1">
          <p15:clr>
            <a:srgbClr val="A4A3A4"/>
          </p15:clr>
        </p15:guide>
        <p15:guide id="2" pos="374" userDrawn="1">
          <p15:clr>
            <a:srgbClr val="A4A3A4"/>
          </p15:clr>
        </p15:guide>
        <p15:guide id="3" pos="6720" userDrawn="1">
          <p15:clr>
            <a:srgbClr val="A4A3A4"/>
          </p15:clr>
        </p15:guide>
        <p15:guide id="4" orient="horz" pos="3824" userDrawn="1">
          <p15:clr>
            <a:srgbClr val="A4A3A4"/>
          </p15:clr>
        </p15:guide>
        <p15:guide id="5" pos="100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D44B"/>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8" autoAdjust="0"/>
    <p:restoredTop sz="94660"/>
  </p:normalViewPr>
  <p:slideViewPr>
    <p:cSldViewPr snapToGrid="0">
      <p:cViewPr varScale="1">
        <p:scale>
          <a:sx n="77" d="100"/>
          <a:sy n="77" d="100"/>
        </p:scale>
        <p:origin x="846" y="96"/>
      </p:cViewPr>
      <p:guideLst>
        <p:guide orient="horz" pos="1109"/>
        <p:guide pos="374"/>
        <p:guide pos="6720"/>
        <p:guide orient="horz" pos="3824"/>
        <p:guide pos="1008"/>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6/28/2022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F9E5F7-0786-4CD1-8C66-FA90B52901B3}" type="slidenum">
              <a:rPr lang="en-US" smtClean="0"/>
              <a:t>6</a:t>
            </a:fld>
            <a:endParaRPr lang="en-US" dirty="0"/>
          </a:p>
        </p:txBody>
      </p:sp>
    </p:spTree>
    <p:extLst>
      <p:ext uri="{BB962C8B-B14F-4D97-AF65-F5344CB8AC3E}">
        <p14:creationId xmlns:p14="http://schemas.microsoft.com/office/powerpoint/2010/main" val="22497313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511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99168D-9934-1446-947D-E0A377B50D79}"/>
              </a:ext>
            </a:extLst>
          </p:cNvPr>
          <p:cNvSpPr>
            <a:spLocks noGrp="1"/>
          </p:cNvSpPr>
          <p:nvPr>
            <p:ph type="title"/>
          </p:nvPr>
        </p:nvSpPr>
        <p:spPr/>
        <p:txBody>
          <a:bodyPr/>
          <a:lstStyle/>
          <a:p>
            <a:r>
              <a:rPr lang="en-US" dirty="0"/>
              <a:t>Cardiac Magnetic Resonance Imaging (CMRI)</a:t>
            </a:r>
          </a:p>
        </p:txBody>
      </p:sp>
    </p:spTree>
    <p:extLst>
      <p:ext uri="{BB962C8B-B14F-4D97-AF65-F5344CB8AC3E}">
        <p14:creationId xmlns:p14="http://schemas.microsoft.com/office/powerpoint/2010/main" val="1069767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D3448A-D058-C94C-A19A-3BAC65EB8545}"/>
              </a:ext>
            </a:extLst>
          </p:cNvPr>
          <p:cNvSpPr>
            <a:spLocks noGrp="1"/>
          </p:cNvSpPr>
          <p:nvPr>
            <p:ph type="title"/>
          </p:nvPr>
        </p:nvSpPr>
        <p:spPr/>
        <p:txBody>
          <a:bodyPr/>
          <a:lstStyle/>
          <a:p>
            <a:r>
              <a:rPr lang="en-US" dirty="0"/>
              <a:t>Cardiac And Lung Perfusion MRI</a:t>
            </a:r>
          </a:p>
        </p:txBody>
      </p:sp>
      <p:sp>
        <p:nvSpPr>
          <p:cNvPr id="2" name="Content Placeholder 1">
            <a:extLst>
              <a:ext uri="{FF2B5EF4-FFF2-40B4-BE49-F238E27FC236}">
                <a16:creationId xmlns:a16="http://schemas.microsoft.com/office/drawing/2014/main" id="{C2CD52D4-BB99-564A-AD2C-27FFDC2203E9}"/>
              </a:ext>
            </a:extLst>
          </p:cNvPr>
          <p:cNvSpPr>
            <a:spLocks noGrp="1"/>
          </p:cNvSpPr>
          <p:nvPr>
            <p:ph idx="1"/>
          </p:nvPr>
        </p:nvSpPr>
        <p:spPr/>
        <p:txBody>
          <a:bodyPr>
            <a:normAutofit lnSpcReduction="10000"/>
          </a:bodyPr>
          <a:lstStyle/>
          <a:p>
            <a:r>
              <a:rPr lang="en-US" dirty="0"/>
              <a:t>MRI can provides anatomical and functional assessment of both pulmonary circulation and heart, with the major advantage of not using ionized radiation</a:t>
            </a:r>
          </a:p>
          <a:p>
            <a:r>
              <a:rPr lang="en-US" dirty="0"/>
              <a:t>Diagnostic for congenital abnormalities</a:t>
            </a:r>
          </a:p>
          <a:p>
            <a:r>
              <a:rPr lang="en-US" dirty="0"/>
              <a:t>With video techniques, gives robust qualitative and quantitative assessment of right ventricle (RV) with EDV, ESV, EF and CI</a:t>
            </a:r>
            <a:r>
              <a:rPr lang="en-US" baseline="30000" dirty="0"/>
              <a:t>1</a:t>
            </a:r>
          </a:p>
          <a:p>
            <a:r>
              <a:rPr lang="en-US" dirty="0"/>
              <a:t>Curvature of the LV septal wall is a classic sign to depict elevated RV systolic pressure</a:t>
            </a:r>
            <a:r>
              <a:rPr lang="en-US" baseline="30000" dirty="0"/>
              <a:t>2</a:t>
            </a:r>
          </a:p>
          <a:p>
            <a:r>
              <a:rPr lang="en-US" dirty="0"/>
              <a:t>Phase-contrast MRI can quantify blood flow and peak velocity not only in the main pulmonary artery but also in all of vessels of the chest</a:t>
            </a:r>
          </a:p>
          <a:p>
            <a:r>
              <a:rPr lang="en-US" dirty="0"/>
              <a:t>Sequences assess differential blood flow to the right and left lung</a:t>
            </a:r>
            <a:r>
              <a:rPr lang="en-US" baseline="30000" dirty="0"/>
              <a:t>3</a:t>
            </a:r>
            <a:r>
              <a:rPr lang="en-US" dirty="0"/>
              <a:t> and seem to reflect PAP measurements obtained by invasive RHC</a:t>
            </a:r>
            <a:r>
              <a:rPr lang="en-US" baseline="30000" dirty="0"/>
              <a:t>4</a:t>
            </a:r>
          </a:p>
          <a:p>
            <a:endParaRPr lang="en-US" dirty="0"/>
          </a:p>
          <a:p>
            <a:endParaRPr lang="en-US" dirty="0"/>
          </a:p>
        </p:txBody>
      </p:sp>
      <p:sp>
        <p:nvSpPr>
          <p:cNvPr id="5" name="Footer Placeholder 4">
            <a:extLst>
              <a:ext uri="{FF2B5EF4-FFF2-40B4-BE49-F238E27FC236}">
                <a16:creationId xmlns:a16="http://schemas.microsoft.com/office/drawing/2014/main" id="{787DB434-D257-B4CE-1CE6-6FC5835E0904}"/>
              </a:ext>
            </a:extLst>
          </p:cNvPr>
          <p:cNvSpPr>
            <a:spLocks noGrp="1"/>
          </p:cNvSpPr>
          <p:nvPr>
            <p:ph type="ftr" sz="quarter" idx="3"/>
          </p:nvPr>
        </p:nvSpPr>
        <p:spPr>
          <a:xfrm>
            <a:off x="609600" y="5981700"/>
            <a:ext cx="10744199" cy="816781"/>
          </a:xfrm>
        </p:spPr>
        <p:txBody>
          <a:bodyPr/>
          <a:lstStyle/>
          <a:p>
            <a:pPr marL="228600" indent="-228600">
              <a:buFont typeface="+mj-lt"/>
              <a:buAutoNum type="arabicPeriod"/>
            </a:pPr>
            <a:r>
              <a:rPr lang="en-US" sz="1000" dirty="0" err="1"/>
              <a:t>Abolmaali</a:t>
            </a:r>
            <a:r>
              <a:rPr lang="en-US" sz="1000" dirty="0"/>
              <a:t> N, et al. </a:t>
            </a:r>
            <a:r>
              <a:rPr lang="en-US" sz="1000" i="1" dirty="0"/>
              <a:t>J. </a:t>
            </a:r>
            <a:r>
              <a:rPr lang="en-US" sz="1000" i="1" dirty="0" err="1"/>
              <a:t>Magn</a:t>
            </a:r>
            <a:r>
              <a:rPr lang="en-US" sz="1000" i="1" dirty="0"/>
              <a:t>. </a:t>
            </a:r>
            <a:r>
              <a:rPr lang="en-US" sz="1000" i="1" dirty="0" err="1"/>
              <a:t>Reson</a:t>
            </a:r>
            <a:r>
              <a:rPr lang="en-US" sz="1000" i="1" dirty="0"/>
              <a:t>. Imaging, </a:t>
            </a:r>
            <a:r>
              <a:rPr lang="en-US" sz="1000" dirty="0"/>
              <a:t>2007;  26:646–653</a:t>
            </a:r>
          </a:p>
          <a:p>
            <a:pPr marL="228600" indent="-228600">
              <a:buFont typeface="+mj-lt"/>
              <a:buAutoNum type="arabicPeriod"/>
            </a:pPr>
            <a:r>
              <a:rPr lang="en-US" sz="1000" dirty="0" err="1"/>
              <a:t>Dellegrottaglie</a:t>
            </a:r>
            <a:r>
              <a:rPr lang="en-US" sz="1000" dirty="0"/>
              <a:t> S, et al. </a:t>
            </a:r>
            <a:r>
              <a:rPr lang="en-US" sz="1000" i="1" dirty="0"/>
              <a:t>Radiology</a:t>
            </a:r>
            <a:r>
              <a:rPr lang="en-US" sz="1000" dirty="0"/>
              <a:t>, 2007;  243:63–69</a:t>
            </a:r>
          </a:p>
          <a:p>
            <a:pPr marL="228600" indent="-228600">
              <a:buFont typeface="+mj-lt"/>
              <a:buAutoNum type="arabicPeriod"/>
            </a:pPr>
            <a:r>
              <a:rPr lang="en-US" sz="1000" dirty="0"/>
              <a:t>Nikolaou K et al. </a:t>
            </a:r>
            <a:r>
              <a:rPr lang="en-US" sz="1000" i="1" dirty="0" err="1"/>
              <a:t>Investig</a:t>
            </a:r>
            <a:r>
              <a:rPr lang="en-US" sz="1000" i="1" dirty="0"/>
              <a:t>. </a:t>
            </a:r>
            <a:r>
              <a:rPr lang="en-US" sz="1000" i="1" dirty="0" err="1"/>
              <a:t>Radiol</a:t>
            </a:r>
            <a:r>
              <a:rPr lang="en-US" sz="1000" i="1" dirty="0"/>
              <a:t>., </a:t>
            </a:r>
            <a:r>
              <a:rPr lang="en-US" sz="1000" dirty="0"/>
              <a:t>2004; 39:537–545.</a:t>
            </a:r>
          </a:p>
          <a:p>
            <a:pPr marL="228600" indent="-228600">
              <a:buFont typeface="+mj-lt"/>
              <a:buAutoNum type="arabicPeriod"/>
            </a:pPr>
            <a:r>
              <a:rPr lang="en-US" sz="1000" dirty="0"/>
              <a:t>Reiter G, et al, </a:t>
            </a:r>
            <a:r>
              <a:rPr lang="en-US" sz="1000" i="1" dirty="0"/>
              <a:t>Radiology, </a:t>
            </a:r>
            <a:r>
              <a:rPr lang="en-US" sz="1000" dirty="0"/>
              <a:t>2015, 275 71–79</a:t>
            </a:r>
          </a:p>
        </p:txBody>
      </p:sp>
    </p:spTree>
    <p:extLst>
      <p:ext uri="{BB962C8B-B14F-4D97-AF65-F5344CB8AC3E}">
        <p14:creationId xmlns:p14="http://schemas.microsoft.com/office/powerpoint/2010/main" val="1437846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Marcador de pie de página 3">
            <a:extLst>
              <a:ext uri="{FF2B5EF4-FFF2-40B4-BE49-F238E27FC236}">
                <a16:creationId xmlns:a16="http://schemas.microsoft.com/office/drawing/2014/main" id="{6708485D-A946-4AE6-B356-A1600DCD8725}"/>
              </a:ext>
            </a:extLst>
          </p:cNvPr>
          <p:cNvSpPr>
            <a:spLocks noGrp="1"/>
          </p:cNvSpPr>
          <p:nvPr>
            <p:ph type="ftr" sz="quarter" idx="3"/>
          </p:nvPr>
        </p:nvSpPr>
        <p:spPr/>
        <p:txBody>
          <a:bodyPr/>
          <a:lstStyle/>
          <a:p>
            <a:endParaRPr lang="en-US" dirty="0"/>
          </a:p>
        </p:txBody>
      </p:sp>
      <p:sp>
        <p:nvSpPr>
          <p:cNvPr id="2" name="Title 1">
            <a:extLst>
              <a:ext uri="{FF2B5EF4-FFF2-40B4-BE49-F238E27FC236}">
                <a16:creationId xmlns:a16="http://schemas.microsoft.com/office/drawing/2014/main" id="{3B1D8DED-F6AC-1147-A943-BCBD19858110}"/>
              </a:ext>
            </a:extLst>
          </p:cNvPr>
          <p:cNvSpPr>
            <a:spLocks noGrp="1"/>
          </p:cNvSpPr>
          <p:nvPr>
            <p:ph type="title"/>
          </p:nvPr>
        </p:nvSpPr>
        <p:spPr>
          <a:xfrm>
            <a:off x="609600" y="199505"/>
            <a:ext cx="11277600" cy="1185577"/>
          </a:xfrm>
        </p:spPr>
        <p:txBody>
          <a:bodyPr/>
          <a:lstStyle/>
          <a:p>
            <a:r>
              <a:rPr lang="en-US" dirty="0"/>
              <a:t>Is There a Role For Cardiac Magnetic Resonance Imaging (CMRI) In PH?</a:t>
            </a:r>
          </a:p>
        </p:txBody>
      </p:sp>
      <p:sp>
        <p:nvSpPr>
          <p:cNvPr id="3" name="Content Placeholder 2">
            <a:extLst>
              <a:ext uri="{FF2B5EF4-FFF2-40B4-BE49-F238E27FC236}">
                <a16:creationId xmlns:a16="http://schemas.microsoft.com/office/drawing/2014/main" id="{18834E1F-0C93-154B-B500-2A0AFBBFDF59}"/>
              </a:ext>
            </a:extLst>
          </p:cNvPr>
          <p:cNvSpPr>
            <a:spLocks noGrp="1"/>
          </p:cNvSpPr>
          <p:nvPr>
            <p:ph idx="1"/>
          </p:nvPr>
        </p:nvSpPr>
        <p:spPr>
          <a:xfrm>
            <a:off x="2543175" y="2878081"/>
            <a:ext cx="7591425" cy="3408419"/>
          </a:xfrm>
        </p:spPr>
        <p:txBody>
          <a:bodyPr>
            <a:normAutofit/>
          </a:bodyPr>
          <a:lstStyle/>
          <a:p>
            <a:pPr>
              <a:spcBef>
                <a:spcPts val="300"/>
              </a:spcBef>
            </a:pPr>
            <a:r>
              <a:rPr lang="en-US" sz="2000" dirty="0"/>
              <a:t>Non-invasive and highly reproducible</a:t>
            </a:r>
          </a:p>
          <a:p>
            <a:pPr>
              <a:spcBef>
                <a:spcPts val="300"/>
              </a:spcBef>
            </a:pPr>
            <a:r>
              <a:rPr lang="en-US" sz="2000" dirty="0"/>
              <a:t>Aids in diagnosis and prognosis</a:t>
            </a:r>
          </a:p>
          <a:p>
            <a:pPr>
              <a:spcBef>
                <a:spcPts val="300"/>
              </a:spcBef>
            </a:pPr>
            <a:r>
              <a:rPr lang="en-US" sz="2000" dirty="0"/>
              <a:t>Accurate RV function assessment</a:t>
            </a:r>
          </a:p>
          <a:p>
            <a:pPr>
              <a:spcBef>
                <a:spcPts val="300"/>
              </a:spcBef>
            </a:pPr>
            <a:r>
              <a:rPr lang="en-US" sz="2000" dirty="0"/>
              <a:t>Able to evaluate potential congenital or associated conditions</a:t>
            </a:r>
          </a:p>
          <a:p>
            <a:pPr>
              <a:spcBef>
                <a:spcPts val="300"/>
              </a:spcBef>
            </a:pPr>
            <a:endParaRPr lang="en-US" sz="2000" dirty="0"/>
          </a:p>
          <a:p>
            <a:pPr>
              <a:spcBef>
                <a:spcPts val="300"/>
              </a:spcBef>
            </a:pPr>
            <a:endParaRPr lang="en-US" sz="2000" dirty="0"/>
          </a:p>
          <a:p>
            <a:pPr>
              <a:spcBef>
                <a:spcPts val="300"/>
              </a:spcBef>
            </a:pPr>
            <a:endParaRPr lang="en-US" sz="2000" dirty="0"/>
          </a:p>
          <a:p>
            <a:pPr>
              <a:spcBef>
                <a:spcPts val="300"/>
              </a:spcBef>
            </a:pPr>
            <a:r>
              <a:rPr lang="en-US" sz="2000" dirty="0"/>
              <a:t>Difficult for patients receiving pump therapy</a:t>
            </a:r>
          </a:p>
          <a:p>
            <a:pPr>
              <a:spcBef>
                <a:spcPts val="300"/>
              </a:spcBef>
            </a:pPr>
            <a:r>
              <a:rPr lang="en-US" sz="2000" dirty="0"/>
              <a:t>Claustrophobia</a:t>
            </a:r>
          </a:p>
        </p:txBody>
      </p:sp>
      <p:sp>
        <p:nvSpPr>
          <p:cNvPr id="36" name="TextBox 31">
            <a:extLst>
              <a:ext uri="{FF2B5EF4-FFF2-40B4-BE49-F238E27FC236}">
                <a16:creationId xmlns:a16="http://schemas.microsoft.com/office/drawing/2014/main" id="{970EB665-469A-448E-92A2-1B5C2B8B0EBA}"/>
              </a:ext>
            </a:extLst>
          </p:cNvPr>
          <p:cNvSpPr txBox="1"/>
          <p:nvPr/>
        </p:nvSpPr>
        <p:spPr>
          <a:xfrm>
            <a:off x="1295067" y="1435903"/>
            <a:ext cx="9392315" cy="646331"/>
          </a:xfrm>
          <a:prstGeom prst="rect">
            <a:avLst/>
          </a:prstGeom>
          <a:solidFill>
            <a:schemeClr val="accent2"/>
          </a:solidFill>
          <a:ln>
            <a:solidFill>
              <a:schemeClr val="tx1"/>
            </a:solidFill>
          </a:ln>
        </p:spPr>
        <p:txBody>
          <a:bodyPr wrap="none" rtlCol="0">
            <a:spAutoFit/>
          </a:bodyPr>
          <a:lstStyle/>
          <a:p>
            <a:pPr algn="ctr"/>
            <a:r>
              <a:rPr lang="en-US" b="1" dirty="0">
                <a:solidFill>
                  <a:schemeClr val="bg1"/>
                </a:solidFill>
              </a:rPr>
              <a:t>Three dimensional imaging technique that provides detailed morphology of cardiac </a:t>
            </a:r>
          </a:p>
          <a:p>
            <a:pPr algn="ctr"/>
            <a:r>
              <a:rPr lang="en-US" b="1" dirty="0">
                <a:solidFill>
                  <a:schemeClr val="bg1"/>
                </a:solidFill>
              </a:rPr>
              <a:t>chambers and accurate quantification of volumes, mass and flow.</a:t>
            </a:r>
          </a:p>
        </p:txBody>
      </p:sp>
      <p:sp>
        <p:nvSpPr>
          <p:cNvPr id="39" name="TextBox 19">
            <a:extLst>
              <a:ext uri="{FF2B5EF4-FFF2-40B4-BE49-F238E27FC236}">
                <a16:creationId xmlns:a16="http://schemas.microsoft.com/office/drawing/2014/main" id="{B914BC0E-D375-4F77-AC45-1C8961FFB793}"/>
              </a:ext>
            </a:extLst>
          </p:cNvPr>
          <p:cNvSpPr txBox="1"/>
          <p:nvPr/>
        </p:nvSpPr>
        <p:spPr>
          <a:xfrm>
            <a:off x="2641488" y="2322023"/>
            <a:ext cx="1110016" cy="400110"/>
          </a:xfrm>
          <a:prstGeom prst="rect">
            <a:avLst/>
          </a:prstGeom>
          <a:solidFill>
            <a:srgbClr val="FFC000"/>
          </a:solidFill>
          <a:ln>
            <a:noFill/>
          </a:ln>
        </p:spPr>
        <p:txBody>
          <a:bodyPr wrap="square" rtlCol="0">
            <a:spAutoFit/>
          </a:bodyPr>
          <a:lstStyle/>
          <a:p>
            <a:pPr algn="ctr"/>
            <a:r>
              <a:rPr lang="en-US" sz="2000" b="1" dirty="0"/>
              <a:t>Pros</a:t>
            </a:r>
          </a:p>
        </p:txBody>
      </p:sp>
      <p:sp>
        <p:nvSpPr>
          <p:cNvPr id="40" name="TextBox 19">
            <a:extLst>
              <a:ext uri="{FF2B5EF4-FFF2-40B4-BE49-F238E27FC236}">
                <a16:creationId xmlns:a16="http://schemas.microsoft.com/office/drawing/2014/main" id="{3F4F85E6-0EA7-4135-BE8C-27A088E335FF}"/>
              </a:ext>
            </a:extLst>
          </p:cNvPr>
          <p:cNvSpPr txBox="1"/>
          <p:nvPr/>
        </p:nvSpPr>
        <p:spPr>
          <a:xfrm>
            <a:off x="2641488" y="4704037"/>
            <a:ext cx="1110016" cy="400110"/>
          </a:xfrm>
          <a:prstGeom prst="rect">
            <a:avLst/>
          </a:prstGeom>
          <a:solidFill>
            <a:srgbClr val="FFC000"/>
          </a:solidFill>
          <a:ln>
            <a:noFill/>
          </a:ln>
        </p:spPr>
        <p:txBody>
          <a:bodyPr wrap="square" rtlCol="0">
            <a:spAutoFit/>
          </a:bodyPr>
          <a:lstStyle/>
          <a:p>
            <a:pPr algn="ctr"/>
            <a:r>
              <a:rPr lang="en-US" sz="2000" b="1" dirty="0"/>
              <a:t>Cons</a:t>
            </a:r>
          </a:p>
        </p:txBody>
      </p:sp>
    </p:spTree>
    <p:extLst>
      <p:ext uri="{BB962C8B-B14F-4D97-AF65-F5344CB8AC3E}">
        <p14:creationId xmlns:p14="http://schemas.microsoft.com/office/powerpoint/2010/main" val="3800164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5F340D4-EBA5-C1B4-5E3E-54F8D00555EB}"/>
              </a:ext>
            </a:extLst>
          </p:cNvPr>
          <p:cNvSpPr/>
          <p:nvPr/>
        </p:nvSpPr>
        <p:spPr>
          <a:xfrm>
            <a:off x="845184" y="4781550"/>
            <a:ext cx="6367145" cy="11658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439E97F-59DB-7227-AE2C-7EDE3DA681CA}"/>
              </a:ext>
            </a:extLst>
          </p:cNvPr>
          <p:cNvSpPr/>
          <p:nvPr/>
        </p:nvSpPr>
        <p:spPr>
          <a:xfrm>
            <a:off x="845184" y="1211580"/>
            <a:ext cx="6367145" cy="8331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A32839A-3C86-6D45-E69E-9F1F69E3CD47}"/>
              </a:ext>
            </a:extLst>
          </p:cNvPr>
          <p:cNvSpPr/>
          <p:nvPr/>
        </p:nvSpPr>
        <p:spPr>
          <a:xfrm>
            <a:off x="845819" y="2754630"/>
            <a:ext cx="6367145" cy="11658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8C6A8873-ACD1-4C42-9DB6-9A8B2074D2F6}"/>
              </a:ext>
            </a:extLst>
          </p:cNvPr>
          <p:cNvSpPr>
            <a:spLocks noGrp="1"/>
          </p:cNvSpPr>
          <p:nvPr>
            <p:ph type="title"/>
          </p:nvPr>
        </p:nvSpPr>
        <p:spPr>
          <a:xfrm>
            <a:off x="609600" y="39485"/>
            <a:ext cx="6751320" cy="1057795"/>
          </a:xfrm>
        </p:spPr>
        <p:txBody>
          <a:bodyPr>
            <a:normAutofit/>
          </a:bodyPr>
          <a:lstStyle/>
          <a:p>
            <a:r>
              <a:rPr lang="en-US" sz="2400" dirty="0"/>
              <a:t>Magnetic Resonance Angiograms (a)</a:t>
            </a:r>
            <a:br>
              <a:rPr lang="en-US" sz="2400" dirty="0"/>
            </a:br>
            <a:r>
              <a:rPr lang="en-US" sz="2400" dirty="0"/>
              <a:t>and Perfusion Images (b)</a:t>
            </a:r>
          </a:p>
        </p:txBody>
      </p:sp>
      <p:sp>
        <p:nvSpPr>
          <p:cNvPr id="4" name="TextBox 3">
            <a:extLst>
              <a:ext uri="{FF2B5EF4-FFF2-40B4-BE49-F238E27FC236}">
                <a16:creationId xmlns:a16="http://schemas.microsoft.com/office/drawing/2014/main" id="{07D47478-11D9-95FB-35FF-88A887541CD4}"/>
              </a:ext>
            </a:extLst>
          </p:cNvPr>
          <p:cNvSpPr txBox="1"/>
          <p:nvPr/>
        </p:nvSpPr>
        <p:spPr>
          <a:xfrm>
            <a:off x="2411497" y="1290320"/>
            <a:ext cx="3300904" cy="646331"/>
          </a:xfrm>
          <a:prstGeom prst="rect">
            <a:avLst/>
          </a:prstGeom>
          <a:noFill/>
        </p:spPr>
        <p:txBody>
          <a:bodyPr wrap="none" rtlCol="0">
            <a:spAutoFit/>
          </a:bodyPr>
          <a:lstStyle/>
          <a:p>
            <a:r>
              <a:rPr lang="en-US" b="1" dirty="0">
                <a:solidFill>
                  <a:schemeClr val="bg1"/>
                </a:solidFill>
              </a:rPr>
              <a:t>Shows vessel tortuosity and</a:t>
            </a:r>
          </a:p>
          <a:p>
            <a:r>
              <a:rPr lang="en-US" b="1" dirty="0">
                <a:solidFill>
                  <a:schemeClr val="bg1"/>
                </a:solidFill>
              </a:rPr>
              <a:t>patchy perfusion </a:t>
            </a:r>
          </a:p>
        </p:txBody>
      </p:sp>
      <p:sp>
        <p:nvSpPr>
          <p:cNvPr id="12" name="TextBox 11">
            <a:extLst>
              <a:ext uri="{FF2B5EF4-FFF2-40B4-BE49-F238E27FC236}">
                <a16:creationId xmlns:a16="http://schemas.microsoft.com/office/drawing/2014/main" id="{543F6ABD-B3A1-95A5-0A58-2A374AC60995}"/>
              </a:ext>
            </a:extLst>
          </p:cNvPr>
          <p:cNvSpPr txBox="1"/>
          <p:nvPr/>
        </p:nvSpPr>
        <p:spPr>
          <a:xfrm>
            <a:off x="2407920" y="2877820"/>
            <a:ext cx="4562475" cy="923330"/>
          </a:xfrm>
          <a:prstGeom prst="rect">
            <a:avLst/>
          </a:prstGeom>
          <a:noFill/>
        </p:spPr>
        <p:txBody>
          <a:bodyPr wrap="square" rtlCol="0">
            <a:spAutoFit/>
          </a:bodyPr>
          <a:lstStyle/>
          <a:p>
            <a:r>
              <a:rPr lang="en-US" b="1" dirty="0">
                <a:solidFill>
                  <a:schemeClr val="bg1"/>
                </a:solidFill>
              </a:rPr>
              <a:t>Typical vessel splaying seen in patients with COPD/emphysema and associated reduced perfusion in the upper zones</a:t>
            </a:r>
          </a:p>
        </p:txBody>
      </p:sp>
      <p:sp>
        <p:nvSpPr>
          <p:cNvPr id="13" name="TextBox 12">
            <a:extLst>
              <a:ext uri="{FF2B5EF4-FFF2-40B4-BE49-F238E27FC236}">
                <a16:creationId xmlns:a16="http://schemas.microsoft.com/office/drawing/2014/main" id="{F03818E2-78CD-461E-FD3C-08963E5243E1}"/>
              </a:ext>
            </a:extLst>
          </p:cNvPr>
          <p:cNvSpPr txBox="1"/>
          <p:nvPr/>
        </p:nvSpPr>
        <p:spPr>
          <a:xfrm>
            <a:off x="2419351" y="4902200"/>
            <a:ext cx="4586604" cy="923330"/>
          </a:xfrm>
          <a:prstGeom prst="rect">
            <a:avLst/>
          </a:prstGeom>
          <a:noFill/>
        </p:spPr>
        <p:txBody>
          <a:bodyPr wrap="square" rtlCol="0">
            <a:spAutoFit/>
          </a:bodyPr>
          <a:lstStyle/>
          <a:p>
            <a:r>
              <a:rPr lang="en-US" b="1" dirty="0">
                <a:solidFill>
                  <a:schemeClr val="bg1"/>
                </a:solidFill>
              </a:rPr>
              <a:t>Vessel stenoses and occlusions typical of a patient with CTEPH and the associated segmental perfusion defects</a:t>
            </a:r>
          </a:p>
        </p:txBody>
      </p:sp>
      <p:sp>
        <p:nvSpPr>
          <p:cNvPr id="15" name="TextBox 14">
            <a:extLst>
              <a:ext uri="{FF2B5EF4-FFF2-40B4-BE49-F238E27FC236}">
                <a16:creationId xmlns:a16="http://schemas.microsoft.com/office/drawing/2014/main" id="{94586618-E59E-4842-3417-D97DA6E1B0B2}"/>
              </a:ext>
            </a:extLst>
          </p:cNvPr>
          <p:cNvSpPr txBox="1"/>
          <p:nvPr/>
        </p:nvSpPr>
        <p:spPr>
          <a:xfrm>
            <a:off x="1635834" y="1290320"/>
            <a:ext cx="795924" cy="369332"/>
          </a:xfrm>
          <a:prstGeom prst="rect">
            <a:avLst/>
          </a:prstGeom>
          <a:noFill/>
        </p:spPr>
        <p:txBody>
          <a:bodyPr wrap="none" rtlCol="0">
            <a:spAutoFit/>
          </a:bodyPr>
          <a:lstStyle/>
          <a:p>
            <a:r>
              <a:rPr lang="en-US" b="1" dirty="0">
                <a:solidFill>
                  <a:schemeClr val="bg1"/>
                </a:solidFill>
                <a:effectLst>
                  <a:outerShdw blurRad="38100" dist="38100" dir="2700000" algn="tl">
                    <a:srgbClr val="000000">
                      <a:alpha val="43137"/>
                    </a:srgbClr>
                  </a:outerShdw>
                </a:effectLst>
              </a:rPr>
              <a:t>IPAH:</a:t>
            </a:r>
          </a:p>
        </p:txBody>
      </p:sp>
      <p:sp>
        <p:nvSpPr>
          <p:cNvPr id="16" name="TextBox 15">
            <a:extLst>
              <a:ext uri="{FF2B5EF4-FFF2-40B4-BE49-F238E27FC236}">
                <a16:creationId xmlns:a16="http://schemas.microsoft.com/office/drawing/2014/main" id="{591CC2BB-FDA2-C8DF-FD02-EE8200799393}"/>
              </a:ext>
            </a:extLst>
          </p:cNvPr>
          <p:cNvSpPr txBox="1"/>
          <p:nvPr/>
        </p:nvSpPr>
        <p:spPr>
          <a:xfrm>
            <a:off x="1096645" y="2879090"/>
            <a:ext cx="1313180" cy="369332"/>
          </a:xfrm>
          <a:prstGeom prst="rect">
            <a:avLst/>
          </a:prstGeom>
          <a:noFill/>
        </p:spPr>
        <p:txBody>
          <a:bodyPr wrap="none" rtlCol="0">
            <a:spAutoFit/>
          </a:bodyPr>
          <a:lstStyle/>
          <a:p>
            <a:r>
              <a:rPr lang="en-US" b="1" dirty="0">
                <a:solidFill>
                  <a:schemeClr val="bg1"/>
                </a:solidFill>
                <a:effectLst>
                  <a:outerShdw blurRad="38100" dist="38100" dir="2700000" algn="tl">
                    <a:srgbClr val="000000">
                      <a:alpha val="43137"/>
                    </a:srgbClr>
                  </a:outerShdw>
                </a:effectLst>
              </a:rPr>
              <a:t>PH-COPD:</a:t>
            </a:r>
          </a:p>
        </p:txBody>
      </p:sp>
      <p:sp>
        <p:nvSpPr>
          <p:cNvPr id="17" name="TextBox 16">
            <a:extLst>
              <a:ext uri="{FF2B5EF4-FFF2-40B4-BE49-F238E27FC236}">
                <a16:creationId xmlns:a16="http://schemas.microsoft.com/office/drawing/2014/main" id="{85204F33-65B1-B34A-DAE6-AF36A0102658}"/>
              </a:ext>
            </a:extLst>
          </p:cNvPr>
          <p:cNvSpPr txBox="1"/>
          <p:nvPr/>
        </p:nvSpPr>
        <p:spPr>
          <a:xfrm>
            <a:off x="1376869" y="4902200"/>
            <a:ext cx="1043876" cy="369332"/>
          </a:xfrm>
          <a:prstGeom prst="rect">
            <a:avLst/>
          </a:prstGeom>
          <a:noFill/>
        </p:spPr>
        <p:txBody>
          <a:bodyPr wrap="none" rtlCol="0">
            <a:spAutoFit/>
          </a:bodyPr>
          <a:lstStyle/>
          <a:p>
            <a:r>
              <a:rPr lang="en-US" b="1" dirty="0">
                <a:solidFill>
                  <a:schemeClr val="bg1"/>
                </a:solidFill>
                <a:effectLst>
                  <a:outerShdw blurRad="38100" dist="38100" dir="2700000" algn="tl">
                    <a:srgbClr val="000000">
                      <a:alpha val="43137"/>
                    </a:srgbClr>
                  </a:outerShdw>
                </a:effectLst>
              </a:rPr>
              <a:t>CTEPH:</a:t>
            </a:r>
          </a:p>
        </p:txBody>
      </p:sp>
      <p:sp>
        <p:nvSpPr>
          <p:cNvPr id="21" name="Footer Placeholder 20">
            <a:extLst>
              <a:ext uri="{FF2B5EF4-FFF2-40B4-BE49-F238E27FC236}">
                <a16:creationId xmlns:a16="http://schemas.microsoft.com/office/drawing/2014/main" id="{748D2B27-714E-62C1-18E2-A7A661046DC1}"/>
              </a:ext>
            </a:extLst>
          </p:cNvPr>
          <p:cNvSpPr>
            <a:spLocks noGrp="1"/>
          </p:cNvSpPr>
          <p:nvPr>
            <p:ph type="ftr" sz="quarter" idx="3"/>
          </p:nvPr>
        </p:nvSpPr>
        <p:spPr/>
        <p:txBody>
          <a:bodyPr/>
          <a:lstStyle/>
          <a:p>
            <a:r>
              <a:rPr lang="en-US" sz="1000" dirty="0"/>
              <a:t>Swift AJ, Wild JM, Nagle SK, et al. Quantitative MR imaging of pulmonary hypertension: A practical approach to the current state of the art.  </a:t>
            </a:r>
            <a:r>
              <a:rPr lang="en-US" sz="1000" i="1" dirty="0"/>
              <a:t>J </a:t>
            </a:r>
            <a:r>
              <a:rPr lang="en-US" sz="1000" i="1" dirty="0" err="1"/>
              <a:t>Thorac</a:t>
            </a:r>
            <a:r>
              <a:rPr lang="en-US" sz="1000" i="1" dirty="0"/>
              <a:t> Imaging. </a:t>
            </a:r>
            <a:r>
              <a:rPr lang="en-US" sz="1000" dirty="0"/>
              <a:t>2014;29(2): 68–79</a:t>
            </a:r>
          </a:p>
        </p:txBody>
      </p:sp>
      <p:pic>
        <p:nvPicPr>
          <p:cNvPr id="6" name="Picture 5" descr="A picture containing text&#10;&#10;Description automatically generated">
            <a:extLst>
              <a:ext uri="{FF2B5EF4-FFF2-40B4-BE49-F238E27FC236}">
                <a16:creationId xmlns:a16="http://schemas.microsoft.com/office/drawing/2014/main" id="{9A97ECD4-BE61-29EA-2D95-D65672B66D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7082" y="314528"/>
            <a:ext cx="4564856" cy="6086475"/>
          </a:xfrm>
          <a:prstGeom prst="rect">
            <a:avLst/>
          </a:prstGeom>
        </p:spPr>
      </p:pic>
    </p:spTree>
    <p:extLst>
      <p:ext uri="{BB962C8B-B14F-4D97-AF65-F5344CB8AC3E}">
        <p14:creationId xmlns:p14="http://schemas.microsoft.com/office/powerpoint/2010/main" val="173622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B6AE4EB-CD63-9441-AF78-226E7ED4D789}"/>
              </a:ext>
            </a:extLst>
          </p:cNvPr>
          <p:cNvSpPr>
            <a:spLocks noGrp="1"/>
          </p:cNvSpPr>
          <p:nvPr>
            <p:ph type="title"/>
          </p:nvPr>
        </p:nvSpPr>
        <p:spPr>
          <a:xfrm>
            <a:off x="609600" y="199505"/>
            <a:ext cx="11346180" cy="1185577"/>
          </a:xfrm>
        </p:spPr>
        <p:txBody>
          <a:bodyPr>
            <a:normAutofit/>
          </a:bodyPr>
          <a:lstStyle/>
          <a:p>
            <a:r>
              <a:rPr lang="en-US" dirty="0"/>
              <a:t>MRI Investigation of Suspected PH: What We Can Learn</a:t>
            </a:r>
          </a:p>
        </p:txBody>
      </p:sp>
      <p:sp>
        <p:nvSpPr>
          <p:cNvPr id="8" name="TextBox 7">
            <a:extLst>
              <a:ext uri="{FF2B5EF4-FFF2-40B4-BE49-F238E27FC236}">
                <a16:creationId xmlns:a16="http://schemas.microsoft.com/office/drawing/2014/main" id="{AB211560-8689-D047-8D9A-8C4396DBA4E7}"/>
              </a:ext>
            </a:extLst>
          </p:cNvPr>
          <p:cNvSpPr txBox="1"/>
          <p:nvPr/>
        </p:nvSpPr>
        <p:spPr>
          <a:xfrm>
            <a:off x="4732290" y="1278565"/>
            <a:ext cx="2826479" cy="369332"/>
          </a:xfrm>
          <a:prstGeom prst="rect">
            <a:avLst/>
          </a:prstGeom>
          <a:noFill/>
        </p:spPr>
        <p:txBody>
          <a:bodyPr wrap="none" rtlCol="0">
            <a:spAutoFit/>
          </a:bodyPr>
          <a:lstStyle/>
          <a:p>
            <a:r>
              <a:rPr lang="en-US" dirty="0"/>
              <a:t> Axial Black Blood Images</a:t>
            </a:r>
          </a:p>
        </p:txBody>
      </p:sp>
      <p:sp>
        <p:nvSpPr>
          <p:cNvPr id="2" name="Footer Placeholder 1">
            <a:extLst>
              <a:ext uri="{FF2B5EF4-FFF2-40B4-BE49-F238E27FC236}">
                <a16:creationId xmlns:a16="http://schemas.microsoft.com/office/drawing/2014/main" id="{ABFEE97D-77CF-474F-C14B-3D09B1F5DD25}"/>
              </a:ext>
            </a:extLst>
          </p:cNvPr>
          <p:cNvSpPr>
            <a:spLocks noGrp="1"/>
          </p:cNvSpPr>
          <p:nvPr>
            <p:ph type="ftr" sz="quarter" idx="3"/>
          </p:nvPr>
        </p:nvSpPr>
        <p:spPr/>
        <p:txBody>
          <a:bodyPr/>
          <a:lstStyle/>
          <a:p>
            <a:r>
              <a:rPr lang="en-US" sz="1000" dirty="0"/>
              <a:t>Swift AJ, et al.  </a:t>
            </a:r>
            <a:r>
              <a:rPr lang="en-US" sz="1000" i="1" dirty="0"/>
              <a:t>J </a:t>
            </a:r>
            <a:r>
              <a:rPr lang="en-US" sz="1000" i="1" dirty="0" err="1"/>
              <a:t>Thorac</a:t>
            </a:r>
            <a:r>
              <a:rPr lang="en-US" sz="1000" i="1" dirty="0"/>
              <a:t> Imaging, </a:t>
            </a:r>
            <a:r>
              <a:rPr lang="en-US" sz="1000" dirty="0"/>
              <a:t>2014; 29: 68–79</a:t>
            </a:r>
          </a:p>
        </p:txBody>
      </p:sp>
      <p:pic>
        <p:nvPicPr>
          <p:cNvPr id="5" name="Picture 4" descr="A picture containing text, brass, weapon, spectacles&#10;&#10;Description automatically generated">
            <a:extLst>
              <a:ext uri="{FF2B5EF4-FFF2-40B4-BE49-F238E27FC236}">
                <a16:creationId xmlns:a16="http://schemas.microsoft.com/office/drawing/2014/main" id="{403B204F-824A-F812-6E25-7472CF5E98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0200" y="1769226"/>
            <a:ext cx="9142695" cy="4301374"/>
          </a:xfrm>
          <a:prstGeom prst="rect">
            <a:avLst/>
          </a:prstGeom>
        </p:spPr>
      </p:pic>
    </p:spTree>
    <p:extLst>
      <p:ext uri="{BB962C8B-B14F-4D97-AF65-F5344CB8AC3E}">
        <p14:creationId xmlns:p14="http://schemas.microsoft.com/office/powerpoint/2010/main" val="88538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0856B1AD-2E62-400B-B4BE-5D923EC389E0}"/>
              </a:ext>
            </a:extLst>
          </p:cNvPr>
          <p:cNvSpPr>
            <a:spLocks noGrp="1"/>
          </p:cNvSpPr>
          <p:nvPr>
            <p:ph type="title"/>
          </p:nvPr>
        </p:nvSpPr>
        <p:spPr>
          <a:xfrm>
            <a:off x="609600" y="199505"/>
            <a:ext cx="11437620" cy="1185577"/>
          </a:xfrm>
        </p:spPr>
        <p:txBody>
          <a:bodyPr/>
          <a:lstStyle/>
          <a:p>
            <a:r>
              <a:rPr lang="en-CA" dirty="0"/>
              <a:t>Certain</a:t>
            </a:r>
            <a:r>
              <a:rPr lang="es-AR" dirty="0"/>
              <a:t> cMRI Features Can </a:t>
            </a:r>
            <a:r>
              <a:rPr lang="es-AR" dirty="0" err="1"/>
              <a:t>Help</a:t>
            </a:r>
            <a:r>
              <a:rPr lang="es-AR" dirty="0"/>
              <a:t> </a:t>
            </a:r>
            <a:r>
              <a:rPr lang="en-US" dirty="0"/>
              <a:t>Predict</a:t>
            </a:r>
            <a:r>
              <a:rPr lang="es-AR" dirty="0"/>
              <a:t> Outcomes in PAH</a:t>
            </a:r>
          </a:p>
        </p:txBody>
      </p:sp>
      <p:pic>
        <p:nvPicPr>
          <p:cNvPr id="5" name="Imagen 4">
            <a:extLst>
              <a:ext uri="{FF2B5EF4-FFF2-40B4-BE49-F238E27FC236}">
                <a16:creationId xmlns:a16="http://schemas.microsoft.com/office/drawing/2014/main" id="{0D118191-04BB-4929-BFC3-7E792A460DEC}"/>
              </a:ext>
            </a:extLst>
          </p:cNvPr>
          <p:cNvPicPr>
            <a:picLocks noChangeAspect="1"/>
          </p:cNvPicPr>
          <p:nvPr/>
        </p:nvPicPr>
        <p:blipFill>
          <a:blip r:embed="rId2"/>
          <a:stretch>
            <a:fillRect/>
          </a:stretch>
        </p:blipFill>
        <p:spPr>
          <a:xfrm>
            <a:off x="1273306" y="2077879"/>
            <a:ext cx="3211106" cy="3198563"/>
          </a:xfrm>
          <a:prstGeom prst="rect">
            <a:avLst/>
          </a:prstGeom>
        </p:spPr>
      </p:pic>
      <p:sp>
        <p:nvSpPr>
          <p:cNvPr id="7" name="TextBox 13">
            <a:extLst>
              <a:ext uri="{FF2B5EF4-FFF2-40B4-BE49-F238E27FC236}">
                <a16:creationId xmlns:a16="http://schemas.microsoft.com/office/drawing/2014/main" id="{CB2D3634-9DFE-417C-8DF0-14DB30AC4AF9}"/>
              </a:ext>
            </a:extLst>
          </p:cNvPr>
          <p:cNvSpPr txBox="1"/>
          <p:nvPr/>
        </p:nvSpPr>
        <p:spPr>
          <a:xfrm>
            <a:off x="921944" y="1508593"/>
            <a:ext cx="3868110" cy="307777"/>
          </a:xfrm>
          <a:prstGeom prst="rect">
            <a:avLst/>
          </a:prstGeom>
          <a:noFill/>
        </p:spPr>
        <p:txBody>
          <a:bodyPr wrap="none" rtlCol="0">
            <a:spAutoFit/>
          </a:bodyPr>
          <a:lstStyle/>
          <a:p>
            <a:r>
              <a:rPr lang="en-US" sz="1400" dirty="0"/>
              <a:t>Short Axis with Late Gadolinium Enhancement</a:t>
            </a:r>
          </a:p>
        </p:txBody>
      </p:sp>
      <p:cxnSp>
        <p:nvCxnSpPr>
          <p:cNvPr id="8" name="Straight Arrow Connector 24">
            <a:extLst>
              <a:ext uri="{FF2B5EF4-FFF2-40B4-BE49-F238E27FC236}">
                <a16:creationId xmlns:a16="http://schemas.microsoft.com/office/drawing/2014/main" id="{B3E774E3-FD40-48ED-B6DD-9F3522458159}"/>
              </a:ext>
            </a:extLst>
          </p:cNvPr>
          <p:cNvCxnSpPr>
            <a:cxnSpLocks/>
            <a:stCxn id="9" idx="2"/>
          </p:cNvCxnSpPr>
          <p:nvPr/>
        </p:nvCxnSpPr>
        <p:spPr>
          <a:xfrm flipH="1">
            <a:off x="3392057" y="2677155"/>
            <a:ext cx="187083" cy="1234132"/>
          </a:xfrm>
          <a:prstGeom prst="straightConnector1">
            <a:avLst/>
          </a:prstGeom>
          <a:ln w="38100">
            <a:solidFill>
              <a:schemeClr val="accent3">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sp>
        <p:nvSpPr>
          <p:cNvPr id="9" name="Text Box 8">
            <a:extLst>
              <a:ext uri="{FF2B5EF4-FFF2-40B4-BE49-F238E27FC236}">
                <a16:creationId xmlns:a16="http://schemas.microsoft.com/office/drawing/2014/main" id="{A1C64F9C-E081-41CA-9DB3-EC8201FB9970}"/>
              </a:ext>
            </a:extLst>
          </p:cNvPr>
          <p:cNvSpPr txBox="1">
            <a:spLocks noChangeArrowheads="1"/>
          </p:cNvSpPr>
          <p:nvPr/>
        </p:nvSpPr>
        <p:spPr bwMode="ltGray">
          <a:xfrm>
            <a:off x="2777638" y="2390923"/>
            <a:ext cx="1603003" cy="286232"/>
          </a:xfrm>
          <a:prstGeom prst="rect">
            <a:avLst/>
          </a:prstGeom>
          <a:solidFill>
            <a:schemeClr val="accent1"/>
          </a:solidFill>
          <a:ln w="19050">
            <a:noFill/>
            <a:miter lim="800000"/>
            <a:headEnd/>
            <a:tailEnd/>
          </a:ln>
        </p:spPr>
        <p:txBody>
          <a:bodyPr wrap="none">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nSpc>
                <a:spcPct val="90000"/>
              </a:lnSpc>
            </a:pPr>
            <a:r>
              <a:rPr lang="en-US" sz="1400" b="1" dirty="0">
                <a:solidFill>
                  <a:schemeClr val="bg1"/>
                </a:solidFill>
                <a:latin typeface="Calibri" pitchFamily="34" charset="0"/>
                <a:cs typeface="Calibri" pitchFamily="34" charset="0"/>
              </a:rPr>
              <a:t>RV Insertion Points</a:t>
            </a:r>
          </a:p>
        </p:txBody>
      </p:sp>
      <p:cxnSp>
        <p:nvCxnSpPr>
          <p:cNvPr id="12" name="Straight Arrow Connector 24">
            <a:extLst>
              <a:ext uri="{FF2B5EF4-FFF2-40B4-BE49-F238E27FC236}">
                <a16:creationId xmlns:a16="http://schemas.microsoft.com/office/drawing/2014/main" id="{43682452-2DA2-4CE8-8636-E41E28BC3B57}"/>
              </a:ext>
            </a:extLst>
          </p:cNvPr>
          <p:cNvCxnSpPr>
            <a:cxnSpLocks/>
            <a:stCxn id="9" idx="2"/>
          </p:cNvCxnSpPr>
          <p:nvPr/>
        </p:nvCxnSpPr>
        <p:spPr>
          <a:xfrm flipH="1">
            <a:off x="2982897" y="2677155"/>
            <a:ext cx="596243" cy="470652"/>
          </a:xfrm>
          <a:prstGeom prst="straightConnector1">
            <a:avLst/>
          </a:prstGeom>
          <a:ln w="38100">
            <a:solidFill>
              <a:schemeClr val="accent3">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grpSp>
        <p:nvGrpSpPr>
          <p:cNvPr id="17" name="Group 5">
            <a:extLst>
              <a:ext uri="{FF2B5EF4-FFF2-40B4-BE49-F238E27FC236}">
                <a16:creationId xmlns:a16="http://schemas.microsoft.com/office/drawing/2014/main" id="{9FBFE20F-4DF2-4DF0-A28D-968C32D598FF}"/>
              </a:ext>
            </a:extLst>
          </p:cNvPr>
          <p:cNvGrpSpPr/>
          <p:nvPr/>
        </p:nvGrpSpPr>
        <p:grpSpPr>
          <a:xfrm>
            <a:off x="6125041" y="2041810"/>
            <a:ext cx="5208786" cy="3645588"/>
            <a:chOff x="650604" y="1574314"/>
            <a:chExt cx="7140660" cy="4472667"/>
          </a:xfrm>
        </p:grpSpPr>
        <p:grpSp>
          <p:nvGrpSpPr>
            <p:cNvPr id="18" name="Group 6">
              <a:extLst>
                <a:ext uri="{FF2B5EF4-FFF2-40B4-BE49-F238E27FC236}">
                  <a16:creationId xmlns:a16="http://schemas.microsoft.com/office/drawing/2014/main" id="{7D279D85-9527-4A0B-B59E-D1F34F7EC998}"/>
                </a:ext>
              </a:extLst>
            </p:cNvPr>
            <p:cNvGrpSpPr/>
            <p:nvPr/>
          </p:nvGrpSpPr>
          <p:grpSpPr>
            <a:xfrm>
              <a:off x="752423" y="1574314"/>
              <a:ext cx="1042814" cy="3920043"/>
              <a:chOff x="1447669" y="1544086"/>
              <a:chExt cx="1042814" cy="3920043"/>
            </a:xfrm>
          </p:grpSpPr>
          <p:sp>
            <p:nvSpPr>
              <p:cNvPr id="41" name="TextBox 29">
                <a:extLst>
                  <a:ext uri="{FF2B5EF4-FFF2-40B4-BE49-F238E27FC236}">
                    <a16:creationId xmlns:a16="http://schemas.microsoft.com/office/drawing/2014/main" id="{FD9906C1-502D-4D8D-9D45-74C879C76F95}"/>
                  </a:ext>
                </a:extLst>
              </p:cNvPr>
              <p:cNvSpPr txBox="1"/>
              <p:nvPr/>
            </p:nvSpPr>
            <p:spPr>
              <a:xfrm>
                <a:off x="1447669" y="1544086"/>
                <a:ext cx="1042814" cy="644306"/>
              </a:xfrm>
              <a:prstGeom prst="rect">
                <a:avLst/>
              </a:prstGeom>
              <a:noFill/>
            </p:spPr>
            <p:txBody>
              <a:bodyPr wrap="none" rtlCol="0">
                <a:spAutoFit/>
              </a:bodyPr>
              <a:lstStyle/>
              <a:p>
                <a:pPr algn="r"/>
                <a:r>
                  <a:rPr lang="en-US" sz="1600" dirty="0"/>
                  <a:t>100</a:t>
                </a:r>
              </a:p>
            </p:txBody>
          </p:sp>
          <p:sp>
            <p:nvSpPr>
              <p:cNvPr id="42" name="TextBox 30">
                <a:extLst>
                  <a:ext uri="{FF2B5EF4-FFF2-40B4-BE49-F238E27FC236}">
                    <a16:creationId xmlns:a16="http://schemas.microsoft.com/office/drawing/2014/main" id="{218E1489-3D6D-4AD3-B1DC-3BA3717DCE99}"/>
                  </a:ext>
                </a:extLst>
              </p:cNvPr>
              <p:cNvSpPr txBox="1"/>
              <p:nvPr/>
            </p:nvSpPr>
            <p:spPr>
              <a:xfrm>
                <a:off x="1673262" y="2199234"/>
                <a:ext cx="817221" cy="644306"/>
              </a:xfrm>
              <a:prstGeom prst="rect">
                <a:avLst/>
              </a:prstGeom>
              <a:noFill/>
            </p:spPr>
            <p:txBody>
              <a:bodyPr wrap="none" rtlCol="0">
                <a:spAutoFit/>
              </a:bodyPr>
              <a:lstStyle/>
              <a:p>
                <a:pPr algn="r"/>
                <a:r>
                  <a:rPr lang="en-US" sz="1600" dirty="0"/>
                  <a:t>80</a:t>
                </a:r>
              </a:p>
            </p:txBody>
          </p:sp>
          <p:sp>
            <p:nvSpPr>
              <p:cNvPr id="43" name="TextBox 31">
                <a:extLst>
                  <a:ext uri="{FF2B5EF4-FFF2-40B4-BE49-F238E27FC236}">
                    <a16:creationId xmlns:a16="http://schemas.microsoft.com/office/drawing/2014/main" id="{B10A80F9-F07A-4230-9D92-828A065F4C10}"/>
                  </a:ext>
                </a:extLst>
              </p:cNvPr>
              <p:cNvSpPr txBox="1"/>
              <p:nvPr/>
            </p:nvSpPr>
            <p:spPr>
              <a:xfrm>
                <a:off x="1558879" y="2854380"/>
                <a:ext cx="931604" cy="644306"/>
              </a:xfrm>
              <a:prstGeom prst="rect">
                <a:avLst/>
              </a:prstGeom>
              <a:noFill/>
            </p:spPr>
            <p:txBody>
              <a:bodyPr wrap="none" rtlCol="0">
                <a:spAutoFit/>
              </a:bodyPr>
              <a:lstStyle/>
              <a:p>
                <a:pPr algn="r"/>
                <a:r>
                  <a:rPr lang="en-US" sz="1600" dirty="0"/>
                  <a:t> 60</a:t>
                </a:r>
              </a:p>
            </p:txBody>
          </p:sp>
          <p:sp>
            <p:nvSpPr>
              <p:cNvPr id="44" name="TextBox 32">
                <a:extLst>
                  <a:ext uri="{FF2B5EF4-FFF2-40B4-BE49-F238E27FC236}">
                    <a16:creationId xmlns:a16="http://schemas.microsoft.com/office/drawing/2014/main" id="{AFD54526-B534-4B9D-9DB2-FB476C8AE6D3}"/>
                  </a:ext>
                </a:extLst>
              </p:cNvPr>
              <p:cNvSpPr txBox="1"/>
              <p:nvPr/>
            </p:nvSpPr>
            <p:spPr>
              <a:xfrm>
                <a:off x="1673262" y="3509527"/>
                <a:ext cx="817221" cy="644306"/>
              </a:xfrm>
              <a:prstGeom prst="rect">
                <a:avLst/>
              </a:prstGeom>
              <a:noFill/>
            </p:spPr>
            <p:txBody>
              <a:bodyPr wrap="none" rtlCol="0">
                <a:spAutoFit/>
              </a:bodyPr>
              <a:lstStyle/>
              <a:p>
                <a:pPr algn="r"/>
                <a:r>
                  <a:rPr lang="en-US" sz="1600" dirty="0"/>
                  <a:t>40</a:t>
                </a:r>
              </a:p>
            </p:txBody>
          </p:sp>
          <p:sp>
            <p:nvSpPr>
              <p:cNvPr id="45" name="TextBox 33">
                <a:extLst>
                  <a:ext uri="{FF2B5EF4-FFF2-40B4-BE49-F238E27FC236}">
                    <a16:creationId xmlns:a16="http://schemas.microsoft.com/office/drawing/2014/main" id="{6A1E0FBE-FF7C-4E31-871D-5CCF904E2752}"/>
                  </a:ext>
                </a:extLst>
              </p:cNvPr>
              <p:cNvSpPr txBox="1"/>
              <p:nvPr/>
            </p:nvSpPr>
            <p:spPr>
              <a:xfrm>
                <a:off x="1673262" y="4164673"/>
                <a:ext cx="817221" cy="644306"/>
              </a:xfrm>
              <a:prstGeom prst="rect">
                <a:avLst/>
              </a:prstGeom>
              <a:noFill/>
            </p:spPr>
            <p:txBody>
              <a:bodyPr wrap="none" rtlCol="0">
                <a:spAutoFit/>
              </a:bodyPr>
              <a:lstStyle/>
              <a:p>
                <a:pPr algn="r"/>
                <a:r>
                  <a:rPr lang="en-US" sz="1600" dirty="0"/>
                  <a:t>20</a:t>
                </a:r>
              </a:p>
            </p:txBody>
          </p:sp>
          <p:sp>
            <p:nvSpPr>
              <p:cNvPr id="46" name="TextBox 34">
                <a:extLst>
                  <a:ext uri="{FF2B5EF4-FFF2-40B4-BE49-F238E27FC236}">
                    <a16:creationId xmlns:a16="http://schemas.microsoft.com/office/drawing/2014/main" id="{B057314E-ECF6-46B9-BCF0-88211D579E68}"/>
                  </a:ext>
                </a:extLst>
              </p:cNvPr>
              <p:cNvSpPr txBox="1"/>
              <p:nvPr/>
            </p:nvSpPr>
            <p:spPr>
              <a:xfrm>
                <a:off x="1898855" y="4819823"/>
                <a:ext cx="591628" cy="644306"/>
              </a:xfrm>
              <a:prstGeom prst="rect">
                <a:avLst/>
              </a:prstGeom>
              <a:noFill/>
            </p:spPr>
            <p:txBody>
              <a:bodyPr wrap="none" rtlCol="0">
                <a:spAutoFit/>
              </a:bodyPr>
              <a:lstStyle/>
              <a:p>
                <a:pPr algn="r"/>
                <a:r>
                  <a:rPr lang="en-US" sz="1600" dirty="0"/>
                  <a:t>0</a:t>
                </a:r>
              </a:p>
            </p:txBody>
          </p:sp>
        </p:grpSp>
        <p:grpSp>
          <p:nvGrpSpPr>
            <p:cNvPr id="19" name="Group 7">
              <a:extLst>
                <a:ext uri="{FF2B5EF4-FFF2-40B4-BE49-F238E27FC236}">
                  <a16:creationId xmlns:a16="http://schemas.microsoft.com/office/drawing/2014/main" id="{60A24484-AF97-42FD-9B00-E31D621A0536}"/>
                </a:ext>
              </a:extLst>
            </p:cNvPr>
            <p:cNvGrpSpPr/>
            <p:nvPr/>
          </p:nvGrpSpPr>
          <p:grpSpPr>
            <a:xfrm>
              <a:off x="1765941" y="1707888"/>
              <a:ext cx="5148737" cy="3433852"/>
              <a:chOff x="1765941" y="1707888"/>
              <a:chExt cx="5148737" cy="3433852"/>
            </a:xfrm>
          </p:grpSpPr>
          <p:cxnSp>
            <p:nvCxnSpPr>
              <p:cNvPr id="30" name="Straight Connector 18">
                <a:extLst>
                  <a:ext uri="{FF2B5EF4-FFF2-40B4-BE49-F238E27FC236}">
                    <a16:creationId xmlns:a16="http://schemas.microsoft.com/office/drawing/2014/main" id="{7E74B04F-5FE6-49CA-9DF7-03C6B2510DFD}"/>
                  </a:ext>
                </a:extLst>
              </p:cNvPr>
              <p:cNvCxnSpPr/>
              <p:nvPr/>
            </p:nvCxnSpPr>
            <p:spPr>
              <a:xfrm>
                <a:off x="1902933" y="1707888"/>
                <a:ext cx="0" cy="3284406"/>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Straight Connector 19">
                <a:extLst>
                  <a:ext uri="{FF2B5EF4-FFF2-40B4-BE49-F238E27FC236}">
                    <a16:creationId xmlns:a16="http://schemas.microsoft.com/office/drawing/2014/main" id="{E4863CDD-972B-4D18-9965-9183FB130D92}"/>
                  </a:ext>
                </a:extLst>
              </p:cNvPr>
              <p:cNvCxnSpPr/>
              <p:nvPr/>
            </p:nvCxnSpPr>
            <p:spPr>
              <a:xfrm>
                <a:off x="1851471" y="5004748"/>
                <a:ext cx="5063207" cy="0"/>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Connector 20">
                <a:extLst>
                  <a:ext uri="{FF2B5EF4-FFF2-40B4-BE49-F238E27FC236}">
                    <a16:creationId xmlns:a16="http://schemas.microsoft.com/office/drawing/2014/main" id="{49811F88-95A6-4039-B06B-1C78134AEBDF}"/>
                  </a:ext>
                </a:extLst>
              </p:cNvPr>
              <p:cNvCxnSpPr/>
              <p:nvPr/>
            </p:nvCxnSpPr>
            <p:spPr>
              <a:xfrm flipH="1">
                <a:off x="1765941" y="1714288"/>
                <a:ext cx="124540" cy="0"/>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Straight Connector 21">
                <a:extLst>
                  <a:ext uri="{FF2B5EF4-FFF2-40B4-BE49-F238E27FC236}">
                    <a16:creationId xmlns:a16="http://schemas.microsoft.com/office/drawing/2014/main" id="{EC352F95-B880-48B1-90A1-61A0DFB7165E}"/>
                  </a:ext>
                </a:extLst>
              </p:cNvPr>
              <p:cNvCxnSpPr/>
              <p:nvPr/>
            </p:nvCxnSpPr>
            <p:spPr>
              <a:xfrm flipH="1">
                <a:off x="1765941" y="2372380"/>
                <a:ext cx="124540" cy="0"/>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22">
                <a:extLst>
                  <a:ext uri="{FF2B5EF4-FFF2-40B4-BE49-F238E27FC236}">
                    <a16:creationId xmlns:a16="http://schemas.microsoft.com/office/drawing/2014/main" id="{371707E3-3F04-4033-8038-BE9B25ADA793}"/>
                  </a:ext>
                </a:extLst>
              </p:cNvPr>
              <p:cNvCxnSpPr/>
              <p:nvPr/>
            </p:nvCxnSpPr>
            <p:spPr>
              <a:xfrm flipH="1">
                <a:off x="1765941" y="3030472"/>
                <a:ext cx="124540" cy="0"/>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Straight Connector 23">
                <a:extLst>
                  <a:ext uri="{FF2B5EF4-FFF2-40B4-BE49-F238E27FC236}">
                    <a16:creationId xmlns:a16="http://schemas.microsoft.com/office/drawing/2014/main" id="{4921779C-F219-4EA4-861A-CDE5F92EB3A9}"/>
                  </a:ext>
                </a:extLst>
              </p:cNvPr>
              <p:cNvCxnSpPr/>
              <p:nvPr/>
            </p:nvCxnSpPr>
            <p:spPr>
              <a:xfrm flipH="1">
                <a:off x="1765941" y="3688564"/>
                <a:ext cx="124540" cy="0"/>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Straight Connector 24">
                <a:extLst>
                  <a:ext uri="{FF2B5EF4-FFF2-40B4-BE49-F238E27FC236}">
                    <a16:creationId xmlns:a16="http://schemas.microsoft.com/office/drawing/2014/main" id="{DA4B9B4E-424A-480D-858C-1813B7BD42E4}"/>
                  </a:ext>
                </a:extLst>
              </p:cNvPr>
              <p:cNvCxnSpPr/>
              <p:nvPr/>
            </p:nvCxnSpPr>
            <p:spPr>
              <a:xfrm flipH="1">
                <a:off x="1765941" y="4346656"/>
                <a:ext cx="124540" cy="0"/>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Straight Connector 25">
                <a:extLst>
                  <a:ext uri="{FF2B5EF4-FFF2-40B4-BE49-F238E27FC236}">
                    <a16:creationId xmlns:a16="http://schemas.microsoft.com/office/drawing/2014/main" id="{33073CF4-D02F-4FD0-A903-0C7DCFCAF4F3}"/>
                  </a:ext>
                </a:extLst>
              </p:cNvPr>
              <p:cNvCxnSpPr/>
              <p:nvPr/>
            </p:nvCxnSpPr>
            <p:spPr>
              <a:xfrm flipH="1">
                <a:off x="1765941" y="5004746"/>
                <a:ext cx="124540" cy="0"/>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26">
                <a:extLst>
                  <a:ext uri="{FF2B5EF4-FFF2-40B4-BE49-F238E27FC236}">
                    <a16:creationId xmlns:a16="http://schemas.microsoft.com/office/drawing/2014/main" id="{BC85FE6E-8082-4A66-9342-27E2C8F3E05B}"/>
                  </a:ext>
                </a:extLst>
              </p:cNvPr>
              <p:cNvCxnSpPr/>
              <p:nvPr/>
            </p:nvCxnSpPr>
            <p:spPr>
              <a:xfrm>
                <a:off x="5817379" y="5004748"/>
                <a:ext cx="0" cy="136992"/>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27">
                <a:extLst>
                  <a:ext uri="{FF2B5EF4-FFF2-40B4-BE49-F238E27FC236}">
                    <a16:creationId xmlns:a16="http://schemas.microsoft.com/office/drawing/2014/main" id="{E25D04A4-FF2C-4D1F-8A88-93828D443DB7}"/>
                  </a:ext>
                </a:extLst>
              </p:cNvPr>
              <p:cNvCxnSpPr/>
              <p:nvPr/>
            </p:nvCxnSpPr>
            <p:spPr>
              <a:xfrm>
                <a:off x="3651678" y="5004748"/>
                <a:ext cx="0" cy="136992"/>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Straight Connector 28">
                <a:extLst>
                  <a:ext uri="{FF2B5EF4-FFF2-40B4-BE49-F238E27FC236}">
                    <a16:creationId xmlns:a16="http://schemas.microsoft.com/office/drawing/2014/main" id="{117554E7-7113-4B36-AD11-A744F53D1C6A}"/>
                  </a:ext>
                </a:extLst>
              </p:cNvPr>
              <p:cNvCxnSpPr/>
              <p:nvPr/>
            </p:nvCxnSpPr>
            <p:spPr>
              <a:xfrm>
                <a:off x="1993619" y="5004748"/>
                <a:ext cx="0" cy="136992"/>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0" name="TextBox 8">
              <a:extLst>
                <a:ext uri="{FF2B5EF4-FFF2-40B4-BE49-F238E27FC236}">
                  <a16:creationId xmlns:a16="http://schemas.microsoft.com/office/drawing/2014/main" id="{8955F9FC-96C5-45CA-A86F-CEE36459169C}"/>
                </a:ext>
              </a:extLst>
            </p:cNvPr>
            <p:cNvSpPr txBox="1"/>
            <p:nvPr/>
          </p:nvSpPr>
          <p:spPr>
            <a:xfrm>
              <a:off x="5313497" y="5129287"/>
              <a:ext cx="1042814" cy="644306"/>
            </a:xfrm>
            <a:prstGeom prst="rect">
              <a:avLst/>
            </a:prstGeom>
            <a:noFill/>
          </p:spPr>
          <p:txBody>
            <a:bodyPr wrap="none" rtlCol="0">
              <a:spAutoFit/>
            </a:bodyPr>
            <a:lstStyle/>
            <a:p>
              <a:pPr algn="ctr"/>
              <a:r>
                <a:rPr lang="en-US" sz="1600" dirty="0"/>
                <a:t>100</a:t>
              </a:r>
            </a:p>
          </p:txBody>
        </p:sp>
        <p:sp>
          <p:nvSpPr>
            <p:cNvPr id="21" name="TextBox 9">
              <a:extLst>
                <a:ext uri="{FF2B5EF4-FFF2-40B4-BE49-F238E27FC236}">
                  <a16:creationId xmlns:a16="http://schemas.microsoft.com/office/drawing/2014/main" id="{92728424-BFB1-4DA5-BBE3-795F718B14BD}"/>
                </a:ext>
              </a:extLst>
            </p:cNvPr>
            <p:cNvSpPr txBox="1"/>
            <p:nvPr/>
          </p:nvSpPr>
          <p:spPr>
            <a:xfrm>
              <a:off x="3268062" y="5129287"/>
              <a:ext cx="817219" cy="644306"/>
            </a:xfrm>
            <a:prstGeom prst="rect">
              <a:avLst/>
            </a:prstGeom>
            <a:noFill/>
          </p:spPr>
          <p:txBody>
            <a:bodyPr wrap="none" rtlCol="0">
              <a:spAutoFit/>
            </a:bodyPr>
            <a:lstStyle/>
            <a:p>
              <a:pPr algn="ctr"/>
              <a:r>
                <a:rPr lang="en-US" sz="1600" dirty="0"/>
                <a:t>50</a:t>
              </a:r>
            </a:p>
          </p:txBody>
        </p:sp>
        <p:sp>
          <p:nvSpPr>
            <p:cNvPr id="22" name="TextBox 10">
              <a:extLst>
                <a:ext uri="{FF2B5EF4-FFF2-40B4-BE49-F238E27FC236}">
                  <a16:creationId xmlns:a16="http://schemas.microsoft.com/office/drawing/2014/main" id="{F9034432-6B30-4708-BBBD-8515D4900A59}"/>
                </a:ext>
              </a:extLst>
            </p:cNvPr>
            <p:cNvSpPr txBox="1"/>
            <p:nvPr/>
          </p:nvSpPr>
          <p:spPr>
            <a:xfrm>
              <a:off x="1602531" y="5129287"/>
              <a:ext cx="817219" cy="644306"/>
            </a:xfrm>
            <a:prstGeom prst="rect">
              <a:avLst/>
            </a:prstGeom>
            <a:noFill/>
          </p:spPr>
          <p:txBody>
            <a:bodyPr wrap="none" rtlCol="0">
              <a:spAutoFit/>
            </a:bodyPr>
            <a:lstStyle/>
            <a:p>
              <a:pPr algn="ctr"/>
              <a:r>
                <a:rPr lang="en-US" sz="1600" dirty="0"/>
                <a:t>12</a:t>
              </a:r>
            </a:p>
          </p:txBody>
        </p:sp>
        <p:sp>
          <p:nvSpPr>
            <p:cNvPr id="23" name="TextBox 11">
              <a:extLst>
                <a:ext uri="{FF2B5EF4-FFF2-40B4-BE49-F238E27FC236}">
                  <a16:creationId xmlns:a16="http://schemas.microsoft.com/office/drawing/2014/main" id="{E96B26FD-647C-4921-8A1E-08B8A1B43B8C}"/>
                </a:ext>
              </a:extLst>
            </p:cNvPr>
            <p:cNvSpPr txBox="1"/>
            <p:nvPr/>
          </p:nvSpPr>
          <p:spPr>
            <a:xfrm>
              <a:off x="1891804" y="5549108"/>
              <a:ext cx="4985204" cy="497873"/>
            </a:xfrm>
            <a:prstGeom prst="rect">
              <a:avLst/>
            </a:prstGeom>
            <a:noFill/>
          </p:spPr>
          <p:txBody>
            <a:bodyPr wrap="square" rtlCol="0">
              <a:spAutoFit/>
            </a:bodyPr>
            <a:lstStyle/>
            <a:p>
              <a:pPr algn="ctr"/>
              <a:r>
                <a:rPr lang="en-US" sz="1100" b="1" dirty="0"/>
                <a:t>Time (months)</a:t>
              </a:r>
            </a:p>
          </p:txBody>
        </p:sp>
        <p:sp>
          <p:nvSpPr>
            <p:cNvPr id="24" name="TextBox 12">
              <a:extLst>
                <a:ext uri="{FF2B5EF4-FFF2-40B4-BE49-F238E27FC236}">
                  <a16:creationId xmlns:a16="http://schemas.microsoft.com/office/drawing/2014/main" id="{23527D90-D27A-4B2C-A821-3D04D4F53E24}"/>
                </a:ext>
              </a:extLst>
            </p:cNvPr>
            <p:cNvSpPr txBox="1"/>
            <p:nvPr/>
          </p:nvSpPr>
          <p:spPr>
            <a:xfrm>
              <a:off x="5448855" y="2089195"/>
              <a:ext cx="2342409" cy="1464332"/>
            </a:xfrm>
            <a:prstGeom prst="rect">
              <a:avLst/>
            </a:prstGeom>
            <a:noFill/>
          </p:spPr>
          <p:txBody>
            <a:bodyPr wrap="square" rtlCol="0">
              <a:spAutoFit/>
            </a:bodyPr>
            <a:lstStyle/>
            <a:p>
              <a:r>
                <a:rPr lang="en-US" sz="1100" b="1" dirty="0"/>
                <a:t>Stable/ </a:t>
              </a:r>
            </a:p>
            <a:p>
              <a:r>
                <a:rPr lang="en-US" sz="1100" b="1" dirty="0"/>
                <a:t>increased RVEF</a:t>
              </a:r>
              <a:br>
                <a:rPr lang="en-US" sz="1100" b="1" dirty="0"/>
              </a:br>
              <a:r>
                <a:rPr lang="en-US" sz="1100" b="1" dirty="0"/>
                <a:t>(n=39)</a:t>
              </a:r>
            </a:p>
          </p:txBody>
        </p:sp>
        <p:sp>
          <p:nvSpPr>
            <p:cNvPr id="25" name="TextBox 13">
              <a:extLst>
                <a:ext uri="{FF2B5EF4-FFF2-40B4-BE49-F238E27FC236}">
                  <a16:creationId xmlns:a16="http://schemas.microsoft.com/office/drawing/2014/main" id="{8B7352BA-B06C-43E1-B9DF-9B2EA383AA33}"/>
                </a:ext>
              </a:extLst>
            </p:cNvPr>
            <p:cNvSpPr txBox="1"/>
            <p:nvPr/>
          </p:nvSpPr>
          <p:spPr>
            <a:xfrm rot="16200000">
              <a:off x="-726103" y="3083611"/>
              <a:ext cx="3271960" cy="518546"/>
            </a:xfrm>
            <a:prstGeom prst="rect">
              <a:avLst/>
            </a:prstGeom>
            <a:noFill/>
          </p:spPr>
          <p:txBody>
            <a:bodyPr wrap="square" rtlCol="0">
              <a:spAutoFit/>
            </a:bodyPr>
            <a:lstStyle/>
            <a:p>
              <a:pPr algn="ctr"/>
              <a:r>
                <a:rPr lang="en-US" sz="1100" b="1" dirty="0"/>
                <a:t>Survival (%)</a:t>
              </a:r>
            </a:p>
          </p:txBody>
        </p:sp>
        <p:sp>
          <p:nvSpPr>
            <p:cNvPr id="26" name="TextBox 14">
              <a:extLst>
                <a:ext uri="{FF2B5EF4-FFF2-40B4-BE49-F238E27FC236}">
                  <a16:creationId xmlns:a16="http://schemas.microsoft.com/office/drawing/2014/main" id="{DF552C1F-3415-466E-857D-D0B9B979B204}"/>
                </a:ext>
              </a:extLst>
            </p:cNvPr>
            <p:cNvSpPr txBox="1"/>
            <p:nvPr/>
          </p:nvSpPr>
          <p:spPr>
            <a:xfrm>
              <a:off x="5808946" y="4524726"/>
              <a:ext cx="1506709" cy="527160"/>
            </a:xfrm>
            <a:prstGeom prst="rect">
              <a:avLst/>
            </a:prstGeom>
            <a:noFill/>
          </p:spPr>
          <p:txBody>
            <a:bodyPr wrap="none" rtlCol="0">
              <a:spAutoFit/>
            </a:bodyPr>
            <a:lstStyle/>
            <a:p>
              <a:r>
                <a:rPr lang="en-US" sz="1200" i="1" dirty="0"/>
                <a:t>P</a:t>
              </a:r>
              <a:r>
                <a:rPr lang="en-US" sz="1200" dirty="0"/>
                <a:t>&lt;0.001</a:t>
              </a:r>
            </a:p>
          </p:txBody>
        </p:sp>
        <p:sp>
          <p:nvSpPr>
            <p:cNvPr id="27" name="TextBox 15">
              <a:extLst>
                <a:ext uri="{FF2B5EF4-FFF2-40B4-BE49-F238E27FC236}">
                  <a16:creationId xmlns:a16="http://schemas.microsoft.com/office/drawing/2014/main" id="{231D4138-F410-44FA-97EA-1CDD6F8EC1BE}"/>
                </a:ext>
              </a:extLst>
            </p:cNvPr>
            <p:cNvSpPr txBox="1"/>
            <p:nvPr/>
          </p:nvSpPr>
          <p:spPr>
            <a:xfrm>
              <a:off x="4806508" y="3683726"/>
              <a:ext cx="2609256" cy="820026"/>
            </a:xfrm>
            <a:prstGeom prst="rect">
              <a:avLst/>
            </a:prstGeom>
            <a:noFill/>
          </p:spPr>
          <p:txBody>
            <a:bodyPr wrap="none" rtlCol="0">
              <a:spAutoFit/>
            </a:bodyPr>
            <a:lstStyle/>
            <a:p>
              <a:r>
                <a:rPr lang="en-US" sz="1100" b="1" dirty="0"/>
                <a:t>Decreased RVEF</a:t>
              </a:r>
              <a:br>
                <a:rPr lang="en-US" sz="1100" b="1" dirty="0"/>
              </a:br>
              <a:r>
                <a:rPr lang="en-US" sz="1100" b="1" dirty="0"/>
                <a:t>(n=13)</a:t>
              </a:r>
            </a:p>
          </p:txBody>
        </p:sp>
        <p:sp>
          <p:nvSpPr>
            <p:cNvPr id="28" name="Freeform 16">
              <a:extLst>
                <a:ext uri="{FF2B5EF4-FFF2-40B4-BE49-F238E27FC236}">
                  <a16:creationId xmlns:a16="http://schemas.microsoft.com/office/drawing/2014/main" id="{D39868F6-DE64-43DD-8D40-7A5D149F4739}"/>
                </a:ext>
              </a:extLst>
            </p:cNvPr>
            <p:cNvSpPr/>
            <p:nvPr/>
          </p:nvSpPr>
          <p:spPr>
            <a:xfrm>
              <a:off x="1972384" y="1738116"/>
              <a:ext cx="4315061" cy="302281"/>
            </a:xfrm>
            <a:custGeom>
              <a:avLst/>
              <a:gdLst>
                <a:gd name="connsiteX0" fmla="*/ 4315061 w 4315061"/>
                <a:gd name="connsiteY0" fmla="*/ 279610 h 302281"/>
                <a:gd name="connsiteX1" fmla="*/ 884172 w 4315061"/>
                <a:gd name="connsiteY1" fmla="*/ 302281 h 302281"/>
                <a:gd name="connsiteX2" fmla="*/ 914400 w 4315061"/>
                <a:gd name="connsiteY2" fmla="*/ 188925 h 302281"/>
                <a:gd name="connsiteX3" fmla="*/ 249382 w 4315061"/>
                <a:gd name="connsiteY3" fmla="*/ 188925 h 302281"/>
                <a:gd name="connsiteX4" fmla="*/ 264496 w 4315061"/>
                <a:gd name="connsiteY4" fmla="*/ 98241 h 302281"/>
                <a:gd name="connsiteX5" fmla="*/ 181368 w 4315061"/>
                <a:gd name="connsiteY5" fmla="*/ 98241 h 302281"/>
                <a:gd name="connsiteX6" fmla="*/ 181368 w 4315061"/>
                <a:gd name="connsiteY6" fmla="*/ 0 h 302281"/>
                <a:gd name="connsiteX7" fmla="*/ 0 w 4315061"/>
                <a:gd name="connsiteY7" fmla="*/ 0 h 302281"/>
                <a:gd name="connsiteX0" fmla="*/ 4315061 w 4315061"/>
                <a:gd name="connsiteY0" fmla="*/ 279610 h 302281"/>
                <a:gd name="connsiteX1" fmla="*/ 915128 w 4315061"/>
                <a:gd name="connsiteY1" fmla="*/ 302281 h 302281"/>
                <a:gd name="connsiteX2" fmla="*/ 914400 w 4315061"/>
                <a:gd name="connsiteY2" fmla="*/ 188925 h 302281"/>
                <a:gd name="connsiteX3" fmla="*/ 249382 w 4315061"/>
                <a:gd name="connsiteY3" fmla="*/ 188925 h 302281"/>
                <a:gd name="connsiteX4" fmla="*/ 264496 w 4315061"/>
                <a:gd name="connsiteY4" fmla="*/ 98241 h 302281"/>
                <a:gd name="connsiteX5" fmla="*/ 181368 w 4315061"/>
                <a:gd name="connsiteY5" fmla="*/ 98241 h 302281"/>
                <a:gd name="connsiteX6" fmla="*/ 181368 w 4315061"/>
                <a:gd name="connsiteY6" fmla="*/ 0 h 302281"/>
                <a:gd name="connsiteX7" fmla="*/ 0 w 4315061"/>
                <a:gd name="connsiteY7" fmla="*/ 0 h 302281"/>
                <a:gd name="connsiteX0" fmla="*/ 4315061 w 4315061"/>
                <a:gd name="connsiteY0" fmla="*/ 279610 h 302281"/>
                <a:gd name="connsiteX1" fmla="*/ 915128 w 4315061"/>
                <a:gd name="connsiteY1" fmla="*/ 302281 h 302281"/>
                <a:gd name="connsiteX2" fmla="*/ 914400 w 4315061"/>
                <a:gd name="connsiteY2" fmla="*/ 188925 h 302281"/>
                <a:gd name="connsiteX3" fmla="*/ 249382 w 4315061"/>
                <a:gd name="connsiteY3" fmla="*/ 188925 h 302281"/>
                <a:gd name="connsiteX4" fmla="*/ 243065 w 4315061"/>
                <a:gd name="connsiteY4" fmla="*/ 95860 h 302281"/>
                <a:gd name="connsiteX5" fmla="*/ 181368 w 4315061"/>
                <a:gd name="connsiteY5" fmla="*/ 98241 h 302281"/>
                <a:gd name="connsiteX6" fmla="*/ 181368 w 4315061"/>
                <a:gd name="connsiteY6" fmla="*/ 0 h 302281"/>
                <a:gd name="connsiteX7" fmla="*/ 0 w 4315061"/>
                <a:gd name="connsiteY7" fmla="*/ 0 h 302281"/>
                <a:gd name="connsiteX0" fmla="*/ 4315061 w 4315061"/>
                <a:gd name="connsiteY0" fmla="*/ 279610 h 302281"/>
                <a:gd name="connsiteX1" fmla="*/ 915128 w 4315061"/>
                <a:gd name="connsiteY1" fmla="*/ 302281 h 302281"/>
                <a:gd name="connsiteX2" fmla="*/ 914400 w 4315061"/>
                <a:gd name="connsiteY2" fmla="*/ 188925 h 302281"/>
                <a:gd name="connsiteX3" fmla="*/ 249382 w 4315061"/>
                <a:gd name="connsiteY3" fmla="*/ 188925 h 302281"/>
                <a:gd name="connsiteX4" fmla="*/ 252590 w 4315061"/>
                <a:gd name="connsiteY4" fmla="*/ 93479 h 302281"/>
                <a:gd name="connsiteX5" fmla="*/ 181368 w 4315061"/>
                <a:gd name="connsiteY5" fmla="*/ 98241 h 302281"/>
                <a:gd name="connsiteX6" fmla="*/ 181368 w 4315061"/>
                <a:gd name="connsiteY6" fmla="*/ 0 h 302281"/>
                <a:gd name="connsiteX7" fmla="*/ 0 w 4315061"/>
                <a:gd name="connsiteY7" fmla="*/ 0 h 302281"/>
                <a:gd name="connsiteX0" fmla="*/ 4315061 w 4315061"/>
                <a:gd name="connsiteY0" fmla="*/ 279610 h 302281"/>
                <a:gd name="connsiteX1" fmla="*/ 915128 w 4315061"/>
                <a:gd name="connsiteY1" fmla="*/ 302281 h 302281"/>
                <a:gd name="connsiteX2" fmla="*/ 914400 w 4315061"/>
                <a:gd name="connsiteY2" fmla="*/ 188925 h 302281"/>
                <a:gd name="connsiteX3" fmla="*/ 258907 w 4315061"/>
                <a:gd name="connsiteY3" fmla="*/ 188925 h 302281"/>
                <a:gd name="connsiteX4" fmla="*/ 252590 w 4315061"/>
                <a:gd name="connsiteY4" fmla="*/ 93479 h 302281"/>
                <a:gd name="connsiteX5" fmla="*/ 181368 w 4315061"/>
                <a:gd name="connsiteY5" fmla="*/ 98241 h 302281"/>
                <a:gd name="connsiteX6" fmla="*/ 181368 w 4315061"/>
                <a:gd name="connsiteY6" fmla="*/ 0 h 302281"/>
                <a:gd name="connsiteX7" fmla="*/ 0 w 4315061"/>
                <a:gd name="connsiteY7" fmla="*/ 0 h 302281"/>
                <a:gd name="connsiteX0" fmla="*/ 4315061 w 4315061"/>
                <a:gd name="connsiteY0" fmla="*/ 279610 h 302281"/>
                <a:gd name="connsiteX1" fmla="*/ 915128 w 4315061"/>
                <a:gd name="connsiteY1" fmla="*/ 302281 h 302281"/>
                <a:gd name="connsiteX2" fmla="*/ 914400 w 4315061"/>
                <a:gd name="connsiteY2" fmla="*/ 188925 h 302281"/>
                <a:gd name="connsiteX3" fmla="*/ 254144 w 4315061"/>
                <a:gd name="connsiteY3" fmla="*/ 191306 h 302281"/>
                <a:gd name="connsiteX4" fmla="*/ 252590 w 4315061"/>
                <a:gd name="connsiteY4" fmla="*/ 93479 h 302281"/>
                <a:gd name="connsiteX5" fmla="*/ 181368 w 4315061"/>
                <a:gd name="connsiteY5" fmla="*/ 98241 h 302281"/>
                <a:gd name="connsiteX6" fmla="*/ 181368 w 4315061"/>
                <a:gd name="connsiteY6" fmla="*/ 0 h 302281"/>
                <a:gd name="connsiteX7" fmla="*/ 0 w 4315061"/>
                <a:gd name="connsiteY7" fmla="*/ 0 h 302281"/>
                <a:gd name="connsiteX0" fmla="*/ 4315061 w 4315061"/>
                <a:gd name="connsiteY0" fmla="*/ 287167 h 302281"/>
                <a:gd name="connsiteX1" fmla="*/ 915128 w 4315061"/>
                <a:gd name="connsiteY1" fmla="*/ 302281 h 302281"/>
                <a:gd name="connsiteX2" fmla="*/ 914400 w 4315061"/>
                <a:gd name="connsiteY2" fmla="*/ 188925 h 302281"/>
                <a:gd name="connsiteX3" fmla="*/ 254144 w 4315061"/>
                <a:gd name="connsiteY3" fmla="*/ 191306 h 302281"/>
                <a:gd name="connsiteX4" fmla="*/ 252590 w 4315061"/>
                <a:gd name="connsiteY4" fmla="*/ 93479 h 302281"/>
                <a:gd name="connsiteX5" fmla="*/ 181368 w 4315061"/>
                <a:gd name="connsiteY5" fmla="*/ 98241 h 302281"/>
                <a:gd name="connsiteX6" fmla="*/ 181368 w 4315061"/>
                <a:gd name="connsiteY6" fmla="*/ 0 h 302281"/>
                <a:gd name="connsiteX7" fmla="*/ 0 w 4315061"/>
                <a:gd name="connsiteY7" fmla="*/ 0 h 302281"/>
                <a:gd name="connsiteX0" fmla="*/ 4315061 w 4315061"/>
                <a:gd name="connsiteY0" fmla="*/ 287167 h 302281"/>
                <a:gd name="connsiteX1" fmla="*/ 4307504 w 4315061"/>
                <a:gd name="connsiteY1" fmla="*/ 302281 h 302281"/>
                <a:gd name="connsiteX2" fmla="*/ 915128 w 4315061"/>
                <a:gd name="connsiteY2" fmla="*/ 302281 h 302281"/>
                <a:gd name="connsiteX3" fmla="*/ 914400 w 4315061"/>
                <a:gd name="connsiteY3" fmla="*/ 188925 h 302281"/>
                <a:gd name="connsiteX4" fmla="*/ 254144 w 4315061"/>
                <a:gd name="connsiteY4" fmla="*/ 191306 h 302281"/>
                <a:gd name="connsiteX5" fmla="*/ 252590 w 4315061"/>
                <a:gd name="connsiteY5" fmla="*/ 93479 h 302281"/>
                <a:gd name="connsiteX6" fmla="*/ 181368 w 4315061"/>
                <a:gd name="connsiteY6" fmla="*/ 98241 h 302281"/>
                <a:gd name="connsiteX7" fmla="*/ 181368 w 4315061"/>
                <a:gd name="connsiteY7" fmla="*/ 0 h 302281"/>
                <a:gd name="connsiteX8" fmla="*/ 0 w 4315061"/>
                <a:gd name="connsiteY8" fmla="*/ 0 h 302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15061" h="302281">
                  <a:moveTo>
                    <a:pt x="4315061" y="287167"/>
                  </a:moveTo>
                  <a:lnTo>
                    <a:pt x="4307504" y="302281"/>
                  </a:lnTo>
                  <a:lnTo>
                    <a:pt x="915128" y="302281"/>
                  </a:lnTo>
                  <a:cubicBezTo>
                    <a:pt x="914885" y="264496"/>
                    <a:pt x="914643" y="226710"/>
                    <a:pt x="914400" y="188925"/>
                  </a:cubicBezTo>
                  <a:lnTo>
                    <a:pt x="254144" y="191306"/>
                  </a:lnTo>
                  <a:lnTo>
                    <a:pt x="252590" y="93479"/>
                  </a:lnTo>
                  <a:lnTo>
                    <a:pt x="181368" y="98241"/>
                  </a:lnTo>
                  <a:lnTo>
                    <a:pt x="181368" y="0"/>
                  </a:lnTo>
                  <a:lnTo>
                    <a:pt x="0" y="0"/>
                  </a:lnTo>
                </a:path>
              </a:pathLst>
            </a:custGeom>
            <a:ln w="38100">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Freeform 17">
              <a:extLst>
                <a:ext uri="{FF2B5EF4-FFF2-40B4-BE49-F238E27FC236}">
                  <a16:creationId xmlns:a16="http://schemas.microsoft.com/office/drawing/2014/main" id="{F89D961E-73F9-437B-9544-17360FEC8435}"/>
                </a:ext>
              </a:extLst>
            </p:cNvPr>
            <p:cNvSpPr/>
            <p:nvPr/>
          </p:nvSpPr>
          <p:spPr>
            <a:xfrm>
              <a:off x="1982949" y="1737686"/>
              <a:ext cx="2790870" cy="2383507"/>
            </a:xfrm>
            <a:custGeom>
              <a:avLst/>
              <a:gdLst>
                <a:gd name="connsiteX0" fmla="*/ 2790870 w 2790870"/>
                <a:gd name="connsiteY0" fmla="*/ 2383507 h 2383507"/>
                <a:gd name="connsiteX1" fmla="*/ 2678196 w 2790870"/>
                <a:gd name="connsiteY1" fmla="*/ 2383507 h 2383507"/>
                <a:gd name="connsiteX2" fmla="*/ 2682529 w 2790870"/>
                <a:gd name="connsiteY2" fmla="*/ 1928474 h 2383507"/>
                <a:gd name="connsiteX3" fmla="*/ 2227496 w 2790870"/>
                <a:gd name="connsiteY3" fmla="*/ 1928474 h 2383507"/>
                <a:gd name="connsiteX4" fmla="*/ 2231830 w 2790870"/>
                <a:gd name="connsiteY4" fmla="*/ 1612117 h 2383507"/>
                <a:gd name="connsiteX5" fmla="*/ 1802798 w 2790870"/>
                <a:gd name="connsiteY5" fmla="*/ 1616451 h 2383507"/>
                <a:gd name="connsiteX6" fmla="*/ 1811466 w 2790870"/>
                <a:gd name="connsiteY6" fmla="*/ 1274093 h 2383507"/>
                <a:gd name="connsiteX7" fmla="*/ 1464774 w 2790870"/>
                <a:gd name="connsiteY7" fmla="*/ 1274093 h 2383507"/>
                <a:gd name="connsiteX8" fmla="*/ 1473441 w 2790870"/>
                <a:gd name="connsiteY8" fmla="*/ 1001073 h 2383507"/>
                <a:gd name="connsiteX9" fmla="*/ 1278427 w 2790870"/>
                <a:gd name="connsiteY9" fmla="*/ 992406 h 2383507"/>
                <a:gd name="connsiteX10" fmla="*/ 1278427 w 2790870"/>
                <a:gd name="connsiteY10" fmla="*/ 754055 h 2383507"/>
                <a:gd name="connsiteX11" fmla="*/ 1196087 w 2790870"/>
                <a:gd name="connsiteY11" fmla="*/ 754055 h 2383507"/>
                <a:gd name="connsiteX12" fmla="*/ 1200421 w 2790870"/>
                <a:gd name="connsiteY12" fmla="*/ 502703 h 2383507"/>
                <a:gd name="connsiteX13" fmla="*/ 1027075 w 2790870"/>
                <a:gd name="connsiteY13" fmla="*/ 507037 h 2383507"/>
                <a:gd name="connsiteX14" fmla="*/ 1027075 w 2790870"/>
                <a:gd name="connsiteY14" fmla="*/ 234017 h 2383507"/>
                <a:gd name="connsiteX15" fmla="*/ 494036 w 2790870"/>
                <a:gd name="connsiteY15" fmla="*/ 238351 h 2383507"/>
                <a:gd name="connsiteX16" fmla="*/ 489703 w 2790870"/>
                <a:gd name="connsiteY16" fmla="*/ 8667 h 2383507"/>
                <a:gd name="connsiteX17" fmla="*/ 0 w 2790870"/>
                <a:gd name="connsiteY17" fmla="*/ 0 h 2383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790870" h="2383507">
                  <a:moveTo>
                    <a:pt x="2790870" y="2383507"/>
                  </a:moveTo>
                  <a:lnTo>
                    <a:pt x="2678196" y="2383507"/>
                  </a:lnTo>
                  <a:cubicBezTo>
                    <a:pt x="2679640" y="2231829"/>
                    <a:pt x="2681085" y="2080152"/>
                    <a:pt x="2682529" y="1928474"/>
                  </a:cubicBezTo>
                  <a:lnTo>
                    <a:pt x="2227496" y="1928474"/>
                  </a:lnTo>
                  <a:cubicBezTo>
                    <a:pt x="2228941" y="1823022"/>
                    <a:pt x="2230385" y="1717569"/>
                    <a:pt x="2231830" y="1612117"/>
                  </a:cubicBezTo>
                  <a:lnTo>
                    <a:pt x="1802798" y="1616451"/>
                  </a:lnTo>
                  <a:lnTo>
                    <a:pt x="1811466" y="1274093"/>
                  </a:lnTo>
                  <a:lnTo>
                    <a:pt x="1464774" y="1274093"/>
                  </a:lnTo>
                  <a:lnTo>
                    <a:pt x="1473441" y="1001073"/>
                  </a:lnTo>
                  <a:lnTo>
                    <a:pt x="1278427" y="992406"/>
                  </a:lnTo>
                  <a:lnTo>
                    <a:pt x="1278427" y="754055"/>
                  </a:lnTo>
                  <a:lnTo>
                    <a:pt x="1196087" y="754055"/>
                  </a:lnTo>
                  <a:cubicBezTo>
                    <a:pt x="1197532" y="670271"/>
                    <a:pt x="1198976" y="586487"/>
                    <a:pt x="1200421" y="502703"/>
                  </a:cubicBezTo>
                  <a:lnTo>
                    <a:pt x="1027075" y="507037"/>
                  </a:lnTo>
                  <a:lnTo>
                    <a:pt x="1027075" y="234017"/>
                  </a:lnTo>
                  <a:lnTo>
                    <a:pt x="494036" y="238351"/>
                  </a:lnTo>
                  <a:cubicBezTo>
                    <a:pt x="492592" y="161790"/>
                    <a:pt x="491147" y="85228"/>
                    <a:pt x="489703" y="8667"/>
                  </a:cubicBezTo>
                  <a:lnTo>
                    <a:pt x="0" y="0"/>
                  </a:lnTo>
                </a:path>
              </a:pathLst>
            </a:custGeom>
            <a:ln w="38100">
              <a:solidFill>
                <a:schemeClr val="accent2"/>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
        <p:nvSpPr>
          <p:cNvPr id="47" name="TextBox 13">
            <a:extLst>
              <a:ext uri="{FF2B5EF4-FFF2-40B4-BE49-F238E27FC236}">
                <a16:creationId xmlns:a16="http://schemas.microsoft.com/office/drawing/2014/main" id="{F093703E-5105-40DB-B953-378BA40D56A2}"/>
              </a:ext>
            </a:extLst>
          </p:cNvPr>
          <p:cNvSpPr txBox="1"/>
          <p:nvPr/>
        </p:nvSpPr>
        <p:spPr>
          <a:xfrm>
            <a:off x="5956527" y="1505433"/>
            <a:ext cx="5545814" cy="307777"/>
          </a:xfrm>
          <a:prstGeom prst="rect">
            <a:avLst/>
          </a:prstGeom>
          <a:noFill/>
        </p:spPr>
        <p:txBody>
          <a:bodyPr wrap="none" rtlCol="0">
            <a:spAutoFit/>
          </a:bodyPr>
          <a:lstStyle/>
          <a:p>
            <a:r>
              <a:rPr lang="en-US" sz="1400" dirty="0"/>
              <a:t>RV Ejection Fraction and Survival in Medically Treated PAH Patients</a:t>
            </a:r>
          </a:p>
        </p:txBody>
      </p:sp>
      <p:sp>
        <p:nvSpPr>
          <p:cNvPr id="2" name="Footer Placeholder 1">
            <a:extLst>
              <a:ext uri="{FF2B5EF4-FFF2-40B4-BE49-F238E27FC236}">
                <a16:creationId xmlns:a16="http://schemas.microsoft.com/office/drawing/2014/main" id="{058A04D5-5F9F-5CC4-3F27-64BDF8AF38A3}"/>
              </a:ext>
            </a:extLst>
          </p:cNvPr>
          <p:cNvSpPr>
            <a:spLocks noGrp="1"/>
          </p:cNvSpPr>
          <p:nvPr>
            <p:ph type="ftr" sz="quarter" idx="3"/>
          </p:nvPr>
        </p:nvSpPr>
        <p:spPr/>
        <p:txBody>
          <a:bodyPr/>
          <a:lstStyle/>
          <a:p>
            <a:r>
              <a:rPr lang="en-US" sz="1000" dirty="0" err="1"/>
              <a:t>Grunig</a:t>
            </a:r>
            <a:r>
              <a:rPr lang="en-US" sz="1000" dirty="0"/>
              <a:t> E, Peacock A. </a:t>
            </a:r>
            <a:r>
              <a:rPr lang="en-US" sz="1000" i="1" dirty="0" err="1"/>
              <a:t>Eur</a:t>
            </a:r>
            <a:r>
              <a:rPr lang="en-US" sz="1000" i="1" dirty="0"/>
              <a:t> Respir Rev. </a:t>
            </a:r>
            <a:r>
              <a:rPr lang="en-US" sz="1000" dirty="0"/>
              <a:t>2015; 24:653-664.</a:t>
            </a:r>
          </a:p>
          <a:p>
            <a:r>
              <a:rPr lang="en-US" sz="1000" dirty="0"/>
              <a:t>Van de </a:t>
            </a:r>
            <a:r>
              <a:rPr lang="en-US" sz="1000" dirty="0" err="1"/>
              <a:t>Veerdonk</a:t>
            </a:r>
            <a:r>
              <a:rPr lang="en-US" sz="1000" dirty="0"/>
              <a:t>, et al. </a:t>
            </a:r>
            <a:r>
              <a:rPr lang="en-US" sz="1000" i="1" dirty="0"/>
              <a:t>J Am Coll Cardiology. </a:t>
            </a:r>
            <a:r>
              <a:rPr lang="en-US" sz="1000" dirty="0"/>
              <a:t>2011; 58:2511-2519.</a:t>
            </a:r>
          </a:p>
          <a:p>
            <a:r>
              <a:rPr lang="en-US" sz="1000" dirty="0"/>
              <a:t>Peacock, AJ, et al.. </a:t>
            </a:r>
            <a:r>
              <a:rPr lang="en-US" sz="1000" i="1" dirty="0"/>
              <a:t>Circ Cardiovasc Imaging. </a:t>
            </a:r>
            <a:r>
              <a:rPr lang="en-US" sz="1000" dirty="0"/>
              <a:t>2014;7:107-114.</a:t>
            </a:r>
          </a:p>
        </p:txBody>
      </p:sp>
    </p:spTree>
    <p:extLst>
      <p:ext uri="{BB962C8B-B14F-4D97-AF65-F5344CB8AC3E}">
        <p14:creationId xmlns:p14="http://schemas.microsoft.com/office/powerpoint/2010/main" val="1593171380"/>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627</Words>
  <Application>Microsoft Office PowerPoint</Application>
  <PresentationFormat>Widescreen</PresentationFormat>
  <Paragraphs>63</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IMPACT-PH-22-NEW</vt:lpstr>
      <vt:lpstr>Cardiac Magnetic Resonance Imaging (CMRI)</vt:lpstr>
      <vt:lpstr>Disclaimer</vt:lpstr>
      <vt:lpstr>Cardiac And Lung Perfusion MRI</vt:lpstr>
      <vt:lpstr>Is There a Role For Cardiac Magnetic Resonance Imaging (CMRI) In PH?</vt:lpstr>
      <vt:lpstr>Magnetic Resonance Angiograms (a) and Perfusion Images (b)</vt:lpstr>
      <vt:lpstr>MRI Investigation of Suspected PH: What We Can Learn</vt:lpstr>
      <vt:lpstr>Certain cMRI Features Can Help Predict Outcomes in PAH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2022-06-28T15:18:58Z</dcterms:created>
  <dcterms:modified xsi:type="dcterms:W3CDTF">2022-06-28T18:15:53Z</dcterms:modified>
</cp:coreProperties>
</file>