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6"/>
  </p:notesMasterIdLst>
  <p:handoutMasterIdLst>
    <p:handoutMasterId r:id="rId7"/>
  </p:handoutMasterIdLst>
  <p:sldIdLst>
    <p:sldId id="2134959243" r:id="rId2"/>
    <p:sldId id="256" r:id="rId3"/>
    <p:sldId id="620" r:id="rId4"/>
    <p:sldId id="213495924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109" userDrawn="1">
          <p15:clr>
            <a:srgbClr val="A4A3A4"/>
          </p15:clr>
        </p15:guide>
        <p15:guide id="2" pos="374" userDrawn="1">
          <p15:clr>
            <a:srgbClr val="A4A3A4"/>
          </p15:clr>
        </p15:guide>
        <p15:guide id="3" pos="6720" userDrawn="1">
          <p15:clr>
            <a:srgbClr val="A4A3A4"/>
          </p15:clr>
        </p15:guide>
        <p15:guide id="4" orient="horz" pos="3824" userDrawn="1">
          <p15:clr>
            <a:srgbClr val="A4A3A4"/>
          </p15:clr>
        </p15:guide>
        <p15:guide id="5" pos="1008"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FFD44B"/>
    <a:srgbClr val="FFFF99"/>
    <a:srgbClr val="EBEBEB"/>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358" autoAdjust="0"/>
    <p:restoredTop sz="94660"/>
  </p:normalViewPr>
  <p:slideViewPr>
    <p:cSldViewPr snapToGrid="0">
      <p:cViewPr varScale="1">
        <p:scale>
          <a:sx n="77" d="100"/>
          <a:sy n="77" d="100"/>
        </p:scale>
        <p:origin x="846" y="96"/>
      </p:cViewPr>
      <p:guideLst>
        <p:guide orient="horz" pos="1109"/>
        <p:guide pos="374"/>
        <p:guide pos="6720"/>
        <p:guide orient="horz" pos="3824"/>
        <p:guide pos="1008"/>
      </p:guideLst>
    </p:cSldViewPr>
  </p:slideViewPr>
  <p:notesTextViewPr>
    <p:cViewPr>
      <p:scale>
        <a:sx n="1" d="1"/>
        <a:sy n="1" d="1"/>
      </p:scale>
      <p:origin x="0" y="0"/>
    </p:cViewPr>
  </p:notesTextViewPr>
  <p:sorterViewPr>
    <p:cViewPr varScale="1">
      <p:scale>
        <a:sx n="100" d="100"/>
        <a:sy n="100" d="100"/>
      </p:scale>
      <p:origin x="0" y="0"/>
    </p:cViewPr>
  </p:sorterViewPr>
  <p:notesViewPr>
    <p:cSldViewPr snapToGrid="0">
      <p:cViewPr varScale="1">
        <p:scale>
          <a:sx n="54" d="100"/>
          <a:sy n="54" d="100"/>
        </p:scale>
        <p:origin x="1458"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12" Type="http://schemas.microsoft.com/office/2018/10/relationships/authors" Targe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A3B0DA8-F06A-4558-9C2B-AF826356DC0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E7C9FA96-FC60-498D-9E30-230EC4494BAA}"/>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B8F45FD-A5D8-4CDF-9C55-67D2AFDF6E23}" type="datetimeFigureOut">
              <a:rPr lang="en-US" smtClean="0"/>
              <a:t>6/28/2022</a:t>
            </a:fld>
            <a:endParaRPr lang="en-US"/>
          </a:p>
        </p:txBody>
      </p:sp>
      <p:sp>
        <p:nvSpPr>
          <p:cNvPr id="4" name="Footer Placeholder 3">
            <a:extLst>
              <a:ext uri="{FF2B5EF4-FFF2-40B4-BE49-F238E27FC236}">
                <a16:creationId xmlns:a16="http://schemas.microsoft.com/office/drawing/2014/main" id="{D380155E-A2E2-4E75-A60F-BB6D8E90269C}"/>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C4927CD8-6C5B-470A-8055-CA7A24F8C6B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CA15C69-444E-416E-80C6-9FB82023CAFA}" type="slidenum">
              <a:rPr lang="en-US" smtClean="0"/>
              <a:t>‹#›</a:t>
            </a:fld>
            <a:endParaRPr lang="en-US"/>
          </a:p>
        </p:txBody>
      </p:sp>
    </p:spTree>
    <p:extLst>
      <p:ext uri="{BB962C8B-B14F-4D97-AF65-F5344CB8AC3E}">
        <p14:creationId xmlns:p14="http://schemas.microsoft.com/office/powerpoint/2010/main" val="33563293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C0406A6-B4F8-41EC-9911-07890B6FC23C}" type="datetimeFigureOut">
              <a:rPr lang="en-US" smtClean="0"/>
              <a:t>6/28/2022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E000060-0316-41FB-B269-508C491B65C5}" type="slidenum">
              <a:rPr lang="en-US" smtClean="0"/>
              <a:t>‹#›</a:t>
            </a:fld>
            <a:endParaRPr lang="en-US"/>
          </a:p>
        </p:txBody>
      </p:sp>
    </p:spTree>
    <p:extLst>
      <p:ext uri="{BB962C8B-B14F-4D97-AF65-F5344CB8AC3E}">
        <p14:creationId xmlns:p14="http://schemas.microsoft.com/office/powerpoint/2010/main" val="4188921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D09E98F-DFBE-C142-84FF-237565951163}" type="slidenum">
              <a:rPr lang="en-US" smtClean="0"/>
              <a:t>4</a:t>
            </a:fld>
            <a:endParaRPr lang="en-US" dirty="0"/>
          </a:p>
        </p:txBody>
      </p:sp>
    </p:spTree>
    <p:extLst>
      <p:ext uri="{BB962C8B-B14F-4D97-AF65-F5344CB8AC3E}">
        <p14:creationId xmlns:p14="http://schemas.microsoft.com/office/powerpoint/2010/main" val="422572123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14" name="Title 1">
            <a:extLst>
              <a:ext uri="{FF2B5EF4-FFF2-40B4-BE49-F238E27FC236}">
                <a16:creationId xmlns:a16="http://schemas.microsoft.com/office/drawing/2014/main" id="{E5AE574C-C01D-4451-B818-78560B1180FA}"/>
              </a:ext>
            </a:extLst>
          </p:cNvPr>
          <p:cNvSpPr>
            <a:spLocks noGrp="1"/>
          </p:cNvSpPr>
          <p:nvPr>
            <p:ph type="title"/>
          </p:nvPr>
        </p:nvSpPr>
        <p:spPr>
          <a:xfrm>
            <a:off x="838200" y="1674261"/>
            <a:ext cx="10515600" cy="2852737"/>
          </a:xfrm>
        </p:spPr>
        <p:txBody>
          <a:bodyPr anchor="ctr">
            <a:normAutofit/>
          </a:bodyPr>
          <a:lstStyle>
            <a:lvl1pPr algn="ctr">
              <a:defRPr sz="4800"/>
            </a:lvl1pPr>
          </a:lstStyle>
          <a:p>
            <a:r>
              <a:rPr lang="en-US" dirty="0"/>
              <a:t>Click to edit Master title style</a:t>
            </a:r>
          </a:p>
        </p:txBody>
      </p:sp>
      <p:sp>
        <p:nvSpPr>
          <p:cNvPr id="15" name="Text Placeholder 2">
            <a:extLst>
              <a:ext uri="{FF2B5EF4-FFF2-40B4-BE49-F238E27FC236}">
                <a16:creationId xmlns:a16="http://schemas.microsoft.com/office/drawing/2014/main" id="{1ECCB66C-05CB-49D9-B7E7-0C427D6D7F53}"/>
              </a:ext>
            </a:extLst>
          </p:cNvPr>
          <p:cNvSpPr>
            <a:spLocks noGrp="1"/>
          </p:cNvSpPr>
          <p:nvPr>
            <p:ph type="body" idx="1"/>
          </p:nvPr>
        </p:nvSpPr>
        <p:spPr>
          <a:xfrm>
            <a:off x="838199" y="4589463"/>
            <a:ext cx="10515600" cy="1500187"/>
          </a:xfrm>
          <a:prstGeom prst="rect">
            <a:avLst/>
          </a:prstGeom>
        </p:spPr>
        <p:txBody>
          <a:bodyPr>
            <a:normAutofit/>
          </a:bodyPr>
          <a:lstStyle>
            <a:lvl1pPr marL="0" indent="0" algn="ctr">
              <a:buNone/>
              <a:defRPr sz="18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18" name="Footer Placeholder 4">
            <a:extLst>
              <a:ext uri="{FF2B5EF4-FFF2-40B4-BE49-F238E27FC236}">
                <a16:creationId xmlns:a16="http://schemas.microsoft.com/office/drawing/2014/main" id="{5CD80B2F-AB86-4AC5-ADB1-2230734739B0}"/>
              </a:ext>
            </a:extLst>
          </p:cNvPr>
          <p:cNvSpPr>
            <a:spLocks noGrp="1"/>
          </p:cNvSpPr>
          <p:nvPr>
            <p:ph type="ftr" sz="quarter" idx="3"/>
          </p:nvPr>
        </p:nvSpPr>
        <p:spPr>
          <a:xfrm>
            <a:off x="838200" y="6356350"/>
            <a:ext cx="10515599" cy="442131"/>
          </a:xfrm>
          <a:prstGeom prst="rect">
            <a:avLst/>
          </a:prstGeom>
        </p:spPr>
        <p:txBody>
          <a:bodyPr vert="horz" lIns="91440" tIns="45720" rIns="91440" bIns="45720" rtlCol="0" anchor="b"/>
          <a:lstStyle>
            <a:lvl1pPr algn="l">
              <a:defRPr sz="1000">
                <a:solidFill>
                  <a:schemeClr val="tx1">
                    <a:tint val="75000"/>
                  </a:schemeClr>
                </a:solidFill>
              </a:defRPr>
            </a:lvl1pPr>
          </a:lstStyle>
          <a:p>
            <a:endParaRPr lang="en-US" sz="1000"/>
          </a:p>
        </p:txBody>
      </p:sp>
      <p:pic>
        <p:nvPicPr>
          <p:cNvPr id="7" name="Picture 6">
            <a:extLst>
              <a:ext uri="{FF2B5EF4-FFF2-40B4-BE49-F238E27FC236}">
                <a16:creationId xmlns:a16="http://schemas.microsoft.com/office/drawing/2014/main" id="{B761D850-8E58-4B53-9815-4E59E40622D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317765" y="290535"/>
            <a:ext cx="3556480" cy="1321262"/>
          </a:xfrm>
          <a:prstGeom prst="rect">
            <a:avLst/>
          </a:prstGeom>
        </p:spPr>
      </p:pic>
    </p:spTree>
    <p:extLst>
      <p:ext uri="{BB962C8B-B14F-4D97-AF65-F5344CB8AC3E}">
        <p14:creationId xmlns:p14="http://schemas.microsoft.com/office/powerpoint/2010/main" val="11581495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0426E8-50A6-47D6-B45F-134145E070B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65C1316-9B30-4E35-91A7-4F8799CAE8FC}"/>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8B594DE-1DED-4824-B3AF-6D8B99419FD8}"/>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0" name="Footer Placeholder 4">
            <a:extLst>
              <a:ext uri="{FF2B5EF4-FFF2-40B4-BE49-F238E27FC236}">
                <a16:creationId xmlns:a16="http://schemas.microsoft.com/office/drawing/2014/main" id="{67258FC2-34FC-49D0-A161-40DD5BA51713}"/>
              </a:ext>
            </a:extLst>
          </p:cNvPr>
          <p:cNvSpPr>
            <a:spLocks noGrp="1"/>
          </p:cNvSpPr>
          <p:nvPr>
            <p:ph type="ftr" sz="quarter" idx="3"/>
          </p:nvPr>
        </p:nvSpPr>
        <p:spPr>
          <a:xfrm>
            <a:off x="609601" y="6356350"/>
            <a:ext cx="9020174" cy="442131"/>
          </a:xfrm>
          <a:prstGeom prst="rect">
            <a:avLst/>
          </a:prstGeom>
        </p:spPr>
        <p:txBody>
          <a:bodyPr vert="horz" lIns="91440" tIns="45720" rIns="91440" bIns="45720" rtlCol="0" anchor="b"/>
          <a:lstStyle>
            <a:lvl1pPr algn="l">
              <a:defRPr sz="1000">
                <a:solidFill>
                  <a:schemeClr val="tx1">
                    <a:tint val="75000"/>
                  </a:schemeClr>
                </a:solidFill>
              </a:defRPr>
            </a:lvl1pPr>
          </a:lstStyle>
          <a:p>
            <a:endParaRPr lang="en-US" sz="1000"/>
          </a:p>
        </p:txBody>
      </p:sp>
    </p:spTree>
    <p:extLst>
      <p:ext uri="{BB962C8B-B14F-4D97-AF65-F5344CB8AC3E}">
        <p14:creationId xmlns:p14="http://schemas.microsoft.com/office/powerpoint/2010/main" val="37406223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1_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00E2D-A488-4CA5-B001-14767B8D02A8}"/>
              </a:ext>
            </a:extLst>
          </p:cNvPr>
          <p:cNvSpPr>
            <a:spLocks noGrp="1"/>
          </p:cNvSpPr>
          <p:nvPr>
            <p:ph type="title"/>
          </p:nvPr>
        </p:nvSpPr>
        <p:spPr>
          <a:xfrm>
            <a:off x="382588" y="457199"/>
            <a:ext cx="4272539" cy="4015047"/>
          </a:xfrm>
        </p:spPr>
        <p:txBody>
          <a:bodyPr anchor="ctr"/>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4DFDA90-9E3C-451C-9A65-E0C0C3E6FB0A}"/>
              </a:ext>
            </a:extLst>
          </p:cNvPr>
          <p:cNvSpPr>
            <a:spLocks noGrp="1"/>
          </p:cNvSpPr>
          <p:nvPr>
            <p:ph type="pic" idx="1"/>
          </p:nvPr>
        </p:nvSpPr>
        <p:spPr>
          <a:xfrm>
            <a:off x="5183188" y="606829"/>
            <a:ext cx="6172200" cy="5254221"/>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0" name="Footer Placeholder 4">
            <a:extLst>
              <a:ext uri="{FF2B5EF4-FFF2-40B4-BE49-F238E27FC236}">
                <a16:creationId xmlns:a16="http://schemas.microsoft.com/office/drawing/2014/main" id="{9FB64453-E8A2-48FD-8B67-B9DC2A133255}"/>
              </a:ext>
            </a:extLst>
          </p:cNvPr>
          <p:cNvSpPr>
            <a:spLocks noGrp="1"/>
          </p:cNvSpPr>
          <p:nvPr>
            <p:ph type="ftr" sz="quarter" idx="3"/>
          </p:nvPr>
        </p:nvSpPr>
        <p:spPr>
          <a:xfrm>
            <a:off x="609601" y="6356350"/>
            <a:ext cx="9020174" cy="442131"/>
          </a:xfrm>
          <a:prstGeom prst="rect">
            <a:avLst/>
          </a:prstGeom>
        </p:spPr>
        <p:txBody>
          <a:bodyPr vert="horz" lIns="91440" tIns="45720" rIns="91440" bIns="45720" rtlCol="0" anchor="b"/>
          <a:lstStyle>
            <a:lvl1pPr algn="l">
              <a:defRPr sz="1000">
                <a:solidFill>
                  <a:schemeClr val="tx1">
                    <a:tint val="75000"/>
                  </a:schemeClr>
                </a:solidFill>
              </a:defRPr>
            </a:lvl1pPr>
          </a:lstStyle>
          <a:p>
            <a:endParaRPr lang="en-US" sz="1000"/>
          </a:p>
        </p:txBody>
      </p:sp>
    </p:spTree>
    <p:extLst>
      <p:ext uri="{BB962C8B-B14F-4D97-AF65-F5344CB8AC3E}">
        <p14:creationId xmlns:p14="http://schemas.microsoft.com/office/powerpoint/2010/main" val="11953182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00E2D-A488-4CA5-B001-14767B8D02A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4DFDA90-9E3C-451C-9A65-E0C0C3E6FB0A}"/>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8E26C3D8-9015-40F4-B59B-697F1260941D}"/>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0" name="Footer Placeholder 4">
            <a:extLst>
              <a:ext uri="{FF2B5EF4-FFF2-40B4-BE49-F238E27FC236}">
                <a16:creationId xmlns:a16="http://schemas.microsoft.com/office/drawing/2014/main" id="{9FB64453-E8A2-48FD-8B67-B9DC2A133255}"/>
              </a:ext>
            </a:extLst>
          </p:cNvPr>
          <p:cNvSpPr>
            <a:spLocks noGrp="1"/>
          </p:cNvSpPr>
          <p:nvPr>
            <p:ph type="ftr" sz="quarter" idx="3"/>
          </p:nvPr>
        </p:nvSpPr>
        <p:spPr>
          <a:xfrm>
            <a:off x="609601" y="6356350"/>
            <a:ext cx="9020174" cy="442131"/>
          </a:xfrm>
          <a:prstGeom prst="rect">
            <a:avLst/>
          </a:prstGeom>
        </p:spPr>
        <p:txBody>
          <a:bodyPr vert="horz" lIns="91440" tIns="45720" rIns="91440" bIns="45720" rtlCol="0" anchor="b"/>
          <a:lstStyle>
            <a:lvl1pPr algn="l">
              <a:defRPr sz="1000">
                <a:solidFill>
                  <a:schemeClr val="tx1">
                    <a:tint val="75000"/>
                  </a:schemeClr>
                </a:solidFill>
              </a:defRPr>
            </a:lvl1pPr>
          </a:lstStyle>
          <a:p>
            <a:endParaRPr lang="en-US" sz="1000"/>
          </a:p>
        </p:txBody>
      </p:sp>
    </p:spTree>
    <p:extLst>
      <p:ext uri="{BB962C8B-B14F-4D97-AF65-F5344CB8AC3E}">
        <p14:creationId xmlns:p14="http://schemas.microsoft.com/office/powerpoint/2010/main" val="40305510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1_Episode Title">
    <p:spTree>
      <p:nvGrpSpPr>
        <p:cNvPr id="1" name=""/>
        <p:cNvGrpSpPr/>
        <p:nvPr/>
      </p:nvGrpSpPr>
      <p:grpSpPr>
        <a:xfrm>
          <a:off x="0" y="0"/>
          <a:ext cx="0" cy="0"/>
          <a:chOff x="0" y="0"/>
          <a:chExt cx="0" cy="0"/>
        </a:xfrm>
      </p:grpSpPr>
      <p:sp>
        <p:nvSpPr>
          <p:cNvPr id="14" name="Title 1">
            <a:extLst>
              <a:ext uri="{FF2B5EF4-FFF2-40B4-BE49-F238E27FC236}">
                <a16:creationId xmlns:a16="http://schemas.microsoft.com/office/drawing/2014/main" id="{E5AE574C-C01D-4451-B818-78560B1180FA}"/>
              </a:ext>
            </a:extLst>
          </p:cNvPr>
          <p:cNvSpPr>
            <a:spLocks noGrp="1"/>
          </p:cNvSpPr>
          <p:nvPr>
            <p:ph type="title"/>
          </p:nvPr>
        </p:nvSpPr>
        <p:spPr>
          <a:xfrm>
            <a:off x="838199" y="478815"/>
            <a:ext cx="10515600" cy="2852737"/>
          </a:xfrm>
        </p:spPr>
        <p:txBody>
          <a:bodyPr anchor="b">
            <a:normAutofit/>
          </a:bodyPr>
          <a:lstStyle>
            <a:lvl1pPr algn="ctr">
              <a:defRPr sz="4000"/>
            </a:lvl1pPr>
          </a:lstStyle>
          <a:p>
            <a:r>
              <a:rPr lang="en-US" dirty="0"/>
              <a:t>Click to edit Master title style</a:t>
            </a:r>
          </a:p>
        </p:txBody>
      </p:sp>
      <p:sp>
        <p:nvSpPr>
          <p:cNvPr id="15" name="Text Placeholder 2">
            <a:extLst>
              <a:ext uri="{FF2B5EF4-FFF2-40B4-BE49-F238E27FC236}">
                <a16:creationId xmlns:a16="http://schemas.microsoft.com/office/drawing/2014/main" id="{1ECCB66C-05CB-49D9-B7E7-0C427D6D7F53}"/>
              </a:ext>
            </a:extLst>
          </p:cNvPr>
          <p:cNvSpPr>
            <a:spLocks noGrp="1"/>
          </p:cNvSpPr>
          <p:nvPr>
            <p:ph type="body" idx="1"/>
          </p:nvPr>
        </p:nvSpPr>
        <p:spPr>
          <a:xfrm>
            <a:off x="838199" y="3643669"/>
            <a:ext cx="10515600" cy="1500187"/>
          </a:xfrm>
          <a:prstGeom prst="rect">
            <a:avLst/>
          </a:prstGeom>
        </p:spPr>
        <p:txBody>
          <a:bodyPr>
            <a:normAutofit/>
          </a:bodyPr>
          <a:lstStyle>
            <a:lvl1pPr marL="0" indent="0" algn="ctr">
              <a:buNone/>
              <a:defRPr sz="16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18" name="Footer Placeholder 4">
            <a:extLst>
              <a:ext uri="{FF2B5EF4-FFF2-40B4-BE49-F238E27FC236}">
                <a16:creationId xmlns:a16="http://schemas.microsoft.com/office/drawing/2014/main" id="{5CD80B2F-AB86-4AC5-ADB1-2230734739B0}"/>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pic>
        <p:nvPicPr>
          <p:cNvPr id="9" name="Picture 8">
            <a:extLst>
              <a:ext uri="{FF2B5EF4-FFF2-40B4-BE49-F238E27FC236}">
                <a16:creationId xmlns:a16="http://schemas.microsoft.com/office/drawing/2014/main" id="{E497655B-49D1-415E-B15A-B2F888EF5FB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883965" y="5548021"/>
            <a:ext cx="2424069" cy="900562"/>
          </a:xfrm>
          <a:prstGeom prst="rect">
            <a:avLst/>
          </a:prstGeom>
        </p:spPr>
      </p:pic>
      <p:cxnSp>
        <p:nvCxnSpPr>
          <p:cNvPr id="10" name="Straight Connector 9">
            <a:extLst>
              <a:ext uri="{FF2B5EF4-FFF2-40B4-BE49-F238E27FC236}">
                <a16:creationId xmlns:a16="http://schemas.microsoft.com/office/drawing/2014/main" id="{1F64938E-35AA-44A4-9C33-7DC47AC84538}"/>
              </a:ext>
            </a:extLst>
          </p:cNvPr>
          <p:cNvCxnSpPr>
            <a:cxnSpLocks/>
          </p:cNvCxnSpPr>
          <p:nvPr userDrawn="1"/>
        </p:nvCxnSpPr>
        <p:spPr>
          <a:xfrm>
            <a:off x="909354" y="3459196"/>
            <a:ext cx="10373293"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895116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Episode Title">
    <p:spTree>
      <p:nvGrpSpPr>
        <p:cNvPr id="1" name=""/>
        <p:cNvGrpSpPr/>
        <p:nvPr/>
      </p:nvGrpSpPr>
      <p:grpSpPr>
        <a:xfrm>
          <a:off x="0" y="0"/>
          <a:ext cx="0" cy="0"/>
          <a:chOff x="0" y="0"/>
          <a:chExt cx="0" cy="0"/>
        </a:xfrm>
      </p:grpSpPr>
      <p:sp>
        <p:nvSpPr>
          <p:cNvPr id="14" name="Title 1">
            <a:extLst>
              <a:ext uri="{FF2B5EF4-FFF2-40B4-BE49-F238E27FC236}">
                <a16:creationId xmlns:a16="http://schemas.microsoft.com/office/drawing/2014/main" id="{E5AE574C-C01D-4451-B818-78560B1180FA}"/>
              </a:ext>
            </a:extLst>
          </p:cNvPr>
          <p:cNvSpPr>
            <a:spLocks noGrp="1"/>
          </p:cNvSpPr>
          <p:nvPr>
            <p:ph type="title"/>
          </p:nvPr>
        </p:nvSpPr>
        <p:spPr>
          <a:xfrm>
            <a:off x="838199" y="1673080"/>
            <a:ext cx="10515600" cy="2852737"/>
          </a:xfrm>
        </p:spPr>
        <p:txBody>
          <a:bodyPr anchor="ctr">
            <a:normAutofit/>
          </a:bodyPr>
          <a:lstStyle>
            <a:lvl1pPr algn="ctr">
              <a:defRPr sz="4400"/>
            </a:lvl1pPr>
          </a:lstStyle>
          <a:p>
            <a:r>
              <a:rPr lang="en-US" dirty="0"/>
              <a:t>Click to edit Master title style</a:t>
            </a:r>
          </a:p>
        </p:txBody>
      </p:sp>
      <p:sp>
        <p:nvSpPr>
          <p:cNvPr id="18" name="Footer Placeholder 4">
            <a:extLst>
              <a:ext uri="{FF2B5EF4-FFF2-40B4-BE49-F238E27FC236}">
                <a16:creationId xmlns:a16="http://schemas.microsoft.com/office/drawing/2014/main" id="{5CD80B2F-AB86-4AC5-ADB1-2230734739B0}"/>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pic>
        <p:nvPicPr>
          <p:cNvPr id="5" name="Picture 4">
            <a:extLst>
              <a:ext uri="{FF2B5EF4-FFF2-40B4-BE49-F238E27FC236}">
                <a16:creationId xmlns:a16="http://schemas.microsoft.com/office/drawing/2014/main" id="{AD9D69A2-5C98-000D-14FF-C9867556B2D3}"/>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883965" y="5548021"/>
            <a:ext cx="2424069" cy="900562"/>
          </a:xfrm>
          <a:prstGeom prst="rect">
            <a:avLst/>
          </a:prstGeom>
        </p:spPr>
      </p:pic>
    </p:spTree>
    <p:extLst>
      <p:ext uri="{BB962C8B-B14F-4D97-AF65-F5344CB8AC3E}">
        <p14:creationId xmlns:p14="http://schemas.microsoft.com/office/powerpoint/2010/main" val="10271373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Diagram Layout">
    <p:bg>
      <p:bgPr>
        <a:gradFill flip="none" rotWithShape="1">
          <a:gsLst>
            <a:gs pos="0">
              <a:schemeClr val="bg1"/>
            </a:gs>
            <a:gs pos="100000">
              <a:srgbClr val="EBEBEB"/>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Footer Placeholder 4">
            <a:extLst>
              <a:ext uri="{FF2B5EF4-FFF2-40B4-BE49-F238E27FC236}">
                <a16:creationId xmlns:a16="http://schemas.microsoft.com/office/drawing/2014/main" id="{88FA194F-9E80-4991-A301-2D14D459B8B6}"/>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000">
                <a:solidFill>
                  <a:schemeClr val="tx1">
                    <a:tint val="75000"/>
                  </a:schemeClr>
                </a:solidFill>
              </a:defRPr>
            </a:lvl1pPr>
          </a:lstStyle>
          <a:p>
            <a:endParaRPr lang="en-US" sz="1000"/>
          </a:p>
        </p:txBody>
      </p:sp>
    </p:spTree>
    <p:extLst>
      <p:ext uri="{BB962C8B-B14F-4D97-AF65-F5344CB8AC3E}">
        <p14:creationId xmlns:p14="http://schemas.microsoft.com/office/powerpoint/2010/main" val="20715774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d Diagram Layout">
    <p:bg>
      <p:bgPr>
        <a:gradFill flip="none" rotWithShape="1">
          <a:gsLst>
            <a:gs pos="0">
              <a:schemeClr val="bg1"/>
            </a:gs>
            <a:gs pos="100000">
              <a:srgbClr val="EBEBEB"/>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174E47-6B81-4DA6-BC35-65E2DCA474B0}"/>
              </a:ext>
            </a:extLst>
          </p:cNvPr>
          <p:cNvSpPr>
            <a:spLocks noGrp="1"/>
          </p:cNvSpPr>
          <p:nvPr>
            <p:ph type="title"/>
          </p:nvPr>
        </p:nvSpPr>
        <p:spPr/>
        <p:txBody>
          <a:bodyPr/>
          <a:lstStyle/>
          <a:p>
            <a:r>
              <a:rPr lang="en-US"/>
              <a:t>Click to edit Master title style</a:t>
            </a:r>
          </a:p>
        </p:txBody>
      </p:sp>
      <p:sp>
        <p:nvSpPr>
          <p:cNvPr id="3" name="Footer Placeholder 4">
            <a:extLst>
              <a:ext uri="{FF2B5EF4-FFF2-40B4-BE49-F238E27FC236}">
                <a16:creationId xmlns:a16="http://schemas.microsoft.com/office/drawing/2014/main" id="{2F70BFC7-62AB-4097-AE5E-3ACB64158A60}"/>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000">
                <a:solidFill>
                  <a:schemeClr val="tx1">
                    <a:tint val="75000"/>
                  </a:schemeClr>
                </a:solidFill>
              </a:defRPr>
            </a:lvl1pPr>
          </a:lstStyle>
          <a:p>
            <a:endParaRPr lang="en-US" sz="1000" dirty="0"/>
          </a:p>
        </p:txBody>
      </p:sp>
    </p:spTree>
    <p:extLst>
      <p:ext uri="{BB962C8B-B14F-4D97-AF65-F5344CB8AC3E}">
        <p14:creationId xmlns:p14="http://schemas.microsoft.com/office/powerpoint/2010/main" val="10861195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and Content">
    <p:bg>
      <p:bgPr>
        <a:solidFill>
          <a:srgbClr val="FFFFFF"/>
        </a:solidFill>
        <a:effectLst/>
      </p:bgPr>
    </p:bg>
    <p:spTree>
      <p:nvGrpSpPr>
        <p:cNvPr id="1" name=""/>
        <p:cNvGrpSpPr/>
        <p:nvPr/>
      </p:nvGrpSpPr>
      <p:grpSpPr>
        <a:xfrm>
          <a:off x="0" y="0"/>
          <a:ext cx="0" cy="0"/>
          <a:chOff x="0" y="0"/>
          <a:chExt cx="0" cy="0"/>
        </a:xfrm>
      </p:grpSpPr>
      <p:sp>
        <p:nvSpPr>
          <p:cNvPr id="9" name="Footer Placeholder 4">
            <a:extLst>
              <a:ext uri="{FF2B5EF4-FFF2-40B4-BE49-F238E27FC236}">
                <a16:creationId xmlns:a16="http://schemas.microsoft.com/office/drawing/2014/main" id="{F68C6A00-68E4-474E-9AA8-0891DD87D051}"/>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000">
                <a:solidFill>
                  <a:schemeClr val="tx1">
                    <a:tint val="75000"/>
                  </a:schemeClr>
                </a:solidFill>
              </a:defRPr>
            </a:lvl1pPr>
          </a:lstStyle>
          <a:p>
            <a:endParaRPr lang="en-US" sz="1000"/>
          </a:p>
        </p:txBody>
      </p:sp>
      <p:sp>
        <p:nvSpPr>
          <p:cNvPr id="6" name="Title Placeholder 1">
            <a:extLst>
              <a:ext uri="{FF2B5EF4-FFF2-40B4-BE49-F238E27FC236}">
                <a16:creationId xmlns:a16="http://schemas.microsoft.com/office/drawing/2014/main" id="{C3A58A5E-CE8B-4381-B491-4E79B68F618B}"/>
              </a:ext>
            </a:extLst>
          </p:cNvPr>
          <p:cNvSpPr>
            <a:spLocks noGrp="1"/>
          </p:cNvSpPr>
          <p:nvPr>
            <p:ph type="title"/>
          </p:nvPr>
        </p:nvSpPr>
        <p:spPr>
          <a:xfrm>
            <a:off x="609600" y="199505"/>
            <a:ext cx="10744200" cy="1185577"/>
          </a:xfrm>
          <a:prstGeom prst="rect">
            <a:avLst/>
          </a:prstGeom>
        </p:spPr>
        <p:txBody>
          <a:bodyPr vert="horz" lIns="91440" tIns="45720" rIns="91440" bIns="45720" rtlCol="0" anchor="ctr" anchorCtr="0">
            <a:normAutofit/>
          </a:bodyPr>
          <a:lstStyle/>
          <a:p>
            <a:r>
              <a:rPr lang="en-US"/>
              <a:t>Click to edit Master title style</a:t>
            </a:r>
            <a:endParaRPr lang="en-US" dirty="0"/>
          </a:p>
        </p:txBody>
      </p:sp>
      <p:sp>
        <p:nvSpPr>
          <p:cNvPr id="7" name="Text Placeholder 2">
            <a:extLst>
              <a:ext uri="{FF2B5EF4-FFF2-40B4-BE49-F238E27FC236}">
                <a16:creationId xmlns:a16="http://schemas.microsoft.com/office/drawing/2014/main" id="{B8793117-580E-4BE7-82EC-6BE8CEEDED56}"/>
              </a:ext>
            </a:extLst>
          </p:cNvPr>
          <p:cNvSpPr>
            <a:spLocks noGrp="1"/>
          </p:cNvSpPr>
          <p:nvPr>
            <p:ph idx="1"/>
          </p:nvPr>
        </p:nvSpPr>
        <p:spPr>
          <a:xfrm>
            <a:off x="609600" y="1477906"/>
            <a:ext cx="10744200" cy="4722477"/>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96239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CF8544-5F66-42F5-A339-E46C7881EF7F}"/>
              </a:ext>
            </a:extLst>
          </p:cNvPr>
          <p:cNvSpPr>
            <a:spLocks noGrp="1"/>
          </p:cNvSpPr>
          <p:nvPr>
            <p:ph type="title"/>
          </p:nvPr>
        </p:nvSpPr>
        <p:spPr/>
        <p:txBody>
          <a:bodyPr>
            <a:normAutofit/>
          </a:bodyPr>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E98E0E9-1525-4AB4-A8AF-8BF10D89D4E7}"/>
              </a:ext>
            </a:extLst>
          </p:cNvPr>
          <p:cNvSpPr>
            <a:spLocks noGrp="1"/>
          </p:cNvSpPr>
          <p:nvPr>
            <p:ph sz="half" idx="1"/>
          </p:nvPr>
        </p:nvSpPr>
        <p:spPr>
          <a:xfrm>
            <a:off x="609600" y="1496291"/>
            <a:ext cx="5181600" cy="468067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CFA8448F-6F16-4184-A898-7F06CF6766C6}"/>
              </a:ext>
            </a:extLst>
          </p:cNvPr>
          <p:cNvSpPr>
            <a:spLocks noGrp="1"/>
          </p:cNvSpPr>
          <p:nvPr>
            <p:ph sz="half" idx="2"/>
          </p:nvPr>
        </p:nvSpPr>
        <p:spPr>
          <a:xfrm>
            <a:off x="5943600" y="1496291"/>
            <a:ext cx="5181600" cy="468067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4">
            <a:extLst>
              <a:ext uri="{FF2B5EF4-FFF2-40B4-BE49-F238E27FC236}">
                <a16:creationId xmlns:a16="http://schemas.microsoft.com/office/drawing/2014/main" id="{DE44C219-F83B-4E76-BAE0-A183B8940696}"/>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000">
                <a:solidFill>
                  <a:schemeClr val="tx1">
                    <a:tint val="75000"/>
                  </a:schemeClr>
                </a:solidFill>
              </a:defRPr>
            </a:lvl1pPr>
          </a:lstStyle>
          <a:p>
            <a:endParaRPr lang="en-US" sz="1000"/>
          </a:p>
        </p:txBody>
      </p:sp>
    </p:spTree>
    <p:extLst>
      <p:ext uri="{BB962C8B-B14F-4D97-AF65-F5344CB8AC3E}">
        <p14:creationId xmlns:p14="http://schemas.microsoft.com/office/powerpoint/2010/main" val="11846111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322D2BB-B893-45AC-B4B9-21CF5F89EABD}"/>
              </a:ext>
            </a:extLst>
          </p:cNvPr>
          <p:cNvSpPr>
            <a:spLocks noGrp="1"/>
          </p:cNvSpPr>
          <p:nvPr>
            <p:ph type="body" idx="1"/>
          </p:nvPr>
        </p:nvSpPr>
        <p:spPr>
          <a:xfrm>
            <a:off x="609601" y="1459896"/>
            <a:ext cx="5157787" cy="651538"/>
          </a:xfrm>
          <a:prstGeom prst="rect">
            <a:avLst/>
          </a:prstGeom>
        </p:spPr>
        <p:txBody>
          <a:bodyPr anchor="b"/>
          <a:lstStyle>
            <a:lvl1pPr marL="0" indent="0">
              <a:buNone/>
              <a:defRPr sz="2400" b="1">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527EFEE-C04A-49BE-8AC8-1C93672FAC03}"/>
              </a:ext>
            </a:extLst>
          </p:cNvPr>
          <p:cNvSpPr>
            <a:spLocks noGrp="1"/>
          </p:cNvSpPr>
          <p:nvPr>
            <p:ph sz="half" idx="2"/>
          </p:nvPr>
        </p:nvSpPr>
        <p:spPr>
          <a:xfrm>
            <a:off x="609601" y="2111434"/>
            <a:ext cx="5157787" cy="3956856"/>
          </a:xfrm>
          <a:prstGeom prst="rect">
            <a:avLst/>
          </a:prstGeom>
        </p:spPr>
        <p:txBody>
          <a:bodyPr/>
          <a:lstStyle>
            <a:lvl1pPr marL="228600" indent="-228600">
              <a:buClr>
                <a:schemeClr val="accent1"/>
              </a:buClr>
              <a:buSzPct val="100000"/>
              <a:buFont typeface="Arial" panose="020B0604020202020204" pitchFamily="34" charset="0"/>
              <a:buChar char="•"/>
              <a:defRPr/>
            </a:lvl1pPr>
            <a:lvl2pPr marL="685800" indent="-228600">
              <a:buClr>
                <a:schemeClr val="accent1"/>
              </a:buClr>
              <a:buSzPct val="100000"/>
              <a:buFont typeface="Arial" panose="020B0604020202020204" pitchFamily="34" charset="0"/>
              <a:buChar char="•"/>
              <a:defRPr/>
            </a:lvl2pPr>
            <a:lvl3pPr marL="1143000" indent="-228600">
              <a:buClr>
                <a:schemeClr val="accent1"/>
              </a:buClr>
              <a:buSzPct val="100000"/>
              <a:buFont typeface="Arial" panose="020B0604020202020204" pitchFamily="34" charset="0"/>
              <a:buChar char="•"/>
              <a:defRPr/>
            </a:lvl3pPr>
            <a:lvl4pPr marL="1600200" indent="-228600">
              <a:buClr>
                <a:schemeClr val="accent1"/>
              </a:buClr>
              <a:buSzPct val="100000"/>
              <a:buFont typeface="Arial" panose="020B0604020202020204" pitchFamily="34" charset="0"/>
              <a:buChar char="•"/>
              <a:defRPr/>
            </a:lvl4pPr>
            <a:lvl5pPr marL="2057400" indent="-228600">
              <a:buClr>
                <a:schemeClr val="accent1"/>
              </a:buClr>
              <a:buSzPct val="100000"/>
              <a:buFont typeface="Arial" panose="020B0604020202020204" pitchFamily="34" charset="0"/>
              <a:buChar cha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63B977BB-61BD-47AD-991E-2E6E5CEC0643}"/>
              </a:ext>
            </a:extLst>
          </p:cNvPr>
          <p:cNvSpPr>
            <a:spLocks noGrp="1"/>
          </p:cNvSpPr>
          <p:nvPr>
            <p:ph type="body" sz="quarter" idx="3"/>
          </p:nvPr>
        </p:nvSpPr>
        <p:spPr>
          <a:xfrm>
            <a:off x="5942013" y="1459896"/>
            <a:ext cx="5183188" cy="651538"/>
          </a:xfrm>
          <a:prstGeom prst="rect">
            <a:avLst/>
          </a:prstGeom>
        </p:spPr>
        <p:txBody>
          <a:bodyPr anchor="b"/>
          <a:lstStyle>
            <a:lvl1pPr marL="0" indent="0">
              <a:buNone/>
              <a:defRPr sz="2400" b="1">
                <a:solidFill>
                  <a:schemeClr val="accent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9B34560-D90F-4AA9-86F0-EA373D1678B8}"/>
              </a:ext>
            </a:extLst>
          </p:cNvPr>
          <p:cNvSpPr>
            <a:spLocks noGrp="1"/>
          </p:cNvSpPr>
          <p:nvPr>
            <p:ph sz="quarter" idx="4"/>
          </p:nvPr>
        </p:nvSpPr>
        <p:spPr>
          <a:xfrm>
            <a:off x="5942013" y="2111434"/>
            <a:ext cx="5183188" cy="3956856"/>
          </a:xfrm>
          <a:prstGeom prst="rect">
            <a:avLst/>
          </a:prstGeom>
        </p:spPr>
        <p:txBody>
          <a:bodyPr/>
          <a:lstStyle>
            <a:lvl1pPr marL="228600" indent="-228600">
              <a:buClr>
                <a:schemeClr val="accent3"/>
              </a:buClr>
              <a:buFont typeface="Arial" panose="020B0604020202020204" pitchFamily="34" charset="0"/>
              <a:buChar char="•"/>
              <a:defRPr/>
            </a:lvl1pPr>
            <a:lvl2pPr marL="685800" indent="-228600">
              <a:buClr>
                <a:schemeClr val="accent3"/>
              </a:buClr>
              <a:buFont typeface="Arial" panose="020B0604020202020204" pitchFamily="34" charset="0"/>
              <a:buChar char="•"/>
              <a:defRPr/>
            </a:lvl2pPr>
            <a:lvl3pPr marL="1143000" indent="-228600">
              <a:buClr>
                <a:schemeClr val="accent3"/>
              </a:buClr>
              <a:buFont typeface="Arial" panose="020B0604020202020204" pitchFamily="34" charset="0"/>
              <a:buChar char="•"/>
              <a:defRPr/>
            </a:lvl3pPr>
            <a:lvl4pPr marL="1600200" indent="-228600">
              <a:buClr>
                <a:schemeClr val="accent3"/>
              </a:buClr>
              <a:buFont typeface="Arial" panose="020B0604020202020204" pitchFamily="34" charset="0"/>
              <a:buChar char="•"/>
              <a:defRPr/>
            </a:lvl4pPr>
            <a:lvl5pPr marL="2057400" indent="-228600">
              <a:buClr>
                <a:schemeClr val="accent3"/>
              </a:buClr>
              <a:buFont typeface="Arial" panose="020B0604020202020204" pitchFamily="34" charset="0"/>
              <a:buChar cha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Footer Placeholder 4">
            <a:extLst>
              <a:ext uri="{FF2B5EF4-FFF2-40B4-BE49-F238E27FC236}">
                <a16:creationId xmlns:a16="http://schemas.microsoft.com/office/drawing/2014/main" id="{1994057A-1166-4C4D-AF69-0BF68EE85991}"/>
              </a:ext>
            </a:extLst>
          </p:cNvPr>
          <p:cNvSpPr>
            <a:spLocks noGrp="1"/>
          </p:cNvSpPr>
          <p:nvPr>
            <p:ph type="ftr" sz="quarter" idx="12"/>
          </p:nvPr>
        </p:nvSpPr>
        <p:spPr>
          <a:xfrm>
            <a:off x="609600" y="6356350"/>
            <a:ext cx="10515599" cy="442131"/>
          </a:xfrm>
          <a:prstGeom prst="rect">
            <a:avLst/>
          </a:prstGeom>
        </p:spPr>
        <p:txBody>
          <a:bodyPr vert="horz" lIns="91440" tIns="45720" rIns="91440" bIns="45720" rtlCol="0" anchor="b"/>
          <a:lstStyle>
            <a:lvl1pPr algn="l">
              <a:defRPr sz="1000">
                <a:solidFill>
                  <a:schemeClr val="tx1">
                    <a:tint val="75000"/>
                  </a:schemeClr>
                </a:solidFill>
              </a:defRPr>
            </a:lvl1pPr>
          </a:lstStyle>
          <a:p>
            <a:endParaRPr lang="en-US" sz="1000" dirty="0"/>
          </a:p>
        </p:txBody>
      </p:sp>
      <p:sp>
        <p:nvSpPr>
          <p:cNvPr id="10" name="Title 1">
            <a:extLst>
              <a:ext uri="{FF2B5EF4-FFF2-40B4-BE49-F238E27FC236}">
                <a16:creationId xmlns:a16="http://schemas.microsoft.com/office/drawing/2014/main" id="{DAD82D1D-D8EA-40A0-9D3E-9683300C0F61}"/>
              </a:ext>
            </a:extLst>
          </p:cNvPr>
          <p:cNvSpPr>
            <a:spLocks noGrp="1"/>
          </p:cNvSpPr>
          <p:nvPr>
            <p:ph type="title"/>
          </p:nvPr>
        </p:nvSpPr>
        <p:spPr>
          <a:xfrm>
            <a:off x="609600" y="199505"/>
            <a:ext cx="10744200" cy="1185577"/>
          </a:xfrm>
        </p:spPr>
        <p:txBody>
          <a:bodyPr>
            <a:normAutofit/>
          </a:bodyPr>
          <a:lstStyle>
            <a:lvl1pPr>
              <a:defRPr sz="3200"/>
            </a:lvl1pPr>
          </a:lstStyle>
          <a:p>
            <a:r>
              <a:rPr lang="en-US"/>
              <a:t>Click to edit Master title style</a:t>
            </a:r>
          </a:p>
        </p:txBody>
      </p:sp>
    </p:spTree>
    <p:extLst>
      <p:ext uri="{BB962C8B-B14F-4D97-AF65-F5344CB8AC3E}">
        <p14:creationId xmlns:p14="http://schemas.microsoft.com/office/powerpoint/2010/main" val="41371773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E72062-0692-44AF-80AA-510E920DCD1B}"/>
              </a:ext>
            </a:extLst>
          </p:cNvPr>
          <p:cNvSpPr>
            <a:spLocks noGrp="1"/>
          </p:cNvSpPr>
          <p:nvPr>
            <p:ph type="title"/>
          </p:nvPr>
        </p:nvSpPr>
        <p:spPr/>
        <p:txBody>
          <a:bodyPr/>
          <a:lstStyle/>
          <a:p>
            <a:r>
              <a:rPr lang="en-US"/>
              <a:t>Click to edit Master title style</a:t>
            </a:r>
          </a:p>
        </p:txBody>
      </p:sp>
      <p:sp>
        <p:nvSpPr>
          <p:cNvPr id="5" name="Footer Placeholder 4">
            <a:extLst>
              <a:ext uri="{FF2B5EF4-FFF2-40B4-BE49-F238E27FC236}">
                <a16:creationId xmlns:a16="http://schemas.microsoft.com/office/drawing/2014/main" id="{42D517FC-F71A-47DC-8036-78E7C8941DC5}"/>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000">
                <a:solidFill>
                  <a:schemeClr val="tx1">
                    <a:tint val="75000"/>
                  </a:schemeClr>
                </a:solidFill>
              </a:defRPr>
            </a:lvl1pPr>
          </a:lstStyle>
          <a:p>
            <a:endParaRPr lang="en-US" sz="1000"/>
          </a:p>
        </p:txBody>
      </p:sp>
    </p:spTree>
    <p:extLst>
      <p:ext uri="{BB962C8B-B14F-4D97-AF65-F5344CB8AC3E}">
        <p14:creationId xmlns:p14="http://schemas.microsoft.com/office/powerpoint/2010/main" val="42303166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Footer Placeholder 4">
            <a:extLst>
              <a:ext uri="{FF2B5EF4-FFF2-40B4-BE49-F238E27FC236}">
                <a16:creationId xmlns:a16="http://schemas.microsoft.com/office/drawing/2014/main" id="{B2F6B2D7-D2F9-4F1B-8FB7-00DCD968C2C6}"/>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000">
                <a:solidFill>
                  <a:schemeClr val="tx1">
                    <a:tint val="75000"/>
                  </a:schemeClr>
                </a:solidFill>
              </a:defRPr>
            </a:lvl1pPr>
          </a:lstStyle>
          <a:p>
            <a:endParaRPr lang="en-US" sz="1000"/>
          </a:p>
        </p:txBody>
      </p:sp>
    </p:spTree>
    <p:extLst>
      <p:ext uri="{BB962C8B-B14F-4D97-AF65-F5344CB8AC3E}">
        <p14:creationId xmlns:p14="http://schemas.microsoft.com/office/powerpoint/2010/main" val="16850512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1BE5A1C-F765-4923-B698-01CBA0052385}"/>
              </a:ext>
            </a:extLst>
          </p:cNvPr>
          <p:cNvSpPr>
            <a:spLocks noGrp="1"/>
          </p:cNvSpPr>
          <p:nvPr>
            <p:ph type="title"/>
          </p:nvPr>
        </p:nvSpPr>
        <p:spPr>
          <a:xfrm>
            <a:off x="609600" y="199505"/>
            <a:ext cx="10744200" cy="1185577"/>
          </a:xfrm>
          <a:prstGeom prst="rect">
            <a:avLst/>
          </a:prstGeom>
        </p:spPr>
        <p:txBody>
          <a:bodyPr vert="horz" lIns="91440" tIns="45720" rIns="91440" bIns="45720" rtlCol="0" anchor="ctr" anchorCtr="0">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9FE3F89C-32B6-4955-824F-31AA77424000}"/>
              </a:ext>
            </a:extLst>
          </p:cNvPr>
          <p:cNvSpPr>
            <a:spLocks noGrp="1"/>
          </p:cNvSpPr>
          <p:nvPr>
            <p:ph type="body" idx="1"/>
          </p:nvPr>
        </p:nvSpPr>
        <p:spPr>
          <a:xfrm>
            <a:off x="609600" y="1477906"/>
            <a:ext cx="10744200" cy="4722477"/>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A300410A-8F64-41F0-A611-DD8C96B97C6E}"/>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000">
                <a:solidFill>
                  <a:schemeClr val="tx1">
                    <a:tint val="75000"/>
                  </a:schemeClr>
                </a:solidFill>
              </a:defRPr>
            </a:lvl1pPr>
          </a:lstStyle>
          <a:p>
            <a:endParaRPr lang="en-US" sz="1000" dirty="0"/>
          </a:p>
        </p:txBody>
      </p:sp>
      <p:sp>
        <p:nvSpPr>
          <p:cNvPr id="7" name="Rectangle 6">
            <a:extLst>
              <a:ext uri="{FF2B5EF4-FFF2-40B4-BE49-F238E27FC236}">
                <a16:creationId xmlns:a16="http://schemas.microsoft.com/office/drawing/2014/main" id="{BC26A12C-F679-4119-94A1-CB55325B9D2B}"/>
              </a:ext>
            </a:extLst>
          </p:cNvPr>
          <p:cNvSpPr/>
          <p:nvPr userDrawn="1"/>
        </p:nvSpPr>
        <p:spPr>
          <a:xfrm>
            <a:off x="-9145" y="2401"/>
            <a:ext cx="229861" cy="6863481"/>
          </a:xfrm>
          <a:prstGeom prst="rect">
            <a:avLst/>
          </a:prstGeom>
          <a:gradFill flip="none" rotWithShape="1">
            <a:gsLst>
              <a:gs pos="0">
                <a:schemeClr val="accent1"/>
              </a:gs>
              <a:gs pos="100000">
                <a:schemeClr val="accent1">
                  <a:lumMod val="75000"/>
                </a:schemeClr>
              </a:gs>
            </a:gsLst>
            <a:lin ang="5400000" scaled="1"/>
            <a:tileRect/>
          </a:gra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Tree>
    <p:extLst>
      <p:ext uri="{BB962C8B-B14F-4D97-AF65-F5344CB8AC3E}">
        <p14:creationId xmlns:p14="http://schemas.microsoft.com/office/powerpoint/2010/main" val="10938577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4" r:id="rId13"/>
  </p:sldLayoutIdLst>
  <p:txStyles>
    <p:titleStyle>
      <a:lvl1pPr algn="l" defTabSz="914400" rtl="0" eaLnBrk="1" latinLnBrk="0" hangingPunct="1">
        <a:lnSpc>
          <a:spcPct val="100000"/>
        </a:lnSpc>
        <a:spcBef>
          <a:spcPct val="0"/>
        </a:spcBef>
        <a:buNone/>
        <a:defRPr sz="3200" b="1" i="0" kern="1200">
          <a:solidFill>
            <a:srgbClr val="4D4E4D"/>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2400" kern="1200">
          <a:solidFill>
            <a:schemeClr val="tx1">
              <a:lumMod val="75000"/>
            </a:schemeClr>
          </a:solidFill>
          <a:latin typeface="+mn-lt"/>
          <a:ea typeface="+mn-ea"/>
          <a:cs typeface="+mn-cs"/>
        </a:defRPr>
      </a:lvl1pPr>
      <a:lvl2pPr marL="685800" indent="-228600" algn="l" defTabSz="914400" rtl="0" eaLnBrk="1" latinLnBrk="0" hangingPunct="1">
        <a:lnSpc>
          <a:spcPct val="100000"/>
        </a:lnSpc>
        <a:spcBef>
          <a:spcPts val="500"/>
        </a:spcBef>
        <a:buClr>
          <a:schemeClr val="accent4"/>
        </a:buClr>
        <a:buFont typeface="Arial" panose="020B0604020202020204" pitchFamily="34" charset="0"/>
        <a:buChar char="•"/>
        <a:defRPr sz="2000" kern="1200">
          <a:solidFill>
            <a:schemeClr val="tx1">
              <a:lumMod val="75000"/>
            </a:schemeClr>
          </a:solidFill>
          <a:latin typeface="+mn-lt"/>
          <a:ea typeface="+mn-ea"/>
          <a:cs typeface="+mn-cs"/>
        </a:defRPr>
      </a:lvl2pPr>
      <a:lvl3pPr marL="1143000" indent="-228600" algn="l" defTabSz="914400" rtl="0" eaLnBrk="1" latinLnBrk="0" hangingPunct="1">
        <a:lnSpc>
          <a:spcPct val="100000"/>
        </a:lnSpc>
        <a:spcBef>
          <a:spcPts val="500"/>
        </a:spcBef>
        <a:buClr>
          <a:schemeClr val="tx2">
            <a:lumMod val="60000"/>
            <a:lumOff val="40000"/>
          </a:schemeClr>
        </a:buClr>
        <a:buFont typeface="Arial" panose="020B0604020202020204" pitchFamily="34" charset="0"/>
        <a:buChar char="–"/>
        <a:defRPr sz="1800" kern="1200">
          <a:solidFill>
            <a:schemeClr val="tx1">
              <a:lumMod val="75000"/>
            </a:schemeClr>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600" kern="1200">
          <a:solidFill>
            <a:schemeClr val="tx1">
              <a:lumMod val="75000"/>
            </a:schemeClr>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600" kern="1200">
          <a:solidFill>
            <a:schemeClr val="tx1">
              <a:lumMod val="7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DA20A00-DEF5-274E-8ECC-6B9EE7D63478}"/>
              </a:ext>
            </a:extLst>
          </p:cNvPr>
          <p:cNvSpPr>
            <a:spLocks noGrp="1"/>
          </p:cNvSpPr>
          <p:nvPr>
            <p:ph type="title"/>
          </p:nvPr>
        </p:nvSpPr>
        <p:spPr/>
        <p:txBody>
          <a:bodyPr/>
          <a:lstStyle/>
          <a:p>
            <a:r>
              <a:rPr lang="en-US" dirty="0"/>
              <a:t>Imaging Modalities: Newer Tools for PAH Diagnosis at the PH Center</a:t>
            </a:r>
          </a:p>
        </p:txBody>
      </p:sp>
    </p:spTree>
    <p:extLst>
      <p:ext uri="{BB962C8B-B14F-4D97-AF65-F5344CB8AC3E}">
        <p14:creationId xmlns:p14="http://schemas.microsoft.com/office/powerpoint/2010/main" val="2053158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8A5B30D-6EBE-AAA4-358F-AC940433A275}"/>
              </a:ext>
            </a:extLst>
          </p:cNvPr>
          <p:cNvSpPr>
            <a:spLocks noGrp="1"/>
          </p:cNvSpPr>
          <p:nvPr>
            <p:ph type="title"/>
          </p:nvPr>
        </p:nvSpPr>
        <p:spPr/>
        <p:txBody>
          <a:bodyPr/>
          <a:lstStyle/>
          <a:p>
            <a:r>
              <a:rPr lang="en-US" dirty="0"/>
              <a:t>Disclaimer</a:t>
            </a:r>
          </a:p>
        </p:txBody>
      </p:sp>
      <p:sp>
        <p:nvSpPr>
          <p:cNvPr id="10" name="Content Placeholder 4">
            <a:extLst>
              <a:ext uri="{FF2B5EF4-FFF2-40B4-BE49-F238E27FC236}">
                <a16:creationId xmlns:a16="http://schemas.microsoft.com/office/drawing/2014/main" id="{ED686F8A-DE79-29E4-3A92-6740BE7B4ED7}"/>
              </a:ext>
            </a:extLst>
          </p:cNvPr>
          <p:cNvSpPr txBox="1">
            <a:spLocks/>
          </p:cNvSpPr>
          <p:nvPr/>
        </p:nvSpPr>
        <p:spPr>
          <a:xfrm>
            <a:off x="838200" y="1825625"/>
            <a:ext cx="10515600" cy="2846583"/>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1600" dirty="0"/>
              <a:t>The views and opinions expressed in this educational activity are those of the faculty and do not necessarily represent the views of </a:t>
            </a:r>
            <a:r>
              <a:rPr lang="en-US" sz="1600" dirty="0" err="1"/>
              <a:t>TotalCME</a:t>
            </a:r>
            <a:r>
              <a:rPr lang="en-US" sz="1600" dirty="0"/>
              <a:t>, Inc., the CME providers, or the companies providing educational grants. This presentation is not intended to define an exclusive course of patient management; the participant should use their clinical judgment, knowledge, experience, and diagnostic skills in applying or adopting for professional use any of the information provided herein. Any procedures, medications, or other courses of diagnosis or treatment discussed or suggested in this activity should not be used by clinicians without evaluation of their patient's conditions and possible contraindications or dangers in use, review of any applicable manufacturer’s product information, and comparison with recommendations of other authorities. Links to other sites may be provided as additional sources of information. </a:t>
            </a:r>
          </a:p>
        </p:txBody>
      </p:sp>
    </p:spTree>
    <p:extLst>
      <p:ext uri="{BB962C8B-B14F-4D97-AF65-F5344CB8AC3E}">
        <p14:creationId xmlns:p14="http://schemas.microsoft.com/office/powerpoint/2010/main" val="33065145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7AD25875-DA81-51D9-267D-2DF5B0865263}"/>
              </a:ext>
            </a:extLst>
          </p:cNvPr>
          <p:cNvSpPr>
            <a:spLocks noGrp="1"/>
          </p:cNvSpPr>
          <p:nvPr>
            <p:ph type="ftr" sz="quarter" idx="3"/>
          </p:nvPr>
        </p:nvSpPr>
        <p:spPr>
          <a:xfrm>
            <a:off x="609600" y="4819650"/>
            <a:ext cx="10744199" cy="1978831"/>
          </a:xfrm>
        </p:spPr>
        <p:txBody>
          <a:bodyPr/>
          <a:lstStyle/>
          <a:p>
            <a:pPr marL="228600" indent="-228600">
              <a:buFont typeface="+mj-lt"/>
              <a:buAutoNum type="arabicPeriod"/>
            </a:pPr>
            <a:r>
              <a:rPr lang="en-US" dirty="0" err="1"/>
              <a:t>Grüning</a:t>
            </a:r>
            <a:r>
              <a:rPr lang="en-US" dirty="0"/>
              <a:t> T, et al. </a:t>
            </a:r>
            <a:r>
              <a:rPr lang="en-US" i="1" dirty="0"/>
              <a:t>Clin Imaging </a:t>
            </a:r>
            <a:r>
              <a:rPr lang="en-US" dirty="0"/>
              <a:t>2014; 38: 831–835</a:t>
            </a:r>
          </a:p>
          <a:p>
            <a:pPr marL="228600" indent="-228600">
              <a:buFont typeface="+mj-lt"/>
              <a:buAutoNum type="arabicPeriod"/>
            </a:pPr>
            <a:r>
              <a:rPr lang="en-US" dirty="0"/>
              <a:t>Giordano J, et al. </a:t>
            </a:r>
            <a:r>
              <a:rPr lang="en-US" i="1" dirty="0" err="1"/>
              <a:t>Eur</a:t>
            </a:r>
            <a:r>
              <a:rPr lang="en-US" i="1" dirty="0"/>
              <a:t> </a:t>
            </a:r>
            <a:r>
              <a:rPr lang="en-US" i="1" dirty="0" err="1"/>
              <a:t>Radiol</a:t>
            </a:r>
            <a:r>
              <a:rPr lang="en-US" i="1" dirty="0"/>
              <a:t> </a:t>
            </a:r>
            <a:r>
              <a:rPr lang="en-US" dirty="0"/>
              <a:t>2017; 27: 1631–1639.</a:t>
            </a:r>
          </a:p>
          <a:p>
            <a:pPr marL="228600" indent="-228600">
              <a:buFont typeface="+mj-lt"/>
              <a:buAutoNum type="arabicPeriod"/>
            </a:pPr>
            <a:r>
              <a:rPr lang="en-US" dirty="0"/>
              <a:t> Johns CS, et al. </a:t>
            </a:r>
            <a:r>
              <a:rPr lang="en-US" i="1" dirty="0"/>
              <a:t>J </a:t>
            </a:r>
            <a:r>
              <a:rPr lang="en-US" i="1" dirty="0" err="1"/>
              <a:t>Magn</a:t>
            </a:r>
            <a:r>
              <a:rPr lang="en-US" i="1" dirty="0"/>
              <a:t> </a:t>
            </a:r>
            <a:r>
              <a:rPr lang="en-US" i="1" dirty="0" err="1"/>
              <a:t>Reson</a:t>
            </a:r>
            <a:r>
              <a:rPr lang="en-US" i="1" dirty="0"/>
              <a:t> Imaging </a:t>
            </a:r>
            <a:r>
              <a:rPr lang="en-US" dirty="0"/>
              <a:t>2017; 46: 1693–1697</a:t>
            </a:r>
          </a:p>
          <a:p>
            <a:pPr marL="228600" indent="-228600">
              <a:buFont typeface="+mj-lt"/>
              <a:buAutoNum type="arabicPeriod"/>
            </a:pPr>
            <a:r>
              <a:rPr lang="en-US" dirty="0"/>
              <a:t>Nakagawa T, et al. </a:t>
            </a:r>
            <a:r>
              <a:rPr lang="en-US" i="1" dirty="0"/>
              <a:t>J </a:t>
            </a:r>
            <a:r>
              <a:rPr lang="en-US" i="1" dirty="0" err="1"/>
              <a:t>Magn</a:t>
            </a:r>
            <a:r>
              <a:rPr lang="en-US" i="1" dirty="0"/>
              <a:t> </a:t>
            </a:r>
            <a:r>
              <a:rPr lang="en-US" i="1" dirty="0" err="1"/>
              <a:t>Reson</a:t>
            </a:r>
            <a:r>
              <a:rPr lang="en-US" i="1" dirty="0"/>
              <a:t> Imaging </a:t>
            </a:r>
            <a:r>
              <a:rPr lang="en-US" dirty="0"/>
              <a:t>2001; 14: 419–424</a:t>
            </a:r>
          </a:p>
          <a:p>
            <a:pPr marL="228600" indent="-228600">
              <a:buFont typeface="+mj-lt"/>
              <a:buAutoNum type="arabicPeriod"/>
            </a:pPr>
            <a:r>
              <a:rPr lang="en-US" dirty="0"/>
              <a:t>Wang N, et al. </a:t>
            </a:r>
            <a:r>
              <a:rPr lang="en-US" i="1" dirty="0"/>
              <a:t>Can J </a:t>
            </a:r>
            <a:r>
              <a:rPr lang="en-US" i="1" dirty="0" err="1"/>
              <a:t>Cardiol</a:t>
            </a:r>
            <a:r>
              <a:rPr lang="en-US" i="1" dirty="0"/>
              <a:t> </a:t>
            </a:r>
            <a:r>
              <a:rPr lang="en-US" dirty="0"/>
              <a:t>2014; 30: 455–463</a:t>
            </a:r>
          </a:p>
          <a:p>
            <a:pPr marL="228600" indent="-228600">
              <a:buFont typeface="+mj-lt"/>
              <a:buAutoNum type="arabicPeriod"/>
            </a:pPr>
            <a:r>
              <a:rPr lang="en-US" dirty="0"/>
              <a:t>De Siqueira ME, et al. </a:t>
            </a:r>
            <a:r>
              <a:rPr lang="en-US" i="1" dirty="0"/>
              <a:t>J Cardiovasc </a:t>
            </a:r>
            <a:r>
              <a:rPr lang="en-US" i="1" dirty="0" err="1"/>
              <a:t>Magn</a:t>
            </a:r>
            <a:r>
              <a:rPr lang="en-US" i="1" dirty="0"/>
              <a:t> </a:t>
            </a:r>
            <a:r>
              <a:rPr lang="en-US" i="1" dirty="0" err="1"/>
              <a:t>Reson</a:t>
            </a:r>
            <a:r>
              <a:rPr lang="en-US" i="1" dirty="0"/>
              <a:t> </a:t>
            </a:r>
            <a:r>
              <a:rPr lang="en-US" dirty="0"/>
              <a:t>2016; 18: 39</a:t>
            </a:r>
          </a:p>
          <a:p>
            <a:pPr marL="228600" indent="-228600">
              <a:buFont typeface="+mj-lt"/>
              <a:buAutoNum type="arabicPeriod"/>
            </a:pPr>
            <a:r>
              <a:rPr lang="en-US" dirty="0"/>
              <a:t>Reiter G, et al. </a:t>
            </a:r>
            <a:r>
              <a:rPr lang="en-US" i="1" dirty="0"/>
              <a:t>Circ Cardiovasc Imaging </a:t>
            </a:r>
            <a:r>
              <a:rPr lang="en-US" dirty="0"/>
              <a:t>2008; 1: 23–30</a:t>
            </a:r>
          </a:p>
          <a:p>
            <a:pPr marL="228600" indent="-228600">
              <a:buFont typeface="+mj-lt"/>
              <a:buAutoNum type="arabicPeriod"/>
            </a:pPr>
            <a:r>
              <a:rPr lang="en-US" dirty="0"/>
              <a:t>Dai Z, et al. </a:t>
            </a:r>
            <a:r>
              <a:rPr lang="en-US" i="1" dirty="0"/>
              <a:t>JACC Cardiovasc Imaging </a:t>
            </a:r>
            <a:r>
              <a:rPr lang="en-US" dirty="0"/>
              <a:t>2014; 7: 843–845.</a:t>
            </a:r>
          </a:p>
        </p:txBody>
      </p:sp>
      <p:sp>
        <p:nvSpPr>
          <p:cNvPr id="2" name="Title 1">
            <a:extLst>
              <a:ext uri="{FF2B5EF4-FFF2-40B4-BE49-F238E27FC236}">
                <a16:creationId xmlns:a16="http://schemas.microsoft.com/office/drawing/2014/main" id="{3B7EAF17-4553-614B-9B96-36D243B53AC5}"/>
              </a:ext>
            </a:extLst>
          </p:cNvPr>
          <p:cNvSpPr>
            <a:spLocks noGrp="1"/>
          </p:cNvSpPr>
          <p:nvPr>
            <p:ph type="title"/>
          </p:nvPr>
        </p:nvSpPr>
        <p:spPr/>
        <p:txBody>
          <a:bodyPr/>
          <a:lstStyle/>
          <a:p>
            <a:r>
              <a:rPr lang="en-US" dirty="0"/>
              <a:t>What Are the New PAH Diagnostic Modalities…</a:t>
            </a:r>
            <a:br>
              <a:rPr lang="en-US" dirty="0"/>
            </a:br>
            <a:r>
              <a:rPr lang="en-US" dirty="0"/>
              <a:t>and What They Can Illuminate?</a:t>
            </a:r>
          </a:p>
        </p:txBody>
      </p:sp>
      <p:sp>
        <p:nvSpPr>
          <p:cNvPr id="3" name="Content Placeholder 2">
            <a:extLst>
              <a:ext uri="{FF2B5EF4-FFF2-40B4-BE49-F238E27FC236}">
                <a16:creationId xmlns:a16="http://schemas.microsoft.com/office/drawing/2014/main" id="{300B8099-39E5-E94D-9D55-BFA23C829FBC}"/>
              </a:ext>
            </a:extLst>
          </p:cNvPr>
          <p:cNvSpPr>
            <a:spLocks noGrp="1"/>
          </p:cNvSpPr>
          <p:nvPr>
            <p:ph idx="1"/>
          </p:nvPr>
        </p:nvSpPr>
        <p:spPr>
          <a:xfrm>
            <a:off x="609600" y="1477907"/>
            <a:ext cx="10744200" cy="3394882"/>
          </a:xfrm>
        </p:spPr>
        <p:txBody>
          <a:bodyPr>
            <a:normAutofit fontScale="92500" lnSpcReduction="20000"/>
          </a:bodyPr>
          <a:lstStyle/>
          <a:p>
            <a:r>
              <a:rPr lang="en-US" sz="1800" dirty="0"/>
              <a:t>V/Q single photon emission CT (SPECT): pulmonary perfusion and embolism</a:t>
            </a:r>
            <a:r>
              <a:rPr lang="en-US" sz="1800" baseline="30000" dirty="0"/>
              <a:t>1</a:t>
            </a:r>
          </a:p>
          <a:p>
            <a:r>
              <a:rPr lang="en-US" sz="1800" dirty="0"/>
              <a:t>Dual-energy CT (DECT): pulmonary perfusion</a:t>
            </a:r>
            <a:r>
              <a:rPr lang="en-US" sz="1800" baseline="30000" dirty="0"/>
              <a:t>2</a:t>
            </a:r>
          </a:p>
          <a:p>
            <a:r>
              <a:rPr lang="en-US" sz="1800" dirty="0"/>
              <a:t>Three-dimensional dynamic contrast-enhanced magnetic resonance: lung perfusion</a:t>
            </a:r>
            <a:r>
              <a:rPr lang="en-US" sz="1800" baseline="30000" dirty="0"/>
              <a:t>3</a:t>
            </a:r>
          </a:p>
          <a:p>
            <a:r>
              <a:rPr lang="en-US" sz="1800" dirty="0"/>
              <a:t>Functional magnetic resonance imaging: ventilation</a:t>
            </a:r>
            <a:r>
              <a:rPr lang="en-US" sz="1800" baseline="30000" dirty="0"/>
              <a:t>4</a:t>
            </a:r>
          </a:p>
          <a:p>
            <a:r>
              <a:rPr lang="en-US" sz="1800" dirty="0"/>
              <a:t>Cardiac MRI: Subclinical right ventricular dysfunction</a:t>
            </a:r>
          </a:p>
          <a:p>
            <a:pPr lvl="1"/>
            <a:r>
              <a:rPr lang="en-US" sz="1600" dirty="0"/>
              <a:t>Parametric mapping</a:t>
            </a:r>
            <a:r>
              <a:rPr lang="en-US" sz="1600" baseline="30000" dirty="0"/>
              <a:t>5</a:t>
            </a:r>
          </a:p>
          <a:p>
            <a:pPr lvl="1"/>
            <a:r>
              <a:rPr lang="en-US" sz="1600" dirty="0"/>
              <a:t>Right ventricular strain</a:t>
            </a:r>
            <a:r>
              <a:rPr lang="en-US" sz="1600" baseline="30000" dirty="0"/>
              <a:t>6</a:t>
            </a:r>
          </a:p>
          <a:p>
            <a:pPr lvl="1"/>
            <a:r>
              <a:rPr lang="en-US" sz="1600" dirty="0"/>
              <a:t>Pulmonary artery four-dimensional flow imaging</a:t>
            </a:r>
            <a:r>
              <a:rPr lang="en-US" sz="1600" baseline="30000" dirty="0"/>
              <a:t>7</a:t>
            </a:r>
          </a:p>
          <a:p>
            <a:r>
              <a:rPr lang="en-US" sz="1800" dirty="0"/>
              <a:t>Intravascular ultrasound and optical coherence tomography in PAH</a:t>
            </a:r>
            <a:r>
              <a:rPr lang="en-US" sz="1800" baseline="30000" dirty="0"/>
              <a:t>8</a:t>
            </a:r>
          </a:p>
          <a:p>
            <a:r>
              <a:rPr lang="en-US" sz="1800" dirty="0"/>
              <a:t>Wearable technologies</a:t>
            </a:r>
          </a:p>
          <a:p>
            <a:r>
              <a:rPr lang="en-US" sz="1800" dirty="0"/>
              <a:t>Artificial Intelligence analysis of diagnostic data</a:t>
            </a:r>
          </a:p>
        </p:txBody>
      </p:sp>
    </p:spTree>
    <p:extLst>
      <p:ext uri="{BB962C8B-B14F-4D97-AF65-F5344CB8AC3E}">
        <p14:creationId xmlns:p14="http://schemas.microsoft.com/office/powerpoint/2010/main" val="30964766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F41473-E5A8-F744-8F62-F5332EB1B836}"/>
              </a:ext>
            </a:extLst>
          </p:cNvPr>
          <p:cNvSpPr>
            <a:spLocks noGrp="1"/>
          </p:cNvSpPr>
          <p:nvPr>
            <p:ph type="title"/>
          </p:nvPr>
        </p:nvSpPr>
        <p:spPr>
          <a:xfrm>
            <a:off x="609599" y="9005"/>
            <a:ext cx="11417085" cy="1185577"/>
          </a:xfrm>
        </p:spPr>
        <p:txBody>
          <a:bodyPr>
            <a:normAutofit/>
          </a:bodyPr>
          <a:lstStyle/>
          <a:p>
            <a:r>
              <a:rPr lang="en-US" dirty="0"/>
              <a:t>Relative Strengths and Weaknesses of Imaging Modalities in the Context of PH</a:t>
            </a:r>
          </a:p>
        </p:txBody>
      </p:sp>
      <p:graphicFrame>
        <p:nvGraphicFramePr>
          <p:cNvPr id="4" name="Table 4">
            <a:extLst>
              <a:ext uri="{FF2B5EF4-FFF2-40B4-BE49-F238E27FC236}">
                <a16:creationId xmlns:a16="http://schemas.microsoft.com/office/drawing/2014/main" id="{DCB68171-3D9B-C040-A3C4-FFABBCADD4D8}"/>
              </a:ext>
            </a:extLst>
          </p:cNvPr>
          <p:cNvGraphicFramePr>
            <a:graphicFrameLocks noGrp="1"/>
          </p:cNvGraphicFramePr>
          <p:nvPr>
            <p:ph idx="1"/>
            <p:extLst>
              <p:ext uri="{D42A27DB-BD31-4B8C-83A1-F6EECF244321}">
                <p14:modId xmlns:p14="http://schemas.microsoft.com/office/powerpoint/2010/main" val="470920310"/>
              </p:ext>
            </p:extLst>
          </p:nvPr>
        </p:nvGraphicFramePr>
        <p:xfrm>
          <a:off x="466722" y="1192213"/>
          <a:ext cx="11468105" cy="5375440"/>
        </p:xfrm>
        <a:graphic>
          <a:graphicData uri="http://schemas.openxmlformats.org/drawingml/2006/table">
            <a:tbl>
              <a:tblPr firstRow="1" bandRow="1">
                <a:tableStyleId>{5C22544A-7EE6-4342-B048-85BDC9FD1C3A}</a:tableStyleId>
              </a:tblPr>
              <a:tblGrid>
                <a:gridCol w="1648477">
                  <a:extLst>
                    <a:ext uri="{9D8B030D-6E8A-4147-A177-3AD203B41FA5}">
                      <a16:colId xmlns:a16="http://schemas.microsoft.com/office/drawing/2014/main" val="2465612519"/>
                    </a:ext>
                  </a:extLst>
                </a:gridCol>
                <a:gridCol w="1160039">
                  <a:extLst>
                    <a:ext uri="{9D8B030D-6E8A-4147-A177-3AD203B41FA5}">
                      <a16:colId xmlns:a16="http://schemas.microsoft.com/office/drawing/2014/main" val="2033089001"/>
                    </a:ext>
                  </a:extLst>
                </a:gridCol>
                <a:gridCol w="1475488">
                  <a:extLst>
                    <a:ext uri="{9D8B030D-6E8A-4147-A177-3AD203B41FA5}">
                      <a16:colId xmlns:a16="http://schemas.microsoft.com/office/drawing/2014/main" val="2094429104"/>
                    </a:ext>
                  </a:extLst>
                </a:gridCol>
                <a:gridCol w="1312676">
                  <a:extLst>
                    <a:ext uri="{9D8B030D-6E8A-4147-A177-3AD203B41FA5}">
                      <a16:colId xmlns:a16="http://schemas.microsoft.com/office/drawing/2014/main" val="1702175483"/>
                    </a:ext>
                  </a:extLst>
                </a:gridCol>
                <a:gridCol w="1516191">
                  <a:extLst>
                    <a:ext uri="{9D8B030D-6E8A-4147-A177-3AD203B41FA5}">
                      <a16:colId xmlns:a16="http://schemas.microsoft.com/office/drawing/2014/main" val="1919625889"/>
                    </a:ext>
                  </a:extLst>
                </a:gridCol>
                <a:gridCol w="1312676">
                  <a:extLst>
                    <a:ext uri="{9D8B030D-6E8A-4147-A177-3AD203B41FA5}">
                      <a16:colId xmlns:a16="http://schemas.microsoft.com/office/drawing/2014/main" val="3631985461"/>
                    </a:ext>
                  </a:extLst>
                </a:gridCol>
                <a:gridCol w="1689179">
                  <a:extLst>
                    <a:ext uri="{9D8B030D-6E8A-4147-A177-3AD203B41FA5}">
                      <a16:colId xmlns:a16="http://schemas.microsoft.com/office/drawing/2014/main" val="2020584572"/>
                    </a:ext>
                  </a:extLst>
                </a:gridCol>
                <a:gridCol w="1353379">
                  <a:extLst>
                    <a:ext uri="{9D8B030D-6E8A-4147-A177-3AD203B41FA5}">
                      <a16:colId xmlns:a16="http://schemas.microsoft.com/office/drawing/2014/main" val="3572843516"/>
                    </a:ext>
                  </a:extLst>
                </a:gridCol>
              </a:tblGrid>
              <a:tr h="366885">
                <a:tc>
                  <a:txBody>
                    <a:bodyPr/>
                    <a:lstStyle/>
                    <a:p>
                      <a:pPr marL="0" marR="0" lvl="0" indent="0" algn="ctr" defTabSz="914400" rtl="0" eaLnBrk="1" fontAlgn="auto" latinLnBrk="0" hangingPunct="1">
                        <a:lnSpc>
                          <a:spcPts val="1200"/>
                        </a:lnSpc>
                        <a:spcBef>
                          <a:spcPts val="0"/>
                        </a:spcBef>
                        <a:spcAft>
                          <a:spcPts val="0"/>
                        </a:spcAft>
                        <a:buClrTx/>
                        <a:buSzTx/>
                        <a:buFontTx/>
                        <a:buNone/>
                        <a:tabLst/>
                        <a:defRPr/>
                      </a:pPr>
                      <a:r>
                        <a:rPr lang="en-US" sz="1100" b="1" kern="1200" dirty="0">
                          <a:solidFill>
                            <a:schemeClr val="lt1"/>
                          </a:solidFill>
                          <a:effectLst/>
                          <a:latin typeface="+mn-lt"/>
                          <a:ea typeface="+mn-ea"/>
                          <a:cs typeface="+mn-cs"/>
                        </a:rPr>
                        <a:t>Variable</a:t>
                      </a:r>
                    </a:p>
                  </a:txBody>
                  <a:tcPr/>
                </a:tc>
                <a:tc>
                  <a:txBody>
                    <a:bodyPr/>
                    <a:lstStyle/>
                    <a:p>
                      <a:pPr algn="ctr">
                        <a:lnSpc>
                          <a:spcPts val="1200"/>
                        </a:lnSpc>
                      </a:pPr>
                      <a:r>
                        <a:rPr lang="en-US" sz="1100" b="1" kern="1200" dirty="0">
                          <a:solidFill>
                            <a:schemeClr val="lt1"/>
                          </a:solidFill>
                          <a:effectLst/>
                          <a:latin typeface="+mn-lt"/>
                          <a:ea typeface="+mn-ea"/>
                          <a:cs typeface="+mn-cs"/>
                        </a:rPr>
                        <a:t>Chest</a:t>
                      </a:r>
                    </a:p>
                    <a:p>
                      <a:pPr algn="ctr">
                        <a:lnSpc>
                          <a:spcPts val="1200"/>
                        </a:lnSpc>
                      </a:pPr>
                      <a:r>
                        <a:rPr lang="en-US" sz="1100" b="1" kern="1200" dirty="0">
                          <a:solidFill>
                            <a:schemeClr val="lt1"/>
                          </a:solidFill>
                          <a:effectLst/>
                          <a:latin typeface="+mn-lt"/>
                          <a:ea typeface="+mn-ea"/>
                          <a:cs typeface="+mn-cs"/>
                        </a:rPr>
                        <a:t>Radiography</a:t>
                      </a:r>
                    </a:p>
                  </a:txBody>
                  <a:tcPr/>
                </a:tc>
                <a:tc>
                  <a:txBody>
                    <a:bodyPr/>
                    <a:lstStyle/>
                    <a:p>
                      <a:pPr marL="0" marR="0" lvl="0" indent="0" algn="ctr" defTabSz="914400" rtl="0" eaLnBrk="1" fontAlgn="auto" latinLnBrk="0" hangingPunct="1">
                        <a:lnSpc>
                          <a:spcPts val="1200"/>
                        </a:lnSpc>
                        <a:spcBef>
                          <a:spcPts val="0"/>
                        </a:spcBef>
                        <a:spcAft>
                          <a:spcPts val="0"/>
                        </a:spcAft>
                        <a:buClrTx/>
                        <a:buSzTx/>
                        <a:buFontTx/>
                        <a:buNone/>
                        <a:tabLst/>
                        <a:defRPr/>
                      </a:pPr>
                      <a:r>
                        <a:rPr lang="en-US" sz="1100" b="1" kern="1200" dirty="0">
                          <a:solidFill>
                            <a:schemeClr val="lt1"/>
                          </a:solidFill>
                          <a:effectLst/>
                          <a:latin typeface="+mn-lt"/>
                          <a:ea typeface="+mn-ea"/>
                          <a:cs typeface="+mn-cs"/>
                        </a:rPr>
                        <a:t>V/Q Scan</a:t>
                      </a:r>
                    </a:p>
                  </a:txBody>
                  <a:tcPr/>
                </a:tc>
                <a:tc>
                  <a:txBody>
                    <a:bodyPr/>
                    <a:lstStyle/>
                    <a:p>
                      <a:pPr algn="ctr">
                        <a:lnSpc>
                          <a:spcPts val="1200"/>
                        </a:lnSpc>
                      </a:pPr>
                      <a:r>
                        <a:rPr lang="en-US" sz="1100" b="1" kern="1200" dirty="0">
                          <a:solidFill>
                            <a:schemeClr val="lt1"/>
                          </a:solidFill>
                          <a:effectLst/>
                          <a:latin typeface="+mn-lt"/>
                          <a:ea typeface="+mn-ea"/>
                          <a:cs typeface="+mn-cs"/>
                        </a:rPr>
                        <a:t>SPECT/CT</a:t>
                      </a:r>
                    </a:p>
                    <a:p>
                      <a:pPr algn="ctr">
                        <a:lnSpc>
                          <a:spcPts val="1200"/>
                        </a:lnSpc>
                      </a:pPr>
                      <a:r>
                        <a:rPr lang="en-US" sz="1100" b="1" kern="1200" dirty="0">
                          <a:solidFill>
                            <a:schemeClr val="lt1"/>
                          </a:solidFill>
                          <a:effectLst/>
                          <a:latin typeface="+mn-lt"/>
                          <a:ea typeface="+mn-ea"/>
                          <a:cs typeface="+mn-cs"/>
                        </a:rPr>
                        <a:t>V/Q</a:t>
                      </a:r>
                    </a:p>
                  </a:txBody>
                  <a:tcPr/>
                </a:tc>
                <a:tc>
                  <a:txBody>
                    <a:bodyPr/>
                    <a:lstStyle/>
                    <a:p>
                      <a:pPr algn="ctr">
                        <a:lnSpc>
                          <a:spcPts val="1200"/>
                        </a:lnSpc>
                      </a:pPr>
                      <a:r>
                        <a:rPr lang="en-US" sz="1100" b="1" kern="1200" dirty="0">
                          <a:solidFill>
                            <a:schemeClr val="lt1"/>
                          </a:solidFill>
                          <a:effectLst/>
                          <a:latin typeface="+mn-lt"/>
                          <a:ea typeface="+mn-ea"/>
                          <a:cs typeface="+mn-cs"/>
                        </a:rPr>
                        <a:t>Single-energy CT</a:t>
                      </a:r>
                    </a:p>
                    <a:p>
                      <a:pPr algn="ctr">
                        <a:lnSpc>
                          <a:spcPts val="1200"/>
                        </a:lnSpc>
                      </a:pPr>
                      <a:r>
                        <a:rPr lang="en-US" sz="1100" b="1" kern="1200" dirty="0">
                          <a:solidFill>
                            <a:schemeClr val="lt1"/>
                          </a:solidFill>
                          <a:effectLst/>
                          <a:latin typeface="+mn-lt"/>
                          <a:ea typeface="+mn-ea"/>
                          <a:cs typeface="+mn-cs"/>
                        </a:rPr>
                        <a:t>Angiography*</a:t>
                      </a:r>
                    </a:p>
                  </a:txBody>
                  <a:tcPr/>
                </a:tc>
                <a:tc>
                  <a:txBody>
                    <a:bodyPr/>
                    <a:lstStyle/>
                    <a:p>
                      <a:pPr algn="ctr">
                        <a:lnSpc>
                          <a:spcPts val="1200"/>
                        </a:lnSpc>
                      </a:pPr>
                      <a:r>
                        <a:rPr lang="en-US" sz="1100" b="1" kern="1200" dirty="0">
                          <a:solidFill>
                            <a:schemeClr val="lt1"/>
                          </a:solidFill>
                          <a:effectLst/>
                          <a:latin typeface="+mn-lt"/>
                          <a:ea typeface="+mn-ea"/>
                          <a:cs typeface="+mn-cs"/>
                        </a:rPr>
                        <a:t>Dual-energy CT</a:t>
                      </a:r>
                    </a:p>
                    <a:p>
                      <a:pPr algn="ctr">
                        <a:lnSpc>
                          <a:spcPts val="1200"/>
                        </a:lnSpc>
                      </a:pPr>
                      <a:r>
                        <a:rPr lang="en-US" sz="1100" b="1" kern="1200" dirty="0">
                          <a:solidFill>
                            <a:schemeClr val="lt1"/>
                          </a:solidFill>
                          <a:effectLst/>
                          <a:latin typeface="+mn-lt"/>
                          <a:ea typeface="+mn-ea"/>
                          <a:cs typeface="+mn-cs"/>
                        </a:rPr>
                        <a:t>Angiography</a:t>
                      </a:r>
                    </a:p>
                  </a:txBody>
                  <a:tcPr/>
                </a:tc>
                <a:tc>
                  <a:txBody>
                    <a:bodyPr/>
                    <a:lstStyle/>
                    <a:p>
                      <a:pPr marL="0" marR="0" lvl="0" indent="0" algn="ctr" defTabSz="914400" rtl="0" eaLnBrk="1" fontAlgn="auto" latinLnBrk="0" hangingPunct="1">
                        <a:lnSpc>
                          <a:spcPts val="1200"/>
                        </a:lnSpc>
                        <a:spcBef>
                          <a:spcPts val="0"/>
                        </a:spcBef>
                        <a:spcAft>
                          <a:spcPts val="0"/>
                        </a:spcAft>
                        <a:buClrTx/>
                        <a:buSzTx/>
                        <a:buFontTx/>
                        <a:buNone/>
                        <a:tabLst/>
                        <a:defRPr/>
                      </a:pPr>
                      <a:r>
                        <a:rPr lang="en-US" sz="1100" b="1" kern="1200" dirty="0">
                          <a:solidFill>
                            <a:schemeClr val="lt1"/>
                          </a:solidFill>
                          <a:effectLst/>
                          <a:latin typeface="+mn-lt"/>
                          <a:ea typeface="+mn-ea"/>
                          <a:cs typeface="+mn-cs"/>
                        </a:rPr>
                        <a:t>MRI</a:t>
                      </a:r>
                    </a:p>
                  </a:txBody>
                  <a:tcPr/>
                </a:tc>
                <a:tc>
                  <a:txBody>
                    <a:bodyPr/>
                    <a:lstStyle/>
                    <a:p>
                      <a:pPr algn="ctr">
                        <a:lnSpc>
                          <a:spcPts val="1200"/>
                        </a:lnSpc>
                      </a:pPr>
                      <a:r>
                        <a:rPr lang="en-US" sz="1100" b="1" kern="1200" dirty="0">
                          <a:solidFill>
                            <a:schemeClr val="lt1"/>
                          </a:solidFill>
                          <a:effectLst/>
                          <a:latin typeface="+mn-lt"/>
                          <a:ea typeface="+mn-ea"/>
                          <a:cs typeface="+mn-cs"/>
                        </a:rPr>
                        <a:t>Pulmonary</a:t>
                      </a:r>
                    </a:p>
                    <a:p>
                      <a:pPr algn="ctr">
                        <a:lnSpc>
                          <a:spcPts val="1200"/>
                        </a:lnSpc>
                      </a:pPr>
                      <a:r>
                        <a:rPr lang="en-US" sz="1100" b="1" kern="1200" dirty="0">
                          <a:solidFill>
                            <a:schemeClr val="lt1"/>
                          </a:solidFill>
                          <a:effectLst/>
                          <a:latin typeface="+mn-lt"/>
                          <a:ea typeface="+mn-ea"/>
                          <a:cs typeface="+mn-cs"/>
                        </a:rPr>
                        <a:t>Angiography</a:t>
                      </a:r>
                    </a:p>
                  </a:txBody>
                  <a:tcPr/>
                </a:tc>
                <a:extLst>
                  <a:ext uri="{0D108BD9-81ED-4DB2-BD59-A6C34878D82A}">
                    <a16:rowId xmlns:a16="http://schemas.microsoft.com/office/drawing/2014/main" val="670194057"/>
                  </a:ext>
                </a:extLst>
              </a:tr>
              <a:tr h="225775">
                <a:tc>
                  <a:txBody>
                    <a:bodyPr/>
                    <a:lstStyle/>
                    <a:p>
                      <a:pPr marL="0" marR="0" lvl="0" indent="0" algn="l" defTabSz="914400" rtl="0" eaLnBrk="1" fontAlgn="auto" latinLnBrk="0" hangingPunct="1">
                        <a:lnSpc>
                          <a:spcPts val="1200"/>
                        </a:lnSpc>
                        <a:spcBef>
                          <a:spcPts val="0"/>
                        </a:spcBef>
                        <a:spcAft>
                          <a:spcPts val="0"/>
                        </a:spcAft>
                        <a:buClrTx/>
                        <a:buSzTx/>
                        <a:buFontTx/>
                        <a:buNone/>
                        <a:tabLst/>
                        <a:defRPr/>
                      </a:pPr>
                      <a:r>
                        <a:rPr lang="en-US" sz="1000" b="1" kern="1200" dirty="0">
                          <a:solidFill>
                            <a:schemeClr val="dk1"/>
                          </a:solidFill>
                          <a:effectLst/>
                          <a:latin typeface="+mn-lt"/>
                          <a:ea typeface="+mn-ea"/>
                          <a:cs typeface="+mn-cs"/>
                        </a:rPr>
                        <a:t>PH detection</a:t>
                      </a:r>
                    </a:p>
                  </a:txBody>
                  <a:tcPr>
                    <a:noFill/>
                  </a:tcPr>
                </a:tc>
                <a:tc>
                  <a:txBody>
                    <a:bodyPr/>
                    <a:lstStyle/>
                    <a:p>
                      <a:pPr algn="ctr">
                        <a:lnSpc>
                          <a:spcPts val="1200"/>
                        </a:lnSpc>
                      </a:pPr>
                      <a:r>
                        <a:rPr lang="en-US" sz="1000" b="1" dirty="0"/>
                        <a:t>+</a:t>
                      </a:r>
                    </a:p>
                  </a:txBody>
                  <a:tcPr>
                    <a:noFill/>
                  </a:tcPr>
                </a:tc>
                <a:tc>
                  <a:txBody>
                    <a:bodyPr/>
                    <a:lstStyle/>
                    <a:p>
                      <a:pPr algn="ctr">
                        <a:lnSpc>
                          <a:spcPts val="1200"/>
                        </a:lnSpc>
                      </a:pPr>
                      <a:r>
                        <a:rPr lang="en-US" sz="1000" b="1" dirty="0"/>
                        <a:t>-</a:t>
                      </a:r>
                    </a:p>
                  </a:txBody>
                  <a:tcPr>
                    <a:noFill/>
                  </a:tcPr>
                </a:tc>
                <a:tc>
                  <a:txBody>
                    <a:bodyPr/>
                    <a:lstStyle/>
                    <a:p>
                      <a:pPr algn="ctr">
                        <a:lnSpc>
                          <a:spcPts val="1200"/>
                        </a:lnSpc>
                      </a:pPr>
                      <a:r>
                        <a:rPr lang="en-US" sz="1000" b="1" dirty="0"/>
                        <a:t>-</a:t>
                      </a:r>
                    </a:p>
                  </a:txBody>
                  <a:tcPr>
                    <a:noFill/>
                  </a:tcPr>
                </a:tc>
                <a:tc>
                  <a:txBody>
                    <a:bodyPr/>
                    <a:lstStyle/>
                    <a:p>
                      <a:pPr algn="ctr">
                        <a:lnSpc>
                          <a:spcPts val="1200"/>
                        </a:lnSpc>
                      </a:pPr>
                      <a:r>
                        <a:rPr lang="en-US" sz="1000" b="1" dirty="0"/>
                        <a:t>+</a:t>
                      </a:r>
                    </a:p>
                  </a:txBody>
                  <a:tcPr>
                    <a:noFill/>
                  </a:tcPr>
                </a:tc>
                <a:tc>
                  <a:txBody>
                    <a:bodyPr/>
                    <a:lstStyle/>
                    <a:p>
                      <a:pPr algn="ctr">
                        <a:lnSpc>
                          <a:spcPts val="1200"/>
                        </a:lnSpc>
                      </a:pPr>
                      <a:r>
                        <a:rPr lang="en-US" sz="1000" b="1" dirty="0"/>
                        <a:t>+</a:t>
                      </a:r>
                    </a:p>
                  </a:txBody>
                  <a:tcPr>
                    <a:noFill/>
                  </a:tcPr>
                </a:tc>
                <a:tc>
                  <a:txBody>
                    <a:bodyPr/>
                    <a:lstStyle/>
                    <a:p>
                      <a:pPr algn="ctr">
                        <a:lnSpc>
                          <a:spcPts val="1200"/>
                        </a:lnSpc>
                      </a:pPr>
                      <a:r>
                        <a:rPr lang="en-US" sz="1000" b="1" dirty="0"/>
                        <a:t>+</a:t>
                      </a:r>
                    </a:p>
                  </a:txBody>
                  <a:tcPr>
                    <a:noFill/>
                  </a:tcPr>
                </a:tc>
                <a:tc>
                  <a:txBody>
                    <a:bodyPr/>
                    <a:lstStyle/>
                    <a:p>
                      <a:pPr algn="ctr">
                        <a:lnSpc>
                          <a:spcPts val="1200"/>
                        </a:lnSpc>
                      </a:pPr>
                      <a:r>
                        <a:rPr lang="en-US" sz="1000" b="1" dirty="0"/>
                        <a:t>-</a:t>
                      </a:r>
                    </a:p>
                  </a:txBody>
                  <a:tcPr>
                    <a:noFill/>
                  </a:tcPr>
                </a:tc>
                <a:extLst>
                  <a:ext uri="{0D108BD9-81ED-4DB2-BD59-A6C34878D82A}">
                    <a16:rowId xmlns:a16="http://schemas.microsoft.com/office/drawing/2014/main" val="344707692"/>
                  </a:ext>
                </a:extLst>
              </a:tr>
              <a:tr h="507994">
                <a:tc>
                  <a:txBody>
                    <a:bodyPr/>
                    <a:lstStyle/>
                    <a:p>
                      <a:pPr>
                        <a:lnSpc>
                          <a:spcPts val="1200"/>
                        </a:lnSpc>
                      </a:pPr>
                      <a:r>
                        <a:rPr lang="en-US" sz="1000" b="1" kern="1200" dirty="0">
                          <a:solidFill>
                            <a:schemeClr val="dk1"/>
                          </a:solidFill>
                          <a:effectLst/>
                          <a:latin typeface="+mn-lt"/>
                          <a:ea typeface="+mn-ea"/>
                          <a:cs typeface="+mn-cs"/>
                        </a:rPr>
                        <a:t>Evaluation of anatomic</a:t>
                      </a:r>
                    </a:p>
                    <a:p>
                      <a:pPr>
                        <a:lnSpc>
                          <a:spcPts val="1200"/>
                        </a:lnSpc>
                      </a:pPr>
                      <a:r>
                        <a:rPr lang="en-US" sz="1000" b="1" kern="1200" dirty="0">
                          <a:solidFill>
                            <a:schemeClr val="dk1"/>
                          </a:solidFill>
                          <a:effectLst/>
                          <a:latin typeface="+mn-lt"/>
                          <a:ea typeface="+mn-ea"/>
                          <a:cs typeface="+mn-cs"/>
                        </a:rPr>
                        <a:t>compartments</a:t>
                      </a:r>
                    </a:p>
                  </a:txBody>
                  <a:tcPr>
                    <a:noFill/>
                  </a:tcPr>
                </a:tc>
                <a:tc>
                  <a:txBody>
                    <a:bodyPr/>
                    <a:lstStyle/>
                    <a:p>
                      <a:pPr algn="ctr">
                        <a:lnSpc>
                          <a:spcPts val="1200"/>
                        </a:lnSpc>
                      </a:pPr>
                      <a:endParaRPr lang="en-US" sz="1000" b="1" dirty="0"/>
                    </a:p>
                  </a:txBody>
                  <a:tcPr>
                    <a:noFill/>
                  </a:tcPr>
                </a:tc>
                <a:tc>
                  <a:txBody>
                    <a:bodyPr/>
                    <a:lstStyle/>
                    <a:p>
                      <a:pPr algn="ctr">
                        <a:lnSpc>
                          <a:spcPts val="1200"/>
                        </a:lnSpc>
                      </a:pPr>
                      <a:endParaRPr lang="en-US" sz="1000" b="1" dirty="0"/>
                    </a:p>
                  </a:txBody>
                  <a:tcPr>
                    <a:noFill/>
                  </a:tcPr>
                </a:tc>
                <a:tc>
                  <a:txBody>
                    <a:bodyPr/>
                    <a:lstStyle/>
                    <a:p>
                      <a:pPr algn="ctr">
                        <a:lnSpc>
                          <a:spcPts val="1200"/>
                        </a:lnSpc>
                      </a:pPr>
                      <a:endParaRPr lang="en-US" sz="1000" b="1" dirty="0"/>
                    </a:p>
                  </a:txBody>
                  <a:tcPr>
                    <a:noFill/>
                  </a:tcPr>
                </a:tc>
                <a:tc>
                  <a:txBody>
                    <a:bodyPr/>
                    <a:lstStyle/>
                    <a:p>
                      <a:pPr algn="ctr">
                        <a:lnSpc>
                          <a:spcPts val="1200"/>
                        </a:lnSpc>
                      </a:pPr>
                      <a:endParaRPr lang="en-US" sz="1000" b="1" dirty="0"/>
                    </a:p>
                  </a:txBody>
                  <a:tcPr>
                    <a:noFill/>
                  </a:tcPr>
                </a:tc>
                <a:tc>
                  <a:txBody>
                    <a:bodyPr/>
                    <a:lstStyle/>
                    <a:p>
                      <a:pPr algn="ctr">
                        <a:lnSpc>
                          <a:spcPts val="1200"/>
                        </a:lnSpc>
                      </a:pPr>
                      <a:endParaRPr lang="en-US" sz="1000" b="1" dirty="0"/>
                    </a:p>
                  </a:txBody>
                  <a:tcPr>
                    <a:noFill/>
                  </a:tcPr>
                </a:tc>
                <a:tc>
                  <a:txBody>
                    <a:bodyPr/>
                    <a:lstStyle/>
                    <a:p>
                      <a:pPr algn="ctr">
                        <a:lnSpc>
                          <a:spcPts val="1200"/>
                        </a:lnSpc>
                      </a:pPr>
                      <a:endParaRPr lang="en-US" sz="1000" b="1" dirty="0"/>
                    </a:p>
                  </a:txBody>
                  <a:tcPr>
                    <a:noFill/>
                  </a:tcPr>
                </a:tc>
                <a:tc>
                  <a:txBody>
                    <a:bodyPr/>
                    <a:lstStyle/>
                    <a:p>
                      <a:pPr algn="ctr">
                        <a:lnSpc>
                          <a:spcPts val="1200"/>
                        </a:lnSpc>
                      </a:pPr>
                      <a:endParaRPr lang="en-US" sz="1000" b="1" dirty="0"/>
                    </a:p>
                  </a:txBody>
                  <a:tcPr>
                    <a:noFill/>
                  </a:tcPr>
                </a:tc>
                <a:extLst>
                  <a:ext uri="{0D108BD9-81ED-4DB2-BD59-A6C34878D82A}">
                    <a16:rowId xmlns:a16="http://schemas.microsoft.com/office/drawing/2014/main" val="1904801338"/>
                  </a:ext>
                </a:extLst>
              </a:tr>
              <a:tr h="225775">
                <a:tc>
                  <a:txBody>
                    <a:bodyPr/>
                    <a:lstStyle/>
                    <a:p>
                      <a:pPr marL="231775" marR="0" lvl="0" indent="0" algn="l" defTabSz="914400" rtl="0" eaLnBrk="1" fontAlgn="auto" latinLnBrk="0" hangingPunct="1">
                        <a:lnSpc>
                          <a:spcPts val="1200"/>
                        </a:lnSpc>
                        <a:spcBef>
                          <a:spcPts val="0"/>
                        </a:spcBef>
                        <a:spcAft>
                          <a:spcPts val="0"/>
                        </a:spcAft>
                        <a:buClrTx/>
                        <a:buSzTx/>
                        <a:buFontTx/>
                        <a:buNone/>
                        <a:tabLst/>
                        <a:defRPr/>
                      </a:pPr>
                      <a:r>
                        <a:rPr lang="en-US" sz="1000" kern="1200" dirty="0">
                          <a:solidFill>
                            <a:schemeClr val="dk1"/>
                          </a:solidFill>
                          <a:effectLst/>
                          <a:latin typeface="+mn-lt"/>
                          <a:ea typeface="+mn-ea"/>
                          <a:cs typeface="+mn-cs"/>
                        </a:rPr>
                        <a:t>Lung</a:t>
                      </a:r>
                    </a:p>
                  </a:txBody>
                  <a:tcPr>
                    <a:noFill/>
                  </a:tcPr>
                </a:tc>
                <a:tc>
                  <a:txBody>
                    <a:bodyPr/>
                    <a:lstStyle/>
                    <a:p>
                      <a:pPr algn="ctr">
                        <a:lnSpc>
                          <a:spcPts val="1200"/>
                        </a:lnSpc>
                      </a:pPr>
                      <a:r>
                        <a:rPr lang="en-US" sz="1000" b="1" dirty="0"/>
                        <a:t>+</a:t>
                      </a:r>
                    </a:p>
                  </a:txBody>
                  <a:tcPr>
                    <a:noFill/>
                  </a:tcPr>
                </a:tc>
                <a:tc>
                  <a:txBody>
                    <a:bodyPr/>
                    <a:lstStyle/>
                    <a:p>
                      <a:pPr algn="ctr">
                        <a:lnSpc>
                          <a:spcPts val="1200"/>
                        </a:lnSpc>
                      </a:pPr>
                      <a:r>
                        <a:rPr lang="en-US" sz="1000" b="1" dirty="0"/>
                        <a:t>-</a:t>
                      </a:r>
                    </a:p>
                  </a:txBody>
                  <a:tcPr>
                    <a:noFill/>
                  </a:tcPr>
                </a:tc>
                <a:tc>
                  <a:txBody>
                    <a:bodyPr/>
                    <a:lstStyle/>
                    <a:p>
                      <a:pPr algn="ctr">
                        <a:lnSpc>
                          <a:spcPts val="1200"/>
                        </a:lnSpc>
                      </a:pPr>
                      <a:r>
                        <a:rPr lang="en-US" sz="1000" b="1" dirty="0"/>
                        <a:t>+</a:t>
                      </a:r>
                    </a:p>
                  </a:txBody>
                  <a:tcPr>
                    <a:noFill/>
                  </a:tcPr>
                </a:tc>
                <a:tc>
                  <a:txBody>
                    <a:bodyPr/>
                    <a:lstStyle/>
                    <a:p>
                      <a:pPr algn="ctr">
                        <a:lnSpc>
                          <a:spcPts val="1200"/>
                        </a:lnSpc>
                      </a:pPr>
                      <a:r>
                        <a:rPr lang="en-US" sz="1000" b="1" dirty="0"/>
                        <a:t>+++</a:t>
                      </a:r>
                    </a:p>
                  </a:txBody>
                  <a:tcPr>
                    <a:noFill/>
                  </a:tcPr>
                </a:tc>
                <a:tc>
                  <a:txBody>
                    <a:bodyPr/>
                    <a:lstStyle/>
                    <a:p>
                      <a:pPr algn="ctr">
                        <a:lnSpc>
                          <a:spcPts val="1200"/>
                        </a:lnSpc>
                      </a:pPr>
                      <a:r>
                        <a:rPr lang="en-US" sz="1000" b="1" dirty="0"/>
                        <a:t>+++</a:t>
                      </a:r>
                    </a:p>
                  </a:txBody>
                  <a:tcPr>
                    <a:noFill/>
                  </a:tcPr>
                </a:tc>
                <a:tc>
                  <a:txBody>
                    <a:bodyPr/>
                    <a:lstStyle/>
                    <a:p>
                      <a:pPr algn="ctr">
                        <a:lnSpc>
                          <a:spcPts val="1200"/>
                        </a:lnSpc>
                      </a:pPr>
                      <a:r>
                        <a:rPr lang="en-US" sz="1000" b="1" dirty="0"/>
                        <a:t>-</a:t>
                      </a:r>
                    </a:p>
                  </a:txBody>
                  <a:tcPr>
                    <a:noFill/>
                  </a:tcPr>
                </a:tc>
                <a:tc>
                  <a:txBody>
                    <a:bodyPr/>
                    <a:lstStyle/>
                    <a:p>
                      <a:pPr algn="ctr">
                        <a:lnSpc>
                          <a:spcPts val="1200"/>
                        </a:lnSpc>
                      </a:pPr>
                      <a:r>
                        <a:rPr lang="en-US" sz="1000" b="1" dirty="0"/>
                        <a:t>-</a:t>
                      </a:r>
                    </a:p>
                  </a:txBody>
                  <a:tcPr>
                    <a:noFill/>
                  </a:tcPr>
                </a:tc>
                <a:extLst>
                  <a:ext uri="{0D108BD9-81ED-4DB2-BD59-A6C34878D82A}">
                    <a16:rowId xmlns:a16="http://schemas.microsoft.com/office/drawing/2014/main" val="3085847495"/>
                  </a:ext>
                </a:extLst>
              </a:tr>
              <a:tr h="225775">
                <a:tc>
                  <a:txBody>
                    <a:bodyPr/>
                    <a:lstStyle/>
                    <a:p>
                      <a:pPr marL="231775" indent="0">
                        <a:lnSpc>
                          <a:spcPts val="1200"/>
                        </a:lnSpc>
                        <a:tabLst/>
                      </a:pPr>
                      <a:r>
                        <a:rPr lang="en-US" sz="1000" kern="1200" dirty="0">
                          <a:solidFill>
                            <a:schemeClr val="dk1"/>
                          </a:solidFill>
                          <a:effectLst/>
                          <a:latin typeface="+mn-lt"/>
                          <a:ea typeface="+mn-ea"/>
                          <a:cs typeface="+mn-cs"/>
                        </a:rPr>
                        <a:t>Cardiac chambers</a:t>
                      </a:r>
                    </a:p>
                  </a:txBody>
                  <a:tcPr>
                    <a:noFill/>
                  </a:tcPr>
                </a:tc>
                <a:tc>
                  <a:txBody>
                    <a:bodyPr/>
                    <a:lstStyle/>
                    <a:p>
                      <a:pPr algn="ctr">
                        <a:lnSpc>
                          <a:spcPts val="1200"/>
                        </a:lnSpc>
                      </a:pPr>
                      <a:r>
                        <a:rPr lang="en-US" sz="1000" b="1" dirty="0"/>
                        <a:t>+</a:t>
                      </a:r>
                    </a:p>
                  </a:txBody>
                  <a:tcPr>
                    <a:noFill/>
                  </a:tcPr>
                </a:tc>
                <a:tc>
                  <a:txBody>
                    <a:bodyPr/>
                    <a:lstStyle/>
                    <a:p>
                      <a:pPr algn="ctr">
                        <a:lnSpc>
                          <a:spcPts val="1200"/>
                        </a:lnSpc>
                      </a:pPr>
                      <a:r>
                        <a:rPr lang="en-US" sz="1000" b="1" dirty="0"/>
                        <a:t>-</a:t>
                      </a:r>
                    </a:p>
                  </a:txBody>
                  <a:tcPr>
                    <a:noFill/>
                  </a:tcPr>
                </a:tc>
                <a:tc>
                  <a:txBody>
                    <a:bodyPr/>
                    <a:lstStyle/>
                    <a:p>
                      <a:pPr algn="ctr">
                        <a:lnSpc>
                          <a:spcPts val="1200"/>
                        </a:lnSpc>
                      </a:pPr>
                      <a:r>
                        <a:rPr lang="en-US" sz="1000" b="1" dirty="0"/>
                        <a:t>-</a:t>
                      </a:r>
                    </a:p>
                  </a:txBody>
                  <a:tcPr>
                    <a:noFill/>
                  </a:tcPr>
                </a:tc>
                <a:tc>
                  <a:txBody>
                    <a:bodyPr/>
                    <a:lstStyle/>
                    <a:p>
                      <a:pPr algn="ctr">
                        <a:lnSpc>
                          <a:spcPts val="1200"/>
                        </a:lnSpc>
                      </a:pPr>
                      <a:r>
                        <a:rPr lang="en-US" sz="1000" b="1" dirty="0"/>
                        <a:t>++</a:t>
                      </a:r>
                    </a:p>
                  </a:txBody>
                  <a:tcPr>
                    <a:noFill/>
                  </a:tcPr>
                </a:tc>
                <a:tc>
                  <a:txBody>
                    <a:bodyPr/>
                    <a:lstStyle/>
                    <a:p>
                      <a:pPr algn="ctr">
                        <a:lnSpc>
                          <a:spcPts val="1200"/>
                        </a:lnSpc>
                      </a:pPr>
                      <a:r>
                        <a:rPr lang="en-US" sz="1000" b="1" dirty="0"/>
                        <a:t>++</a:t>
                      </a:r>
                    </a:p>
                  </a:txBody>
                  <a:tcPr>
                    <a:noFill/>
                  </a:tcPr>
                </a:tc>
                <a:tc>
                  <a:txBody>
                    <a:bodyPr/>
                    <a:lstStyle/>
                    <a:p>
                      <a:pPr algn="ctr">
                        <a:lnSpc>
                          <a:spcPts val="1200"/>
                        </a:lnSpc>
                      </a:pPr>
                      <a:r>
                        <a:rPr lang="en-US" sz="1000" b="1" dirty="0"/>
                        <a:t>+++</a:t>
                      </a:r>
                    </a:p>
                  </a:txBody>
                  <a:tcPr>
                    <a:noFill/>
                  </a:tcPr>
                </a:tc>
                <a:tc>
                  <a:txBody>
                    <a:bodyPr/>
                    <a:lstStyle/>
                    <a:p>
                      <a:pPr algn="ctr">
                        <a:lnSpc>
                          <a:spcPts val="1200"/>
                        </a:lnSpc>
                      </a:pPr>
                      <a:r>
                        <a:rPr lang="en-US" sz="1000" b="1" dirty="0"/>
                        <a:t>-</a:t>
                      </a:r>
                    </a:p>
                  </a:txBody>
                  <a:tcPr>
                    <a:noFill/>
                  </a:tcPr>
                </a:tc>
                <a:extLst>
                  <a:ext uri="{0D108BD9-81ED-4DB2-BD59-A6C34878D82A}">
                    <a16:rowId xmlns:a16="http://schemas.microsoft.com/office/drawing/2014/main" val="616079888"/>
                  </a:ext>
                </a:extLst>
              </a:tr>
              <a:tr h="225775">
                <a:tc>
                  <a:txBody>
                    <a:bodyPr/>
                    <a:lstStyle/>
                    <a:p>
                      <a:pPr marL="231775" indent="0">
                        <a:lnSpc>
                          <a:spcPts val="1200"/>
                        </a:lnSpc>
                        <a:tabLst/>
                      </a:pPr>
                      <a:r>
                        <a:rPr lang="en-US" sz="1000" kern="1200" dirty="0">
                          <a:solidFill>
                            <a:schemeClr val="dk1"/>
                          </a:solidFill>
                          <a:effectLst/>
                          <a:latin typeface="+mn-lt"/>
                          <a:ea typeface="+mn-ea"/>
                          <a:cs typeface="+mn-cs"/>
                        </a:rPr>
                        <a:t>Pulmonary vessels</a:t>
                      </a:r>
                    </a:p>
                  </a:txBody>
                  <a:tcPr>
                    <a:noFill/>
                  </a:tcPr>
                </a:tc>
                <a:tc>
                  <a:txBody>
                    <a:bodyPr/>
                    <a:lstStyle/>
                    <a:p>
                      <a:pPr algn="ctr">
                        <a:lnSpc>
                          <a:spcPts val="1200"/>
                        </a:lnSpc>
                      </a:pPr>
                      <a:r>
                        <a:rPr lang="en-US" sz="1000" b="1" dirty="0"/>
                        <a:t>+</a:t>
                      </a:r>
                    </a:p>
                  </a:txBody>
                  <a:tcPr>
                    <a:noFill/>
                  </a:tcPr>
                </a:tc>
                <a:tc>
                  <a:txBody>
                    <a:bodyPr/>
                    <a:lstStyle/>
                    <a:p>
                      <a:pPr algn="ctr">
                        <a:lnSpc>
                          <a:spcPts val="1200"/>
                        </a:lnSpc>
                      </a:pPr>
                      <a:r>
                        <a:rPr lang="en-US" sz="1000" b="1" dirty="0"/>
                        <a:t>+</a:t>
                      </a:r>
                    </a:p>
                  </a:txBody>
                  <a:tcPr>
                    <a:noFill/>
                  </a:tcPr>
                </a:tc>
                <a:tc>
                  <a:txBody>
                    <a:bodyPr/>
                    <a:lstStyle/>
                    <a:p>
                      <a:pPr algn="ctr">
                        <a:lnSpc>
                          <a:spcPts val="1200"/>
                        </a:lnSpc>
                      </a:pPr>
                      <a:r>
                        <a:rPr lang="en-US" sz="1000" b="1" dirty="0"/>
                        <a:t>+</a:t>
                      </a:r>
                    </a:p>
                  </a:txBody>
                  <a:tcPr>
                    <a:noFill/>
                  </a:tcPr>
                </a:tc>
                <a:tc>
                  <a:txBody>
                    <a:bodyPr/>
                    <a:lstStyle/>
                    <a:p>
                      <a:pPr algn="ctr">
                        <a:lnSpc>
                          <a:spcPts val="1200"/>
                        </a:lnSpc>
                      </a:pPr>
                      <a:r>
                        <a:rPr lang="en-US" sz="1000" b="1" dirty="0"/>
                        <a:t>+++</a:t>
                      </a:r>
                    </a:p>
                  </a:txBody>
                  <a:tcPr>
                    <a:noFill/>
                  </a:tcPr>
                </a:tc>
                <a:tc>
                  <a:txBody>
                    <a:bodyPr/>
                    <a:lstStyle/>
                    <a:p>
                      <a:pPr algn="ctr">
                        <a:lnSpc>
                          <a:spcPts val="1200"/>
                        </a:lnSpc>
                      </a:pPr>
                      <a:r>
                        <a:rPr lang="en-US" sz="1000" b="1" dirty="0"/>
                        <a:t>++++</a:t>
                      </a:r>
                    </a:p>
                  </a:txBody>
                  <a:tcPr>
                    <a:noFill/>
                  </a:tcPr>
                </a:tc>
                <a:tc>
                  <a:txBody>
                    <a:bodyPr/>
                    <a:lstStyle/>
                    <a:p>
                      <a:pPr algn="ctr">
                        <a:lnSpc>
                          <a:spcPts val="1200"/>
                        </a:lnSpc>
                      </a:pPr>
                      <a:r>
                        <a:rPr lang="en-US" sz="1000" b="1" dirty="0"/>
                        <a:t>++</a:t>
                      </a:r>
                    </a:p>
                  </a:txBody>
                  <a:tcPr>
                    <a:noFill/>
                  </a:tcPr>
                </a:tc>
                <a:tc>
                  <a:txBody>
                    <a:bodyPr/>
                    <a:lstStyle/>
                    <a:p>
                      <a:pPr algn="ctr">
                        <a:lnSpc>
                          <a:spcPts val="1200"/>
                        </a:lnSpc>
                      </a:pPr>
                      <a:r>
                        <a:rPr lang="en-US" sz="1000" b="1" dirty="0"/>
                        <a:t>++</a:t>
                      </a:r>
                    </a:p>
                  </a:txBody>
                  <a:tcPr>
                    <a:noFill/>
                  </a:tcPr>
                </a:tc>
                <a:extLst>
                  <a:ext uri="{0D108BD9-81ED-4DB2-BD59-A6C34878D82A}">
                    <a16:rowId xmlns:a16="http://schemas.microsoft.com/office/drawing/2014/main" val="3711032975"/>
                  </a:ext>
                </a:extLst>
              </a:tr>
              <a:tr h="225775">
                <a:tc>
                  <a:txBody>
                    <a:bodyPr/>
                    <a:lstStyle/>
                    <a:p>
                      <a:pPr marL="231775" marR="0" lvl="0" indent="0" algn="l" defTabSz="914400" rtl="0" eaLnBrk="1" fontAlgn="auto" latinLnBrk="0" hangingPunct="1">
                        <a:lnSpc>
                          <a:spcPts val="1200"/>
                        </a:lnSpc>
                        <a:spcBef>
                          <a:spcPts val="0"/>
                        </a:spcBef>
                        <a:spcAft>
                          <a:spcPts val="0"/>
                        </a:spcAft>
                        <a:buClrTx/>
                        <a:buSzTx/>
                        <a:buFontTx/>
                        <a:buNone/>
                        <a:tabLst/>
                        <a:defRPr/>
                      </a:pPr>
                      <a:r>
                        <a:rPr lang="en-US" sz="1000" kern="1200" dirty="0">
                          <a:solidFill>
                            <a:schemeClr val="dk1"/>
                          </a:solidFill>
                          <a:effectLst/>
                          <a:latin typeface="+mn-lt"/>
                          <a:ea typeface="+mn-ea"/>
                          <a:cs typeface="+mn-cs"/>
                        </a:rPr>
                        <a:t>Mediastinum</a:t>
                      </a:r>
                    </a:p>
                  </a:txBody>
                  <a:tcPr>
                    <a:noFill/>
                  </a:tcPr>
                </a:tc>
                <a:tc>
                  <a:txBody>
                    <a:bodyPr/>
                    <a:lstStyle/>
                    <a:p>
                      <a:pPr algn="ctr">
                        <a:lnSpc>
                          <a:spcPts val="1200"/>
                        </a:lnSpc>
                      </a:pPr>
                      <a:r>
                        <a:rPr lang="en-US" sz="1000" b="1" dirty="0"/>
                        <a:t>-</a:t>
                      </a:r>
                    </a:p>
                  </a:txBody>
                  <a:tcPr>
                    <a:noFill/>
                  </a:tcPr>
                </a:tc>
                <a:tc>
                  <a:txBody>
                    <a:bodyPr/>
                    <a:lstStyle/>
                    <a:p>
                      <a:pPr algn="ctr">
                        <a:lnSpc>
                          <a:spcPts val="1200"/>
                        </a:lnSpc>
                      </a:pPr>
                      <a:r>
                        <a:rPr lang="en-US" sz="1000" b="1" dirty="0"/>
                        <a:t>-</a:t>
                      </a:r>
                    </a:p>
                  </a:txBody>
                  <a:tcPr>
                    <a:noFill/>
                  </a:tcPr>
                </a:tc>
                <a:tc>
                  <a:txBody>
                    <a:bodyPr/>
                    <a:lstStyle/>
                    <a:p>
                      <a:pPr algn="ctr">
                        <a:lnSpc>
                          <a:spcPts val="1200"/>
                        </a:lnSpc>
                      </a:pPr>
                      <a:r>
                        <a:rPr lang="en-US" sz="1000" b="1" dirty="0"/>
                        <a:t>-</a:t>
                      </a:r>
                    </a:p>
                  </a:txBody>
                  <a:tcPr>
                    <a:noFill/>
                  </a:tcPr>
                </a:tc>
                <a:tc>
                  <a:txBody>
                    <a:bodyPr/>
                    <a:lstStyle/>
                    <a:p>
                      <a:pPr algn="ctr">
                        <a:lnSpc>
                          <a:spcPts val="1200"/>
                        </a:lnSpc>
                      </a:pPr>
                      <a:r>
                        <a:rPr lang="en-US" sz="1000" b="1" dirty="0"/>
                        <a:t>+++</a:t>
                      </a:r>
                    </a:p>
                  </a:txBody>
                  <a:tcPr>
                    <a:noFill/>
                  </a:tcPr>
                </a:tc>
                <a:tc>
                  <a:txBody>
                    <a:bodyPr/>
                    <a:lstStyle/>
                    <a:p>
                      <a:pPr algn="ctr">
                        <a:lnSpc>
                          <a:spcPts val="1200"/>
                        </a:lnSpc>
                      </a:pPr>
                      <a:r>
                        <a:rPr lang="en-US" sz="1000" b="1" dirty="0"/>
                        <a:t>+++</a:t>
                      </a:r>
                    </a:p>
                  </a:txBody>
                  <a:tcPr>
                    <a:noFill/>
                  </a:tcPr>
                </a:tc>
                <a:tc>
                  <a:txBody>
                    <a:bodyPr/>
                    <a:lstStyle/>
                    <a:p>
                      <a:pPr algn="ctr">
                        <a:lnSpc>
                          <a:spcPts val="1200"/>
                        </a:lnSpc>
                      </a:pPr>
                      <a:r>
                        <a:rPr lang="en-US" sz="1000" b="1" dirty="0"/>
                        <a:t>+++</a:t>
                      </a:r>
                    </a:p>
                  </a:txBody>
                  <a:tcPr>
                    <a:noFill/>
                  </a:tcPr>
                </a:tc>
                <a:tc>
                  <a:txBody>
                    <a:bodyPr/>
                    <a:lstStyle/>
                    <a:p>
                      <a:pPr algn="ctr">
                        <a:lnSpc>
                          <a:spcPts val="1200"/>
                        </a:lnSpc>
                      </a:pPr>
                      <a:r>
                        <a:rPr lang="en-US" sz="1000" b="1" dirty="0"/>
                        <a:t>-</a:t>
                      </a:r>
                    </a:p>
                  </a:txBody>
                  <a:tcPr>
                    <a:noFill/>
                  </a:tcPr>
                </a:tc>
                <a:extLst>
                  <a:ext uri="{0D108BD9-81ED-4DB2-BD59-A6C34878D82A}">
                    <a16:rowId xmlns:a16="http://schemas.microsoft.com/office/drawing/2014/main" val="2335297316"/>
                  </a:ext>
                </a:extLst>
              </a:tr>
              <a:tr h="366885">
                <a:tc>
                  <a:txBody>
                    <a:bodyPr/>
                    <a:lstStyle/>
                    <a:p>
                      <a:pPr>
                        <a:lnSpc>
                          <a:spcPts val="1200"/>
                        </a:lnSpc>
                      </a:pPr>
                      <a:r>
                        <a:rPr lang="en-US" sz="1000" b="1" kern="1200" dirty="0">
                          <a:solidFill>
                            <a:schemeClr val="dk1"/>
                          </a:solidFill>
                          <a:effectLst/>
                          <a:latin typeface="+mn-lt"/>
                          <a:ea typeface="+mn-ea"/>
                          <a:cs typeface="+mn-cs"/>
                        </a:rPr>
                        <a:t>Assessment of PH etiology</a:t>
                      </a:r>
                    </a:p>
                  </a:txBody>
                  <a:tcPr>
                    <a:noFill/>
                  </a:tcPr>
                </a:tc>
                <a:tc>
                  <a:txBody>
                    <a:bodyPr/>
                    <a:lstStyle/>
                    <a:p>
                      <a:pPr algn="ctr">
                        <a:lnSpc>
                          <a:spcPts val="1200"/>
                        </a:lnSpc>
                      </a:pPr>
                      <a:r>
                        <a:rPr lang="en-US" sz="1000" b="1" dirty="0"/>
                        <a:t>++</a:t>
                      </a:r>
                    </a:p>
                  </a:txBody>
                  <a:tcPr>
                    <a:noFill/>
                  </a:tcPr>
                </a:tc>
                <a:tc>
                  <a:txBody>
                    <a:bodyPr/>
                    <a:lstStyle/>
                    <a:p>
                      <a:pPr algn="ctr">
                        <a:lnSpc>
                          <a:spcPts val="1200"/>
                        </a:lnSpc>
                      </a:pPr>
                      <a:r>
                        <a:rPr lang="en-US" sz="1000" b="1" dirty="0"/>
                        <a:t>++</a:t>
                      </a:r>
                    </a:p>
                  </a:txBody>
                  <a:tcPr>
                    <a:noFill/>
                  </a:tcPr>
                </a:tc>
                <a:tc>
                  <a:txBody>
                    <a:bodyPr/>
                    <a:lstStyle/>
                    <a:p>
                      <a:pPr algn="ctr">
                        <a:lnSpc>
                          <a:spcPts val="1200"/>
                        </a:lnSpc>
                      </a:pPr>
                      <a:r>
                        <a:rPr lang="en-US" sz="1000" b="1" dirty="0"/>
                        <a:t>+++</a:t>
                      </a:r>
                    </a:p>
                  </a:txBody>
                  <a:tcPr>
                    <a:noFill/>
                  </a:tcPr>
                </a:tc>
                <a:tc>
                  <a:txBody>
                    <a:bodyPr/>
                    <a:lstStyle/>
                    <a:p>
                      <a:pPr algn="ctr">
                        <a:lnSpc>
                          <a:spcPts val="1200"/>
                        </a:lnSpc>
                      </a:pPr>
                      <a:r>
                        <a:rPr lang="en-US" sz="1000" b="1" dirty="0"/>
                        <a:t>++++</a:t>
                      </a:r>
                    </a:p>
                  </a:txBody>
                  <a:tcPr>
                    <a:noFill/>
                  </a:tcPr>
                </a:tc>
                <a:tc>
                  <a:txBody>
                    <a:bodyPr/>
                    <a:lstStyle/>
                    <a:p>
                      <a:pPr algn="ctr">
                        <a:lnSpc>
                          <a:spcPts val="1200"/>
                        </a:lnSpc>
                      </a:pPr>
                      <a:r>
                        <a:rPr lang="en-US" sz="1000" b="1" dirty="0"/>
                        <a:t>++</a:t>
                      </a:r>
                    </a:p>
                  </a:txBody>
                  <a:tcPr>
                    <a:noFill/>
                  </a:tcPr>
                </a:tc>
                <a:tc>
                  <a:txBody>
                    <a:bodyPr/>
                    <a:lstStyle/>
                    <a:p>
                      <a:pPr algn="ctr">
                        <a:lnSpc>
                          <a:spcPts val="1200"/>
                        </a:lnSpc>
                      </a:pPr>
                      <a:r>
                        <a:rPr lang="en-US" sz="1000" b="1" dirty="0"/>
                        <a:t>++</a:t>
                      </a:r>
                    </a:p>
                  </a:txBody>
                  <a:tcPr>
                    <a:noFill/>
                  </a:tcPr>
                </a:tc>
                <a:tc>
                  <a:txBody>
                    <a:bodyPr/>
                    <a:lstStyle/>
                    <a:p>
                      <a:pPr algn="ctr">
                        <a:lnSpc>
                          <a:spcPts val="1200"/>
                        </a:lnSpc>
                      </a:pPr>
                      <a:r>
                        <a:rPr lang="en-US" sz="1000" b="1" dirty="0"/>
                        <a:t>++</a:t>
                      </a:r>
                    </a:p>
                  </a:txBody>
                  <a:tcPr>
                    <a:noFill/>
                  </a:tcPr>
                </a:tc>
                <a:extLst>
                  <a:ext uri="{0D108BD9-81ED-4DB2-BD59-A6C34878D82A}">
                    <a16:rowId xmlns:a16="http://schemas.microsoft.com/office/drawing/2014/main" val="3648259261"/>
                  </a:ext>
                </a:extLst>
              </a:tr>
              <a:tr h="790213">
                <a:tc>
                  <a:txBody>
                    <a:bodyPr/>
                    <a:lstStyle/>
                    <a:p>
                      <a:pPr marL="0" marR="0" lvl="0" indent="0" algn="l" defTabSz="914400" rtl="0" eaLnBrk="1" fontAlgn="auto" latinLnBrk="0" hangingPunct="1">
                        <a:lnSpc>
                          <a:spcPts val="1200"/>
                        </a:lnSpc>
                        <a:spcBef>
                          <a:spcPts val="0"/>
                        </a:spcBef>
                        <a:spcAft>
                          <a:spcPts val="0"/>
                        </a:spcAft>
                        <a:buClrTx/>
                        <a:buSzTx/>
                        <a:buFontTx/>
                        <a:buNone/>
                        <a:tabLst/>
                        <a:defRPr/>
                      </a:pPr>
                      <a:r>
                        <a:rPr lang="en-US" sz="1000" b="1" kern="1200" dirty="0">
                          <a:solidFill>
                            <a:schemeClr val="dk1"/>
                          </a:solidFill>
                          <a:effectLst/>
                          <a:latin typeface="+mn-lt"/>
                          <a:ea typeface="+mn-ea"/>
                          <a:cs typeface="+mn-cs"/>
                        </a:rPr>
                        <a:t>General strengths</a:t>
                      </a:r>
                    </a:p>
                  </a:txBody>
                  <a:tcPr>
                    <a:noFill/>
                  </a:tcPr>
                </a:tc>
                <a:tc>
                  <a:txBody>
                    <a:bodyPr/>
                    <a:lstStyle/>
                    <a:p>
                      <a:pPr>
                        <a:lnSpc>
                          <a:spcPts val="1200"/>
                        </a:lnSpc>
                      </a:pPr>
                      <a:r>
                        <a:rPr lang="en-US" sz="1000" kern="1200" dirty="0">
                          <a:solidFill>
                            <a:schemeClr val="dk1"/>
                          </a:solidFill>
                          <a:effectLst/>
                          <a:latin typeface="+mn-lt"/>
                          <a:ea typeface="+mn-ea"/>
                          <a:cs typeface="+mn-cs"/>
                        </a:rPr>
                        <a:t>Readily available</a:t>
                      </a:r>
                    </a:p>
                  </a:txBody>
                  <a:tcPr>
                    <a:noFill/>
                  </a:tcPr>
                </a:tc>
                <a:tc>
                  <a:txBody>
                    <a:bodyPr/>
                    <a:lstStyle/>
                    <a:p>
                      <a:pPr>
                        <a:lnSpc>
                          <a:spcPts val="1200"/>
                        </a:lnSpc>
                      </a:pPr>
                      <a:r>
                        <a:rPr lang="en-US" sz="1000" kern="1200" dirty="0">
                          <a:solidFill>
                            <a:schemeClr val="dk1"/>
                          </a:solidFill>
                          <a:effectLst/>
                          <a:latin typeface="+mn-lt"/>
                          <a:ea typeface="+mn-ea"/>
                          <a:cs typeface="+mn-cs"/>
                        </a:rPr>
                        <a:t>Screening for CTEPH; SPECT(tomographic</a:t>
                      </a:r>
                    </a:p>
                    <a:p>
                      <a:pPr>
                        <a:lnSpc>
                          <a:spcPts val="1200"/>
                        </a:lnSpc>
                      </a:pPr>
                      <a:r>
                        <a:rPr lang="en-US" sz="1000" kern="1200" dirty="0">
                          <a:solidFill>
                            <a:schemeClr val="dk1"/>
                          </a:solidFill>
                          <a:effectLst/>
                          <a:latin typeface="+mn-lt"/>
                          <a:ea typeface="+mn-ea"/>
                          <a:cs typeface="+mn-cs"/>
                        </a:rPr>
                        <a:t>V/Q) currently</a:t>
                      </a:r>
                    </a:p>
                    <a:p>
                      <a:pPr>
                        <a:lnSpc>
                          <a:spcPts val="1200"/>
                        </a:lnSpc>
                      </a:pPr>
                      <a:r>
                        <a:rPr lang="en-US" sz="1000" kern="1200" dirty="0">
                          <a:solidFill>
                            <a:schemeClr val="dk1"/>
                          </a:solidFill>
                          <a:effectLst/>
                          <a:latin typeface="+mn-lt"/>
                          <a:ea typeface="+mn-ea"/>
                          <a:cs typeface="+mn-cs"/>
                        </a:rPr>
                        <a:t>replacing planar V/Q</a:t>
                      </a:r>
                    </a:p>
                  </a:txBody>
                  <a:tcPr>
                    <a:noFill/>
                  </a:tcPr>
                </a:tc>
                <a:tc>
                  <a:txBody>
                    <a:bodyPr/>
                    <a:lstStyle/>
                    <a:p>
                      <a:pPr>
                        <a:lnSpc>
                          <a:spcPts val="1200"/>
                        </a:lnSpc>
                      </a:pPr>
                      <a:r>
                        <a:rPr lang="en-US" sz="1000" kern="1200" dirty="0">
                          <a:solidFill>
                            <a:schemeClr val="dk1"/>
                          </a:solidFill>
                          <a:effectLst/>
                          <a:latin typeface="+mn-lt"/>
                          <a:ea typeface="+mn-ea"/>
                          <a:cs typeface="+mn-cs"/>
                        </a:rPr>
                        <a:t>Combined evaluation of lung parenchyma with lung perfusion</a:t>
                      </a:r>
                    </a:p>
                  </a:txBody>
                  <a:tcPr>
                    <a:noFill/>
                  </a:tcPr>
                </a:tc>
                <a:tc>
                  <a:txBody>
                    <a:bodyPr/>
                    <a:lstStyle/>
                    <a:p>
                      <a:pPr>
                        <a:lnSpc>
                          <a:spcPts val="1200"/>
                        </a:lnSpc>
                      </a:pPr>
                      <a:r>
                        <a:rPr lang="en-US" sz="1000" kern="1200" dirty="0">
                          <a:solidFill>
                            <a:schemeClr val="dk1"/>
                          </a:solidFill>
                          <a:effectLst/>
                          <a:latin typeface="+mn-lt"/>
                          <a:ea typeface="+mn-ea"/>
                          <a:cs typeface="+mn-cs"/>
                        </a:rPr>
                        <a:t>Excellent evaluation of etiologies of PH</a:t>
                      </a:r>
                    </a:p>
                  </a:txBody>
                  <a:tcPr>
                    <a:noFill/>
                  </a:tcPr>
                </a:tc>
                <a:tc>
                  <a:txBody>
                    <a:bodyPr/>
                    <a:lstStyle/>
                    <a:p>
                      <a:pPr>
                        <a:lnSpc>
                          <a:spcPts val="1200"/>
                        </a:lnSpc>
                      </a:pPr>
                      <a:r>
                        <a:rPr lang="en-US" sz="1000" kern="1200" dirty="0">
                          <a:solidFill>
                            <a:schemeClr val="dk1"/>
                          </a:solidFill>
                          <a:effectLst/>
                          <a:latin typeface="+mn-lt"/>
                          <a:ea typeface="+mn-ea"/>
                          <a:cs typeface="+mn-cs"/>
                        </a:rPr>
                        <a:t>Assessment of anatomy and lung perfusion (iodine maps) in a single</a:t>
                      </a:r>
                    </a:p>
                    <a:p>
                      <a:pPr>
                        <a:lnSpc>
                          <a:spcPts val="1200"/>
                        </a:lnSpc>
                      </a:pPr>
                      <a:r>
                        <a:rPr lang="en-US" sz="1000" kern="1200" dirty="0">
                          <a:solidFill>
                            <a:schemeClr val="dk1"/>
                          </a:solidFill>
                          <a:effectLst/>
                          <a:latin typeface="+mn-lt"/>
                          <a:ea typeface="+mn-ea"/>
                          <a:cs typeface="+mn-cs"/>
                        </a:rPr>
                        <a:t>test</a:t>
                      </a:r>
                    </a:p>
                  </a:txBody>
                  <a:tcPr>
                    <a:noFill/>
                  </a:tcPr>
                </a:tc>
                <a:tc>
                  <a:txBody>
                    <a:bodyPr/>
                    <a:lstStyle/>
                    <a:p>
                      <a:pPr>
                        <a:lnSpc>
                          <a:spcPts val="1200"/>
                        </a:lnSpc>
                      </a:pPr>
                      <a:r>
                        <a:rPr lang="en-US" sz="1000" kern="1200" dirty="0">
                          <a:solidFill>
                            <a:schemeClr val="dk1"/>
                          </a:solidFill>
                          <a:effectLst/>
                          <a:latin typeface="+mn-lt"/>
                          <a:ea typeface="+mn-ea"/>
                          <a:cs typeface="+mn-cs"/>
                        </a:rPr>
                        <a:t>No radiation; excellent evaluation of cardiac function and pulmonary flow in one examination</a:t>
                      </a:r>
                    </a:p>
                  </a:txBody>
                  <a:tcPr>
                    <a:noFill/>
                  </a:tcPr>
                </a:tc>
                <a:tc>
                  <a:txBody>
                    <a:bodyPr/>
                    <a:lstStyle/>
                    <a:p>
                      <a:pPr>
                        <a:lnSpc>
                          <a:spcPts val="1200"/>
                        </a:lnSpc>
                      </a:pPr>
                      <a:r>
                        <a:rPr lang="en-US" sz="1000" kern="1200" dirty="0">
                          <a:solidFill>
                            <a:schemeClr val="dk1"/>
                          </a:solidFill>
                          <a:effectLst/>
                          <a:latin typeface="+mn-lt"/>
                          <a:ea typeface="+mn-ea"/>
                          <a:cs typeface="+mn-cs"/>
                        </a:rPr>
                        <a:t>Planning of</a:t>
                      </a:r>
                    </a:p>
                    <a:p>
                      <a:pPr>
                        <a:lnSpc>
                          <a:spcPts val="1200"/>
                        </a:lnSpc>
                      </a:pPr>
                      <a:r>
                        <a:rPr lang="en-US" sz="1000" kern="1200" dirty="0">
                          <a:solidFill>
                            <a:schemeClr val="dk1"/>
                          </a:solidFill>
                          <a:effectLst/>
                          <a:latin typeface="+mn-lt"/>
                          <a:ea typeface="+mn-ea"/>
                          <a:cs typeface="+mn-cs"/>
                        </a:rPr>
                        <a:t>endovascular</a:t>
                      </a:r>
                    </a:p>
                    <a:p>
                      <a:pPr>
                        <a:lnSpc>
                          <a:spcPts val="1200"/>
                        </a:lnSpc>
                      </a:pPr>
                      <a:r>
                        <a:rPr lang="en-US" sz="1000" kern="1200" dirty="0">
                          <a:solidFill>
                            <a:schemeClr val="dk1"/>
                          </a:solidFill>
                          <a:effectLst/>
                          <a:latin typeface="+mn-lt"/>
                          <a:ea typeface="+mn-ea"/>
                          <a:cs typeface="+mn-cs"/>
                        </a:rPr>
                        <a:t>treatment</a:t>
                      </a:r>
                    </a:p>
                    <a:p>
                      <a:pPr>
                        <a:lnSpc>
                          <a:spcPts val="1200"/>
                        </a:lnSpc>
                      </a:pPr>
                      <a:r>
                        <a:rPr lang="en-US" sz="1000" kern="1200" dirty="0">
                          <a:solidFill>
                            <a:schemeClr val="dk1"/>
                          </a:solidFill>
                          <a:effectLst/>
                          <a:latin typeface="+mn-lt"/>
                          <a:ea typeface="+mn-ea"/>
                          <a:cs typeface="+mn-cs"/>
                        </a:rPr>
                        <a:t>(PEA, BPA)</a:t>
                      </a:r>
                    </a:p>
                  </a:txBody>
                  <a:tcPr>
                    <a:noFill/>
                  </a:tcPr>
                </a:tc>
                <a:extLst>
                  <a:ext uri="{0D108BD9-81ED-4DB2-BD59-A6C34878D82A}">
                    <a16:rowId xmlns:a16="http://schemas.microsoft.com/office/drawing/2014/main" val="2234085569"/>
                  </a:ext>
                </a:extLst>
              </a:tr>
              <a:tr h="1072432">
                <a:tc>
                  <a:txBody>
                    <a:bodyPr/>
                    <a:lstStyle/>
                    <a:p>
                      <a:pPr marL="0" marR="0" lvl="0" indent="0" algn="l" defTabSz="914400" rtl="0" eaLnBrk="1" fontAlgn="auto" latinLnBrk="0" hangingPunct="1">
                        <a:lnSpc>
                          <a:spcPts val="1200"/>
                        </a:lnSpc>
                        <a:spcBef>
                          <a:spcPts val="0"/>
                        </a:spcBef>
                        <a:spcAft>
                          <a:spcPts val="0"/>
                        </a:spcAft>
                        <a:buClrTx/>
                        <a:buSzTx/>
                        <a:buFontTx/>
                        <a:buNone/>
                        <a:tabLst/>
                        <a:defRPr/>
                      </a:pPr>
                      <a:r>
                        <a:rPr lang="en-US" sz="1000" b="1" kern="1200" dirty="0">
                          <a:solidFill>
                            <a:schemeClr val="dk1"/>
                          </a:solidFill>
                          <a:effectLst/>
                          <a:latin typeface="+mn-lt"/>
                          <a:ea typeface="+mn-ea"/>
                          <a:cs typeface="+mn-cs"/>
                        </a:rPr>
                        <a:t>Weaknesses</a:t>
                      </a:r>
                    </a:p>
                  </a:txBody>
                  <a:tcPr>
                    <a:noFill/>
                  </a:tcPr>
                </a:tc>
                <a:tc>
                  <a:txBody>
                    <a:bodyPr/>
                    <a:lstStyle/>
                    <a:p>
                      <a:pPr>
                        <a:lnSpc>
                          <a:spcPts val="1200"/>
                        </a:lnSpc>
                      </a:pPr>
                      <a:r>
                        <a:rPr lang="en-US" sz="1000" kern="1200" dirty="0">
                          <a:solidFill>
                            <a:schemeClr val="dk1"/>
                          </a:solidFill>
                          <a:effectLst/>
                          <a:latin typeface="+mn-lt"/>
                          <a:ea typeface="+mn-ea"/>
                          <a:cs typeface="+mn-cs"/>
                        </a:rPr>
                        <a:t>Limited role in the assessment</a:t>
                      </a:r>
                    </a:p>
                    <a:p>
                      <a:pPr>
                        <a:lnSpc>
                          <a:spcPts val="1200"/>
                        </a:lnSpc>
                      </a:pPr>
                      <a:r>
                        <a:rPr lang="en-US" sz="1000" kern="1200" dirty="0">
                          <a:solidFill>
                            <a:schemeClr val="dk1"/>
                          </a:solidFill>
                          <a:effectLst/>
                          <a:latin typeface="+mn-lt"/>
                          <a:ea typeface="+mn-ea"/>
                          <a:cs typeface="+mn-cs"/>
                        </a:rPr>
                        <a:t>of etiology</a:t>
                      </a:r>
                    </a:p>
                  </a:txBody>
                  <a:tcPr>
                    <a:noFill/>
                  </a:tcPr>
                </a:tc>
                <a:tc>
                  <a:txBody>
                    <a:bodyPr/>
                    <a:lstStyle/>
                    <a:p>
                      <a:pPr>
                        <a:lnSpc>
                          <a:spcPts val="1200"/>
                        </a:lnSpc>
                      </a:pPr>
                      <a:r>
                        <a:rPr lang="en-US" sz="1000" kern="1200" dirty="0">
                          <a:solidFill>
                            <a:schemeClr val="dk1"/>
                          </a:solidFill>
                          <a:effectLst/>
                          <a:latin typeface="+mn-lt"/>
                          <a:ea typeface="+mn-ea"/>
                          <a:cs typeface="+mn-cs"/>
                        </a:rPr>
                        <a:t>Need further imaging to assess the cause of PH; interpretive limitations in patients with comorbid conditions</a:t>
                      </a:r>
                    </a:p>
                  </a:txBody>
                  <a:tcPr>
                    <a:noFill/>
                  </a:tcPr>
                </a:tc>
                <a:tc>
                  <a:txBody>
                    <a:bodyPr/>
                    <a:lstStyle/>
                    <a:p>
                      <a:pPr>
                        <a:lnSpc>
                          <a:spcPts val="1200"/>
                        </a:lnSpc>
                      </a:pPr>
                      <a:r>
                        <a:rPr lang="en-US" sz="1000" kern="1200" dirty="0">
                          <a:solidFill>
                            <a:schemeClr val="dk1"/>
                          </a:solidFill>
                          <a:effectLst/>
                          <a:latin typeface="+mn-lt"/>
                          <a:ea typeface="+mn-ea"/>
                          <a:cs typeface="+mn-cs"/>
                        </a:rPr>
                        <a:t>Lung assessment</a:t>
                      </a:r>
                    </a:p>
                    <a:p>
                      <a:pPr>
                        <a:lnSpc>
                          <a:spcPts val="1200"/>
                        </a:lnSpc>
                      </a:pPr>
                      <a:r>
                        <a:rPr lang="en-US" sz="1000" kern="1200" dirty="0">
                          <a:solidFill>
                            <a:schemeClr val="dk1"/>
                          </a:solidFill>
                          <a:effectLst/>
                          <a:latin typeface="+mn-lt"/>
                          <a:ea typeface="+mn-ea"/>
                          <a:cs typeface="+mn-cs"/>
                        </a:rPr>
                        <a:t>limited; needs more</a:t>
                      </a:r>
                    </a:p>
                    <a:p>
                      <a:pPr>
                        <a:lnSpc>
                          <a:spcPts val="1200"/>
                        </a:lnSpc>
                      </a:pPr>
                      <a:r>
                        <a:rPr lang="en-US" sz="1000" kern="1200" dirty="0">
                          <a:solidFill>
                            <a:schemeClr val="dk1"/>
                          </a:solidFill>
                          <a:effectLst/>
                          <a:latin typeface="+mn-lt"/>
                          <a:ea typeface="+mn-ea"/>
                          <a:cs typeface="+mn-cs"/>
                        </a:rPr>
                        <a:t>validation; radiation dose added with use of CT</a:t>
                      </a:r>
                    </a:p>
                  </a:txBody>
                  <a:tcPr>
                    <a:noFill/>
                  </a:tcPr>
                </a:tc>
                <a:tc>
                  <a:txBody>
                    <a:bodyPr/>
                    <a:lstStyle/>
                    <a:p>
                      <a:pPr>
                        <a:lnSpc>
                          <a:spcPts val="1200"/>
                        </a:lnSpc>
                      </a:pPr>
                      <a:r>
                        <a:rPr lang="en-US" sz="1000" kern="1200" dirty="0">
                          <a:solidFill>
                            <a:schemeClr val="dk1"/>
                          </a:solidFill>
                          <a:effectLst/>
                          <a:latin typeface="+mn-lt"/>
                          <a:ea typeface="+mn-ea"/>
                          <a:cs typeface="+mn-cs"/>
                        </a:rPr>
                        <a:t>Limited hemodynamic</a:t>
                      </a:r>
                    </a:p>
                    <a:p>
                      <a:pPr>
                        <a:lnSpc>
                          <a:spcPts val="1200"/>
                        </a:lnSpc>
                      </a:pPr>
                      <a:r>
                        <a:rPr lang="en-US" sz="1000" kern="1200" dirty="0">
                          <a:solidFill>
                            <a:schemeClr val="dk1"/>
                          </a:solidFill>
                          <a:effectLst/>
                          <a:latin typeface="+mn-lt"/>
                          <a:ea typeface="+mn-ea"/>
                          <a:cs typeface="+mn-cs"/>
                        </a:rPr>
                        <a:t>assessment; limited evaluation of distal pulmonary arteries (beyond subsegmental</a:t>
                      </a:r>
                    </a:p>
                    <a:p>
                      <a:pPr>
                        <a:lnSpc>
                          <a:spcPts val="1200"/>
                        </a:lnSpc>
                      </a:pPr>
                      <a:r>
                        <a:rPr lang="en-US" sz="1000" kern="1200" dirty="0">
                          <a:solidFill>
                            <a:schemeClr val="dk1"/>
                          </a:solidFill>
                          <a:effectLst/>
                          <a:latin typeface="+mn-lt"/>
                          <a:ea typeface="+mn-ea"/>
                          <a:cs typeface="+mn-cs"/>
                        </a:rPr>
                        <a:t>level)</a:t>
                      </a:r>
                    </a:p>
                  </a:txBody>
                  <a:tcPr>
                    <a:noFill/>
                  </a:tcPr>
                </a:tc>
                <a:tc>
                  <a:txBody>
                    <a:bodyPr/>
                    <a:lstStyle/>
                    <a:p>
                      <a:pPr>
                        <a:lnSpc>
                          <a:spcPts val="1200"/>
                        </a:lnSpc>
                      </a:pPr>
                      <a:r>
                        <a:rPr lang="en-US" sz="1000" kern="1200" dirty="0">
                          <a:solidFill>
                            <a:schemeClr val="dk1"/>
                          </a:solidFill>
                          <a:effectLst/>
                          <a:latin typeface="+mn-lt"/>
                          <a:ea typeface="+mn-ea"/>
                          <a:cs typeface="+mn-cs"/>
                        </a:rPr>
                        <a:t>Needs validation</a:t>
                      </a:r>
                    </a:p>
                    <a:p>
                      <a:pPr>
                        <a:lnSpc>
                          <a:spcPts val="1200"/>
                        </a:lnSpc>
                      </a:pPr>
                      <a:r>
                        <a:rPr lang="en-US" sz="1000" kern="1200" dirty="0">
                          <a:solidFill>
                            <a:schemeClr val="dk1"/>
                          </a:solidFill>
                          <a:effectLst/>
                          <a:latin typeface="+mn-lt"/>
                          <a:ea typeface="+mn-ea"/>
                          <a:cs typeface="+mn-cs"/>
                        </a:rPr>
                        <a:t>for all dual-energy</a:t>
                      </a:r>
                    </a:p>
                    <a:p>
                      <a:pPr>
                        <a:lnSpc>
                          <a:spcPts val="1200"/>
                        </a:lnSpc>
                      </a:pPr>
                      <a:r>
                        <a:rPr lang="en-US" sz="1000" kern="1200" dirty="0">
                          <a:solidFill>
                            <a:schemeClr val="dk1"/>
                          </a:solidFill>
                          <a:effectLst/>
                          <a:latin typeface="+mn-lt"/>
                          <a:ea typeface="+mn-ea"/>
                          <a:cs typeface="+mn-cs"/>
                        </a:rPr>
                        <a:t>CT technologies</a:t>
                      </a:r>
                    </a:p>
                  </a:txBody>
                  <a:tcPr>
                    <a:noFill/>
                  </a:tcPr>
                </a:tc>
                <a:tc>
                  <a:txBody>
                    <a:bodyPr/>
                    <a:lstStyle/>
                    <a:p>
                      <a:pPr>
                        <a:lnSpc>
                          <a:spcPts val="1200"/>
                        </a:lnSpc>
                      </a:pPr>
                      <a:r>
                        <a:rPr lang="en-US" sz="1000" kern="1200" dirty="0">
                          <a:solidFill>
                            <a:schemeClr val="dk1"/>
                          </a:solidFill>
                          <a:effectLst/>
                          <a:latin typeface="+mn-lt"/>
                          <a:ea typeface="+mn-ea"/>
                          <a:cs typeface="+mn-cs"/>
                        </a:rPr>
                        <a:t>Limited in evaluation</a:t>
                      </a:r>
                    </a:p>
                    <a:p>
                      <a:pPr>
                        <a:lnSpc>
                          <a:spcPts val="1200"/>
                        </a:lnSpc>
                      </a:pPr>
                      <a:r>
                        <a:rPr lang="en-US" sz="1000" kern="1200" dirty="0">
                          <a:solidFill>
                            <a:schemeClr val="dk1"/>
                          </a:solidFill>
                          <a:effectLst/>
                          <a:latin typeface="+mn-lt"/>
                          <a:ea typeface="+mn-ea"/>
                          <a:cs typeface="+mn-cs"/>
                        </a:rPr>
                        <a:t>of lung parenchyma;</a:t>
                      </a:r>
                    </a:p>
                    <a:p>
                      <a:pPr>
                        <a:lnSpc>
                          <a:spcPts val="1200"/>
                        </a:lnSpc>
                      </a:pPr>
                      <a:r>
                        <a:rPr lang="en-US" sz="1000" kern="1200" dirty="0">
                          <a:solidFill>
                            <a:schemeClr val="dk1"/>
                          </a:solidFill>
                          <a:effectLst/>
                          <a:latin typeface="+mn-lt"/>
                          <a:ea typeface="+mn-ea"/>
                          <a:cs typeface="+mn-cs"/>
                        </a:rPr>
                        <a:t>not widely available; more technical expertise needed</a:t>
                      </a:r>
                    </a:p>
                  </a:txBody>
                  <a:tcPr>
                    <a:noFill/>
                  </a:tcPr>
                </a:tc>
                <a:tc>
                  <a:txBody>
                    <a:bodyPr/>
                    <a:lstStyle/>
                    <a:p>
                      <a:pPr>
                        <a:lnSpc>
                          <a:spcPts val="1200"/>
                        </a:lnSpc>
                      </a:pPr>
                      <a:r>
                        <a:rPr lang="en-US" sz="1000" kern="1200" dirty="0">
                          <a:solidFill>
                            <a:schemeClr val="dk1"/>
                          </a:solidFill>
                          <a:effectLst/>
                          <a:latin typeface="+mn-lt"/>
                          <a:ea typeface="+mn-ea"/>
                          <a:cs typeface="+mn-cs"/>
                        </a:rPr>
                        <a:t>Absence of perivascular</a:t>
                      </a:r>
                    </a:p>
                    <a:p>
                      <a:pPr>
                        <a:lnSpc>
                          <a:spcPts val="1200"/>
                        </a:lnSpc>
                      </a:pPr>
                      <a:r>
                        <a:rPr lang="en-US" sz="1000" kern="1200" dirty="0">
                          <a:solidFill>
                            <a:schemeClr val="dk1"/>
                          </a:solidFill>
                          <a:effectLst/>
                          <a:latin typeface="+mn-lt"/>
                          <a:ea typeface="+mn-ea"/>
                          <a:cs typeface="+mn-cs"/>
                        </a:rPr>
                        <a:t>structure evaluation; invasive test</a:t>
                      </a:r>
                    </a:p>
                  </a:txBody>
                  <a:tcPr>
                    <a:noFill/>
                  </a:tcPr>
                </a:tc>
                <a:extLst>
                  <a:ext uri="{0D108BD9-81ED-4DB2-BD59-A6C34878D82A}">
                    <a16:rowId xmlns:a16="http://schemas.microsoft.com/office/drawing/2014/main" val="1927585150"/>
                  </a:ext>
                </a:extLst>
              </a:tr>
              <a:tr h="507994">
                <a:tc>
                  <a:txBody>
                    <a:bodyPr/>
                    <a:lstStyle/>
                    <a:p>
                      <a:pPr>
                        <a:lnSpc>
                          <a:spcPts val="1200"/>
                        </a:lnSpc>
                      </a:pPr>
                      <a:r>
                        <a:rPr lang="en-US" sz="1000" b="1" kern="1200" dirty="0">
                          <a:solidFill>
                            <a:schemeClr val="dk1"/>
                          </a:solidFill>
                          <a:effectLst/>
                          <a:latin typeface="+mn-lt"/>
                          <a:ea typeface="+mn-ea"/>
                          <a:cs typeface="+mn-cs"/>
                        </a:rPr>
                        <a:t>Average effective radiation exposure (mSv)</a:t>
                      </a:r>
                    </a:p>
                  </a:txBody>
                  <a:tcPr>
                    <a:noFill/>
                  </a:tcPr>
                </a:tc>
                <a:tc>
                  <a:txBody>
                    <a:bodyPr/>
                    <a:lstStyle/>
                    <a:p>
                      <a:pPr marL="0" marR="0" lvl="0" indent="0" algn="ctr" defTabSz="914400" rtl="0" eaLnBrk="1" fontAlgn="auto" latinLnBrk="0" hangingPunct="1">
                        <a:lnSpc>
                          <a:spcPts val="1200"/>
                        </a:lnSpc>
                        <a:spcBef>
                          <a:spcPts val="0"/>
                        </a:spcBef>
                        <a:spcAft>
                          <a:spcPts val="0"/>
                        </a:spcAft>
                        <a:buClrTx/>
                        <a:buSzTx/>
                        <a:buFontTx/>
                        <a:buNone/>
                        <a:tabLst/>
                        <a:defRPr/>
                      </a:pPr>
                      <a:r>
                        <a:rPr lang="en-US" sz="1000" kern="1200" dirty="0">
                          <a:solidFill>
                            <a:schemeClr val="dk1"/>
                          </a:solidFill>
                          <a:effectLst/>
                          <a:latin typeface="+mn-lt"/>
                          <a:ea typeface="+mn-ea"/>
                          <a:cs typeface="+mn-cs"/>
                        </a:rPr>
                        <a:t>0.05</a:t>
                      </a:r>
                    </a:p>
                  </a:txBody>
                  <a:tcPr>
                    <a:noFill/>
                  </a:tcPr>
                </a:tc>
                <a:tc>
                  <a:txBody>
                    <a:bodyPr/>
                    <a:lstStyle/>
                    <a:p>
                      <a:pPr algn="ctr">
                        <a:lnSpc>
                          <a:spcPts val="1200"/>
                        </a:lnSpc>
                      </a:pPr>
                      <a:r>
                        <a:rPr lang="en-US" sz="1000" dirty="0"/>
                        <a:t>2.2</a:t>
                      </a:r>
                    </a:p>
                  </a:txBody>
                  <a:tcPr>
                    <a:noFill/>
                  </a:tcPr>
                </a:tc>
                <a:tc>
                  <a:txBody>
                    <a:bodyPr/>
                    <a:lstStyle/>
                    <a:p>
                      <a:pPr algn="ctr">
                        <a:lnSpc>
                          <a:spcPts val="1200"/>
                        </a:lnSpc>
                      </a:pPr>
                      <a:r>
                        <a:rPr lang="en-US" sz="1000" dirty="0"/>
                        <a:t>2.6 – 3.5</a:t>
                      </a:r>
                    </a:p>
                  </a:txBody>
                  <a:tcPr>
                    <a:noFill/>
                  </a:tcPr>
                </a:tc>
                <a:tc>
                  <a:txBody>
                    <a:bodyPr/>
                    <a:lstStyle/>
                    <a:p>
                      <a:pPr algn="ctr">
                        <a:lnSpc>
                          <a:spcPts val="1200"/>
                        </a:lnSpc>
                      </a:pPr>
                      <a:r>
                        <a:rPr lang="en-US" sz="1000" dirty="0"/>
                        <a:t>2 - 5</a:t>
                      </a:r>
                    </a:p>
                  </a:txBody>
                  <a:tcPr>
                    <a:noFill/>
                  </a:tcPr>
                </a:tc>
                <a:tc>
                  <a:txBody>
                    <a:bodyPr/>
                    <a:lstStyle/>
                    <a:p>
                      <a:pPr algn="ctr">
                        <a:lnSpc>
                          <a:spcPts val="1200"/>
                        </a:lnSpc>
                      </a:pPr>
                      <a:r>
                        <a:rPr lang="en-US" sz="1000" dirty="0"/>
                        <a:t>3 - 5</a:t>
                      </a:r>
                    </a:p>
                  </a:txBody>
                  <a:tcPr>
                    <a:noFill/>
                  </a:tcPr>
                </a:tc>
                <a:tc>
                  <a:txBody>
                    <a:bodyPr/>
                    <a:lstStyle/>
                    <a:p>
                      <a:pPr algn="ctr">
                        <a:lnSpc>
                          <a:spcPts val="1200"/>
                        </a:lnSpc>
                      </a:pPr>
                      <a:r>
                        <a:rPr lang="en-US" sz="1000" dirty="0"/>
                        <a:t>none</a:t>
                      </a:r>
                    </a:p>
                  </a:txBody>
                  <a:tcPr>
                    <a:noFill/>
                  </a:tcPr>
                </a:tc>
                <a:tc>
                  <a:txBody>
                    <a:bodyPr/>
                    <a:lstStyle/>
                    <a:p>
                      <a:pPr algn="ctr">
                        <a:lnSpc>
                          <a:spcPts val="1200"/>
                        </a:lnSpc>
                      </a:pPr>
                      <a:r>
                        <a:rPr lang="en-US" sz="1000" dirty="0"/>
                        <a:t>10 - 30</a:t>
                      </a:r>
                    </a:p>
                  </a:txBody>
                  <a:tcPr>
                    <a:noFill/>
                  </a:tcPr>
                </a:tc>
                <a:extLst>
                  <a:ext uri="{0D108BD9-81ED-4DB2-BD59-A6C34878D82A}">
                    <a16:rowId xmlns:a16="http://schemas.microsoft.com/office/drawing/2014/main" val="576066492"/>
                  </a:ext>
                </a:extLst>
              </a:tr>
              <a:tr h="353009">
                <a:tc gridSpan="8">
                  <a:txBody>
                    <a:bodyPr/>
                    <a:lstStyle/>
                    <a:p>
                      <a:pPr>
                        <a:lnSpc>
                          <a:spcPts val="1200"/>
                        </a:lnSpc>
                      </a:pPr>
                      <a:r>
                        <a:rPr lang="en-US" sz="800" kern="1200" dirty="0">
                          <a:solidFill>
                            <a:schemeClr val="dk1"/>
                          </a:solidFill>
                          <a:effectLst/>
                          <a:latin typeface="+mn-lt"/>
                          <a:ea typeface="+mn-ea"/>
                          <a:cs typeface="+mn-cs"/>
                        </a:rPr>
                        <a:t>Note.—Modified from reference 8. BPA = balloon pulmonary angioplasty, PEA = pulmonary endarterectomy, PH = pulmonary hypertension, V/Q scan = ventilation-perfusion scintigraphy. 2 = no utility, 1 = limited utility, 11 = moderately useful, 111 = useful, 1111 = very useful.      * Non–electrocardiogram-gated CT.</a:t>
                      </a:r>
                    </a:p>
                  </a:txBody>
                  <a:tcPr>
                    <a:noFill/>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3619779547"/>
                  </a:ext>
                </a:extLst>
              </a:tr>
            </a:tbl>
          </a:graphicData>
        </a:graphic>
      </p:graphicFrame>
      <p:sp>
        <p:nvSpPr>
          <p:cNvPr id="3" name="Footer Placeholder 2">
            <a:extLst>
              <a:ext uri="{FF2B5EF4-FFF2-40B4-BE49-F238E27FC236}">
                <a16:creationId xmlns:a16="http://schemas.microsoft.com/office/drawing/2014/main" id="{226F77B0-1B62-6EAF-56AD-454DB818768B}"/>
              </a:ext>
            </a:extLst>
          </p:cNvPr>
          <p:cNvSpPr>
            <a:spLocks noGrp="1"/>
          </p:cNvSpPr>
          <p:nvPr>
            <p:ph type="ftr" sz="quarter" idx="3"/>
          </p:nvPr>
        </p:nvSpPr>
        <p:spPr/>
        <p:txBody>
          <a:bodyPr/>
          <a:lstStyle/>
          <a:p>
            <a:r>
              <a:rPr lang="en-US" sz="1000" dirty="0"/>
              <a:t>Remy-Jardin M. </a:t>
            </a:r>
            <a:r>
              <a:rPr lang="en-US" sz="1000" i="1" dirty="0"/>
              <a:t>et al</a:t>
            </a:r>
            <a:r>
              <a:rPr lang="en-US" sz="1000" dirty="0"/>
              <a:t>. </a:t>
            </a:r>
            <a:r>
              <a:rPr lang="en-US" sz="1000" i="1" dirty="0"/>
              <a:t>Radiology</a:t>
            </a:r>
            <a:r>
              <a:rPr lang="en-US" sz="1000" dirty="0"/>
              <a:t>, 2021; 298:531–549﻿</a:t>
            </a:r>
          </a:p>
        </p:txBody>
      </p:sp>
      <p:sp>
        <p:nvSpPr>
          <p:cNvPr id="6" name="Rectangle 5">
            <a:extLst>
              <a:ext uri="{FF2B5EF4-FFF2-40B4-BE49-F238E27FC236}">
                <a16:creationId xmlns:a16="http://schemas.microsoft.com/office/drawing/2014/main" id="{0B924072-3813-FC17-99CA-6CF5E80B2239}"/>
              </a:ext>
            </a:extLst>
          </p:cNvPr>
          <p:cNvSpPr/>
          <p:nvPr/>
        </p:nvSpPr>
        <p:spPr>
          <a:xfrm>
            <a:off x="514350" y="6200775"/>
            <a:ext cx="11325225" cy="3333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9A5FEC67-5EA4-4EC8-53BF-372BDBB1AE2A}"/>
              </a:ext>
            </a:extLst>
          </p:cNvPr>
          <p:cNvSpPr txBox="1"/>
          <p:nvPr/>
        </p:nvSpPr>
        <p:spPr>
          <a:xfrm>
            <a:off x="466726" y="6253696"/>
            <a:ext cx="11064875" cy="338554"/>
          </a:xfrm>
          <a:prstGeom prst="rect">
            <a:avLst/>
          </a:prstGeom>
          <a:noFill/>
        </p:spPr>
        <p:txBody>
          <a:bodyPr wrap="square" rtlCol="0">
            <a:spAutoFit/>
          </a:bodyPr>
          <a:lstStyle/>
          <a:p>
            <a:r>
              <a:rPr lang="en-US" sz="800" dirty="0"/>
              <a:t>BPA = balloon pulmonary angioplasty, PEA = pulmonary endarterectomy, PH = pulmonary hypertension, V/Q scan = ventilation-perfusion scintigraphy. 2 = no utility, 1 = limited utility, 11 = moderately useful, 111 = useful, 1111 = very useful.    *Non-electrocardiogram-gated CT. </a:t>
            </a:r>
          </a:p>
        </p:txBody>
      </p:sp>
    </p:spTree>
    <p:extLst>
      <p:ext uri="{BB962C8B-B14F-4D97-AF65-F5344CB8AC3E}">
        <p14:creationId xmlns:p14="http://schemas.microsoft.com/office/powerpoint/2010/main" val="3636672294"/>
      </p:ext>
    </p:extLst>
  </p:cSld>
  <p:clrMapOvr>
    <a:masterClrMapping/>
  </p:clrMapOvr>
</p:sld>
</file>

<file path=ppt/theme/theme1.xml><?xml version="1.0" encoding="utf-8"?>
<a:theme xmlns:a="http://schemas.openxmlformats.org/drawingml/2006/main" name="IMPACT-PH-22-NEW">
  <a:themeElements>
    <a:clrScheme name="MedEd PCC">
      <a:dk1>
        <a:srgbClr val="3F3F3F"/>
      </a:dk1>
      <a:lt1>
        <a:srgbClr val="FFFFFF"/>
      </a:lt1>
      <a:dk2>
        <a:srgbClr val="3F3F3F"/>
      </a:dk2>
      <a:lt2>
        <a:srgbClr val="FAFAFA"/>
      </a:lt2>
      <a:accent1>
        <a:srgbClr val="8E1537"/>
      </a:accent1>
      <a:accent2>
        <a:srgbClr val="B21E6C"/>
      </a:accent2>
      <a:accent3>
        <a:srgbClr val="10416A"/>
      </a:accent3>
      <a:accent4>
        <a:srgbClr val="0075C9"/>
      </a:accent4>
      <a:accent5>
        <a:srgbClr val="FCB315"/>
      </a:accent5>
      <a:accent6>
        <a:srgbClr val="7CC109"/>
      </a:accent6>
      <a:hlink>
        <a:srgbClr val="CE0E2D"/>
      </a:hlink>
      <a:folHlink>
        <a:srgbClr val="001B71"/>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nc-2019" id="{D6DD6064-0306-4FD1-AF18-B4FBE2D85156}" vid="{AD8A80D0-AC63-402F-8A18-93598A44339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Onc-2019</Template>
  <TotalTime>0</TotalTime>
  <Words>759</Words>
  <Application>Microsoft Office PowerPoint</Application>
  <PresentationFormat>Widescreen</PresentationFormat>
  <Paragraphs>131</Paragraphs>
  <Slides>4</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Arial</vt:lpstr>
      <vt:lpstr>Calibri</vt:lpstr>
      <vt:lpstr>IMPACT-PH-22-NEW</vt:lpstr>
      <vt:lpstr>Imaging Modalities: Newer Tools for PAH Diagnosis at the PH Center</vt:lpstr>
      <vt:lpstr>Disclaimer</vt:lpstr>
      <vt:lpstr>What Are the New PAH Diagnostic Modalities… and What They Can Illuminate?</vt:lpstr>
      <vt:lpstr>Relative Strengths and Weaknesses of Imaging Modalities in the Context of PH</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2022-06-28T15:15:11Z</dcterms:created>
  <dcterms:modified xsi:type="dcterms:W3CDTF">2022-06-28T18:16:43Z</dcterms:modified>
</cp:coreProperties>
</file>