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134959245" r:id="rId2"/>
    <p:sldId id="256" r:id="rId3"/>
    <p:sldId id="289" r:id="rId4"/>
    <p:sldId id="291" r:id="rId5"/>
    <p:sldId id="298" r:id="rId6"/>
    <p:sldId id="29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9" userDrawn="1">
          <p15:clr>
            <a:srgbClr val="A4A3A4"/>
          </p15:clr>
        </p15:guide>
        <p15:guide id="2" pos="374" userDrawn="1">
          <p15:clr>
            <a:srgbClr val="A4A3A4"/>
          </p15:clr>
        </p15:guide>
        <p15:guide id="3" pos="6720" userDrawn="1">
          <p15:clr>
            <a:srgbClr val="A4A3A4"/>
          </p15:clr>
        </p15:guide>
        <p15:guide id="4" orient="horz" pos="3824" userDrawn="1">
          <p15:clr>
            <a:srgbClr val="A4A3A4"/>
          </p15:clr>
        </p15:guide>
        <p15:guide id="5" pos="10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A782B3-B426-5A74-1AC1-55275C315B55}" name="Rebecca Barraclough" initials="RB" userId="Rebecca Barraclough"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D44B"/>
    <a:srgbClr val="FFFF99"/>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8" autoAdjust="0"/>
    <p:restoredTop sz="94660"/>
  </p:normalViewPr>
  <p:slideViewPr>
    <p:cSldViewPr snapToGrid="0">
      <p:cViewPr varScale="1">
        <p:scale>
          <a:sx n="77" d="100"/>
          <a:sy n="77" d="100"/>
        </p:scale>
        <p:origin x="846" y="96"/>
      </p:cViewPr>
      <p:guideLst>
        <p:guide orient="horz" pos="1109"/>
        <p:guide pos="374"/>
        <p:guide pos="6720"/>
        <p:guide orient="horz" pos="3824"/>
        <p:guide pos="100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6/28/2022</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406A6-B4F8-41EC-9911-07890B6FC23C}"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00060-0316-41FB-B269-508C491B65C5}" type="slidenum">
              <a:rPr lang="en-US" smtClean="0"/>
              <a:t>‹#›</a:t>
            </a:fld>
            <a:endParaRPr lang="en-US"/>
          </a:p>
        </p:txBody>
      </p:sp>
    </p:spTree>
    <p:extLst>
      <p:ext uri="{BB962C8B-B14F-4D97-AF65-F5344CB8AC3E}">
        <p14:creationId xmlns:p14="http://schemas.microsoft.com/office/powerpoint/2010/main" val="41889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200" y="1674261"/>
            <a:ext cx="10515600" cy="2852737"/>
          </a:xfrm>
        </p:spPr>
        <p:txBody>
          <a:bodyPr anchor="ctr">
            <a:normAutofit/>
          </a:bodyPr>
          <a:lstStyle>
            <a:lvl1pPr algn="ct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4589463"/>
            <a:ext cx="10515600" cy="1500187"/>
          </a:xfrm>
          <a:prstGeom prst="rect">
            <a:avLst/>
          </a:prstGeo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8382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7" name="Picture 6">
            <a:extLst>
              <a:ext uri="{FF2B5EF4-FFF2-40B4-BE49-F238E27FC236}">
                <a16:creationId xmlns:a16="http://schemas.microsoft.com/office/drawing/2014/main" id="{B761D850-8E58-4B53-9815-4E59E4062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7765" y="290535"/>
            <a:ext cx="3556480" cy="1321262"/>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199" y="478815"/>
            <a:ext cx="10515600" cy="2852737"/>
          </a:xfrm>
        </p:spPr>
        <p:txBody>
          <a:bodyPr anchor="b">
            <a:normAutofit/>
          </a:bodyPr>
          <a:lstStyle>
            <a:lvl1pPr algn="ctr">
              <a:defRPr sz="40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3643669"/>
            <a:ext cx="10515600" cy="1500187"/>
          </a:xfrm>
          <a:prstGeom prst="rect">
            <a:avLst/>
          </a:prstGeom>
        </p:spPr>
        <p:txBody>
          <a:bodyPr>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E497655B-49D1-415E-B15A-B2F888EF5F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3965" y="5548021"/>
            <a:ext cx="2424069" cy="900562"/>
          </a:xfrm>
          <a:prstGeom prst="rect">
            <a:avLst/>
          </a:prstGeom>
        </p:spPr>
      </p:pic>
      <p:cxnSp>
        <p:nvCxnSpPr>
          <p:cNvPr id="10" name="Straight Connector 9">
            <a:extLst>
              <a:ext uri="{FF2B5EF4-FFF2-40B4-BE49-F238E27FC236}">
                <a16:creationId xmlns:a16="http://schemas.microsoft.com/office/drawing/2014/main" id="{1F64938E-35AA-44A4-9C33-7DC47AC84538}"/>
              </a:ext>
            </a:extLst>
          </p:cNvPr>
          <p:cNvCxnSpPr>
            <a:cxnSpLocks/>
          </p:cNvCxnSpPr>
          <p:nvPr userDrawn="1"/>
        </p:nvCxnSpPr>
        <p:spPr>
          <a:xfrm>
            <a:off x="909354" y="3459196"/>
            <a:ext cx="103732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51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199" y="1673080"/>
            <a:ext cx="10515600" cy="2852737"/>
          </a:xfrm>
        </p:spPr>
        <p:txBody>
          <a:bodyPr anchor="ctr">
            <a:normAutofit/>
          </a:bodyPr>
          <a:lstStyle>
            <a:lvl1pPr algn="ctr">
              <a:defRPr sz="4400"/>
            </a:lvl1pPr>
          </a:lstStyle>
          <a:p>
            <a:r>
              <a:rPr lang="en-US" dirty="0"/>
              <a:t>Click to edit Master title style</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5" name="Picture 4">
            <a:extLst>
              <a:ext uri="{FF2B5EF4-FFF2-40B4-BE49-F238E27FC236}">
                <a16:creationId xmlns:a16="http://schemas.microsoft.com/office/drawing/2014/main" id="{AD9D69A2-5C98-000D-14FF-C9867556B2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3965" y="5548021"/>
            <a:ext cx="2424069" cy="900562"/>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7" name="Rectangle 6">
            <a:extLst>
              <a:ext uri="{FF2B5EF4-FFF2-40B4-BE49-F238E27FC236}">
                <a16:creationId xmlns:a16="http://schemas.microsoft.com/office/drawing/2014/main" id="{BC26A12C-F679-4119-94A1-CB55325B9D2B}"/>
              </a:ext>
            </a:extLst>
          </p:cNvPr>
          <p:cNvSpPr/>
          <p:nvPr userDrawn="1"/>
        </p:nvSpPr>
        <p:spPr>
          <a:xfrm>
            <a:off x="-9145" y="2401"/>
            <a:ext cx="229861" cy="6863481"/>
          </a:xfrm>
          <a:prstGeom prst="rect">
            <a:avLst/>
          </a:prstGeom>
          <a:gradFill flip="none" rotWithShape="1">
            <a:gsLst>
              <a:gs pos="0">
                <a:schemeClr val="accent1"/>
              </a:gs>
              <a:gs pos="100000">
                <a:schemeClr val="accent1">
                  <a:lumMod val="75000"/>
                </a:scheme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8.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B63C6-28DC-3240-B59C-831084BB053A}"/>
              </a:ext>
            </a:extLst>
          </p:cNvPr>
          <p:cNvSpPr>
            <a:spLocks noGrp="1"/>
          </p:cNvSpPr>
          <p:nvPr>
            <p:ph type="title"/>
          </p:nvPr>
        </p:nvSpPr>
        <p:spPr>
          <a:xfrm>
            <a:off x="485272" y="1673080"/>
            <a:ext cx="11221454" cy="2852737"/>
          </a:xfrm>
        </p:spPr>
        <p:txBody>
          <a:bodyPr/>
          <a:lstStyle/>
          <a:p>
            <a:r>
              <a:rPr lang="en-US" dirty="0"/>
              <a:t>Using Echocardiography To Get a Handle on Heart Structure and Function in PH</a:t>
            </a:r>
          </a:p>
        </p:txBody>
      </p:sp>
    </p:spTree>
    <p:extLst>
      <p:ext uri="{BB962C8B-B14F-4D97-AF65-F5344CB8AC3E}">
        <p14:creationId xmlns:p14="http://schemas.microsoft.com/office/powerpoint/2010/main" val="142486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421778D-F11D-E941-8CE3-C273F43A8436}"/>
              </a:ext>
            </a:extLst>
          </p:cNvPr>
          <p:cNvSpPr>
            <a:spLocks noGrp="1"/>
          </p:cNvSpPr>
          <p:nvPr>
            <p:ph type="title"/>
          </p:nvPr>
        </p:nvSpPr>
        <p:spPr>
          <a:xfrm>
            <a:off x="609599" y="55123"/>
            <a:ext cx="11434011" cy="1185577"/>
          </a:xfrm>
        </p:spPr>
        <p:txBody>
          <a:bodyPr/>
          <a:lstStyle/>
          <a:p>
            <a:r>
              <a:rPr lang="en-US" dirty="0"/>
              <a:t>Echocardiogram: TR</a:t>
            </a:r>
            <a:r>
              <a:rPr lang="en-US" baseline="-25000" dirty="0"/>
              <a:t>jet</a:t>
            </a:r>
            <a:r>
              <a:rPr lang="en-US" dirty="0"/>
              <a:t> Gives Only an </a:t>
            </a:r>
            <a:r>
              <a:rPr lang="en-US" u="sng" dirty="0"/>
              <a:t>Estimate</a:t>
            </a:r>
            <a:r>
              <a:rPr lang="en-US" dirty="0"/>
              <a:t> Of PAP</a:t>
            </a:r>
          </a:p>
        </p:txBody>
      </p:sp>
      <p:sp>
        <p:nvSpPr>
          <p:cNvPr id="3" name="Content Placeholder 2">
            <a:extLst>
              <a:ext uri="{FF2B5EF4-FFF2-40B4-BE49-F238E27FC236}">
                <a16:creationId xmlns:a16="http://schemas.microsoft.com/office/drawing/2014/main" id="{99C4D1E5-0209-8A48-8341-13155BB2754E}"/>
              </a:ext>
            </a:extLst>
          </p:cNvPr>
          <p:cNvSpPr>
            <a:spLocks noGrp="1"/>
          </p:cNvSpPr>
          <p:nvPr>
            <p:ph idx="1"/>
          </p:nvPr>
        </p:nvSpPr>
        <p:spPr>
          <a:xfrm>
            <a:off x="609599" y="1116955"/>
            <a:ext cx="11301663" cy="4722477"/>
          </a:xfrm>
        </p:spPr>
        <p:txBody>
          <a:bodyPr>
            <a:normAutofit/>
          </a:bodyPr>
          <a:lstStyle/>
          <a:p>
            <a:r>
              <a:rPr lang="en-US" sz="2000" dirty="0"/>
              <a:t>PAP is estimated from TR jet using simplified Bernoulli equation: </a:t>
            </a:r>
          </a:p>
          <a:p>
            <a:pPr lvl="1"/>
            <a:r>
              <a:rPr lang="en-US" sz="1800" b="1" dirty="0">
                <a:solidFill>
                  <a:srgbClr val="FF0000"/>
                </a:solidFill>
              </a:rPr>
              <a:t>Peak grad = 4 x V2 + RA</a:t>
            </a:r>
          </a:p>
          <a:p>
            <a:r>
              <a:rPr lang="en-US" sz="2000" dirty="0"/>
              <a:t>The quality of the TR jet and the expertise of echocardiography reader matters!</a:t>
            </a:r>
          </a:p>
        </p:txBody>
      </p:sp>
      <p:sp>
        <p:nvSpPr>
          <p:cNvPr id="18" name="TextBox 17">
            <a:extLst>
              <a:ext uri="{FF2B5EF4-FFF2-40B4-BE49-F238E27FC236}">
                <a16:creationId xmlns:a16="http://schemas.microsoft.com/office/drawing/2014/main" id="{ADAF6A52-61A4-894F-8FD7-F977BED6268B}"/>
              </a:ext>
            </a:extLst>
          </p:cNvPr>
          <p:cNvSpPr txBox="1"/>
          <p:nvPr/>
        </p:nvSpPr>
        <p:spPr>
          <a:xfrm>
            <a:off x="4770630" y="2378177"/>
            <a:ext cx="2644003" cy="400110"/>
          </a:xfrm>
          <a:prstGeom prst="rect">
            <a:avLst/>
          </a:prstGeom>
          <a:solidFill>
            <a:srgbClr val="FFC000"/>
          </a:solidFill>
          <a:ln>
            <a:noFill/>
          </a:ln>
        </p:spPr>
        <p:txBody>
          <a:bodyPr wrap="square" rtlCol="0">
            <a:spAutoFit/>
          </a:bodyPr>
          <a:lstStyle/>
          <a:p>
            <a:pPr algn="ctr"/>
            <a:r>
              <a:rPr lang="en-US" sz="2000" b="1" dirty="0"/>
              <a:t>Quality of TR jet</a:t>
            </a:r>
          </a:p>
        </p:txBody>
      </p:sp>
      <p:sp>
        <p:nvSpPr>
          <p:cNvPr id="8" name="TextBox 7">
            <a:extLst>
              <a:ext uri="{FF2B5EF4-FFF2-40B4-BE49-F238E27FC236}">
                <a16:creationId xmlns:a16="http://schemas.microsoft.com/office/drawing/2014/main" id="{93ABD896-2E1A-0341-92E3-1E416651D7C5}"/>
              </a:ext>
            </a:extLst>
          </p:cNvPr>
          <p:cNvSpPr txBox="1"/>
          <p:nvPr/>
        </p:nvSpPr>
        <p:spPr>
          <a:xfrm>
            <a:off x="3935631" y="6160696"/>
            <a:ext cx="4314001" cy="369332"/>
          </a:xfrm>
          <a:prstGeom prst="rect">
            <a:avLst/>
          </a:prstGeom>
          <a:solidFill>
            <a:schemeClr val="accent2"/>
          </a:solidFill>
          <a:ln>
            <a:solidFill>
              <a:schemeClr val="tx1"/>
            </a:solidFill>
          </a:ln>
        </p:spPr>
        <p:txBody>
          <a:bodyPr wrap="none" rtlCol="0">
            <a:spAutoFit/>
          </a:bodyPr>
          <a:lstStyle/>
          <a:p>
            <a:r>
              <a:rPr lang="es-AR" b="1" dirty="0">
                <a:solidFill>
                  <a:schemeClr val="bg1"/>
                </a:solidFill>
              </a:rPr>
              <a:t>Review the echocardiography images</a:t>
            </a:r>
          </a:p>
        </p:txBody>
      </p:sp>
      <p:sp>
        <p:nvSpPr>
          <p:cNvPr id="6" name="Footer Placeholder 5">
            <a:extLst>
              <a:ext uri="{FF2B5EF4-FFF2-40B4-BE49-F238E27FC236}">
                <a16:creationId xmlns:a16="http://schemas.microsoft.com/office/drawing/2014/main" id="{5FE3DCEA-33D2-DF18-EC6B-D094F21213EE}"/>
              </a:ext>
            </a:extLst>
          </p:cNvPr>
          <p:cNvSpPr>
            <a:spLocks noGrp="1"/>
          </p:cNvSpPr>
          <p:nvPr>
            <p:ph type="ftr" sz="quarter" idx="3"/>
          </p:nvPr>
        </p:nvSpPr>
        <p:spPr/>
        <p:txBody>
          <a:bodyPr/>
          <a:lstStyle/>
          <a:p>
            <a:r>
              <a:rPr lang="en-US" sz="1000" dirty="0" err="1"/>
              <a:t>Amsallem</a:t>
            </a:r>
            <a:r>
              <a:rPr lang="en-US" sz="1000" dirty="0"/>
              <a:t> M, </a:t>
            </a:r>
            <a:r>
              <a:rPr lang="en-US" sz="1000" i="1" dirty="0"/>
              <a:t>et al</a:t>
            </a:r>
            <a:r>
              <a:rPr lang="en-US" sz="1000" dirty="0"/>
              <a:t>. </a:t>
            </a:r>
            <a:r>
              <a:rPr lang="en-US" sz="1000" i="1" dirty="0"/>
              <a:t>J Am Soc </a:t>
            </a:r>
            <a:r>
              <a:rPr lang="en-US" sz="1000" i="1" dirty="0" err="1"/>
              <a:t>Echocardiogr</a:t>
            </a:r>
            <a:r>
              <a:rPr lang="en-US" sz="1000" dirty="0"/>
              <a:t>. 2016; 29:93-102.</a:t>
            </a:r>
          </a:p>
        </p:txBody>
      </p:sp>
      <p:pic>
        <p:nvPicPr>
          <p:cNvPr id="5" name="Picture 4" descr="A picture containing text&#10;&#10;Description automatically generated">
            <a:extLst>
              <a:ext uri="{FF2B5EF4-FFF2-40B4-BE49-F238E27FC236}">
                <a16:creationId xmlns:a16="http://schemas.microsoft.com/office/drawing/2014/main" id="{DF47FC78-DC8D-2B49-D552-AFB9ABF0B7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9000" y="2840282"/>
            <a:ext cx="5295900" cy="3239919"/>
          </a:xfrm>
          <a:prstGeom prst="rect">
            <a:avLst/>
          </a:prstGeom>
        </p:spPr>
      </p:pic>
    </p:spTree>
    <p:extLst>
      <p:ext uri="{BB962C8B-B14F-4D97-AF65-F5344CB8AC3E}">
        <p14:creationId xmlns:p14="http://schemas.microsoft.com/office/powerpoint/2010/main" val="254771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23">
            <a:extLst>
              <a:ext uri="{FF2B5EF4-FFF2-40B4-BE49-F238E27FC236}">
                <a16:creationId xmlns:a16="http://schemas.microsoft.com/office/drawing/2014/main" id="{293771F4-EC0F-4049-95C9-46CD637F6AEF}"/>
              </a:ext>
            </a:extLst>
          </p:cNvPr>
          <p:cNvSpPr txBox="1">
            <a:spLocks noChangeArrowheads="1"/>
          </p:cNvSpPr>
          <p:nvPr/>
        </p:nvSpPr>
        <p:spPr bwMode="auto">
          <a:xfrm>
            <a:off x="5044888" y="5750908"/>
            <a:ext cx="325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ea typeface="ヒラギノ角ゴ Pro W3"/>
                <a:cs typeface="ヒラギノ角ゴ Pro W3"/>
              </a:defRPr>
            </a:lvl1pPr>
            <a:lvl2pPr marL="742950" indent="-285750" eaLnBrk="0" hangingPunct="0">
              <a:defRPr sz="1600">
                <a:solidFill>
                  <a:schemeClr val="tx1"/>
                </a:solidFill>
                <a:latin typeface="Arial" pitchFamily="34" charset="0"/>
                <a:ea typeface="ヒラギノ角ゴ Pro W3"/>
                <a:cs typeface="ヒラギノ角ゴ Pro W3"/>
              </a:defRPr>
            </a:lvl2pPr>
            <a:lvl3pPr marL="1143000" indent="-228600" eaLnBrk="0" hangingPunct="0">
              <a:defRPr sz="1600">
                <a:solidFill>
                  <a:schemeClr val="tx1"/>
                </a:solidFill>
                <a:latin typeface="Arial" pitchFamily="34" charset="0"/>
                <a:ea typeface="ヒラギノ角ゴ Pro W3"/>
                <a:cs typeface="ヒラギノ角ゴ Pro W3"/>
              </a:defRPr>
            </a:lvl3pPr>
            <a:lvl4pPr marL="1600200" indent="-228600" eaLnBrk="0" hangingPunct="0">
              <a:defRPr sz="1600">
                <a:solidFill>
                  <a:schemeClr val="tx1"/>
                </a:solidFill>
                <a:latin typeface="Arial" pitchFamily="34" charset="0"/>
                <a:ea typeface="ヒラギノ角ゴ Pro W3"/>
                <a:cs typeface="ヒラギノ角ゴ Pro W3"/>
              </a:defRPr>
            </a:lvl4pPr>
            <a:lvl5pPr marL="2057400" indent="-228600" eaLnBrk="0" hangingPunct="0">
              <a:defRPr sz="1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9pPr>
          </a:lstStyle>
          <a:p>
            <a:pPr eaLnBrk="1" hangingPunct="1"/>
            <a:r>
              <a:rPr lang="en-US" sz="1400" dirty="0">
                <a:solidFill>
                  <a:prstClr val="black"/>
                </a:solidFill>
                <a:latin typeface="Calibri" pitchFamily="34" charset="0"/>
                <a:cs typeface="Calibri" pitchFamily="34" charset="0"/>
              </a:rPr>
              <a:t>LA=left atrium/atrial</a:t>
            </a:r>
          </a:p>
          <a:p>
            <a:pPr eaLnBrk="1" hangingPunct="1"/>
            <a:r>
              <a:rPr lang="en-US" sz="1400" dirty="0">
                <a:solidFill>
                  <a:prstClr val="black"/>
                </a:solidFill>
                <a:latin typeface="Calibri" pitchFamily="34" charset="0"/>
                <a:cs typeface="Calibri" pitchFamily="34" charset="0"/>
              </a:rPr>
              <a:t>LV=left ventricle/ventricular</a:t>
            </a:r>
          </a:p>
          <a:p>
            <a:pPr eaLnBrk="1" hangingPunct="1"/>
            <a:r>
              <a:rPr lang="en-US" sz="1400" dirty="0">
                <a:solidFill>
                  <a:prstClr val="black"/>
                </a:solidFill>
                <a:latin typeface="Calibri" pitchFamily="34" charset="0"/>
                <a:cs typeface="Calibri" pitchFamily="34" charset="0"/>
              </a:rPr>
              <a:t>RA=right atrium/atrial</a:t>
            </a:r>
          </a:p>
          <a:p>
            <a:pPr eaLnBrk="1" hangingPunct="1"/>
            <a:r>
              <a:rPr lang="en-US" sz="1400" dirty="0">
                <a:solidFill>
                  <a:prstClr val="black"/>
                </a:solidFill>
                <a:latin typeface="Calibri" pitchFamily="34" charset="0"/>
                <a:cs typeface="Calibri" pitchFamily="34" charset="0"/>
              </a:rPr>
              <a:t>RV=right ventricle/ventricular</a:t>
            </a:r>
          </a:p>
        </p:txBody>
      </p:sp>
      <p:pic>
        <p:nvPicPr>
          <p:cNvPr id="10" name="Picture 9">
            <a:extLst>
              <a:ext uri="{FF2B5EF4-FFF2-40B4-BE49-F238E27FC236}">
                <a16:creationId xmlns:a16="http://schemas.microsoft.com/office/drawing/2014/main" id="{37DE8C8B-49B4-484B-B179-9AEDA12263D8}"/>
              </a:ext>
            </a:extLst>
          </p:cNvPr>
          <p:cNvPicPr>
            <a:picLocks noChangeAspect="1"/>
          </p:cNvPicPr>
          <p:nvPr/>
        </p:nvPicPr>
        <p:blipFill>
          <a:blip r:embed="rId4"/>
          <a:stretch>
            <a:fillRect/>
          </a:stretch>
        </p:blipFill>
        <p:spPr>
          <a:xfrm>
            <a:off x="6352903" y="2043270"/>
            <a:ext cx="3794706" cy="2971523"/>
          </a:xfrm>
          <a:prstGeom prst="rect">
            <a:avLst/>
          </a:prstGeom>
        </p:spPr>
      </p:pic>
      <p:sp>
        <p:nvSpPr>
          <p:cNvPr id="11" name="TextBox 10">
            <a:extLst>
              <a:ext uri="{FF2B5EF4-FFF2-40B4-BE49-F238E27FC236}">
                <a16:creationId xmlns:a16="http://schemas.microsoft.com/office/drawing/2014/main" id="{50E78766-6E84-154F-B813-B8B8A56ECDC8}"/>
              </a:ext>
            </a:extLst>
          </p:cNvPr>
          <p:cNvSpPr txBox="1"/>
          <p:nvPr/>
        </p:nvSpPr>
        <p:spPr>
          <a:xfrm>
            <a:off x="8257174" y="3833371"/>
            <a:ext cx="531224" cy="307777"/>
          </a:xfrm>
          <a:prstGeom prst="rect">
            <a:avLst/>
          </a:prstGeom>
          <a:noFill/>
        </p:spPr>
        <p:txBody>
          <a:bodyPr wrap="square" rtlCol="0">
            <a:spAutoFit/>
          </a:bodyPr>
          <a:lstStyle/>
          <a:p>
            <a:r>
              <a:rPr lang="en-US" sz="1400" b="1" dirty="0">
                <a:solidFill>
                  <a:prstClr val="white"/>
                </a:solidFill>
                <a:latin typeface="Calibri"/>
              </a:rPr>
              <a:t>LA</a:t>
            </a:r>
          </a:p>
        </p:txBody>
      </p:sp>
      <p:sp>
        <p:nvSpPr>
          <p:cNvPr id="12" name="TextBox 11">
            <a:extLst>
              <a:ext uri="{FF2B5EF4-FFF2-40B4-BE49-F238E27FC236}">
                <a16:creationId xmlns:a16="http://schemas.microsoft.com/office/drawing/2014/main" id="{3E7C31A0-FB4D-9F43-A62D-453F7AA50EC2}"/>
              </a:ext>
            </a:extLst>
          </p:cNvPr>
          <p:cNvSpPr txBox="1"/>
          <p:nvPr/>
        </p:nvSpPr>
        <p:spPr>
          <a:xfrm>
            <a:off x="7624553" y="3781496"/>
            <a:ext cx="410203" cy="307777"/>
          </a:xfrm>
          <a:prstGeom prst="rect">
            <a:avLst/>
          </a:prstGeom>
          <a:noFill/>
        </p:spPr>
        <p:txBody>
          <a:bodyPr wrap="square" rtlCol="0">
            <a:spAutoFit/>
          </a:bodyPr>
          <a:lstStyle/>
          <a:p>
            <a:r>
              <a:rPr lang="en-US" sz="1400" b="1" dirty="0">
                <a:solidFill>
                  <a:prstClr val="white"/>
                </a:solidFill>
                <a:latin typeface="Calibri"/>
              </a:rPr>
              <a:t>RA</a:t>
            </a:r>
          </a:p>
        </p:txBody>
      </p:sp>
      <p:sp>
        <p:nvSpPr>
          <p:cNvPr id="13" name="TextBox 12">
            <a:extLst>
              <a:ext uri="{FF2B5EF4-FFF2-40B4-BE49-F238E27FC236}">
                <a16:creationId xmlns:a16="http://schemas.microsoft.com/office/drawing/2014/main" id="{2E479AB0-BD54-5642-B76C-20DEDDE3DB20}"/>
              </a:ext>
            </a:extLst>
          </p:cNvPr>
          <p:cNvSpPr txBox="1"/>
          <p:nvPr/>
        </p:nvSpPr>
        <p:spPr>
          <a:xfrm>
            <a:off x="7624552" y="3189268"/>
            <a:ext cx="432470" cy="307777"/>
          </a:xfrm>
          <a:prstGeom prst="rect">
            <a:avLst/>
          </a:prstGeom>
          <a:noFill/>
        </p:spPr>
        <p:txBody>
          <a:bodyPr wrap="square" rtlCol="0">
            <a:spAutoFit/>
          </a:bodyPr>
          <a:lstStyle/>
          <a:p>
            <a:r>
              <a:rPr lang="en-US" sz="1400" b="1" dirty="0">
                <a:solidFill>
                  <a:prstClr val="white"/>
                </a:solidFill>
                <a:latin typeface="Calibri"/>
              </a:rPr>
              <a:t>RV</a:t>
            </a:r>
          </a:p>
        </p:txBody>
      </p:sp>
      <p:sp>
        <p:nvSpPr>
          <p:cNvPr id="14" name="TextBox 13">
            <a:extLst>
              <a:ext uri="{FF2B5EF4-FFF2-40B4-BE49-F238E27FC236}">
                <a16:creationId xmlns:a16="http://schemas.microsoft.com/office/drawing/2014/main" id="{E071C80A-78A4-6441-B937-6E4AE79B5C5F}"/>
              </a:ext>
            </a:extLst>
          </p:cNvPr>
          <p:cNvSpPr txBox="1"/>
          <p:nvPr/>
        </p:nvSpPr>
        <p:spPr>
          <a:xfrm>
            <a:off x="8222737" y="3010706"/>
            <a:ext cx="428608" cy="307777"/>
          </a:xfrm>
          <a:prstGeom prst="rect">
            <a:avLst/>
          </a:prstGeom>
          <a:noFill/>
        </p:spPr>
        <p:txBody>
          <a:bodyPr wrap="square" rtlCol="0">
            <a:spAutoFit/>
          </a:bodyPr>
          <a:lstStyle/>
          <a:p>
            <a:r>
              <a:rPr lang="en-US" sz="1400" b="1" dirty="0">
                <a:solidFill>
                  <a:prstClr val="white"/>
                </a:solidFill>
                <a:latin typeface="Calibri"/>
              </a:rPr>
              <a:t>LV</a:t>
            </a:r>
          </a:p>
        </p:txBody>
      </p:sp>
      <p:cxnSp>
        <p:nvCxnSpPr>
          <p:cNvPr id="36" name="Straight Arrow Connector 35">
            <a:extLst>
              <a:ext uri="{FF2B5EF4-FFF2-40B4-BE49-F238E27FC236}">
                <a16:creationId xmlns:a16="http://schemas.microsoft.com/office/drawing/2014/main" id="{132472D9-754C-6D47-9E67-26135A53A0B4}"/>
              </a:ext>
            </a:extLst>
          </p:cNvPr>
          <p:cNvCxnSpPr>
            <a:cxnSpLocks/>
          </p:cNvCxnSpPr>
          <p:nvPr/>
        </p:nvCxnSpPr>
        <p:spPr>
          <a:xfrm flipH="1">
            <a:off x="8522787" y="1730146"/>
            <a:ext cx="533764" cy="11746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3F9AFF3-3603-614A-85C2-74D2DFF23952}"/>
              </a:ext>
            </a:extLst>
          </p:cNvPr>
          <p:cNvCxnSpPr>
            <a:cxnSpLocks/>
          </p:cNvCxnSpPr>
          <p:nvPr/>
        </p:nvCxnSpPr>
        <p:spPr>
          <a:xfrm flipH="1" flipV="1">
            <a:off x="8437041" y="4169776"/>
            <a:ext cx="803344" cy="1029566"/>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DC166D2D-BD7C-CB47-964A-B24107B2B83A}"/>
              </a:ext>
            </a:extLst>
          </p:cNvPr>
          <p:cNvCxnSpPr>
            <a:cxnSpLocks/>
          </p:cNvCxnSpPr>
          <p:nvPr/>
        </p:nvCxnSpPr>
        <p:spPr>
          <a:xfrm>
            <a:off x="7553774" y="1945589"/>
            <a:ext cx="70779" cy="1065116"/>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 Box 8">
            <a:extLst>
              <a:ext uri="{FF2B5EF4-FFF2-40B4-BE49-F238E27FC236}">
                <a16:creationId xmlns:a16="http://schemas.microsoft.com/office/drawing/2014/main" id="{E70B173F-27D0-A745-AF67-2E35DB1411A2}"/>
              </a:ext>
            </a:extLst>
          </p:cNvPr>
          <p:cNvSpPr txBox="1">
            <a:spLocks noChangeArrowheads="1"/>
          </p:cNvSpPr>
          <p:nvPr/>
        </p:nvSpPr>
        <p:spPr bwMode="ltGray">
          <a:xfrm>
            <a:off x="6841205" y="1420913"/>
            <a:ext cx="1381532" cy="480131"/>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Normal Right </a:t>
            </a:r>
          </a:p>
          <a:p>
            <a:pPr>
              <a:lnSpc>
                <a:spcPct val="90000"/>
              </a:lnSpc>
            </a:pPr>
            <a:r>
              <a:rPr lang="en-US" sz="1400" b="1" dirty="0">
                <a:solidFill>
                  <a:schemeClr val="bg1"/>
                </a:solidFill>
                <a:latin typeface="Calibri" pitchFamily="34" charset="0"/>
                <a:cs typeface="Calibri" pitchFamily="34" charset="0"/>
              </a:rPr>
              <a:t>Sided Chambers</a:t>
            </a:r>
          </a:p>
        </p:txBody>
      </p:sp>
      <p:sp>
        <p:nvSpPr>
          <p:cNvPr id="33" name="Text Box 8">
            <a:extLst>
              <a:ext uri="{FF2B5EF4-FFF2-40B4-BE49-F238E27FC236}">
                <a16:creationId xmlns:a16="http://schemas.microsoft.com/office/drawing/2014/main" id="{B09DC64D-92DA-4E42-90DE-E9CAD28922C1}"/>
              </a:ext>
            </a:extLst>
          </p:cNvPr>
          <p:cNvSpPr txBox="1">
            <a:spLocks noChangeArrowheads="1"/>
          </p:cNvSpPr>
          <p:nvPr/>
        </p:nvSpPr>
        <p:spPr bwMode="ltGray">
          <a:xfrm>
            <a:off x="8874809" y="1406258"/>
            <a:ext cx="465577" cy="2862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LVH</a:t>
            </a:r>
          </a:p>
        </p:txBody>
      </p:sp>
      <p:sp>
        <p:nvSpPr>
          <p:cNvPr id="34" name="Text Box 8">
            <a:extLst>
              <a:ext uri="{FF2B5EF4-FFF2-40B4-BE49-F238E27FC236}">
                <a16:creationId xmlns:a16="http://schemas.microsoft.com/office/drawing/2014/main" id="{BB72EAF3-8DA3-1A46-A665-A8FD439E2FEE}"/>
              </a:ext>
            </a:extLst>
          </p:cNvPr>
          <p:cNvSpPr txBox="1">
            <a:spLocks noChangeArrowheads="1"/>
          </p:cNvSpPr>
          <p:nvPr/>
        </p:nvSpPr>
        <p:spPr bwMode="ltGray">
          <a:xfrm>
            <a:off x="8593796" y="5225418"/>
            <a:ext cx="1353960" cy="2862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LA Enlargement</a:t>
            </a:r>
          </a:p>
        </p:txBody>
      </p:sp>
      <p:sp>
        <p:nvSpPr>
          <p:cNvPr id="35" name="TextBox 34">
            <a:extLst>
              <a:ext uri="{FF2B5EF4-FFF2-40B4-BE49-F238E27FC236}">
                <a16:creationId xmlns:a16="http://schemas.microsoft.com/office/drawing/2014/main" id="{63249919-4F01-1042-9902-F7C3F2121A69}"/>
              </a:ext>
            </a:extLst>
          </p:cNvPr>
          <p:cNvSpPr txBox="1"/>
          <p:nvPr/>
        </p:nvSpPr>
        <p:spPr>
          <a:xfrm>
            <a:off x="483326" y="3231942"/>
            <a:ext cx="1658982" cy="707886"/>
          </a:xfrm>
          <a:prstGeom prst="rect">
            <a:avLst/>
          </a:prstGeom>
          <a:solidFill>
            <a:srgbClr val="FFD44B"/>
          </a:solidFill>
          <a:ln>
            <a:noFill/>
          </a:ln>
        </p:spPr>
        <p:txBody>
          <a:bodyPr wrap="square" rtlCol="0">
            <a:spAutoFit/>
          </a:bodyPr>
          <a:lstStyle/>
          <a:p>
            <a:pPr algn="ctr"/>
            <a:r>
              <a:rPr lang="en-US" sz="2000" b="1" dirty="0"/>
              <a:t>Precapillary PH</a:t>
            </a:r>
          </a:p>
        </p:txBody>
      </p:sp>
      <p:sp>
        <p:nvSpPr>
          <p:cNvPr id="37" name="TextBox 36">
            <a:extLst>
              <a:ext uri="{FF2B5EF4-FFF2-40B4-BE49-F238E27FC236}">
                <a16:creationId xmlns:a16="http://schemas.microsoft.com/office/drawing/2014/main" id="{63249919-4F01-1042-9902-F7C3F2121A69}"/>
              </a:ext>
            </a:extLst>
          </p:cNvPr>
          <p:cNvSpPr txBox="1"/>
          <p:nvPr/>
        </p:nvSpPr>
        <p:spPr>
          <a:xfrm>
            <a:off x="10213215" y="3231942"/>
            <a:ext cx="1817676" cy="707886"/>
          </a:xfrm>
          <a:prstGeom prst="rect">
            <a:avLst/>
          </a:prstGeom>
          <a:solidFill>
            <a:srgbClr val="FFD44B"/>
          </a:solidFill>
          <a:ln>
            <a:noFill/>
          </a:ln>
        </p:spPr>
        <p:txBody>
          <a:bodyPr wrap="square" rtlCol="0">
            <a:spAutoFit/>
          </a:bodyPr>
          <a:lstStyle/>
          <a:p>
            <a:pPr algn="ctr"/>
            <a:r>
              <a:rPr lang="en-US" sz="2000" b="1" dirty="0"/>
              <a:t>Postcapillary PH</a:t>
            </a:r>
          </a:p>
        </p:txBody>
      </p:sp>
      <p:sp>
        <p:nvSpPr>
          <p:cNvPr id="17" name="Title 16">
            <a:extLst>
              <a:ext uri="{FF2B5EF4-FFF2-40B4-BE49-F238E27FC236}">
                <a16:creationId xmlns:a16="http://schemas.microsoft.com/office/drawing/2014/main" id="{CA0F11C1-2A8E-2D4C-8DA6-D1EA92F497D4}"/>
              </a:ext>
            </a:extLst>
          </p:cNvPr>
          <p:cNvSpPr>
            <a:spLocks noGrp="1"/>
          </p:cNvSpPr>
          <p:nvPr>
            <p:ph type="title"/>
          </p:nvPr>
        </p:nvSpPr>
        <p:spPr/>
        <p:txBody>
          <a:bodyPr>
            <a:normAutofit/>
          </a:bodyPr>
          <a:lstStyle/>
          <a:p>
            <a:r>
              <a:rPr lang="en-US" dirty="0"/>
              <a:t>ECHO: It’s Not All About Pressures –</a:t>
            </a:r>
            <a:br>
              <a:rPr lang="en-US" dirty="0"/>
            </a:br>
            <a:r>
              <a:rPr lang="en-US" dirty="0"/>
              <a:t>Structural Images Can Tell Us A Lot!</a:t>
            </a:r>
          </a:p>
        </p:txBody>
      </p:sp>
      <p:pic>
        <p:nvPicPr>
          <p:cNvPr id="49" name="CLIP 6 PAH APICAL PRE TREATMENT_PowerPoint_Hi.wmv">
            <a:hlinkClick r:id="" action="ppaction://media"/>
            <a:extLst>
              <a:ext uri="{FF2B5EF4-FFF2-40B4-BE49-F238E27FC236}">
                <a16:creationId xmlns:a16="http://schemas.microsoft.com/office/drawing/2014/main" id="{1DB3CCA8-D4A6-12F8-B3D2-A2DC8C02D2B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44944" y="2075402"/>
            <a:ext cx="3752233" cy="2971800"/>
          </a:xfrm>
          <a:prstGeom prst="rect">
            <a:avLst/>
          </a:prstGeom>
        </p:spPr>
      </p:pic>
      <p:sp>
        <p:nvSpPr>
          <p:cNvPr id="50" name="TextBox 49">
            <a:extLst>
              <a:ext uri="{FF2B5EF4-FFF2-40B4-BE49-F238E27FC236}">
                <a16:creationId xmlns:a16="http://schemas.microsoft.com/office/drawing/2014/main" id="{FF209FF3-B6A7-AFA4-0EA6-B0F6552CAC4B}"/>
              </a:ext>
            </a:extLst>
          </p:cNvPr>
          <p:cNvSpPr txBox="1"/>
          <p:nvPr/>
        </p:nvSpPr>
        <p:spPr>
          <a:xfrm>
            <a:off x="3317331" y="3045542"/>
            <a:ext cx="432470" cy="307777"/>
          </a:xfrm>
          <a:prstGeom prst="rect">
            <a:avLst/>
          </a:prstGeom>
          <a:noFill/>
        </p:spPr>
        <p:txBody>
          <a:bodyPr wrap="square" rtlCol="0">
            <a:spAutoFit/>
          </a:bodyPr>
          <a:lstStyle/>
          <a:p>
            <a:r>
              <a:rPr lang="en-US" sz="1400" b="1" dirty="0">
                <a:solidFill>
                  <a:prstClr val="white"/>
                </a:solidFill>
                <a:latin typeface="Calibri"/>
              </a:rPr>
              <a:t>RV</a:t>
            </a:r>
          </a:p>
        </p:txBody>
      </p:sp>
      <p:sp>
        <p:nvSpPr>
          <p:cNvPr id="51" name="TextBox 50">
            <a:extLst>
              <a:ext uri="{FF2B5EF4-FFF2-40B4-BE49-F238E27FC236}">
                <a16:creationId xmlns:a16="http://schemas.microsoft.com/office/drawing/2014/main" id="{B7F3E288-35E0-E059-B21D-01192F18E4F9}"/>
              </a:ext>
            </a:extLst>
          </p:cNvPr>
          <p:cNvSpPr txBox="1"/>
          <p:nvPr/>
        </p:nvSpPr>
        <p:spPr>
          <a:xfrm>
            <a:off x="3451209" y="3793474"/>
            <a:ext cx="410203" cy="307777"/>
          </a:xfrm>
          <a:prstGeom prst="rect">
            <a:avLst/>
          </a:prstGeom>
          <a:noFill/>
        </p:spPr>
        <p:txBody>
          <a:bodyPr wrap="square" rtlCol="0">
            <a:spAutoFit/>
          </a:bodyPr>
          <a:lstStyle/>
          <a:p>
            <a:r>
              <a:rPr lang="en-US" sz="1400" b="1" dirty="0">
                <a:solidFill>
                  <a:prstClr val="white"/>
                </a:solidFill>
                <a:latin typeface="Calibri"/>
              </a:rPr>
              <a:t>RA</a:t>
            </a:r>
          </a:p>
        </p:txBody>
      </p:sp>
      <p:sp>
        <p:nvSpPr>
          <p:cNvPr id="52" name="TextBox 51">
            <a:extLst>
              <a:ext uri="{FF2B5EF4-FFF2-40B4-BE49-F238E27FC236}">
                <a16:creationId xmlns:a16="http://schemas.microsoft.com/office/drawing/2014/main" id="{80CA7011-6AD1-A116-36E9-F8CA5BFBBE90}"/>
              </a:ext>
            </a:extLst>
          </p:cNvPr>
          <p:cNvSpPr txBox="1"/>
          <p:nvPr/>
        </p:nvSpPr>
        <p:spPr>
          <a:xfrm>
            <a:off x="3935109" y="2993321"/>
            <a:ext cx="428608" cy="307777"/>
          </a:xfrm>
          <a:prstGeom prst="rect">
            <a:avLst/>
          </a:prstGeom>
          <a:noFill/>
        </p:spPr>
        <p:txBody>
          <a:bodyPr wrap="square" rtlCol="0">
            <a:spAutoFit/>
          </a:bodyPr>
          <a:lstStyle/>
          <a:p>
            <a:r>
              <a:rPr lang="en-US" sz="1400" b="1" dirty="0">
                <a:solidFill>
                  <a:prstClr val="white"/>
                </a:solidFill>
                <a:latin typeface="Calibri"/>
              </a:rPr>
              <a:t>LV</a:t>
            </a:r>
          </a:p>
        </p:txBody>
      </p:sp>
      <p:sp>
        <p:nvSpPr>
          <p:cNvPr id="53" name="TextBox 52">
            <a:extLst>
              <a:ext uri="{FF2B5EF4-FFF2-40B4-BE49-F238E27FC236}">
                <a16:creationId xmlns:a16="http://schemas.microsoft.com/office/drawing/2014/main" id="{1C216A2F-AFAA-EBDB-0EE0-39CBDBD78613}"/>
              </a:ext>
            </a:extLst>
          </p:cNvPr>
          <p:cNvSpPr txBox="1"/>
          <p:nvPr/>
        </p:nvSpPr>
        <p:spPr>
          <a:xfrm>
            <a:off x="3883801" y="3741253"/>
            <a:ext cx="531224" cy="307777"/>
          </a:xfrm>
          <a:prstGeom prst="rect">
            <a:avLst/>
          </a:prstGeom>
          <a:noFill/>
        </p:spPr>
        <p:txBody>
          <a:bodyPr wrap="square" rtlCol="0">
            <a:spAutoFit/>
          </a:bodyPr>
          <a:lstStyle/>
          <a:p>
            <a:r>
              <a:rPr lang="en-US" sz="1400" b="1" dirty="0">
                <a:solidFill>
                  <a:prstClr val="white"/>
                </a:solidFill>
                <a:latin typeface="Calibri"/>
              </a:rPr>
              <a:t>LA</a:t>
            </a:r>
          </a:p>
        </p:txBody>
      </p:sp>
      <p:cxnSp>
        <p:nvCxnSpPr>
          <p:cNvPr id="54" name="Straight Arrow Connector 53">
            <a:extLst>
              <a:ext uri="{FF2B5EF4-FFF2-40B4-BE49-F238E27FC236}">
                <a16:creationId xmlns:a16="http://schemas.microsoft.com/office/drawing/2014/main" id="{0608089A-0D9F-FB5A-3BD9-1558A329087A}"/>
              </a:ext>
            </a:extLst>
          </p:cNvPr>
          <p:cNvCxnSpPr>
            <a:cxnSpLocks/>
          </p:cNvCxnSpPr>
          <p:nvPr/>
        </p:nvCxnSpPr>
        <p:spPr>
          <a:xfrm flipH="1" flipV="1">
            <a:off x="3451208" y="4285202"/>
            <a:ext cx="202860" cy="93573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3B51B0D6-62C7-C0B3-E31D-A4E49BC8A2F1}"/>
              </a:ext>
            </a:extLst>
          </p:cNvPr>
          <p:cNvCxnSpPr>
            <a:cxnSpLocks/>
            <a:endCxn id="50" idx="0"/>
          </p:cNvCxnSpPr>
          <p:nvPr/>
        </p:nvCxnSpPr>
        <p:spPr>
          <a:xfrm>
            <a:off x="2899660" y="2020973"/>
            <a:ext cx="633907" cy="1024569"/>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4D01962F-F76C-ECC2-9A43-519588070486}"/>
              </a:ext>
            </a:extLst>
          </p:cNvPr>
          <p:cNvCxnSpPr>
            <a:cxnSpLocks/>
            <a:endCxn id="53" idx="2"/>
          </p:cNvCxnSpPr>
          <p:nvPr/>
        </p:nvCxnSpPr>
        <p:spPr>
          <a:xfrm flipH="1" flipV="1">
            <a:off x="4149413" y="4049030"/>
            <a:ext cx="1144362" cy="1064181"/>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57" name="Text Box 8">
            <a:extLst>
              <a:ext uri="{FF2B5EF4-FFF2-40B4-BE49-F238E27FC236}">
                <a16:creationId xmlns:a16="http://schemas.microsoft.com/office/drawing/2014/main" id="{020A2F30-C470-D5C4-E759-B5CCC88E7D5E}"/>
              </a:ext>
            </a:extLst>
          </p:cNvPr>
          <p:cNvSpPr txBox="1">
            <a:spLocks noChangeArrowheads="1"/>
          </p:cNvSpPr>
          <p:nvPr/>
        </p:nvSpPr>
        <p:spPr bwMode="ltGray">
          <a:xfrm>
            <a:off x="2245044" y="1492980"/>
            <a:ext cx="1379865" cy="480131"/>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RV Dilation and </a:t>
            </a:r>
          </a:p>
          <a:p>
            <a:pPr>
              <a:lnSpc>
                <a:spcPct val="90000"/>
              </a:lnSpc>
            </a:pPr>
            <a:r>
              <a:rPr lang="en-US" sz="1400" b="1" dirty="0">
                <a:solidFill>
                  <a:schemeClr val="bg1"/>
                </a:solidFill>
                <a:latin typeface="Calibri" pitchFamily="34" charset="0"/>
                <a:cs typeface="Calibri" pitchFamily="34" charset="0"/>
              </a:rPr>
              <a:t>Dysfunction</a:t>
            </a:r>
          </a:p>
        </p:txBody>
      </p:sp>
      <p:sp>
        <p:nvSpPr>
          <p:cNvPr id="58" name="Text Box 8">
            <a:extLst>
              <a:ext uri="{FF2B5EF4-FFF2-40B4-BE49-F238E27FC236}">
                <a16:creationId xmlns:a16="http://schemas.microsoft.com/office/drawing/2014/main" id="{3A05B9E2-8A81-C846-FB18-F8EDEFC7148A}"/>
              </a:ext>
            </a:extLst>
          </p:cNvPr>
          <p:cNvSpPr txBox="1">
            <a:spLocks noChangeArrowheads="1"/>
          </p:cNvSpPr>
          <p:nvPr/>
        </p:nvSpPr>
        <p:spPr bwMode="ltGray">
          <a:xfrm>
            <a:off x="2642974" y="5252769"/>
            <a:ext cx="1616468" cy="2862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Pericardial Effusion</a:t>
            </a:r>
          </a:p>
        </p:txBody>
      </p:sp>
      <p:sp>
        <p:nvSpPr>
          <p:cNvPr id="59" name="Text Box 8">
            <a:extLst>
              <a:ext uri="{FF2B5EF4-FFF2-40B4-BE49-F238E27FC236}">
                <a16:creationId xmlns:a16="http://schemas.microsoft.com/office/drawing/2014/main" id="{3B967DFB-3F53-1596-D7F3-5A0940D30B04}"/>
              </a:ext>
            </a:extLst>
          </p:cNvPr>
          <p:cNvSpPr txBox="1">
            <a:spLocks noChangeArrowheads="1"/>
          </p:cNvSpPr>
          <p:nvPr/>
        </p:nvSpPr>
        <p:spPr bwMode="ltGray">
          <a:xfrm>
            <a:off x="4730775" y="5202982"/>
            <a:ext cx="1327928" cy="480131"/>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Small LA w </a:t>
            </a:r>
          </a:p>
          <a:p>
            <a:pPr>
              <a:lnSpc>
                <a:spcPct val="90000"/>
              </a:lnSpc>
            </a:pPr>
            <a:r>
              <a:rPr lang="en-US" sz="1400" b="1" dirty="0">
                <a:solidFill>
                  <a:schemeClr val="bg1"/>
                </a:solidFill>
                <a:latin typeface="Calibri" pitchFamily="34" charset="0"/>
                <a:cs typeface="Calibri" pitchFamily="34" charset="0"/>
              </a:rPr>
              <a:t>Shifted Septum</a:t>
            </a:r>
          </a:p>
        </p:txBody>
      </p:sp>
    </p:spTree>
    <p:extLst>
      <p:ext uri="{BB962C8B-B14F-4D97-AF65-F5344CB8AC3E}">
        <p14:creationId xmlns:p14="http://schemas.microsoft.com/office/powerpoint/2010/main" val="16320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5"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9"/>
                                        </p:tgtEl>
                                      </p:cBhvr>
                                    </p:cmd>
                                  </p:childTnLst>
                                </p:cTn>
                              </p:par>
                            </p:childTnLst>
                          </p:cTn>
                        </p:par>
                      </p:childTnLst>
                    </p:cTn>
                  </p:par>
                </p:childTnLst>
              </p:cTn>
              <p:nextCondLst>
                <p:cond evt="onClick" delay="0">
                  <p:tgtEl>
                    <p:spTgt spid="49"/>
                  </p:tgtEl>
                </p:cond>
              </p:nextCondLst>
            </p:seq>
            <p:video>
              <p:cMediaNode vol="80000">
                <p:cTn id="12" repeatCount="indefinite" fill="hold" display="0">
                  <p:stCondLst>
                    <p:cond delay="indefinite"/>
                  </p:stCondLst>
                </p:cTn>
                <p:tgtEl>
                  <p:spTgt spid="4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5F90A3F-2AF2-8346-84FE-9F327786DA4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2733" y="1797263"/>
            <a:ext cx="3830935" cy="293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a:extLst>
              <a:ext uri="{FF2B5EF4-FFF2-40B4-BE49-F238E27FC236}">
                <a16:creationId xmlns:a16="http://schemas.microsoft.com/office/drawing/2014/main" id="{E73EA1F1-54A2-0441-BD99-B0AD872EC165}"/>
              </a:ext>
            </a:extLst>
          </p:cNvPr>
          <p:cNvCxnSpPr>
            <a:cxnSpLocks/>
          </p:cNvCxnSpPr>
          <p:nvPr/>
        </p:nvCxnSpPr>
        <p:spPr>
          <a:xfrm>
            <a:off x="3962401" y="3116675"/>
            <a:ext cx="283779" cy="53602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2D4774-0763-5448-9D03-B535D0CF24A4}"/>
              </a:ext>
            </a:extLst>
          </p:cNvPr>
          <p:cNvCxnSpPr>
            <a:cxnSpLocks/>
          </p:cNvCxnSpPr>
          <p:nvPr/>
        </p:nvCxnSpPr>
        <p:spPr>
          <a:xfrm flipV="1">
            <a:off x="3668111" y="3145436"/>
            <a:ext cx="966952" cy="45960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C994C4-5BFA-5C4A-A753-A5E1646EFEB8}"/>
              </a:ext>
            </a:extLst>
          </p:cNvPr>
          <p:cNvCxnSpPr>
            <a:cxnSpLocks/>
            <a:stCxn id="13" idx="2"/>
          </p:cNvCxnSpPr>
          <p:nvPr/>
        </p:nvCxnSpPr>
        <p:spPr>
          <a:xfrm>
            <a:off x="2743477" y="2223494"/>
            <a:ext cx="1070771" cy="780604"/>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 Box 8">
            <a:extLst>
              <a:ext uri="{FF2B5EF4-FFF2-40B4-BE49-F238E27FC236}">
                <a16:creationId xmlns:a16="http://schemas.microsoft.com/office/drawing/2014/main" id="{62454976-08B8-CB46-9EDD-F076C3CAF339}"/>
              </a:ext>
            </a:extLst>
          </p:cNvPr>
          <p:cNvSpPr txBox="1">
            <a:spLocks noChangeArrowheads="1"/>
          </p:cNvSpPr>
          <p:nvPr/>
        </p:nvSpPr>
        <p:spPr bwMode="ltGray">
          <a:xfrm>
            <a:off x="1990835" y="1937262"/>
            <a:ext cx="1505284" cy="2862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Flattened Septum</a:t>
            </a:r>
          </a:p>
        </p:txBody>
      </p:sp>
      <p:sp>
        <p:nvSpPr>
          <p:cNvPr id="27" name="TextBox 26">
            <a:extLst>
              <a:ext uri="{FF2B5EF4-FFF2-40B4-BE49-F238E27FC236}">
                <a16:creationId xmlns:a16="http://schemas.microsoft.com/office/drawing/2014/main" id="{E6736C91-1E29-0540-872C-0D4E29452DB4}"/>
              </a:ext>
            </a:extLst>
          </p:cNvPr>
          <p:cNvSpPr txBox="1"/>
          <p:nvPr/>
        </p:nvSpPr>
        <p:spPr>
          <a:xfrm>
            <a:off x="4635063" y="3004098"/>
            <a:ext cx="357790" cy="253916"/>
          </a:xfrm>
          <a:prstGeom prst="rect">
            <a:avLst/>
          </a:prstGeom>
          <a:noFill/>
        </p:spPr>
        <p:txBody>
          <a:bodyPr wrap="none" rtlCol="0">
            <a:spAutoFit/>
          </a:bodyPr>
          <a:lstStyle/>
          <a:p>
            <a:r>
              <a:rPr lang="en-US" sz="1050" dirty="0">
                <a:solidFill>
                  <a:srgbClr val="FFFF00"/>
                </a:solidFill>
              </a:rPr>
              <a:t>D1</a:t>
            </a:r>
          </a:p>
        </p:txBody>
      </p:sp>
      <p:sp>
        <p:nvSpPr>
          <p:cNvPr id="28" name="TextBox 27">
            <a:extLst>
              <a:ext uri="{FF2B5EF4-FFF2-40B4-BE49-F238E27FC236}">
                <a16:creationId xmlns:a16="http://schemas.microsoft.com/office/drawing/2014/main" id="{A8F4C034-62AA-8D40-88A3-19F9B5169FC2}"/>
              </a:ext>
            </a:extLst>
          </p:cNvPr>
          <p:cNvSpPr txBox="1"/>
          <p:nvPr/>
        </p:nvSpPr>
        <p:spPr>
          <a:xfrm>
            <a:off x="4104290" y="3659787"/>
            <a:ext cx="357790" cy="253916"/>
          </a:xfrm>
          <a:prstGeom prst="rect">
            <a:avLst/>
          </a:prstGeom>
          <a:noFill/>
        </p:spPr>
        <p:txBody>
          <a:bodyPr wrap="none" rtlCol="0">
            <a:spAutoFit/>
          </a:bodyPr>
          <a:lstStyle/>
          <a:p>
            <a:r>
              <a:rPr lang="en-US" sz="1050" dirty="0">
                <a:solidFill>
                  <a:srgbClr val="FFFF00"/>
                </a:solidFill>
              </a:rPr>
              <a:t>D2</a:t>
            </a:r>
          </a:p>
        </p:txBody>
      </p:sp>
      <p:sp>
        <p:nvSpPr>
          <p:cNvPr id="29" name="TextBox 28">
            <a:extLst>
              <a:ext uri="{FF2B5EF4-FFF2-40B4-BE49-F238E27FC236}">
                <a16:creationId xmlns:a16="http://schemas.microsoft.com/office/drawing/2014/main" id="{9D0C1E91-D7A1-524B-A892-9202953BD37B}"/>
              </a:ext>
            </a:extLst>
          </p:cNvPr>
          <p:cNvSpPr txBox="1"/>
          <p:nvPr/>
        </p:nvSpPr>
        <p:spPr>
          <a:xfrm>
            <a:off x="2064470" y="4892581"/>
            <a:ext cx="3667458" cy="369332"/>
          </a:xfrm>
          <a:prstGeom prst="rect">
            <a:avLst/>
          </a:prstGeom>
          <a:solidFill>
            <a:srgbClr val="FFD44B"/>
          </a:solidFill>
          <a:ln>
            <a:noFill/>
          </a:ln>
        </p:spPr>
        <p:txBody>
          <a:bodyPr wrap="square" rtlCol="0">
            <a:spAutoFit/>
          </a:bodyPr>
          <a:lstStyle/>
          <a:p>
            <a:pPr algn="ctr"/>
            <a:r>
              <a:rPr lang="en-US" b="1" dirty="0"/>
              <a:t>Eccentricity Index (D1/D2) &gt; 1.1</a:t>
            </a:r>
          </a:p>
        </p:txBody>
      </p:sp>
      <p:pic>
        <p:nvPicPr>
          <p:cNvPr id="34" name="Picture 33">
            <a:extLst>
              <a:ext uri="{FF2B5EF4-FFF2-40B4-BE49-F238E27FC236}">
                <a16:creationId xmlns:a16="http://schemas.microsoft.com/office/drawing/2014/main" id="{88FE76B2-5159-C746-AB2D-FB170A17C341}"/>
              </a:ext>
            </a:extLst>
          </p:cNvPr>
          <p:cNvPicPr>
            <a:picLocks noChangeAspect="1"/>
          </p:cNvPicPr>
          <p:nvPr/>
        </p:nvPicPr>
        <p:blipFill>
          <a:blip r:embed="rId3"/>
          <a:stretch>
            <a:fillRect/>
          </a:stretch>
        </p:blipFill>
        <p:spPr>
          <a:xfrm>
            <a:off x="6279950" y="1797264"/>
            <a:ext cx="3499011" cy="2932994"/>
          </a:xfrm>
          <a:prstGeom prst="rect">
            <a:avLst/>
          </a:prstGeom>
        </p:spPr>
      </p:pic>
      <p:cxnSp>
        <p:nvCxnSpPr>
          <p:cNvPr id="36" name="Straight Connector 35">
            <a:extLst>
              <a:ext uri="{FF2B5EF4-FFF2-40B4-BE49-F238E27FC236}">
                <a16:creationId xmlns:a16="http://schemas.microsoft.com/office/drawing/2014/main" id="{559C0660-4274-0F42-87F6-A6B03E4CFAB1}"/>
              </a:ext>
            </a:extLst>
          </p:cNvPr>
          <p:cNvCxnSpPr/>
          <p:nvPr/>
        </p:nvCxnSpPr>
        <p:spPr>
          <a:xfrm flipV="1">
            <a:off x="7287393" y="3457897"/>
            <a:ext cx="647832" cy="14714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77E3A59-F185-4A4B-B234-850AD429A3DC}"/>
              </a:ext>
            </a:extLst>
          </p:cNvPr>
          <p:cNvCxnSpPr/>
          <p:nvPr/>
        </p:nvCxnSpPr>
        <p:spPr>
          <a:xfrm>
            <a:off x="8050925" y="3405345"/>
            <a:ext cx="59909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A9AFDFB-6F45-794D-B4EC-4DDA6DC97FB9}"/>
              </a:ext>
            </a:extLst>
          </p:cNvPr>
          <p:cNvSpPr txBox="1"/>
          <p:nvPr/>
        </p:nvSpPr>
        <p:spPr>
          <a:xfrm>
            <a:off x="6863030" y="4861544"/>
            <a:ext cx="2344067" cy="369332"/>
          </a:xfrm>
          <a:prstGeom prst="rect">
            <a:avLst/>
          </a:prstGeom>
          <a:solidFill>
            <a:srgbClr val="FFD44B"/>
          </a:solidFill>
          <a:ln>
            <a:noFill/>
          </a:ln>
        </p:spPr>
        <p:txBody>
          <a:bodyPr wrap="square" rtlCol="0">
            <a:spAutoFit/>
          </a:bodyPr>
          <a:lstStyle/>
          <a:p>
            <a:pPr algn="ctr"/>
            <a:r>
              <a:rPr lang="en-US" b="1" dirty="0"/>
              <a:t>RV/LV Ratio &gt; 1</a:t>
            </a:r>
          </a:p>
        </p:txBody>
      </p:sp>
      <p:sp>
        <p:nvSpPr>
          <p:cNvPr id="40" name="Freeform 39">
            <a:extLst>
              <a:ext uri="{FF2B5EF4-FFF2-40B4-BE49-F238E27FC236}">
                <a16:creationId xmlns:a16="http://schemas.microsoft.com/office/drawing/2014/main" id="{AFD69612-E2B1-854D-A1FE-478AC6876537}"/>
              </a:ext>
            </a:extLst>
          </p:cNvPr>
          <p:cNvSpPr/>
          <p:nvPr/>
        </p:nvSpPr>
        <p:spPr>
          <a:xfrm>
            <a:off x="7399284" y="3552490"/>
            <a:ext cx="672662" cy="788276"/>
          </a:xfrm>
          <a:custGeom>
            <a:avLst/>
            <a:gdLst>
              <a:gd name="connsiteX0" fmla="*/ 63062 w 672662"/>
              <a:gd name="connsiteY0" fmla="*/ 126124 h 788276"/>
              <a:gd name="connsiteX1" fmla="*/ 10510 w 672662"/>
              <a:gd name="connsiteY1" fmla="*/ 168166 h 788276"/>
              <a:gd name="connsiteX2" fmla="*/ 0 w 672662"/>
              <a:gd name="connsiteY2" fmla="*/ 199697 h 788276"/>
              <a:gd name="connsiteX3" fmla="*/ 21020 w 672662"/>
              <a:gd name="connsiteY3" fmla="*/ 283779 h 788276"/>
              <a:gd name="connsiteX4" fmla="*/ 42041 w 672662"/>
              <a:gd name="connsiteY4" fmla="*/ 315310 h 788276"/>
              <a:gd name="connsiteX5" fmla="*/ 84082 w 672662"/>
              <a:gd name="connsiteY5" fmla="*/ 462455 h 788276"/>
              <a:gd name="connsiteX6" fmla="*/ 94593 w 672662"/>
              <a:gd name="connsiteY6" fmla="*/ 504497 h 788276"/>
              <a:gd name="connsiteX7" fmla="*/ 105103 w 672662"/>
              <a:gd name="connsiteY7" fmla="*/ 546538 h 788276"/>
              <a:gd name="connsiteX8" fmla="*/ 115613 w 672662"/>
              <a:gd name="connsiteY8" fmla="*/ 578069 h 788276"/>
              <a:gd name="connsiteX9" fmla="*/ 199696 w 672662"/>
              <a:gd name="connsiteY9" fmla="*/ 651641 h 788276"/>
              <a:gd name="connsiteX10" fmla="*/ 262758 w 672662"/>
              <a:gd name="connsiteY10" fmla="*/ 714704 h 788276"/>
              <a:gd name="connsiteX11" fmla="*/ 283779 w 672662"/>
              <a:gd name="connsiteY11" fmla="*/ 746235 h 788276"/>
              <a:gd name="connsiteX12" fmla="*/ 346841 w 672662"/>
              <a:gd name="connsiteY12" fmla="*/ 767255 h 788276"/>
              <a:gd name="connsiteX13" fmla="*/ 441434 w 672662"/>
              <a:gd name="connsiteY13" fmla="*/ 788276 h 788276"/>
              <a:gd name="connsiteX14" fmla="*/ 525517 w 672662"/>
              <a:gd name="connsiteY14" fmla="*/ 777766 h 788276"/>
              <a:gd name="connsiteX15" fmla="*/ 557048 w 672662"/>
              <a:gd name="connsiteY15" fmla="*/ 767255 h 788276"/>
              <a:gd name="connsiteX16" fmla="*/ 609600 w 672662"/>
              <a:gd name="connsiteY16" fmla="*/ 672662 h 788276"/>
              <a:gd name="connsiteX17" fmla="*/ 620110 w 672662"/>
              <a:gd name="connsiteY17" fmla="*/ 609600 h 788276"/>
              <a:gd name="connsiteX18" fmla="*/ 630620 w 672662"/>
              <a:gd name="connsiteY18" fmla="*/ 578069 h 788276"/>
              <a:gd name="connsiteX19" fmla="*/ 641131 w 672662"/>
              <a:gd name="connsiteY19" fmla="*/ 536028 h 788276"/>
              <a:gd name="connsiteX20" fmla="*/ 662151 w 672662"/>
              <a:gd name="connsiteY20" fmla="*/ 472966 h 788276"/>
              <a:gd name="connsiteX21" fmla="*/ 672662 w 672662"/>
              <a:gd name="connsiteY21" fmla="*/ 441435 h 788276"/>
              <a:gd name="connsiteX22" fmla="*/ 641131 w 672662"/>
              <a:gd name="connsiteY22" fmla="*/ 262759 h 788276"/>
              <a:gd name="connsiteX23" fmla="*/ 630620 w 672662"/>
              <a:gd name="connsiteY23" fmla="*/ 84083 h 788276"/>
              <a:gd name="connsiteX24" fmla="*/ 620110 w 672662"/>
              <a:gd name="connsiteY24" fmla="*/ 42041 h 788276"/>
              <a:gd name="connsiteX25" fmla="*/ 599089 w 672662"/>
              <a:gd name="connsiteY25" fmla="*/ 10510 h 788276"/>
              <a:gd name="connsiteX26" fmla="*/ 567558 w 672662"/>
              <a:gd name="connsiteY26" fmla="*/ 0 h 788276"/>
              <a:gd name="connsiteX27" fmla="*/ 483475 w 672662"/>
              <a:gd name="connsiteY27" fmla="*/ 10510 h 788276"/>
              <a:gd name="connsiteX28" fmla="*/ 220717 w 672662"/>
              <a:gd name="connsiteY28" fmla="*/ 31531 h 788276"/>
              <a:gd name="connsiteX29" fmla="*/ 157655 w 672662"/>
              <a:gd name="connsiteY29" fmla="*/ 52552 h 788276"/>
              <a:gd name="connsiteX30" fmla="*/ 126124 w 672662"/>
              <a:gd name="connsiteY30" fmla="*/ 63062 h 788276"/>
              <a:gd name="connsiteX31" fmla="*/ 63062 w 672662"/>
              <a:gd name="connsiteY31" fmla="*/ 126124 h 78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2662" h="788276">
                <a:moveTo>
                  <a:pt x="63062" y="126124"/>
                </a:moveTo>
                <a:cubicBezTo>
                  <a:pt x="43793" y="143641"/>
                  <a:pt x="25109" y="151133"/>
                  <a:pt x="10510" y="168166"/>
                </a:cubicBezTo>
                <a:cubicBezTo>
                  <a:pt x="3300" y="176578"/>
                  <a:pt x="0" y="188618"/>
                  <a:pt x="0" y="199697"/>
                </a:cubicBezTo>
                <a:cubicBezTo>
                  <a:pt x="0" y="211689"/>
                  <a:pt x="12727" y="267192"/>
                  <a:pt x="21020" y="283779"/>
                </a:cubicBezTo>
                <a:cubicBezTo>
                  <a:pt x="26669" y="295077"/>
                  <a:pt x="35034" y="304800"/>
                  <a:pt x="42041" y="315310"/>
                </a:cubicBezTo>
                <a:cubicBezTo>
                  <a:pt x="72200" y="405786"/>
                  <a:pt x="57685" y="356867"/>
                  <a:pt x="84082" y="462455"/>
                </a:cubicBezTo>
                <a:lnTo>
                  <a:pt x="94593" y="504497"/>
                </a:lnTo>
                <a:cubicBezTo>
                  <a:pt x="98096" y="518511"/>
                  <a:pt x="100535" y="532834"/>
                  <a:pt x="105103" y="546538"/>
                </a:cubicBezTo>
                <a:cubicBezTo>
                  <a:pt x="108606" y="557048"/>
                  <a:pt x="110658" y="568160"/>
                  <a:pt x="115613" y="578069"/>
                </a:cubicBezTo>
                <a:cubicBezTo>
                  <a:pt x="145392" y="637628"/>
                  <a:pt x="136634" y="588578"/>
                  <a:pt x="199696" y="651641"/>
                </a:cubicBezTo>
                <a:cubicBezTo>
                  <a:pt x="220717" y="672662"/>
                  <a:pt x="246268" y="689969"/>
                  <a:pt x="262758" y="714704"/>
                </a:cubicBezTo>
                <a:cubicBezTo>
                  <a:pt x="269765" y="725214"/>
                  <a:pt x="273067" y="739540"/>
                  <a:pt x="283779" y="746235"/>
                </a:cubicBezTo>
                <a:cubicBezTo>
                  <a:pt x="302569" y="757978"/>
                  <a:pt x="325820" y="760248"/>
                  <a:pt x="346841" y="767255"/>
                </a:cubicBezTo>
                <a:cubicBezTo>
                  <a:pt x="398595" y="784506"/>
                  <a:pt x="367431" y="775943"/>
                  <a:pt x="441434" y="788276"/>
                </a:cubicBezTo>
                <a:cubicBezTo>
                  <a:pt x="469462" y="784773"/>
                  <a:pt x="497727" y="782819"/>
                  <a:pt x="525517" y="777766"/>
                </a:cubicBezTo>
                <a:cubicBezTo>
                  <a:pt x="536417" y="775784"/>
                  <a:pt x="549214" y="775089"/>
                  <a:pt x="557048" y="767255"/>
                </a:cubicBezTo>
                <a:cubicBezTo>
                  <a:pt x="593187" y="731116"/>
                  <a:pt x="596383" y="712311"/>
                  <a:pt x="609600" y="672662"/>
                </a:cubicBezTo>
                <a:cubicBezTo>
                  <a:pt x="613103" y="651641"/>
                  <a:pt x="615487" y="630403"/>
                  <a:pt x="620110" y="609600"/>
                </a:cubicBezTo>
                <a:cubicBezTo>
                  <a:pt x="622513" y="598785"/>
                  <a:pt x="627576" y="588722"/>
                  <a:pt x="630620" y="578069"/>
                </a:cubicBezTo>
                <a:cubicBezTo>
                  <a:pt x="634588" y="564180"/>
                  <a:pt x="636980" y="549864"/>
                  <a:pt x="641131" y="536028"/>
                </a:cubicBezTo>
                <a:cubicBezTo>
                  <a:pt x="647498" y="514805"/>
                  <a:pt x="655144" y="493987"/>
                  <a:pt x="662151" y="472966"/>
                </a:cubicBezTo>
                <a:lnTo>
                  <a:pt x="672662" y="441435"/>
                </a:lnTo>
                <a:cubicBezTo>
                  <a:pt x="641358" y="347524"/>
                  <a:pt x="650234" y="390200"/>
                  <a:pt x="641131" y="262759"/>
                </a:cubicBezTo>
                <a:cubicBezTo>
                  <a:pt x="636880" y="203249"/>
                  <a:pt x="636277" y="143476"/>
                  <a:pt x="630620" y="84083"/>
                </a:cubicBezTo>
                <a:cubicBezTo>
                  <a:pt x="629250" y="69703"/>
                  <a:pt x="625800" y="55318"/>
                  <a:pt x="620110" y="42041"/>
                </a:cubicBezTo>
                <a:cubicBezTo>
                  <a:pt x="615134" y="30430"/>
                  <a:pt x="608953" y="18401"/>
                  <a:pt x="599089" y="10510"/>
                </a:cubicBezTo>
                <a:cubicBezTo>
                  <a:pt x="590438" y="3589"/>
                  <a:pt x="578068" y="3503"/>
                  <a:pt x="567558" y="0"/>
                </a:cubicBezTo>
                <a:cubicBezTo>
                  <a:pt x="539530" y="3503"/>
                  <a:pt x="511605" y="7953"/>
                  <a:pt x="483475" y="10510"/>
                </a:cubicBezTo>
                <a:cubicBezTo>
                  <a:pt x="395970" y="18465"/>
                  <a:pt x="220717" y="31531"/>
                  <a:pt x="220717" y="31531"/>
                </a:cubicBezTo>
                <a:lnTo>
                  <a:pt x="157655" y="52552"/>
                </a:lnTo>
                <a:lnTo>
                  <a:pt x="126124" y="63062"/>
                </a:lnTo>
                <a:cubicBezTo>
                  <a:pt x="88075" y="88429"/>
                  <a:pt x="82331" y="108607"/>
                  <a:pt x="63062" y="126124"/>
                </a:cubicBezTo>
                <a:close/>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837DDC-38DC-CC4C-9326-7D04F57D4342}"/>
              </a:ext>
            </a:extLst>
          </p:cNvPr>
          <p:cNvSpPr txBox="1"/>
          <p:nvPr/>
        </p:nvSpPr>
        <p:spPr>
          <a:xfrm>
            <a:off x="6863030" y="5256956"/>
            <a:ext cx="2344067" cy="369332"/>
          </a:xfrm>
          <a:prstGeom prst="rect">
            <a:avLst/>
          </a:prstGeom>
          <a:solidFill>
            <a:srgbClr val="FFD44B"/>
          </a:solidFill>
          <a:ln>
            <a:noFill/>
          </a:ln>
        </p:spPr>
        <p:txBody>
          <a:bodyPr wrap="square" rtlCol="0">
            <a:spAutoFit/>
          </a:bodyPr>
          <a:lstStyle/>
          <a:p>
            <a:pPr algn="ctr"/>
            <a:r>
              <a:rPr lang="en-US" b="1" dirty="0"/>
              <a:t>RA Area &gt; 18 cm</a:t>
            </a:r>
            <a:r>
              <a:rPr lang="en-US" b="1" baseline="30000" dirty="0"/>
              <a:t>2</a:t>
            </a:r>
          </a:p>
        </p:txBody>
      </p:sp>
      <p:sp>
        <p:nvSpPr>
          <p:cNvPr id="2" name="Title 1">
            <a:extLst>
              <a:ext uri="{FF2B5EF4-FFF2-40B4-BE49-F238E27FC236}">
                <a16:creationId xmlns:a16="http://schemas.microsoft.com/office/drawing/2014/main" id="{E6E744E9-52A7-66F9-0A97-49245D76ED2E}"/>
              </a:ext>
            </a:extLst>
          </p:cNvPr>
          <p:cNvSpPr>
            <a:spLocks noGrp="1"/>
          </p:cNvSpPr>
          <p:nvPr>
            <p:ph type="title"/>
          </p:nvPr>
        </p:nvSpPr>
        <p:spPr/>
        <p:txBody>
          <a:bodyPr>
            <a:normAutofit/>
          </a:bodyPr>
          <a:lstStyle/>
          <a:p>
            <a:r>
              <a:rPr lang="en-US" sz="3000" dirty="0"/>
              <a:t>Other Echocardiographic Parameters That May Be Useful</a:t>
            </a:r>
          </a:p>
        </p:txBody>
      </p:sp>
      <p:sp>
        <p:nvSpPr>
          <p:cNvPr id="44" name="TextBox 43">
            <a:extLst>
              <a:ext uri="{FF2B5EF4-FFF2-40B4-BE49-F238E27FC236}">
                <a16:creationId xmlns:a16="http://schemas.microsoft.com/office/drawing/2014/main" id="{235BDFDB-1B7D-D043-9909-7921C28D9757}"/>
              </a:ext>
            </a:extLst>
          </p:cNvPr>
          <p:cNvSpPr txBox="1"/>
          <p:nvPr/>
        </p:nvSpPr>
        <p:spPr>
          <a:xfrm>
            <a:off x="7007412" y="1442190"/>
            <a:ext cx="2044086" cy="307777"/>
          </a:xfrm>
          <a:prstGeom prst="rect">
            <a:avLst/>
          </a:prstGeom>
          <a:noFill/>
        </p:spPr>
        <p:txBody>
          <a:bodyPr wrap="none" rtlCol="0">
            <a:spAutoFit/>
          </a:bodyPr>
          <a:lstStyle/>
          <a:p>
            <a:r>
              <a:rPr lang="en-US" sz="1400" dirty="0"/>
              <a:t>Apical 4 Chamber View</a:t>
            </a:r>
          </a:p>
        </p:txBody>
      </p:sp>
      <p:sp>
        <p:nvSpPr>
          <p:cNvPr id="45" name="TextBox 44">
            <a:extLst>
              <a:ext uri="{FF2B5EF4-FFF2-40B4-BE49-F238E27FC236}">
                <a16:creationId xmlns:a16="http://schemas.microsoft.com/office/drawing/2014/main" id="{CEA1AD0F-472B-7F48-BC44-34863B3306DB}"/>
              </a:ext>
            </a:extLst>
          </p:cNvPr>
          <p:cNvSpPr txBox="1"/>
          <p:nvPr/>
        </p:nvSpPr>
        <p:spPr>
          <a:xfrm>
            <a:off x="2701557" y="1481515"/>
            <a:ext cx="2393284" cy="307777"/>
          </a:xfrm>
          <a:prstGeom prst="rect">
            <a:avLst/>
          </a:prstGeom>
          <a:noFill/>
        </p:spPr>
        <p:txBody>
          <a:bodyPr wrap="none" rtlCol="0">
            <a:spAutoFit/>
          </a:bodyPr>
          <a:lstStyle/>
          <a:p>
            <a:r>
              <a:rPr lang="en-US" sz="1400" dirty="0"/>
              <a:t>Parasternal Short Axis View</a:t>
            </a:r>
          </a:p>
        </p:txBody>
      </p:sp>
      <p:sp>
        <p:nvSpPr>
          <p:cNvPr id="49" name="Content Placeholder 2">
            <a:extLst>
              <a:ext uri="{FF2B5EF4-FFF2-40B4-BE49-F238E27FC236}">
                <a16:creationId xmlns:a16="http://schemas.microsoft.com/office/drawing/2014/main" id="{05229B23-D889-3745-B2E5-3D5D166C3437}"/>
              </a:ext>
            </a:extLst>
          </p:cNvPr>
          <p:cNvSpPr txBox="1">
            <a:spLocks/>
          </p:cNvSpPr>
          <p:nvPr/>
        </p:nvSpPr>
        <p:spPr>
          <a:xfrm>
            <a:off x="1978515" y="5697483"/>
            <a:ext cx="3986839" cy="403937"/>
          </a:xfrm>
          <a:prstGeom prst="rect">
            <a:avLst/>
          </a:prstGeom>
        </p:spPr>
        <p:txBody>
          <a:bodyPr vert="horz" lIns="91440" tIns="45720" rIns="91440" bIns="45720" rtlCol="0">
            <a:normAutofit/>
          </a:bodyPr>
          <a:lstStyle>
            <a:lvl1pPr marL="257175" indent="-171450" algn="l" defTabSz="685800" rtl="0" eaLnBrk="1" latinLnBrk="0" hangingPunct="1">
              <a:spcBef>
                <a:spcPct val="20000"/>
              </a:spcBef>
              <a:buClr>
                <a:schemeClr val="accent2"/>
              </a:buClr>
              <a:buFont typeface="Arial" pitchFamily="34" charset="0"/>
              <a:buChar char="•"/>
              <a:defRPr sz="2400" kern="1200">
                <a:solidFill>
                  <a:schemeClr val="tx1">
                    <a:lumMod val="90000"/>
                    <a:lumOff val="10000"/>
                  </a:schemeClr>
                </a:solidFill>
                <a:latin typeface="+mn-lt"/>
                <a:ea typeface="+mn-ea"/>
                <a:cs typeface="+mn-cs"/>
              </a:defRPr>
            </a:lvl1pPr>
            <a:lvl2pPr marL="480060" indent="-171450" algn="l" defTabSz="685800" rtl="0" eaLnBrk="1" latinLnBrk="0" hangingPunct="1">
              <a:spcBef>
                <a:spcPct val="20000"/>
              </a:spcBef>
              <a:buClr>
                <a:schemeClr val="accent1"/>
              </a:buClr>
              <a:buFont typeface="Calibri" panose="020F0502020204030204" pitchFamily="34" charset="0"/>
              <a:buChar char="‒"/>
              <a:defRPr sz="2000" kern="1200">
                <a:solidFill>
                  <a:schemeClr val="tx1">
                    <a:lumMod val="90000"/>
                    <a:lumOff val="10000"/>
                  </a:schemeClr>
                </a:solidFill>
                <a:latin typeface="+mn-lt"/>
                <a:ea typeface="+mn-ea"/>
                <a:cs typeface="+mn-cs"/>
              </a:defRPr>
            </a:lvl2pPr>
            <a:lvl3pPr marL="754380" indent="-171450" algn="l" defTabSz="685800" rtl="0" eaLnBrk="1" latinLnBrk="0" hangingPunct="1">
              <a:spcBef>
                <a:spcPct val="20000"/>
              </a:spcBef>
              <a:buClr>
                <a:srgbClr val="E3B229"/>
              </a:buClr>
              <a:buFont typeface="Arial" pitchFamily="34" charset="0"/>
              <a:buChar char="•"/>
              <a:defRPr sz="1800" kern="1200">
                <a:solidFill>
                  <a:schemeClr val="tx1">
                    <a:lumMod val="90000"/>
                    <a:lumOff val="10000"/>
                  </a:schemeClr>
                </a:solidFill>
                <a:latin typeface="+mn-lt"/>
                <a:ea typeface="+mn-ea"/>
                <a:cs typeface="+mn-cs"/>
              </a:defRPr>
            </a:lvl3pPr>
            <a:lvl4pPr marL="960120" indent="-171450" algn="l" defTabSz="685800" rtl="0" eaLnBrk="1" latinLnBrk="0" hangingPunct="1">
              <a:spcBef>
                <a:spcPct val="20000"/>
              </a:spcBef>
              <a:buClr>
                <a:schemeClr val="accent1">
                  <a:lumMod val="60000"/>
                  <a:lumOff val="40000"/>
                </a:schemeClr>
              </a:buClr>
              <a:buFont typeface="Arial" pitchFamily="34" charset="0"/>
              <a:buChar char="•"/>
              <a:defRPr sz="1600" kern="1200">
                <a:solidFill>
                  <a:schemeClr val="tx1">
                    <a:lumMod val="90000"/>
                    <a:lumOff val="10000"/>
                  </a:schemeClr>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400" kern="1200" baseline="0">
                <a:solidFill>
                  <a:schemeClr val="tx1">
                    <a:lumMod val="90000"/>
                    <a:lumOff val="10000"/>
                  </a:schemeClr>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algn="ctr"/>
            <a:r>
              <a:rPr lang="en-US" sz="1800" dirty="0"/>
              <a:t>RV is enlarged</a:t>
            </a:r>
          </a:p>
        </p:txBody>
      </p:sp>
      <p:sp>
        <p:nvSpPr>
          <p:cNvPr id="50" name="Content Placeholder 2">
            <a:extLst>
              <a:ext uri="{FF2B5EF4-FFF2-40B4-BE49-F238E27FC236}">
                <a16:creationId xmlns:a16="http://schemas.microsoft.com/office/drawing/2014/main" id="{A0953306-7207-8645-A84D-7B1BA2A94D35}"/>
              </a:ext>
            </a:extLst>
          </p:cNvPr>
          <p:cNvSpPr txBox="1">
            <a:spLocks/>
          </p:cNvSpPr>
          <p:nvPr/>
        </p:nvSpPr>
        <p:spPr>
          <a:xfrm>
            <a:off x="5993516" y="5691981"/>
            <a:ext cx="3986839" cy="403937"/>
          </a:xfrm>
          <a:prstGeom prst="rect">
            <a:avLst/>
          </a:prstGeom>
        </p:spPr>
        <p:txBody>
          <a:bodyPr vert="horz" lIns="91440" tIns="45720" rIns="91440" bIns="45720" rtlCol="0">
            <a:normAutofit/>
          </a:bodyPr>
          <a:lstStyle>
            <a:lvl1pPr marL="257175" indent="-171450" algn="l" defTabSz="685800" rtl="0" eaLnBrk="1" latinLnBrk="0" hangingPunct="1">
              <a:spcBef>
                <a:spcPct val="20000"/>
              </a:spcBef>
              <a:buClr>
                <a:schemeClr val="accent2"/>
              </a:buClr>
              <a:buFont typeface="Arial" pitchFamily="34" charset="0"/>
              <a:buChar char="•"/>
              <a:defRPr sz="2400" kern="1200">
                <a:solidFill>
                  <a:schemeClr val="tx1">
                    <a:lumMod val="90000"/>
                    <a:lumOff val="10000"/>
                  </a:schemeClr>
                </a:solidFill>
                <a:latin typeface="+mn-lt"/>
                <a:ea typeface="+mn-ea"/>
                <a:cs typeface="+mn-cs"/>
              </a:defRPr>
            </a:lvl1pPr>
            <a:lvl2pPr marL="480060" indent="-171450" algn="l" defTabSz="685800" rtl="0" eaLnBrk="1" latinLnBrk="0" hangingPunct="1">
              <a:spcBef>
                <a:spcPct val="20000"/>
              </a:spcBef>
              <a:buClr>
                <a:schemeClr val="accent1"/>
              </a:buClr>
              <a:buFont typeface="Calibri" panose="020F0502020204030204" pitchFamily="34" charset="0"/>
              <a:buChar char="‒"/>
              <a:defRPr sz="2000" kern="1200">
                <a:solidFill>
                  <a:schemeClr val="tx1">
                    <a:lumMod val="90000"/>
                    <a:lumOff val="10000"/>
                  </a:schemeClr>
                </a:solidFill>
                <a:latin typeface="+mn-lt"/>
                <a:ea typeface="+mn-ea"/>
                <a:cs typeface="+mn-cs"/>
              </a:defRPr>
            </a:lvl2pPr>
            <a:lvl3pPr marL="754380" indent="-171450" algn="l" defTabSz="685800" rtl="0" eaLnBrk="1" latinLnBrk="0" hangingPunct="1">
              <a:spcBef>
                <a:spcPct val="20000"/>
              </a:spcBef>
              <a:buClr>
                <a:srgbClr val="E3B229"/>
              </a:buClr>
              <a:buFont typeface="Arial" pitchFamily="34" charset="0"/>
              <a:buChar char="•"/>
              <a:defRPr sz="1800" kern="1200">
                <a:solidFill>
                  <a:schemeClr val="tx1">
                    <a:lumMod val="90000"/>
                    <a:lumOff val="10000"/>
                  </a:schemeClr>
                </a:solidFill>
                <a:latin typeface="+mn-lt"/>
                <a:ea typeface="+mn-ea"/>
                <a:cs typeface="+mn-cs"/>
              </a:defRPr>
            </a:lvl3pPr>
            <a:lvl4pPr marL="960120" indent="-171450" algn="l" defTabSz="685800" rtl="0" eaLnBrk="1" latinLnBrk="0" hangingPunct="1">
              <a:spcBef>
                <a:spcPct val="20000"/>
              </a:spcBef>
              <a:buClr>
                <a:schemeClr val="accent1">
                  <a:lumMod val="60000"/>
                  <a:lumOff val="40000"/>
                </a:schemeClr>
              </a:buClr>
              <a:buFont typeface="Arial" pitchFamily="34" charset="0"/>
              <a:buChar char="•"/>
              <a:defRPr sz="1600" kern="1200">
                <a:solidFill>
                  <a:schemeClr val="tx1">
                    <a:lumMod val="90000"/>
                    <a:lumOff val="10000"/>
                  </a:schemeClr>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400" kern="1200" baseline="0">
                <a:solidFill>
                  <a:schemeClr val="tx1">
                    <a:lumMod val="90000"/>
                    <a:lumOff val="10000"/>
                  </a:schemeClr>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algn="ctr"/>
            <a:r>
              <a:rPr lang="en-US" sz="1800" dirty="0"/>
              <a:t>Dilation of Right Sided Chambers</a:t>
            </a:r>
          </a:p>
        </p:txBody>
      </p:sp>
      <p:sp>
        <p:nvSpPr>
          <p:cNvPr id="4" name="Footer Placeholder 3">
            <a:extLst>
              <a:ext uri="{FF2B5EF4-FFF2-40B4-BE49-F238E27FC236}">
                <a16:creationId xmlns:a16="http://schemas.microsoft.com/office/drawing/2014/main" id="{B15D4D07-CFA8-FE9C-00A7-D58B793EF16F}"/>
              </a:ext>
            </a:extLst>
          </p:cNvPr>
          <p:cNvSpPr>
            <a:spLocks noGrp="1"/>
          </p:cNvSpPr>
          <p:nvPr>
            <p:ph type="ftr" sz="quarter" idx="3"/>
          </p:nvPr>
        </p:nvSpPr>
        <p:spPr/>
        <p:txBody>
          <a:bodyPr/>
          <a:lstStyle/>
          <a:p>
            <a:r>
              <a:rPr lang="fr-FR" sz="1000" dirty="0"/>
              <a:t>Galié N, et al. </a:t>
            </a:r>
            <a:r>
              <a:rPr lang="fr-FR" sz="1000" i="1" dirty="0" err="1"/>
              <a:t>Eur</a:t>
            </a:r>
            <a:r>
              <a:rPr lang="fr-FR" sz="1000" i="1" dirty="0"/>
              <a:t>. </a:t>
            </a:r>
            <a:r>
              <a:rPr lang="fr-FR" sz="1000" i="1" dirty="0" err="1"/>
              <a:t>Heart</a:t>
            </a:r>
            <a:r>
              <a:rPr lang="fr-FR" sz="1000" i="1" dirty="0"/>
              <a:t> J </a:t>
            </a:r>
            <a:r>
              <a:rPr lang="fr-FR" sz="1000" dirty="0"/>
              <a:t>(2016) 37, 67–119</a:t>
            </a:r>
          </a:p>
        </p:txBody>
      </p:sp>
    </p:spTree>
    <p:extLst>
      <p:ext uri="{BB962C8B-B14F-4D97-AF65-F5344CB8AC3E}">
        <p14:creationId xmlns:p14="http://schemas.microsoft.com/office/powerpoint/2010/main" val="173408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0335-9EAE-B146-B6C6-41F4FA443D60}"/>
              </a:ext>
            </a:extLst>
          </p:cNvPr>
          <p:cNvSpPr>
            <a:spLocks noGrp="1"/>
          </p:cNvSpPr>
          <p:nvPr>
            <p:ph type="title"/>
          </p:nvPr>
        </p:nvSpPr>
        <p:spPr>
          <a:xfrm>
            <a:off x="609599" y="199505"/>
            <a:ext cx="11482137" cy="1185577"/>
          </a:xfrm>
        </p:spPr>
        <p:txBody>
          <a:bodyPr/>
          <a:lstStyle/>
          <a:p>
            <a:r>
              <a:rPr lang="en-US" dirty="0"/>
              <a:t>Other Echocardiographic Parameters That May Be Useful</a:t>
            </a:r>
          </a:p>
        </p:txBody>
      </p:sp>
      <p:sp>
        <p:nvSpPr>
          <p:cNvPr id="3" name="Content Placeholder 2">
            <a:extLst>
              <a:ext uri="{FF2B5EF4-FFF2-40B4-BE49-F238E27FC236}">
                <a16:creationId xmlns:a16="http://schemas.microsoft.com/office/drawing/2014/main" id="{3A0C9EE4-6187-E34B-96D1-6480A64311B7}"/>
              </a:ext>
            </a:extLst>
          </p:cNvPr>
          <p:cNvSpPr>
            <a:spLocks noGrp="1"/>
          </p:cNvSpPr>
          <p:nvPr>
            <p:ph idx="4294967295"/>
          </p:nvPr>
        </p:nvSpPr>
        <p:spPr>
          <a:xfrm>
            <a:off x="1066800" y="1712915"/>
            <a:ext cx="4238625" cy="2316162"/>
          </a:xfrm>
        </p:spPr>
        <p:txBody>
          <a:bodyPr/>
          <a:lstStyle/>
          <a:p>
            <a:endParaRPr lang="en-US" sz="2400" dirty="0"/>
          </a:p>
          <a:p>
            <a:r>
              <a:rPr lang="en-US" sz="2000" dirty="0"/>
              <a:t>Indicative of RV function</a:t>
            </a:r>
          </a:p>
          <a:p>
            <a:r>
              <a:rPr lang="en-US" sz="2000" dirty="0"/>
              <a:t>Simple and reproducible</a:t>
            </a:r>
          </a:p>
          <a:p>
            <a:r>
              <a:rPr lang="en-US" sz="2000" dirty="0"/>
              <a:t>Represents regional wall motion</a:t>
            </a:r>
          </a:p>
        </p:txBody>
      </p:sp>
      <p:sp>
        <p:nvSpPr>
          <p:cNvPr id="6" name="Content Placeholder 2">
            <a:extLst>
              <a:ext uri="{FF2B5EF4-FFF2-40B4-BE49-F238E27FC236}">
                <a16:creationId xmlns:a16="http://schemas.microsoft.com/office/drawing/2014/main" id="{12666172-05A9-1340-B8DE-4D1B38C8EC8D}"/>
              </a:ext>
            </a:extLst>
          </p:cNvPr>
          <p:cNvSpPr txBox="1">
            <a:spLocks/>
          </p:cNvSpPr>
          <p:nvPr/>
        </p:nvSpPr>
        <p:spPr>
          <a:xfrm>
            <a:off x="982580" y="4129028"/>
            <a:ext cx="4383505" cy="2315184"/>
          </a:xfrm>
          <a:prstGeom prst="rect">
            <a:avLst/>
          </a:prstGeom>
        </p:spPr>
        <p:txBody>
          <a:bodyPr vert="horz" lIns="91440" tIns="45720" rIns="91440" bIns="45720" rtlCol="0">
            <a:normAutofit/>
          </a:bodyPr>
          <a:lstStyle>
            <a:lvl1pPr marL="257175" indent="-171450" algn="l" defTabSz="685800" rtl="0" eaLnBrk="1" latinLnBrk="0" hangingPunct="1">
              <a:spcBef>
                <a:spcPct val="20000"/>
              </a:spcBef>
              <a:buClr>
                <a:schemeClr val="accent2"/>
              </a:buClr>
              <a:buFont typeface="Arial" pitchFamily="34" charset="0"/>
              <a:buChar char="•"/>
              <a:defRPr sz="2400" kern="1200">
                <a:solidFill>
                  <a:schemeClr val="tx1">
                    <a:lumMod val="90000"/>
                    <a:lumOff val="10000"/>
                  </a:schemeClr>
                </a:solidFill>
                <a:latin typeface="+mn-lt"/>
                <a:ea typeface="+mn-ea"/>
                <a:cs typeface="+mn-cs"/>
              </a:defRPr>
            </a:lvl1pPr>
            <a:lvl2pPr marL="480060" indent="-171450" algn="l" defTabSz="685800" rtl="0" eaLnBrk="1" latinLnBrk="0" hangingPunct="1">
              <a:spcBef>
                <a:spcPct val="20000"/>
              </a:spcBef>
              <a:buClr>
                <a:schemeClr val="accent1"/>
              </a:buClr>
              <a:buFont typeface="Calibri" panose="020F0502020204030204" pitchFamily="34" charset="0"/>
              <a:buChar char="‒"/>
              <a:defRPr sz="2000" kern="1200">
                <a:solidFill>
                  <a:schemeClr val="tx1">
                    <a:lumMod val="90000"/>
                    <a:lumOff val="10000"/>
                  </a:schemeClr>
                </a:solidFill>
                <a:latin typeface="+mn-lt"/>
                <a:ea typeface="+mn-ea"/>
                <a:cs typeface="+mn-cs"/>
              </a:defRPr>
            </a:lvl2pPr>
            <a:lvl3pPr marL="754380" indent="-171450" algn="l" defTabSz="685800" rtl="0" eaLnBrk="1" latinLnBrk="0" hangingPunct="1">
              <a:spcBef>
                <a:spcPct val="20000"/>
              </a:spcBef>
              <a:buClr>
                <a:srgbClr val="E3B229"/>
              </a:buClr>
              <a:buFont typeface="Arial" pitchFamily="34" charset="0"/>
              <a:buChar char="•"/>
              <a:defRPr sz="1800" kern="1200">
                <a:solidFill>
                  <a:schemeClr val="tx1">
                    <a:lumMod val="90000"/>
                    <a:lumOff val="10000"/>
                  </a:schemeClr>
                </a:solidFill>
                <a:latin typeface="+mn-lt"/>
                <a:ea typeface="+mn-ea"/>
                <a:cs typeface="+mn-cs"/>
              </a:defRPr>
            </a:lvl3pPr>
            <a:lvl4pPr marL="960120" indent="-171450" algn="l" defTabSz="685800" rtl="0" eaLnBrk="1" latinLnBrk="0" hangingPunct="1">
              <a:spcBef>
                <a:spcPct val="20000"/>
              </a:spcBef>
              <a:buClr>
                <a:schemeClr val="accent1">
                  <a:lumMod val="60000"/>
                  <a:lumOff val="40000"/>
                </a:schemeClr>
              </a:buClr>
              <a:buFont typeface="Arial" pitchFamily="34" charset="0"/>
              <a:buChar char="•"/>
              <a:defRPr sz="1600" kern="1200">
                <a:solidFill>
                  <a:schemeClr val="tx1">
                    <a:lumMod val="90000"/>
                    <a:lumOff val="10000"/>
                  </a:schemeClr>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400" kern="1200" baseline="0">
                <a:solidFill>
                  <a:schemeClr val="tx1">
                    <a:lumMod val="90000"/>
                    <a:lumOff val="10000"/>
                  </a:schemeClr>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endParaRPr lang="en-US" dirty="0"/>
          </a:p>
          <a:p>
            <a:r>
              <a:rPr lang="en-US" sz="2000" dirty="0">
                <a:solidFill>
                  <a:schemeClr val="tx1">
                    <a:lumMod val="75000"/>
                  </a:schemeClr>
                </a:solidFill>
              </a:rPr>
              <a:t>Indicative of RV function</a:t>
            </a:r>
          </a:p>
          <a:p>
            <a:r>
              <a:rPr lang="en-US" sz="2000" dirty="0">
                <a:solidFill>
                  <a:schemeClr val="tx1">
                    <a:lumMod val="75000"/>
                  </a:schemeClr>
                </a:solidFill>
              </a:rPr>
              <a:t>High inter-observer variability</a:t>
            </a:r>
          </a:p>
          <a:p>
            <a:r>
              <a:rPr lang="en-US" sz="2000" dirty="0">
                <a:solidFill>
                  <a:schemeClr val="tx1">
                    <a:lumMod val="75000"/>
                  </a:schemeClr>
                </a:solidFill>
              </a:rPr>
              <a:t>May be a good test for follow up</a:t>
            </a:r>
          </a:p>
        </p:txBody>
      </p:sp>
      <p:grpSp>
        <p:nvGrpSpPr>
          <p:cNvPr id="12" name="Group 11">
            <a:extLst>
              <a:ext uri="{FF2B5EF4-FFF2-40B4-BE49-F238E27FC236}">
                <a16:creationId xmlns:a16="http://schemas.microsoft.com/office/drawing/2014/main" id="{47E4F061-BD47-B043-B0FD-D247D540C99F}"/>
              </a:ext>
            </a:extLst>
          </p:cNvPr>
          <p:cNvGrpSpPr/>
          <p:nvPr/>
        </p:nvGrpSpPr>
        <p:grpSpPr>
          <a:xfrm>
            <a:off x="6198751" y="1484811"/>
            <a:ext cx="4758246" cy="4890615"/>
            <a:chOff x="6270267" y="1350035"/>
            <a:chExt cx="4119833" cy="4476751"/>
          </a:xfrm>
        </p:grpSpPr>
        <p:pic>
          <p:nvPicPr>
            <p:cNvPr id="5" name="Picture 4">
              <a:extLst>
                <a:ext uri="{FF2B5EF4-FFF2-40B4-BE49-F238E27FC236}">
                  <a16:creationId xmlns:a16="http://schemas.microsoft.com/office/drawing/2014/main" id="{51A13E68-09BE-5E4E-864A-6BA27AC65D24}"/>
                </a:ext>
              </a:extLst>
            </p:cNvPr>
            <p:cNvPicPr>
              <a:picLocks noChangeAspect="1"/>
            </p:cNvPicPr>
            <p:nvPr/>
          </p:nvPicPr>
          <p:blipFill>
            <a:blip r:embed="rId2"/>
            <a:stretch>
              <a:fillRect/>
            </a:stretch>
          </p:blipFill>
          <p:spPr>
            <a:xfrm>
              <a:off x="6270267" y="1350035"/>
              <a:ext cx="4119833" cy="2312151"/>
            </a:xfrm>
            <a:prstGeom prst="rect">
              <a:avLst/>
            </a:prstGeom>
          </p:spPr>
        </p:pic>
        <p:pic>
          <p:nvPicPr>
            <p:cNvPr id="7" name="Picture 6">
              <a:extLst>
                <a:ext uri="{FF2B5EF4-FFF2-40B4-BE49-F238E27FC236}">
                  <a16:creationId xmlns:a16="http://schemas.microsoft.com/office/drawing/2014/main" id="{53B445EE-238A-D243-AF4F-E6BE9C294FDF}"/>
                </a:ext>
              </a:extLst>
            </p:cNvPr>
            <p:cNvPicPr>
              <a:picLocks noChangeAspect="1"/>
            </p:cNvPicPr>
            <p:nvPr/>
          </p:nvPicPr>
          <p:blipFill>
            <a:blip r:embed="rId3"/>
            <a:stretch>
              <a:fillRect/>
            </a:stretch>
          </p:blipFill>
          <p:spPr>
            <a:xfrm>
              <a:off x="8443710" y="4008965"/>
              <a:ext cx="1898942" cy="1817558"/>
            </a:xfrm>
            <a:prstGeom prst="rect">
              <a:avLst/>
            </a:prstGeom>
          </p:spPr>
        </p:pic>
        <p:pic>
          <p:nvPicPr>
            <p:cNvPr id="8" name="Picture 7">
              <a:extLst>
                <a:ext uri="{FF2B5EF4-FFF2-40B4-BE49-F238E27FC236}">
                  <a16:creationId xmlns:a16="http://schemas.microsoft.com/office/drawing/2014/main" id="{D795E99F-7F9D-1746-8CED-EDDB0C1B710E}"/>
                </a:ext>
              </a:extLst>
            </p:cNvPr>
            <p:cNvPicPr>
              <a:picLocks noChangeAspect="1"/>
            </p:cNvPicPr>
            <p:nvPr/>
          </p:nvPicPr>
          <p:blipFill>
            <a:blip r:embed="rId4"/>
            <a:stretch>
              <a:fillRect/>
            </a:stretch>
          </p:blipFill>
          <p:spPr>
            <a:xfrm>
              <a:off x="6323935" y="4008987"/>
              <a:ext cx="1914605" cy="1817799"/>
            </a:xfrm>
            <a:prstGeom prst="rect">
              <a:avLst/>
            </a:prstGeom>
            <a:ln>
              <a:noFill/>
            </a:ln>
          </p:spPr>
        </p:pic>
        <p:sp>
          <p:nvSpPr>
            <p:cNvPr id="9" name="Freeform 8">
              <a:extLst>
                <a:ext uri="{FF2B5EF4-FFF2-40B4-BE49-F238E27FC236}">
                  <a16:creationId xmlns:a16="http://schemas.microsoft.com/office/drawing/2014/main" id="{36052B9C-EC4F-3246-8F73-76DA35BCDCD2}"/>
                </a:ext>
              </a:extLst>
            </p:cNvPr>
            <p:cNvSpPr/>
            <p:nvPr/>
          </p:nvSpPr>
          <p:spPr>
            <a:xfrm>
              <a:off x="6929112" y="4311809"/>
              <a:ext cx="451943" cy="717392"/>
            </a:xfrm>
            <a:custGeom>
              <a:avLst/>
              <a:gdLst>
                <a:gd name="connsiteX0" fmla="*/ 36095 w 517358"/>
                <a:gd name="connsiteY0" fmla="*/ 806115 h 806515"/>
                <a:gd name="connsiteX1" fmla="*/ 12032 w 517358"/>
                <a:gd name="connsiteY1" fmla="*/ 745958 h 806515"/>
                <a:gd name="connsiteX2" fmla="*/ 0 w 517358"/>
                <a:gd name="connsiteY2" fmla="*/ 709863 h 806515"/>
                <a:gd name="connsiteX3" fmla="*/ 12032 w 517358"/>
                <a:gd name="connsiteY3" fmla="*/ 589547 h 806515"/>
                <a:gd name="connsiteX4" fmla="*/ 36095 w 517358"/>
                <a:gd name="connsiteY4" fmla="*/ 324852 h 806515"/>
                <a:gd name="connsiteX5" fmla="*/ 48127 w 517358"/>
                <a:gd name="connsiteY5" fmla="*/ 288758 h 806515"/>
                <a:gd name="connsiteX6" fmla="*/ 72190 w 517358"/>
                <a:gd name="connsiteY6" fmla="*/ 252663 h 806515"/>
                <a:gd name="connsiteX7" fmla="*/ 108285 w 517358"/>
                <a:gd name="connsiteY7" fmla="*/ 192505 h 806515"/>
                <a:gd name="connsiteX8" fmla="*/ 132348 w 517358"/>
                <a:gd name="connsiteY8" fmla="*/ 156410 h 806515"/>
                <a:gd name="connsiteX9" fmla="*/ 240632 w 517358"/>
                <a:gd name="connsiteY9" fmla="*/ 96252 h 806515"/>
                <a:gd name="connsiteX10" fmla="*/ 336885 w 517358"/>
                <a:gd name="connsiteY10" fmla="*/ 12031 h 806515"/>
                <a:gd name="connsiteX11" fmla="*/ 372979 w 517358"/>
                <a:gd name="connsiteY11" fmla="*/ 0 h 806515"/>
                <a:gd name="connsiteX12" fmla="*/ 481264 w 517358"/>
                <a:gd name="connsiteY12" fmla="*/ 12031 h 806515"/>
                <a:gd name="connsiteX13" fmla="*/ 505327 w 517358"/>
                <a:gd name="connsiteY13" fmla="*/ 84221 h 806515"/>
                <a:gd name="connsiteX14" fmla="*/ 517358 w 517358"/>
                <a:gd name="connsiteY14" fmla="*/ 120315 h 806515"/>
                <a:gd name="connsiteX15" fmla="*/ 505327 w 517358"/>
                <a:gd name="connsiteY15" fmla="*/ 288758 h 806515"/>
                <a:gd name="connsiteX16" fmla="*/ 505327 w 517358"/>
                <a:gd name="connsiteY16" fmla="*/ 613610 h 806515"/>
                <a:gd name="connsiteX17" fmla="*/ 517358 w 517358"/>
                <a:gd name="connsiteY17" fmla="*/ 649705 h 806515"/>
                <a:gd name="connsiteX18" fmla="*/ 445169 w 517358"/>
                <a:gd name="connsiteY18" fmla="*/ 673768 h 806515"/>
                <a:gd name="connsiteX19" fmla="*/ 385011 w 517358"/>
                <a:gd name="connsiteY19" fmla="*/ 685800 h 806515"/>
                <a:gd name="connsiteX20" fmla="*/ 312821 w 517358"/>
                <a:gd name="connsiteY20" fmla="*/ 709863 h 806515"/>
                <a:gd name="connsiteX21" fmla="*/ 276727 w 517358"/>
                <a:gd name="connsiteY21" fmla="*/ 721894 h 806515"/>
                <a:gd name="connsiteX22" fmla="*/ 204537 w 517358"/>
                <a:gd name="connsiteY22" fmla="*/ 745958 h 806515"/>
                <a:gd name="connsiteX23" fmla="*/ 168443 w 517358"/>
                <a:gd name="connsiteY23" fmla="*/ 757989 h 806515"/>
                <a:gd name="connsiteX24" fmla="*/ 108285 w 517358"/>
                <a:gd name="connsiteY24" fmla="*/ 770021 h 806515"/>
                <a:gd name="connsiteX25" fmla="*/ 36095 w 517358"/>
                <a:gd name="connsiteY25" fmla="*/ 806115 h 8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7358" h="806515">
                  <a:moveTo>
                    <a:pt x="36095" y="806115"/>
                  </a:moveTo>
                  <a:cubicBezTo>
                    <a:pt x="20053" y="802105"/>
                    <a:pt x="19615" y="766180"/>
                    <a:pt x="12032" y="745958"/>
                  </a:cubicBezTo>
                  <a:cubicBezTo>
                    <a:pt x="7579" y="734083"/>
                    <a:pt x="0" y="722546"/>
                    <a:pt x="0" y="709863"/>
                  </a:cubicBezTo>
                  <a:cubicBezTo>
                    <a:pt x="0" y="669558"/>
                    <a:pt x="9160" y="629750"/>
                    <a:pt x="12032" y="589547"/>
                  </a:cubicBezTo>
                  <a:cubicBezTo>
                    <a:pt x="23756" y="425423"/>
                    <a:pt x="6810" y="427351"/>
                    <a:pt x="36095" y="324852"/>
                  </a:cubicBezTo>
                  <a:cubicBezTo>
                    <a:pt x="39579" y="312658"/>
                    <a:pt x="42455" y="300101"/>
                    <a:pt x="48127" y="288758"/>
                  </a:cubicBezTo>
                  <a:cubicBezTo>
                    <a:pt x="54594" y="275824"/>
                    <a:pt x="64169" y="264695"/>
                    <a:pt x="72190" y="252663"/>
                  </a:cubicBezTo>
                  <a:cubicBezTo>
                    <a:pt x="93084" y="189978"/>
                    <a:pt x="70534" y="239693"/>
                    <a:pt x="108285" y="192505"/>
                  </a:cubicBezTo>
                  <a:cubicBezTo>
                    <a:pt x="117318" y="181214"/>
                    <a:pt x="121466" y="165932"/>
                    <a:pt x="132348" y="156410"/>
                  </a:cubicBezTo>
                  <a:cubicBezTo>
                    <a:pt x="183265" y="111858"/>
                    <a:pt x="191057" y="112777"/>
                    <a:pt x="240632" y="96252"/>
                  </a:cubicBezTo>
                  <a:cubicBezTo>
                    <a:pt x="271995" y="64889"/>
                    <a:pt x="297090" y="31928"/>
                    <a:pt x="336885" y="12031"/>
                  </a:cubicBezTo>
                  <a:cubicBezTo>
                    <a:pt x="348228" y="6359"/>
                    <a:pt x="360948" y="4010"/>
                    <a:pt x="372979" y="0"/>
                  </a:cubicBezTo>
                  <a:cubicBezTo>
                    <a:pt x="409074" y="4010"/>
                    <a:pt x="450625" y="-7467"/>
                    <a:pt x="481264" y="12031"/>
                  </a:cubicBezTo>
                  <a:cubicBezTo>
                    <a:pt x="502663" y="25649"/>
                    <a:pt x="497306" y="60158"/>
                    <a:pt x="505327" y="84221"/>
                  </a:cubicBezTo>
                  <a:lnTo>
                    <a:pt x="517358" y="120315"/>
                  </a:lnTo>
                  <a:cubicBezTo>
                    <a:pt x="513348" y="176463"/>
                    <a:pt x="509071" y="232592"/>
                    <a:pt x="505327" y="288758"/>
                  </a:cubicBezTo>
                  <a:cubicBezTo>
                    <a:pt x="494570" y="450109"/>
                    <a:pt x="484691" y="469159"/>
                    <a:pt x="505327" y="613610"/>
                  </a:cubicBezTo>
                  <a:cubicBezTo>
                    <a:pt x="507121" y="626165"/>
                    <a:pt x="513348" y="637673"/>
                    <a:pt x="517358" y="649705"/>
                  </a:cubicBezTo>
                  <a:cubicBezTo>
                    <a:pt x="493295" y="657726"/>
                    <a:pt x="470041" y="668793"/>
                    <a:pt x="445169" y="673768"/>
                  </a:cubicBezTo>
                  <a:cubicBezTo>
                    <a:pt x="425116" y="677779"/>
                    <a:pt x="404740" y="680419"/>
                    <a:pt x="385011" y="685800"/>
                  </a:cubicBezTo>
                  <a:cubicBezTo>
                    <a:pt x="360540" y="692474"/>
                    <a:pt x="336884" y="701842"/>
                    <a:pt x="312821" y="709863"/>
                  </a:cubicBezTo>
                  <a:lnTo>
                    <a:pt x="276727" y="721894"/>
                  </a:lnTo>
                  <a:lnTo>
                    <a:pt x="204537" y="745958"/>
                  </a:lnTo>
                  <a:cubicBezTo>
                    <a:pt x="192506" y="749968"/>
                    <a:pt x="180879" y="755502"/>
                    <a:pt x="168443" y="757989"/>
                  </a:cubicBezTo>
                  <a:cubicBezTo>
                    <a:pt x="148390" y="762000"/>
                    <a:pt x="128248" y="765585"/>
                    <a:pt x="108285" y="770021"/>
                  </a:cubicBezTo>
                  <a:cubicBezTo>
                    <a:pt x="49768" y="783025"/>
                    <a:pt x="52137" y="810125"/>
                    <a:pt x="36095" y="806115"/>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1F71FD-AA62-A843-AA9D-E6079B5E1FC7}"/>
                </a:ext>
              </a:extLst>
            </p:cNvPr>
            <p:cNvSpPr/>
            <p:nvPr/>
          </p:nvSpPr>
          <p:spPr>
            <a:xfrm>
              <a:off x="9208999" y="4351627"/>
              <a:ext cx="548144" cy="518731"/>
            </a:xfrm>
            <a:custGeom>
              <a:avLst/>
              <a:gdLst>
                <a:gd name="connsiteX0" fmla="*/ 49969 w 627485"/>
                <a:gd name="connsiteY0" fmla="*/ 541421 h 565485"/>
                <a:gd name="connsiteX1" fmla="*/ 1843 w 627485"/>
                <a:gd name="connsiteY1" fmla="*/ 481264 h 565485"/>
                <a:gd name="connsiteX2" fmla="*/ 13875 w 627485"/>
                <a:gd name="connsiteY2" fmla="*/ 397042 h 565485"/>
                <a:gd name="connsiteX3" fmla="*/ 49969 w 627485"/>
                <a:gd name="connsiteY3" fmla="*/ 264695 h 565485"/>
                <a:gd name="connsiteX4" fmla="*/ 86064 w 627485"/>
                <a:gd name="connsiteY4" fmla="*/ 240632 h 565485"/>
                <a:gd name="connsiteX5" fmla="*/ 98096 w 627485"/>
                <a:gd name="connsiteY5" fmla="*/ 204537 h 565485"/>
                <a:gd name="connsiteX6" fmla="*/ 182317 w 627485"/>
                <a:gd name="connsiteY6" fmla="*/ 108285 h 565485"/>
                <a:gd name="connsiteX7" fmla="*/ 218411 w 627485"/>
                <a:gd name="connsiteY7" fmla="*/ 96253 h 565485"/>
                <a:gd name="connsiteX8" fmla="*/ 314664 w 627485"/>
                <a:gd name="connsiteY8" fmla="*/ 48127 h 565485"/>
                <a:gd name="connsiteX9" fmla="*/ 459043 w 627485"/>
                <a:gd name="connsiteY9" fmla="*/ 24064 h 565485"/>
                <a:gd name="connsiteX10" fmla="*/ 543264 w 627485"/>
                <a:gd name="connsiteY10" fmla="*/ 0 h 565485"/>
                <a:gd name="connsiteX11" fmla="*/ 627485 w 627485"/>
                <a:gd name="connsiteY11" fmla="*/ 12032 h 565485"/>
                <a:gd name="connsiteX12" fmla="*/ 603422 w 627485"/>
                <a:gd name="connsiteY12" fmla="*/ 48127 h 565485"/>
                <a:gd name="connsiteX13" fmla="*/ 567327 w 627485"/>
                <a:gd name="connsiteY13" fmla="*/ 72190 h 565485"/>
                <a:gd name="connsiteX14" fmla="*/ 555296 w 627485"/>
                <a:gd name="connsiteY14" fmla="*/ 108285 h 565485"/>
                <a:gd name="connsiteX15" fmla="*/ 531232 w 627485"/>
                <a:gd name="connsiteY15" fmla="*/ 132348 h 565485"/>
                <a:gd name="connsiteX16" fmla="*/ 495138 w 627485"/>
                <a:gd name="connsiteY16" fmla="*/ 252664 h 565485"/>
                <a:gd name="connsiteX17" fmla="*/ 471075 w 627485"/>
                <a:gd name="connsiteY17" fmla="*/ 288758 h 565485"/>
                <a:gd name="connsiteX18" fmla="*/ 447011 w 627485"/>
                <a:gd name="connsiteY18" fmla="*/ 385011 h 565485"/>
                <a:gd name="connsiteX19" fmla="*/ 422948 w 627485"/>
                <a:gd name="connsiteY19" fmla="*/ 457200 h 565485"/>
                <a:gd name="connsiteX20" fmla="*/ 398885 w 627485"/>
                <a:gd name="connsiteY20" fmla="*/ 565485 h 565485"/>
                <a:gd name="connsiteX21" fmla="*/ 49969 w 627485"/>
                <a:gd name="connsiteY21" fmla="*/ 541421 h 56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7485" h="565485">
                  <a:moveTo>
                    <a:pt x="49969" y="541421"/>
                  </a:moveTo>
                  <a:cubicBezTo>
                    <a:pt x="-16205" y="527384"/>
                    <a:pt x="8071" y="506177"/>
                    <a:pt x="1843" y="481264"/>
                  </a:cubicBezTo>
                  <a:cubicBezTo>
                    <a:pt x="-5035" y="453752"/>
                    <a:pt x="9213" y="425015"/>
                    <a:pt x="13875" y="397042"/>
                  </a:cubicBezTo>
                  <a:cubicBezTo>
                    <a:pt x="16924" y="378749"/>
                    <a:pt x="36751" y="273507"/>
                    <a:pt x="49969" y="264695"/>
                  </a:cubicBezTo>
                  <a:lnTo>
                    <a:pt x="86064" y="240632"/>
                  </a:lnTo>
                  <a:cubicBezTo>
                    <a:pt x="90075" y="228600"/>
                    <a:pt x="91937" y="215624"/>
                    <a:pt x="98096" y="204537"/>
                  </a:cubicBezTo>
                  <a:cubicBezTo>
                    <a:pt x="125863" y="154557"/>
                    <a:pt x="136349" y="131269"/>
                    <a:pt x="182317" y="108285"/>
                  </a:cubicBezTo>
                  <a:cubicBezTo>
                    <a:pt x="193660" y="102613"/>
                    <a:pt x="206380" y="100264"/>
                    <a:pt x="218411" y="96253"/>
                  </a:cubicBezTo>
                  <a:cubicBezTo>
                    <a:pt x="252991" y="61674"/>
                    <a:pt x="248304" y="59187"/>
                    <a:pt x="314664" y="48127"/>
                  </a:cubicBezTo>
                  <a:lnTo>
                    <a:pt x="459043" y="24064"/>
                  </a:lnTo>
                  <a:cubicBezTo>
                    <a:pt x="476064" y="18390"/>
                    <a:pt x="528157" y="0"/>
                    <a:pt x="543264" y="0"/>
                  </a:cubicBezTo>
                  <a:cubicBezTo>
                    <a:pt x="571623" y="0"/>
                    <a:pt x="599411" y="8021"/>
                    <a:pt x="627485" y="12032"/>
                  </a:cubicBezTo>
                  <a:cubicBezTo>
                    <a:pt x="619464" y="24064"/>
                    <a:pt x="613647" y="37902"/>
                    <a:pt x="603422" y="48127"/>
                  </a:cubicBezTo>
                  <a:cubicBezTo>
                    <a:pt x="593197" y="58352"/>
                    <a:pt x="576360" y="60898"/>
                    <a:pt x="567327" y="72190"/>
                  </a:cubicBezTo>
                  <a:cubicBezTo>
                    <a:pt x="559404" y="82093"/>
                    <a:pt x="561821" y="97410"/>
                    <a:pt x="555296" y="108285"/>
                  </a:cubicBezTo>
                  <a:cubicBezTo>
                    <a:pt x="549460" y="118012"/>
                    <a:pt x="539253" y="124327"/>
                    <a:pt x="531232" y="132348"/>
                  </a:cubicBezTo>
                  <a:cubicBezTo>
                    <a:pt x="524506" y="159251"/>
                    <a:pt x="506855" y="235088"/>
                    <a:pt x="495138" y="252664"/>
                  </a:cubicBezTo>
                  <a:cubicBezTo>
                    <a:pt x="487117" y="264695"/>
                    <a:pt x="477542" y="275825"/>
                    <a:pt x="471075" y="288758"/>
                  </a:cubicBezTo>
                  <a:cubicBezTo>
                    <a:pt x="456472" y="317964"/>
                    <a:pt x="455249" y="354807"/>
                    <a:pt x="447011" y="385011"/>
                  </a:cubicBezTo>
                  <a:cubicBezTo>
                    <a:pt x="440337" y="409482"/>
                    <a:pt x="429099" y="432593"/>
                    <a:pt x="422948" y="457200"/>
                  </a:cubicBezTo>
                  <a:cubicBezTo>
                    <a:pt x="405957" y="525166"/>
                    <a:pt x="414160" y="489112"/>
                    <a:pt x="398885" y="565485"/>
                  </a:cubicBezTo>
                  <a:cubicBezTo>
                    <a:pt x="174393" y="550518"/>
                    <a:pt x="116143" y="555458"/>
                    <a:pt x="49969" y="541421"/>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3AA67229-B644-5A4D-8069-FE19F61A1959}"/>
              </a:ext>
            </a:extLst>
          </p:cNvPr>
          <p:cNvSpPr txBox="1"/>
          <p:nvPr/>
        </p:nvSpPr>
        <p:spPr>
          <a:xfrm>
            <a:off x="7405403" y="1120841"/>
            <a:ext cx="2344937" cy="307777"/>
          </a:xfrm>
          <a:prstGeom prst="rect">
            <a:avLst/>
          </a:prstGeom>
          <a:noFill/>
        </p:spPr>
        <p:txBody>
          <a:bodyPr wrap="none" rtlCol="0">
            <a:spAutoFit/>
          </a:bodyPr>
          <a:lstStyle/>
          <a:p>
            <a:r>
              <a:rPr lang="en-US" sz="1400" dirty="0"/>
              <a:t>Tissue Doppler TV Annulus</a:t>
            </a:r>
          </a:p>
        </p:txBody>
      </p:sp>
      <p:sp>
        <p:nvSpPr>
          <p:cNvPr id="15" name="TextBox 14">
            <a:extLst>
              <a:ext uri="{FF2B5EF4-FFF2-40B4-BE49-F238E27FC236}">
                <a16:creationId xmlns:a16="http://schemas.microsoft.com/office/drawing/2014/main" id="{BF7BD76A-469B-884B-856F-912AA3C094C9}"/>
              </a:ext>
            </a:extLst>
          </p:cNvPr>
          <p:cNvSpPr txBox="1"/>
          <p:nvPr/>
        </p:nvSpPr>
        <p:spPr>
          <a:xfrm>
            <a:off x="6749646" y="4073330"/>
            <a:ext cx="3656450" cy="307777"/>
          </a:xfrm>
          <a:prstGeom prst="rect">
            <a:avLst/>
          </a:prstGeom>
          <a:noFill/>
        </p:spPr>
        <p:txBody>
          <a:bodyPr wrap="none" rtlCol="0">
            <a:spAutoFit/>
          </a:bodyPr>
          <a:lstStyle/>
          <a:p>
            <a:r>
              <a:rPr lang="en-US" sz="1400" dirty="0"/>
              <a:t>RV Area Measured in Diastole and Systole</a:t>
            </a:r>
          </a:p>
        </p:txBody>
      </p:sp>
      <p:sp>
        <p:nvSpPr>
          <p:cNvPr id="16" name="TextBox 15">
            <a:extLst>
              <a:ext uri="{FF2B5EF4-FFF2-40B4-BE49-F238E27FC236}">
                <a16:creationId xmlns:a16="http://schemas.microsoft.com/office/drawing/2014/main" id="{76A57820-EF5C-EB45-9AFC-B6743C3EFBC4}"/>
              </a:ext>
            </a:extLst>
          </p:cNvPr>
          <p:cNvSpPr txBox="1"/>
          <p:nvPr/>
        </p:nvSpPr>
        <p:spPr>
          <a:xfrm>
            <a:off x="9413975" y="1711853"/>
            <a:ext cx="657552" cy="253916"/>
          </a:xfrm>
          <a:prstGeom prst="rect">
            <a:avLst/>
          </a:prstGeom>
          <a:noFill/>
        </p:spPr>
        <p:txBody>
          <a:bodyPr wrap="none" rtlCol="0">
            <a:spAutoFit/>
          </a:bodyPr>
          <a:lstStyle/>
          <a:p>
            <a:r>
              <a:rPr lang="en-US" sz="1050" dirty="0">
                <a:solidFill>
                  <a:srgbClr val="FFFF00"/>
                </a:solidFill>
              </a:rPr>
              <a:t>S’ wave</a:t>
            </a:r>
          </a:p>
        </p:txBody>
      </p:sp>
      <p:sp>
        <p:nvSpPr>
          <p:cNvPr id="17" name="TextBox 16">
            <a:extLst>
              <a:ext uri="{FF2B5EF4-FFF2-40B4-BE49-F238E27FC236}">
                <a16:creationId xmlns:a16="http://schemas.microsoft.com/office/drawing/2014/main" id="{C73868E3-0F3C-9344-8045-1E40FA0135B0}"/>
              </a:ext>
            </a:extLst>
          </p:cNvPr>
          <p:cNvSpPr txBox="1"/>
          <p:nvPr/>
        </p:nvSpPr>
        <p:spPr>
          <a:xfrm>
            <a:off x="6284798" y="4443723"/>
            <a:ext cx="673582" cy="253916"/>
          </a:xfrm>
          <a:prstGeom prst="rect">
            <a:avLst/>
          </a:prstGeom>
          <a:noFill/>
        </p:spPr>
        <p:txBody>
          <a:bodyPr wrap="none" rtlCol="0">
            <a:spAutoFit/>
          </a:bodyPr>
          <a:lstStyle/>
          <a:p>
            <a:r>
              <a:rPr lang="en-US" sz="1050" dirty="0">
                <a:solidFill>
                  <a:srgbClr val="FFFF00"/>
                </a:solidFill>
              </a:rPr>
              <a:t>Diastole</a:t>
            </a:r>
          </a:p>
        </p:txBody>
      </p:sp>
      <p:sp>
        <p:nvSpPr>
          <p:cNvPr id="18" name="TextBox 17">
            <a:extLst>
              <a:ext uri="{FF2B5EF4-FFF2-40B4-BE49-F238E27FC236}">
                <a16:creationId xmlns:a16="http://schemas.microsoft.com/office/drawing/2014/main" id="{FB53606B-B145-D545-B98E-8FFAEEB0CC78}"/>
              </a:ext>
            </a:extLst>
          </p:cNvPr>
          <p:cNvSpPr txBox="1"/>
          <p:nvPr/>
        </p:nvSpPr>
        <p:spPr>
          <a:xfrm>
            <a:off x="8892839" y="4439876"/>
            <a:ext cx="627095" cy="253916"/>
          </a:xfrm>
          <a:prstGeom prst="rect">
            <a:avLst/>
          </a:prstGeom>
          <a:noFill/>
        </p:spPr>
        <p:txBody>
          <a:bodyPr wrap="none" rtlCol="0">
            <a:spAutoFit/>
          </a:bodyPr>
          <a:lstStyle/>
          <a:p>
            <a:r>
              <a:rPr lang="en-US" sz="1050" dirty="0">
                <a:solidFill>
                  <a:srgbClr val="FFFF00"/>
                </a:solidFill>
              </a:rPr>
              <a:t>Systole</a:t>
            </a:r>
          </a:p>
        </p:txBody>
      </p:sp>
      <p:sp>
        <p:nvSpPr>
          <p:cNvPr id="19" name="TextBox 18">
            <a:extLst>
              <a:ext uri="{FF2B5EF4-FFF2-40B4-BE49-F238E27FC236}">
                <a16:creationId xmlns:a16="http://schemas.microsoft.com/office/drawing/2014/main" id="{497AB992-07D7-E14A-9B37-C76465DCD8BF}"/>
              </a:ext>
            </a:extLst>
          </p:cNvPr>
          <p:cNvSpPr txBox="1"/>
          <p:nvPr/>
        </p:nvSpPr>
        <p:spPr>
          <a:xfrm>
            <a:off x="898354" y="1709234"/>
            <a:ext cx="3405664" cy="400110"/>
          </a:xfrm>
          <a:prstGeom prst="rect">
            <a:avLst/>
          </a:prstGeom>
          <a:solidFill>
            <a:srgbClr val="FFD44B"/>
          </a:solidFill>
          <a:ln>
            <a:noFill/>
          </a:ln>
        </p:spPr>
        <p:txBody>
          <a:bodyPr wrap="square" rtlCol="0">
            <a:spAutoFit/>
          </a:bodyPr>
          <a:lstStyle/>
          <a:p>
            <a:pPr algn="ctr"/>
            <a:r>
              <a:rPr lang="en-US" sz="2000" b="1" dirty="0"/>
              <a:t>Tissue Doppler (S’)</a:t>
            </a:r>
          </a:p>
        </p:txBody>
      </p:sp>
      <p:sp>
        <p:nvSpPr>
          <p:cNvPr id="20" name="TextBox 19">
            <a:extLst>
              <a:ext uri="{FF2B5EF4-FFF2-40B4-BE49-F238E27FC236}">
                <a16:creationId xmlns:a16="http://schemas.microsoft.com/office/drawing/2014/main" id="{45414D46-E051-F34C-98FC-432D56424677}"/>
              </a:ext>
            </a:extLst>
          </p:cNvPr>
          <p:cNvSpPr txBox="1"/>
          <p:nvPr/>
        </p:nvSpPr>
        <p:spPr>
          <a:xfrm>
            <a:off x="898354" y="4049737"/>
            <a:ext cx="4661339" cy="400110"/>
          </a:xfrm>
          <a:prstGeom prst="rect">
            <a:avLst/>
          </a:prstGeom>
          <a:solidFill>
            <a:srgbClr val="FFD44B"/>
          </a:solidFill>
          <a:ln>
            <a:noFill/>
          </a:ln>
        </p:spPr>
        <p:txBody>
          <a:bodyPr wrap="square" rtlCol="0">
            <a:spAutoFit/>
          </a:bodyPr>
          <a:lstStyle/>
          <a:p>
            <a:pPr algn="ctr"/>
            <a:r>
              <a:rPr lang="en-US" sz="2000" b="1" dirty="0"/>
              <a:t>Fractional Area Change (FAC)</a:t>
            </a:r>
          </a:p>
        </p:txBody>
      </p:sp>
      <p:sp>
        <p:nvSpPr>
          <p:cNvPr id="4" name="Footer Placeholder 3">
            <a:extLst>
              <a:ext uri="{FF2B5EF4-FFF2-40B4-BE49-F238E27FC236}">
                <a16:creationId xmlns:a16="http://schemas.microsoft.com/office/drawing/2014/main" id="{962374C4-E5CE-BF39-BF22-B58872074EE1}"/>
              </a:ext>
            </a:extLst>
          </p:cNvPr>
          <p:cNvSpPr>
            <a:spLocks noGrp="1"/>
          </p:cNvSpPr>
          <p:nvPr>
            <p:ph type="ftr" sz="quarter" idx="3"/>
          </p:nvPr>
        </p:nvSpPr>
        <p:spPr/>
        <p:txBody>
          <a:bodyPr/>
          <a:lstStyle/>
          <a:p>
            <a:r>
              <a:rPr lang="it-IT" sz="1000" dirty="0"/>
              <a:t>Graspa J, et al. </a:t>
            </a:r>
            <a:r>
              <a:rPr lang="it-IT" sz="1000" i="1" dirty="0"/>
              <a:t>Circ Cardiovasc Imaging. </a:t>
            </a:r>
            <a:r>
              <a:rPr lang="it-IT" sz="1000" dirty="0"/>
              <a:t>2015;8:e002107.</a:t>
            </a:r>
          </a:p>
        </p:txBody>
      </p:sp>
    </p:spTree>
    <p:extLst>
      <p:ext uri="{BB962C8B-B14F-4D97-AF65-F5344CB8AC3E}">
        <p14:creationId xmlns:p14="http://schemas.microsoft.com/office/powerpoint/2010/main" val="3017528905"/>
      </p:ext>
    </p:extLst>
  </p:cSld>
  <p:clrMapOvr>
    <a:masterClrMapping/>
  </p:clrMapOvr>
</p:sld>
</file>

<file path=ppt/theme/theme1.xml><?xml version="1.0" encoding="utf-8"?>
<a:theme xmlns:a="http://schemas.openxmlformats.org/drawingml/2006/main" name="IMPACT-PH-22-NEW">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855</TotalTime>
  <Words>434</Words>
  <Application>Microsoft Office PowerPoint</Application>
  <PresentationFormat>Widescreen</PresentationFormat>
  <Paragraphs>63</Paragraphs>
  <Slides>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IMPACT-PH-22-NEW</vt:lpstr>
      <vt:lpstr>Using Echocardiography To Get a Handle on Heart Structure and Function in PH</vt:lpstr>
      <vt:lpstr>Disclaimer</vt:lpstr>
      <vt:lpstr>Echocardiogram: TRjet Gives Only an Estimate Of PAP</vt:lpstr>
      <vt:lpstr>ECHO: It’s Not All About Pressures – Structural Images Can Tell Us A Lot!</vt:lpstr>
      <vt:lpstr>Other Echocardiographic Parameters That May Be Useful</vt:lpstr>
      <vt:lpstr>Other Echocardiographic Parameters That May Be Useful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Moriah Diethorn</dc:creator>
  <cp:lastModifiedBy>Moriah Diethorn</cp:lastModifiedBy>
  <cp:revision>32</cp:revision>
  <dcterms:created xsi:type="dcterms:W3CDTF">2019-05-10T15:43:12Z</dcterms:created>
  <dcterms:modified xsi:type="dcterms:W3CDTF">2022-06-28T18:17:06Z</dcterms:modified>
</cp:coreProperties>
</file>