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8"/>
  </p:notesMasterIdLst>
  <p:handoutMasterIdLst>
    <p:handoutMasterId r:id="rId9"/>
  </p:handoutMasterIdLst>
  <p:sldIdLst>
    <p:sldId id="2134959256" r:id="rId2"/>
    <p:sldId id="256" r:id="rId3"/>
    <p:sldId id="2134959246" r:id="rId4"/>
    <p:sldId id="2134959163" r:id="rId5"/>
    <p:sldId id="626" r:id="rId6"/>
    <p:sldId id="614"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109" userDrawn="1">
          <p15:clr>
            <a:srgbClr val="A4A3A4"/>
          </p15:clr>
        </p15:guide>
        <p15:guide id="2" pos="374" userDrawn="1">
          <p15:clr>
            <a:srgbClr val="A4A3A4"/>
          </p15:clr>
        </p15:guide>
        <p15:guide id="3" pos="6720" userDrawn="1">
          <p15:clr>
            <a:srgbClr val="A4A3A4"/>
          </p15:clr>
        </p15:guide>
        <p15:guide id="4" orient="horz" pos="3824" userDrawn="1">
          <p15:clr>
            <a:srgbClr val="A4A3A4"/>
          </p15:clr>
        </p15:guide>
        <p15:guide id="5" pos="1008"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FFD44B"/>
    <a:srgbClr val="FFFF99"/>
    <a:srgbClr val="EBEBEB"/>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358" autoAdjust="0"/>
    <p:restoredTop sz="94660"/>
  </p:normalViewPr>
  <p:slideViewPr>
    <p:cSldViewPr snapToGrid="0">
      <p:cViewPr varScale="1">
        <p:scale>
          <a:sx n="77" d="100"/>
          <a:sy n="77" d="100"/>
        </p:scale>
        <p:origin x="846" y="96"/>
      </p:cViewPr>
      <p:guideLst>
        <p:guide orient="horz" pos="1109"/>
        <p:guide pos="374"/>
        <p:guide pos="6720"/>
        <p:guide orient="horz" pos="3824"/>
        <p:guide pos="1008"/>
      </p:guideLst>
    </p:cSldViewPr>
  </p:slideViewPr>
  <p:notesTextViewPr>
    <p:cViewPr>
      <p:scale>
        <a:sx n="1" d="1"/>
        <a:sy n="1" d="1"/>
      </p:scale>
      <p:origin x="0" y="0"/>
    </p:cViewPr>
  </p:notesTextViewPr>
  <p:sorterViewPr>
    <p:cViewPr varScale="1">
      <p:scale>
        <a:sx n="100" d="100"/>
        <a:sy n="100" d="100"/>
      </p:scale>
      <p:origin x="0" y="0"/>
    </p:cViewPr>
  </p:sorterViewPr>
  <p:notesViewPr>
    <p:cSldViewPr snapToGrid="0">
      <p:cViewPr varScale="1">
        <p:scale>
          <a:sx n="54" d="100"/>
          <a:sy n="54" d="100"/>
        </p:scale>
        <p:origin x="1458"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 Id="rId14" Type="http://schemas.microsoft.com/office/2018/10/relationships/authors" Targe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A3B0DA8-F06A-4558-9C2B-AF826356DC0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E7C9FA96-FC60-498D-9E30-230EC4494BA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B8F45FD-A5D8-4CDF-9C55-67D2AFDF6E23}" type="datetimeFigureOut">
              <a:rPr lang="en-US" smtClean="0"/>
              <a:t>6/28/2022</a:t>
            </a:fld>
            <a:endParaRPr lang="en-US"/>
          </a:p>
        </p:txBody>
      </p:sp>
      <p:sp>
        <p:nvSpPr>
          <p:cNvPr id="4" name="Footer Placeholder 3">
            <a:extLst>
              <a:ext uri="{FF2B5EF4-FFF2-40B4-BE49-F238E27FC236}">
                <a16:creationId xmlns:a16="http://schemas.microsoft.com/office/drawing/2014/main" id="{D380155E-A2E2-4E75-A60F-BB6D8E90269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C4927CD8-6C5B-470A-8055-CA7A24F8C6B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CA15C69-444E-416E-80C6-9FB82023CAFA}" type="slidenum">
              <a:rPr lang="en-US" smtClean="0"/>
              <a:t>‹#›</a:t>
            </a:fld>
            <a:endParaRPr lang="en-US"/>
          </a:p>
        </p:txBody>
      </p:sp>
    </p:spTree>
    <p:extLst>
      <p:ext uri="{BB962C8B-B14F-4D97-AF65-F5344CB8AC3E}">
        <p14:creationId xmlns:p14="http://schemas.microsoft.com/office/powerpoint/2010/main" val="33563293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C0406A6-B4F8-41EC-9911-07890B6FC23C}" type="datetimeFigureOut">
              <a:rPr lang="en-US" smtClean="0"/>
              <a:t>6/28/2022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E000060-0316-41FB-B269-508C491B65C5}" type="slidenum">
              <a:rPr lang="en-US" smtClean="0"/>
              <a:t>‹#›</a:t>
            </a:fld>
            <a:endParaRPr lang="en-US"/>
          </a:p>
        </p:txBody>
      </p:sp>
    </p:spTree>
    <p:extLst>
      <p:ext uri="{BB962C8B-B14F-4D97-AF65-F5344CB8AC3E}">
        <p14:creationId xmlns:p14="http://schemas.microsoft.com/office/powerpoint/2010/main" val="4188921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D09E98F-DFBE-C142-84FF-237565951163}" type="slidenum">
              <a:rPr lang="en-US" smtClean="0"/>
              <a:t>1</a:t>
            </a:fld>
            <a:endParaRPr lang="en-US" dirty="0"/>
          </a:p>
        </p:txBody>
      </p:sp>
    </p:spTree>
    <p:extLst>
      <p:ext uri="{BB962C8B-B14F-4D97-AF65-F5344CB8AC3E}">
        <p14:creationId xmlns:p14="http://schemas.microsoft.com/office/powerpoint/2010/main" val="24594795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D09E98F-DFBE-C142-84FF-237565951163}" type="slidenum">
              <a:rPr lang="en-US" smtClean="0"/>
              <a:t>3</a:t>
            </a:fld>
            <a:endParaRPr lang="en-US" dirty="0"/>
          </a:p>
        </p:txBody>
      </p:sp>
    </p:spTree>
    <p:extLst>
      <p:ext uri="{BB962C8B-B14F-4D97-AF65-F5344CB8AC3E}">
        <p14:creationId xmlns:p14="http://schemas.microsoft.com/office/powerpoint/2010/main" val="14928711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7479CBD-A477-4E58-8D7D-60E0E27F07C8}" type="slidenum">
              <a:rPr lang="en-US" smtClean="0"/>
              <a:t>4</a:t>
            </a:fld>
            <a:endParaRPr lang="en-US" dirty="0"/>
          </a:p>
        </p:txBody>
      </p:sp>
    </p:spTree>
    <p:extLst>
      <p:ext uri="{BB962C8B-B14F-4D97-AF65-F5344CB8AC3E}">
        <p14:creationId xmlns:p14="http://schemas.microsoft.com/office/powerpoint/2010/main" val="165827466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838200" y="1674261"/>
            <a:ext cx="10515600" cy="2852737"/>
          </a:xfrm>
        </p:spPr>
        <p:txBody>
          <a:bodyPr anchor="ctr">
            <a:normAutofit/>
          </a:bodyPr>
          <a:lstStyle>
            <a:lvl1pPr algn="ctr">
              <a:defRPr sz="4800"/>
            </a:lvl1pPr>
          </a:lstStyle>
          <a:p>
            <a:r>
              <a:rPr lang="en-US" dirty="0"/>
              <a:t>Click to edit Master title style</a:t>
            </a:r>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838199" y="4589463"/>
            <a:ext cx="10515600" cy="1500187"/>
          </a:xfrm>
          <a:prstGeom prst="rect">
            <a:avLst/>
          </a:prstGeom>
        </p:spPr>
        <p:txBody>
          <a:bodyPr>
            <a:normAutofit/>
          </a:bodyPr>
          <a:lstStyle>
            <a:lvl1pPr marL="0" indent="0" algn="ctr">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8382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pic>
        <p:nvPicPr>
          <p:cNvPr id="7" name="Picture 6">
            <a:extLst>
              <a:ext uri="{FF2B5EF4-FFF2-40B4-BE49-F238E27FC236}">
                <a16:creationId xmlns:a16="http://schemas.microsoft.com/office/drawing/2014/main" id="{B761D850-8E58-4B53-9815-4E59E40622D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317765" y="290535"/>
            <a:ext cx="3556480" cy="1321262"/>
          </a:xfrm>
          <a:prstGeom prst="rect">
            <a:avLst/>
          </a:prstGeom>
        </p:spPr>
      </p:pic>
    </p:spTree>
    <p:extLst>
      <p:ext uri="{BB962C8B-B14F-4D97-AF65-F5344CB8AC3E}">
        <p14:creationId xmlns:p14="http://schemas.microsoft.com/office/powerpoint/2010/main" val="11581495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3740622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11953182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40305510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1_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838199" y="478815"/>
            <a:ext cx="10515600" cy="2852737"/>
          </a:xfrm>
        </p:spPr>
        <p:txBody>
          <a:bodyPr anchor="b">
            <a:normAutofit/>
          </a:bodyPr>
          <a:lstStyle>
            <a:lvl1pPr algn="ctr">
              <a:defRPr sz="4000"/>
            </a:lvl1pPr>
          </a:lstStyle>
          <a:p>
            <a:r>
              <a:rPr lang="en-US" dirty="0"/>
              <a:t>Click to edit Master title style</a:t>
            </a:r>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838199" y="3643669"/>
            <a:ext cx="10515600" cy="1500187"/>
          </a:xfrm>
          <a:prstGeom prst="rect">
            <a:avLst/>
          </a:prstGeom>
        </p:spPr>
        <p:txBody>
          <a:bodyPr>
            <a:normAutofit/>
          </a:bodyPr>
          <a:lstStyle>
            <a:lvl1pPr marL="0" indent="0" algn="ct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9" name="Picture 8">
            <a:extLst>
              <a:ext uri="{FF2B5EF4-FFF2-40B4-BE49-F238E27FC236}">
                <a16:creationId xmlns:a16="http://schemas.microsoft.com/office/drawing/2014/main" id="{E497655B-49D1-415E-B15A-B2F888EF5FB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883965" y="5548021"/>
            <a:ext cx="2424069" cy="900562"/>
          </a:xfrm>
          <a:prstGeom prst="rect">
            <a:avLst/>
          </a:prstGeom>
        </p:spPr>
      </p:pic>
      <p:cxnSp>
        <p:nvCxnSpPr>
          <p:cNvPr id="10" name="Straight Connector 9">
            <a:extLst>
              <a:ext uri="{FF2B5EF4-FFF2-40B4-BE49-F238E27FC236}">
                <a16:creationId xmlns:a16="http://schemas.microsoft.com/office/drawing/2014/main" id="{1F64938E-35AA-44A4-9C33-7DC47AC84538}"/>
              </a:ext>
            </a:extLst>
          </p:cNvPr>
          <p:cNvCxnSpPr>
            <a:cxnSpLocks/>
          </p:cNvCxnSpPr>
          <p:nvPr userDrawn="1"/>
        </p:nvCxnSpPr>
        <p:spPr>
          <a:xfrm>
            <a:off x="909354" y="3459196"/>
            <a:ext cx="10373293"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895116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838199" y="1673080"/>
            <a:ext cx="10515600" cy="2852737"/>
          </a:xfrm>
        </p:spPr>
        <p:txBody>
          <a:bodyPr anchor="ctr">
            <a:normAutofit/>
          </a:bodyPr>
          <a:lstStyle>
            <a:lvl1pPr algn="ctr">
              <a:defRPr sz="4400"/>
            </a:lvl1pPr>
          </a:lstStyle>
          <a:p>
            <a:r>
              <a:rPr lang="en-US" dirty="0"/>
              <a:t>Click to edit Master title style</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5" name="Picture 4">
            <a:extLst>
              <a:ext uri="{FF2B5EF4-FFF2-40B4-BE49-F238E27FC236}">
                <a16:creationId xmlns:a16="http://schemas.microsoft.com/office/drawing/2014/main" id="{AD9D69A2-5C98-000D-14FF-C9867556B2D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883965" y="5548021"/>
            <a:ext cx="2424069" cy="900562"/>
          </a:xfrm>
          <a:prstGeom prst="rect">
            <a:avLst/>
          </a:prstGeom>
        </p:spPr>
      </p:pic>
    </p:spTree>
    <p:extLst>
      <p:ext uri="{BB962C8B-B14F-4D97-AF65-F5344CB8AC3E}">
        <p14:creationId xmlns:p14="http://schemas.microsoft.com/office/powerpoint/2010/main" val="10271373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0">
              <a:schemeClr val="bg1"/>
            </a:gs>
            <a:gs pos="100000">
              <a:srgbClr val="EBEBEB"/>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20715774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0">
              <a:schemeClr val="bg1"/>
            </a:gs>
            <a:gs pos="100000">
              <a:srgbClr val="EBEBEB"/>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Tree>
    <p:extLst>
      <p:ext uri="{BB962C8B-B14F-4D97-AF65-F5344CB8AC3E}">
        <p14:creationId xmlns:p14="http://schemas.microsoft.com/office/powerpoint/2010/main" val="10861195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bg>
      <p:bgPr>
        <a:solidFill>
          <a:srgbClr val="FFFFFF"/>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096239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11846111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1"/>
              </a:buClr>
              <a:buSzPct val="100000"/>
              <a:buFont typeface="Arial" panose="020B0604020202020204" pitchFamily="34" charset="0"/>
              <a:buChar char="•"/>
              <a:defRPr/>
            </a:lvl1pPr>
            <a:lvl2pPr marL="685800" indent="-228600">
              <a:buClr>
                <a:schemeClr val="accent1"/>
              </a:buClr>
              <a:buSzPct val="100000"/>
              <a:buFont typeface="Arial" panose="020B0604020202020204" pitchFamily="34" charset="0"/>
              <a:buChar char="•"/>
              <a:defRPr/>
            </a:lvl2pPr>
            <a:lvl3pPr marL="1143000" indent="-228600">
              <a:buClr>
                <a:schemeClr val="accent1"/>
              </a:buClr>
              <a:buSzPct val="100000"/>
              <a:buFont typeface="Arial" panose="020B0604020202020204" pitchFamily="34" charset="0"/>
              <a:buChar char="•"/>
              <a:defRPr/>
            </a:lvl3pPr>
            <a:lvl4pPr marL="1600200" indent="-228600">
              <a:buClr>
                <a:schemeClr val="accent1"/>
              </a:buClr>
              <a:buSzPct val="100000"/>
              <a:buFont typeface="Arial" panose="020B0604020202020204" pitchFamily="34" charset="0"/>
              <a:buChar char="•"/>
              <a:defRPr/>
            </a:lvl4pPr>
            <a:lvl5pPr marL="2057400" indent="-228600">
              <a:buClr>
                <a:schemeClr val="accent1"/>
              </a:buClr>
              <a:buSzPct val="100000"/>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3"/>
              </a:buClr>
              <a:buFont typeface="Arial" panose="020B0604020202020204" pitchFamily="34" charset="0"/>
              <a:buChar char="•"/>
              <a:defRPr/>
            </a:lvl1pPr>
            <a:lvl2pPr marL="685800" indent="-228600">
              <a:buClr>
                <a:schemeClr val="accent3"/>
              </a:buClr>
              <a:buFont typeface="Arial" panose="020B0604020202020204" pitchFamily="34" charset="0"/>
              <a:buChar char="•"/>
              <a:defRPr/>
            </a:lvl2pPr>
            <a:lvl3pPr marL="1143000" indent="-228600">
              <a:buClr>
                <a:schemeClr val="accent3"/>
              </a:buClr>
              <a:buFont typeface="Arial" panose="020B0604020202020204" pitchFamily="34" charset="0"/>
              <a:buChar char="•"/>
              <a:defRPr/>
            </a:lvl3pPr>
            <a:lvl4pPr marL="1600200" indent="-228600">
              <a:buClr>
                <a:schemeClr val="accent3"/>
              </a:buClr>
              <a:buFont typeface="Arial" panose="020B0604020202020204" pitchFamily="34" charset="0"/>
              <a:buChar char="•"/>
              <a:defRPr/>
            </a:lvl4pPr>
            <a:lvl5pPr marL="2057400" indent="-228600">
              <a:buClr>
                <a:schemeClr val="accent3"/>
              </a:buClr>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41371773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42303166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1685051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
        <p:nvSpPr>
          <p:cNvPr id="7" name="Rectangle 6">
            <a:extLst>
              <a:ext uri="{FF2B5EF4-FFF2-40B4-BE49-F238E27FC236}">
                <a16:creationId xmlns:a16="http://schemas.microsoft.com/office/drawing/2014/main" id="{BC26A12C-F679-4119-94A1-CB55325B9D2B}"/>
              </a:ext>
            </a:extLst>
          </p:cNvPr>
          <p:cNvSpPr/>
          <p:nvPr userDrawn="1"/>
        </p:nvSpPr>
        <p:spPr>
          <a:xfrm>
            <a:off x="-9145" y="2401"/>
            <a:ext cx="229861" cy="6863481"/>
          </a:xfrm>
          <a:prstGeom prst="rect">
            <a:avLst/>
          </a:prstGeom>
          <a:gradFill flip="none" rotWithShape="1">
            <a:gsLst>
              <a:gs pos="0">
                <a:schemeClr val="accent1"/>
              </a:gs>
              <a:gs pos="100000">
                <a:schemeClr val="accent1">
                  <a:lumMod val="75000"/>
                </a:schemeClr>
              </a:gs>
            </a:gsLst>
            <a:lin ang="5400000" scaled="1"/>
            <a:tileRect/>
          </a:gra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Tree>
    <p:extLst>
      <p:ext uri="{BB962C8B-B14F-4D97-AF65-F5344CB8AC3E}">
        <p14:creationId xmlns:p14="http://schemas.microsoft.com/office/powerpoint/2010/main" val="10938577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4" r:id="rId13"/>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4"/>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D8DF63B-EC79-D14C-AFE3-4EC9B4B2571C}"/>
              </a:ext>
            </a:extLst>
          </p:cNvPr>
          <p:cNvSpPr>
            <a:spLocks noGrp="1"/>
          </p:cNvSpPr>
          <p:nvPr>
            <p:ph type="title"/>
          </p:nvPr>
        </p:nvSpPr>
        <p:spPr/>
        <p:txBody>
          <a:bodyPr/>
          <a:lstStyle/>
          <a:p>
            <a:r>
              <a:rPr lang="en-US" dirty="0"/>
              <a:t>Echocardiography: Not Definitive for PH, but Essential To Determine Need for Referral to PH Center</a:t>
            </a:r>
          </a:p>
        </p:txBody>
      </p:sp>
    </p:spTree>
    <p:extLst>
      <p:ext uri="{BB962C8B-B14F-4D97-AF65-F5344CB8AC3E}">
        <p14:creationId xmlns:p14="http://schemas.microsoft.com/office/powerpoint/2010/main" val="35526103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284658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dirty="0"/>
              <a:t>The views and opinions expressed in this educational activity are those of the faculty and do not necessarily represent the views of </a:t>
            </a:r>
            <a:r>
              <a:rPr lang="en-US" sz="1600" dirty="0" err="1"/>
              <a:t>TotalCME</a:t>
            </a:r>
            <a:r>
              <a:rPr lang="en-US" sz="1600" dirty="0"/>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Diagram&#10;&#10;Description automatically generated">
            <a:extLst>
              <a:ext uri="{FF2B5EF4-FFF2-40B4-BE49-F238E27FC236}">
                <a16:creationId xmlns:a16="http://schemas.microsoft.com/office/drawing/2014/main" id="{B109EF3C-4802-6CB6-4DBD-53235C46CCD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91548" y="2540717"/>
            <a:ext cx="6771852" cy="3570151"/>
          </a:xfrm>
          <a:prstGeom prst="rect">
            <a:avLst/>
          </a:prstGeom>
        </p:spPr>
      </p:pic>
      <p:sp>
        <p:nvSpPr>
          <p:cNvPr id="4" name="Title 3">
            <a:extLst>
              <a:ext uri="{FF2B5EF4-FFF2-40B4-BE49-F238E27FC236}">
                <a16:creationId xmlns:a16="http://schemas.microsoft.com/office/drawing/2014/main" id="{CAF06D7E-BDAE-524E-AFFD-679EB47AC542}"/>
              </a:ext>
            </a:extLst>
          </p:cNvPr>
          <p:cNvSpPr>
            <a:spLocks noGrp="1"/>
          </p:cNvSpPr>
          <p:nvPr>
            <p:ph type="title"/>
          </p:nvPr>
        </p:nvSpPr>
        <p:spPr>
          <a:xfrm>
            <a:off x="609600" y="199505"/>
            <a:ext cx="10744200" cy="822881"/>
          </a:xfrm>
        </p:spPr>
        <p:txBody>
          <a:bodyPr/>
          <a:lstStyle/>
          <a:p>
            <a:r>
              <a:rPr lang="en-US" dirty="0"/>
              <a:t>Importance of Structural Changes in the RV in PAH</a:t>
            </a:r>
          </a:p>
        </p:txBody>
      </p:sp>
      <p:sp>
        <p:nvSpPr>
          <p:cNvPr id="5" name="Content Placeholder 4">
            <a:extLst>
              <a:ext uri="{FF2B5EF4-FFF2-40B4-BE49-F238E27FC236}">
                <a16:creationId xmlns:a16="http://schemas.microsoft.com/office/drawing/2014/main" id="{22D4C6CA-5DEC-A94E-8991-74841DBD741C}"/>
              </a:ext>
            </a:extLst>
          </p:cNvPr>
          <p:cNvSpPr>
            <a:spLocks noGrp="1"/>
          </p:cNvSpPr>
          <p:nvPr>
            <p:ph idx="1"/>
          </p:nvPr>
        </p:nvSpPr>
        <p:spPr>
          <a:xfrm>
            <a:off x="609600" y="1238845"/>
            <a:ext cx="10744200" cy="1563781"/>
          </a:xfrm>
        </p:spPr>
        <p:txBody>
          <a:bodyPr>
            <a:normAutofit/>
          </a:bodyPr>
          <a:lstStyle/>
          <a:p>
            <a:r>
              <a:rPr lang="en-US" sz="1600" dirty="0"/>
              <a:t>Right ventricular (RV) function is the single most important prognostic determinant of survival in various forms of pulmonary hypertension (PH)</a:t>
            </a:r>
            <a:r>
              <a:rPr lang="en-US" sz="1600" baseline="30000" dirty="0"/>
              <a:t>1</a:t>
            </a:r>
          </a:p>
          <a:p>
            <a:r>
              <a:rPr lang="en-US" sz="1600" dirty="0"/>
              <a:t>Pulmonary arterial hypertension has been shown to result in RV remodeling at different scales (organ-level hemodynamics to tissue stiffening, fiber reorientation, and altered myocyte contractility and mitochondrial energetics)</a:t>
            </a:r>
            <a:r>
              <a:rPr lang="en-US" sz="1600" baseline="30000" dirty="0"/>
              <a:t>2</a:t>
            </a:r>
            <a:endParaRPr lang="en-US" sz="1600" dirty="0"/>
          </a:p>
          <a:p>
            <a:pPr marL="0" indent="0">
              <a:buNone/>
            </a:pPr>
            <a:endParaRPr lang="en-US" sz="1600" dirty="0"/>
          </a:p>
        </p:txBody>
      </p:sp>
      <p:sp>
        <p:nvSpPr>
          <p:cNvPr id="9" name="TextBox 8">
            <a:extLst>
              <a:ext uri="{FF2B5EF4-FFF2-40B4-BE49-F238E27FC236}">
                <a16:creationId xmlns:a16="http://schemas.microsoft.com/office/drawing/2014/main" id="{792CEF22-258F-EC47-BF1B-210DBB774D88}"/>
              </a:ext>
            </a:extLst>
          </p:cNvPr>
          <p:cNvSpPr txBox="1"/>
          <p:nvPr/>
        </p:nvSpPr>
        <p:spPr>
          <a:xfrm>
            <a:off x="593434" y="2703566"/>
            <a:ext cx="4389120" cy="3303468"/>
          </a:xfrm>
          <a:prstGeom prst="rect">
            <a:avLst/>
          </a:prstGeom>
          <a:noFill/>
        </p:spPr>
        <p:txBody>
          <a:bodyPr wrap="square" rtlCol="0">
            <a:spAutoFit/>
          </a:bodyPr>
          <a:lstStyle/>
          <a:p>
            <a:pPr marL="234950" indent="-228600">
              <a:spcBef>
                <a:spcPts val="1000"/>
              </a:spcBef>
              <a:buClr>
                <a:schemeClr val="accent1"/>
              </a:buClr>
              <a:buFont typeface="Arial" panose="020B0604020202020204" pitchFamily="34" charset="0"/>
              <a:buChar char="•"/>
            </a:pPr>
            <a:r>
              <a:rPr lang="en-US" sz="1600" dirty="0"/>
              <a:t>The RV initially responds to increased pressures in PAH by undergoing concentric hypertrophy, which helps reducing RV wall stress and results in increased organ-level contractility</a:t>
            </a:r>
          </a:p>
          <a:p>
            <a:pPr marL="234950" indent="-228600">
              <a:spcBef>
                <a:spcPts val="1000"/>
              </a:spcBef>
              <a:buClr>
                <a:schemeClr val="accent1"/>
              </a:buClr>
              <a:buFont typeface="Arial" panose="020B0604020202020204" pitchFamily="34" charset="0"/>
              <a:buChar char="•"/>
            </a:pPr>
            <a:r>
              <a:rPr lang="en-US" sz="1600" dirty="0"/>
              <a:t>Increased wall thickness results in maintained cardiac output and ejection fraction during the early stages of RV remodeling with further progression of PAH, RV hypertrophy reaches a plateau</a:t>
            </a:r>
            <a:r>
              <a:rPr lang="en-US" sz="1600" baseline="30000" dirty="0"/>
              <a:t>3</a:t>
            </a:r>
            <a:r>
              <a:rPr lang="en-US" sz="1600" dirty="0"/>
              <a:t> while PA pressures continue to rise</a:t>
            </a:r>
            <a:r>
              <a:rPr lang="en-US" sz="1600" baseline="30000" dirty="0"/>
              <a:t>4</a:t>
            </a:r>
          </a:p>
          <a:p>
            <a:pPr marL="234950" indent="-228600">
              <a:spcBef>
                <a:spcPts val="1000"/>
              </a:spcBef>
              <a:buClr>
                <a:schemeClr val="accent1"/>
              </a:buClr>
              <a:buFont typeface="Arial" panose="020B0604020202020204" pitchFamily="34" charset="0"/>
              <a:buChar char="•"/>
            </a:pPr>
            <a:endParaRPr lang="en-US" sz="1600" dirty="0"/>
          </a:p>
        </p:txBody>
      </p:sp>
      <p:sp>
        <p:nvSpPr>
          <p:cNvPr id="2" name="Footer Placeholder 1">
            <a:extLst>
              <a:ext uri="{FF2B5EF4-FFF2-40B4-BE49-F238E27FC236}">
                <a16:creationId xmlns:a16="http://schemas.microsoft.com/office/drawing/2014/main" id="{CFF3672C-A482-8451-CAC1-A7E7C398797E}"/>
              </a:ext>
            </a:extLst>
          </p:cNvPr>
          <p:cNvSpPr>
            <a:spLocks noGrp="1"/>
          </p:cNvSpPr>
          <p:nvPr>
            <p:ph type="ftr" sz="quarter" idx="3"/>
          </p:nvPr>
        </p:nvSpPr>
        <p:spPr>
          <a:xfrm>
            <a:off x="609600" y="6082748"/>
            <a:ext cx="10744199" cy="715733"/>
          </a:xfrm>
        </p:spPr>
        <p:txBody>
          <a:bodyPr/>
          <a:lstStyle/>
          <a:p>
            <a:pPr marL="228600" indent="-228600">
              <a:buFont typeface="+mj-lt"/>
              <a:buAutoNum type="arabicPeriod"/>
            </a:pPr>
            <a:r>
              <a:rPr lang="en-US" sz="1000" dirty="0"/>
              <a:t>Lahm T, et al. </a:t>
            </a:r>
            <a:r>
              <a:rPr lang="en-US" sz="1000" i="1" dirty="0"/>
              <a:t>Am J Respir Crit Care Med, </a:t>
            </a:r>
            <a:r>
              <a:rPr lang="en-US" sz="1000" dirty="0"/>
              <a:t>2018; 198:e15–e43</a:t>
            </a:r>
          </a:p>
          <a:p>
            <a:pPr marL="228600" indent="-228600">
              <a:buFont typeface="+mj-lt"/>
              <a:buAutoNum type="arabicPeriod"/>
            </a:pPr>
            <a:r>
              <a:rPr lang="en-US" sz="1000" dirty="0"/>
              <a:t>Hill MR, et al. </a:t>
            </a:r>
            <a:r>
              <a:rPr lang="en-US" sz="1000" i="1" dirty="0"/>
              <a:t>Ann. Biomed. </a:t>
            </a:r>
            <a:r>
              <a:rPr lang="en-US" sz="1000" i="1" dirty="0" err="1"/>
              <a:t>Eng</a:t>
            </a:r>
            <a:r>
              <a:rPr lang="en-US" sz="1000" i="1" dirty="0"/>
              <a:t>, </a:t>
            </a:r>
            <a:r>
              <a:rPr lang="en-US" sz="1000" dirty="0"/>
              <a:t>2014; 42: 2451–2465.doi: 10.1007/s10439-014-1096-3</a:t>
            </a:r>
          </a:p>
          <a:p>
            <a:pPr marL="228600" indent="-228600">
              <a:buFont typeface="+mj-lt"/>
              <a:buAutoNum type="arabicPeriod"/>
            </a:pPr>
            <a:r>
              <a:rPr lang="en-US" sz="1000" dirty="0"/>
              <a:t>Wang, Z, et al. </a:t>
            </a:r>
            <a:r>
              <a:rPr lang="en-US" sz="1000" i="1" dirty="0"/>
              <a:t>J. Appl. </a:t>
            </a:r>
            <a:r>
              <a:rPr lang="en-US" sz="1000" i="1" dirty="0" err="1"/>
              <a:t>Physiol</a:t>
            </a:r>
            <a:r>
              <a:rPr lang="en-US" sz="1000" i="1" dirty="0"/>
              <a:t>, </a:t>
            </a:r>
            <a:r>
              <a:rPr lang="en-US" sz="1000" dirty="0"/>
              <a:t>2018; 124:1244–1253. </a:t>
            </a:r>
            <a:r>
              <a:rPr lang="en-US" sz="1000" dirty="0" err="1"/>
              <a:t>doi</a:t>
            </a:r>
            <a:r>
              <a:rPr lang="en-US" sz="1000" dirty="0"/>
              <a:t>: 10.1152/japplphysiol.00725.2017</a:t>
            </a:r>
          </a:p>
          <a:p>
            <a:pPr marL="228600" indent="-228600">
              <a:buFont typeface="+mj-lt"/>
              <a:buAutoNum type="arabicPeriod"/>
            </a:pPr>
            <a:r>
              <a:rPr lang="en-US" sz="1000" dirty="0" err="1"/>
              <a:t>Vonk</a:t>
            </a:r>
            <a:r>
              <a:rPr lang="en-US" sz="1000" dirty="0"/>
              <a:t> </a:t>
            </a:r>
            <a:r>
              <a:rPr lang="en-US" sz="1000" dirty="0" err="1"/>
              <a:t>Noordegraaf</a:t>
            </a:r>
            <a:r>
              <a:rPr lang="en-US" sz="1000" dirty="0"/>
              <a:t> A, et al. </a:t>
            </a:r>
            <a:r>
              <a:rPr lang="en-US" sz="1000" i="1" dirty="0"/>
              <a:t>J. Am. Coll. </a:t>
            </a:r>
            <a:r>
              <a:rPr lang="en-US" sz="1000" i="1" dirty="0" err="1"/>
              <a:t>Cardiol</a:t>
            </a:r>
            <a:r>
              <a:rPr lang="en-US" sz="1000" i="1" dirty="0"/>
              <a:t>. </a:t>
            </a:r>
            <a:r>
              <a:rPr lang="en-US" sz="1000" dirty="0"/>
              <a:t>2017; 69, 236–243. </a:t>
            </a:r>
            <a:r>
              <a:rPr lang="en-US" sz="1000" dirty="0" err="1"/>
              <a:t>doi</a:t>
            </a:r>
            <a:r>
              <a:rPr lang="en-US" sz="1000" dirty="0"/>
              <a:t>: 10.1016/j.jacc.2016.10.047</a:t>
            </a:r>
          </a:p>
        </p:txBody>
      </p:sp>
    </p:spTree>
    <p:extLst>
      <p:ext uri="{BB962C8B-B14F-4D97-AF65-F5344CB8AC3E}">
        <p14:creationId xmlns:p14="http://schemas.microsoft.com/office/powerpoint/2010/main" val="38452695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FB011F3-E51E-0946-9E73-AA5D98B51CD0}"/>
              </a:ext>
            </a:extLst>
          </p:cNvPr>
          <p:cNvSpPr>
            <a:spLocks noGrp="1"/>
          </p:cNvSpPr>
          <p:nvPr>
            <p:ph type="title"/>
          </p:nvPr>
        </p:nvSpPr>
        <p:spPr/>
        <p:txBody>
          <a:bodyPr>
            <a:normAutofit/>
          </a:bodyPr>
          <a:lstStyle/>
          <a:p>
            <a:r>
              <a:rPr lang="en-US" sz="2800" dirty="0"/>
              <a:t>Using ECHO to Uncover PH</a:t>
            </a:r>
          </a:p>
        </p:txBody>
      </p:sp>
      <p:sp>
        <p:nvSpPr>
          <p:cNvPr id="5" name="Content Placeholder 4">
            <a:extLst>
              <a:ext uri="{FF2B5EF4-FFF2-40B4-BE49-F238E27FC236}">
                <a16:creationId xmlns:a16="http://schemas.microsoft.com/office/drawing/2014/main" id="{0471DB52-4DE6-AF42-875B-C2E47A7CE2D9}"/>
              </a:ext>
            </a:extLst>
          </p:cNvPr>
          <p:cNvSpPr>
            <a:spLocks noGrp="1"/>
          </p:cNvSpPr>
          <p:nvPr>
            <p:ph idx="4294967295"/>
          </p:nvPr>
        </p:nvSpPr>
        <p:spPr>
          <a:xfrm>
            <a:off x="705678" y="1258888"/>
            <a:ext cx="10988675" cy="1951037"/>
          </a:xfrm>
        </p:spPr>
        <p:txBody>
          <a:bodyPr>
            <a:normAutofit/>
          </a:bodyPr>
          <a:lstStyle/>
          <a:p>
            <a:r>
              <a:rPr lang="en-US" sz="2400" dirty="0"/>
              <a:t>The most common opportunity to spot a new PAH patient is either in the ECHO review or in the ECHO report</a:t>
            </a:r>
          </a:p>
          <a:p>
            <a:r>
              <a:rPr lang="en-US" sz="2400" dirty="0"/>
              <a:t>Emphasis of echocardiogram should not be on pressures, but on </a:t>
            </a:r>
            <a:r>
              <a:rPr lang="en-US" sz="2400" b="1" dirty="0"/>
              <a:t>structural changes</a:t>
            </a:r>
            <a:r>
              <a:rPr lang="en-US" sz="2400" dirty="0"/>
              <a:t> associated with the heart</a:t>
            </a:r>
          </a:p>
          <a:p>
            <a:endParaRPr lang="en-US" sz="2400" dirty="0"/>
          </a:p>
        </p:txBody>
      </p:sp>
      <p:grpSp>
        <p:nvGrpSpPr>
          <p:cNvPr id="3" name="Group 2">
            <a:extLst>
              <a:ext uri="{FF2B5EF4-FFF2-40B4-BE49-F238E27FC236}">
                <a16:creationId xmlns:a16="http://schemas.microsoft.com/office/drawing/2014/main" id="{E5F44859-6BAB-8709-AF9D-98D53532A877}"/>
              </a:ext>
            </a:extLst>
          </p:cNvPr>
          <p:cNvGrpSpPr/>
          <p:nvPr/>
        </p:nvGrpSpPr>
        <p:grpSpPr>
          <a:xfrm>
            <a:off x="460329" y="3122354"/>
            <a:ext cx="11554887" cy="3395708"/>
            <a:chOff x="460329" y="3122354"/>
            <a:chExt cx="11554887" cy="3395708"/>
          </a:xfrm>
        </p:grpSpPr>
        <p:sp>
          <p:nvSpPr>
            <p:cNvPr id="34" name="Content Placeholder 2">
              <a:extLst>
                <a:ext uri="{FF2B5EF4-FFF2-40B4-BE49-F238E27FC236}">
                  <a16:creationId xmlns:a16="http://schemas.microsoft.com/office/drawing/2014/main" id="{EE4A144F-0AF8-6C44-B5E1-4E0F68251545}"/>
                </a:ext>
              </a:extLst>
            </p:cNvPr>
            <p:cNvSpPr txBox="1">
              <a:spLocks/>
            </p:cNvSpPr>
            <p:nvPr/>
          </p:nvSpPr>
          <p:spPr>
            <a:xfrm>
              <a:off x="3792763" y="3122354"/>
              <a:ext cx="8222453" cy="3395708"/>
            </a:xfrm>
            <a:prstGeom prst="rect">
              <a:avLst/>
            </a:prstGeom>
          </p:spPr>
          <p:txBody>
            <a:bodyPr vert="horz" lIns="91440" tIns="45720" rIns="91440" bIns="45720" rtlCol="0">
              <a:noAutofit/>
            </a:bodyPr>
            <a:lstStyle>
              <a:lvl1pPr marL="228600" indent="-228600" algn="l" defTabSz="914400" rtl="0" eaLnBrk="1" latinLnBrk="0" hangingPunct="1">
                <a:lnSpc>
                  <a:spcPct val="100000"/>
                </a:lnSpc>
                <a:spcBef>
                  <a:spcPts val="1000"/>
                </a:spcBef>
                <a:buClr>
                  <a:schemeClr val="accent5"/>
                </a:buClr>
                <a:buFont typeface="Arial" panose="020B0604020202020204" pitchFamily="34" charset="0"/>
                <a:buChar char="•"/>
                <a:defRPr sz="2800" kern="1200">
                  <a:solidFill>
                    <a:schemeClr val="tx1">
                      <a:lumMod val="75000"/>
                      <a:lumOff val="2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1"/>
                </a:buClr>
                <a:buSzPct val="85000"/>
                <a:buFont typeface="Arial" panose="020B0604020202020204" pitchFamily="34" charset="0"/>
                <a:buChar char="•"/>
                <a:defRPr sz="2400" kern="1200">
                  <a:solidFill>
                    <a:schemeClr val="tx1">
                      <a:lumMod val="75000"/>
                      <a:lumOff val="25000"/>
                    </a:schemeClr>
                  </a:solidFill>
                  <a:latin typeface="+mn-lt"/>
                  <a:ea typeface="+mn-ea"/>
                  <a:cs typeface="+mn-cs"/>
                </a:defRPr>
              </a:lvl2pPr>
              <a:lvl3pPr marL="1143000" indent="-228600" algn="l" defTabSz="914400" rtl="0" eaLnBrk="1" latinLnBrk="0" hangingPunct="1">
                <a:lnSpc>
                  <a:spcPct val="100000"/>
                </a:lnSpc>
                <a:spcBef>
                  <a:spcPts val="500"/>
                </a:spcBef>
                <a:buClr>
                  <a:schemeClr val="bg1">
                    <a:lumMod val="75000"/>
                  </a:schemeClr>
                </a:buClr>
                <a:buFont typeface="Calibri" panose="020F0502020204030204" pitchFamily="34" charset="0"/>
                <a:buChar char="─"/>
                <a:defRPr sz="2000" kern="1200">
                  <a:solidFill>
                    <a:schemeClr val="tx1">
                      <a:lumMod val="75000"/>
                      <a:lumOff val="25000"/>
                    </a:schemeClr>
                  </a:solidFill>
                  <a:latin typeface="+mn-lt"/>
                  <a:ea typeface="+mn-ea"/>
                  <a:cs typeface="+mn-cs"/>
                </a:defRPr>
              </a:lvl3pPr>
              <a:lvl4pPr marL="1600200" indent="-228600" algn="l" defTabSz="914400" rtl="0" eaLnBrk="1" latinLnBrk="0" hangingPunct="1">
                <a:lnSpc>
                  <a:spcPct val="100000"/>
                </a:lnSpc>
                <a:spcBef>
                  <a:spcPts val="500"/>
                </a:spcBef>
                <a:buClr>
                  <a:schemeClr val="accent3"/>
                </a:buClr>
                <a:buFont typeface="Arial" panose="020B0604020202020204" pitchFamily="34" charset="0"/>
                <a:buChar char="•"/>
                <a:defRPr sz="1800" kern="1200">
                  <a:solidFill>
                    <a:schemeClr val="tx1">
                      <a:lumMod val="75000"/>
                      <a:lumOff val="25000"/>
                    </a:schemeClr>
                  </a:solidFill>
                  <a:latin typeface="+mn-lt"/>
                  <a:ea typeface="+mn-ea"/>
                  <a:cs typeface="+mn-cs"/>
                </a:defRPr>
              </a:lvl4pPr>
              <a:lvl5pPr marL="2057400" indent="-228600" algn="l" defTabSz="914400" rtl="0" eaLnBrk="1" latinLnBrk="0" hangingPunct="1">
                <a:lnSpc>
                  <a:spcPct val="100000"/>
                </a:lnSpc>
                <a:spcBef>
                  <a:spcPts val="500"/>
                </a:spcBef>
                <a:buClr>
                  <a:schemeClr val="accent3"/>
                </a:buClr>
                <a:buFont typeface="Arial" panose="020B0604020202020204" pitchFamily="34" charset="0"/>
                <a:buChar char="•"/>
                <a:defRPr sz="18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20000"/>
                </a:lnSpc>
                <a:spcBef>
                  <a:spcPts val="0"/>
                </a:spcBef>
              </a:pPr>
              <a:r>
                <a:rPr lang="en-US" sz="1800" dirty="0">
                  <a:solidFill>
                    <a:schemeClr val="tx1"/>
                  </a:solidFill>
                </a:rPr>
                <a:t>Tricuspid regurgitant velocity</a:t>
              </a:r>
            </a:p>
            <a:p>
              <a:pPr>
                <a:lnSpc>
                  <a:spcPct val="120000"/>
                </a:lnSpc>
                <a:spcBef>
                  <a:spcPts val="0"/>
                </a:spcBef>
              </a:pPr>
              <a:r>
                <a:rPr lang="en-US" sz="1800" b="1" dirty="0">
                  <a:solidFill>
                    <a:schemeClr val="tx1"/>
                  </a:solidFill>
                </a:rPr>
                <a:t>Right ventricular size</a:t>
              </a:r>
              <a:r>
                <a:rPr lang="en-US" sz="1200" b="1" dirty="0">
                  <a:solidFill>
                    <a:schemeClr val="tx1"/>
                  </a:solidFill>
                </a:rPr>
                <a:t> (right ventricle/left ventricle basal diameter ratio &gt;1.0)</a:t>
              </a:r>
            </a:p>
            <a:p>
              <a:pPr>
                <a:lnSpc>
                  <a:spcPct val="120000"/>
                </a:lnSpc>
                <a:spcBef>
                  <a:spcPts val="0"/>
                </a:spcBef>
              </a:pPr>
              <a:r>
                <a:rPr lang="en-US" sz="1800" b="1" dirty="0">
                  <a:solidFill>
                    <a:schemeClr val="tx1"/>
                  </a:solidFill>
                </a:rPr>
                <a:t>RA size </a:t>
              </a:r>
              <a:r>
                <a:rPr lang="en-US" sz="1400" b="1" dirty="0">
                  <a:solidFill>
                    <a:schemeClr val="tx1"/>
                  </a:solidFill>
                </a:rPr>
                <a:t>(RA area [end-systole] &gt;18 cm</a:t>
              </a:r>
              <a:r>
                <a:rPr lang="en-US" sz="1400" b="1" baseline="30000" dirty="0">
                  <a:solidFill>
                    <a:schemeClr val="tx1"/>
                  </a:solidFill>
                </a:rPr>
                <a:t>2</a:t>
              </a:r>
              <a:r>
                <a:rPr lang="en-US" sz="1400" b="1" dirty="0">
                  <a:solidFill>
                    <a:schemeClr val="tx1"/>
                  </a:solidFill>
                </a:rPr>
                <a:t>)</a:t>
              </a:r>
            </a:p>
            <a:p>
              <a:pPr>
                <a:lnSpc>
                  <a:spcPct val="120000"/>
                </a:lnSpc>
                <a:spcBef>
                  <a:spcPts val="0"/>
                </a:spcBef>
              </a:pPr>
              <a:r>
                <a:rPr lang="en-US" sz="1800" dirty="0">
                  <a:solidFill>
                    <a:schemeClr val="tx1"/>
                  </a:solidFill>
                </a:rPr>
                <a:t>RA function</a:t>
              </a:r>
            </a:p>
            <a:p>
              <a:pPr>
                <a:lnSpc>
                  <a:spcPct val="120000"/>
                </a:lnSpc>
                <a:spcBef>
                  <a:spcPts val="0"/>
                </a:spcBef>
              </a:pPr>
              <a:r>
                <a:rPr lang="en-US" sz="1800" b="1" dirty="0">
                  <a:solidFill>
                    <a:schemeClr val="tx1"/>
                  </a:solidFill>
                </a:rPr>
                <a:t>Interventricular septal function</a:t>
              </a:r>
            </a:p>
            <a:p>
              <a:pPr>
                <a:lnSpc>
                  <a:spcPct val="120000"/>
                </a:lnSpc>
                <a:spcBef>
                  <a:spcPts val="0"/>
                </a:spcBef>
              </a:pPr>
              <a:r>
                <a:rPr lang="en-US" sz="1800" dirty="0">
                  <a:solidFill>
                    <a:schemeClr val="tx1"/>
                  </a:solidFill>
                </a:rPr>
                <a:t>IVC diameter fluctuations with respiratory cycles </a:t>
              </a:r>
              <a:r>
                <a:rPr lang="en-US" sz="1200" dirty="0">
                  <a:solidFill>
                    <a:schemeClr val="tx1"/>
                  </a:solidFill>
                </a:rPr>
                <a:t>(IVC diameter &gt;21 mm with decreasing inspiratory collapse)</a:t>
              </a:r>
            </a:p>
            <a:p>
              <a:pPr>
                <a:lnSpc>
                  <a:spcPct val="120000"/>
                </a:lnSpc>
                <a:spcBef>
                  <a:spcPts val="0"/>
                </a:spcBef>
              </a:pPr>
              <a:r>
                <a:rPr lang="en-US" sz="1800" dirty="0">
                  <a:solidFill>
                    <a:schemeClr val="tx1"/>
                  </a:solidFill>
                </a:rPr>
                <a:t>Pattern of systolic flow velocity</a:t>
              </a:r>
            </a:p>
            <a:p>
              <a:pPr>
                <a:lnSpc>
                  <a:spcPct val="120000"/>
                </a:lnSpc>
                <a:spcBef>
                  <a:spcPts val="0"/>
                </a:spcBef>
              </a:pPr>
              <a:r>
                <a:rPr lang="en-US" sz="1800" dirty="0">
                  <a:solidFill>
                    <a:schemeClr val="tx1"/>
                  </a:solidFill>
                </a:rPr>
                <a:t>Early diastolic pulmonary regurgitant velocity</a:t>
              </a:r>
            </a:p>
            <a:p>
              <a:pPr>
                <a:lnSpc>
                  <a:spcPct val="120000"/>
                </a:lnSpc>
                <a:spcBef>
                  <a:spcPts val="0"/>
                </a:spcBef>
              </a:pPr>
              <a:r>
                <a:rPr lang="en-US" sz="1800" dirty="0">
                  <a:solidFill>
                    <a:schemeClr val="tx1"/>
                  </a:solidFill>
                </a:rPr>
                <a:t>Diameter of the pulmonary artery </a:t>
              </a:r>
              <a:r>
                <a:rPr lang="en-US" sz="1200" dirty="0">
                  <a:solidFill>
                    <a:schemeClr val="tx1"/>
                  </a:solidFill>
                </a:rPr>
                <a:t>(&gt;25 mm)</a:t>
              </a:r>
            </a:p>
            <a:p>
              <a:pPr>
                <a:lnSpc>
                  <a:spcPct val="120000"/>
                </a:lnSpc>
                <a:spcBef>
                  <a:spcPts val="0"/>
                </a:spcBef>
              </a:pPr>
              <a:endParaRPr lang="en-US" sz="1800" dirty="0">
                <a:solidFill>
                  <a:schemeClr val="tx1"/>
                </a:solidFill>
              </a:endParaRPr>
            </a:p>
          </p:txBody>
        </p:sp>
        <p:sp>
          <p:nvSpPr>
            <p:cNvPr id="38" name="TextBox 37">
              <a:extLst>
                <a:ext uri="{FF2B5EF4-FFF2-40B4-BE49-F238E27FC236}">
                  <a16:creationId xmlns:a16="http://schemas.microsoft.com/office/drawing/2014/main" id="{6AF5B6D9-24DA-4D47-BDA0-343E1D585ADE}"/>
                </a:ext>
              </a:extLst>
            </p:cNvPr>
            <p:cNvSpPr txBox="1"/>
            <p:nvPr/>
          </p:nvSpPr>
          <p:spPr>
            <a:xfrm>
              <a:off x="460329" y="4319752"/>
              <a:ext cx="2601310" cy="646331"/>
            </a:xfrm>
            <a:prstGeom prst="rect">
              <a:avLst/>
            </a:prstGeom>
            <a:noFill/>
          </p:spPr>
          <p:txBody>
            <a:bodyPr wrap="square" rtlCol="0">
              <a:spAutoFit/>
            </a:bodyPr>
            <a:lstStyle/>
            <a:p>
              <a:pPr algn="ctr"/>
              <a:r>
                <a:rPr lang="en-US" dirty="0"/>
                <a:t>Key Structural Features of the Heart in PAH</a:t>
              </a:r>
            </a:p>
          </p:txBody>
        </p:sp>
        <p:cxnSp>
          <p:nvCxnSpPr>
            <p:cNvPr id="40" name="Straight Arrow Connector 39">
              <a:extLst>
                <a:ext uri="{FF2B5EF4-FFF2-40B4-BE49-F238E27FC236}">
                  <a16:creationId xmlns:a16="http://schemas.microsoft.com/office/drawing/2014/main" id="{CA37FCB7-EF43-C14B-8CCD-869B8EB9C2C2}"/>
                </a:ext>
              </a:extLst>
            </p:cNvPr>
            <p:cNvCxnSpPr>
              <a:stCxn id="38" idx="3"/>
            </p:cNvCxnSpPr>
            <p:nvPr/>
          </p:nvCxnSpPr>
          <p:spPr>
            <a:xfrm flipV="1">
              <a:off x="3061639" y="3689132"/>
              <a:ext cx="796814" cy="95378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2" name="Straight Arrow Connector 41">
              <a:extLst>
                <a:ext uri="{FF2B5EF4-FFF2-40B4-BE49-F238E27FC236}">
                  <a16:creationId xmlns:a16="http://schemas.microsoft.com/office/drawing/2014/main" id="{58261A8D-B97B-224E-AAD0-927A4A8D5170}"/>
                </a:ext>
              </a:extLst>
            </p:cNvPr>
            <p:cNvCxnSpPr>
              <a:stCxn id="38" idx="3"/>
            </p:cNvCxnSpPr>
            <p:nvPr/>
          </p:nvCxnSpPr>
          <p:spPr>
            <a:xfrm flipV="1">
              <a:off x="3061639" y="4012324"/>
              <a:ext cx="804696" cy="63059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4" name="Straight Arrow Connector 43">
              <a:extLst>
                <a:ext uri="{FF2B5EF4-FFF2-40B4-BE49-F238E27FC236}">
                  <a16:creationId xmlns:a16="http://schemas.microsoft.com/office/drawing/2014/main" id="{07B4AC02-B4AD-A449-8514-69B2683B2E7A}"/>
                </a:ext>
              </a:extLst>
            </p:cNvPr>
            <p:cNvCxnSpPr>
              <a:cxnSpLocks/>
              <a:stCxn id="38" idx="3"/>
            </p:cNvCxnSpPr>
            <p:nvPr/>
          </p:nvCxnSpPr>
          <p:spPr>
            <a:xfrm>
              <a:off x="3061639" y="4642918"/>
              <a:ext cx="79681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6" name="Straight Arrow Connector 45">
              <a:extLst>
                <a:ext uri="{FF2B5EF4-FFF2-40B4-BE49-F238E27FC236}">
                  <a16:creationId xmlns:a16="http://schemas.microsoft.com/office/drawing/2014/main" id="{EAB89EC3-AA8C-8F4F-82F7-50CB8D97D843}"/>
                </a:ext>
              </a:extLst>
            </p:cNvPr>
            <p:cNvCxnSpPr>
              <a:stCxn id="38" idx="3"/>
            </p:cNvCxnSpPr>
            <p:nvPr/>
          </p:nvCxnSpPr>
          <p:spPr>
            <a:xfrm>
              <a:off x="3061639" y="4642918"/>
              <a:ext cx="796814" cy="32316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0" name="Straight Arrow Connector 49">
              <a:extLst>
                <a:ext uri="{FF2B5EF4-FFF2-40B4-BE49-F238E27FC236}">
                  <a16:creationId xmlns:a16="http://schemas.microsoft.com/office/drawing/2014/main" id="{0FCA2FCF-FF2F-7048-B0BB-1FCF8F641D26}"/>
                </a:ext>
              </a:extLst>
            </p:cNvPr>
            <p:cNvCxnSpPr>
              <a:cxnSpLocks/>
              <a:stCxn id="38" idx="3"/>
            </p:cNvCxnSpPr>
            <p:nvPr/>
          </p:nvCxnSpPr>
          <p:spPr>
            <a:xfrm>
              <a:off x="3061639" y="4642918"/>
              <a:ext cx="796814" cy="150388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2" name="TextBox 51">
              <a:extLst>
                <a:ext uri="{FF2B5EF4-FFF2-40B4-BE49-F238E27FC236}">
                  <a16:creationId xmlns:a16="http://schemas.microsoft.com/office/drawing/2014/main" id="{7E590C9B-C59C-9E4E-934B-0188A95C8672}"/>
                </a:ext>
              </a:extLst>
            </p:cNvPr>
            <p:cNvSpPr txBox="1"/>
            <p:nvPr/>
          </p:nvSpPr>
          <p:spPr>
            <a:xfrm>
              <a:off x="460329" y="5085106"/>
              <a:ext cx="2601310" cy="523220"/>
            </a:xfrm>
            <a:prstGeom prst="rect">
              <a:avLst/>
            </a:prstGeom>
            <a:noFill/>
          </p:spPr>
          <p:txBody>
            <a:bodyPr wrap="square" rtlCol="0">
              <a:spAutoFit/>
            </a:bodyPr>
            <a:lstStyle/>
            <a:p>
              <a:pPr algn="ctr"/>
              <a:r>
                <a:rPr lang="en-US" sz="1400" dirty="0"/>
                <a:t>Pressures you can get with the right heart cath!</a:t>
              </a:r>
            </a:p>
          </p:txBody>
        </p:sp>
      </p:grpSp>
      <p:sp>
        <p:nvSpPr>
          <p:cNvPr id="2" name="Footer Placeholder 1">
            <a:extLst>
              <a:ext uri="{FF2B5EF4-FFF2-40B4-BE49-F238E27FC236}">
                <a16:creationId xmlns:a16="http://schemas.microsoft.com/office/drawing/2014/main" id="{9161875F-D5C2-42B6-64E9-C66F280E89BB}"/>
              </a:ext>
            </a:extLst>
          </p:cNvPr>
          <p:cNvSpPr>
            <a:spLocks noGrp="1"/>
          </p:cNvSpPr>
          <p:nvPr>
            <p:ph type="ftr" sz="quarter" idx="3"/>
          </p:nvPr>
        </p:nvSpPr>
        <p:spPr/>
        <p:txBody>
          <a:bodyPr/>
          <a:lstStyle/>
          <a:p>
            <a:r>
              <a:rPr lang="en-US" sz="1000" dirty="0"/>
              <a:t>Frost A, et al. </a:t>
            </a:r>
            <a:r>
              <a:rPr lang="en-US" sz="1000" i="1" dirty="0" err="1"/>
              <a:t>Eur</a:t>
            </a:r>
            <a:r>
              <a:rPr lang="en-US" sz="1000" i="1" dirty="0"/>
              <a:t> Respir J. </a:t>
            </a:r>
            <a:r>
              <a:rPr lang="en-US" sz="1000" dirty="0"/>
              <a:t>2019;53(1):1801904.</a:t>
            </a:r>
          </a:p>
        </p:txBody>
      </p:sp>
    </p:spTree>
    <p:extLst>
      <p:ext uri="{BB962C8B-B14F-4D97-AF65-F5344CB8AC3E}">
        <p14:creationId xmlns:p14="http://schemas.microsoft.com/office/powerpoint/2010/main" val="22959186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AF3AA0-0D69-3248-A4CF-6226D2401EE9}"/>
              </a:ext>
            </a:extLst>
          </p:cNvPr>
          <p:cNvSpPr>
            <a:spLocks noGrp="1"/>
          </p:cNvSpPr>
          <p:nvPr>
            <p:ph type="title"/>
          </p:nvPr>
        </p:nvSpPr>
        <p:spPr/>
        <p:txBody>
          <a:bodyPr>
            <a:normAutofit/>
          </a:bodyPr>
          <a:lstStyle/>
          <a:p>
            <a:r>
              <a:rPr lang="en-US" dirty="0"/>
              <a:t>Echo: Probability of PH in Symptomatic Patients With a Suspicion of PH – Key Considerations</a:t>
            </a:r>
          </a:p>
        </p:txBody>
      </p:sp>
      <p:graphicFrame>
        <p:nvGraphicFramePr>
          <p:cNvPr id="5" name="Content Placeholder 4">
            <a:extLst>
              <a:ext uri="{FF2B5EF4-FFF2-40B4-BE49-F238E27FC236}">
                <a16:creationId xmlns:a16="http://schemas.microsoft.com/office/drawing/2014/main" id="{9260C902-8AE2-B141-A07D-3D07C87055CA}"/>
              </a:ext>
            </a:extLst>
          </p:cNvPr>
          <p:cNvGraphicFramePr>
            <a:graphicFrameLocks noGrp="1"/>
          </p:cNvGraphicFramePr>
          <p:nvPr>
            <p:ph idx="1"/>
            <p:extLst>
              <p:ext uri="{D42A27DB-BD31-4B8C-83A1-F6EECF244321}">
                <p14:modId xmlns:p14="http://schemas.microsoft.com/office/powerpoint/2010/main" val="2152366972"/>
              </p:ext>
            </p:extLst>
          </p:nvPr>
        </p:nvGraphicFramePr>
        <p:xfrm>
          <a:off x="606425" y="1547812"/>
          <a:ext cx="10988888" cy="3994125"/>
        </p:xfrm>
        <a:graphic>
          <a:graphicData uri="http://schemas.openxmlformats.org/drawingml/2006/table">
            <a:tbl>
              <a:tblPr firstRow="1" bandRow="1">
                <a:tableStyleId>{21E4AEA4-8DFA-4A89-87EB-49C32662AFE0}</a:tableStyleId>
              </a:tblPr>
              <a:tblGrid>
                <a:gridCol w="4503212">
                  <a:extLst>
                    <a:ext uri="{9D8B030D-6E8A-4147-A177-3AD203B41FA5}">
                      <a16:colId xmlns:a16="http://schemas.microsoft.com/office/drawing/2014/main" val="778456587"/>
                    </a:ext>
                  </a:extLst>
                </a:gridCol>
                <a:gridCol w="3587102">
                  <a:extLst>
                    <a:ext uri="{9D8B030D-6E8A-4147-A177-3AD203B41FA5}">
                      <a16:colId xmlns:a16="http://schemas.microsoft.com/office/drawing/2014/main" val="3968630007"/>
                    </a:ext>
                  </a:extLst>
                </a:gridCol>
                <a:gridCol w="2898574">
                  <a:extLst>
                    <a:ext uri="{9D8B030D-6E8A-4147-A177-3AD203B41FA5}">
                      <a16:colId xmlns:a16="http://schemas.microsoft.com/office/drawing/2014/main" val="1046671707"/>
                    </a:ext>
                  </a:extLst>
                </a:gridCol>
              </a:tblGrid>
              <a:tr h="117673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kern="1200" dirty="0">
                          <a:effectLst/>
                        </a:rPr>
                        <a:t>Peak tricuspid regurgitation velocity m·s</a:t>
                      </a:r>
                      <a:r>
                        <a:rPr lang="en-US" sz="1800" kern="1200" baseline="30000" dirty="0">
                          <a:effectLst/>
                        </a:rPr>
                        <a:t>–1</a:t>
                      </a:r>
                      <a:endParaRPr lang="en-US" sz="1800" b="1" kern="1200" baseline="30000" dirty="0">
                        <a:solidFill>
                          <a:schemeClr val="lt1"/>
                        </a:solidFill>
                        <a:effectLst/>
                        <a:latin typeface="+mn-lt"/>
                        <a:ea typeface="+mn-ea"/>
                        <a:cs typeface="+mn-cs"/>
                      </a:endParaRPr>
                    </a:p>
                  </a:txBody>
                  <a:tcPr marL="98914" marR="98914" anchor="ctr">
                    <a:solidFill>
                      <a:schemeClr val="accent4">
                        <a:lumMod val="75000"/>
                      </a:schemeClr>
                    </a:solidFill>
                  </a:tcPr>
                </a:tc>
                <a:tc>
                  <a:txBody>
                    <a:bodyPr/>
                    <a:lstStyle/>
                    <a:p>
                      <a:pPr algn="ctr"/>
                      <a:r>
                        <a:rPr lang="en-US" sz="1800" kern="1200" dirty="0">
                          <a:effectLst/>
                        </a:rPr>
                        <a:t>Presence of other</a:t>
                      </a:r>
                    </a:p>
                    <a:p>
                      <a:pPr algn="ctr"/>
                      <a:r>
                        <a:rPr lang="en-US" sz="1800" kern="1200" dirty="0">
                          <a:effectLst/>
                        </a:rPr>
                        <a:t>echocardiographic "PH signs"</a:t>
                      </a:r>
                      <a:endParaRPr lang="en-US" sz="1800" b="1" kern="1200" dirty="0">
                        <a:solidFill>
                          <a:schemeClr val="lt1"/>
                        </a:solidFill>
                        <a:effectLst/>
                        <a:latin typeface="+mn-lt"/>
                        <a:ea typeface="+mn-ea"/>
                        <a:cs typeface="+mn-cs"/>
                      </a:endParaRPr>
                    </a:p>
                  </a:txBody>
                  <a:tcPr marL="98914" marR="98914" anchor="ctr">
                    <a:solidFill>
                      <a:schemeClr val="accent4">
                        <a:lumMod val="75000"/>
                      </a:schemeClr>
                    </a:solidFill>
                  </a:tcPr>
                </a:tc>
                <a:tc>
                  <a:txBody>
                    <a:bodyPr/>
                    <a:lstStyle/>
                    <a:p>
                      <a:pPr algn="ctr"/>
                      <a:r>
                        <a:rPr lang="en-US" sz="1800" kern="1200" dirty="0">
                          <a:effectLst/>
                        </a:rPr>
                        <a:t>Echocardiographic</a:t>
                      </a:r>
                    </a:p>
                    <a:p>
                      <a:pPr algn="ctr"/>
                      <a:r>
                        <a:rPr lang="en-US" sz="1800" kern="1200" dirty="0">
                          <a:effectLst/>
                        </a:rPr>
                        <a:t>probability of PH</a:t>
                      </a:r>
                      <a:endParaRPr lang="en-US" sz="1800" b="1" kern="1200" dirty="0">
                        <a:solidFill>
                          <a:schemeClr val="lt1"/>
                        </a:solidFill>
                        <a:effectLst/>
                        <a:latin typeface="+mn-lt"/>
                        <a:ea typeface="+mn-ea"/>
                        <a:cs typeface="+mn-cs"/>
                      </a:endParaRPr>
                    </a:p>
                  </a:txBody>
                  <a:tcPr marL="98914" marR="98914" anchor="ctr">
                    <a:solidFill>
                      <a:schemeClr val="accent4">
                        <a:lumMod val="75000"/>
                      </a:schemeClr>
                    </a:solidFill>
                  </a:tcPr>
                </a:tc>
                <a:extLst>
                  <a:ext uri="{0D108BD9-81ED-4DB2-BD59-A6C34878D82A}">
                    <a16:rowId xmlns:a16="http://schemas.microsoft.com/office/drawing/2014/main" val="2933265425"/>
                  </a:ext>
                </a:extLst>
              </a:tr>
              <a:tr h="84359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effectLst/>
                        </a:rPr>
                        <a:t>≤2.8 or not measurable</a:t>
                      </a:r>
                      <a:endParaRPr lang="en-US" sz="1800" b="1" kern="1200" dirty="0">
                        <a:solidFill>
                          <a:schemeClr val="dk1"/>
                        </a:solidFill>
                        <a:effectLst/>
                        <a:latin typeface="+mn-lt"/>
                        <a:ea typeface="+mn-ea"/>
                        <a:cs typeface="+mn-cs"/>
                      </a:endParaRPr>
                    </a:p>
                  </a:txBody>
                  <a:tcPr marL="98914" marR="98914" anchor="ctr">
                    <a:solidFill>
                      <a:srgbClr val="92D050"/>
                    </a:solidFill>
                  </a:tcPr>
                </a:tc>
                <a:tc>
                  <a:txBody>
                    <a:bodyPr/>
                    <a:lstStyle/>
                    <a:p>
                      <a:pPr algn="ctr"/>
                      <a:r>
                        <a:rPr lang="en-US" dirty="0"/>
                        <a:t>No</a:t>
                      </a:r>
                      <a:endParaRPr lang="en-US" b="1" dirty="0"/>
                    </a:p>
                  </a:txBody>
                  <a:tcPr marL="98914" marR="98914" anchor="ctr">
                    <a:solidFill>
                      <a:srgbClr val="92D050"/>
                    </a:solidFill>
                  </a:tcPr>
                </a:tc>
                <a:tc>
                  <a:txBody>
                    <a:bodyPr/>
                    <a:lstStyle/>
                    <a:p>
                      <a:pPr algn="ctr"/>
                      <a:r>
                        <a:rPr lang="en-US" dirty="0"/>
                        <a:t>Low</a:t>
                      </a:r>
                      <a:endParaRPr lang="en-US" b="1" dirty="0"/>
                    </a:p>
                  </a:txBody>
                  <a:tcPr marL="98914" marR="98914" anchor="ctr">
                    <a:solidFill>
                      <a:srgbClr val="92D050"/>
                    </a:solidFill>
                  </a:tcPr>
                </a:tc>
                <a:extLst>
                  <a:ext uri="{0D108BD9-81ED-4DB2-BD59-A6C34878D82A}">
                    <a16:rowId xmlns:a16="http://schemas.microsoft.com/office/drawing/2014/main" val="754445687"/>
                  </a:ext>
                </a:extLst>
              </a:tr>
              <a:tr h="99511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effectLst/>
                        </a:rPr>
                        <a:t>≤2.8 or not measurable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effectLst/>
                        </a:rPr>
                        <a:t>2.9–3.4</a:t>
                      </a:r>
                      <a:endParaRPr lang="en-US" sz="1800" b="1" kern="1200" dirty="0">
                        <a:solidFill>
                          <a:schemeClr val="dk1"/>
                        </a:solidFill>
                        <a:effectLst/>
                        <a:latin typeface="+mn-lt"/>
                        <a:ea typeface="+mn-ea"/>
                        <a:cs typeface="+mn-cs"/>
                      </a:endParaRPr>
                    </a:p>
                  </a:txBody>
                  <a:tcPr marL="98914" marR="98914" anchor="ctr">
                    <a:solidFill>
                      <a:srgbClr val="FFC000"/>
                    </a:solidFill>
                  </a:tcPr>
                </a:tc>
                <a:tc>
                  <a:txBody>
                    <a:bodyPr/>
                    <a:lstStyle/>
                    <a:p>
                      <a:pPr algn="ctr"/>
                      <a:r>
                        <a:rPr lang="en-US" dirty="0"/>
                        <a:t>Yes</a:t>
                      </a:r>
                    </a:p>
                    <a:p>
                      <a:pPr algn="ctr"/>
                      <a:r>
                        <a:rPr lang="en-US" dirty="0"/>
                        <a:t>No</a:t>
                      </a:r>
                      <a:endParaRPr lang="en-US" b="1" dirty="0"/>
                    </a:p>
                  </a:txBody>
                  <a:tcPr marL="98914" marR="98914" anchor="ctr">
                    <a:solidFill>
                      <a:srgbClr val="FFC000"/>
                    </a:solidFill>
                  </a:tcPr>
                </a:tc>
                <a:tc>
                  <a:txBody>
                    <a:bodyPr/>
                    <a:lstStyle/>
                    <a:p>
                      <a:pPr algn="ctr"/>
                      <a:r>
                        <a:rPr lang="en-US" dirty="0"/>
                        <a:t>Intermediate</a:t>
                      </a:r>
                      <a:endParaRPr lang="en-US" b="1" dirty="0"/>
                    </a:p>
                  </a:txBody>
                  <a:tcPr marL="98914" marR="98914" anchor="ctr">
                    <a:solidFill>
                      <a:srgbClr val="FFC000"/>
                    </a:solidFill>
                  </a:tcPr>
                </a:tc>
                <a:extLst>
                  <a:ext uri="{0D108BD9-81ED-4DB2-BD59-A6C34878D82A}">
                    <a16:rowId xmlns:a16="http://schemas.microsoft.com/office/drawing/2014/main" val="1566749027"/>
                  </a:ext>
                </a:extLst>
              </a:tr>
              <a:tr h="97867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bg1"/>
                          </a:solidFill>
                          <a:effectLst>
                            <a:outerShdw blurRad="50800" dist="12700" dir="5400000" algn="ctr" rotWithShape="0">
                              <a:schemeClr val="tx1"/>
                            </a:outerShdw>
                          </a:effectLst>
                        </a:rPr>
                        <a:t>2.9–3.4</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bg1"/>
                          </a:solidFill>
                          <a:effectLst>
                            <a:outerShdw blurRad="50800" dist="12700" dir="5400000" algn="ctr" rotWithShape="0">
                              <a:schemeClr val="tx1"/>
                            </a:outerShdw>
                          </a:effectLst>
                        </a:rPr>
                        <a:t>&gt;3.4</a:t>
                      </a:r>
                      <a:endParaRPr lang="en-US" sz="1800" b="1" kern="1200" dirty="0">
                        <a:solidFill>
                          <a:schemeClr val="bg1"/>
                        </a:solidFill>
                        <a:effectLst>
                          <a:outerShdw blurRad="50800" dist="12700" dir="5400000" algn="ctr" rotWithShape="0">
                            <a:schemeClr val="tx1"/>
                          </a:outerShdw>
                        </a:effectLst>
                        <a:latin typeface="+mn-lt"/>
                        <a:ea typeface="+mn-ea"/>
                        <a:cs typeface="+mn-cs"/>
                      </a:endParaRPr>
                    </a:p>
                  </a:txBody>
                  <a:tcPr marL="98914" marR="98914" anchor="ctr">
                    <a:solidFill>
                      <a:schemeClr val="accent1"/>
                    </a:solidFill>
                  </a:tcPr>
                </a:tc>
                <a:tc>
                  <a:txBody>
                    <a:bodyPr/>
                    <a:lstStyle/>
                    <a:p>
                      <a:pPr algn="ctr"/>
                      <a:r>
                        <a:rPr lang="en-US" dirty="0">
                          <a:solidFill>
                            <a:schemeClr val="bg1"/>
                          </a:solidFill>
                          <a:effectLst>
                            <a:outerShdw blurRad="50800" dist="12700" dir="5400000" algn="ctr" rotWithShape="0">
                              <a:schemeClr val="tx1"/>
                            </a:outerShdw>
                          </a:effectLst>
                        </a:rPr>
                        <a:t>Yes</a:t>
                      </a:r>
                    </a:p>
                    <a:p>
                      <a:pPr algn="ctr"/>
                      <a:r>
                        <a:rPr lang="en-US" dirty="0">
                          <a:solidFill>
                            <a:schemeClr val="bg1"/>
                          </a:solidFill>
                          <a:effectLst>
                            <a:outerShdw blurRad="50800" dist="12700" dir="5400000" algn="ctr" rotWithShape="0">
                              <a:schemeClr val="tx1"/>
                            </a:outerShdw>
                          </a:effectLst>
                        </a:rPr>
                        <a:t>Not Required</a:t>
                      </a:r>
                      <a:endParaRPr lang="en-US" b="1" dirty="0">
                        <a:solidFill>
                          <a:schemeClr val="bg1"/>
                        </a:solidFill>
                        <a:effectLst>
                          <a:outerShdw blurRad="50800" dist="12700" dir="5400000" algn="ctr" rotWithShape="0">
                            <a:schemeClr val="tx1"/>
                          </a:outerShdw>
                        </a:effectLst>
                      </a:endParaRPr>
                    </a:p>
                  </a:txBody>
                  <a:tcPr marL="98914" marR="98914" anchor="ctr">
                    <a:solidFill>
                      <a:schemeClr val="accent1"/>
                    </a:solidFill>
                  </a:tcPr>
                </a:tc>
                <a:tc>
                  <a:txBody>
                    <a:bodyPr/>
                    <a:lstStyle/>
                    <a:p>
                      <a:pPr algn="ctr"/>
                      <a:r>
                        <a:rPr lang="en-US" dirty="0">
                          <a:solidFill>
                            <a:schemeClr val="bg1"/>
                          </a:solidFill>
                          <a:effectLst>
                            <a:outerShdw blurRad="50800" dist="12700" dir="5400000" algn="ctr" rotWithShape="0">
                              <a:schemeClr val="tx1"/>
                            </a:outerShdw>
                          </a:effectLst>
                        </a:rPr>
                        <a:t>High</a:t>
                      </a:r>
                      <a:endParaRPr lang="en-US" b="1" dirty="0">
                        <a:solidFill>
                          <a:schemeClr val="bg1"/>
                        </a:solidFill>
                        <a:effectLst>
                          <a:outerShdw blurRad="50800" dist="12700" dir="5400000" algn="ctr" rotWithShape="0">
                            <a:schemeClr val="tx1"/>
                          </a:outerShdw>
                        </a:effectLst>
                      </a:endParaRPr>
                    </a:p>
                  </a:txBody>
                  <a:tcPr marL="98914" marR="98914" anchor="ctr">
                    <a:solidFill>
                      <a:schemeClr val="accent1"/>
                    </a:solidFill>
                  </a:tcPr>
                </a:tc>
                <a:extLst>
                  <a:ext uri="{0D108BD9-81ED-4DB2-BD59-A6C34878D82A}">
                    <a16:rowId xmlns:a16="http://schemas.microsoft.com/office/drawing/2014/main" val="303662207"/>
                  </a:ext>
                </a:extLst>
              </a:tr>
            </a:tbl>
          </a:graphicData>
        </a:graphic>
      </p:graphicFrame>
      <p:sp>
        <p:nvSpPr>
          <p:cNvPr id="3" name="Footer Placeholder 2">
            <a:extLst>
              <a:ext uri="{FF2B5EF4-FFF2-40B4-BE49-F238E27FC236}">
                <a16:creationId xmlns:a16="http://schemas.microsoft.com/office/drawing/2014/main" id="{C6DD3B38-D34A-5530-8A6B-21938C552D3E}"/>
              </a:ext>
            </a:extLst>
          </p:cNvPr>
          <p:cNvSpPr>
            <a:spLocks noGrp="1"/>
          </p:cNvSpPr>
          <p:nvPr>
            <p:ph type="ftr" sz="quarter" idx="3"/>
          </p:nvPr>
        </p:nvSpPr>
        <p:spPr/>
        <p:txBody>
          <a:bodyPr/>
          <a:lstStyle/>
          <a:p>
            <a:r>
              <a:rPr lang="en-US" sz="1000" dirty="0" err="1"/>
              <a:t>Galiè</a:t>
            </a:r>
            <a:r>
              <a:rPr lang="en-US" sz="1000" dirty="0"/>
              <a:t> N, Humbert M, </a:t>
            </a:r>
            <a:r>
              <a:rPr lang="en-US" sz="1000" dirty="0" err="1"/>
              <a:t>Vachiery</a:t>
            </a:r>
            <a:r>
              <a:rPr lang="en-US" sz="1000" dirty="0"/>
              <a:t> J-L, </a:t>
            </a:r>
            <a:r>
              <a:rPr lang="en-US" sz="1000" i="1" dirty="0"/>
              <a:t>et al. </a:t>
            </a:r>
            <a:r>
              <a:rPr lang="en-US" sz="1000" dirty="0"/>
              <a:t>2015 ESC/ERS Guidelines for the diagnosis and treatment of pulmonary hypertension. </a:t>
            </a:r>
            <a:r>
              <a:rPr lang="en-US" sz="1000" i="1" dirty="0" err="1"/>
              <a:t>Eur</a:t>
            </a:r>
            <a:r>
              <a:rPr lang="en-US" sz="1000" i="1" dirty="0"/>
              <a:t> Respir J. </a:t>
            </a:r>
            <a:r>
              <a:rPr lang="en-US" sz="1000" dirty="0"/>
              <a:t>2015; 46: 903–975.</a:t>
            </a:r>
          </a:p>
        </p:txBody>
      </p:sp>
    </p:spTree>
    <p:extLst>
      <p:ext uri="{BB962C8B-B14F-4D97-AF65-F5344CB8AC3E}">
        <p14:creationId xmlns:p14="http://schemas.microsoft.com/office/powerpoint/2010/main" val="549613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164336-7718-9F41-8B33-ADC10B685297}"/>
              </a:ext>
            </a:extLst>
          </p:cNvPr>
          <p:cNvSpPr>
            <a:spLocks noGrp="1"/>
          </p:cNvSpPr>
          <p:nvPr>
            <p:ph type="title"/>
          </p:nvPr>
        </p:nvSpPr>
        <p:spPr/>
        <p:txBody>
          <a:bodyPr>
            <a:normAutofit fontScale="90000"/>
          </a:bodyPr>
          <a:lstStyle/>
          <a:p>
            <a:r>
              <a:rPr lang="en-US" dirty="0"/>
              <a:t>Echo Signs Suggesting PH Can Be Used To Assess the Probability of PH in Addition to </a:t>
            </a:r>
            <a:r>
              <a:rPr lang="en-US" dirty="0" err="1"/>
              <a:t>TRjet</a:t>
            </a:r>
            <a:r>
              <a:rPr lang="en-US" dirty="0"/>
              <a:t> Velocity Measurement</a:t>
            </a:r>
          </a:p>
        </p:txBody>
      </p:sp>
      <p:graphicFrame>
        <p:nvGraphicFramePr>
          <p:cNvPr id="5" name="Content Placeholder 4">
            <a:extLst>
              <a:ext uri="{FF2B5EF4-FFF2-40B4-BE49-F238E27FC236}">
                <a16:creationId xmlns:a16="http://schemas.microsoft.com/office/drawing/2014/main" id="{221F12DE-991D-0E44-BE84-914DEB23DEAB}"/>
              </a:ext>
            </a:extLst>
          </p:cNvPr>
          <p:cNvGraphicFramePr>
            <a:graphicFrameLocks noGrp="1"/>
          </p:cNvGraphicFramePr>
          <p:nvPr>
            <p:ph idx="1"/>
            <p:extLst>
              <p:ext uri="{D42A27DB-BD31-4B8C-83A1-F6EECF244321}">
                <p14:modId xmlns:p14="http://schemas.microsoft.com/office/powerpoint/2010/main" val="4070756048"/>
              </p:ext>
            </p:extLst>
          </p:nvPr>
        </p:nvGraphicFramePr>
        <p:xfrm>
          <a:off x="357947" y="1706837"/>
          <a:ext cx="11668402" cy="3838533"/>
        </p:xfrm>
        <a:graphic>
          <a:graphicData uri="http://schemas.openxmlformats.org/drawingml/2006/table">
            <a:tbl>
              <a:tblPr firstRow="1" bandRow="1">
                <a:tableStyleId>{00A15C55-8517-42AA-B614-E9B94910E393}</a:tableStyleId>
              </a:tblPr>
              <a:tblGrid>
                <a:gridCol w="3448741">
                  <a:extLst>
                    <a:ext uri="{9D8B030D-6E8A-4147-A177-3AD203B41FA5}">
                      <a16:colId xmlns:a16="http://schemas.microsoft.com/office/drawing/2014/main" val="3671364844"/>
                    </a:ext>
                  </a:extLst>
                </a:gridCol>
                <a:gridCol w="3727174">
                  <a:extLst>
                    <a:ext uri="{9D8B030D-6E8A-4147-A177-3AD203B41FA5}">
                      <a16:colId xmlns:a16="http://schemas.microsoft.com/office/drawing/2014/main" val="3111271334"/>
                    </a:ext>
                  </a:extLst>
                </a:gridCol>
                <a:gridCol w="4492487">
                  <a:extLst>
                    <a:ext uri="{9D8B030D-6E8A-4147-A177-3AD203B41FA5}">
                      <a16:colId xmlns:a16="http://schemas.microsoft.com/office/drawing/2014/main" val="2904410256"/>
                    </a:ext>
                  </a:extLst>
                </a:gridCol>
              </a:tblGrid>
              <a:tr h="66861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effectLst>
                            <a:outerShdw blurRad="50800" dist="12700" dir="5400000" algn="ctr" rotWithShape="0">
                              <a:schemeClr val="tx1"/>
                            </a:outerShdw>
                          </a:effectLst>
                        </a:rPr>
                        <a:t>A: The ventricles</a:t>
                      </a:r>
                      <a:endParaRPr lang="en-US" sz="1800" b="1" kern="1200" dirty="0">
                        <a:solidFill>
                          <a:schemeClr val="lt1"/>
                        </a:solidFill>
                        <a:effectLst>
                          <a:outerShdw blurRad="50800" dist="12700" dir="5400000" algn="ctr" rotWithShape="0">
                            <a:schemeClr val="tx1"/>
                          </a:outerShdw>
                        </a:effectLst>
                        <a:latin typeface="+mn-lt"/>
                        <a:ea typeface="+mn-ea"/>
                        <a:cs typeface="+mn-cs"/>
                      </a:endParaRPr>
                    </a:p>
                  </a:txBody>
                  <a:tcPr marL="91334" marR="91334"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effectLst>
                            <a:outerShdw blurRad="50800" dist="12700" dir="5400000" algn="ctr" rotWithShape="0">
                              <a:schemeClr val="tx1"/>
                            </a:outerShdw>
                          </a:effectLst>
                        </a:rPr>
                        <a:t>B: Pulmonary artery</a:t>
                      </a:r>
                      <a:endParaRPr lang="en-US" sz="1800" b="1" kern="1200" dirty="0">
                        <a:solidFill>
                          <a:schemeClr val="lt1"/>
                        </a:solidFill>
                        <a:effectLst>
                          <a:outerShdw blurRad="50800" dist="12700" dir="5400000" algn="ctr" rotWithShape="0">
                            <a:schemeClr val="tx1"/>
                          </a:outerShdw>
                        </a:effectLst>
                        <a:latin typeface="+mn-lt"/>
                        <a:ea typeface="+mn-ea"/>
                        <a:cs typeface="+mn-cs"/>
                      </a:endParaRPr>
                    </a:p>
                  </a:txBody>
                  <a:tcPr marL="91334" marR="91334" anchor="ctr"/>
                </a:tc>
                <a:tc>
                  <a:txBody>
                    <a:bodyPr/>
                    <a:lstStyle/>
                    <a:p>
                      <a:pPr marL="236538" indent="-225425">
                        <a:tabLst/>
                      </a:pPr>
                      <a:r>
                        <a:rPr lang="en-US" sz="1800" kern="1200" dirty="0">
                          <a:effectLst>
                            <a:outerShdw blurRad="50800" dist="12700" dir="5400000" algn="ctr" rotWithShape="0">
                              <a:schemeClr val="tx1"/>
                            </a:outerShdw>
                          </a:effectLst>
                        </a:rPr>
                        <a:t>C: Inferior vena cava and right atrium</a:t>
                      </a:r>
                      <a:endParaRPr lang="en-US" sz="1800" b="1" kern="1200" dirty="0">
                        <a:solidFill>
                          <a:schemeClr val="lt1"/>
                        </a:solidFill>
                        <a:effectLst>
                          <a:outerShdw blurRad="50800" dist="12700" dir="5400000" algn="ctr" rotWithShape="0">
                            <a:schemeClr val="tx1"/>
                          </a:outerShdw>
                        </a:effectLst>
                        <a:latin typeface="+mn-lt"/>
                        <a:ea typeface="+mn-ea"/>
                        <a:cs typeface="+mn-cs"/>
                      </a:endParaRPr>
                    </a:p>
                  </a:txBody>
                  <a:tcPr marL="91334" marR="91334" anchor="ctr"/>
                </a:tc>
                <a:extLst>
                  <a:ext uri="{0D108BD9-81ED-4DB2-BD59-A6C34878D82A}">
                    <a16:rowId xmlns:a16="http://schemas.microsoft.com/office/drawing/2014/main" val="87027914"/>
                  </a:ext>
                </a:extLst>
              </a:tr>
              <a:tr h="370840">
                <a:tc>
                  <a:txBody>
                    <a:bodyPr/>
                    <a:lstStyle/>
                    <a:p>
                      <a:r>
                        <a:rPr lang="en-US" sz="1800" kern="1200" dirty="0">
                          <a:effectLst/>
                        </a:rPr>
                        <a:t>Right ventricle/left ventricle</a:t>
                      </a:r>
                    </a:p>
                    <a:p>
                      <a:r>
                        <a:rPr lang="en-US" sz="1800" kern="1200" dirty="0">
                          <a:effectLst/>
                        </a:rPr>
                        <a:t>basal diameter ratio &gt;1.0</a:t>
                      </a:r>
                      <a:endParaRPr lang="en-US" sz="1800" kern="1200" dirty="0">
                        <a:solidFill>
                          <a:schemeClr val="dk1"/>
                        </a:solidFill>
                        <a:effectLst/>
                        <a:latin typeface="+mn-lt"/>
                        <a:ea typeface="+mn-ea"/>
                        <a:cs typeface="+mn-cs"/>
                      </a:endParaRPr>
                    </a:p>
                  </a:txBody>
                  <a:tcPr marL="91334" marR="91334" anchor="ctr">
                    <a:solidFill>
                      <a:schemeClr val="accent5">
                        <a:lumMod val="60000"/>
                        <a:lumOff val="40000"/>
                      </a:schemeClr>
                    </a:solidFill>
                  </a:tcPr>
                </a:tc>
                <a:tc>
                  <a:txBody>
                    <a:bodyPr/>
                    <a:lstStyle/>
                    <a:p>
                      <a:r>
                        <a:rPr lang="en-US" sz="1800" kern="1200" dirty="0">
                          <a:effectLst/>
                        </a:rPr>
                        <a:t>Right ventricular outflow Doppler</a:t>
                      </a:r>
                    </a:p>
                    <a:p>
                      <a:r>
                        <a:rPr lang="en-US" sz="1800" kern="1200" dirty="0">
                          <a:effectLst/>
                        </a:rPr>
                        <a:t>acceleration time &lt;105 ms and/or mid-systolic notching</a:t>
                      </a:r>
                      <a:endParaRPr lang="en-US" sz="1800" kern="1200" dirty="0">
                        <a:solidFill>
                          <a:schemeClr val="dk1"/>
                        </a:solidFill>
                        <a:effectLst/>
                        <a:latin typeface="+mn-lt"/>
                        <a:ea typeface="+mn-ea"/>
                        <a:cs typeface="+mn-cs"/>
                      </a:endParaRPr>
                    </a:p>
                  </a:txBody>
                  <a:tcPr marL="91334" marR="91334" anchor="ctr">
                    <a:solidFill>
                      <a:schemeClr val="accent5">
                        <a:lumMod val="60000"/>
                        <a:lumOff val="40000"/>
                      </a:schemeClr>
                    </a:solidFill>
                  </a:tcPr>
                </a:tc>
                <a:tc>
                  <a:txBody>
                    <a:bodyPr/>
                    <a:lstStyle/>
                    <a:p>
                      <a:r>
                        <a:rPr lang="en-US" sz="1800" kern="1200" dirty="0">
                          <a:effectLst/>
                        </a:rPr>
                        <a:t>Inferior vena cava diameter &gt;21 mm with decreased inspiratory</a:t>
                      </a:r>
                    </a:p>
                    <a:p>
                      <a:r>
                        <a:rPr lang="en-US" sz="1800" kern="1200" dirty="0">
                          <a:effectLst/>
                        </a:rPr>
                        <a:t>collapse (&lt;50% with a sniff</a:t>
                      </a:r>
                    </a:p>
                    <a:p>
                      <a:r>
                        <a:rPr lang="en-US" sz="1800" kern="1200" dirty="0">
                          <a:effectLst/>
                        </a:rPr>
                        <a:t>or &lt;20% with quiet inspiration)</a:t>
                      </a:r>
                      <a:endParaRPr lang="en-US" sz="1800" kern="1200" dirty="0">
                        <a:solidFill>
                          <a:schemeClr val="dk1"/>
                        </a:solidFill>
                        <a:effectLst/>
                        <a:latin typeface="+mn-lt"/>
                        <a:ea typeface="+mn-ea"/>
                        <a:cs typeface="+mn-cs"/>
                      </a:endParaRPr>
                    </a:p>
                  </a:txBody>
                  <a:tcPr marL="91334" marR="91334" anchor="ctr">
                    <a:solidFill>
                      <a:schemeClr val="accent5">
                        <a:lumMod val="60000"/>
                        <a:lumOff val="40000"/>
                      </a:schemeClr>
                    </a:solidFill>
                  </a:tcPr>
                </a:tc>
                <a:extLst>
                  <a:ext uri="{0D108BD9-81ED-4DB2-BD59-A6C34878D82A}">
                    <a16:rowId xmlns:a16="http://schemas.microsoft.com/office/drawing/2014/main" val="1588646535"/>
                  </a:ext>
                </a:extLst>
              </a:tr>
              <a:tr h="370840">
                <a:tc>
                  <a:txBody>
                    <a:bodyPr/>
                    <a:lstStyle/>
                    <a:p>
                      <a:r>
                        <a:rPr lang="en-US" sz="1800" kern="1200" dirty="0">
                          <a:effectLst/>
                        </a:rPr>
                        <a:t>Flattening of the interventricular</a:t>
                      </a:r>
                    </a:p>
                    <a:p>
                      <a:r>
                        <a:rPr lang="en-US" sz="1800" kern="1200" dirty="0">
                          <a:effectLst/>
                        </a:rPr>
                        <a:t>septum (left ventricular</a:t>
                      </a:r>
                    </a:p>
                    <a:p>
                      <a:r>
                        <a:rPr lang="en-US" sz="1800" kern="1200" dirty="0">
                          <a:effectLst/>
                        </a:rPr>
                        <a:t>eccentricity index &gt;1.1 in</a:t>
                      </a:r>
                    </a:p>
                    <a:p>
                      <a:r>
                        <a:rPr lang="en-US" sz="1800" kern="1200" dirty="0">
                          <a:effectLst/>
                        </a:rPr>
                        <a:t>systole and/or diastole)</a:t>
                      </a:r>
                      <a:endParaRPr lang="en-US" sz="1800" kern="1200" dirty="0">
                        <a:solidFill>
                          <a:schemeClr val="dk1"/>
                        </a:solidFill>
                        <a:effectLst/>
                        <a:latin typeface="+mn-lt"/>
                        <a:ea typeface="+mn-ea"/>
                        <a:cs typeface="+mn-cs"/>
                      </a:endParaRPr>
                    </a:p>
                  </a:txBody>
                  <a:tcPr marL="91334" marR="91334" anchor="ctr">
                    <a:solidFill>
                      <a:schemeClr val="accent5">
                        <a:lumMod val="40000"/>
                        <a:lumOff val="60000"/>
                      </a:schemeClr>
                    </a:solidFill>
                  </a:tcPr>
                </a:tc>
                <a:tc>
                  <a:txBody>
                    <a:bodyPr/>
                    <a:lstStyle/>
                    <a:p>
                      <a:r>
                        <a:rPr lang="en-US" sz="1800" kern="1200" dirty="0">
                          <a:effectLst/>
                        </a:rPr>
                        <a:t>Early diastolic pulmonary</a:t>
                      </a:r>
                    </a:p>
                    <a:p>
                      <a:r>
                        <a:rPr lang="en-US" sz="1800" kern="1200" dirty="0">
                          <a:effectLst/>
                        </a:rPr>
                        <a:t>regurgitation velocity &gt;2.2 m·s</a:t>
                      </a:r>
                      <a:r>
                        <a:rPr lang="en-US" sz="1800" kern="1200" baseline="30000" dirty="0">
                          <a:effectLst/>
                        </a:rPr>
                        <a:t>–1</a:t>
                      </a:r>
                    </a:p>
                    <a:p>
                      <a:endParaRPr lang="en-US" sz="1800" kern="1200" dirty="0">
                        <a:effectLst/>
                      </a:endParaRPr>
                    </a:p>
                    <a:p>
                      <a:r>
                        <a:rPr lang="en-US" sz="1800" kern="1200" dirty="0">
                          <a:effectLst/>
                        </a:rPr>
                        <a:t>Pulmonary artery</a:t>
                      </a:r>
                    </a:p>
                    <a:p>
                      <a:r>
                        <a:rPr lang="en-US" sz="1800" kern="1200" dirty="0">
                          <a:effectLst/>
                        </a:rPr>
                        <a:t>diameter &gt;25 mm</a:t>
                      </a:r>
                      <a:endParaRPr lang="en-US" sz="1800" kern="1200" dirty="0">
                        <a:solidFill>
                          <a:schemeClr val="dk1"/>
                        </a:solidFill>
                        <a:effectLst/>
                        <a:latin typeface="+mn-lt"/>
                        <a:ea typeface="+mn-ea"/>
                        <a:cs typeface="+mn-cs"/>
                      </a:endParaRPr>
                    </a:p>
                  </a:txBody>
                  <a:tcPr marL="91334" marR="91334" anchor="ctr">
                    <a:solidFill>
                      <a:schemeClr val="accent5">
                        <a:lumMod val="40000"/>
                        <a:lumOff val="60000"/>
                      </a:schemeClr>
                    </a:solidFill>
                  </a:tcPr>
                </a:tc>
                <a:tc>
                  <a:txBody>
                    <a:bodyPr/>
                    <a:lstStyle/>
                    <a:p>
                      <a:r>
                        <a:rPr lang="en-US" sz="1800" kern="1200" dirty="0">
                          <a:effectLst/>
                        </a:rPr>
                        <a:t>Right atrial area (end-systole)</a:t>
                      </a:r>
                    </a:p>
                    <a:p>
                      <a:r>
                        <a:rPr lang="en-US" sz="1800" kern="1200" dirty="0">
                          <a:effectLst/>
                        </a:rPr>
                        <a:t>&gt;18 cm</a:t>
                      </a:r>
                      <a:r>
                        <a:rPr lang="en-US" sz="1800" kern="1200" baseline="30000" dirty="0">
                          <a:effectLst/>
                        </a:rPr>
                        <a:t>2</a:t>
                      </a:r>
                      <a:endParaRPr lang="en-US" sz="1800" kern="1200" baseline="30000" dirty="0">
                        <a:solidFill>
                          <a:schemeClr val="dk1"/>
                        </a:solidFill>
                        <a:effectLst/>
                        <a:latin typeface="+mn-lt"/>
                        <a:ea typeface="+mn-ea"/>
                        <a:cs typeface="+mn-cs"/>
                      </a:endParaRPr>
                    </a:p>
                  </a:txBody>
                  <a:tcPr marL="91334" marR="91334" anchor="ctr">
                    <a:solidFill>
                      <a:schemeClr val="accent5">
                        <a:lumMod val="40000"/>
                        <a:lumOff val="60000"/>
                      </a:schemeClr>
                    </a:solidFill>
                  </a:tcPr>
                </a:tc>
                <a:extLst>
                  <a:ext uri="{0D108BD9-81ED-4DB2-BD59-A6C34878D82A}">
                    <a16:rowId xmlns:a16="http://schemas.microsoft.com/office/drawing/2014/main" val="1034621944"/>
                  </a:ext>
                </a:extLst>
              </a:tr>
              <a:tr h="370840">
                <a:tc gridSpan="3">
                  <a:txBody>
                    <a:bodyPr/>
                    <a:lstStyle/>
                    <a:p>
                      <a:r>
                        <a:rPr lang="en-US" sz="1400" kern="1200" dirty="0">
                          <a:effectLst/>
                        </a:rPr>
                        <a:t>Echocardiographic signs from at least two different categories (A/B/C) from the list should be present to alter the level of echocardiographic probability of PH. </a:t>
                      </a:r>
                      <a:endParaRPr lang="en-US" sz="1400" kern="1200" dirty="0">
                        <a:solidFill>
                          <a:schemeClr val="dk1"/>
                        </a:solidFill>
                        <a:effectLst/>
                        <a:latin typeface="+mn-lt"/>
                        <a:ea typeface="+mn-ea"/>
                        <a:cs typeface="+mn-cs"/>
                      </a:endParaRPr>
                    </a:p>
                  </a:txBody>
                  <a:tcPr marL="91334" marR="91334">
                    <a:solidFill>
                      <a:schemeClr val="bg1"/>
                    </a:solidFill>
                  </a:tcPr>
                </a:tc>
                <a:tc hMerge="1">
                  <a:txBody>
                    <a:bodyPr/>
                    <a:lstStyle/>
                    <a:p>
                      <a:endParaRPr lang="en-US" sz="1800" kern="1200" dirty="0">
                        <a:solidFill>
                          <a:schemeClr val="dk1"/>
                        </a:solidFill>
                        <a:effectLst/>
                        <a:latin typeface="+mn-lt"/>
                        <a:ea typeface="+mn-ea"/>
                        <a:cs typeface="+mn-cs"/>
                      </a:endParaRPr>
                    </a:p>
                  </a:txBody>
                  <a:tcPr/>
                </a:tc>
                <a:tc hMerge="1">
                  <a:txBody>
                    <a:bodyPr/>
                    <a:lstStyle/>
                    <a:p>
                      <a:endParaRPr lang="en-US" sz="1800" kern="1200" dirty="0">
                        <a:solidFill>
                          <a:schemeClr val="dk1"/>
                        </a:solidFill>
                        <a:effectLst/>
                        <a:latin typeface="+mn-lt"/>
                        <a:ea typeface="+mn-ea"/>
                        <a:cs typeface="+mn-cs"/>
                      </a:endParaRPr>
                    </a:p>
                  </a:txBody>
                  <a:tcPr/>
                </a:tc>
                <a:extLst>
                  <a:ext uri="{0D108BD9-81ED-4DB2-BD59-A6C34878D82A}">
                    <a16:rowId xmlns:a16="http://schemas.microsoft.com/office/drawing/2014/main" val="3104562573"/>
                  </a:ext>
                </a:extLst>
              </a:tr>
            </a:tbl>
          </a:graphicData>
        </a:graphic>
      </p:graphicFrame>
      <p:sp>
        <p:nvSpPr>
          <p:cNvPr id="3" name="Footer Placeholder 2">
            <a:extLst>
              <a:ext uri="{FF2B5EF4-FFF2-40B4-BE49-F238E27FC236}">
                <a16:creationId xmlns:a16="http://schemas.microsoft.com/office/drawing/2014/main" id="{D18074D8-CD6D-587C-E6A9-167E79F9C1AE}"/>
              </a:ext>
            </a:extLst>
          </p:cNvPr>
          <p:cNvSpPr>
            <a:spLocks noGrp="1"/>
          </p:cNvSpPr>
          <p:nvPr>
            <p:ph type="ftr" sz="quarter" idx="3"/>
          </p:nvPr>
        </p:nvSpPr>
        <p:spPr/>
        <p:txBody>
          <a:bodyPr/>
          <a:lstStyle/>
          <a:p>
            <a:r>
              <a:rPr lang="en-US" sz="1000" dirty="0" err="1"/>
              <a:t>Galiè</a:t>
            </a:r>
            <a:r>
              <a:rPr lang="en-US" sz="1000" dirty="0"/>
              <a:t> N, </a:t>
            </a:r>
            <a:r>
              <a:rPr lang="en-US" sz="1000" i="1" dirty="0"/>
              <a:t>et al. </a:t>
            </a:r>
            <a:r>
              <a:rPr lang="en-US" sz="1000" i="1" dirty="0" err="1"/>
              <a:t>Eur</a:t>
            </a:r>
            <a:r>
              <a:rPr lang="en-US" sz="1000" i="1" dirty="0"/>
              <a:t> Respir J. </a:t>
            </a:r>
            <a:r>
              <a:rPr lang="en-US" sz="1000" dirty="0"/>
              <a:t>2015; 46: 903–975</a:t>
            </a:r>
          </a:p>
        </p:txBody>
      </p:sp>
      <p:sp>
        <p:nvSpPr>
          <p:cNvPr id="4" name="Rectangle 3">
            <a:extLst>
              <a:ext uri="{FF2B5EF4-FFF2-40B4-BE49-F238E27FC236}">
                <a16:creationId xmlns:a16="http://schemas.microsoft.com/office/drawing/2014/main" id="{EBD431E2-40C4-51D8-6E42-27C0C0BD4C28}"/>
              </a:ext>
            </a:extLst>
          </p:cNvPr>
          <p:cNvSpPr/>
          <p:nvPr/>
        </p:nvSpPr>
        <p:spPr>
          <a:xfrm>
            <a:off x="379141" y="5025483"/>
            <a:ext cx="11619571" cy="52039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06039313"/>
      </p:ext>
    </p:extLst>
  </p:cSld>
  <p:clrMapOvr>
    <a:masterClrMapping/>
  </p:clrMapOvr>
</p:sld>
</file>

<file path=ppt/theme/theme1.xml><?xml version="1.0" encoding="utf-8"?>
<a:theme xmlns:a="http://schemas.openxmlformats.org/drawingml/2006/main" name="IMPACT-PH-22-NEW">
  <a:themeElements>
    <a:clrScheme name="MedEd PCC">
      <a:dk1>
        <a:srgbClr val="3F3F3F"/>
      </a:dk1>
      <a:lt1>
        <a:srgbClr val="FFFFFF"/>
      </a:lt1>
      <a:dk2>
        <a:srgbClr val="3F3F3F"/>
      </a:dk2>
      <a:lt2>
        <a:srgbClr val="FAFAFA"/>
      </a:lt2>
      <a:accent1>
        <a:srgbClr val="8E1537"/>
      </a:accent1>
      <a:accent2>
        <a:srgbClr val="B21E6C"/>
      </a:accent2>
      <a:accent3>
        <a:srgbClr val="10416A"/>
      </a:accent3>
      <a:accent4>
        <a:srgbClr val="0075C9"/>
      </a:accent4>
      <a:accent5>
        <a:srgbClr val="FCB315"/>
      </a:accent5>
      <a:accent6>
        <a:srgbClr val="7CC109"/>
      </a:accent6>
      <a:hlink>
        <a:srgbClr val="CE0E2D"/>
      </a:hlink>
      <a:folHlink>
        <a:srgbClr val="001B71"/>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nc-2019" id="{D6DD6064-0306-4FD1-AF18-B4FBE2D85156}" vid="{AD8A80D0-AC63-402F-8A18-93598A44339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Onc-2019</Template>
  <TotalTime>0</TotalTime>
  <Words>811</Words>
  <Application>Microsoft Office PowerPoint</Application>
  <PresentationFormat>Widescreen</PresentationFormat>
  <Paragraphs>74</Paragraphs>
  <Slides>6</Slides>
  <Notes>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vt:i4>
      </vt:variant>
    </vt:vector>
  </HeadingPairs>
  <TitlesOfParts>
    <vt:vector size="9" baseType="lpstr">
      <vt:lpstr>Arial</vt:lpstr>
      <vt:lpstr>Calibri</vt:lpstr>
      <vt:lpstr>IMPACT-PH-22-NEW</vt:lpstr>
      <vt:lpstr>Echocardiography: Not Definitive for PH, but Essential To Determine Need for Referral to PH Center</vt:lpstr>
      <vt:lpstr>Disclaimer</vt:lpstr>
      <vt:lpstr>Importance of Structural Changes in the RV in PAH</vt:lpstr>
      <vt:lpstr>Using ECHO to Uncover PH</vt:lpstr>
      <vt:lpstr>Echo: Probability of PH in Symptomatic Patients With a Suspicion of PH – Key Considerations</vt:lpstr>
      <vt:lpstr>Echo Signs Suggesting PH Can Be Used To Assess the Probability of PH in Addition to TRjet Velocity Measurement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2022-06-28T15:12:00Z</dcterms:created>
  <dcterms:modified xsi:type="dcterms:W3CDTF">2022-06-28T18:16:19Z</dcterms:modified>
</cp:coreProperties>
</file>