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0"/>
  </p:notesMasterIdLst>
  <p:handoutMasterIdLst>
    <p:handoutMasterId r:id="rId11"/>
  </p:handoutMasterIdLst>
  <p:sldIdLst>
    <p:sldId id="2134959161" r:id="rId2"/>
    <p:sldId id="256" r:id="rId3"/>
    <p:sldId id="2134959160" r:id="rId4"/>
    <p:sldId id="2134959240" r:id="rId5"/>
    <p:sldId id="2134959257" r:id="rId6"/>
    <p:sldId id="2134959258" r:id="rId7"/>
    <p:sldId id="275" r:id="rId8"/>
    <p:sldId id="213495925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09" userDrawn="1">
          <p15:clr>
            <a:srgbClr val="A4A3A4"/>
          </p15:clr>
        </p15:guide>
        <p15:guide id="2" pos="374" userDrawn="1">
          <p15:clr>
            <a:srgbClr val="A4A3A4"/>
          </p15:clr>
        </p15:guide>
        <p15:guide id="3" pos="6720" userDrawn="1">
          <p15:clr>
            <a:srgbClr val="A4A3A4"/>
          </p15:clr>
        </p15:guide>
        <p15:guide id="4" orient="horz" pos="3824" userDrawn="1">
          <p15:clr>
            <a:srgbClr val="A4A3A4"/>
          </p15:clr>
        </p15:guide>
        <p15:guide id="5" pos="100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D44B"/>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58" autoAdjust="0"/>
    <p:restoredTop sz="94660"/>
  </p:normalViewPr>
  <p:slideViewPr>
    <p:cSldViewPr snapToGrid="0">
      <p:cViewPr varScale="1">
        <p:scale>
          <a:sx n="77" d="100"/>
          <a:sy n="77" d="100"/>
        </p:scale>
        <p:origin x="846" y="96"/>
      </p:cViewPr>
      <p:guideLst>
        <p:guide orient="horz" pos="1109"/>
        <p:guide pos="374"/>
        <p:guide pos="6720"/>
        <p:guide orient="horz" pos="3824"/>
        <p:guide pos="1008"/>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6/28/2022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0ECC4E-DDAD-4377-A39B-330ABA706AEF}" type="slidenum">
              <a:rPr lang="en-US" smtClean="0"/>
              <a:t>3</a:t>
            </a:fld>
            <a:endParaRPr lang="en-US" dirty="0"/>
          </a:p>
        </p:txBody>
      </p:sp>
    </p:spTree>
    <p:extLst>
      <p:ext uri="{BB962C8B-B14F-4D97-AF65-F5344CB8AC3E}">
        <p14:creationId xmlns:p14="http://schemas.microsoft.com/office/powerpoint/2010/main" val="2290136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1425"/>
            <a:ext cx="5956300" cy="3351213"/>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9EB29691-D37B-4019-A849-64AD96E7D7A8}" type="slidenum">
              <a:rPr lang="en-GB" smtClean="0">
                <a:solidFill>
                  <a:prstClr val="black"/>
                </a:solidFill>
              </a:rPr>
              <a:pPr/>
              <a:t>4</a:t>
            </a:fld>
            <a:endParaRPr lang="en-GB" dirty="0">
              <a:solidFill>
                <a:prstClr val="black"/>
              </a:solidFill>
            </a:endParaRPr>
          </a:p>
        </p:txBody>
      </p:sp>
    </p:spTree>
    <p:extLst>
      <p:ext uri="{BB962C8B-B14F-4D97-AF65-F5344CB8AC3E}">
        <p14:creationId xmlns:p14="http://schemas.microsoft.com/office/powerpoint/2010/main" val="1707599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1425"/>
            <a:ext cx="5956300" cy="3351213"/>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9EB29691-D37B-4019-A849-64AD96E7D7A8}" type="slidenum">
              <a:rPr lang="en-GB" smtClean="0">
                <a:solidFill>
                  <a:prstClr val="black"/>
                </a:solidFill>
              </a:rPr>
              <a:pPr/>
              <a:t>5</a:t>
            </a:fld>
            <a:endParaRPr lang="en-GB" dirty="0">
              <a:solidFill>
                <a:prstClr val="black"/>
              </a:solidFill>
            </a:endParaRPr>
          </a:p>
        </p:txBody>
      </p:sp>
    </p:spTree>
    <p:extLst>
      <p:ext uri="{BB962C8B-B14F-4D97-AF65-F5344CB8AC3E}">
        <p14:creationId xmlns:p14="http://schemas.microsoft.com/office/powerpoint/2010/main" val="2929133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1425"/>
            <a:ext cx="5956300" cy="3351213"/>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9EB29691-D37B-4019-A849-64AD96E7D7A8}" type="slidenum">
              <a:rPr lang="en-GB" smtClean="0">
                <a:solidFill>
                  <a:prstClr val="black"/>
                </a:solidFill>
              </a:rPr>
              <a:pPr/>
              <a:t>6</a:t>
            </a:fld>
            <a:endParaRPr lang="en-GB" dirty="0">
              <a:solidFill>
                <a:prstClr val="black"/>
              </a:solidFill>
            </a:endParaRPr>
          </a:p>
        </p:txBody>
      </p:sp>
    </p:spTree>
    <p:extLst>
      <p:ext uri="{BB962C8B-B14F-4D97-AF65-F5344CB8AC3E}">
        <p14:creationId xmlns:p14="http://schemas.microsoft.com/office/powerpoint/2010/main" val="2471280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09E98F-DFBE-C142-84FF-237565951163}" type="slidenum">
              <a:rPr lang="en-US" smtClean="0"/>
              <a:t>8</a:t>
            </a:fld>
            <a:endParaRPr lang="en-US" dirty="0"/>
          </a:p>
        </p:txBody>
      </p:sp>
    </p:spTree>
    <p:extLst>
      <p:ext uri="{BB962C8B-B14F-4D97-AF65-F5344CB8AC3E}">
        <p14:creationId xmlns:p14="http://schemas.microsoft.com/office/powerpoint/2010/main" val="28727564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28406933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9511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97125A6-BF96-C84C-B39A-754B91877295}"/>
              </a:ext>
            </a:extLst>
          </p:cNvPr>
          <p:cNvSpPr>
            <a:spLocks noGrp="1"/>
          </p:cNvSpPr>
          <p:nvPr>
            <p:ph type="ctrTitle"/>
          </p:nvPr>
        </p:nvSpPr>
        <p:spPr/>
        <p:txBody>
          <a:bodyPr/>
          <a:lstStyle/>
          <a:p>
            <a:r>
              <a:rPr lang="en-US" dirty="0"/>
              <a:t>How Can We Make It Easier to Develop That “Index of Suspicion”</a:t>
            </a:r>
            <a:br>
              <a:rPr lang="en-US" dirty="0"/>
            </a:br>
            <a:r>
              <a:rPr lang="en-US" dirty="0"/>
              <a:t>for PAH?</a:t>
            </a:r>
          </a:p>
        </p:txBody>
      </p:sp>
      <p:sp>
        <p:nvSpPr>
          <p:cNvPr id="5" name="Subtitle 4">
            <a:extLst>
              <a:ext uri="{FF2B5EF4-FFF2-40B4-BE49-F238E27FC236}">
                <a16:creationId xmlns:a16="http://schemas.microsoft.com/office/drawing/2014/main" id="{6CC22827-F319-6449-81CD-CC10D57BCB4D}"/>
              </a:ext>
            </a:extLst>
          </p:cNvPr>
          <p:cNvSpPr>
            <a:spLocks noGrp="1"/>
          </p:cNvSpPr>
          <p:nvPr>
            <p:ph type="subTitle" idx="1"/>
          </p:nvPr>
        </p:nvSpPr>
        <p:spPr/>
        <p:txBody>
          <a:bodyPr>
            <a:normAutofit/>
          </a:bodyPr>
          <a:lstStyle/>
          <a:p>
            <a:r>
              <a:rPr lang="en-US" sz="2800" dirty="0"/>
              <a:t>Roles of the community physician and the PH center in</a:t>
            </a:r>
            <a:br>
              <a:rPr lang="en-US" sz="2800" dirty="0"/>
            </a:br>
            <a:r>
              <a:rPr lang="en-US" sz="2800" dirty="0"/>
              <a:t>reaching the correct diagnosis and promoting referral</a:t>
            </a:r>
          </a:p>
        </p:txBody>
      </p:sp>
    </p:spTree>
    <p:extLst>
      <p:ext uri="{BB962C8B-B14F-4D97-AF65-F5344CB8AC3E}">
        <p14:creationId xmlns:p14="http://schemas.microsoft.com/office/powerpoint/2010/main" val="3551429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F202E-187B-6046-B651-4B2CFAD6AFFB}"/>
              </a:ext>
            </a:extLst>
          </p:cNvPr>
          <p:cNvSpPr>
            <a:spLocks noGrp="1"/>
          </p:cNvSpPr>
          <p:nvPr>
            <p:ph type="title"/>
          </p:nvPr>
        </p:nvSpPr>
        <p:spPr/>
        <p:txBody>
          <a:bodyPr/>
          <a:lstStyle/>
          <a:p>
            <a:r>
              <a:rPr lang="en-US" dirty="0"/>
              <a:t>Building a Clinical Suspicion of PAH</a:t>
            </a:r>
          </a:p>
        </p:txBody>
      </p:sp>
      <p:sp>
        <p:nvSpPr>
          <p:cNvPr id="3" name="Content Placeholder 2">
            <a:extLst>
              <a:ext uri="{FF2B5EF4-FFF2-40B4-BE49-F238E27FC236}">
                <a16:creationId xmlns:a16="http://schemas.microsoft.com/office/drawing/2014/main" id="{7847E243-F5E5-3A43-8B2D-1754E7FF5A08}"/>
              </a:ext>
            </a:extLst>
          </p:cNvPr>
          <p:cNvSpPr>
            <a:spLocks noGrp="1"/>
          </p:cNvSpPr>
          <p:nvPr>
            <p:ph idx="1"/>
          </p:nvPr>
        </p:nvSpPr>
        <p:spPr>
          <a:xfrm>
            <a:off x="609600" y="1477906"/>
            <a:ext cx="5403574" cy="5250885"/>
          </a:xfrm>
        </p:spPr>
        <p:txBody>
          <a:bodyPr>
            <a:normAutofit lnSpcReduction="10000"/>
          </a:bodyPr>
          <a:lstStyle/>
          <a:p>
            <a:pPr>
              <a:spcBef>
                <a:spcPts val="300"/>
              </a:spcBef>
              <a:spcAft>
                <a:spcPts val="300"/>
              </a:spcAft>
            </a:pPr>
            <a:r>
              <a:rPr lang="en-US" b="1" dirty="0"/>
              <a:t>General Symptoms (nonspecific)</a:t>
            </a:r>
          </a:p>
          <a:p>
            <a:pPr lvl="1">
              <a:spcBef>
                <a:spcPts val="300"/>
              </a:spcBef>
              <a:spcAft>
                <a:spcPts val="300"/>
              </a:spcAft>
            </a:pPr>
            <a:r>
              <a:rPr lang="en-US" dirty="0"/>
              <a:t>Dyspnea</a:t>
            </a:r>
          </a:p>
          <a:p>
            <a:pPr lvl="1">
              <a:spcBef>
                <a:spcPts val="300"/>
              </a:spcBef>
              <a:spcAft>
                <a:spcPts val="300"/>
              </a:spcAft>
            </a:pPr>
            <a:r>
              <a:rPr lang="en-US" dirty="0"/>
              <a:t>Weakness</a:t>
            </a:r>
          </a:p>
          <a:p>
            <a:pPr lvl="1">
              <a:spcBef>
                <a:spcPts val="300"/>
              </a:spcBef>
              <a:spcAft>
                <a:spcPts val="300"/>
              </a:spcAft>
            </a:pPr>
            <a:r>
              <a:rPr lang="en-US" dirty="0"/>
              <a:t>Chest pain</a:t>
            </a:r>
          </a:p>
          <a:p>
            <a:pPr lvl="1">
              <a:spcBef>
                <a:spcPts val="300"/>
              </a:spcBef>
              <a:spcAft>
                <a:spcPts val="300"/>
              </a:spcAft>
            </a:pPr>
            <a:r>
              <a:rPr lang="en-US" dirty="0"/>
              <a:t>Light-headedness/syncope</a:t>
            </a:r>
          </a:p>
          <a:p>
            <a:pPr lvl="1">
              <a:spcBef>
                <a:spcPts val="300"/>
              </a:spcBef>
              <a:spcAft>
                <a:spcPts val="300"/>
              </a:spcAft>
            </a:pPr>
            <a:r>
              <a:rPr lang="en-US" dirty="0"/>
              <a:t>Cough (less frequent)</a:t>
            </a:r>
          </a:p>
          <a:p>
            <a:pPr>
              <a:spcBef>
                <a:spcPts val="300"/>
              </a:spcBef>
              <a:spcAft>
                <a:spcPts val="300"/>
              </a:spcAft>
            </a:pPr>
            <a:r>
              <a:rPr lang="en-US" b="1" dirty="0"/>
              <a:t>In more progressed disease, one may also observe…</a:t>
            </a:r>
          </a:p>
          <a:p>
            <a:pPr lvl="1">
              <a:spcBef>
                <a:spcPts val="300"/>
              </a:spcBef>
              <a:spcAft>
                <a:spcPts val="300"/>
              </a:spcAft>
            </a:pPr>
            <a:r>
              <a:rPr lang="en-US" dirty="0"/>
              <a:t>Progressive right-sided heart failure </a:t>
            </a:r>
            <a:br>
              <a:rPr lang="en-US" dirty="0"/>
            </a:br>
            <a:r>
              <a:rPr lang="en-US" dirty="0"/>
              <a:t>(edema, ascites, abdominal distension)</a:t>
            </a:r>
          </a:p>
          <a:p>
            <a:pPr lvl="1">
              <a:spcBef>
                <a:spcPts val="300"/>
              </a:spcBef>
              <a:spcAft>
                <a:spcPts val="300"/>
              </a:spcAft>
            </a:pPr>
            <a:r>
              <a:rPr lang="en-US" dirty="0"/>
              <a:t>Hemoptysis</a:t>
            </a:r>
          </a:p>
          <a:p>
            <a:pPr lvl="1">
              <a:spcBef>
                <a:spcPts val="300"/>
              </a:spcBef>
              <a:spcAft>
                <a:spcPts val="300"/>
              </a:spcAft>
            </a:pPr>
            <a:r>
              <a:rPr lang="en-US" dirty="0"/>
              <a:t>Ortner’s syndrome/hoarseness (rare) </a:t>
            </a:r>
            <a:br>
              <a:rPr lang="en-US" dirty="0"/>
            </a:br>
            <a:r>
              <a:rPr lang="en-US" dirty="0"/>
              <a:t>(unilateral vocal cord paralysis)</a:t>
            </a:r>
          </a:p>
          <a:p>
            <a:pPr lvl="1">
              <a:spcBef>
                <a:spcPts val="300"/>
              </a:spcBef>
              <a:spcAft>
                <a:spcPts val="300"/>
              </a:spcAft>
            </a:pPr>
            <a:r>
              <a:rPr lang="en-US" dirty="0"/>
              <a:t>Arrhythmias</a:t>
            </a:r>
          </a:p>
        </p:txBody>
      </p:sp>
      <p:sp>
        <p:nvSpPr>
          <p:cNvPr id="5" name="Content Placeholder 4">
            <a:extLst>
              <a:ext uri="{FF2B5EF4-FFF2-40B4-BE49-F238E27FC236}">
                <a16:creationId xmlns:a16="http://schemas.microsoft.com/office/drawing/2014/main" id="{42B097BE-E798-4A05-AF91-83A2E8E6E5EF}"/>
              </a:ext>
            </a:extLst>
          </p:cNvPr>
          <p:cNvSpPr>
            <a:spLocks noGrp="1"/>
          </p:cNvSpPr>
          <p:nvPr>
            <p:ph sz="half" idx="4294967295"/>
          </p:nvPr>
        </p:nvSpPr>
        <p:spPr>
          <a:xfrm>
            <a:off x="6636150" y="1433237"/>
            <a:ext cx="5565775" cy="4754562"/>
          </a:xfrm>
        </p:spPr>
        <p:txBody>
          <a:bodyPr>
            <a:normAutofit/>
          </a:bodyPr>
          <a:lstStyle/>
          <a:p>
            <a:pPr>
              <a:spcBef>
                <a:spcPts val="300"/>
              </a:spcBef>
              <a:spcAft>
                <a:spcPts val="300"/>
              </a:spcAft>
            </a:pPr>
            <a:r>
              <a:rPr lang="en-US" sz="2400" b="1" dirty="0"/>
              <a:t>Physical Findings</a:t>
            </a:r>
          </a:p>
          <a:p>
            <a:pPr lvl="1">
              <a:spcBef>
                <a:spcPts val="300"/>
              </a:spcBef>
              <a:spcAft>
                <a:spcPts val="300"/>
              </a:spcAft>
            </a:pPr>
            <a:r>
              <a:rPr lang="en-US" sz="2000" dirty="0"/>
              <a:t>Augmented second heart sound </a:t>
            </a:r>
            <a:br>
              <a:rPr lang="en-US" sz="2000" dirty="0"/>
            </a:br>
            <a:r>
              <a:rPr lang="en-US" sz="2000" dirty="0"/>
              <a:t>(P2 component)</a:t>
            </a:r>
          </a:p>
          <a:p>
            <a:pPr lvl="1">
              <a:spcBef>
                <a:spcPts val="300"/>
              </a:spcBef>
              <a:spcAft>
                <a:spcPts val="300"/>
              </a:spcAft>
            </a:pPr>
            <a:r>
              <a:rPr lang="en-US" sz="2000" dirty="0"/>
              <a:t>Right ventricular lift</a:t>
            </a:r>
          </a:p>
          <a:p>
            <a:pPr lvl="1">
              <a:spcBef>
                <a:spcPts val="300"/>
              </a:spcBef>
              <a:spcAft>
                <a:spcPts val="300"/>
              </a:spcAft>
            </a:pPr>
            <a:r>
              <a:rPr lang="en-US" sz="2000" dirty="0"/>
              <a:t>Jugular venous distension</a:t>
            </a:r>
          </a:p>
          <a:p>
            <a:pPr lvl="1">
              <a:spcBef>
                <a:spcPts val="300"/>
              </a:spcBef>
              <a:spcAft>
                <a:spcPts val="300"/>
              </a:spcAft>
            </a:pPr>
            <a:r>
              <a:rPr lang="en-US" sz="2000" dirty="0"/>
              <a:t>Hepatojugular reflux</a:t>
            </a:r>
          </a:p>
          <a:p>
            <a:pPr lvl="1">
              <a:spcBef>
                <a:spcPts val="300"/>
              </a:spcBef>
              <a:spcAft>
                <a:spcPts val="300"/>
              </a:spcAft>
            </a:pPr>
            <a:r>
              <a:rPr lang="en-US" sz="2000" dirty="0"/>
              <a:t>Ascites</a:t>
            </a:r>
          </a:p>
          <a:p>
            <a:pPr lvl="1">
              <a:spcBef>
                <a:spcPts val="300"/>
              </a:spcBef>
              <a:spcAft>
                <a:spcPts val="300"/>
              </a:spcAft>
            </a:pPr>
            <a:r>
              <a:rPr lang="en-US" sz="2000" dirty="0"/>
              <a:t>Hepatomegaly and/or splenomegaly</a:t>
            </a:r>
          </a:p>
          <a:p>
            <a:pPr lvl="1">
              <a:spcBef>
                <a:spcPts val="300"/>
              </a:spcBef>
              <a:spcAft>
                <a:spcPts val="300"/>
              </a:spcAft>
            </a:pPr>
            <a:r>
              <a:rPr lang="en-US" sz="2000" dirty="0"/>
              <a:t>Edema</a:t>
            </a:r>
          </a:p>
          <a:p>
            <a:pPr lvl="1">
              <a:spcBef>
                <a:spcPts val="300"/>
              </a:spcBef>
              <a:spcAft>
                <a:spcPts val="300"/>
              </a:spcAft>
            </a:pPr>
            <a:r>
              <a:rPr lang="en-US" sz="2000" dirty="0"/>
              <a:t>Tricuspid regurgitant or pulmonary regurgitant murmurs</a:t>
            </a:r>
          </a:p>
          <a:p>
            <a:pPr lvl="1">
              <a:spcBef>
                <a:spcPts val="300"/>
              </a:spcBef>
              <a:spcAft>
                <a:spcPts val="300"/>
              </a:spcAft>
            </a:pPr>
            <a:r>
              <a:rPr lang="en-US" sz="2000" dirty="0"/>
              <a:t>S3 gallop</a:t>
            </a:r>
          </a:p>
        </p:txBody>
      </p:sp>
    </p:spTree>
    <p:extLst>
      <p:ext uri="{BB962C8B-B14F-4D97-AF65-F5344CB8AC3E}">
        <p14:creationId xmlns:p14="http://schemas.microsoft.com/office/powerpoint/2010/main" val="612120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662" y="149822"/>
            <a:ext cx="10988675" cy="859173"/>
          </a:xfrm>
        </p:spPr>
        <p:txBody>
          <a:bodyPr>
            <a:normAutofit fontScale="90000"/>
          </a:bodyPr>
          <a:lstStyle/>
          <a:p>
            <a:r>
              <a:rPr lang="en-US" altLang="de-DE" dirty="0"/>
              <a:t>In the Current Era, What Clinical Data Are Needed for Assessment of the PAH Patient?</a:t>
            </a:r>
            <a:endParaRPr lang="en-GB" dirty="0"/>
          </a:p>
        </p:txBody>
      </p:sp>
      <p:sp>
        <p:nvSpPr>
          <p:cNvPr id="4" name="Rounded Rectangle 3"/>
          <p:cNvSpPr/>
          <p:nvPr/>
        </p:nvSpPr>
        <p:spPr>
          <a:xfrm>
            <a:off x="4517028" y="1372146"/>
            <a:ext cx="3415604" cy="69475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Disease Assessment</a:t>
            </a:r>
          </a:p>
        </p:txBody>
      </p:sp>
      <p:cxnSp>
        <p:nvCxnSpPr>
          <p:cNvPr id="18" name="Straight Connector 17"/>
          <p:cNvCxnSpPr>
            <a:stCxn id="12" idx="0"/>
            <a:endCxn id="25" idx="2"/>
          </p:cNvCxnSpPr>
          <p:nvPr/>
        </p:nvCxnSpPr>
        <p:spPr>
          <a:xfrm flipV="1">
            <a:off x="5960967" y="5519619"/>
            <a:ext cx="347315" cy="23909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Rounded Rectangle 24"/>
          <p:cNvSpPr/>
          <p:nvPr/>
        </p:nvSpPr>
        <p:spPr>
          <a:xfrm>
            <a:off x="5765133" y="4791098"/>
            <a:ext cx="1086297" cy="728521"/>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Exercise Tests</a:t>
            </a:r>
          </a:p>
        </p:txBody>
      </p:sp>
      <p:cxnSp>
        <p:nvCxnSpPr>
          <p:cNvPr id="31" name="Straight Connector 30"/>
          <p:cNvCxnSpPr>
            <a:stCxn id="9" idx="0"/>
            <a:endCxn id="25" idx="2"/>
          </p:cNvCxnSpPr>
          <p:nvPr/>
        </p:nvCxnSpPr>
        <p:spPr>
          <a:xfrm flipH="1" flipV="1">
            <a:off x="6308282" y="5519619"/>
            <a:ext cx="759464" cy="24112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a:stCxn id="4" idx="2"/>
            <a:endCxn id="25" idx="0"/>
          </p:cNvCxnSpPr>
          <p:nvPr/>
        </p:nvCxnSpPr>
        <p:spPr>
          <a:xfrm>
            <a:off x="6224830" y="2066902"/>
            <a:ext cx="83452" cy="27241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6586601" y="5760742"/>
            <a:ext cx="962289" cy="37082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6MWD</a:t>
            </a:r>
          </a:p>
        </p:txBody>
      </p:sp>
      <p:sp>
        <p:nvSpPr>
          <p:cNvPr id="12" name="Rounded Rectangle 11"/>
          <p:cNvSpPr/>
          <p:nvPr/>
        </p:nvSpPr>
        <p:spPr>
          <a:xfrm>
            <a:off x="5511922" y="5758710"/>
            <a:ext cx="898089" cy="37082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CPET</a:t>
            </a:r>
          </a:p>
        </p:txBody>
      </p:sp>
      <p:cxnSp>
        <p:nvCxnSpPr>
          <p:cNvPr id="21" name="Straight Connector 20"/>
          <p:cNvCxnSpPr>
            <a:cxnSpLocks/>
            <a:stCxn id="11" idx="0"/>
            <a:endCxn id="26" idx="2"/>
          </p:cNvCxnSpPr>
          <p:nvPr/>
        </p:nvCxnSpPr>
        <p:spPr>
          <a:xfrm flipV="1">
            <a:off x="2508364" y="3505415"/>
            <a:ext cx="433969" cy="22263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1857926" y="3728054"/>
            <a:ext cx="1300875" cy="38034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NT-proBNP</a:t>
            </a:r>
          </a:p>
        </p:txBody>
      </p:sp>
      <p:cxnSp>
        <p:nvCxnSpPr>
          <p:cNvPr id="90" name="Straight Connector 89"/>
          <p:cNvCxnSpPr>
            <a:cxnSpLocks/>
            <a:stCxn id="4" idx="2"/>
            <a:endCxn id="26" idx="0"/>
          </p:cNvCxnSpPr>
          <p:nvPr/>
        </p:nvCxnSpPr>
        <p:spPr>
          <a:xfrm flipH="1">
            <a:off x="2942333" y="2066902"/>
            <a:ext cx="3282497" cy="85832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Rounded Rectangle 25"/>
          <p:cNvSpPr/>
          <p:nvPr/>
        </p:nvSpPr>
        <p:spPr>
          <a:xfrm>
            <a:off x="2240884" y="2925225"/>
            <a:ext cx="1402898" cy="580190"/>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Biochemical Markers</a:t>
            </a:r>
          </a:p>
        </p:txBody>
      </p:sp>
      <p:sp>
        <p:nvSpPr>
          <p:cNvPr id="5" name="Rounded Rectangle 4"/>
          <p:cNvSpPr/>
          <p:nvPr/>
        </p:nvSpPr>
        <p:spPr>
          <a:xfrm>
            <a:off x="3703743" y="5466403"/>
            <a:ext cx="1244338" cy="636017"/>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Signs of Right Heart Failure</a:t>
            </a:r>
          </a:p>
        </p:txBody>
      </p:sp>
      <p:cxnSp>
        <p:nvCxnSpPr>
          <p:cNvPr id="16" name="Straight Connector 15"/>
          <p:cNvCxnSpPr>
            <a:cxnSpLocks/>
            <a:stCxn id="24" idx="2"/>
            <a:endCxn id="8" idx="3"/>
          </p:cNvCxnSpPr>
          <p:nvPr/>
        </p:nvCxnSpPr>
        <p:spPr>
          <a:xfrm flipH="1">
            <a:off x="2805466" y="4298331"/>
            <a:ext cx="1518226" cy="39672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cxnSpLocks/>
            <a:stCxn id="6" idx="0"/>
            <a:endCxn id="24" idx="2"/>
          </p:cNvCxnSpPr>
          <p:nvPr/>
        </p:nvCxnSpPr>
        <p:spPr>
          <a:xfrm flipV="1">
            <a:off x="2949950" y="4298331"/>
            <a:ext cx="1373742" cy="74369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cxnSpLocks/>
            <a:stCxn id="24" idx="2"/>
            <a:endCxn id="7" idx="1"/>
          </p:cNvCxnSpPr>
          <p:nvPr/>
        </p:nvCxnSpPr>
        <p:spPr>
          <a:xfrm>
            <a:off x="4323692" y="4298331"/>
            <a:ext cx="257754" cy="70682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Rounded Rectangle 5"/>
          <p:cNvSpPr/>
          <p:nvPr/>
        </p:nvSpPr>
        <p:spPr>
          <a:xfrm>
            <a:off x="2290383" y="5042030"/>
            <a:ext cx="1319134" cy="636017"/>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Progression of Symptoms</a:t>
            </a:r>
          </a:p>
        </p:txBody>
      </p:sp>
      <p:sp>
        <p:nvSpPr>
          <p:cNvPr id="8" name="Rounded Rectangle 7"/>
          <p:cNvSpPr/>
          <p:nvPr/>
        </p:nvSpPr>
        <p:spPr>
          <a:xfrm>
            <a:off x="2211400" y="4518148"/>
            <a:ext cx="594066" cy="35381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FC</a:t>
            </a:r>
          </a:p>
        </p:txBody>
      </p:sp>
      <p:cxnSp>
        <p:nvCxnSpPr>
          <p:cNvPr id="93" name="Straight Connector 92"/>
          <p:cNvCxnSpPr>
            <a:cxnSpLocks/>
            <a:stCxn id="4" idx="2"/>
            <a:endCxn id="24" idx="0"/>
          </p:cNvCxnSpPr>
          <p:nvPr/>
        </p:nvCxnSpPr>
        <p:spPr>
          <a:xfrm flipH="1">
            <a:off x="4323692" y="2066902"/>
            <a:ext cx="1901138" cy="159651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cxnSpLocks/>
            <a:stCxn id="24" idx="2"/>
            <a:endCxn id="5" idx="0"/>
          </p:cNvCxnSpPr>
          <p:nvPr/>
        </p:nvCxnSpPr>
        <p:spPr>
          <a:xfrm>
            <a:off x="4323692" y="4298331"/>
            <a:ext cx="2220" cy="11680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3643782" y="3663417"/>
            <a:ext cx="1359819" cy="634914"/>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Clinical Assessment</a:t>
            </a:r>
          </a:p>
        </p:txBody>
      </p:sp>
      <p:sp>
        <p:nvSpPr>
          <p:cNvPr id="7" name="Rounded Rectangle 6"/>
          <p:cNvSpPr/>
          <p:nvPr/>
        </p:nvSpPr>
        <p:spPr>
          <a:xfrm>
            <a:off x="4581446" y="4808987"/>
            <a:ext cx="1034097" cy="392341"/>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Syncope</a:t>
            </a:r>
          </a:p>
        </p:txBody>
      </p:sp>
      <p:cxnSp>
        <p:nvCxnSpPr>
          <p:cNvPr id="87" name="Straight Connector 86"/>
          <p:cNvCxnSpPr>
            <a:cxnSpLocks/>
            <a:stCxn id="4" idx="2"/>
            <a:endCxn id="27" idx="0"/>
          </p:cNvCxnSpPr>
          <p:nvPr/>
        </p:nvCxnSpPr>
        <p:spPr>
          <a:xfrm>
            <a:off x="6224830" y="2066902"/>
            <a:ext cx="1561467" cy="18036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Rounded Rectangle 33"/>
          <p:cNvSpPr/>
          <p:nvPr/>
        </p:nvSpPr>
        <p:spPr>
          <a:xfrm>
            <a:off x="7040772" y="4969947"/>
            <a:ext cx="896319" cy="37082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RA Area</a:t>
            </a:r>
          </a:p>
        </p:txBody>
      </p:sp>
      <p:cxnSp>
        <p:nvCxnSpPr>
          <p:cNvPr id="36" name="Straight Connector 35"/>
          <p:cNvCxnSpPr>
            <a:cxnSpLocks/>
            <a:stCxn id="27" idx="2"/>
            <a:endCxn id="34" idx="0"/>
          </p:cNvCxnSpPr>
          <p:nvPr/>
        </p:nvCxnSpPr>
        <p:spPr>
          <a:xfrm flipH="1">
            <a:off x="7488932" y="4505466"/>
            <a:ext cx="297365" cy="4644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cxnSpLocks/>
            <a:stCxn id="27" idx="2"/>
            <a:endCxn id="35" idx="0"/>
          </p:cNvCxnSpPr>
          <p:nvPr/>
        </p:nvCxnSpPr>
        <p:spPr>
          <a:xfrm>
            <a:off x="7786297" y="4505466"/>
            <a:ext cx="957507" cy="28923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Rounded Rectangle 26"/>
          <p:cNvSpPr/>
          <p:nvPr/>
        </p:nvSpPr>
        <p:spPr>
          <a:xfrm>
            <a:off x="6851432" y="3870552"/>
            <a:ext cx="1869729" cy="634914"/>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Echocardiographic Evaluations</a:t>
            </a:r>
          </a:p>
        </p:txBody>
      </p:sp>
      <p:sp>
        <p:nvSpPr>
          <p:cNvPr id="35" name="Rounded Rectangle 34"/>
          <p:cNvSpPr/>
          <p:nvPr/>
        </p:nvSpPr>
        <p:spPr>
          <a:xfrm>
            <a:off x="8136859" y="4794696"/>
            <a:ext cx="1213890" cy="581679"/>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Pericardial Effusion</a:t>
            </a:r>
          </a:p>
        </p:txBody>
      </p:sp>
      <p:cxnSp>
        <p:nvCxnSpPr>
          <p:cNvPr id="84" name="Straight Connector 83"/>
          <p:cNvCxnSpPr>
            <a:cxnSpLocks/>
            <a:endCxn id="29" idx="0"/>
          </p:cNvCxnSpPr>
          <p:nvPr/>
        </p:nvCxnSpPr>
        <p:spPr>
          <a:xfrm>
            <a:off x="6208240" y="2061422"/>
            <a:ext cx="3886068" cy="39910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cxnSpLocks/>
            <a:stCxn id="29" idx="2"/>
          </p:cNvCxnSpPr>
          <p:nvPr/>
        </p:nvCxnSpPr>
        <p:spPr>
          <a:xfrm>
            <a:off x="10094308" y="3029911"/>
            <a:ext cx="31117" cy="4364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29" idx="2"/>
            <a:endCxn id="58" idx="0"/>
          </p:cNvCxnSpPr>
          <p:nvPr/>
        </p:nvCxnSpPr>
        <p:spPr>
          <a:xfrm>
            <a:off x="10094308" y="3029911"/>
            <a:ext cx="939471" cy="16715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a:xfrm>
            <a:off x="9299738" y="2460523"/>
            <a:ext cx="1589139" cy="569388"/>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Hemodynamic Evaluations</a:t>
            </a:r>
          </a:p>
        </p:txBody>
      </p:sp>
      <p:sp>
        <p:nvSpPr>
          <p:cNvPr id="58" name="Rounded Rectangle 57"/>
          <p:cNvSpPr/>
          <p:nvPr/>
        </p:nvSpPr>
        <p:spPr>
          <a:xfrm>
            <a:off x="10697492" y="3197061"/>
            <a:ext cx="672573" cy="380666"/>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RAP</a:t>
            </a:r>
          </a:p>
        </p:txBody>
      </p:sp>
      <p:sp>
        <p:nvSpPr>
          <p:cNvPr id="59" name="Rounded Rectangle 58"/>
          <p:cNvSpPr/>
          <p:nvPr/>
        </p:nvSpPr>
        <p:spPr>
          <a:xfrm>
            <a:off x="9853112" y="3466390"/>
            <a:ext cx="505738" cy="380666"/>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CI</a:t>
            </a:r>
          </a:p>
        </p:txBody>
      </p:sp>
      <p:cxnSp>
        <p:nvCxnSpPr>
          <p:cNvPr id="43" name="Straight Connector 42"/>
          <p:cNvCxnSpPr>
            <a:stCxn id="29" idx="2"/>
            <a:endCxn id="42" idx="0"/>
          </p:cNvCxnSpPr>
          <p:nvPr/>
        </p:nvCxnSpPr>
        <p:spPr>
          <a:xfrm>
            <a:off x="10094308" y="3029911"/>
            <a:ext cx="811159" cy="88979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Rounded Rectangle 41"/>
          <p:cNvSpPr/>
          <p:nvPr/>
        </p:nvSpPr>
        <p:spPr>
          <a:xfrm>
            <a:off x="10290338" y="3919709"/>
            <a:ext cx="1230257" cy="108967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Mixed Venous</a:t>
            </a:r>
          </a:p>
          <a:p>
            <a:pPr algn="ctr"/>
            <a:r>
              <a:rPr lang="en-GB" sz="1200" b="1" dirty="0">
                <a:solidFill>
                  <a:schemeClr val="tx1"/>
                </a:solidFill>
              </a:rPr>
              <a:t>Saturation</a:t>
            </a:r>
          </a:p>
        </p:txBody>
      </p:sp>
      <p:sp>
        <p:nvSpPr>
          <p:cNvPr id="44" name="Rounded Rectangle 43">
            <a:extLst>
              <a:ext uri="{FF2B5EF4-FFF2-40B4-BE49-F238E27FC236}">
                <a16:creationId xmlns:a16="http://schemas.microsoft.com/office/drawing/2014/main" id="{1F00BC38-4585-474B-A3E0-B7608957E94F}"/>
              </a:ext>
            </a:extLst>
          </p:cNvPr>
          <p:cNvSpPr/>
          <p:nvPr/>
        </p:nvSpPr>
        <p:spPr>
          <a:xfrm>
            <a:off x="2298917" y="2148992"/>
            <a:ext cx="1089911" cy="485371"/>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PFTs</a:t>
            </a:r>
          </a:p>
        </p:txBody>
      </p:sp>
      <p:cxnSp>
        <p:nvCxnSpPr>
          <p:cNvPr id="45" name="Straight Connector 44">
            <a:extLst>
              <a:ext uri="{FF2B5EF4-FFF2-40B4-BE49-F238E27FC236}">
                <a16:creationId xmlns:a16="http://schemas.microsoft.com/office/drawing/2014/main" id="{E25FC849-E2D0-B645-AB2F-EA0237609AC1}"/>
              </a:ext>
            </a:extLst>
          </p:cNvPr>
          <p:cNvCxnSpPr>
            <a:cxnSpLocks/>
            <a:stCxn id="44" idx="1"/>
            <a:endCxn id="46" idx="3"/>
          </p:cNvCxnSpPr>
          <p:nvPr/>
        </p:nvCxnSpPr>
        <p:spPr>
          <a:xfrm flipH="1">
            <a:off x="1346119" y="2391678"/>
            <a:ext cx="952798" cy="33086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Rounded Rectangle 45">
            <a:extLst>
              <a:ext uri="{FF2B5EF4-FFF2-40B4-BE49-F238E27FC236}">
                <a16:creationId xmlns:a16="http://schemas.microsoft.com/office/drawing/2014/main" id="{1EC178B5-8852-CA41-BD67-A0615AAA9A84}"/>
              </a:ext>
            </a:extLst>
          </p:cNvPr>
          <p:cNvSpPr/>
          <p:nvPr/>
        </p:nvSpPr>
        <p:spPr>
          <a:xfrm>
            <a:off x="629383" y="2550733"/>
            <a:ext cx="716736" cy="34361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DLco</a:t>
            </a:r>
          </a:p>
        </p:txBody>
      </p:sp>
      <p:sp>
        <p:nvSpPr>
          <p:cNvPr id="47" name="Rounded Rectangle 46">
            <a:extLst>
              <a:ext uri="{FF2B5EF4-FFF2-40B4-BE49-F238E27FC236}">
                <a16:creationId xmlns:a16="http://schemas.microsoft.com/office/drawing/2014/main" id="{EDB91C2B-82C4-EA41-8746-07F71D01F3C6}"/>
              </a:ext>
            </a:extLst>
          </p:cNvPr>
          <p:cNvSpPr/>
          <p:nvPr/>
        </p:nvSpPr>
        <p:spPr>
          <a:xfrm>
            <a:off x="629383" y="2976392"/>
            <a:ext cx="676637" cy="34361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FEV</a:t>
            </a:r>
            <a:r>
              <a:rPr lang="en-GB" sz="1200" b="1" baseline="-25000" dirty="0">
                <a:solidFill>
                  <a:schemeClr val="tx1"/>
                </a:solidFill>
              </a:rPr>
              <a:t>1</a:t>
            </a:r>
          </a:p>
        </p:txBody>
      </p:sp>
      <p:sp>
        <p:nvSpPr>
          <p:cNvPr id="97" name="Rounded Rectangle 96">
            <a:extLst>
              <a:ext uri="{FF2B5EF4-FFF2-40B4-BE49-F238E27FC236}">
                <a16:creationId xmlns:a16="http://schemas.microsoft.com/office/drawing/2014/main" id="{2ED437F3-BF81-A541-BF72-7DF064D83303}"/>
              </a:ext>
            </a:extLst>
          </p:cNvPr>
          <p:cNvSpPr/>
          <p:nvPr/>
        </p:nvSpPr>
        <p:spPr>
          <a:xfrm>
            <a:off x="630333" y="3455799"/>
            <a:ext cx="612465" cy="34361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FVC</a:t>
            </a:r>
          </a:p>
        </p:txBody>
      </p:sp>
      <p:cxnSp>
        <p:nvCxnSpPr>
          <p:cNvPr id="98" name="Straight Connector 97">
            <a:extLst>
              <a:ext uri="{FF2B5EF4-FFF2-40B4-BE49-F238E27FC236}">
                <a16:creationId xmlns:a16="http://schemas.microsoft.com/office/drawing/2014/main" id="{669A88A5-4D40-4641-96DC-80C093B4CDD0}"/>
              </a:ext>
            </a:extLst>
          </p:cNvPr>
          <p:cNvCxnSpPr>
            <a:cxnSpLocks/>
            <a:stCxn id="44" idx="1"/>
          </p:cNvCxnSpPr>
          <p:nvPr/>
        </p:nvCxnSpPr>
        <p:spPr>
          <a:xfrm flipH="1">
            <a:off x="1288085" y="2391678"/>
            <a:ext cx="1010832" cy="75430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92B251CB-0CB5-204A-9E5C-F857C02E66CC}"/>
              </a:ext>
            </a:extLst>
          </p:cNvPr>
          <p:cNvCxnSpPr>
            <a:cxnSpLocks/>
            <a:stCxn id="44" idx="1"/>
          </p:cNvCxnSpPr>
          <p:nvPr/>
        </p:nvCxnSpPr>
        <p:spPr>
          <a:xfrm flipH="1">
            <a:off x="1237988" y="2391678"/>
            <a:ext cx="1060929" cy="124407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CB8C1B5B-E0D8-7E4E-8942-19B7B8084568}"/>
              </a:ext>
            </a:extLst>
          </p:cNvPr>
          <p:cNvCxnSpPr>
            <a:cxnSpLocks/>
            <a:stCxn id="4" idx="2"/>
            <a:endCxn id="44" idx="3"/>
          </p:cNvCxnSpPr>
          <p:nvPr/>
        </p:nvCxnSpPr>
        <p:spPr>
          <a:xfrm flipH="1">
            <a:off x="3388828" y="2066902"/>
            <a:ext cx="2836002" cy="3247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AE78B961-F7A1-A298-22FC-C23E3D04B177}"/>
              </a:ext>
            </a:extLst>
          </p:cNvPr>
          <p:cNvCxnSpPr>
            <a:cxnSpLocks/>
          </p:cNvCxnSpPr>
          <p:nvPr/>
        </p:nvCxnSpPr>
        <p:spPr>
          <a:xfrm>
            <a:off x="6191650" y="2057684"/>
            <a:ext cx="2976698" cy="14884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ounded Rectangle 56">
            <a:extLst>
              <a:ext uri="{FF2B5EF4-FFF2-40B4-BE49-F238E27FC236}">
                <a16:creationId xmlns:a16="http://schemas.microsoft.com/office/drawing/2014/main" id="{1E39BB4C-C8E8-D6A2-80AD-0581AF64632C}"/>
              </a:ext>
            </a:extLst>
          </p:cNvPr>
          <p:cNvSpPr/>
          <p:nvPr/>
        </p:nvSpPr>
        <p:spPr>
          <a:xfrm>
            <a:off x="8734184" y="3546173"/>
            <a:ext cx="918991" cy="569388"/>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V/Q Scan</a:t>
            </a:r>
          </a:p>
        </p:txBody>
      </p:sp>
      <p:cxnSp>
        <p:nvCxnSpPr>
          <p:cNvPr id="60" name="Straight Connector 59">
            <a:extLst>
              <a:ext uri="{FF2B5EF4-FFF2-40B4-BE49-F238E27FC236}">
                <a16:creationId xmlns:a16="http://schemas.microsoft.com/office/drawing/2014/main" id="{953ABC70-E900-AF77-1342-64CD336BF209}"/>
              </a:ext>
            </a:extLst>
          </p:cNvPr>
          <p:cNvCxnSpPr>
            <a:cxnSpLocks/>
          </p:cNvCxnSpPr>
          <p:nvPr/>
        </p:nvCxnSpPr>
        <p:spPr>
          <a:xfrm>
            <a:off x="4307051" y="4316767"/>
            <a:ext cx="257754" cy="70682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Footer Placeholder 18">
            <a:extLst>
              <a:ext uri="{FF2B5EF4-FFF2-40B4-BE49-F238E27FC236}">
                <a16:creationId xmlns:a16="http://schemas.microsoft.com/office/drawing/2014/main" id="{AFD92E0A-2618-9B4D-D548-FA0F093D368A}"/>
              </a:ext>
            </a:extLst>
          </p:cNvPr>
          <p:cNvSpPr>
            <a:spLocks noGrp="1"/>
          </p:cNvSpPr>
          <p:nvPr>
            <p:ph type="ftr" sz="quarter" idx="3"/>
          </p:nvPr>
        </p:nvSpPr>
        <p:spPr/>
        <p:txBody>
          <a:bodyPr/>
          <a:lstStyle/>
          <a:p>
            <a:r>
              <a:rPr lang="en-GB" sz="1000" dirty="0"/>
              <a:t>Diagram adapted from </a:t>
            </a:r>
            <a:r>
              <a:rPr lang="en-GB" sz="1000" dirty="0" err="1"/>
              <a:t>Galiè</a:t>
            </a:r>
            <a:r>
              <a:rPr lang="en-GB" sz="1000" dirty="0"/>
              <a:t> N, et al. </a:t>
            </a:r>
            <a:r>
              <a:rPr lang="en-GB" sz="1000" i="1" dirty="0" err="1"/>
              <a:t>Eur</a:t>
            </a:r>
            <a:r>
              <a:rPr lang="en-GB" sz="1000" i="1" dirty="0"/>
              <a:t> Heart J. </a:t>
            </a:r>
            <a:r>
              <a:rPr lang="en-GB" sz="1000" dirty="0"/>
              <a:t>2016;37:67-119.</a:t>
            </a:r>
          </a:p>
          <a:p>
            <a:r>
              <a:rPr lang="en-GB" sz="1000" dirty="0"/>
              <a:t>Thakkar V, et al. </a:t>
            </a:r>
            <a:r>
              <a:rPr lang="en-GB" sz="1000" i="1" dirty="0"/>
              <a:t>Arthritis Res </a:t>
            </a:r>
            <a:r>
              <a:rPr lang="en-GB" sz="1000" i="1" dirty="0" err="1"/>
              <a:t>Ther</a:t>
            </a:r>
            <a:r>
              <a:rPr lang="en-GB" sz="1000" i="1" dirty="0"/>
              <a:t>. </a:t>
            </a:r>
            <a:r>
              <a:rPr lang="en-GB" sz="1000" dirty="0"/>
              <a:t>2013;15:R193.</a:t>
            </a:r>
          </a:p>
        </p:txBody>
      </p:sp>
    </p:spTree>
    <p:extLst>
      <p:ext uri="{BB962C8B-B14F-4D97-AF65-F5344CB8AC3E}">
        <p14:creationId xmlns:p14="http://schemas.microsoft.com/office/powerpoint/2010/main" val="1518960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3EC52C02-9093-A283-0251-A1C9CDBE0F65}"/>
              </a:ext>
            </a:extLst>
          </p:cNvPr>
          <p:cNvGrpSpPr/>
          <p:nvPr/>
        </p:nvGrpSpPr>
        <p:grpSpPr>
          <a:xfrm>
            <a:off x="253535" y="1478278"/>
            <a:ext cx="8994899" cy="5080250"/>
            <a:chOff x="253535" y="1478278"/>
            <a:chExt cx="8994899" cy="5080250"/>
          </a:xfrm>
        </p:grpSpPr>
        <p:sp>
          <p:nvSpPr>
            <p:cNvPr id="3" name="Oval 2">
              <a:extLst>
                <a:ext uri="{FF2B5EF4-FFF2-40B4-BE49-F238E27FC236}">
                  <a16:creationId xmlns:a16="http://schemas.microsoft.com/office/drawing/2014/main" id="{9ACB605E-D1AB-0E3A-C820-29282FE05B61}"/>
                </a:ext>
              </a:extLst>
            </p:cNvPr>
            <p:cNvSpPr/>
            <p:nvPr/>
          </p:nvSpPr>
          <p:spPr>
            <a:xfrm rot="1246877">
              <a:off x="282783" y="1478278"/>
              <a:ext cx="8965651" cy="5080250"/>
            </a:xfrm>
            <a:prstGeom prst="ellipse">
              <a:avLst/>
            </a:prstGeom>
            <a:solidFill>
              <a:schemeClr val="accent4">
                <a:lumMod val="50000"/>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0125A0CC-C1C0-256D-4B42-716635F2328A}"/>
                </a:ext>
              </a:extLst>
            </p:cNvPr>
            <p:cNvSpPr txBox="1"/>
            <p:nvPr/>
          </p:nvSpPr>
          <p:spPr>
            <a:xfrm>
              <a:off x="253535" y="5390319"/>
              <a:ext cx="1826141" cy="830997"/>
            </a:xfrm>
            <a:prstGeom prst="rect">
              <a:avLst/>
            </a:prstGeom>
            <a:noFill/>
            <a:ln w="38100">
              <a:solidFill>
                <a:schemeClr val="accent4">
                  <a:lumMod val="50000"/>
                </a:schemeClr>
              </a:solidFill>
            </a:ln>
          </p:spPr>
          <p:txBody>
            <a:bodyPr wrap="none" rtlCol="0">
              <a:spAutoFit/>
            </a:bodyPr>
            <a:lstStyle/>
            <a:p>
              <a:pPr algn="ctr"/>
              <a:r>
                <a:rPr lang="en-US" sz="1600" dirty="0"/>
                <a:t>Initial Tests</a:t>
              </a:r>
            </a:p>
            <a:p>
              <a:pPr algn="ctr"/>
              <a:r>
                <a:rPr lang="en-US" sz="1600" dirty="0"/>
                <a:t>Community Level </a:t>
              </a:r>
            </a:p>
            <a:p>
              <a:pPr algn="ctr"/>
              <a:r>
                <a:rPr lang="en-US" sz="1600" dirty="0"/>
                <a:t>Or PH Center</a:t>
              </a:r>
            </a:p>
          </p:txBody>
        </p:sp>
      </p:grpSp>
      <p:sp>
        <p:nvSpPr>
          <p:cNvPr id="2" name="Title 1"/>
          <p:cNvSpPr>
            <a:spLocks noGrp="1"/>
          </p:cNvSpPr>
          <p:nvPr>
            <p:ph type="title"/>
          </p:nvPr>
        </p:nvSpPr>
        <p:spPr>
          <a:xfrm>
            <a:off x="601662" y="149822"/>
            <a:ext cx="10988675" cy="859173"/>
          </a:xfrm>
        </p:spPr>
        <p:txBody>
          <a:bodyPr>
            <a:normAutofit fontScale="90000"/>
          </a:bodyPr>
          <a:lstStyle/>
          <a:p>
            <a:r>
              <a:rPr lang="en-US" altLang="de-DE" dirty="0"/>
              <a:t>In the Current Era, What Clinical Data Are Needed for Assessment of the PAH Patient?</a:t>
            </a:r>
            <a:endParaRPr lang="en-GB" dirty="0"/>
          </a:p>
        </p:txBody>
      </p:sp>
      <p:sp>
        <p:nvSpPr>
          <p:cNvPr id="4" name="Rounded Rectangle 3"/>
          <p:cNvSpPr/>
          <p:nvPr/>
        </p:nvSpPr>
        <p:spPr>
          <a:xfrm>
            <a:off x="4517028" y="1372146"/>
            <a:ext cx="3415604" cy="69475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Disease Assessment</a:t>
            </a:r>
          </a:p>
        </p:txBody>
      </p:sp>
      <p:cxnSp>
        <p:nvCxnSpPr>
          <p:cNvPr id="18" name="Straight Connector 17"/>
          <p:cNvCxnSpPr>
            <a:stCxn id="12" idx="0"/>
            <a:endCxn id="25" idx="2"/>
          </p:cNvCxnSpPr>
          <p:nvPr/>
        </p:nvCxnSpPr>
        <p:spPr>
          <a:xfrm flipV="1">
            <a:off x="5960967" y="5519619"/>
            <a:ext cx="347315" cy="23909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Rounded Rectangle 24"/>
          <p:cNvSpPr/>
          <p:nvPr/>
        </p:nvSpPr>
        <p:spPr>
          <a:xfrm>
            <a:off x="5765133" y="4791098"/>
            <a:ext cx="1086297" cy="728521"/>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Exercise Tests</a:t>
            </a:r>
          </a:p>
        </p:txBody>
      </p:sp>
      <p:cxnSp>
        <p:nvCxnSpPr>
          <p:cNvPr id="31" name="Straight Connector 30"/>
          <p:cNvCxnSpPr>
            <a:stCxn id="9" idx="0"/>
            <a:endCxn id="25" idx="2"/>
          </p:cNvCxnSpPr>
          <p:nvPr/>
        </p:nvCxnSpPr>
        <p:spPr>
          <a:xfrm flipH="1" flipV="1">
            <a:off x="6308282" y="5519619"/>
            <a:ext cx="759464" cy="24112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a:stCxn id="4" idx="2"/>
            <a:endCxn id="25" idx="0"/>
          </p:cNvCxnSpPr>
          <p:nvPr/>
        </p:nvCxnSpPr>
        <p:spPr>
          <a:xfrm>
            <a:off x="6224830" y="2066902"/>
            <a:ext cx="83452" cy="27241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6586601" y="5760742"/>
            <a:ext cx="962289" cy="37082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6MWD</a:t>
            </a:r>
          </a:p>
        </p:txBody>
      </p:sp>
      <p:sp>
        <p:nvSpPr>
          <p:cNvPr id="12" name="Rounded Rectangle 11"/>
          <p:cNvSpPr/>
          <p:nvPr/>
        </p:nvSpPr>
        <p:spPr>
          <a:xfrm>
            <a:off x="5511922" y="5758710"/>
            <a:ext cx="898089" cy="37082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CPET</a:t>
            </a:r>
          </a:p>
        </p:txBody>
      </p:sp>
      <p:cxnSp>
        <p:nvCxnSpPr>
          <p:cNvPr id="21" name="Straight Connector 20"/>
          <p:cNvCxnSpPr>
            <a:cxnSpLocks/>
            <a:stCxn id="11" idx="0"/>
            <a:endCxn id="26" idx="2"/>
          </p:cNvCxnSpPr>
          <p:nvPr/>
        </p:nvCxnSpPr>
        <p:spPr>
          <a:xfrm flipV="1">
            <a:off x="2508364" y="3505415"/>
            <a:ext cx="433969" cy="22263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1857926" y="3728054"/>
            <a:ext cx="1300875" cy="38034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NT-proBNP</a:t>
            </a:r>
          </a:p>
        </p:txBody>
      </p:sp>
      <p:cxnSp>
        <p:nvCxnSpPr>
          <p:cNvPr id="90" name="Straight Connector 89"/>
          <p:cNvCxnSpPr>
            <a:cxnSpLocks/>
            <a:stCxn id="4" idx="2"/>
            <a:endCxn id="26" idx="0"/>
          </p:cNvCxnSpPr>
          <p:nvPr/>
        </p:nvCxnSpPr>
        <p:spPr>
          <a:xfrm flipH="1">
            <a:off x="2942333" y="2066902"/>
            <a:ext cx="3282497" cy="85832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Rounded Rectangle 25"/>
          <p:cNvSpPr/>
          <p:nvPr/>
        </p:nvSpPr>
        <p:spPr>
          <a:xfrm>
            <a:off x="2240884" y="2925225"/>
            <a:ext cx="1402898" cy="580190"/>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Biochemical Markers</a:t>
            </a:r>
          </a:p>
        </p:txBody>
      </p:sp>
      <p:sp>
        <p:nvSpPr>
          <p:cNvPr id="5" name="Rounded Rectangle 4"/>
          <p:cNvSpPr/>
          <p:nvPr/>
        </p:nvSpPr>
        <p:spPr>
          <a:xfrm>
            <a:off x="3703743" y="5466403"/>
            <a:ext cx="1244338" cy="636017"/>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Signs of Right Heart Failure</a:t>
            </a:r>
          </a:p>
        </p:txBody>
      </p:sp>
      <p:cxnSp>
        <p:nvCxnSpPr>
          <p:cNvPr id="16" name="Straight Connector 15"/>
          <p:cNvCxnSpPr>
            <a:cxnSpLocks/>
            <a:stCxn id="24" idx="2"/>
            <a:endCxn id="8" idx="3"/>
          </p:cNvCxnSpPr>
          <p:nvPr/>
        </p:nvCxnSpPr>
        <p:spPr>
          <a:xfrm flipH="1">
            <a:off x="2805466" y="4298331"/>
            <a:ext cx="1518226" cy="39672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cxnSpLocks/>
            <a:stCxn id="6" idx="0"/>
            <a:endCxn id="24" idx="2"/>
          </p:cNvCxnSpPr>
          <p:nvPr/>
        </p:nvCxnSpPr>
        <p:spPr>
          <a:xfrm flipV="1">
            <a:off x="2949950" y="4298331"/>
            <a:ext cx="1373742" cy="74369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cxnSpLocks/>
            <a:stCxn id="24" idx="2"/>
            <a:endCxn id="7" idx="1"/>
          </p:cNvCxnSpPr>
          <p:nvPr/>
        </p:nvCxnSpPr>
        <p:spPr>
          <a:xfrm>
            <a:off x="4323692" y="4298331"/>
            <a:ext cx="257754" cy="70682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Rounded Rectangle 5"/>
          <p:cNvSpPr/>
          <p:nvPr/>
        </p:nvSpPr>
        <p:spPr>
          <a:xfrm>
            <a:off x="2290383" y="5042030"/>
            <a:ext cx="1319134" cy="636017"/>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Progression of Symptoms</a:t>
            </a:r>
          </a:p>
        </p:txBody>
      </p:sp>
      <p:sp>
        <p:nvSpPr>
          <p:cNvPr id="8" name="Rounded Rectangle 7"/>
          <p:cNvSpPr/>
          <p:nvPr/>
        </p:nvSpPr>
        <p:spPr>
          <a:xfrm>
            <a:off x="2211400" y="4518148"/>
            <a:ext cx="594066" cy="35381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FC</a:t>
            </a:r>
          </a:p>
        </p:txBody>
      </p:sp>
      <p:cxnSp>
        <p:nvCxnSpPr>
          <p:cNvPr id="93" name="Straight Connector 92"/>
          <p:cNvCxnSpPr>
            <a:cxnSpLocks/>
            <a:stCxn id="4" idx="2"/>
            <a:endCxn id="24" idx="0"/>
          </p:cNvCxnSpPr>
          <p:nvPr/>
        </p:nvCxnSpPr>
        <p:spPr>
          <a:xfrm flipH="1">
            <a:off x="4323692" y="2066902"/>
            <a:ext cx="1901138" cy="159651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cxnSpLocks/>
            <a:stCxn id="24" idx="2"/>
            <a:endCxn id="5" idx="0"/>
          </p:cNvCxnSpPr>
          <p:nvPr/>
        </p:nvCxnSpPr>
        <p:spPr>
          <a:xfrm>
            <a:off x="4323692" y="4298331"/>
            <a:ext cx="2220" cy="11680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3643782" y="3663417"/>
            <a:ext cx="1359819" cy="634914"/>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Clinical Assessment</a:t>
            </a:r>
          </a:p>
        </p:txBody>
      </p:sp>
      <p:sp>
        <p:nvSpPr>
          <p:cNvPr id="7" name="Rounded Rectangle 6"/>
          <p:cNvSpPr/>
          <p:nvPr/>
        </p:nvSpPr>
        <p:spPr>
          <a:xfrm>
            <a:off x="4581446" y="4808987"/>
            <a:ext cx="1034097" cy="392341"/>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Syncope</a:t>
            </a:r>
          </a:p>
        </p:txBody>
      </p:sp>
      <p:cxnSp>
        <p:nvCxnSpPr>
          <p:cNvPr id="87" name="Straight Connector 86"/>
          <p:cNvCxnSpPr>
            <a:cxnSpLocks/>
            <a:stCxn id="4" idx="2"/>
            <a:endCxn id="27" idx="0"/>
          </p:cNvCxnSpPr>
          <p:nvPr/>
        </p:nvCxnSpPr>
        <p:spPr>
          <a:xfrm>
            <a:off x="6224830" y="2066902"/>
            <a:ext cx="1561467" cy="18036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Rounded Rectangle 33"/>
          <p:cNvSpPr/>
          <p:nvPr/>
        </p:nvSpPr>
        <p:spPr>
          <a:xfrm>
            <a:off x="7040772" y="4969947"/>
            <a:ext cx="896319" cy="37082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RA Area</a:t>
            </a:r>
          </a:p>
        </p:txBody>
      </p:sp>
      <p:cxnSp>
        <p:nvCxnSpPr>
          <p:cNvPr id="36" name="Straight Connector 35"/>
          <p:cNvCxnSpPr>
            <a:cxnSpLocks/>
            <a:stCxn id="27" idx="2"/>
            <a:endCxn id="34" idx="0"/>
          </p:cNvCxnSpPr>
          <p:nvPr/>
        </p:nvCxnSpPr>
        <p:spPr>
          <a:xfrm flipH="1">
            <a:off x="7488932" y="4505466"/>
            <a:ext cx="297365" cy="4644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cxnSpLocks/>
            <a:stCxn id="27" idx="2"/>
            <a:endCxn id="35" idx="0"/>
          </p:cNvCxnSpPr>
          <p:nvPr/>
        </p:nvCxnSpPr>
        <p:spPr>
          <a:xfrm>
            <a:off x="7786297" y="4505466"/>
            <a:ext cx="957507" cy="28923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Rounded Rectangle 26"/>
          <p:cNvSpPr/>
          <p:nvPr/>
        </p:nvSpPr>
        <p:spPr>
          <a:xfrm>
            <a:off x="6851432" y="3870552"/>
            <a:ext cx="1869729" cy="634914"/>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Echocardiographic Evaluations</a:t>
            </a:r>
          </a:p>
        </p:txBody>
      </p:sp>
      <p:sp>
        <p:nvSpPr>
          <p:cNvPr id="35" name="Rounded Rectangle 34"/>
          <p:cNvSpPr/>
          <p:nvPr/>
        </p:nvSpPr>
        <p:spPr>
          <a:xfrm>
            <a:off x="8136859" y="4794696"/>
            <a:ext cx="1213890" cy="581679"/>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Pericardial Effusion</a:t>
            </a:r>
          </a:p>
        </p:txBody>
      </p:sp>
      <p:cxnSp>
        <p:nvCxnSpPr>
          <p:cNvPr id="84" name="Straight Connector 83"/>
          <p:cNvCxnSpPr>
            <a:cxnSpLocks/>
            <a:endCxn id="29" idx="0"/>
          </p:cNvCxnSpPr>
          <p:nvPr/>
        </p:nvCxnSpPr>
        <p:spPr>
          <a:xfrm>
            <a:off x="6208240" y="2061422"/>
            <a:ext cx="3886068" cy="39910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cxnSpLocks/>
            <a:stCxn id="29" idx="2"/>
          </p:cNvCxnSpPr>
          <p:nvPr/>
        </p:nvCxnSpPr>
        <p:spPr>
          <a:xfrm>
            <a:off x="10094308" y="3029911"/>
            <a:ext cx="31117" cy="4364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29" idx="2"/>
            <a:endCxn id="58" idx="0"/>
          </p:cNvCxnSpPr>
          <p:nvPr/>
        </p:nvCxnSpPr>
        <p:spPr>
          <a:xfrm>
            <a:off x="10094308" y="3029911"/>
            <a:ext cx="939471" cy="16715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a:xfrm>
            <a:off x="9299738" y="2460523"/>
            <a:ext cx="1589139" cy="569388"/>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Hemodynamic Evaluations</a:t>
            </a:r>
          </a:p>
        </p:txBody>
      </p:sp>
      <p:sp>
        <p:nvSpPr>
          <p:cNvPr id="58" name="Rounded Rectangle 57"/>
          <p:cNvSpPr/>
          <p:nvPr/>
        </p:nvSpPr>
        <p:spPr>
          <a:xfrm>
            <a:off x="10697492" y="3197061"/>
            <a:ext cx="672573" cy="380666"/>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RAP</a:t>
            </a:r>
          </a:p>
        </p:txBody>
      </p:sp>
      <p:sp>
        <p:nvSpPr>
          <p:cNvPr id="59" name="Rounded Rectangle 58"/>
          <p:cNvSpPr/>
          <p:nvPr/>
        </p:nvSpPr>
        <p:spPr>
          <a:xfrm>
            <a:off x="9853112" y="3466390"/>
            <a:ext cx="505738" cy="380666"/>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CI</a:t>
            </a:r>
          </a:p>
        </p:txBody>
      </p:sp>
      <p:cxnSp>
        <p:nvCxnSpPr>
          <p:cNvPr id="43" name="Straight Connector 42"/>
          <p:cNvCxnSpPr>
            <a:stCxn id="29" idx="2"/>
            <a:endCxn id="42" idx="0"/>
          </p:cNvCxnSpPr>
          <p:nvPr/>
        </p:nvCxnSpPr>
        <p:spPr>
          <a:xfrm>
            <a:off x="10094308" y="3029911"/>
            <a:ext cx="811159" cy="88979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Rounded Rectangle 41"/>
          <p:cNvSpPr/>
          <p:nvPr/>
        </p:nvSpPr>
        <p:spPr>
          <a:xfrm>
            <a:off x="10290338" y="3919709"/>
            <a:ext cx="1230257" cy="108967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Mixed Venous</a:t>
            </a:r>
          </a:p>
          <a:p>
            <a:pPr algn="ctr"/>
            <a:r>
              <a:rPr lang="en-GB" sz="1200" b="1" dirty="0">
                <a:solidFill>
                  <a:schemeClr val="tx1"/>
                </a:solidFill>
              </a:rPr>
              <a:t>Saturation</a:t>
            </a:r>
          </a:p>
        </p:txBody>
      </p:sp>
      <p:sp>
        <p:nvSpPr>
          <p:cNvPr id="44" name="Rounded Rectangle 43">
            <a:extLst>
              <a:ext uri="{FF2B5EF4-FFF2-40B4-BE49-F238E27FC236}">
                <a16:creationId xmlns:a16="http://schemas.microsoft.com/office/drawing/2014/main" id="{1F00BC38-4585-474B-A3E0-B7608957E94F}"/>
              </a:ext>
            </a:extLst>
          </p:cNvPr>
          <p:cNvSpPr/>
          <p:nvPr/>
        </p:nvSpPr>
        <p:spPr>
          <a:xfrm>
            <a:off x="2298917" y="2148992"/>
            <a:ext cx="1089911" cy="485371"/>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PFTs</a:t>
            </a:r>
          </a:p>
        </p:txBody>
      </p:sp>
      <p:cxnSp>
        <p:nvCxnSpPr>
          <p:cNvPr id="45" name="Straight Connector 44">
            <a:extLst>
              <a:ext uri="{FF2B5EF4-FFF2-40B4-BE49-F238E27FC236}">
                <a16:creationId xmlns:a16="http://schemas.microsoft.com/office/drawing/2014/main" id="{E25FC849-E2D0-B645-AB2F-EA0237609AC1}"/>
              </a:ext>
            </a:extLst>
          </p:cNvPr>
          <p:cNvCxnSpPr>
            <a:cxnSpLocks/>
            <a:stCxn id="44" idx="1"/>
            <a:endCxn id="46" idx="3"/>
          </p:cNvCxnSpPr>
          <p:nvPr/>
        </p:nvCxnSpPr>
        <p:spPr>
          <a:xfrm flipH="1">
            <a:off x="1346119" y="2391678"/>
            <a:ext cx="952798" cy="33086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Rounded Rectangle 45">
            <a:extLst>
              <a:ext uri="{FF2B5EF4-FFF2-40B4-BE49-F238E27FC236}">
                <a16:creationId xmlns:a16="http://schemas.microsoft.com/office/drawing/2014/main" id="{1EC178B5-8852-CA41-BD67-A0615AAA9A84}"/>
              </a:ext>
            </a:extLst>
          </p:cNvPr>
          <p:cNvSpPr/>
          <p:nvPr/>
        </p:nvSpPr>
        <p:spPr>
          <a:xfrm>
            <a:off x="629383" y="2550733"/>
            <a:ext cx="716736" cy="34361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DLco</a:t>
            </a:r>
          </a:p>
        </p:txBody>
      </p:sp>
      <p:sp>
        <p:nvSpPr>
          <p:cNvPr id="47" name="Rounded Rectangle 46">
            <a:extLst>
              <a:ext uri="{FF2B5EF4-FFF2-40B4-BE49-F238E27FC236}">
                <a16:creationId xmlns:a16="http://schemas.microsoft.com/office/drawing/2014/main" id="{EDB91C2B-82C4-EA41-8746-07F71D01F3C6}"/>
              </a:ext>
            </a:extLst>
          </p:cNvPr>
          <p:cNvSpPr/>
          <p:nvPr/>
        </p:nvSpPr>
        <p:spPr>
          <a:xfrm>
            <a:off x="629383" y="2976392"/>
            <a:ext cx="676637" cy="34361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FEV</a:t>
            </a:r>
            <a:r>
              <a:rPr lang="en-GB" sz="1200" b="1" baseline="-25000" dirty="0">
                <a:solidFill>
                  <a:schemeClr val="tx1"/>
                </a:solidFill>
              </a:rPr>
              <a:t>1</a:t>
            </a:r>
          </a:p>
        </p:txBody>
      </p:sp>
      <p:sp>
        <p:nvSpPr>
          <p:cNvPr id="97" name="Rounded Rectangle 96">
            <a:extLst>
              <a:ext uri="{FF2B5EF4-FFF2-40B4-BE49-F238E27FC236}">
                <a16:creationId xmlns:a16="http://schemas.microsoft.com/office/drawing/2014/main" id="{2ED437F3-BF81-A541-BF72-7DF064D83303}"/>
              </a:ext>
            </a:extLst>
          </p:cNvPr>
          <p:cNvSpPr/>
          <p:nvPr/>
        </p:nvSpPr>
        <p:spPr>
          <a:xfrm>
            <a:off x="630333" y="3455799"/>
            <a:ext cx="612465" cy="34361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FVC</a:t>
            </a:r>
          </a:p>
        </p:txBody>
      </p:sp>
      <p:cxnSp>
        <p:nvCxnSpPr>
          <p:cNvPr id="98" name="Straight Connector 97">
            <a:extLst>
              <a:ext uri="{FF2B5EF4-FFF2-40B4-BE49-F238E27FC236}">
                <a16:creationId xmlns:a16="http://schemas.microsoft.com/office/drawing/2014/main" id="{669A88A5-4D40-4641-96DC-80C093B4CDD0}"/>
              </a:ext>
            </a:extLst>
          </p:cNvPr>
          <p:cNvCxnSpPr>
            <a:cxnSpLocks/>
            <a:stCxn id="44" idx="1"/>
          </p:cNvCxnSpPr>
          <p:nvPr/>
        </p:nvCxnSpPr>
        <p:spPr>
          <a:xfrm flipH="1">
            <a:off x="1288085" y="2391678"/>
            <a:ext cx="1010832" cy="75430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92B251CB-0CB5-204A-9E5C-F857C02E66CC}"/>
              </a:ext>
            </a:extLst>
          </p:cNvPr>
          <p:cNvCxnSpPr>
            <a:cxnSpLocks/>
            <a:stCxn id="44" idx="1"/>
          </p:cNvCxnSpPr>
          <p:nvPr/>
        </p:nvCxnSpPr>
        <p:spPr>
          <a:xfrm flipH="1">
            <a:off x="1237988" y="2391678"/>
            <a:ext cx="1060929" cy="124407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CB8C1B5B-E0D8-7E4E-8942-19B7B8084568}"/>
              </a:ext>
            </a:extLst>
          </p:cNvPr>
          <p:cNvCxnSpPr>
            <a:cxnSpLocks/>
            <a:stCxn id="4" idx="2"/>
            <a:endCxn id="44" idx="3"/>
          </p:cNvCxnSpPr>
          <p:nvPr/>
        </p:nvCxnSpPr>
        <p:spPr>
          <a:xfrm flipH="1">
            <a:off x="3388828" y="2066902"/>
            <a:ext cx="2836002" cy="3247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AE78B961-F7A1-A298-22FC-C23E3D04B177}"/>
              </a:ext>
            </a:extLst>
          </p:cNvPr>
          <p:cNvCxnSpPr>
            <a:cxnSpLocks/>
          </p:cNvCxnSpPr>
          <p:nvPr/>
        </p:nvCxnSpPr>
        <p:spPr>
          <a:xfrm>
            <a:off x="6191650" y="2057684"/>
            <a:ext cx="2976698" cy="14884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ounded Rectangle 56">
            <a:extLst>
              <a:ext uri="{FF2B5EF4-FFF2-40B4-BE49-F238E27FC236}">
                <a16:creationId xmlns:a16="http://schemas.microsoft.com/office/drawing/2014/main" id="{1E39BB4C-C8E8-D6A2-80AD-0581AF64632C}"/>
              </a:ext>
            </a:extLst>
          </p:cNvPr>
          <p:cNvSpPr/>
          <p:nvPr/>
        </p:nvSpPr>
        <p:spPr>
          <a:xfrm>
            <a:off x="8734184" y="3546173"/>
            <a:ext cx="918991" cy="569388"/>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V/Q Scan</a:t>
            </a:r>
          </a:p>
        </p:txBody>
      </p:sp>
      <p:cxnSp>
        <p:nvCxnSpPr>
          <p:cNvPr id="60" name="Straight Connector 59">
            <a:extLst>
              <a:ext uri="{FF2B5EF4-FFF2-40B4-BE49-F238E27FC236}">
                <a16:creationId xmlns:a16="http://schemas.microsoft.com/office/drawing/2014/main" id="{953ABC70-E900-AF77-1342-64CD336BF209}"/>
              </a:ext>
            </a:extLst>
          </p:cNvPr>
          <p:cNvCxnSpPr>
            <a:cxnSpLocks/>
          </p:cNvCxnSpPr>
          <p:nvPr/>
        </p:nvCxnSpPr>
        <p:spPr>
          <a:xfrm>
            <a:off x="4307051" y="4316767"/>
            <a:ext cx="257754" cy="70682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Footer Placeholder 18">
            <a:extLst>
              <a:ext uri="{FF2B5EF4-FFF2-40B4-BE49-F238E27FC236}">
                <a16:creationId xmlns:a16="http://schemas.microsoft.com/office/drawing/2014/main" id="{AFD92E0A-2618-9B4D-D548-FA0F093D368A}"/>
              </a:ext>
            </a:extLst>
          </p:cNvPr>
          <p:cNvSpPr>
            <a:spLocks noGrp="1"/>
          </p:cNvSpPr>
          <p:nvPr>
            <p:ph type="ftr" sz="quarter" idx="3"/>
          </p:nvPr>
        </p:nvSpPr>
        <p:spPr/>
        <p:txBody>
          <a:bodyPr/>
          <a:lstStyle/>
          <a:p>
            <a:r>
              <a:rPr lang="en-GB" sz="1000" dirty="0"/>
              <a:t>Diagram adapted from </a:t>
            </a:r>
            <a:r>
              <a:rPr lang="en-GB" sz="1000" dirty="0" err="1"/>
              <a:t>Galiè</a:t>
            </a:r>
            <a:r>
              <a:rPr lang="en-GB" sz="1000" dirty="0"/>
              <a:t> N, et al. </a:t>
            </a:r>
            <a:r>
              <a:rPr lang="en-GB" sz="1000" i="1" dirty="0" err="1"/>
              <a:t>Eur</a:t>
            </a:r>
            <a:r>
              <a:rPr lang="en-GB" sz="1000" i="1" dirty="0"/>
              <a:t> Heart J. </a:t>
            </a:r>
            <a:r>
              <a:rPr lang="en-GB" sz="1000" dirty="0"/>
              <a:t>2016;37:67-119.</a:t>
            </a:r>
          </a:p>
          <a:p>
            <a:r>
              <a:rPr lang="en-GB" sz="1000" dirty="0"/>
              <a:t>Thakkar V, et al. </a:t>
            </a:r>
            <a:r>
              <a:rPr lang="en-GB" sz="1000" i="1" dirty="0"/>
              <a:t>Arthritis Res </a:t>
            </a:r>
            <a:r>
              <a:rPr lang="en-GB" sz="1000" i="1" dirty="0" err="1"/>
              <a:t>Ther</a:t>
            </a:r>
            <a:r>
              <a:rPr lang="en-GB" sz="1000" i="1" dirty="0"/>
              <a:t>. </a:t>
            </a:r>
            <a:r>
              <a:rPr lang="en-GB" sz="1000" dirty="0"/>
              <a:t>2013;15:R193.</a:t>
            </a:r>
          </a:p>
        </p:txBody>
      </p:sp>
    </p:spTree>
    <p:extLst>
      <p:ext uri="{BB962C8B-B14F-4D97-AF65-F5344CB8AC3E}">
        <p14:creationId xmlns:p14="http://schemas.microsoft.com/office/powerpoint/2010/main" val="1583277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2D78CEF2-0218-95EB-FD90-4E2BAE5AE270}"/>
              </a:ext>
            </a:extLst>
          </p:cNvPr>
          <p:cNvSpPr/>
          <p:nvPr/>
        </p:nvSpPr>
        <p:spPr>
          <a:xfrm rot="19585111">
            <a:off x="8908493" y="1476124"/>
            <a:ext cx="2725867" cy="4567282"/>
          </a:xfrm>
          <a:prstGeom prst="ellipse">
            <a:avLst/>
          </a:prstGeom>
          <a:solidFill>
            <a:schemeClr val="accent1">
              <a:alpha val="2158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33E64340-658B-9F75-DC02-4954E914659C}"/>
              </a:ext>
            </a:extLst>
          </p:cNvPr>
          <p:cNvSpPr txBox="1"/>
          <p:nvPr/>
        </p:nvSpPr>
        <p:spPr>
          <a:xfrm>
            <a:off x="10271426" y="1206333"/>
            <a:ext cx="1888067" cy="646331"/>
          </a:xfrm>
          <a:prstGeom prst="rect">
            <a:avLst/>
          </a:prstGeom>
          <a:noFill/>
          <a:ln w="38100">
            <a:solidFill>
              <a:srgbClr val="C00000"/>
            </a:solidFill>
          </a:ln>
        </p:spPr>
        <p:txBody>
          <a:bodyPr wrap="square" rtlCol="0">
            <a:spAutoFit/>
          </a:bodyPr>
          <a:lstStyle/>
          <a:p>
            <a:pPr algn="ctr"/>
            <a:r>
              <a:rPr lang="en-US" dirty="0"/>
              <a:t>Tests at the PH Specialty Center</a:t>
            </a:r>
          </a:p>
        </p:txBody>
      </p:sp>
      <p:sp>
        <p:nvSpPr>
          <p:cNvPr id="2" name="Title 1"/>
          <p:cNvSpPr>
            <a:spLocks noGrp="1"/>
          </p:cNvSpPr>
          <p:nvPr>
            <p:ph type="title"/>
          </p:nvPr>
        </p:nvSpPr>
        <p:spPr>
          <a:xfrm>
            <a:off x="601662" y="149822"/>
            <a:ext cx="10988675" cy="859173"/>
          </a:xfrm>
        </p:spPr>
        <p:txBody>
          <a:bodyPr>
            <a:normAutofit fontScale="90000"/>
          </a:bodyPr>
          <a:lstStyle/>
          <a:p>
            <a:r>
              <a:rPr lang="en-US" altLang="de-DE" dirty="0"/>
              <a:t>In the Current Era, What Clinical Data Are Needed for Assessment of the PAH Patient?</a:t>
            </a:r>
            <a:endParaRPr lang="en-GB" dirty="0"/>
          </a:p>
        </p:txBody>
      </p:sp>
      <p:sp>
        <p:nvSpPr>
          <p:cNvPr id="4" name="Rounded Rectangle 3"/>
          <p:cNvSpPr/>
          <p:nvPr/>
        </p:nvSpPr>
        <p:spPr>
          <a:xfrm>
            <a:off x="4517028" y="1372146"/>
            <a:ext cx="3415604" cy="69475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Disease Assessment</a:t>
            </a:r>
          </a:p>
        </p:txBody>
      </p:sp>
      <p:cxnSp>
        <p:nvCxnSpPr>
          <p:cNvPr id="18" name="Straight Connector 17"/>
          <p:cNvCxnSpPr>
            <a:stCxn id="12" idx="0"/>
            <a:endCxn id="25" idx="2"/>
          </p:cNvCxnSpPr>
          <p:nvPr/>
        </p:nvCxnSpPr>
        <p:spPr>
          <a:xfrm flipV="1">
            <a:off x="5960967" y="5519619"/>
            <a:ext cx="347315" cy="23909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Rounded Rectangle 24"/>
          <p:cNvSpPr/>
          <p:nvPr/>
        </p:nvSpPr>
        <p:spPr>
          <a:xfrm>
            <a:off x="5765133" y="4791098"/>
            <a:ext cx="1086297" cy="728521"/>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Exercise Tests</a:t>
            </a:r>
          </a:p>
        </p:txBody>
      </p:sp>
      <p:cxnSp>
        <p:nvCxnSpPr>
          <p:cNvPr id="31" name="Straight Connector 30"/>
          <p:cNvCxnSpPr>
            <a:stCxn id="9" idx="0"/>
            <a:endCxn id="25" idx="2"/>
          </p:cNvCxnSpPr>
          <p:nvPr/>
        </p:nvCxnSpPr>
        <p:spPr>
          <a:xfrm flipH="1" flipV="1">
            <a:off x="6308282" y="5519619"/>
            <a:ext cx="759464" cy="24112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a:stCxn id="4" idx="2"/>
            <a:endCxn id="25" idx="0"/>
          </p:cNvCxnSpPr>
          <p:nvPr/>
        </p:nvCxnSpPr>
        <p:spPr>
          <a:xfrm>
            <a:off x="6224830" y="2066902"/>
            <a:ext cx="83452" cy="27241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6586601" y="5760742"/>
            <a:ext cx="962289" cy="37082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6MWD</a:t>
            </a:r>
          </a:p>
        </p:txBody>
      </p:sp>
      <p:sp>
        <p:nvSpPr>
          <p:cNvPr id="12" name="Rounded Rectangle 11"/>
          <p:cNvSpPr/>
          <p:nvPr/>
        </p:nvSpPr>
        <p:spPr>
          <a:xfrm>
            <a:off x="5511922" y="5758710"/>
            <a:ext cx="898089" cy="37082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CPET</a:t>
            </a:r>
          </a:p>
        </p:txBody>
      </p:sp>
      <p:cxnSp>
        <p:nvCxnSpPr>
          <p:cNvPr id="21" name="Straight Connector 20"/>
          <p:cNvCxnSpPr>
            <a:cxnSpLocks/>
            <a:stCxn id="11" idx="0"/>
            <a:endCxn id="26" idx="2"/>
          </p:cNvCxnSpPr>
          <p:nvPr/>
        </p:nvCxnSpPr>
        <p:spPr>
          <a:xfrm flipV="1">
            <a:off x="2508364" y="3505415"/>
            <a:ext cx="433969" cy="22263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1857926" y="3728054"/>
            <a:ext cx="1300875" cy="38034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NT-proBNP</a:t>
            </a:r>
          </a:p>
        </p:txBody>
      </p:sp>
      <p:cxnSp>
        <p:nvCxnSpPr>
          <p:cNvPr id="90" name="Straight Connector 89"/>
          <p:cNvCxnSpPr>
            <a:cxnSpLocks/>
            <a:stCxn id="4" idx="2"/>
            <a:endCxn id="26" idx="0"/>
          </p:cNvCxnSpPr>
          <p:nvPr/>
        </p:nvCxnSpPr>
        <p:spPr>
          <a:xfrm flipH="1">
            <a:off x="2942333" y="2066902"/>
            <a:ext cx="3282497" cy="85832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Rounded Rectangle 25"/>
          <p:cNvSpPr/>
          <p:nvPr/>
        </p:nvSpPr>
        <p:spPr>
          <a:xfrm>
            <a:off x="2240884" y="2925225"/>
            <a:ext cx="1402898" cy="580190"/>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Biochemical Markers</a:t>
            </a:r>
          </a:p>
        </p:txBody>
      </p:sp>
      <p:sp>
        <p:nvSpPr>
          <p:cNvPr id="5" name="Rounded Rectangle 4"/>
          <p:cNvSpPr/>
          <p:nvPr/>
        </p:nvSpPr>
        <p:spPr>
          <a:xfrm>
            <a:off x="3703743" y="5466403"/>
            <a:ext cx="1244338" cy="636017"/>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Signs of Right Heart Failure</a:t>
            </a:r>
          </a:p>
        </p:txBody>
      </p:sp>
      <p:cxnSp>
        <p:nvCxnSpPr>
          <p:cNvPr id="16" name="Straight Connector 15"/>
          <p:cNvCxnSpPr>
            <a:cxnSpLocks/>
            <a:stCxn id="24" idx="2"/>
            <a:endCxn id="8" idx="3"/>
          </p:cNvCxnSpPr>
          <p:nvPr/>
        </p:nvCxnSpPr>
        <p:spPr>
          <a:xfrm flipH="1">
            <a:off x="2805466" y="4298331"/>
            <a:ext cx="1518226" cy="39672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cxnSpLocks/>
            <a:stCxn id="6" idx="0"/>
            <a:endCxn id="24" idx="2"/>
          </p:cNvCxnSpPr>
          <p:nvPr/>
        </p:nvCxnSpPr>
        <p:spPr>
          <a:xfrm flipV="1">
            <a:off x="2949950" y="4298331"/>
            <a:ext cx="1373742" cy="74369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cxnSpLocks/>
            <a:stCxn id="24" idx="2"/>
            <a:endCxn id="7" idx="1"/>
          </p:cNvCxnSpPr>
          <p:nvPr/>
        </p:nvCxnSpPr>
        <p:spPr>
          <a:xfrm>
            <a:off x="4323692" y="4298331"/>
            <a:ext cx="257754" cy="70682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Rounded Rectangle 5"/>
          <p:cNvSpPr/>
          <p:nvPr/>
        </p:nvSpPr>
        <p:spPr>
          <a:xfrm>
            <a:off x="2290383" y="5042030"/>
            <a:ext cx="1319134" cy="636017"/>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Progression of Symptoms</a:t>
            </a:r>
          </a:p>
        </p:txBody>
      </p:sp>
      <p:sp>
        <p:nvSpPr>
          <p:cNvPr id="8" name="Rounded Rectangle 7"/>
          <p:cNvSpPr/>
          <p:nvPr/>
        </p:nvSpPr>
        <p:spPr>
          <a:xfrm>
            <a:off x="2211400" y="4518148"/>
            <a:ext cx="594066" cy="35381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FC</a:t>
            </a:r>
          </a:p>
        </p:txBody>
      </p:sp>
      <p:cxnSp>
        <p:nvCxnSpPr>
          <p:cNvPr id="93" name="Straight Connector 92"/>
          <p:cNvCxnSpPr>
            <a:cxnSpLocks/>
            <a:stCxn id="4" idx="2"/>
            <a:endCxn id="24" idx="0"/>
          </p:cNvCxnSpPr>
          <p:nvPr/>
        </p:nvCxnSpPr>
        <p:spPr>
          <a:xfrm flipH="1">
            <a:off x="4323692" y="2066902"/>
            <a:ext cx="1901138" cy="159651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cxnSpLocks/>
            <a:stCxn id="24" idx="2"/>
            <a:endCxn id="5" idx="0"/>
          </p:cNvCxnSpPr>
          <p:nvPr/>
        </p:nvCxnSpPr>
        <p:spPr>
          <a:xfrm>
            <a:off x="4323692" y="4298331"/>
            <a:ext cx="2220" cy="11680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3643782" y="3663417"/>
            <a:ext cx="1359819" cy="634914"/>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Clinical Assessment</a:t>
            </a:r>
          </a:p>
        </p:txBody>
      </p:sp>
      <p:sp>
        <p:nvSpPr>
          <p:cNvPr id="7" name="Rounded Rectangle 6"/>
          <p:cNvSpPr/>
          <p:nvPr/>
        </p:nvSpPr>
        <p:spPr>
          <a:xfrm>
            <a:off x="4581446" y="4808987"/>
            <a:ext cx="1034097" cy="392341"/>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Syncope</a:t>
            </a:r>
          </a:p>
        </p:txBody>
      </p:sp>
      <p:cxnSp>
        <p:nvCxnSpPr>
          <p:cNvPr id="87" name="Straight Connector 86"/>
          <p:cNvCxnSpPr>
            <a:cxnSpLocks/>
            <a:stCxn id="4" idx="2"/>
            <a:endCxn id="27" idx="0"/>
          </p:cNvCxnSpPr>
          <p:nvPr/>
        </p:nvCxnSpPr>
        <p:spPr>
          <a:xfrm>
            <a:off x="6224830" y="2066902"/>
            <a:ext cx="1561467" cy="18036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Rounded Rectangle 33"/>
          <p:cNvSpPr/>
          <p:nvPr/>
        </p:nvSpPr>
        <p:spPr>
          <a:xfrm>
            <a:off x="7040772" y="4969947"/>
            <a:ext cx="896319" cy="37082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RA Area</a:t>
            </a:r>
          </a:p>
        </p:txBody>
      </p:sp>
      <p:cxnSp>
        <p:nvCxnSpPr>
          <p:cNvPr id="36" name="Straight Connector 35"/>
          <p:cNvCxnSpPr>
            <a:cxnSpLocks/>
            <a:stCxn id="27" idx="2"/>
            <a:endCxn id="34" idx="0"/>
          </p:cNvCxnSpPr>
          <p:nvPr/>
        </p:nvCxnSpPr>
        <p:spPr>
          <a:xfrm flipH="1">
            <a:off x="7488932" y="4505466"/>
            <a:ext cx="297365" cy="4644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cxnSpLocks/>
            <a:stCxn id="27" idx="2"/>
            <a:endCxn id="35" idx="0"/>
          </p:cNvCxnSpPr>
          <p:nvPr/>
        </p:nvCxnSpPr>
        <p:spPr>
          <a:xfrm>
            <a:off x="7786297" y="4505466"/>
            <a:ext cx="957507" cy="28923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Rounded Rectangle 26"/>
          <p:cNvSpPr/>
          <p:nvPr/>
        </p:nvSpPr>
        <p:spPr>
          <a:xfrm>
            <a:off x="6851432" y="3870552"/>
            <a:ext cx="1869729" cy="634914"/>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Echocardiographic Evaluations</a:t>
            </a:r>
          </a:p>
        </p:txBody>
      </p:sp>
      <p:sp>
        <p:nvSpPr>
          <p:cNvPr id="35" name="Rounded Rectangle 34"/>
          <p:cNvSpPr/>
          <p:nvPr/>
        </p:nvSpPr>
        <p:spPr>
          <a:xfrm>
            <a:off x="8136859" y="4794696"/>
            <a:ext cx="1213890" cy="581679"/>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Pericardial Effusion</a:t>
            </a:r>
          </a:p>
        </p:txBody>
      </p:sp>
      <p:cxnSp>
        <p:nvCxnSpPr>
          <p:cNvPr id="84" name="Straight Connector 83"/>
          <p:cNvCxnSpPr>
            <a:cxnSpLocks/>
            <a:endCxn id="29" idx="0"/>
          </p:cNvCxnSpPr>
          <p:nvPr/>
        </p:nvCxnSpPr>
        <p:spPr>
          <a:xfrm>
            <a:off x="6208240" y="2061422"/>
            <a:ext cx="3886068" cy="39910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cxnSpLocks/>
            <a:stCxn id="29" idx="2"/>
          </p:cNvCxnSpPr>
          <p:nvPr/>
        </p:nvCxnSpPr>
        <p:spPr>
          <a:xfrm>
            <a:off x="10094308" y="3029911"/>
            <a:ext cx="31117" cy="4364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29" idx="2"/>
            <a:endCxn id="58" idx="0"/>
          </p:cNvCxnSpPr>
          <p:nvPr/>
        </p:nvCxnSpPr>
        <p:spPr>
          <a:xfrm>
            <a:off x="10094308" y="3029911"/>
            <a:ext cx="939471" cy="16715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a:xfrm>
            <a:off x="9299738" y="2460523"/>
            <a:ext cx="1589139" cy="569388"/>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Hemodynamic Evaluations</a:t>
            </a:r>
          </a:p>
        </p:txBody>
      </p:sp>
      <p:sp>
        <p:nvSpPr>
          <p:cNvPr id="58" name="Rounded Rectangle 57"/>
          <p:cNvSpPr/>
          <p:nvPr/>
        </p:nvSpPr>
        <p:spPr>
          <a:xfrm>
            <a:off x="10697492" y="3197061"/>
            <a:ext cx="672573" cy="380666"/>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RAP</a:t>
            </a:r>
          </a:p>
        </p:txBody>
      </p:sp>
      <p:sp>
        <p:nvSpPr>
          <p:cNvPr id="59" name="Rounded Rectangle 58"/>
          <p:cNvSpPr/>
          <p:nvPr/>
        </p:nvSpPr>
        <p:spPr>
          <a:xfrm>
            <a:off x="9853112" y="3466390"/>
            <a:ext cx="505738" cy="380666"/>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CI</a:t>
            </a:r>
          </a:p>
        </p:txBody>
      </p:sp>
      <p:cxnSp>
        <p:nvCxnSpPr>
          <p:cNvPr id="43" name="Straight Connector 42"/>
          <p:cNvCxnSpPr>
            <a:stCxn id="29" idx="2"/>
            <a:endCxn id="42" idx="0"/>
          </p:cNvCxnSpPr>
          <p:nvPr/>
        </p:nvCxnSpPr>
        <p:spPr>
          <a:xfrm>
            <a:off x="10094308" y="3029911"/>
            <a:ext cx="811159" cy="88979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Rounded Rectangle 41"/>
          <p:cNvSpPr/>
          <p:nvPr/>
        </p:nvSpPr>
        <p:spPr>
          <a:xfrm>
            <a:off x="10290338" y="3919709"/>
            <a:ext cx="1230257" cy="108967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Mixed Venous</a:t>
            </a:r>
          </a:p>
          <a:p>
            <a:pPr algn="ctr"/>
            <a:r>
              <a:rPr lang="en-GB" sz="1200" b="1" dirty="0">
                <a:solidFill>
                  <a:schemeClr val="tx1"/>
                </a:solidFill>
              </a:rPr>
              <a:t>Saturation</a:t>
            </a:r>
          </a:p>
        </p:txBody>
      </p:sp>
      <p:sp>
        <p:nvSpPr>
          <p:cNvPr id="44" name="Rounded Rectangle 43">
            <a:extLst>
              <a:ext uri="{FF2B5EF4-FFF2-40B4-BE49-F238E27FC236}">
                <a16:creationId xmlns:a16="http://schemas.microsoft.com/office/drawing/2014/main" id="{1F00BC38-4585-474B-A3E0-B7608957E94F}"/>
              </a:ext>
            </a:extLst>
          </p:cNvPr>
          <p:cNvSpPr/>
          <p:nvPr/>
        </p:nvSpPr>
        <p:spPr>
          <a:xfrm>
            <a:off x="2298917" y="2148992"/>
            <a:ext cx="1089911" cy="485371"/>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PFTs</a:t>
            </a:r>
          </a:p>
        </p:txBody>
      </p:sp>
      <p:cxnSp>
        <p:nvCxnSpPr>
          <p:cNvPr id="45" name="Straight Connector 44">
            <a:extLst>
              <a:ext uri="{FF2B5EF4-FFF2-40B4-BE49-F238E27FC236}">
                <a16:creationId xmlns:a16="http://schemas.microsoft.com/office/drawing/2014/main" id="{E25FC849-E2D0-B645-AB2F-EA0237609AC1}"/>
              </a:ext>
            </a:extLst>
          </p:cNvPr>
          <p:cNvCxnSpPr>
            <a:cxnSpLocks/>
            <a:stCxn id="44" idx="1"/>
            <a:endCxn id="46" idx="3"/>
          </p:cNvCxnSpPr>
          <p:nvPr/>
        </p:nvCxnSpPr>
        <p:spPr>
          <a:xfrm flipH="1">
            <a:off x="1346119" y="2391678"/>
            <a:ext cx="952798" cy="33086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Rounded Rectangle 45">
            <a:extLst>
              <a:ext uri="{FF2B5EF4-FFF2-40B4-BE49-F238E27FC236}">
                <a16:creationId xmlns:a16="http://schemas.microsoft.com/office/drawing/2014/main" id="{1EC178B5-8852-CA41-BD67-A0615AAA9A84}"/>
              </a:ext>
            </a:extLst>
          </p:cNvPr>
          <p:cNvSpPr/>
          <p:nvPr/>
        </p:nvSpPr>
        <p:spPr>
          <a:xfrm>
            <a:off x="629383" y="2550733"/>
            <a:ext cx="716736" cy="34361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DLco</a:t>
            </a:r>
          </a:p>
        </p:txBody>
      </p:sp>
      <p:sp>
        <p:nvSpPr>
          <p:cNvPr id="47" name="Rounded Rectangle 46">
            <a:extLst>
              <a:ext uri="{FF2B5EF4-FFF2-40B4-BE49-F238E27FC236}">
                <a16:creationId xmlns:a16="http://schemas.microsoft.com/office/drawing/2014/main" id="{EDB91C2B-82C4-EA41-8746-07F71D01F3C6}"/>
              </a:ext>
            </a:extLst>
          </p:cNvPr>
          <p:cNvSpPr/>
          <p:nvPr/>
        </p:nvSpPr>
        <p:spPr>
          <a:xfrm>
            <a:off x="629383" y="2976392"/>
            <a:ext cx="676637" cy="34361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FEV</a:t>
            </a:r>
            <a:r>
              <a:rPr lang="en-GB" sz="1200" b="1" baseline="-25000" dirty="0">
                <a:solidFill>
                  <a:schemeClr val="tx1"/>
                </a:solidFill>
              </a:rPr>
              <a:t>1</a:t>
            </a:r>
          </a:p>
        </p:txBody>
      </p:sp>
      <p:sp>
        <p:nvSpPr>
          <p:cNvPr id="97" name="Rounded Rectangle 96">
            <a:extLst>
              <a:ext uri="{FF2B5EF4-FFF2-40B4-BE49-F238E27FC236}">
                <a16:creationId xmlns:a16="http://schemas.microsoft.com/office/drawing/2014/main" id="{2ED437F3-BF81-A541-BF72-7DF064D83303}"/>
              </a:ext>
            </a:extLst>
          </p:cNvPr>
          <p:cNvSpPr/>
          <p:nvPr/>
        </p:nvSpPr>
        <p:spPr>
          <a:xfrm>
            <a:off x="630333" y="3455799"/>
            <a:ext cx="612465" cy="343613"/>
          </a:xfrm>
          <a:prstGeom prst="roundRect">
            <a:avLst/>
          </a:prstGeom>
          <a:solidFill>
            <a:srgbClr val="FFD4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FVC</a:t>
            </a:r>
          </a:p>
        </p:txBody>
      </p:sp>
      <p:cxnSp>
        <p:nvCxnSpPr>
          <p:cNvPr id="98" name="Straight Connector 97">
            <a:extLst>
              <a:ext uri="{FF2B5EF4-FFF2-40B4-BE49-F238E27FC236}">
                <a16:creationId xmlns:a16="http://schemas.microsoft.com/office/drawing/2014/main" id="{669A88A5-4D40-4641-96DC-80C093B4CDD0}"/>
              </a:ext>
            </a:extLst>
          </p:cNvPr>
          <p:cNvCxnSpPr>
            <a:cxnSpLocks/>
            <a:stCxn id="44" idx="1"/>
          </p:cNvCxnSpPr>
          <p:nvPr/>
        </p:nvCxnSpPr>
        <p:spPr>
          <a:xfrm flipH="1">
            <a:off x="1288085" y="2391678"/>
            <a:ext cx="1010832" cy="75430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92B251CB-0CB5-204A-9E5C-F857C02E66CC}"/>
              </a:ext>
            </a:extLst>
          </p:cNvPr>
          <p:cNvCxnSpPr>
            <a:cxnSpLocks/>
            <a:stCxn id="44" idx="1"/>
          </p:cNvCxnSpPr>
          <p:nvPr/>
        </p:nvCxnSpPr>
        <p:spPr>
          <a:xfrm flipH="1">
            <a:off x="1237988" y="2391678"/>
            <a:ext cx="1060929" cy="124407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CB8C1B5B-E0D8-7E4E-8942-19B7B8084568}"/>
              </a:ext>
            </a:extLst>
          </p:cNvPr>
          <p:cNvCxnSpPr>
            <a:cxnSpLocks/>
            <a:stCxn id="4" idx="2"/>
            <a:endCxn id="44" idx="3"/>
          </p:cNvCxnSpPr>
          <p:nvPr/>
        </p:nvCxnSpPr>
        <p:spPr>
          <a:xfrm flipH="1">
            <a:off x="3388828" y="2066902"/>
            <a:ext cx="2836002" cy="3247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AE78B961-F7A1-A298-22FC-C23E3D04B177}"/>
              </a:ext>
            </a:extLst>
          </p:cNvPr>
          <p:cNvCxnSpPr>
            <a:cxnSpLocks/>
          </p:cNvCxnSpPr>
          <p:nvPr/>
        </p:nvCxnSpPr>
        <p:spPr>
          <a:xfrm>
            <a:off x="6191650" y="2057684"/>
            <a:ext cx="2976698" cy="14884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ounded Rectangle 56">
            <a:extLst>
              <a:ext uri="{FF2B5EF4-FFF2-40B4-BE49-F238E27FC236}">
                <a16:creationId xmlns:a16="http://schemas.microsoft.com/office/drawing/2014/main" id="{1E39BB4C-C8E8-D6A2-80AD-0581AF64632C}"/>
              </a:ext>
            </a:extLst>
          </p:cNvPr>
          <p:cNvSpPr/>
          <p:nvPr/>
        </p:nvSpPr>
        <p:spPr>
          <a:xfrm>
            <a:off x="8734184" y="3546173"/>
            <a:ext cx="918991" cy="569388"/>
          </a:xfrm>
          <a:prstGeom prst="roundRect">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V/Q Scan</a:t>
            </a:r>
          </a:p>
        </p:txBody>
      </p:sp>
      <p:cxnSp>
        <p:nvCxnSpPr>
          <p:cNvPr id="60" name="Straight Connector 59">
            <a:extLst>
              <a:ext uri="{FF2B5EF4-FFF2-40B4-BE49-F238E27FC236}">
                <a16:creationId xmlns:a16="http://schemas.microsoft.com/office/drawing/2014/main" id="{953ABC70-E900-AF77-1342-64CD336BF209}"/>
              </a:ext>
            </a:extLst>
          </p:cNvPr>
          <p:cNvCxnSpPr>
            <a:cxnSpLocks/>
          </p:cNvCxnSpPr>
          <p:nvPr/>
        </p:nvCxnSpPr>
        <p:spPr>
          <a:xfrm>
            <a:off x="4307051" y="4316767"/>
            <a:ext cx="257754" cy="70682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Footer Placeholder 18">
            <a:extLst>
              <a:ext uri="{FF2B5EF4-FFF2-40B4-BE49-F238E27FC236}">
                <a16:creationId xmlns:a16="http://schemas.microsoft.com/office/drawing/2014/main" id="{AFD92E0A-2618-9B4D-D548-FA0F093D368A}"/>
              </a:ext>
            </a:extLst>
          </p:cNvPr>
          <p:cNvSpPr>
            <a:spLocks noGrp="1"/>
          </p:cNvSpPr>
          <p:nvPr>
            <p:ph type="ftr" sz="quarter" idx="3"/>
          </p:nvPr>
        </p:nvSpPr>
        <p:spPr/>
        <p:txBody>
          <a:bodyPr/>
          <a:lstStyle/>
          <a:p>
            <a:r>
              <a:rPr lang="en-GB" sz="1000" dirty="0"/>
              <a:t>Diagram adapted from </a:t>
            </a:r>
            <a:r>
              <a:rPr lang="en-GB" sz="1000" dirty="0" err="1"/>
              <a:t>Galiè</a:t>
            </a:r>
            <a:r>
              <a:rPr lang="en-GB" sz="1000" dirty="0"/>
              <a:t> N, et al. </a:t>
            </a:r>
            <a:r>
              <a:rPr lang="en-GB" sz="1000" i="1" dirty="0" err="1"/>
              <a:t>Eur</a:t>
            </a:r>
            <a:r>
              <a:rPr lang="en-GB" sz="1000" i="1" dirty="0"/>
              <a:t> Heart J. </a:t>
            </a:r>
            <a:r>
              <a:rPr lang="en-GB" sz="1000" dirty="0"/>
              <a:t>2016;37:67-119.</a:t>
            </a:r>
          </a:p>
          <a:p>
            <a:r>
              <a:rPr lang="en-GB" sz="1000" dirty="0"/>
              <a:t>Thakkar V, et al. </a:t>
            </a:r>
            <a:r>
              <a:rPr lang="en-GB" sz="1000" i="1" dirty="0"/>
              <a:t>Arthritis Res </a:t>
            </a:r>
            <a:r>
              <a:rPr lang="en-GB" sz="1000" i="1" dirty="0" err="1"/>
              <a:t>Ther</a:t>
            </a:r>
            <a:r>
              <a:rPr lang="en-GB" sz="1000" i="1" dirty="0"/>
              <a:t>. </a:t>
            </a:r>
            <a:r>
              <a:rPr lang="en-GB" sz="1000" dirty="0"/>
              <a:t>2013;15:R193.</a:t>
            </a:r>
          </a:p>
        </p:txBody>
      </p:sp>
    </p:spTree>
    <p:extLst>
      <p:ext uri="{BB962C8B-B14F-4D97-AF65-F5344CB8AC3E}">
        <p14:creationId xmlns:p14="http://schemas.microsoft.com/office/powerpoint/2010/main" val="3904817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What Information Should You Get From PFTs?</a:t>
            </a:r>
          </a:p>
        </p:txBody>
      </p:sp>
      <p:sp>
        <p:nvSpPr>
          <p:cNvPr id="9" name="Content Placeholder 8"/>
          <p:cNvSpPr>
            <a:spLocks noGrp="1"/>
          </p:cNvSpPr>
          <p:nvPr>
            <p:ph idx="1"/>
          </p:nvPr>
        </p:nvSpPr>
        <p:spPr>
          <a:xfrm>
            <a:off x="838199" y="1285336"/>
            <a:ext cx="11065933" cy="5293017"/>
          </a:xfrm>
        </p:spPr>
        <p:txBody>
          <a:bodyPr>
            <a:normAutofit/>
          </a:bodyPr>
          <a:lstStyle/>
          <a:p>
            <a:r>
              <a:rPr lang="en-US" dirty="0"/>
              <a:t>Always obtain “full” PFTs in PAH workup (spirometry, lung volumes, DL</a:t>
            </a:r>
            <a:r>
              <a:rPr lang="en-US" sz="2000" dirty="0"/>
              <a:t>CO </a:t>
            </a:r>
            <a:r>
              <a:rPr lang="en-US" dirty="0"/>
              <a:t>[diffusing capacity of carbon monoxide])</a:t>
            </a:r>
          </a:p>
          <a:p>
            <a:endParaRPr lang="en-US" dirty="0"/>
          </a:p>
          <a:p>
            <a:r>
              <a:rPr lang="en-US" dirty="0"/>
              <a:t>Normal PFTs: FEV</a:t>
            </a:r>
            <a:r>
              <a:rPr lang="en-US" baseline="-25000" dirty="0"/>
              <a:t>1</a:t>
            </a:r>
            <a:r>
              <a:rPr lang="en-US" dirty="0"/>
              <a:t> 80-120%,  FVC 80-120%, DL</a:t>
            </a:r>
            <a:r>
              <a:rPr lang="en-US" sz="2000" dirty="0"/>
              <a:t>CO</a:t>
            </a:r>
            <a:r>
              <a:rPr lang="en-US" dirty="0"/>
              <a:t> 60-120%</a:t>
            </a:r>
          </a:p>
          <a:p>
            <a:pPr marL="0" indent="0">
              <a:buNone/>
            </a:pPr>
            <a:r>
              <a:rPr lang="en-US" sz="2000" dirty="0"/>
              <a:t>FEV</a:t>
            </a:r>
            <a:r>
              <a:rPr lang="en-US" sz="2000" baseline="-25000" dirty="0"/>
              <a:t>1</a:t>
            </a:r>
            <a:r>
              <a:rPr lang="en-US" sz="2000" dirty="0"/>
              <a:t> = Forced expiratory volume in 1</a:t>
            </a:r>
            <a:r>
              <a:rPr lang="en-US" sz="2000" baseline="30000" dirty="0"/>
              <a:t>st</a:t>
            </a:r>
            <a:r>
              <a:rPr lang="en-US" sz="2000" dirty="0"/>
              <a:t> second; FVC = Forced vital capacity; </a:t>
            </a:r>
          </a:p>
          <a:p>
            <a:pPr marL="457200" lvl="1" indent="0">
              <a:buNone/>
            </a:pPr>
            <a:endParaRPr lang="en-US" dirty="0"/>
          </a:p>
          <a:p>
            <a:pPr lvl="1"/>
            <a:endParaRPr lang="en-US" dirty="0"/>
          </a:p>
          <a:p>
            <a:pPr marL="457200" lvl="1" indent="0">
              <a:buNone/>
            </a:pPr>
            <a:r>
              <a:rPr lang="en-US" dirty="0"/>
              <a:t>			E.g.: FEV</a:t>
            </a:r>
            <a:r>
              <a:rPr lang="en-US" baseline="-25000" dirty="0"/>
              <a:t>1</a:t>
            </a:r>
            <a:r>
              <a:rPr lang="en-US" dirty="0"/>
              <a:t> 89%, FVC 92%, DL</a:t>
            </a:r>
            <a:r>
              <a:rPr lang="en-US" sz="1800" dirty="0"/>
              <a:t>CO</a:t>
            </a:r>
            <a:r>
              <a:rPr lang="en-US" dirty="0"/>
              <a:t> 42%</a:t>
            </a:r>
          </a:p>
          <a:p>
            <a:endParaRPr lang="en-US" dirty="0"/>
          </a:p>
          <a:p>
            <a:r>
              <a:rPr lang="en-US" dirty="0"/>
              <a:t>Presence of markedly abnormal PFT (obstruction/restriction) should prompt further pulmonary investigation (ILD, COPD)</a:t>
            </a:r>
          </a:p>
        </p:txBody>
      </p:sp>
      <p:sp>
        <p:nvSpPr>
          <p:cNvPr id="6" name="TextBox 31">
            <a:extLst>
              <a:ext uri="{FF2B5EF4-FFF2-40B4-BE49-F238E27FC236}">
                <a16:creationId xmlns:a16="http://schemas.microsoft.com/office/drawing/2014/main" id="{9FBB23A0-C716-42E4-A9A0-5F10AA474C16}"/>
              </a:ext>
            </a:extLst>
          </p:cNvPr>
          <p:cNvSpPr txBox="1"/>
          <p:nvPr/>
        </p:nvSpPr>
        <p:spPr>
          <a:xfrm>
            <a:off x="1430844" y="3816316"/>
            <a:ext cx="9330311" cy="369332"/>
          </a:xfrm>
          <a:prstGeom prst="rect">
            <a:avLst/>
          </a:prstGeom>
          <a:solidFill>
            <a:schemeClr val="accent2"/>
          </a:solidFill>
          <a:ln>
            <a:noFill/>
          </a:ln>
        </p:spPr>
        <p:txBody>
          <a:bodyPr wrap="none" rtlCol="0">
            <a:spAutoFit/>
          </a:bodyPr>
          <a:lstStyle/>
          <a:p>
            <a:r>
              <a:rPr lang="en-US" b="1" dirty="0">
                <a:solidFill>
                  <a:schemeClr val="bg1"/>
                </a:solidFill>
              </a:rPr>
              <a:t>“Classic” pattern in PAH: normal or mildly restricted spirometry + decreased DL</a:t>
            </a:r>
            <a:r>
              <a:rPr lang="en-US" sz="1600" b="1" dirty="0">
                <a:solidFill>
                  <a:schemeClr val="bg1"/>
                </a:solidFill>
              </a:rPr>
              <a:t>CO</a:t>
            </a:r>
            <a:r>
              <a:rPr lang="en-US" b="1" dirty="0">
                <a:solidFill>
                  <a:schemeClr val="bg1"/>
                </a:solidFill>
              </a:rPr>
              <a:t>.</a:t>
            </a:r>
          </a:p>
        </p:txBody>
      </p:sp>
    </p:spTree>
    <p:extLst>
      <p:ext uri="{BB962C8B-B14F-4D97-AF65-F5344CB8AC3E}">
        <p14:creationId xmlns:p14="http://schemas.microsoft.com/office/powerpoint/2010/main" val="3212954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01C23-1074-DC97-F209-3E00799690C1}"/>
              </a:ext>
            </a:extLst>
          </p:cNvPr>
          <p:cNvSpPr>
            <a:spLocks noGrp="1"/>
          </p:cNvSpPr>
          <p:nvPr>
            <p:ph type="title"/>
          </p:nvPr>
        </p:nvSpPr>
        <p:spPr/>
        <p:txBody>
          <a:bodyPr>
            <a:normAutofit fontScale="90000"/>
          </a:bodyPr>
          <a:lstStyle/>
          <a:p>
            <a:r>
              <a:rPr lang="en-US" dirty="0"/>
              <a:t>Importance of Biochemical Markers: Assessment With Point-of-Care Testing To Improve Diagnosis and Prognosis</a:t>
            </a:r>
          </a:p>
        </p:txBody>
      </p:sp>
      <p:sp>
        <p:nvSpPr>
          <p:cNvPr id="3" name="Content Placeholder 2">
            <a:extLst>
              <a:ext uri="{FF2B5EF4-FFF2-40B4-BE49-F238E27FC236}">
                <a16:creationId xmlns:a16="http://schemas.microsoft.com/office/drawing/2014/main" id="{1B440CC0-5D52-6BDB-00B0-55D839FFA3CC}"/>
              </a:ext>
            </a:extLst>
          </p:cNvPr>
          <p:cNvSpPr>
            <a:spLocks noGrp="1"/>
          </p:cNvSpPr>
          <p:nvPr>
            <p:ph idx="1"/>
          </p:nvPr>
        </p:nvSpPr>
        <p:spPr/>
        <p:txBody>
          <a:bodyPr>
            <a:normAutofit/>
          </a:bodyPr>
          <a:lstStyle/>
          <a:p>
            <a:r>
              <a:rPr lang="en-US" sz="1800" dirty="0"/>
              <a:t>Active B-type natriuretic peptide (BNP) and the functionally inert N-terminal prohormone of BNP (NT-proBNP) are well-established clinical biomarkers used in PAH and other cardiovascular disorders</a:t>
            </a:r>
            <a:r>
              <a:rPr lang="en-US" sz="1800" baseline="30000" dirty="0"/>
              <a:t>1</a:t>
            </a:r>
          </a:p>
          <a:p>
            <a:r>
              <a:rPr lang="en-US" sz="1800" dirty="0"/>
              <a:t>Elevated levels of BNP and NT-proBNP are incorporated into several PAH risk stratification tools and screening algorithms to aid diagnosis of systemic sclerosis</a:t>
            </a:r>
            <a:r>
              <a:rPr lang="en-US" sz="1800" baseline="30000" dirty="0"/>
              <a:t>2</a:t>
            </a:r>
          </a:p>
          <a:p>
            <a:r>
              <a:rPr lang="en-US" sz="1800" dirty="0"/>
              <a:t>Point of care testing has been shown to confer benefits including improved patient outcomes through reduced time-to-diagnosis and cost effectiveness</a:t>
            </a:r>
            <a:r>
              <a:rPr lang="en-US" sz="1800" baseline="30000" dirty="0"/>
              <a:t>2</a:t>
            </a:r>
          </a:p>
          <a:p>
            <a:endParaRPr lang="en-US" sz="1800" dirty="0"/>
          </a:p>
        </p:txBody>
      </p:sp>
      <p:graphicFrame>
        <p:nvGraphicFramePr>
          <p:cNvPr id="5" name="Table 5">
            <a:extLst>
              <a:ext uri="{FF2B5EF4-FFF2-40B4-BE49-F238E27FC236}">
                <a16:creationId xmlns:a16="http://schemas.microsoft.com/office/drawing/2014/main" id="{0ECEAD41-7C48-6E55-8639-62648759C4DA}"/>
              </a:ext>
            </a:extLst>
          </p:cNvPr>
          <p:cNvGraphicFramePr>
            <a:graphicFrameLocks noGrp="1"/>
          </p:cNvGraphicFramePr>
          <p:nvPr>
            <p:extLst>
              <p:ext uri="{D42A27DB-BD31-4B8C-83A1-F6EECF244321}">
                <p14:modId xmlns:p14="http://schemas.microsoft.com/office/powerpoint/2010/main" val="170772486"/>
              </p:ext>
            </p:extLst>
          </p:nvPr>
        </p:nvGraphicFramePr>
        <p:xfrm>
          <a:off x="393149" y="3619541"/>
          <a:ext cx="11650132" cy="2204720"/>
        </p:xfrm>
        <a:graphic>
          <a:graphicData uri="http://schemas.openxmlformats.org/drawingml/2006/table">
            <a:tbl>
              <a:tblPr firstRow="1" bandRow="1">
                <a:tableStyleId>{5C22544A-7EE6-4342-B048-85BDC9FD1C3A}</a:tableStyleId>
              </a:tblPr>
              <a:tblGrid>
                <a:gridCol w="1227666">
                  <a:extLst>
                    <a:ext uri="{9D8B030D-6E8A-4147-A177-3AD203B41FA5}">
                      <a16:colId xmlns:a16="http://schemas.microsoft.com/office/drawing/2014/main" val="3379558115"/>
                    </a:ext>
                  </a:extLst>
                </a:gridCol>
                <a:gridCol w="1600200">
                  <a:extLst>
                    <a:ext uri="{9D8B030D-6E8A-4147-A177-3AD203B41FA5}">
                      <a16:colId xmlns:a16="http://schemas.microsoft.com/office/drawing/2014/main" val="502795687"/>
                    </a:ext>
                  </a:extLst>
                </a:gridCol>
                <a:gridCol w="1828800">
                  <a:extLst>
                    <a:ext uri="{9D8B030D-6E8A-4147-A177-3AD203B41FA5}">
                      <a16:colId xmlns:a16="http://schemas.microsoft.com/office/drawing/2014/main" val="3894663939"/>
                    </a:ext>
                  </a:extLst>
                </a:gridCol>
                <a:gridCol w="1625600">
                  <a:extLst>
                    <a:ext uri="{9D8B030D-6E8A-4147-A177-3AD203B41FA5}">
                      <a16:colId xmlns:a16="http://schemas.microsoft.com/office/drawing/2014/main" val="2145091649"/>
                    </a:ext>
                  </a:extLst>
                </a:gridCol>
                <a:gridCol w="1566333">
                  <a:extLst>
                    <a:ext uri="{9D8B030D-6E8A-4147-A177-3AD203B41FA5}">
                      <a16:colId xmlns:a16="http://schemas.microsoft.com/office/drawing/2014/main" val="1312704844"/>
                    </a:ext>
                  </a:extLst>
                </a:gridCol>
                <a:gridCol w="1380067">
                  <a:extLst>
                    <a:ext uri="{9D8B030D-6E8A-4147-A177-3AD203B41FA5}">
                      <a16:colId xmlns:a16="http://schemas.microsoft.com/office/drawing/2014/main" val="1689876440"/>
                    </a:ext>
                  </a:extLst>
                </a:gridCol>
                <a:gridCol w="2421466">
                  <a:extLst>
                    <a:ext uri="{9D8B030D-6E8A-4147-A177-3AD203B41FA5}">
                      <a16:colId xmlns:a16="http://schemas.microsoft.com/office/drawing/2014/main" val="339564968"/>
                    </a:ext>
                  </a:extLst>
                </a:gridCol>
              </a:tblGrid>
              <a:tr h="370840">
                <a:tc grid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1"/>
                          </a:solidFill>
                          <a:effectLst/>
                          <a:latin typeface="+mn-lt"/>
                          <a:ea typeface="+mn-ea"/>
                          <a:cs typeface="+mn-cs"/>
                        </a:rPr>
                        <a:t>Comparison of Select Variables Used in the European Society of Cardiology (ESC)/European Respiratory Society (ERS) and</a:t>
                      </a:r>
                      <a:br>
                        <a:rPr lang="en-US" sz="1400" b="0" kern="1200" dirty="0">
                          <a:solidFill>
                            <a:schemeClr val="tx1"/>
                          </a:solidFill>
                          <a:effectLst/>
                          <a:latin typeface="+mn-lt"/>
                          <a:ea typeface="+mn-ea"/>
                          <a:cs typeface="+mn-cs"/>
                        </a:rPr>
                      </a:br>
                      <a:r>
                        <a:rPr lang="en-US" sz="1400" b="0" kern="1200" dirty="0">
                          <a:solidFill>
                            <a:schemeClr val="tx1"/>
                          </a:solidFill>
                          <a:effectLst/>
                          <a:latin typeface="+mn-lt"/>
                          <a:ea typeface="+mn-ea"/>
                          <a:cs typeface="+mn-cs"/>
                        </a:rPr>
                        <a:t>REVEAL 2.0 Prognostic Tools</a:t>
                      </a:r>
                    </a:p>
                  </a:txBody>
                  <a:tcPr>
                    <a:noFill/>
                  </a:tcPr>
                </a:tc>
                <a:tc hMerge="1">
                  <a:txBody>
                    <a:bodyPr/>
                    <a:lstStyle/>
                    <a:p>
                      <a:pPr algn="ctr"/>
                      <a:endParaRPr lang="en-US" sz="1400" dirty="0"/>
                    </a:p>
                  </a:txBody>
                  <a:tcPr>
                    <a:noFill/>
                  </a:tcPr>
                </a:tc>
                <a:tc hMerge="1">
                  <a:txBody>
                    <a:bodyPr/>
                    <a:lstStyle/>
                    <a:p>
                      <a:endParaRPr lang="en-US"/>
                    </a:p>
                  </a:txBody>
                  <a:tcPr/>
                </a:tc>
                <a:tc hMerge="1">
                  <a:txBody>
                    <a:bodyPr/>
                    <a:lstStyle/>
                    <a:p>
                      <a:endParaRPr lang="en-US"/>
                    </a:p>
                  </a:txBody>
                  <a:tcPr/>
                </a:tc>
                <a:tc hMerge="1">
                  <a:txBody>
                    <a:bodyPr/>
                    <a:lstStyle/>
                    <a:p>
                      <a:pPr algn="ctr"/>
                      <a:endParaRPr lang="en-US" sz="1400" dirty="0"/>
                    </a:p>
                  </a:txBody>
                  <a:tcP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67662817"/>
                  </a:ext>
                </a:extLst>
              </a:tr>
              <a:tr h="370840">
                <a:tc>
                  <a:txBody>
                    <a:bodyPr/>
                    <a:lstStyle/>
                    <a:p>
                      <a:endParaRPr lang="en-US" dirty="0"/>
                    </a:p>
                  </a:txBody>
                  <a:tcPr>
                    <a:lnR w="12700" cap="flat" cmpd="sng" algn="ctr">
                      <a:noFill/>
                      <a:prstDash val="solid"/>
                      <a:round/>
                      <a:headEnd type="none" w="med" len="med"/>
                      <a:tailEnd type="none" w="med" len="med"/>
                    </a:lnR>
                    <a:solidFill>
                      <a:schemeClr val="accent1"/>
                    </a:solidFill>
                  </a:tcPr>
                </a:tc>
                <a:tc gridSpan="3">
                  <a:txBody>
                    <a:bodyPr/>
                    <a:lstStyle/>
                    <a:p>
                      <a:pPr algn="ctr"/>
                      <a:r>
                        <a:rPr lang="en-US" sz="1400" dirty="0">
                          <a:solidFill>
                            <a:schemeClr val="bg1"/>
                          </a:solidFill>
                        </a:rPr>
                        <a:t>ERS/ESC Guidelines</a:t>
                      </a:r>
                    </a:p>
                  </a:txBody>
                  <a:tcPr>
                    <a:lnL w="12700" cap="flat" cmpd="sng" algn="ctr">
                      <a:noFill/>
                      <a:prstDash val="solid"/>
                      <a:round/>
                      <a:headEnd type="none" w="med" len="med"/>
                      <a:tailEnd type="none" w="med" len="med"/>
                    </a:lnL>
                    <a:solidFill>
                      <a:schemeClr val="accent1"/>
                    </a:solidFill>
                  </a:tcPr>
                </a:tc>
                <a:tc hMerge="1">
                  <a:txBody>
                    <a:bodyPr/>
                    <a:lstStyle/>
                    <a:p>
                      <a:endParaRPr lang="en-US" dirty="0"/>
                    </a:p>
                  </a:txBody>
                  <a:tcPr/>
                </a:tc>
                <a:tc hMerge="1">
                  <a:txBody>
                    <a:bodyPr/>
                    <a:lstStyle/>
                    <a:p>
                      <a:endParaRPr lang="en-US" dirty="0"/>
                    </a:p>
                  </a:txBody>
                  <a:tcPr/>
                </a:tc>
                <a:tc gridSpan="3">
                  <a:txBody>
                    <a:bodyPr/>
                    <a:lstStyle/>
                    <a:p>
                      <a:pPr algn="ctr"/>
                      <a:r>
                        <a:rPr lang="en-US" sz="1400" dirty="0">
                          <a:solidFill>
                            <a:schemeClr val="bg1"/>
                          </a:solidFill>
                        </a:rPr>
                        <a:t>REVEAL 2.0 Risk Score Calculator</a:t>
                      </a:r>
                    </a:p>
                  </a:txBody>
                  <a:tcPr>
                    <a:solidFill>
                      <a:schemeClr val="accent1"/>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065066950"/>
                  </a:ext>
                </a:extLst>
              </a:tr>
              <a:tr h="370840">
                <a:tc>
                  <a:txBody>
                    <a:bodyPr/>
                    <a:lstStyle/>
                    <a:p>
                      <a:r>
                        <a:rPr lang="en-US" sz="1000" dirty="0"/>
                        <a:t>NHYA Functional Class</a:t>
                      </a:r>
                    </a:p>
                  </a:txBody>
                  <a:tcPr>
                    <a:noFill/>
                  </a:tcPr>
                </a:tc>
                <a:tc>
                  <a:txBody>
                    <a:bodyPr/>
                    <a:lstStyle/>
                    <a:p>
                      <a:pPr algn="ctr"/>
                      <a:r>
                        <a:rPr lang="en-US" sz="1000" dirty="0"/>
                        <a:t>I,II</a:t>
                      </a:r>
                    </a:p>
                  </a:txBody>
                  <a:tcPr>
                    <a:noFill/>
                  </a:tcPr>
                </a:tc>
                <a:tc>
                  <a:txBody>
                    <a:bodyPr/>
                    <a:lstStyle/>
                    <a:p>
                      <a:pPr algn="ctr"/>
                      <a:r>
                        <a:rPr lang="en-US" sz="1000" dirty="0"/>
                        <a:t>III</a:t>
                      </a:r>
                    </a:p>
                  </a:txBody>
                  <a:tcPr>
                    <a:noFill/>
                  </a:tcPr>
                </a:tc>
                <a:tc>
                  <a:txBody>
                    <a:bodyPr/>
                    <a:lstStyle/>
                    <a:p>
                      <a:pPr algn="ctr"/>
                      <a:r>
                        <a:rPr lang="en-US" sz="1000" dirty="0"/>
                        <a:t>IV</a:t>
                      </a:r>
                    </a:p>
                  </a:txBody>
                  <a:tcPr>
                    <a:noFill/>
                  </a:tcPr>
                </a:tc>
                <a:tc>
                  <a:txBody>
                    <a:bodyPr/>
                    <a:lstStyle/>
                    <a:p>
                      <a:pPr algn="ctr"/>
                      <a:r>
                        <a:rPr lang="en-US" sz="1000" dirty="0"/>
                        <a:t>I</a:t>
                      </a:r>
                    </a:p>
                  </a:txBody>
                  <a:tcPr>
                    <a:noFill/>
                  </a:tcPr>
                </a:tc>
                <a:tc>
                  <a:txBody>
                    <a:bodyPr/>
                    <a:lstStyle/>
                    <a:p>
                      <a:pPr algn="ctr"/>
                      <a:r>
                        <a:rPr lang="en-US" sz="1000" dirty="0"/>
                        <a:t>III</a:t>
                      </a:r>
                    </a:p>
                  </a:txBody>
                  <a:tcPr>
                    <a:noFill/>
                  </a:tcPr>
                </a:tc>
                <a:tc>
                  <a:txBody>
                    <a:bodyPr/>
                    <a:lstStyle/>
                    <a:p>
                      <a:pPr algn="ctr"/>
                      <a:r>
                        <a:rPr lang="en-US" sz="1000" dirty="0"/>
                        <a:t>IV</a:t>
                      </a:r>
                    </a:p>
                  </a:txBody>
                  <a:tcPr>
                    <a:noFill/>
                  </a:tcPr>
                </a:tc>
                <a:extLst>
                  <a:ext uri="{0D108BD9-81ED-4DB2-BD59-A6C34878D82A}">
                    <a16:rowId xmlns:a16="http://schemas.microsoft.com/office/drawing/2014/main" val="773825300"/>
                  </a:ext>
                </a:extLst>
              </a:tr>
              <a:tr h="370840">
                <a:tc>
                  <a:txBody>
                    <a:bodyPr/>
                    <a:lstStyle/>
                    <a:p>
                      <a:r>
                        <a:rPr lang="en-US" sz="1000" dirty="0"/>
                        <a:t>6MWD</a:t>
                      </a:r>
                    </a:p>
                  </a:txBody>
                  <a:tcPr>
                    <a:noFill/>
                  </a:tcPr>
                </a:tc>
                <a:tc>
                  <a:txBody>
                    <a:bodyPr/>
                    <a:lstStyle/>
                    <a:p>
                      <a:r>
                        <a:rPr lang="en-US" sz="1000" dirty="0"/>
                        <a:t>&gt;440 m</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165 – 440 m</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&lt;165 m</a:t>
                      </a:r>
                    </a:p>
                  </a:txBody>
                  <a:tcPr>
                    <a:noFill/>
                  </a:tcPr>
                </a:tc>
                <a:tc>
                  <a:txBody>
                    <a:bodyPr/>
                    <a:lstStyle/>
                    <a:p>
                      <a:r>
                        <a:rPr lang="en-US" sz="1000" kern="1200" dirty="0">
                          <a:solidFill>
                            <a:schemeClr val="dk1"/>
                          </a:solidFill>
                          <a:effectLst/>
                          <a:latin typeface="+mn-lt"/>
                          <a:ea typeface="+mn-ea"/>
                          <a:cs typeface="+mn-cs"/>
                        </a:rPr>
                        <a:t>⩾440 m</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320 – &lt;440 m</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effectLst/>
                          <a:latin typeface="+mn-lt"/>
                          <a:ea typeface="+mn-ea"/>
                          <a:cs typeface="+mn-cs"/>
                        </a:rPr>
                        <a:t>&lt;165 m</a:t>
                      </a:r>
                    </a:p>
                  </a:txBody>
                  <a:tcPr>
                    <a:noFill/>
                  </a:tcPr>
                </a:tc>
                <a:extLst>
                  <a:ext uri="{0D108BD9-81ED-4DB2-BD59-A6C34878D82A}">
                    <a16:rowId xmlns:a16="http://schemas.microsoft.com/office/drawing/2014/main" val="905768271"/>
                  </a:ext>
                </a:extLst>
              </a:tr>
              <a:tr h="370840">
                <a:tc>
                  <a:txBody>
                    <a:bodyPr/>
                    <a:lstStyle/>
                    <a:p>
                      <a:r>
                        <a:rPr lang="en-US" sz="1000" dirty="0"/>
                        <a:t>BNP/NT-proBNP</a:t>
                      </a:r>
                    </a:p>
                    <a:p>
                      <a:r>
                        <a:rPr lang="en-US" sz="1000" dirty="0"/>
                        <a:t>plasma levels</a:t>
                      </a:r>
                    </a:p>
                  </a:txBody>
                  <a:tcPr>
                    <a:noFill/>
                  </a:tcPr>
                </a:tc>
                <a:tc>
                  <a:txBody>
                    <a:bodyPr/>
                    <a:lstStyle/>
                    <a:p>
                      <a:r>
                        <a:rPr lang="en-US" sz="1000" dirty="0"/>
                        <a:t>BNP &lt;50 ng·L</a:t>
                      </a:r>
                      <a:r>
                        <a:rPr lang="en-US" sz="1000" baseline="30000" dirty="0"/>
                        <a:t>−1</a:t>
                      </a:r>
                    </a:p>
                    <a:p>
                      <a:r>
                        <a:rPr lang="en-US" sz="1000" dirty="0"/>
                        <a:t>NT-proBNP &lt;300 ng·L</a:t>
                      </a:r>
                      <a:r>
                        <a:rPr lang="en-US" sz="1000" baseline="30000" dirty="0"/>
                        <a:t>−1</a:t>
                      </a:r>
                    </a:p>
                    <a:p>
                      <a:endParaRPr lang="en-US" sz="1000" dirty="0"/>
                    </a:p>
                  </a:txBody>
                  <a:tcPr>
                    <a:noFill/>
                  </a:tcPr>
                </a:tc>
                <a:tc>
                  <a:txBody>
                    <a:bodyPr/>
                    <a:lstStyle/>
                    <a:p>
                      <a:r>
                        <a:rPr lang="en-US" sz="1000" dirty="0"/>
                        <a:t>BNP 50–300 ng·L</a:t>
                      </a:r>
                      <a:r>
                        <a:rPr lang="en-US" sz="1000" baseline="30000" dirty="0"/>
                        <a:t>−1</a:t>
                      </a:r>
                    </a:p>
                    <a:p>
                      <a:r>
                        <a:rPr lang="en-US" sz="1000" dirty="0"/>
                        <a:t>NT-proBNP 300–1400 ng·L</a:t>
                      </a:r>
                      <a:r>
                        <a:rPr lang="en-US" sz="1000" baseline="30000" dirty="0"/>
                        <a:t>−1</a:t>
                      </a:r>
                    </a:p>
                  </a:txBody>
                  <a:tcPr>
                    <a:noFill/>
                  </a:tcPr>
                </a:tc>
                <a:tc>
                  <a:txBody>
                    <a:bodyPr/>
                    <a:lstStyle/>
                    <a:p>
                      <a:r>
                        <a:rPr lang="en-US" sz="1000" dirty="0"/>
                        <a:t>BNP &gt;500 ng·L</a:t>
                      </a:r>
                      <a:r>
                        <a:rPr lang="en-US" sz="1000" baseline="30000" dirty="0"/>
                        <a:t>−1</a:t>
                      </a:r>
                    </a:p>
                    <a:p>
                      <a:r>
                        <a:rPr lang="en-US" sz="1000" dirty="0"/>
                        <a:t>NT-proBNP &gt;1400 ng·L</a:t>
                      </a:r>
                      <a:r>
                        <a:rPr lang="en-US" sz="1000" baseline="30000" dirty="0"/>
                        <a:t>−1</a:t>
                      </a:r>
                    </a:p>
                  </a:txBody>
                  <a:tcPr>
                    <a:noFill/>
                  </a:tcPr>
                </a:tc>
                <a:tc>
                  <a:txBody>
                    <a:bodyPr/>
                    <a:lstStyle/>
                    <a:p>
                      <a:r>
                        <a:rPr lang="en-US" sz="1000" dirty="0"/>
                        <a:t>BNP&lt;50 ng·L</a:t>
                      </a:r>
                      <a:r>
                        <a:rPr lang="en-US" sz="1000" baseline="30000" dirty="0"/>
                        <a:t>−1</a:t>
                      </a:r>
                    </a:p>
                    <a:p>
                      <a:r>
                        <a:rPr lang="en-US" sz="1000" dirty="0"/>
                        <a:t>NT-proBNP &lt;300 ng·L</a:t>
                      </a:r>
                      <a:r>
                        <a:rPr lang="en-US" sz="1000" baseline="30000" dirty="0"/>
                        <a:t>−1</a:t>
                      </a:r>
                    </a:p>
                  </a:txBody>
                  <a:tcPr>
                    <a:noFill/>
                  </a:tcPr>
                </a:tc>
                <a:tc>
                  <a:txBody>
                    <a:bodyPr/>
                    <a:lstStyle/>
                    <a:p>
                      <a:r>
                        <a:rPr lang="en-US" sz="1000" dirty="0"/>
                        <a:t>BNP 200–800 ng·L</a:t>
                      </a:r>
                      <a:r>
                        <a:rPr lang="en-US" sz="1000" baseline="30000" dirty="0"/>
                        <a:t>−1</a:t>
                      </a:r>
                    </a:p>
                  </a:txBody>
                  <a:tcPr>
                    <a:noFill/>
                  </a:tcPr>
                </a:tc>
                <a:tc>
                  <a:txBody>
                    <a:bodyPr/>
                    <a:lstStyle/>
                    <a:p>
                      <a:r>
                        <a:rPr lang="en-US" sz="1000" dirty="0"/>
                        <a:t>BNP ⩾800 ng·L−1</a:t>
                      </a:r>
                    </a:p>
                    <a:p>
                      <a:r>
                        <a:rPr lang="en-US" sz="1000" dirty="0"/>
                        <a:t>NT-proBNP ⩾1100 ng·L</a:t>
                      </a:r>
                      <a:r>
                        <a:rPr lang="en-US" sz="1000" baseline="30000" dirty="0"/>
                        <a:t>−1</a:t>
                      </a:r>
                    </a:p>
                  </a:txBody>
                  <a:tcPr>
                    <a:noFill/>
                  </a:tcPr>
                </a:tc>
                <a:extLst>
                  <a:ext uri="{0D108BD9-81ED-4DB2-BD59-A6C34878D82A}">
                    <a16:rowId xmlns:a16="http://schemas.microsoft.com/office/drawing/2014/main" val="2980561886"/>
                  </a:ext>
                </a:extLst>
              </a:tr>
            </a:tbl>
          </a:graphicData>
        </a:graphic>
      </p:graphicFrame>
      <p:sp>
        <p:nvSpPr>
          <p:cNvPr id="9" name="Rectangle: Rounded Corners 8">
            <a:extLst>
              <a:ext uri="{FF2B5EF4-FFF2-40B4-BE49-F238E27FC236}">
                <a16:creationId xmlns:a16="http://schemas.microsoft.com/office/drawing/2014/main" id="{1961BB99-38CE-9249-52B6-761D77E509D3}"/>
              </a:ext>
            </a:extLst>
          </p:cNvPr>
          <p:cNvSpPr/>
          <p:nvPr/>
        </p:nvSpPr>
        <p:spPr>
          <a:xfrm>
            <a:off x="268358" y="5198165"/>
            <a:ext cx="11151704" cy="576470"/>
          </a:xfrm>
          <a:prstGeom prst="roundRect">
            <a:avLst>
              <a:gd name="adj" fmla="val 50000"/>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9">
            <a:extLst>
              <a:ext uri="{FF2B5EF4-FFF2-40B4-BE49-F238E27FC236}">
                <a16:creationId xmlns:a16="http://schemas.microsoft.com/office/drawing/2014/main" id="{293822BD-1771-9791-DA3D-3A71686C236B}"/>
              </a:ext>
            </a:extLst>
          </p:cNvPr>
          <p:cNvSpPr>
            <a:spLocks noGrp="1"/>
          </p:cNvSpPr>
          <p:nvPr>
            <p:ph type="ftr" sz="quarter" idx="3"/>
          </p:nvPr>
        </p:nvSpPr>
        <p:spPr/>
        <p:txBody>
          <a:bodyPr/>
          <a:lstStyle/>
          <a:p>
            <a:pPr marL="228600" indent="-228600">
              <a:buFont typeface="+mj-lt"/>
              <a:buAutoNum type="arabicPeriod"/>
            </a:pPr>
            <a:r>
              <a:rPr lang="fr-FR" sz="1000" dirty="0" err="1"/>
              <a:t>Galie</a:t>
            </a:r>
            <a:r>
              <a:rPr lang="fr-FR" sz="1000" dirty="0"/>
              <a:t> N, et al. </a:t>
            </a:r>
            <a:r>
              <a:rPr lang="fr-FR" sz="1000" i="1" dirty="0" err="1"/>
              <a:t>Eur</a:t>
            </a:r>
            <a:r>
              <a:rPr lang="fr-FR" sz="1000" i="1" dirty="0"/>
              <a:t> </a:t>
            </a:r>
            <a:r>
              <a:rPr lang="fr-FR" sz="1000" i="1" dirty="0" err="1"/>
              <a:t>Heart</a:t>
            </a:r>
            <a:r>
              <a:rPr lang="fr-FR" sz="1000" i="1" dirty="0"/>
              <a:t> J, </a:t>
            </a:r>
            <a:r>
              <a:rPr lang="fr-FR" sz="1000" dirty="0"/>
              <a:t>2016; 37: 67–119</a:t>
            </a:r>
          </a:p>
          <a:p>
            <a:pPr marL="228600" indent="-228600">
              <a:buFont typeface="+mj-lt"/>
              <a:buAutoNum type="arabicPeriod"/>
            </a:pPr>
            <a:r>
              <a:rPr lang="fr-FR" sz="1000" dirty="0"/>
              <a:t>Lewis RA, et al. </a:t>
            </a:r>
            <a:r>
              <a:rPr lang="fr-FR" sz="1000" i="1" dirty="0" err="1"/>
              <a:t>Eur</a:t>
            </a:r>
            <a:r>
              <a:rPr lang="fr-FR" sz="1000" i="1" dirty="0"/>
              <a:t> </a:t>
            </a:r>
            <a:r>
              <a:rPr lang="fr-FR" sz="1000" i="1" dirty="0" err="1"/>
              <a:t>Respir</a:t>
            </a:r>
            <a:r>
              <a:rPr lang="fr-FR" sz="1000" i="1" dirty="0"/>
              <a:t> </a:t>
            </a:r>
            <a:r>
              <a:rPr lang="fr-FR" sz="1000" i="1" dirty="0" err="1"/>
              <a:t>Rev</a:t>
            </a:r>
            <a:r>
              <a:rPr lang="fr-FR" sz="1000" i="1" dirty="0"/>
              <a:t>, </a:t>
            </a:r>
            <a:r>
              <a:rPr lang="fr-FR" sz="1000" dirty="0"/>
              <a:t>2020; 29: 200009 [https://doi.org/10.1183/16000617.0009-2020]</a:t>
            </a:r>
          </a:p>
        </p:txBody>
      </p:sp>
    </p:spTree>
    <p:extLst>
      <p:ext uri="{BB962C8B-B14F-4D97-AF65-F5344CB8AC3E}">
        <p14:creationId xmlns:p14="http://schemas.microsoft.com/office/powerpoint/2010/main" val="4013028476"/>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0</TotalTime>
  <Words>955</Words>
  <Application>Microsoft Office PowerPoint</Application>
  <PresentationFormat>Widescreen</PresentationFormat>
  <Paragraphs>163</Paragraphs>
  <Slides>8</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Century Gothic</vt:lpstr>
      <vt:lpstr>IMPACT-PH-22-NEW</vt:lpstr>
      <vt:lpstr>How Can We Make It Easier to Develop That “Index of Suspicion” for PAH?</vt:lpstr>
      <vt:lpstr>Disclaimer</vt:lpstr>
      <vt:lpstr>Building a Clinical Suspicion of PAH</vt:lpstr>
      <vt:lpstr>In the Current Era, What Clinical Data Are Needed for Assessment of the PAH Patient?</vt:lpstr>
      <vt:lpstr>In the Current Era, What Clinical Data Are Needed for Assessment of the PAH Patient?</vt:lpstr>
      <vt:lpstr>In the Current Era, What Clinical Data Are Needed for Assessment of the PAH Patient?</vt:lpstr>
      <vt:lpstr>What Information Should You Get From PFTs?</vt:lpstr>
      <vt:lpstr>Importance of Biochemical Markers: Assessment With Point-of-Care Testing To Improve Diagnosis and Prognosis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2022-06-28T15:10:22Z</dcterms:created>
  <dcterms:modified xsi:type="dcterms:W3CDTF">2022-06-28T18:16:27Z</dcterms:modified>
</cp:coreProperties>
</file>