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handoutMasterIdLst>
    <p:handoutMasterId r:id="rId8"/>
  </p:handoutMasterIdLst>
  <p:sldIdLst>
    <p:sldId id="2134959239" r:id="rId2"/>
    <p:sldId id="256" r:id="rId3"/>
    <p:sldId id="2134959236" r:id="rId4"/>
    <p:sldId id="653" r:id="rId5"/>
    <p:sldId id="213495916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09" userDrawn="1">
          <p15:clr>
            <a:srgbClr val="A4A3A4"/>
          </p15:clr>
        </p15:guide>
        <p15:guide id="2" pos="374" userDrawn="1">
          <p15:clr>
            <a:srgbClr val="A4A3A4"/>
          </p15:clr>
        </p15:guide>
        <p15:guide id="3" pos="6720" userDrawn="1">
          <p15:clr>
            <a:srgbClr val="A4A3A4"/>
          </p15:clr>
        </p15:guide>
        <p15:guide id="4" orient="horz" pos="3824" userDrawn="1">
          <p15:clr>
            <a:srgbClr val="A4A3A4"/>
          </p15:clr>
        </p15:guide>
        <p15:guide id="5" pos="10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D44B"/>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77" d="100"/>
          <a:sy n="77" d="100"/>
        </p:scale>
        <p:origin x="846" y="96"/>
      </p:cViewPr>
      <p:guideLst>
        <p:guide orient="horz" pos="1109"/>
        <p:guide pos="374"/>
        <p:guide pos="6720"/>
        <p:guide orient="horz" pos="3824"/>
        <p:guide pos="1008"/>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6/28/2022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9713E6-3F62-4FF1-BC28-4DFA5D08825C}" type="slidenum">
              <a:rPr lang="en-US" smtClean="0"/>
              <a:pPr/>
              <a:t>3</a:t>
            </a:fld>
            <a:endParaRPr lang="en-US" dirty="0"/>
          </a:p>
        </p:txBody>
      </p:sp>
    </p:spTree>
    <p:extLst>
      <p:ext uri="{BB962C8B-B14F-4D97-AF65-F5344CB8AC3E}">
        <p14:creationId xmlns:p14="http://schemas.microsoft.com/office/powerpoint/2010/main" val="3602385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4</a:t>
            </a:fld>
            <a:endParaRPr lang="en-US" dirty="0"/>
          </a:p>
        </p:txBody>
      </p:sp>
    </p:spTree>
    <p:extLst>
      <p:ext uri="{BB962C8B-B14F-4D97-AF65-F5344CB8AC3E}">
        <p14:creationId xmlns:p14="http://schemas.microsoft.com/office/powerpoint/2010/main" val="5980814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5</a:t>
            </a:fld>
            <a:endParaRPr lang="en-US" dirty="0"/>
          </a:p>
        </p:txBody>
      </p:sp>
    </p:spTree>
    <p:extLst>
      <p:ext uri="{BB962C8B-B14F-4D97-AF65-F5344CB8AC3E}">
        <p14:creationId xmlns:p14="http://schemas.microsoft.com/office/powerpoint/2010/main" val="36876955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9511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DD2A80A-28A0-4748-8907-62E0E7083A0C}"/>
              </a:ext>
            </a:extLst>
          </p:cNvPr>
          <p:cNvSpPr>
            <a:spLocks noGrp="1"/>
          </p:cNvSpPr>
          <p:nvPr>
            <p:ph type="title"/>
          </p:nvPr>
        </p:nvSpPr>
        <p:spPr/>
        <p:txBody>
          <a:bodyPr/>
          <a:lstStyle/>
          <a:p>
            <a:r>
              <a:rPr lang="en-US" dirty="0"/>
              <a:t>If Unexplained Dyspnea Is Not</a:t>
            </a:r>
            <a:br>
              <a:rPr lang="en-US" dirty="0"/>
            </a:br>
            <a:r>
              <a:rPr lang="en-US" dirty="0"/>
              <a:t>Fully Explored, What Are the Implications…Especially if It Is PH?</a:t>
            </a:r>
          </a:p>
        </p:txBody>
      </p:sp>
    </p:spTree>
    <p:extLst>
      <p:ext uri="{BB962C8B-B14F-4D97-AF65-F5344CB8AC3E}">
        <p14:creationId xmlns:p14="http://schemas.microsoft.com/office/powerpoint/2010/main" val="327881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Pitfalls in PAH Patient Care</a:t>
            </a:r>
          </a:p>
        </p:txBody>
      </p:sp>
      <p:sp>
        <p:nvSpPr>
          <p:cNvPr id="3" name="Content Placeholder 2"/>
          <p:cNvSpPr>
            <a:spLocks noGrp="1"/>
          </p:cNvSpPr>
          <p:nvPr>
            <p:ph idx="1"/>
          </p:nvPr>
        </p:nvSpPr>
        <p:spPr>
          <a:xfrm>
            <a:off x="609600" y="1328821"/>
            <a:ext cx="10744200" cy="4722477"/>
          </a:xfrm>
        </p:spPr>
        <p:txBody>
          <a:bodyPr>
            <a:normAutofit/>
          </a:bodyPr>
          <a:lstStyle/>
          <a:p>
            <a:pPr>
              <a:spcBef>
                <a:spcPts val="1800"/>
              </a:spcBef>
            </a:pPr>
            <a:r>
              <a:rPr lang="en-US" dirty="0"/>
              <a:t>It is easy to dismiss dyspnea as something else</a:t>
            </a:r>
            <a:r>
              <a:rPr lang="en-US" baseline="30000" dirty="0"/>
              <a:t>1</a:t>
            </a:r>
          </a:p>
          <a:p>
            <a:pPr lvl="1">
              <a:spcBef>
                <a:spcPts val="1800"/>
              </a:spcBef>
            </a:pPr>
            <a:r>
              <a:rPr lang="en-US" dirty="0"/>
              <a:t>This often results in physicians waiting too long after patients are symptomatic to refer patients to a PH specialty center</a:t>
            </a:r>
          </a:p>
          <a:p>
            <a:pPr>
              <a:spcBef>
                <a:spcPts val="1800"/>
              </a:spcBef>
            </a:pPr>
            <a:r>
              <a:rPr lang="en-US" dirty="0"/>
              <a:t>Lack of screening of at-risk PH populations</a:t>
            </a:r>
            <a:r>
              <a:rPr lang="en-US" baseline="30000" dirty="0"/>
              <a:t>2</a:t>
            </a:r>
            <a:endParaRPr lang="en-US" dirty="0"/>
          </a:p>
          <a:p>
            <a:pPr lvl="1">
              <a:spcBef>
                <a:spcPts val="1800"/>
              </a:spcBef>
            </a:pPr>
            <a:r>
              <a:rPr lang="en-US" dirty="0"/>
              <a:t>E.g. Scleroderma, MCTD, familial PAH (genetic screens)</a:t>
            </a:r>
          </a:p>
          <a:p>
            <a:pPr>
              <a:spcBef>
                <a:spcPts val="1800"/>
              </a:spcBef>
            </a:pPr>
            <a:r>
              <a:rPr lang="en-US" dirty="0"/>
              <a:t>Relying on sPAP measurements from the ECHO imaging instead of obtaining evidence for </a:t>
            </a:r>
            <a:r>
              <a:rPr lang="en-US" b="1" dirty="0"/>
              <a:t>structural</a:t>
            </a:r>
            <a:r>
              <a:rPr lang="en-US" dirty="0"/>
              <a:t> signs of RV dysfunction</a:t>
            </a:r>
          </a:p>
          <a:p>
            <a:pPr>
              <a:spcBef>
                <a:spcPts val="1800"/>
              </a:spcBef>
            </a:pPr>
            <a:r>
              <a:rPr lang="en-US" b="1" i="1" dirty="0"/>
              <a:t>Not confirming diagnosis with a right heart catheterization</a:t>
            </a:r>
          </a:p>
          <a:p>
            <a:pPr>
              <a:spcBef>
                <a:spcPts val="1800"/>
              </a:spcBef>
            </a:pPr>
            <a:r>
              <a:rPr lang="en-US" dirty="0"/>
              <a:t>Lack of risk reassessment leading to delay in correct therapy and escalation</a:t>
            </a:r>
          </a:p>
        </p:txBody>
      </p:sp>
      <p:sp>
        <p:nvSpPr>
          <p:cNvPr id="4" name="Footer Placeholder 3">
            <a:extLst>
              <a:ext uri="{FF2B5EF4-FFF2-40B4-BE49-F238E27FC236}">
                <a16:creationId xmlns:a16="http://schemas.microsoft.com/office/drawing/2014/main" id="{1E5F21BB-F098-BB9D-8D26-3E78D162FA4A}"/>
              </a:ext>
            </a:extLst>
          </p:cNvPr>
          <p:cNvSpPr>
            <a:spLocks noGrp="1"/>
          </p:cNvSpPr>
          <p:nvPr>
            <p:ph type="ftr" sz="quarter" idx="3"/>
          </p:nvPr>
        </p:nvSpPr>
        <p:spPr/>
        <p:txBody>
          <a:bodyPr/>
          <a:lstStyle/>
          <a:p>
            <a:pPr marL="228600" indent="-228600">
              <a:buFont typeface="+mj-lt"/>
              <a:buAutoNum type="arabicPeriod"/>
            </a:pPr>
            <a:r>
              <a:rPr lang="en-US" sz="1000" dirty="0"/>
              <a:t>Brown LM, et al</a:t>
            </a:r>
            <a:r>
              <a:rPr lang="en-US" sz="1000" i="1" dirty="0"/>
              <a:t>. Chest. </a:t>
            </a:r>
            <a:r>
              <a:rPr lang="en-US" sz="1000" dirty="0"/>
              <a:t>2011;140:19-26.</a:t>
            </a:r>
          </a:p>
          <a:p>
            <a:pPr marL="228600" indent="-228600">
              <a:buFont typeface="+mj-lt"/>
              <a:buAutoNum type="arabicPeriod"/>
            </a:pPr>
            <a:r>
              <a:rPr lang="en-US" sz="1000" dirty="0"/>
              <a:t>Steen V, et al. </a:t>
            </a:r>
            <a:r>
              <a:rPr lang="en-US" sz="1000" i="1" dirty="0"/>
              <a:t>Arthritis Rheum</a:t>
            </a:r>
            <a:r>
              <a:rPr lang="en-US" sz="1000" dirty="0"/>
              <a:t>. 2003;48:516-522.</a:t>
            </a:r>
          </a:p>
        </p:txBody>
      </p:sp>
    </p:spTree>
    <p:extLst>
      <p:ext uri="{BB962C8B-B14F-4D97-AF65-F5344CB8AC3E}">
        <p14:creationId xmlns:p14="http://schemas.microsoft.com/office/powerpoint/2010/main" val="4278540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4">
            <a:extLst>
              <a:ext uri="{FF2B5EF4-FFF2-40B4-BE49-F238E27FC236}">
                <a16:creationId xmlns:a16="http://schemas.microsoft.com/office/drawing/2014/main" id="{00CA3FA8-24FB-4AED-85F7-AB90E27AAEE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83933" y="977477"/>
            <a:ext cx="10817640" cy="4911583"/>
          </a:xfrm>
          <a:prstGeom prst="rect">
            <a:avLst/>
          </a:prstGeom>
        </p:spPr>
      </p:pic>
      <p:sp>
        <p:nvSpPr>
          <p:cNvPr id="3" name="Title 2">
            <a:extLst>
              <a:ext uri="{FF2B5EF4-FFF2-40B4-BE49-F238E27FC236}">
                <a16:creationId xmlns:a16="http://schemas.microsoft.com/office/drawing/2014/main" id="{400EEFCB-2537-4B43-ACF2-61EA7FFF7FBB}"/>
              </a:ext>
            </a:extLst>
          </p:cNvPr>
          <p:cNvSpPr>
            <a:spLocks noGrp="1"/>
          </p:cNvSpPr>
          <p:nvPr>
            <p:ph type="title"/>
          </p:nvPr>
        </p:nvSpPr>
        <p:spPr>
          <a:xfrm>
            <a:off x="659295" y="100115"/>
            <a:ext cx="11198084" cy="1185577"/>
          </a:xfrm>
        </p:spPr>
        <p:txBody>
          <a:bodyPr>
            <a:normAutofit/>
          </a:bodyPr>
          <a:lstStyle/>
          <a:p>
            <a:r>
              <a:rPr lang="en-US" altLang="en-US" sz="2400" dirty="0"/>
              <a:t>PAH Is Progressive – Structural Changes Start </a:t>
            </a:r>
            <a:r>
              <a:rPr lang="en-US" altLang="en-US" sz="2400" u="sng" dirty="0"/>
              <a:t>Before</a:t>
            </a:r>
            <a:r>
              <a:rPr lang="en-US" altLang="en-US" sz="2400" dirty="0"/>
              <a:t> Functional Changes*</a:t>
            </a:r>
            <a:endParaRPr lang="en-US" sz="2400" dirty="0"/>
          </a:p>
        </p:txBody>
      </p:sp>
      <p:sp>
        <p:nvSpPr>
          <p:cNvPr id="4" name="Footer Placeholder 3">
            <a:extLst>
              <a:ext uri="{FF2B5EF4-FFF2-40B4-BE49-F238E27FC236}">
                <a16:creationId xmlns:a16="http://schemas.microsoft.com/office/drawing/2014/main" id="{0C0C598A-B7C9-4CE0-B014-6E696874718E}"/>
              </a:ext>
            </a:extLst>
          </p:cNvPr>
          <p:cNvSpPr>
            <a:spLocks noGrp="1"/>
          </p:cNvSpPr>
          <p:nvPr>
            <p:ph type="ftr" sz="quarter" idx="3"/>
          </p:nvPr>
        </p:nvSpPr>
        <p:spPr/>
        <p:txBody>
          <a:bodyPr/>
          <a:lstStyle/>
          <a:p>
            <a:r>
              <a:rPr lang="en-US" altLang="en-US" dirty="0"/>
              <a:t>Adapted from:</a:t>
            </a:r>
          </a:p>
          <a:p>
            <a:r>
              <a:rPr lang="en-US" altLang="en-US" dirty="0"/>
              <a:t>1.  </a:t>
            </a:r>
            <a:r>
              <a:rPr lang="en-US" altLang="en-US" dirty="0" err="1"/>
              <a:t>Trembath</a:t>
            </a:r>
            <a:r>
              <a:rPr lang="en-US" altLang="en-US" dirty="0"/>
              <a:t> RC, et al. </a:t>
            </a:r>
            <a:r>
              <a:rPr lang="en-US" altLang="en-US" i="1" dirty="0" err="1"/>
              <a:t>Pediatr</a:t>
            </a:r>
            <a:r>
              <a:rPr lang="en-US" altLang="en-US" i="1" dirty="0"/>
              <a:t> Res. </a:t>
            </a:r>
            <a:r>
              <a:rPr lang="en-US" altLang="en-US" dirty="0"/>
              <a:t>2003;53:883-888. </a:t>
            </a:r>
          </a:p>
          <a:p>
            <a:r>
              <a:rPr lang="en-US" altLang="en-US"/>
              <a:t>2.  </a:t>
            </a:r>
            <a:r>
              <a:rPr lang="en-US" altLang="en-US" dirty="0" err="1"/>
              <a:t>Minai</a:t>
            </a:r>
            <a:r>
              <a:rPr lang="en-US" altLang="en-US" dirty="0"/>
              <a:t> OA, et al. </a:t>
            </a:r>
            <a:r>
              <a:rPr lang="en-US" altLang="en-US" i="1" dirty="0"/>
              <a:t>Cleve Clin J Med. </a:t>
            </a:r>
            <a:r>
              <a:rPr lang="en-US" altLang="en-US" dirty="0"/>
              <a:t>2007;74:737-747. </a:t>
            </a:r>
          </a:p>
        </p:txBody>
      </p:sp>
      <p:sp>
        <p:nvSpPr>
          <p:cNvPr id="6" name="TextBox 5">
            <a:extLst>
              <a:ext uri="{FF2B5EF4-FFF2-40B4-BE49-F238E27FC236}">
                <a16:creationId xmlns:a16="http://schemas.microsoft.com/office/drawing/2014/main" id="{33D8E29E-A754-4378-A132-5C6808B76158}"/>
              </a:ext>
            </a:extLst>
          </p:cNvPr>
          <p:cNvSpPr txBox="1">
            <a:spLocks noChangeArrowheads="1"/>
          </p:cNvSpPr>
          <p:nvPr/>
        </p:nvSpPr>
        <p:spPr bwMode="auto">
          <a:xfrm>
            <a:off x="1281298" y="5978723"/>
            <a:ext cx="96294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800">
                <a:solidFill>
                  <a:srgbClr val="00245D"/>
                </a:solidFill>
                <a:latin typeface="Arial" panose="020B0604020202020204" pitchFamily="34" charset="0"/>
              </a:defRPr>
            </a:lvl1pPr>
            <a:lvl2pPr marL="742950" indent="-285750">
              <a:spcBef>
                <a:spcPct val="20000"/>
              </a:spcBef>
              <a:buChar char="–"/>
              <a:defRPr sz="2400">
                <a:solidFill>
                  <a:srgbClr val="00245D"/>
                </a:solidFill>
                <a:latin typeface="Arial" panose="020B0604020202020204" pitchFamily="34" charset="0"/>
              </a:defRPr>
            </a:lvl2pPr>
            <a:lvl3pPr marL="1143000" indent="-228600">
              <a:spcBef>
                <a:spcPct val="20000"/>
              </a:spcBef>
              <a:buChar char="•"/>
              <a:defRPr sz="2000">
                <a:solidFill>
                  <a:srgbClr val="00245D"/>
                </a:solidFill>
                <a:latin typeface="Arial" panose="020B0604020202020204" pitchFamily="34" charset="0"/>
              </a:defRPr>
            </a:lvl3pPr>
            <a:lvl4pPr marL="1600200" indent="-228600">
              <a:spcBef>
                <a:spcPct val="20000"/>
              </a:spcBef>
              <a:buChar char="–"/>
              <a:defRPr>
                <a:solidFill>
                  <a:srgbClr val="00245D"/>
                </a:solidFill>
                <a:latin typeface="Arial" panose="020B0604020202020204" pitchFamily="34" charset="0"/>
              </a:defRPr>
            </a:lvl4pPr>
            <a:lvl5pPr marL="2057400" indent="-228600">
              <a:spcBef>
                <a:spcPct val="20000"/>
              </a:spcBef>
              <a:buChar char="•"/>
              <a:defRPr>
                <a:solidFill>
                  <a:srgbClr val="00245D"/>
                </a:solidFill>
                <a:latin typeface="Arial" panose="020B0604020202020204" pitchFamily="34" charset="0"/>
              </a:defRPr>
            </a:lvl5pPr>
            <a:lvl6pPr marL="2514600" indent="-228600" eaLnBrk="0" fontAlgn="base" hangingPunct="0">
              <a:spcBef>
                <a:spcPct val="20000"/>
              </a:spcBef>
              <a:spcAft>
                <a:spcPct val="0"/>
              </a:spcAft>
              <a:buChar char="•"/>
              <a:defRPr>
                <a:solidFill>
                  <a:srgbClr val="00245D"/>
                </a:solidFill>
                <a:latin typeface="Arial" panose="020B0604020202020204" pitchFamily="34" charset="0"/>
              </a:defRPr>
            </a:lvl6pPr>
            <a:lvl7pPr marL="2971800" indent="-228600" eaLnBrk="0" fontAlgn="base" hangingPunct="0">
              <a:spcBef>
                <a:spcPct val="20000"/>
              </a:spcBef>
              <a:spcAft>
                <a:spcPct val="0"/>
              </a:spcAft>
              <a:buChar char="•"/>
              <a:defRPr>
                <a:solidFill>
                  <a:srgbClr val="00245D"/>
                </a:solidFill>
                <a:latin typeface="Arial" panose="020B0604020202020204" pitchFamily="34" charset="0"/>
              </a:defRPr>
            </a:lvl7pPr>
            <a:lvl8pPr marL="3429000" indent="-228600" eaLnBrk="0" fontAlgn="base" hangingPunct="0">
              <a:spcBef>
                <a:spcPct val="20000"/>
              </a:spcBef>
              <a:spcAft>
                <a:spcPct val="0"/>
              </a:spcAft>
              <a:buChar char="•"/>
              <a:defRPr>
                <a:solidFill>
                  <a:srgbClr val="00245D"/>
                </a:solidFill>
                <a:latin typeface="Arial" panose="020B0604020202020204" pitchFamily="34" charset="0"/>
              </a:defRPr>
            </a:lvl8pPr>
            <a:lvl9pPr marL="3886200" indent="-228600" eaLnBrk="0" fontAlgn="base" hangingPunct="0">
              <a:spcBef>
                <a:spcPct val="20000"/>
              </a:spcBef>
              <a:spcAft>
                <a:spcPct val="0"/>
              </a:spcAft>
              <a:buChar char="•"/>
              <a:defRPr>
                <a:solidFill>
                  <a:srgbClr val="00245D"/>
                </a:solidFill>
                <a:latin typeface="Arial" panose="020B0604020202020204" pitchFamily="34" charset="0"/>
              </a:defRPr>
            </a:lvl9pPr>
          </a:lstStyle>
          <a:p>
            <a:pPr marL="114300" indent="-106363" algn="ctr" eaLnBrk="1" hangingPunct="1">
              <a:spcBef>
                <a:spcPct val="0"/>
              </a:spcBef>
              <a:buFontTx/>
              <a:buNone/>
            </a:pPr>
            <a:r>
              <a:rPr lang="en-US" altLang="en-US" sz="1400" dirty="0">
                <a:solidFill>
                  <a:schemeClr val="tx1"/>
                </a:solidFill>
                <a:latin typeface="+mn-lt"/>
              </a:rPr>
              <a:t>*These observations are based on reports from </a:t>
            </a:r>
            <a:r>
              <a:rPr lang="en-US" altLang="en-US" sz="1400" i="1" dirty="0">
                <a:solidFill>
                  <a:schemeClr val="tx1"/>
                </a:solidFill>
                <a:latin typeface="+mn-lt"/>
              </a:rPr>
              <a:t>in vitro</a:t>
            </a:r>
            <a:r>
              <a:rPr lang="en-US" altLang="en-US" sz="1400" dirty="0">
                <a:solidFill>
                  <a:schemeClr val="tx1"/>
                </a:solidFill>
                <a:latin typeface="+mn-lt"/>
              </a:rPr>
              <a:t>, animal, and human trials.</a:t>
            </a:r>
          </a:p>
        </p:txBody>
      </p:sp>
    </p:spTree>
    <p:extLst>
      <p:ext uri="{BB962C8B-B14F-4D97-AF65-F5344CB8AC3E}">
        <p14:creationId xmlns:p14="http://schemas.microsoft.com/office/powerpoint/2010/main" val="3401246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Diagram, timeline&#10;&#10;Description automatically generated">
            <a:extLst>
              <a:ext uri="{FF2B5EF4-FFF2-40B4-BE49-F238E27FC236}">
                <a16:creationId xmlns:a16="http://schemas.microsoft.com/office/drawing/2014/main" id="{42F1BFCA-B03A-E86C-43CB-9A2C8980CC7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4596" y="1174026"/>
            <a:ext cx="6360703" cy="4502874"/>
          </a:xfrm>
          <a:prstGeom prst="rect">
            <a:avLst/>
          </a:prstGeom>
        </p:spPr>
      </p:pic>
      <p:sp>
        <p:nvSpPr>
          <p:cNvPr id="7" name="Oval 6">
            <a:extLst>
              <a:ext uri="{FF2B5EF4-FFF2-40B4-BE49-F238E27FC236}">
                <a16:creationId xmlns:a16="http://schemas.microsoft.com/office/drawing/2014/main" id="{E95D275F-229C-FA43-817C-0657A5640C12}"/>
              </a:ext>
            </a:extLst>
          </p:cNvPr>
          <p:cNvSpPr/>
          <p:nvPr/>
        </p:nvSpPr>
        <p:spPr>
          <a:xfrm>
            <a:off x="8205859" y="4154556"/>
            <a:ext cx="2612762" cy="1125384"/>
          </a:xfrm>
          <a:prstGeom prst="ellipse">
            <a:avLst/>
          </a:prstGeom>
          <a:noFill/>
          <a:ln w="57150">
            <a:solidFill>
              <a:srgbClr val="C00000"/>
            </a:solidFill>
          </a:ln>
          <a:effectLst>
            <a:glow rad="127000">
              <a:schemeClr val="accent5"/>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Footer Placeholder 1">
            <a:extLst>
              <a:ext uri="{FF2B5EF4-FFF2-40B4-BE49-F238E27FC236}">
                <a16:creationId xmlns:a16="http://schemas.microsoft.com/office/drawing/2014/main" id="{73026D1D-9C8B-A12D-D4FB-E228BEE0D881}"/>
              </a:ext>
            </a:extLst>
          </p:cNvPr>
          <p:cNvSpPr>
            <a:spLocks noGrp="1"/>
          </p:cNvSpPr>
          <p:nvPr>
            <p:ph type="ftr" sz="quarter" idx="3"/>
          </p:nvPr>
        </p:nvSpPr>
        <p:spPr/>
        <p:txBody>
          <a:bodyPr/>
          <a:lstStyle/>
          <a:p>
            <a:r>
              <a:rPr lang="en-US" dirty="0"/>
              <a:t>Strange G, et al. </a:t>
            </a:r>
            <a:r>
              <a:rPr lang="en-US" i="1" dirty="0" err="1"/>
              <a:t>Pulm</a:t>
            </a:r>
            <a:r>
              <a:rPr lang="en-US" i="1" dirty="0"/>
              <a:t> Circ. </a:t>
            </a:r>
            <a:r>
              <a:rPr lang="en-US" dirty="0"/>
              <a:t>2013;3:89-94.</a:t>
            </a:r>
          </a:p>
        </p:txBody>
      </p:sp>
      <p:sp>
        <p:nvSpPr>
          <p:cNvPr id="3" name="Title 2">
            <a:extLst>
              <a:ext uri="{FF2B5EF4-FFF2-40B4-BE49-F238E27FC236}">
                <a16:creationId xmlns:a16="http://schemas.microsoft.com/office/drawing/2014/main" id="{5E4AF260-2730-724F-8102-BBD2B6818C3E}"/>
              </a:ext>
            </a:extLst>
          </p:cNvPr>
          <p:cNvSpPr>
            <a:spLocks noGrp="1"/>
          </p:cNvSpPr>
          <p:nvPr>
            <p:ph type="title"/>
          </p:nvPr>
        </p:nvSpPr>
        <p:spPr>
          <a:xfrm>
            <a:off x="609599" y="199505"/>
            <a:ext cx="11426687" cy="1185577"/>
          </a:xfrm>
        </p:spPr>
        <p:txBody>
          <a:bodyPr/>
          <a:lstStyle/>
          <a:p>
            <a:r>
              <a:rPr lang="en-US" dirty="0"/>
              <a:t>What Factors Influence Time to Definitive PAH Diagnosis?</a:t>
            </a:r>
          </a:p>
        </p:txBody>
      </p:sp>
      <p:sp>
        <p:nvSpPr>
          <p:cNvPr id="4" name="Content Placeholder 3">
            <a:extLst>
              <a:ext uri="{FF2B5EF4-FFF2-40B4-BE49-F238E27FC236}">
                <a16:creationId xmlns:a16="http://schemas.microsoft.com/office/drawing/2014/main" id="{E1B54D5C-765C-A241-8D8B-BE2C54552AFD}"/>
              </a:ext>
            </a:extLst>
          </p:cNvPr>
          <p:cNvSpPr>
            <a:spLocks noGrp="1"/>
          </p:cNvSpPr>
          <p:nvPr>
            <p:ph idx="1"/>
          </p:nvPr>
        </p:nvSpPr>
        <p:spPr>
          <a:xfrm>
            <a:off x="609600" y="1477906"/>
            <a:ext cx="4946374" cy="5081920"/>
          </a:xfrm>
        </p:spPr>
        <p:txBody>
          <a:bodyPr>
            <a:normAutofit lnSpcReduction="10000"/>
          </a:bodyPr>
          <a:lstStyle/>
          <a:p>
            <a:r>
              <a:rPr lang="en-US" sz="1600" dirty="0"/>
              <a:t>Time between patient‑reported onset of symptoms and a definitive iPAH diagnosis is consistently delayed</a:t>
            </a:r>
          </a:p>
          <a:p>
            <a:r>
              <a:rPr lang="en-US" sz="1600" dirty="0"/>
              <a:t>The DELAY study (Australia) retrospectively examined factors contributing to diagnostic delays and the time to definitive iPAH diagnosis</a:t>
            </a:r>
          </a:p>
          <a:p>
            <a:r>
              <a:rPr lang="en-US" sz="1600" dirty="0"/>
              <a:t>In 32 patients (69% female) reporting exertional dyspnea, mean time from symptom onset to diagnosis was 47 ± 34 mo.</a:t>
            </a:r>
          </a:p>
          <a:p>
            <a:r>
              <a:rPr lang="en-US" sz="1600" dirty="0"/>
              <a:t>Patients reported 5.3 ± 3.8 general practitioner (GP) visits and 3.0 ± 2.1 specialist reviews before being seen at a PH center</a:t>
            </a:r>
          </a:p>
          <a:p>
            <a:r>
              <a:rPr lang="en-US" sz="1600" dirty="0"/>
              <a:t>Factors significantly associated with delayed diagnosis were:</a:t>
            </a:r>
          </a:p>
          <a:p>
            <a:pPr lvl="1"/>
            <a:r>
              <a:rPr lang="en-US" sz="1400" dirty="0"/>
              <a:t>advanced age</a:t>
            </a:r>
          </a:p>
          <a:p>
            <a:pPr lvl="1"/>
            <a:r>
              <a:rPr lang="en-US" sz="1400" dirty="0"/>
              <a:t>number of GP visits </a:t>
            </a:r>
          </a:p>
          <a:p>
            <a:pPr lvl="1"/>
            <a:r>
              <a:rPr lang="en-US" sz="1400" dirty="0"/>
              <a:t>heart rate</a:t>
            </a:r>
          </a:p>
          <a:p>
            <a:pPr lvl="1"/>
            <a:r>
              <a:rPr lang="en-US" sz="1400" dirty="0"/>
              <a:t>systolic blood pressure</a:t>
            </a:r>
          </a:p>
        </p:txBody>
      </p:sp>
      <p:sp>
        <p:nvSpPr>
          <p:cNvPr id="6" name="TextBox 5">
            <a:extLst>
              <a:ext uri="{FF2B5EF4-FFF2-40B4-BE49-F238E27FC236}">
                <a16:creationId xmlns:a16="http://schemas.microsoft.com/office/drawing/2014/main" id="{95E01179-B039-6543-A16E-36D566D1FE71}"/>
              </a:ext>
            </a:extLst>
          </p:cNvPr>
          <p:cNvSpPr txBox="1"/>
          <p:nvPr/>
        </p:nvSpPr>
        <p:spPr>
          <a:xfrm>
            <a:off x="6207512" y="5873610"/>
            <a:ext cx="5475500" cy="646331"/>
          </a:xfrm>
          <a:prstGeom prst="rect">
            <a:avLst/>
          </a:prstGeom>
          <a:solidFill>
            <a:schemeClr val="accent1">
              <a:lumMod val="75000"/>
            </a:schemeClr>
          </a:solidFill>
          <a:effectLst>
            <a:glow rad="304800">
              <a:schemeClr val="accent5"/>
            </a:glow>
          </a:effectLst>
          <a:scene3d>
            <a:camera prst="orthographicFront"/>
            <a:lightRig rig="threePt" dir="t"/>
          </a:scene3d>
          <a:sp3d>
            <a:bevelB w="95250" h="95250"/>
          </a:sp3d>
        </p:spPr>
        <p:txBody>
          <a:bodyPr wrap="square" rtlCol="0">
            <a:spAutoFit/>
          </a:bodyPr>
          <a:lstStyle/>
          <a:p>
            <a:pPr algn="ctr"/>
            <a:r>
              <a:rPr lang="en-US" sz="1200" b="1" dirty="0">
                <a:solidFill>
                  <a:schemeClr val="bg1"/>
                </a:solidFill>
                <a:effectLst>
                  <a:outerShdw blurRad="50800" dist="12700" dir="5400000" algn="ctr" rotWithShape="0">
                    <a:schemeClr val="tx1"/>
                  </a:outerShdw>
                </a:effectLst>
              </a:rPr>
              <a:t>From the time of first medical contact to the time of RHC diagnosis, women moved through this phase in significantly shorter time vs. men (24 ± 30.31 months vs. 45 ± 39.95 months, respectively, </a:t>
            </a:r>
            <a:r>
              <a:rPr lang="en-US" sz="1200" b="1" i="1" dirty="0">
                <a:solidFill>
                  <a:schemeClr val="bg1"/>
                </a:solidFill>
                <a:effectLst>
                  <a:outerShdw blurRad="50800" dist="12700" dir="5400000" algn="ctr" rotWithShape="0">
                    <a:schemeClr val="tx1"/>
                  </a:outerShdw>
                </a:effectLst>
              </a:rPr>
              <a:t>P</a:t>
            </a:r>
            <a:r>
              <a:rPr lang="en-US" sz="1200" b="1" dirty="0">
                <a:solidFill>
                  <a:schemeClr val="bg1"/>
                </a:solidFill>
                <a:effectLst>
                  <a:outerShdw blurRad="50800" dist="12700" dir="5400000" algn="ctr" rotWithShape="0">
                    <a:schemeClr val="tx1"/>
                  </a:outerShdw>
                </a:effectLst>
              </a:rPr>
              <a:t>=.043).</a:t>
            </a:r>
          </a:p>
        </p:txBody>
      </p:sp>
    </p:spTree>
    <p:extLst>
      <p:ext uri="{BB962C8B-B14F-4D97-AF65-F5344CB8AC3E}">
        <p14:creationId xmlns:p14="http://schemas.microsoft.com/office/powerpoint/2010/main" val="2863337678"/>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0</TotalTime>
  <Words>513</Words>
  <Application>Microsoft Office PowerPoint</Application>
  <PresentationFormat>Widescreen</PresentationFormat>
  <Paragraphs>33</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IMPACT-PH-22-NEW</vt:lpstr>
      <vt:lpstr>If Unexplained Dyspnea Is Not Fully Explored, What Are the Implications…Especially if It Is PH?</vt:lpstr>
      <vt:lpstr>Disclaimer</vt:lpstr>
      <vt:lpstr>Common Pitfalls in PAH Patient Care</vt:lpstr>
      <vt:lpstr>PAH Is Progressive – Structural Changes Start Before Functional Changes*</vt:lpstr>
      <vt:lpstr>What Factors Influence Time to Definitive PAH Diagnosis?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2022-06-28T15:11:01Z</dcterms:created>
  <dcterms:modified xsi:type="dcterms:W3CDTF">2022-06-28T18:16:36Z</dcterms:modified>
</cp:coreProperties>
</file>