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handoutMasterIdLst>
    <p:handoutMasterId r:id="rId9"/>
  </p:handoutMasterIdLst>
  <p:sldIdLst>
    <p:sldId id="2134959241" r:id="rId2"/>
    <p:sldId id="256" r:id="rId3"/>
    <p:sldId id="2134959238" r:id="rId4"/>
    <p:sldId id="2134959237" r:id="rId5"/>
    <p:sldId id="2134959242" r:id="rId6"/>
    <p:sldId id="71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9" userDrawn="1">
          <p15:clr>
            <a:srgbClr val="A4A3A4"/>
          </p15:clr>
        </p15:guide>
        <p15:guide id="2" pos="374" userDrawn="1">
          <p15:clr>
            <a:srgbClr val="A4A3A4"/>
          </p15:clr>
        </p15:guide>
        <p15:guide id="3" pos="6720" userDrawn="1">
          <p15:clr>
            <a:srgbClr val="A4A3A4"/>
          </p15:clr>
        </p15:guide>
        <p15:guide id="4" orient="horz" pos="3824" userDrawn="1">
          <p15:clr>
            <a:srgbClr val="A4A3A4"/>
          </p15:clr>
        </p15:guide>
        <p15:guide id="5" pos="10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D44B"/>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119" d="100"/>
          <a:sy n="119" d="100"/>
        </p:scale>
        <p:origin x="516" y="114"/>
      </p:cViewPr>
      <p:guideLst>
        <p:guide orient="horz" pos="1109"/>
        <p:guide pos="374"/>
        <p:guide pos="6720"/>
        <p:guide orient="horz" pos="3824"/>
        <p:guide pos="1008"/>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6/28/2022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479CBD-A477-4E58-8D7D-60E0E27F07C8}" type="slidenum">
              <a:rPr lang="en-US" smtClean="0"/>
              <a:t>5</a:t>
            </a:fld>
            <a:endParaRPr lang="en-US" dirty="0"/>
          </a:p>
        </p:txBody>
      </p:sp>
    </p:spTree>
    <p:extLst>
      <p:ext uri="{BB962C8B-B14F-4D97-AF65-F5344CB8AC3E}">
        <p14:creationId xmlns:p14="http://schemas.microsoft.com/office/powerpoint/2010/main" val="381597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6</a:t>
            </a:fld>
            <a:endParaRPr lang="en-US" dirty="0"/>
          </a:p>
        </p:txBody>
      </p:sp>
    </p:spTree>
    <p:extLst>
      <p:ext uri="{BB962C8B-B14F-4D97-AF65-F5344CB8AC3E}">
        <p14:creationId xmlns:p14="http://schemas.microsoft.com/office/powerpoint/2010/main" val="34059160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51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47F6ADC-6098-1D4B-B282-CC66816501EB}"/>
              </a:ext>
            </a:extLst>
          </p:cNvPr>
          <p:cNvSpPr>
            <a:spLocks noGrp="1"/>
          </p:cNvSpPr>
          <p:nvPr>
            <p:ph type="title"/>
          </p:nvPr>
        </p:nvSpPr>
        <p:spPr/>
        <p:txBody>
          <a:bodyPr/>
          <a:lstStyle/>
          <a:p>
            <a:r>
              <a:rPr lang="en-US" dirty="0"/>
              <a:t>Dyspnea: Many Possible Causes, Always To Be Taken Seriously</a:t>
            </a:r>
          </a:p>
        </p:txBody>
      </p:sp>
    </p:spTree>
    <p:extLst>
      <p:ext uri="{BB962C8B-B14F-4D97-AF65-F5344CB8AC3E}">
        <p14:creationId xmlns:p14="http://schemas.microsoft.com/office/powerpoint/2010/main" val="1985936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73EBB-A68C-FA45-9C6C-FCDD6DE4FF98}"/>
              </a:ext>
            </a:extLst>
          </p:cNvPr>
          <p:cNvSpPr>
            <a:spLocks noGrp="1"/>
          </p:cNvSpPr>
          <p:nvPr>
            <p:ph type="title"/>
          </p:nvPr>
        </p:nvSpPr>
        <p:spPr/>
        <p:txBody>
          <a:bodyPr/>
          <a:lstStyle/>
          <a:p>
            <a:r>
              <a:rPr lang="en-US" dirty="0"/>
              <a:t>Revisiting Unexplained Dyspnea – Possible Causes</a:t>
            </a:r>
          </a:p>
        </p:txBody>
      </p:sp>
      <p:sp>
        <p:nvSpPr>
          <p:cNvPr id="3" name="Content Placeholder 2">
            <a:extLst>
              <a:ext uri="{FF2B5EF4-FFF2-40B4-BE49-F238E27FC236}">
                <a16:creationId xmlns:a16="http://schemas.microsoft.com/office/drawing/2014/main" id="{5944DCBC-617D-A34A-9143-162B954EBCBE}"/>
              </a:ext>
            </a:extLst>
          </p:cNvPr>
          <p:cNvSpPr>
            <a:spLocks noGrp="1"/>
          </p:cNvSpPr>
          <p:nvPr>
            <p:ph idx="4294967295"/>
          </p:nvPr>
        </p:nvSpPr>
        <p:spPr>
          <a:xfrm>
            <a:off x="731334" y="1132856"/>
            <a:ext cx="10744200" cy="727075"/>
          </a:xfrm>
        </p:spPr>
        <p:txBody>
          <a:bodyPr>
            <a:normAutofit fontScale="92500"/>
          </a:bodyPr>
          <a:lstStyle/>
          <a:p>
            <a:pPr marL="0" indent="0" algn="ctr">
              <a:buNone/>
            </a:pPr>
            <a:r>
              <a:rPr lang="en-US" dirty="0"/>
              <a:t>Acute dyspnea could be due to…well…almost any medical condition, it seems…</a:t>
            </a:r>
          </a:p>
          <a:p>
            <a:pPr marL="0" indent="0" algn="ctr">
              <a:buNone/>
            </a:pPr>
            <a:endParaRPr lang="en-US" dirty="0"/>
          </a:p>
        </p:txBody>
      </p:sp>
      <p:graphicFrame>
        <p:nvGraphicFramePr>
          <p:cNvPr id="4" name="Table 4">
            <a:extLst>
              <a:ext uri="{FF2B5EF4-FFF2-40B4-BE49-F238E27FC236}">
                <a16:creationId xmlns:a16="http://schemas.microsoft.com/office/drawing/2014/main" id="{3E2C0427-3151-7C4B-AAE4-3148B774CBF4}"/>
              </a:ext>
            </a:extLst>
          </p:cNvPr>
          <p:cNvGraphicFramePr>
            <a:graphicFrameLocks noGrp="1"/>
          </p:cNvGraphicFramePr>
          <p:nvPr>
            <p:extLst>
              <p:ext uri="{D42A27DB-BD31-4B8C-83A1-F6EECF244321}">
                <p14:modId xmlns:p14="http://schemas.microsoft.com/office/powerpoint/2010/main" val="3022234470"/>
              </p:ext>
            </p:extLst>
          </p:nvPr>
        </p:nvGraphicFramePr>
        <p:xfrm>
          <a:off x="1014992" y="1845536"/>
          <a:ext cx="8127999" cy="29667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939591890"/>
                    </a:ext>
                  </a:extLst>
                </a:gridCol>
                <a:gridCol w="2709333">
                  <a:extLst>
                    <a:ext uri="{9D8B030D-6E8A-4147-A177-3AD203B41FA5}">
                      <a16:colId xmlns:a16="http://schemas.microsoft.com/office/drawing/2014/main" val="162863399"/>
                    </a:ext>
                  </a:extLst>
                </a:gridCol>
                <a:gridCol w="2709333">
                  <a:extLst>
                    <a:ext uri="{9D8B030D-6E8A-4147-A177-3AD203B41FA5}">
                      <a16:colId xmlns:a16="http://schemas.microsoft.com/office/drawing/2014/main" val="3396078845"/>
                    </a:ext>
                  </a:extLst>
                </a:gridCol>
              </a:tblGrid>
              <a:tr h="370840">
                <a:tc gridSpan="3">
                  <a:txBody>
                    <a:bodyPr/>
                    <a:lstStyle/>
                    <a:p>
                      <a:pPr algn="ctr"/>
                      <a:r>
                        <a:rPr lang="en-US" dirty="0">
                          <a:effectLst>
                            <a:outerShdw blurRad="50800" dist="12700" dir="5400000" algn="ctr" rotWithShape="0">
                              <a:schemeClr val="tx1"/>
                            </a:outerShdw>
                          </a:effectLst>
                        </a:rPr>
                        <a:t>Possible Causes of Unexplained Dyspnea</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26072557"/>
                  </a:ext>
                </a:extLst>
              </a:tr>
              <a:tr h="370840">
                <a:tc>
                  <a:txBody>
                    <a:bodyPr/>
                    <a:lstStyle/>
                    <a:p>
                      <a:r>
                        <a:rPr lang="en-US" dirty="0"/>
                        <a:t>Asthma</a:t>
                      </a:r>
                    </a:p>
                  </a:txBody>
                  <a:tcPr>
                    <a:noFill/>
                  </a:tcPr>
                </a:tc>
                <a:tc>
                  <a:txBody>
                    <a:bodyPr/>
                    <a:lstStyle/>
                    <a:p>
                      <a:r>
                        <a:rPr lang="en-US" dirty="0"/>
                        <a:t>CO Exposure</a:t>
                      </a:r>
                    </a:p>
                  </a:txBody>
                  <a:tcPr>
                    <a:noFill/>
                  </a:tcPr>
                </a:tc>
                <a:tc>
                  <a:txBody>
                    <a:bodyPr/>
                    <a:lstStyle/>
                    <a:p>
                      <a:r>
                        <a:rPr lang="en-US" dirty="0"/>
                        <a:t>Pleurisy / Inflammation</a:t>
                      </a:r>
                    </a:p>
                  </a:txBody>
                  <a:tcPr>
                    <a:noFill/>
                  </a:tcPr>
                </a:tc>
                <a:extLst>
                  <a:ext uri="{0D108BD9-81ED-4DB2-BD59-A6C34878D82A}">
                    <a16:rowId xmlns:a16="http://schemas.microsoft.com/office/drawing/2014/main" val="3069985190"/>
                  </a:ext>
                </a:extLst>
              </a:tr>
              <a:tr h="370840">
                <a:tc>
                  <a:txBody>
                    <a:bodyPr/>
                    <a:lstStyle/>
                    <a:p>
                      <a:r>
                        <a:rPr lang="en-US" dirty="0"/>
                        <a:t>Lung Infections</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Collapsed Lung</a:t>
                      </a:r>
                    </a:p>
                  </a:txBody>
                  <a:tcPr>
                    <a:noFill/>
                  </a:tcPr>
                </a:tc>
                <a:tc>
                  <a:txBody>
                    <a:bodyPr/>
                    <a:lstStyle/>
                    <a:p>
                      <a:r>
                        <a:rPr lang="en-US" dirty="0"/>
                        <a:t>COPD/ILD</a:t>
                      </a:r>
                    </a:p>
                  </a:txBody>
                  <a:tcPr>
                    <a:solidFill>
                      <a:schemeClr val="accent4">
                        <a:lumMod val="40000"/>
                        <a:lumOff val="60000"/>
                      </a:schemeClr>
                    </a:solidFill>
                  </a:tcPr>
                </a:tc>
                <a:extLst>
                  <a:ext uri="{0D108BD9-81ED-4DB2-BD59-A6C34878D82A}">
                    <a16:rowId xmlns:a16="http://schemas.microsoft.com/office/drawing/2014/main" val="1208700303"/>
                  </a:ext>
                </a:extLst>
              </a:tr>
              <a:tr h="370840">
                <a:tc>
                  <a:txBody>
                    <a:bodyPr/>
                    <a:lstStyle/>
                    <a:p>
                      <a:r>
                        <a:rPr lang="en-US" dirty="0"/>
                        <a:t>Anxiety</a:t>
                      </a:r>
                    </a:p>
                  </a:txBody>
                  <a:tcPr>
                    <a:noFill/>
                  </a:tcPr>
                </a:tc>
                <a:tc>
                  <a:txBody>
                    <a:bodyPr/>
                    <a:lstStyle/>
                    <a:p>
                      <a:r>
                        <a:rPr lang="en-US" dirty="0"/>
                        <a:t>Hypotension</a:t>
                      </a:r>
                    </a:p>
                  </a:txBody>
                  <a:tcPr>
                    <a:noFill/>
                  </a:tcPr>
                </a:tc>
                <a:tc>
                  <a:txBody>
                    <a:bodyPr/>
                    <a:lstStyle/>
                    <a:p>
                      <a:r>
                        <a:rPr lang="en-US" dirty="0"/>
                        <a:t>Heart Failure</a:t>
                      </a:r>
                    </a:p>
                  </a:txBody>
                  <a:tcPr>
                    <a:solidFill>
                      <a:schemeClr val="accent4">
                        <a:lumMod val="40000"/>
                        <a:lumOff val="60000"/>
                      </a:schemeClr>
                    </a:solidFill>
                  </a:tcPr>
                </a:tc>
                <a:extLst>
                  <a:ext uri="{0D108BD9-81ED-4DB2-BD59-A6C34878D82A}">
                    <a16:rowId xmlns:a16="http://schemas.microsoft.com/office/drawing/2014/main" val="3013758985"/>
                  </a:ext>
                </a:extLst>
              </a:tr>
              <a:tr h="370840">
                <a:tc>
                  <a:txBody>
                    <a:bodyPr/>
                    <a:lstStyle/>
                    <a:p>
                      <a:r>
                        <a:rPr lang="en-US" dirty="0"/>
                        <a:t>Choking/Blocked Airway</a:t>
                      </a:r>
                    </a:p>
                  </a:txBody>
                  <a:tcPr>
                    <a:noFill/>
                  </a:tcPr>
                </a:tc>
                <a:tc>
                  <a:txBody>
                    <a:bodyPr/>
                    <a:lstStyle/>
                    <a:p>
                      <a:r>
                        <a:rPr lang="en-US" dirty="0"/>
                        <a:t>Hiatal Hernia</a:t>
                      </a:r>
                    </a:p>
                  </a:txBody>
                  <a:tcPr>
                    <a:noFill/>
                  </a:tcPr>
                </a:tc>
                <a:tc>
                  <a:txBody>
                    <a:bodyPr/>
                    <a:lstStyle/>
                    <a:p>
                      <a:r>
                        <a:rPr lang="en-US" dirty="0"/>
                        <a:t>Pulmonary Embolism</a:t>
                      </a:r>
                    </a:p>
                  </a:txBody>
                  <a:tcPr>
                    <a:solidFill>
                      <a:schemeClr val="accent4">
                        <a:lumMod val="40000"/>
                        <a:lumOff val="60000"/>
                      </a:schemeClr>
                    </a:solidFill>
                  </a:tcPr>
                </a:tc>
                <a:extLst>
                  <a:ext uri="{0D108BD9-81ED-4DB2-BD59-A6C34878D82A}">
                    <a16:rowId xmlns:a16="http://schemas.microsoft.com/office/drawing/2014/main" val="1714610319"/>
                  </a:ext>
                </a:extLst>
              </a:tr>
              <a:tr h="370840">
                <a:tc>
                  <a:txBody>
                    <a:bodyPr/>
                    <a:lstStyle/>
                    <a:p>
                      <a:r>
                        <a:rPr lang="en-US" dirty="0"/>
                        <a:t>Allergic Reactions</a:t>
                      </a:r>
                    </a:p>
                  </a:txBody>
                  <a:tcPr>
                    <a:noFill/>
                  </a:tcPr>
                </a:tc>
                <a:tc>
                  <a:txBody>
                    <a:bodyPr/>
                    <a:lstStyle/>
                    <a:p>
                      <a:r>
                        <a:rPr lang="en-US" dirty="0"/>
                        <a:t>Croup</a:t>
                      </a:r>
                    </a:p>
                  </a:txBody>
                  <a:tcPr>
                    <a:noFill/>
                  </a:tcPr>
                </a:tc>
                <a:tc>
                  <a:txBody>
                    <a:bodyPr/>
                    <a:lstStyle/>
                    <a:p>
                      <a:r>
                        <a:rPr lang="en-US" dirty="0"/>
                        <a:t>Pulmonary Edema</a:t>
                      </a:r>
                    </a:p>
                  </a:txBody>
                  <a:tcPr>
                    <a:solidFill>
                      <a:schemeClr val="accent4">
                        <a:lumMod val="40000"/>
                        <a:lumOff val="60000"/>
                      </a:schemeClr>
                    </a:solidFill>
                  </a:tcPr>
                </a:tc>
                <a:extLst>
                  <a:ext uri="{0D108BD9-81ED-4DB2-BD59-A6C34878D82A}">
                    <a16:rowId xmlns:a16="http://schemas.microsoft.com/office/drawing/2014/main" val="2321724302"/>
                  </a:ext>
                </a:extLst>
              </a:tr>
              <a:tr h="370840">
                <a:tc>
                  <a:txBody>
                    <a:bodyPr/>
                    <a:lstStyle/>
                    <a:p>
                      <a:r>
                        <a:rPr lang="en-US" dirty="0"/>
                        <a:t>Anemia</a:t>
                      </a:r>
                    </a:p>
                  </a:txBody>
                  <a:tcPr>
                    <a:noFill/>
                  </a:tcPr>
                </a:tc>
                <a:tc>
                  <a:txBody>
                    <a:bodyPr/>
                    <a:lstStyle/>
                    <a:p>
                      <a:r>
                        <a:rPr lang="en-US" dirty="0"/>
                        <a:t>Traumatic Lung Injury</a:t>
                      </a:r>
                    </a:p>
                  </a:txBody>
                  <a:tcPr>
                    <a:noFill/>
                  </a:tcPr>
                </a:tc>
                <a:tc>
                  <a:txBody>
                    <a:bodyPr/>
                    <a:lstStyle/>
                    <a:p>
                      <a:r>
                        <a:rPr lang="en-US" dirty="0"/>
                        <a:t>Sarcoidosis</a:t>
                      </a:r>
                    </a:p>
                  </a:txBody>
                  <a:tcPr>
                    <a:solidFill>
                      <a:schemeClr val="accent4">
                        <a:lumMod val="40000"/>
                        <a:lumOff val="60000"/>
                      </a:schemeClr>
                    </a:solidFill>
                  </a:tcPr>
                </a:tc>
                <a:extLst>
                  <a:ext uri="{0D108BD9-81ED-4DB2-BD59-A6C34878D82A}">
                    <a16:rowId xmlns:a16="http://schemas.microsoft.com/office/drawing/2014/main" val="3320807455"/>
                  </a:ext>
                </a:extLst>
              </a:tr>
              <a:tr h="370840">
                <a:tc>
                  <a:txBody>
                    <a:bodyPr/>
                    <a:lstStyle/>
                    <a:p>
                      <a:r>
                        <a:rPr lang="en-US" dirty="0"/>
                        <a:t>Serious Blood Loss</a:t>
                      </a:r>
                    </a:p>
                  </a:txBody>
                  <a:tcPr>
                    <a:noFill/>
                  </a:tcPr>
                </a:tc>
                <a:tc>
                  <a:txBody>
                    <a:bodyPr/>
                    <a:lstStyle/>
                    <a:p>
                      <a:r>
                        <a:rPr lang="en-US" dirty="0"/>
                        <a:t>Lung Cancer</a:t>
                      </a:r>
                    </a:p>
                  </a:txBody>
                  <a:tcPr>
                    <a:noFill/>
                  </a:tcPr>
                </a:tc>
                <a:tc>
                  <a:txBody>
                    <a:bodyPr/>
                    <a:lstStyle/>
                    <a:p>
                      <a:r>
                        <a:rPr lang="en-US" dirty="0"/>
                        <a:t>Pulmonary Hypertension</a:t>
                      </a:r>
                    </a:p>
                  </a:txBody>
                  <a:tcPr>
                    <a:solidFill>
                      <a:schemeClr val="accent4">
                        <a:lumMod val="40000"/>
                        <a:lumOff val="60000"/>
                      </a:schemeClr>
                    </a:solidFill>
                  </a:tcPr>
                </a:tc>
                <a:extLst>
                  <a:ext uri="{0D108BD9-81ED-4DB2-BD59-A6C34878D82A}">
                    <a16:rowId xmlns:a16="http://schemas.microsoft.com/office/drawing/2014/main" val="4019177847"/>
                  </a:ext>
                </a:extLst>
              </a:tr>
            </a:tbl>
          </a:graphicData>
        </a:graphic>
      </p:graphicFrame>
      <p:grpSp>
        <p:nvGrpSpPr>
          <p:cNvPr id="24" name="Group 23">
            <a:extLst>
              <a:ext uri="{FF2B5EF4-FFF2-40B4-BE49-F238E27FC236}">
                <a16:creationId xmlns:a16="http://schemas.microsoft.com/office/drawing/2014/main" id="{E647B0EE-095F-AED6-62B5-14005A680173}"/>
              </a:ext>
            </a:extLst>
          </p:cNvPr>
          <p:cNvGrpSpPr/>
          <p:nvPr/>
        </p:nvGrpSpPr>
        <p:grpSpPr>
          <a:xfrm>
            <a:off x="8470913" y="2799013"/>
            <a:ext cx="1387098" cy="2100570"/>
            <a:chOff x="8739268" y="3498570"/>
            <a:chExt cx="1387098" cy="2100570"/>
          </a:xfrm>
        </p:grpSpPr>
        <p:sp>
          <p:nvSpPr>
            <p:cNvPr id="5" name="Arc 4">
              <a:extLst>
                <a:ext uri="{FF2B5EF4-FFF2-40B4-BE49-F238E27FC236}">
                  <a16:creationId xmlns:a16="http://schemas.microsoft.com/office/drawing/2014/main" id="{FB0DDC10-8C64-4C4E-8873-C1161B191011}"/>
                </a:ext>
              </a:extLst>
            </p:cNvPr>
            <p:cNvSpPr/>
            <p:nvPr/>
          </p:nvSpPr>
          <p:spPr>
            <a:xfrm>
              <a:off x="8981580" y="3498570"/>
              <a:ext cx="1009652" cy="1761353"/>
            </a:xfrm>
            <a:prstGeom prst="arc">
              <a:avLst>
                <a:gd name="adj1" fmla="val 15936082"/>
                <a:gd name="adj2" fmla="val 0"/>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Arc 5">
              <a:extLst>
                <a:ext uri="{FF2B5EF4-FFF2-40B4-BE49-F238E27FC236}">
                  <a16:creationId xmlns:a16="http://schemas.microsoft.com/office/drawing/2014/main" id="{FF0E2FEC-7E4E-7047-88BF-F2A03DCEBFCA}"/>
                </a:ext>
              </a:extLst>
            </p:cNvPr>
            <p:cNvSpPr/>
            <p:nvPr/>
          </p:nvSpPr>
          <p:spPr>
            <a:xfrm rot="5400000">
              <a:off x="8613676" y="3899866"/>
              <a:ext cx="1721653" cy="1032934"/>
            </a:xfrm>
            <a:prstGeom prst="arc">
              <a:avLst>
                <a:gd name="adj1" fmla="val 15936082"/>
                <a:gd name="adj2" fmla="val 0"/>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Arc 8">
              <a:extLst>
                <a:ext uri="{FF2B5EF4-FFF2-40B4-BE49-F238E27FC236}">
                  <a16:creationId xmlns:a16="http://schemas.microsoft.com/office/drawing/2014/main" id="{9F7A5F16-5D09-A94F-9051-2F364F4D3891}"/>
                </a:ext>
              </a:extLst>
            </p:cNvPr>
            <p:cNvSpPr/>
            <p:nvPr/>
          </p:nvSpPr>
          <p:spPr>
            <a:xfrm>
              <a:off x="8972848" y="3925057"/>
              <a:ext cx="1009652" cy="1331285"/>
            </a:xfrm>
            <a:prstGeom prst="arc">
              <a:avLst>
                <a:gd name="adj1" fmla="val 15936082"/>
                <a:gd name="adj2" fmla="val 0"/>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Arc 9">
              <a:extLst>
                <a:ext uri="{FF2B5EF4-FFF2-40B4-BE49-F238E27FC236}">
                  <a16:creationId xmlns:a16="http://schemas.microsoft.com/office/drawing/2014/main" id="{1C3EA425-39D3-7F46-A6D6-6956947693F0}"/>
                </a:ext>
              </a:extLst>
            </p:cNvPr>
            <p:cNvSpPr/>
            <p:nvPr/>
          </p:nvSpPr>
          <p:spPr>
            <a:xfrm rot="5400000">
              <a:off x="8818569" y="4110058"/>
              <a:ext cx="1301278" cy="1032934"/>
            </a:xfrm>
            <a:prstGeom prst="arc">
              <a:avLst>
                <a:gd name="adj1" fmla="val 15936082"/>
                <a:gd name="adj2" fmla="val 0"/>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Arc 12">
              <a:extLst>
                <a:ext uri="{FF2B5EF4-FFF2-40B4-BE49-F238E27FC236}">
                  <a16:creationId xmlns:a16="http://schemas.microsoft.com/office/drawing/2014/main" id="{52ACA293-2E59-8744-ACCE-85FC44862305}"/>
                </a:ext>
              </a:extLst>
            </p:cNvPr>
            <p:cNvSpPr/>
            <p:nvPr/>
          </p:nvSpPr>
          <p:spPr>
            <a:xfrm rot="5400000">
              <a:off x="9065351" y="4381181"/>
              <a:ext cx="774908" cy="1017062"/>
            </a:xfrm>
            <a:prstGeom prst="arc">
              <a:avLst>
                <a:gd name="adj1" fmla="val 15936082"/>
                <a:gd name="adj2" fmla="val 441028"/>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Arc 11">
              <a:extLst>
                <a:ext uri="{FF2B5EF4-FFF2-40B4-BE49-F238E27FC236}">
                  <a16:creationId xmlns:a16="http://schemas.microsoft.com/office/drawing/2014/main" id="{81904702-E7D9-6B40-ACB1-5DF58B2C7FBB}"/>
                </a:ext>
              </a:extLst>
            </p:cNvPr>
            <p:cNvSpPr/>
            <p:nvPr/>
          </p:nvSpPr>
          <p:spPr>
            <a:xfrm>
              <a:off x="8964381" y="4242289"/>
              <a:ext cx="1009652" cy="1021629"/>
            </a:xfrm>
            <a:prstGeom prst="arc">
              <a:avLst>
                <a:gd name="adj1" fmla="val 15967020"/>
                <a:gd name="adj2" fmla="val 0"/>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 name="Arc 15">
              <a:extLst>
                <a:ext uri="{FF2B5EF4-FFF2-40B4-BE49-F238E27FC236}">
                  <a16:creationId xmlns:a16="http://schemas.microsoft.com/office/drawing/2014/main" id="{7DC1E3CC-5DE9-C849-AE1E-B8626336E867}"/>
                </a:ext>
              </a:extLst>
            </p:cNvPr>
            <p:cNvSpPr/>
            <p:nvPr/>
          </p:nvSpPr>
          <p:spPr>
            <a:xfrm rot="5400000">
              <a:off x="9203224" y="4556672"/>
              <a:ext cx="393373" cy="1060856"/>
            </a:xfrm>
            <a:prstGeom prst="arc">
              <a:avLst>
                <a:gd name="adj1" fmla="val 15936082"/>
                <a:gd name="adj2" fmla="val 0"/>
              </a:avLst>
            </a:prstGeom>
            <a:ln w="635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Arc 14">
              <a:extLst>
                <a:ext uri="{FF2B5EF4-FFF2-40B4-BE49-F238E27FC236}">
                  <a16:creationId xmlns:a16="http://schemas.microsoft.com/office/drawing/2014/main" id="{EFB28D1E-8396-DA48-98FA-F8669807AF74}"/>
                </a:ext>
              </a:extLst>
            </p:cNvPr>
            <p:cNvSpPr/>
            <p:nvPr/>
          </p:nvSpPr>
          <p:spPr>
            <a:xfrm>
              <a:off x="8945334" y="4626916"/>
              <a:ext cx="1009652" cy="643952"/>
            </a:xfrm>
            <a:prstGeom prst="arc">
              <a:avLst>
                <a:gd name="adj1" fmla="val 15936082"/>
                <a:gd name="adj2" fmla="val 0"/>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Arc 20">
              <a:extLst>
                <a:ext uri="{FF2B5EF4-FFF2-40B4-BE49-F238E27FC236}">
                  <a16:creationId xmlns:a16="http://schemas.microsoft.com/office/drawing/2014/main" id="{0FBE4D5F-031C-7A7F-204A-99FA96208165}"/>
                </a:ext>
              </a:extLst>
            </p:cNvPr>
            <p:cNvSpPr/>
            <p:nvPr/>
          </p:nvSpPr>
          <p:spPr>
            <a:xfrm>
              <a:off x="8739268" y="4955188"/>
              <a:ext cx="1387098" cy="643952"/>
            </a:xfrm>
            <a:prstGeom prst="arc">
              <a:avLst>
                <a:gd name="adj1" fmla="val 15936082"/>
                <a:gd name="adj2" fmla="val 20020602"/>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39F389DA-04EA-6945-A8E5-F597BDAB2A62}"/>
              </a:ext>
            </a:extLst>
          </p:cNvPr>
          <p:cNvSpPr txBox="1"/>
          <p:nvPr/>
        </p:nvSpPr>
        <p:spPr>
          <a:xfrm>
            <a:off x="9941303" y="3279150"/>
            <a:ext cx="1727200" cy="830997"/>
          </a:xfrm>
          <a:prstGeom prst="rect">
            <a:avLst/>
          </a:prstGeom>
          <a:noFill/>
        </p:spPr>
        <p:txBody>
          <a:bodyPr wrap="square" rtlCol="0">
            <a:spAutoFit/>
          </a:bodyPr>
          <a:lstStyle/>
          <a:p>
            <a:pPr algn="ctr"/>
            <a:r>
              <a:rPr lang="en-US" sz="1600" dirty="0"/>
              <a:t>These conditions all have direct relation to PH!</a:t>
            </a:r>
          </a:p>
        </p:txBody>
      </p:sp>
      <p:sp>
        <p:nvSpPr>
          <p:cNvPr id="19" name="Right Bracket 18">
            <a:extLst>
              <a:ext uri="{FF2B5EF4-FFF2-40B4-BE49-F238E27FC236}">
                <a16:creationId xmlns:a16="http://schemas.microsoft.com/office/drawing/2014/main" id="{46F18270-B97F-5847-AC27-D2FF6BE72A90}"/>
              </a:ext>
            </a:extLst>
          </p:cNvPr>
          <p:cNvSpPr/>
          <p:nvPr/>
        </p:nvSpPr>
        <p:spPr>
          <a:xfrm>
            <a:off x="9690476" y="2605862"/>
            <a:ext cx="301627" cy="2177572"/>
          </a:xfrm>
          <a:prstGeom prst="rightBracket">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a:extLst>
              <a:ext uri="{FF2B5EF4-FFF2-40B4-BE49-F238E27FC236}">
                <a16:creationId xmlns:a16="http://schemas.microsoft.com/office/drawing/2014/main" id="{55CC1605-AEF1-1103-CBC0-C30498017BF2}"/>
              </a:ext>
            </a:extLst>
          </p:cNvPr>
          <p:cNvSpPr txBox="1"/>
          <p:nvPr/>
        </p:nvSpPr>
        <p:spPr>
          <a:xfrm>
            <a:off x="2296338" y="5363170"/>
            <a:ext cx="7599324" cy="923330"/>
          </a:xfrm>
          <a:prstGeom prst="rect">
            <a:avLst/>
          </a:prstGeom>
          <a:solidFill>
            <a:schemeClr val="accent4">
              <a:lumMod val="50000"/>
            </a:schemeClr>
          </a:solidFill>
        </p:spPr>
        <p:txBody>
          <a:bodyPr wrap="square" rtlCol="0">
            <a:spAutoFit/>
          </a:bodyPr>
          <a:lstStyle/>
          <a:p>
            <a:pPr algn="ctr"/>
            <a:r>
              <a:rPr lang="en-US" dirty="0">
                <a:solidFill>
                  <a:schemeClr val="bg1"/>
                </a:solidFill>
              </a:rPr>
              <a:t>It is essential to ask the right questions and do the correct diagnostics</a:t>
            </a:r>
            <a:br>
              <a:rPr lang="en-US" dirty="0">
                <a:solidFill>
                  <a:schemeClr val="bg1"/>
                </a:solidFill>
              </a:rPr>
            </a:br>
            <a:r>
              <a:rPr lang="en-US" dirty="0">
                <a:solidFill>
                  <a:schemeClr val="bg1"/>
                </a:solidFill>
              </a:rPr>
              <a:t>to determine the cause of the patient’s dyspnea.</a:t>
            </a:r>
          </a:p>
          <a:p>
            <a:pPr algn="ctr"/>
            <a:r>
              <a:rPr lang="en-US" dirty="0">
                <a:solidFill>
                  <a:schemeClr val="bg1"/>
                </a:solidFill>
              </a:rPr>
              <a:t>You cannot assume it is due to the simplest, most common cause</a:t>
            </a:r>
          </a:p>
        </p:txBody>
      </p:sp>
    </p:spTree>
    <p:extLst>
      <p:ext uri="{BB962C8B-B14F-4D97-AF65-F5344CB8AC3E}">
        <p14:creationId xmlns:p14="http://schemas.microsoft.com/office/powerpoint/2010/main" val="2440509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A2931E6-E7AE-C102-E3CC-DC5ECBCEFF42}"/>
              </a:ext>
            </a:extLst>
          </p:cNvPr>
          <p:cNvSpPr>
            <a:spLocks noGrp="1"/>
          </p:cNvSpPr>
          <p:nvPr>
            <p:ph type="ftr" sz="quarter" idx="3"/>
          </p:nvPr>
        </p:nvSpPr>
        <p:spPr/>
        <p:txBody>
          <a:bodyPr/>
          <a:lstStyle/>
          <a:p>
            <a:pPr marL="228600" indent="-228600">
              <a:buFont typeface="+mj-lt"/>
              <a:buAutoNum type="arabicPeriod"/>
            </a:pPr>
            <a:r>
              <a:rPr lang="en-US" dirty="0"/>
              <a:t>Yorke J, et al. </a:t>
            </a:r>
            <a:r>
              <a:rPr lang="en-US" i="1" dirty="0"/>
              <a:t>Thorax, </a:t>
            </a:r>
            <a:r>
              <a:rPr lang="en-US" dirty="0"/>
              <a:t>2010; 65: 21–26</a:t>
            </a:r>
          </a:p>
          <a:p>
            <a:pPr marL="228600" indent="-228600">
              <a:buFont typeface="+mj-lt"/>
              <a:buAutoNum type="arabicPeriod"/>
            </a:pPr>
            <a:r>
              <a:rPr lang="en-US" dirty="0"/>
              <a:t>Yorke J, Armstrong I. </a:t>
            </a:r>
            <a:r>
              <a:rPr lang="en-US" i="1" dirty="0" err="1"/>
              <a:t>Eur</a:t>
            </a:r>
            <a:r>
              <a:rPr lang="en-US" i="1" dirty="0"/>
              <a:t> J Cardiovascular Nursing, </a:t>
            </a:r>
            <a:r>
              <a:rPr lang="en-US" dirty="0"/>
              <a:t>2014; 13:506–514</a:t>
            </a:r>
          </a:p>
        </p:txBody>
      </p:sp>
      <p:sp>
        <p:nvSpPr>
          <p:cNvPr id="4" name="Title 3">
            <a:extLst>
              <a:ext uri="{FF2B5EF4-FFF2-40B4-BE49-F238E27FC236}">
                <a16:creationId xmlns:a16="http://schemas.microsoft.com/office/drawing/2014/main" id="{B4E8750C-256E-5D49-B3F0-0895CD178275}"/>
              </a:ext>
            </a:extLst>
          </p:cNvPr>
          <p:cNvSpPr>
            <a:spLocks noGrp="1"/>
          </p:cNvSpPr>
          <p:nvPr>
            <p:ph type="title"/>
          </p:nvPr>
        </p:nvSpPr>
        <p:spPr>
          <a:xfrm>
            <a:off x="609600" y="178902"/>
            <a:ext cx="10744200" cy="814285"/>
          </a:xfrm>
        </p:spPr>
        <p:txBody>
          <a:bodyPr>
            <a:normAutofit/>
          </a:bodyPr>
          <a:lstStyle/>
          <a:p>
            <a:r>
              <a:rPr lang="en-US" dirty="0"/>
              <a:t>How Bad Is It? – Assessing Your Patients’ Dyspnea</a:t>
            </a:r>
          </a:p>
        </p:txBody>
      </p:sp>
      <p:sp>
        <p:nvSpPr>
          <p:cNvPr id="11" name="Content Placeholder 10">
            <a:extLst>
              <a:ext uri="{FF2B5EF4-FFF2-40B4-BE49-F238E27FC236}">
                <a16:creationId xmlns:a16="http://schemas.microsoft.com/office/drawing/2014/main" id="{25D50386-FD3A-CADB-62EF-6407BCE6C49D}"/>
              </a:ext>
            </a:extLst>
          </p:cNvPr>
          <p:cNvSpPr>
            <a:spLocks noGrp="1"/>
          </p:cNvSpPr>
          <p:nvPr>
            <p:ph idx="1"/>
          </p:nvPr>
        </p:nvSpPr>
        <p:spPr>
          <a:xfrm>
            <a:off x="609600" y="1102556"/>
            <a:ext cx="5681870" cy="4722477"/>
          </a:xfrm>
        </p:spPr>
        <p:txBody>
          <a:bodyPr>
            <a:normAutofit/>
          </a:bodyPr>
          <a:lstStyle/>
          <a:p>
            <a:pPr marL="285750" indent="-285750">
              <a:spcBef>
                <a:spcPts val="600"/>
              </a:spcBef>
              <a:spcAft>
                <a:spcPts val="600"/>
              </a:spcAft>
              <a:buClr>
                <a:schemeClr val="accent1"/>
              </a:buClr>
              <a:buFont typeface="Arial" panose="020B0604020202020204" pitchFamily="34" charset="0"/>
              <a:buChar char="•"/>
            </a:pPr>
            <a:r>
              <a:rPr lang="en-US" sz="1400" dirty="0"/>
              <a:t>Breathlessness is a predominant symptom among patients with cardiopulmonary disease and has been shown to have a strong correlation with anxiety, depression, health-related quality of life (HRQL), activity limitation and mortality</a:t>
            </a:r>
          </a:p>
          <a:p>
            <a:pPr marL="285750" indent="-285750">
              <a:spcBef>
                <a:spcPts val="600"/>
              </a:spcBef>
              <a:spcAft>
                <a:spcPts val="600"/>
              </a:spcAft>
              <a:buClr>
                <a:schemeClr val="accent1"/>
              </a:buClr>
              <a:buFont typeface="Arial" panose="020B0604020202020204" pitchFamily="34" charset="0"/>
              <a:buChar char="•"/>
            </a:pPr>
            <a:r>
              <a:rPr lang="en-US" sz="1400" dirty="0"/>
              <a:t>The Dyspnoea-12 (D-12) is a short instrument that assesses breathlessness severity and taps its physical and emotional components</a:t>
            </a:r>
            <a:r>
              <a:rPr lang="en-US" sz="1400" baseline="30000" dirty="0"/>
              <a:t>1</a:t>
            </a:r>
          </a:p>
          <a:p>
            <a:pPr marL="285750" indent="-285750">
              <a:spcBef>
                <a:spcPts val="600"/>
              </a:spcBef>
              <a:spcAft>
                <a:spcPts val="600"/>
              </a:spcAft>
              <a:buClr>
                <a:schemeClr val="accent1"/>
              </a:buClr>
              <a:buFont typeface="Arial" panose="020B0604020202020204" pitchFamily="34" charset="0"/>
              <a:buChar char="•"/>
            </a:pPr>
            <a:r>
              <a:rPr lang="en-US" sz="1400" dirty="0"/>
              <a:t>The D-12 has acceptable reliability and validity for use in patients with PAH and correlates with WHO Functional Class</a:t>
            </a:r>
            <a:r>
              <a:rPr lang="en-US" sz="1400" baseline="30000" dirty="0"/>
              <a:t>2</a:t>
            </a:r>
          </a:p>
          <a:p>
            <a:pPr marL="0" indent="0">
              <a:spcBef>
                <a:spcPts val="600"/>
              </a:spcBef>
              <a:spcAft>
                <a:spcPts val="600"/>
              </a:spcAft>
              <a:buNone/>
            </a:pPr>
            <a:endParaRPr lang="en-US" sz="1400" dirty="0"/>
          </a:p>
        </p:txBody>
      </p:sp>
      <p:sp>
        <p:nvSpPr>
          <p:cNvPr id="10" name="TextBox 9">
            <a:extLst>
              <a:ext uri="{FF2B5EF4-FFF2-40B4-BE49-F238E27FC236}">
                <a16:creationId xmlns:a16="http://schemas.microsoft.com/office/drawing/2014/main" id="{FCE78016-79F0-6142-82E2-C8C345D72642}"/>
              </a:ext>
            </a:extLst>
          </p:cNvPr>
          <p:cNvSpPr txBox="1"/>
          <p:nvPr/>
        </p:nvSpPr>
        <p:spPr>
          <a:xfrm>
            <a:off x="7165826" y="1167968"/>
            <a:ext cx="3880965" cy="369332"/>
          </a:xfrm>
          <a:prstGeom prst="rect">
            <a:avLst/>
          </a:prstGeom>
          <a:noFill/>
        </p:spPr>
        <p:txBody>
          <a:bodyPr wrap="square" rtlCol="0">
            <a:spAutoFit/>
          </a:bodyPr>
          <a:lstStyle/>
          <a:p>
            <a:pPr algn="ctr"/>
            <a:r>
              <a:rPr lang="en-US" b="1" dirty="0"/>
              <a:t>DYSPNEA 12 Questionnaire</a:t>
            </a:r>
          </a:p>
        </p:txBody>
      </p:sp>
      <p:pic>
        <p:nvPicPr>
          <p:cNvPr id="3" name="Picture 2">
            <a:extLst>
              <a:ext uri="{FF2B5EF4-FFF2-40B4-BE49-F238E27FC236}">
                <a16:creationId xmlns:a16="http://schemas.microsoft.com/office/drawing/2014/main" id="{DBF0C23C-4E90-C64F-A85E-C5329DD4455A}"/>
              </a:ext>
            </a:extLst>
          </p:cNvPr>
          <p:cNvPicPr>
            <a:picLocks noChangeAspect="1"/>
          </p:cNvPicPr>
          <p:nvPr/>
        </p:nvPicPr>
        <p:blipFill>
          <a:blip r:embed="rId2"/>
          <a:stretch>
            <a:fillRect/>
          </a:stretch>
        </p:blipFill>
        <p:spPr>
          <a:xfrm>
            <a:off x="1486173" y="3639863"/>
            <a:ext cx="3413811" cy="2731049"/>
          </a:xfrm>
          <a:prstGeom prst="rect">
            <a:avLst/>
          </a:prstGeom>
        </p:spPr>
      </p:pic>
      <p:pic>
        <p:nvPicPr>
          <p:cNvPr id="6" name="Picture 5" descr="Table&#10;&#10;Description automatically generated">
            <a:extLst>
              <a:ext uri="{FF2B5EF4-FFF2-40B4-BE49-F238E27FC236}">
                <a16:creationId xmlns:a16="http://schemas.microsoft.com/office/drawing/2014/main" id="{F71985B2-3E85-BA5E-EFBA-FA8A9D7270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5100" y="1714500"/>
            <a:ext cx="5372099" cy="4183244"/>
          </a:xfrm>
          <a:prstGeom prst="rect">
            <a:avLst/>
          </a:prstGeom>
        </p:spPr>
      </p:pic>
    </p:spTree>
    <p:extLst>
      <p:ext uri="{BB962C8B-B14F-4D97-AF65-F5344CB8AC3E}">
        <p14:creationId xmlns:p14="http://schemas.microsoft.com/office/powerpoint/2010/main" val="942496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24">
            <a:extLst>
              <a:ext uri="{FF2B5EF4-FFF2-40B4-BE49-F238E27FC236}">
                <a16:creationId xmlns:a16="http://schemas.microsoft.com/office/drawing/2014/main" id="{30C89521-E7BF-4725-A121-0C6D7E290EF1}"/>
              </a:ext>
            </a:extLst>
          </p:cNvPr>
          <p:cNvCxnSpPr>
            <a:cxnSpLocks/>
          </p:cNvCxnSpPr>
          <p:nvPr/>
        </p:nvCxnSpPr>
        <p:spPr>
          <a:xfrm>
            <a:off x="6120479" y="2987433"/>
            <a:ext cx="0" cy="228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81303798-FAB8-4142-945D-872311A49840}"/>
              </a:ext>
            </a:extLst>
          </p:cNvPr>
          <p:cNvCxnSpPr>
            <a:cxnSpLocks/>
          </p:cNvCxnSpPr>
          <p:nvPr/>
        </p:nvCxnSpPr>
        <p:spPr>
          <a:xfrm>
            <a:off x="6120479" y="3739020"/>
            <a:ext cx="0" cy="2310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0B8C1CE0-1A0F-4461-A5A4-83CEA75F4608}"/>
              </a:ext>
            </a:extLst>
          </p:cNvPr>
          <p:cNvSpPr/>
          <p:nvPr/>
        </p:nvSpPr>
        <p:spPr>
          <a:xfrm>
            <a:off x="9509426" y="3062177"/>
            <a:ext cx="2306464" cy="1298377"/>
          </a:xfrm>
          <a:prstGeom prst="ellipse">
            <a:avLst/>
          </a:prstGeom>
          <a:gradFill flip="none" rotWithShape="1">
            <a:gsLst>
              <a:gs pos="100000">
                <a:schemeClr val="accent2">
                  <a:lumMod val="50000"/>
                </a:schemeClr>
              </a:gs>
              <a:gs pos="0">
                <a:schemeClr val="accent1">
                  <a:lumMod val="60000"/>
                  <a:lumOff val="40000"/>
                </a:schemeClr>
              </a:gs>
            </a:gsLst>
            <a:lin ang="7800000" scaled="0"/>
            <a:tileRect/>
          </a:gradFill>
          <a:ln w="38100">
            <a:noFill/>
          </a:ln>
        </p:spPr>
        <p:txBody>
          <a:bodyPr wrap="square" anchor="ctr">
            <a:spAutoFit/>
          </a:bodyPr>
          <a:lstStyle/>
          <a:p>
            <a:pPr algn="ctr">
              <a:lnSpc>
                <a:spcPct val="90000"/>
              </a:lnSpc>
            </a:pPr>
            <a:r>
              <a:rPr lang="en-US" sz="2000" b="1" dirty="0">
                <a:solidFill>
                  <a:schemeClr val="bg1"/>
                </a:solidFill>
              </a:rPr>
              <a:t>Know the Clues to PAH!</a:t>
            </a:r>
            <a:endParaRPr lang="en-US" sz="2000" dirty="0">
              <a:solidFill>
                <a:schemeClr val="bg1"/>
              </a:solidFill>
            </a:endParaRPr>
          </a:p>
        </p:txBody>
      </p:sp>
      <p:sp>
        <p:nvSpPr>
          <p:cNvPr id="28" name="Title 27"/>
          <p:cNvSpPr>
            <a:spLocks noGrp="1"/>
          </p:cNvSpPr>
          <p:nvPr>
            <p:ph type="title"/>
          </p:nvPr>
        </p:nvSpPr>
        <p:spPr>
          <a:xfrm>
            <a:off x="520149" y="60359"/>
            <a:ext cx="11582400" cy="1185577"/>
          </a:xfrm>
        </p:spPr>
        <p:txBody>
          <a:bodyPr anchor="ctr">
            <a:normAutofit/>
          </a:bodyPr>
          <a:lstStyle/>
          <a:p>
            <a:r>
              <a:rPr lang="en-US" sz="3000" dirty="0"/>
              <a:t>Always Suspect It Could Be PAH, But Never ASSUME It’s PAH</a:t>
            </a:r>
          </a:p>
        </p:txBody>
      </p:sp>
      <p:grpSp>
        <p:nvGrpSpPr>
          <p:cNvPr id="18" name="Group 17">
            <a:extLst>
              <a:ext uri="{FF2B5EF4-FFF2-40B4-BE49-F238E27FC236}">
                <a16:creationId xmlns:a16="http://schemas.microsoft.com/office/drawing/2014/main" id="{B4E3B170-DAAA-4642-ADC9-A80FBD7C5729}"/>
              </a:ext>
            </a:extLst>
          </p:cNvPr>
          <p:cNvGrpSpPr/>
          <p:nvPr/>
        </p:nvGrpSpPr>
        <p:grpSpPr>
          <a:xfrm>
            <a:off x="2659016" y="1179442"/>
            <a:ext cx="6880230" cy="872932"/>
            <a:chOff x="1026793" y="1582623"/>
            <a:chExt cx="6880230" cy="904350"/>
          </a:xfrm>
        </p:grpSpPr>
        <p:sp>
          <p:nvSpPr>
            <p:cNvPr id="3" name="Rectangle: Rounded Corners 2">
              <a:extLst>
                <a:ext uri="{FF2B5EF4-FFF2-40B4-BE49-F238E27FC236}">
                  <a16:creationId xmlns:a16="http://schemas.microsoft.com/office/drawing/2014/main" id="{0A9F5BD0-6104-444E-B401-5B51FD77BD95}"/>
                </a:ext>
              </a:extLst>
            </p:cNvPr>
            <p:cNvSpPr/>
            <p:nvPr/>
          </p:nvSpPr>
          <p:spPr>
            <a:xfrm>
              <a:off x="1026793" y="1582623"/>
              <a:ext cx="2971797" cy="90435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Pulmonary artery </a:t>
              </a:r>
              <a:br>
                <a:rPr lang="en-US" dirty="0"/>
              </a:br>
              <a:r>
                <a:rPr lang="en-US" dirty="0"/>
                <a:t>systolic pressure (PASP) </a:t>
              </a:r>
              <a:br>
                <a:rPr lang="en-US" dirty="0"/>
              </a:br>
              <a:r>
                <a:rPr lang="en-US" dirty="0"/>
                <a:t>Doppler est. = 51 mmHg</a:t>
              </a:r>
            </a:p>
          </p:txBody>
        </p:sp>
        <p:sp>
          <p:nvSpPr>
            <p:cNvPr id="8" name="Rectangle: Rounded Corners 7">
              <a:extLst>
                <a:ext uri="{FF2B5EF4-FFF2-40B4-BE49-F238E27FC236}">
                  <a16:creationId xmlns:a16="http://schemas.microsoft.com/office/drawing/2014/main" id="{05F7184A-F84D-4733-BED9-7F4527242A0C}"/>
                </a:ext>
              </a:extLst>
            </p:cNvPr>
            <p:cNvSpPr/>
            <p:nvPr/>
          </p:nvSpPr>
          <p:spPr>
            <a:xfrm>
              <a:off x="4839421" y="1582623"/>
              <a:ext cx="3067602" cy="90435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PASP (measured)</a:t>
              </a:r>
            </a:p>
            <a:p>
              <a:pPr algn="ctr"/>
              <a:r>
                <a:rPr lang="en-US" dirty="0"/>
                <a:t>Right Heart </a:t>
              </a:r>
              <a:br>
                <a:rPr lang="en-US" dirty="0"/>
              </a:br>
              <a:r>
                <a:rPr lang="en-US" dirty="0"/>
                <a:t>Catheterization = 68 mmHg</a:t>
              </a:r>
            </a:p>
          </p:txBody>
        </p:sp>
      </p:grpSp>
      <p:sp>
        <p:nvSpPr>
          <p:cNvPr id="13" name="TextBox 12">
            <a:extLst>
              <a:ext uri="{FF2B5EF4-FFF2-40B4-BE49-F238E27FC236}">
                <a16:creationId xmlns:a16="http://schemas.microsoft.com/office/drawing/2014/main" id="{398C05A2-25F1-4319-A18C-CC2CA31A7583}"/>
              </a:ext>
            </a:extLst>
          </p:cNvPr>
          <p:cNvSpPr txBox="1"/>
          <p:nvPr/>
        </p:nvSpPr>
        <p:spPr>
          <a:xfrm>
            <a:off x="4816389" y="2390797"/>
            <a:ext cx="2608180" cy="646331"/>
          </a:xfrm>
          <a:prstGeom prst="rect">
            <a:avLst/>
          </a:prstGeom>
          <a:solidFill>
            <a:schemeClr val="bg1">
              <a:lumMod val="95000"/>
            </a:schemeClr>
          </a:solidFill>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i="1" dirty="0"/>
              <a:t>What’s type of PH is this?</a:t>
            </a:r>
          </a:p>
        </p:txBody>
      </p:sp>
      <p:sp>
        <p:nvSpPr>
          <p:cNvPr id="14" name="Rectangle 13">
            <a:extLst>
              <a:ext uri="{FF2B5EF4-FFF2-40B4-BE49-F238E27FC236}">
                <a16:creationId xmlns:a16="http://schemas.microsoft.com/office/drawing/2014/main" id="{246C868F-AF7A-417C-9E05-CF7FC63761A5}"/>
              </a:ext>
            </a:extLst>
          </p:cNvPr>
          <p:cNvSpPr/>
          <p:nvPr/>
        </p:nvSpPr>
        <p:spPr>
          <a:xfrm>
            <a:off x="3072479" y="4009823"/>
            <a:ext cx="6096000" cy="1588128"/>
          </a:xfrm>
          <a:prstGeom prst="rect">
            <a:avLst/>
          </a:prstGeom>
          <a:solidFill>
            <a:schemeClr val="bg1"/>
          </a:solidFill>
          <a:ln w="38100">
            <a:solidFill>
              <a:schemeClr val="accent5"/>
            </a:solidFill>
          </a:ln>
          <a:effectLst/>
        </p:spPr>
        <p:txBody>
          <a:bodyPr>
            <a:spAutoFit/>
          </a:bodyPr>
          <a:lstStyle/>
          <a:p>
            <a:pPr algn="ctr">
              <a:lnSpc>
                <a:spcPct val="90000"/>
              </a:lnSpc>
            </a:pPr>
            <a:r>
              <a:rPr lang="en-US" dirty="0"/>
              <a:t>Heart failure, Valvular disease (high wedge pressure)</a:t>
            </a:r>
          </a:p>
          <a:p>
            <a:pPr algn="ctr">
              <a:lnSpc>
                <a:spcPct val="90000"/>
              </a:lnSpc>
            </a:pPr>
            <a:r>
              <a:rPr lang="en-US" dirty="0"/>
              <a:t>COPD, Sleep apnea </a:t>
            </a:r>
          </a:p>
          <a:p>
            <a:pPr algn="ctr">
              <a:lnSpc>
                <a:spcPct val="90000"/>
              </a:lnSpc>
            </a:pPr>
            <a:r>
              <a:rPr lang="en-US" dirty="0"/>
              <a:t>Pulmonary embolism</a:t>
            </a:r>
          </a:p>
          <a:p>
            <a:pPr algn="ctr">
              <a:lnSpc>
                <a:spcPct val="90000"/>
              </a:lnSpc>
            </a:pPr>
            <a:r>
              <a:rPr lang="en-US" dirty="0"/>
              <a:t>PAH</a:t>
            </a:r>
          </a:p>
          <a:p>
            <a:pPr algn="ctr">
              <a:lnSpc>
                <a:spcPct val="90000"/>
              </a:lnSpc>
            </a:pPr>
            <a:r>
              <a:rPr lang="en-US" dirty="0"/>
              <a:t>Inaccurate systolic pulmonary artery pressure </a:t>
            </a:r>
            <a:br>
              <a:rPr lang="en-US" dirty="0"/>
            </a:br>
            <a:r>
              <a:rPr lang="en-US" dirty="0"/>
              <a:t>(SPAP) measurement</a:t>
            </a:r>
          </a:p>
        </p:txBody>
      </p:sp>
      <p:sp>
        <p:nvSpPr>
          <p:cNvPr id="15" name="Rectangle: Rounded Corners 14">
            <a:extLst>
              <a:ext uri="{FF2B5EF4-FFF2-40B4-BE49-F238E27FC236}">
                <a16:creationId xmlns:a16="http://schemas.microsoft.com/office/drawing/2014/main" id="{5FC6998B-A34A-45C0-B6C5-42F53A5629BD}"/>
              </a:ext>
            </a:extLst>
          </p:cNvPr>
          <p:cNvSpPr/>
          <p:nvPr/>
        </p:nvSpPr>
        <p:spPr>
          <a:xfrm>
            <a:off x="4520279" y="3265525"/>
            <a:ext cx="3200400" cy="513251"/>
          </a:xfrm>
          <a:prstGeom prst="roundRect">
            <a:avLst/>
          </a:prstGeom>
          <a:solidFill>
            <a:schemeClr val="accent6">
              <a:lumMod val="75000"/>
            </a:schemeClr>
          </a:solidFill>
          <a:ln w="38100">
            <a:solidFill>
              <a:schemeClr val="accent5"/>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a:effectLst>
                  <a:outerShdw blurRad="50800" dist="12700" dir="5400000" algn="ctr" rotWithShape="0">
                    <a:schemeClr val="tx1"/>
                  </a:outerShdw>
                </a:effectLst>
              </a:rPr>
              <a:t>Differential Diagnosis</a:t>
            </a:r>
          </a:p>
        </p:txBody>
      </p:sp>
      <p:cxnSp>
        <p:nvCxnSpPr>
          <p:cNvPr id="21" name="Connector: Elbow 20">
            <a:extLst>
              <a:ext uri="{FF2B5EF4-FFF2-40B4-BE49-F238E27FC236}">
                <a16:creationId xmlns:a16="http://schemas.microsoft.com/office/drawing/2014/main" id="{7DDAE3BC-906F-4120-9EE1-6F6491E4C773}"/>
              </a:ext>
            </a:extLst>
          </p:cNvPr>
          <p:cNvCxnSpPr>
            <a:cxnSpLocks/>
            <a:stCxn id="3" idx="2"/>
            <a:endCxn id="13" idx="0"/>
          </p:cNvCxnSpPr>
          <p:nvPr/>
        </p:nvCxnSpPr>
        <p:spPr>
          <a:xfrm rot="16200000" flipH="1">
            <a:off x="4963486" y="1233803"/>
            <a:ext cx="338423" cy="197556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Elbow 22">
            <a:extLst>
              <a:ext uri="{FF2B5EF4-FFF2-40B4-BE49-F238E27FC236}">
                <a16:creationId xmlns:a16="http://schemas.microsoft.com/office/drawing/2014/main" id="{E3046608-7502-4353-BBAE-A966E9F9AC3C}"/>
              </a:ext>
            </a:extLst>
          </p:cNvPr>
          <p:cNvCxnSpPr>
            <a:cxnSpLocks/>
            <a:stCxn id="8" idx="2"/>
            <a:endCxn id="13" idx="0"/>
          </p:cNvCxnSpPr>
          <p:nvPr/>
        </p:nvCxnSpPr>
        <p:spPr>
          <a:xfrm rot="5400000">
            <a:off x="6893751" y="1279102"/>
            <a:ext cx="338423" cy="188496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CEE4C4CF-D10C-42E1-A241-824CE86194EF}"/>
              </a:ext>
            </a:extLst>
          </p:cNvPr>
          <p:cNvSpPr/>
          <p:nvPr/>
        </p:nvSpPr>
        <p:spPr>
          <a:xfrm>
            <a:off x="3072479" y="5769364"/>
            <a:ext cx="6096000" cy="584775"/>
          </a:xfrm>
          <a:prstGeom prst="rect">
            <a:avLst/>
          </a:prstGeom>
          <a:solidFill>
            <a:schemeClr val="accent2"/>
          </a:solidFill>
          <a:ln>
            <a:noFill/>
          </a:ln>
          <a:effectLst/>
        </p:spPr>
        <p:txBody>
          <a:bodyPr wrap="square">
            <a:spAutoFit/>
          </a:bodyPr>
          <a:lstStyle/>
          <a:p>
            <a:pPr algn="ctr"/>
            <a:r>
              <a:rPr lang="en-US" sz="1600" b="1" i="1" dirty="0">
                <a:solidFill>
                  <a:schemeClr val="bg1"/>
                </a:solidFill>
              </a:rPr>
              <a:t>Pulmonary Hypertension has a broad differential diagnosis—best to never assume you’re dealing only with P</a:t>
            </a:r>
            <a:r>
              <a:rPr lang="en-US" sz="1600" b="1" i="1" u="sng" dirty="0">
                <a:solidFill>
                  <a:schemeClr val="bg1"/>
                </a:solidFill>
              </a:rPr>
              <a:t>A</a:t>
            </a:r>
            <a:r>
              <a:rPr lang="en-US" sz="1600" b="1" i="1" dirty="0">
                <a:solidFill>
                  <a:schemeClr val="bg1"/>
                </a:solidFill>
              </a:rPr>
              <a:t>H</a:t>
            </a:r>
          </a:p>
        </p:txBody>
      </p:sp>
    </p:spTree>
    <p:extLst>
      <p:ext uri="{BB962C8B-B14F-4D97-AF65-F5344CB8AC3E}">
        <p14:creationId xmlns:p14="http://schemas.microsoft.com/office/powerpoint/2010/main" val="3356319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20892C4-0894-A796-F9CB-B37650E9ED9A}"/>
              </a:ext>
            </a:extLst>
          </p:cNvPr>
          <p:cNvSpPr>
            <a:spLocks noGrp="1"/>
          </p:cNvSpPr>
          <p:nvPr>
            <p:ph type="ftr" sz="quarter" idx="3"/>
          </p:nvPr>
        </p:nvSpPr>
        <p:spPr/>
        <p:txBody>
          <a:bodyPr/>
          <a:lstStyle/>
          <a:p>
            <a:pPr marL="228600" indent="-228600">
              <a:buFont typeface="+mj-lt"/>
              <a:buAutoNum type="arabicPeriod"/>
            </a:pPr>
            <a:r>
              <a:rPr lang="en-US" dirty="0" err="1"/>
              <a:t>Shahane</a:t>
            </a:r>
            <a:r>
              <a:rPr lang="en-US" dirty="0"/>
              <a:t> A. </a:t>
            </a:r>
            <a:r>
              <a:rPr lang="en-US" i="1" dirty="0" err="1"/>
              <a:t>Rheumatol</a:t>
            </a:r>
            <a:r>
              <a:rPr lang="en-US" i="1" dirty="0"/>
              <a:t> Int. </a:t>
            </a:r>
            <a:r>
              <a:rPr lang="en-US" dirty="0"/>
              <a:t>2013;33(7):1655-1667.</a:t>
            </a:r>
          </a:p>
          <a:p>
            <a:pPr marL="228600" indent="-228600">
              <a:buFont typeface="+mj-lt"/>
              <a:buAutoNum type="arabicPeriod"/>
            </a:pPr>
            <a:r>
              <a:rPr lang="en-US" dirty="0"/>
              <a:t>Pulmonary Hypertension Association. Associated conditions. https://phassociation.org/patients/aboutph/diseases-and-conditions-associated-with-ph/</a:t>
            </a:r>
          </a:p>
        </p:txBody>
      </p:sp>
      <p:sp>
        <p:nvSpPr>
          <p:cNvPr id="3" name="Title 2">
            <a:extLst>
              <a:ext uri="{FF2B5EF4-FFF2-40B4-BE49-F238E27FC236}">
                <a16:creationId xmlns:a16="http://schemas.microsoft.com/office/drawing/2014/main" id="{B78E2B53-A9AC-7F45-A449-BC83B676F9FE}"/>
              </a:ext>
            </a:extLst>
          </p:cNvPr>
          <p:cNvSpPr>
            <a:spLocks noGrp="1"/>
          </p:cNvSpPr>
          <p:nvPr>
            <p:ph type="title"/>
          </p:nvPr>
        </p:nvSpPr>
        <p:spPr/>
        <p:txBody>
          <a:bodyPr>
            <a:normAutofit fontScale="90000"/>
          </a:bodyPr>
          <a:lstStyle/>
          <a:p>
            <a:r>
              <a:rPr lang="en-US" dirty="0"/>
              <a:t>When the Patient Has Underlying Disease</a:t>
            </a:r>
            <a:r>
              <a:rPr lang="en-US" baseline="30000" dirty="0"/>
              <a:t>1,2</a:t>
            </a:r>
            <a:r>
              <a:rPr lang="en-US" dirty="0"/>
              <a:t>, You Expect Them to Be at Risk for PAH and You Must Test for It</a:t>
            </a:r>
          </a:p>
        </p:txBody>
      </p:sp>
      <p:sp>
        <p:nvSpPr>
          <p:cNvPr id="4" name="Content Placeholder 3">
            <a:extLst>
              <a:ext uri="{FF2B5EF4-FFF2-40B4-BE49-F238E27FC236}">
                <a16:creationId xmlns:a16="http://schemas.microsoft.com/office/drawing/2014/main" id="{41AFE5F4-0003-944C-B1EF-942E0036057F}"/>
              </a:ext>
            </a:extLst>
          </p:cNvPr>
          <p:cNvSpPr>
            <a:spLocks noGrp="1"/>
          </p:cNvSpPr>
          <p:nvPr>
            <p:ph idx="1"/>
          </p:nvPr>
        </p:nvSpPr>
        <p:spPr/>
        <p:txBody>
          <a:bodyPr>
            <a:normAutofit fontScale="92500" lnSpcReduction="10000"/>
          </a:bodyPr>
          <a:lstStyle/>
          <a:p>
            <a:r>
              <a:rPr lang="en-US" dirty="0"/>
              <a:t>Systemic sclerosis (SSc)</a:t>
            </a:r>
          </a:p>
          <a:p>
            <a:r>
              <a:rPr lang="en-US" dirty="0"/>
              <a:t>Lupus erythematosus</a:t>
            </a:r>
          </a:p>
          <a:p>
            <a:r>
              <a:rPr lang="en-US" dirty="0"/>
              <a:t>Pulmonary fibrosis</a:t>
            </a:r>
          </a:p>
          <a:p>
            <a:r>
              <a:rPr lang="en-US" dirty="0"/>
              <a:t>Connective tissue diseases (MCTD, rheumatoid arthritis, etc.)</a:t>
            </a:r>
          </a:p>
          <a:p>
            <a:r>
              <a:rPr lang="en-US" dirty="0"/>
              <a:t>Congenital heart disease</a:t>
            </a:r>
          </a:p>
          <a:p>
            <a:r>
              <a:rPr lang="en-US" dirty="0"/>
              <a:t>Liver disease</a:t>
            </a:r>
          </a:p>
          <a:p>
            <a:r>
              <a:rPr lang="en-US" dirty="0"/>
              <a:t>HIV</a:t>
            </a:r>
          </a:p>
          <a:p>
            <a:r>
              <a:rPr lang="en-US" dirty="0"/>
              <a:t>Obstructive sleep apnea (OSA)</a:t>
            </a:r>
          </a:p>
          <a:p>
            <a:r>
              <a:rPr lang="en-US" dirty="0"/>
              <a:t>Sickle cell disease</a:t>
            </a:r>
          </a:p>
          <a:p>
            <a:r>
              <a:rPr lang="en-US" dirty="0"/>
              <a:t>Pulmonary embolism (risk for CTEPH)</a:t>
            </a:r>
          </a:p>
          <a:p>
            <a:r>
              <a:rPr lang="en-US" dirty="0"/>
              <a:t>Schistosomiasis</a:t>
            </a:r>
          </a:p>
        </p:txBody>
      </p:sp>
    </p:spTree>
    <p:extLst>
      <p:ext uri="{BB962C8B-B14F-4D97-AF65-F5344CB8AC3E}">
        <p14:creationId xmlns:p14="http://schemas.microsoft.com/office/powerpoint/2010/main" val="3086151251"/>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582</Words>
  <Application>Microsoft Office PowerPoint</Application>
  <PresentationFormat>Widescreen</PresentationFormat>
  <Paragraphs>66</Paragraphs>
  <Slides>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IMPACT-PH-22-NEW</vt:lpstr>
      <vt:lpstr>Dyspnea: Many Possible Causes, Always To Be Taken Seriously</vt:lpstr>
      <vt:lpstr>Disclaimer</vt:lpstr>
      <vt:lpstr>Revisiting Unexplained Dyspnea – Possible Causes</vt:lpstr>
      <vt:lpstr>How Bad Is It? – Assessing Your Patients’ Dyspnea</vt:lpstr>
      <vt:lpstr>Always Suspect It Could Be PAH, But Never ASSUME It’s PAH</vt:lpstr>
      <vt:lpstr>When the Patient Has Underlying Disease1,2, You Expect Them to Be at Risk for PAH and You Must Test for 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2022-06-28T15:07:25Z</dcterms:created>
  <dcterms:modified xsi:type="dcterms:W3CDTF">2022-06-28T18:16:10Z</dcterms:modified>
</cp:coreProperties>
</file>