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28"/>
  </p:notesMasterIdLst>
  <p:sldIdLst>
    <p:sldId id="257" r:id="rId2"/>
    <p:sldId id="256" r:id="rId3"/>
    <p:sldId id="2146846621" r:id="rId4"/>
    <p:sldId id="2147472572" r:id="rId5"/>
    <p:sldId id="2147472574" r:id="rId6"/>
    <p:sldId id="2147472575" r:id="rId7"/>
    <p:sldId id="2147472576" r:id="rId8"/>
    <p:sldId id="2147472577" r:id="rId9"/>
    <p:sldId id="317" r:id="rId10"/>
    <p:sldId id="2147472578" r:id="rId11"/>
    <p:sldId id="2147472579" r:id="rId12"/>
    <p:sldId id="2147472571" r:id="rId13"/>
    <p:sldId id="2147472580" r:id="rId14"/>
    <p:sldId id="2147472581" r:id="rId15"/>
    <p:sldId id="2147472582" r:id="rId16"/>
    <p:sldId id="320" r:id="rId17"/>
    <p:sldId id="2147472583" r:id="rId18"/>
    <p:sldId id="12910" r:id="rId19"/>
    <p:sldId id="2147472584" r:id="rId20"/>
    <p:sldId id="2147472585" r:id="rId21"/>
    <p:sldId id="2147472586" r:id="rId22"/>
    <p:sldId id="2146846626" r:id="rId23"/>
    <p:sldId id="2147472573" r:id="rId24"/>
    <p:sldId id="2147472587" r:id="rId25"/>
    <p:sldId id="2145706293" r:id="rId26"/>
    <p:sldId id="21474725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928" userDrawn="1">
          <p15:clr>
            <a:srgbClr val="A4A3A4"/>
          </p15:clr>
        </p15:guide>
        <p15:guide id="3"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660"/>
  </p:normalViewPr>
  <p:slideViewPr>
    <p:cSldViewPr snapToGrid="0">
      <p:cViewPr varScale="1">
        <p:scale>
          <a:sx n="101" d="100"/>
          <a:sy n="101" d="100"/>
        </p:scale>
        <p:origin x="144" y="144"/>
      </p:cViewPr>
      <p:guideLst>
        <p:guide orient="horz" pos="3240"/>
        <p:guide pos="592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12867B-97AF-4E4C-8990-662B4656D7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23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B8535-DC0F-AF47-A510-8461A80C06B7}" type="slidenum">
              <a:rPr kumimoji="0" lang="en-US" sz="1200" b="0" i="0" u="none" strike="noStrike" kern="1200" cap="none" spc="0" normalizeH="0" baseline="0" noProof="0" smtClean="0">
                <a:ln>
                  <a:noFill/>
                </a:ln>
                <a:solidFill>
                  <a:srgbClr val="595454"/>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95454"/>
              </a:solidFill>
              <a:effectLst/>
              <a:uLnTx/>
              <a:uFillTx/>
              <a:latin typeface="Trebuchet MS"/>
              <a:ea typeface="+mn-ea"/>
              <a:cs typeface="+mn-cs"/>
            </a:endParaRPr>
          </a:p>
        </p:txBody>
      </p:sp>
    </p:spTree>
    <p:extLst>
      <p:ext uri="{BB962C8B-B14F-4D97-AF65-F5344CB8AC3E}">
        <p14:creationId xmlns:p14="http://schemas.microsoft.com/office/powerpoint/2010/main" val="240683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050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653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431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180D-E11A-4239-9F89-9DACB1662C60}"/>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9160E04-9653-484D-A509-76DD42B1791B}"/>
              </a:ext>
            </a:extLst>
          </p:cNvPr>
          <p:cNvSpPr>
            <a:spLocks noGrp="1"/>
          </p:cNvSpPr>
          <p:nvPr>
            <p:ph type="subTitle" idx="1"/>
          </p:nvPr>
        </p:nvSpPr>
        <p:spPr>
          <a:xfrm>
            <a:off x="1524000" y="3602038"/>
            <a:ext cx="9144000" cy="1655762"/>
          </a:xfrm>
        </p:spPr>
        <p:txBody>
          <a:bodyPr/>
          <a:lstStyle>
            <a:lvl1pPr marL="0" indent="0" algn="ctr">
              <a:buNone/>
              <a:defRPr sz="2400">
                <a:solidFill>
                  <a:srgbClr val="3B39D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Text Placeholder 7">
            <a:extLst>
              <a:ext uri="{FF2B5EF4-FFF2-40B4-BE49-F238E27FC236}">
                <a16:creationId xmlns:a16="http://schemas.microsoft.com/office/drawing/2014/main" id="{F055444D-F623-467D-8401-7E5885C36645}"/>
              </a:ext>
            </a:extLst>
          </p:cNvPr>
          <p:cNvSpPr>
            <a:spLocks noGrp="1"/>
          </p:cNvSpPr>
          <p:nvPr>
            <p:ph type="body" sz="quarter" idx="10"/>
          </p:nvPr>
        </p:nvSpPr>
        <p:spPr>
          <a:xfrm>
            <a:off x="407988" y="6345238"/>
            <a:ext cx="4673600" cy="396875"/>
          </a:xfrm>
        </p:spPr>
        <p:txBody>
          <a:bodyPr lIns="0" tIns="0" rIns="0" bIns="0" anchor="b">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endParaRPr lang="en-GB" dirty="0"/>
          </a:p>
        </p:txBody>
      </p:sp>
      <p:sp>
        <p:nvSpPr>
          <p:cNvPr id="8" name="Text Placeholder 9">
            <a:extLst>
              <a:ext uri="{FF2B5EF4-FFF2-40B4-BE49-F238E27FC236}">
                <a16:creationId xmlns:a16="http://schemas.microsoft.com/office/drawing/2014/main" id="{7F51955F-492B-48C8-BFC5-DEA8D5EC8B54}"/>
              </a:ext>
            </a:extLst>
          </p:cNvPr>
          <p:cNvSpPr>
            <a:spLocks noGrp="1"/>
          </p:cNvSpPr>
          <p:nvPr>
            <p:ph type="body" sz="quarter" idx="11"/>
          </p:nvPr>
        </p:nvSpPr>
        <p:spPr>
          <a:xfrm>
            <a:off x="7110413" y="6345238"/>
            <a:ext cx="4638675" cy="396875"/>
          </a:xfrm>
        </p:spPr>
        <p:txBody>
          <a:bodyPr lIns="0" tIns="0" rIns="0" bIns="0" anchor="b">
            <a:noAutofit/>
          </a:bodyPr>
          <a:lstStyle>
            <a:lvl1pPr marL="0" indent="0" algn="r">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Edit Master text styles</a:t>
            </a:r>
            <a:endParaRPr lang="en-GB" dirty="0"/>
          </a:p>
        </p:txBody>
      </p:sp>
      <p:sp>
        <p:nvSpPr>
          <p:cNvPr id="9" name="Slide Number Placeholder 5">
            <a:extLst>
              <a:ext uri="{FF2B5EF4-FFF2-40B4-BE49-F238E27FC236}">
                <a16:creationId xmlns:a16="http://schemas.microsoft.com/office/drawing/2014/main" id="{898EAF83-F401-4670-BD7C-68B988D4719A}"/>
              </a:ext>
            </a:extLst>
          </p:cNvPr>
          <p:cNvSpPr>
            <a:spLocks noGrp="1"/>
          </p:cNvSpPr>
          <p:nvPr>
            <p:ph type="sldNum" sz="quarter" idx="12"/>
          </p:nvPr>
        </p:nvSpPr>
        <p:spPr>
          <a:xfrm>
            <a:off x="11749088" y="6345238"/>
            <a:ext cx="442912" cy="396875"/>
          </a:xfrm>
          <a:prstGeom prst="rect">
            <a:avLst/>
          </a:prstGeom>
        </p:spPr>
        <p:txBody>
          <a:bodyPr lIns="0" tIns="0" bIns="0" anchor="b"/>
          <a:lstStyle>
            <a:lvl1pPr algn="r">
              <a:defRPr sz="1000"/>
            </a:lvl1pPr>
          </a:lstStyle>
          <a:p>
            <a:fld id="{9F9809C6-42AB-4592-B7D3-77E882210B8E}" type="slidenum">
              <a:rPr lang="en-GB" smtClean="0"/>
              <a:pPr/>
              <a:t>‹#›</a:t>
            </a:fld>
            <a:endParaRPr lang="en-GB" dirty="0"/>
          </a:p>
        </p:txBody>
      </p:sp>
    </p:spTree>
    <p:extLst>
      <p:ext uri="{BB962C8B-B14F-4D97-AF65-F5344CB8AC3E}">
        <p14:creationId xmlns:p14="http://schemas.microsoft.com/office/powerpoint/2010/main" val="416298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ig 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p:txBody>
          <a:bodyPr/>
          <a:lstStyle/>
          <a:p>
            <a:r>
              <a:rPr lang="en-US"/>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365760" y="1554479"/>
            <a:ext cx="8524240" cy="4572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a:t>[Big statement]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Text Placeholder 3">
            <a:extLst>
              <a:ext uri="{FF2B5EF4-FFF2-40B4-BE49-F238E27FC236}">
                <a16:creationId xmlns:a16="http://schemas.microsoft.com/office/drawing/2014/main" id="{28FAC05F-58B3-4904-AE5E-F56B826A31B6}"/>
              </a:ext>
            </a:extLst>
          </p:cNvPr>
          <p:cNvSpPr>
            <a:spLocks noGrp="1"/>
          </p:cNvSpPr>
          <p:nvPr>
            <p:ph type="body" sz="quarter" idx="13" hasCustomPrompt="1"/>
          </p:nvPr>
        </p:nvSpPr>
        <p:spPr>
          <a:xfrm>
            <a:off x="334800" y="6112501"/>
            <a:ext cx="11491200" cy="194699"/>
          </a:xfrm>
        </p:spPr>
        <p:txBody>
          <a:bodyPr lIns="28800" bIns="64800" anchor="b" anchorCtr="0">
            <a:spAutoFit/>
          </a:bodyPr>
          <a:lstStyle>
            <a:lvl1pPr marL="0" indent="0">
              <a:lnSpc>
                <a:spcPct val="90000"/>
              </a:lnSpc>
              <a:spcBef>
                <a:spcPts val="0"/>
              </a:spcBef>
              <a:buNone/>
              <a:defRPr sz="600"/>
            </a:lvl1pPr>
            <a:lvl2pPr marL="0" indent="0">
              <a:lnSpc>
                <a:spcPct val="90000"/>
              </a:lnSpc>
              <a:spcBef>
                <a:spcPts val="0"/>
              </a:spcBef>
              <a:buNone/>
              <a:defRPr sz="600"/>
            </a:lvl2pPr>
            <a:lvl3pPr marL="0" indent="0">
              <a:lnSpc>
                <a:spcPct val="90000"/>
              </a:lnSpc>
              <a:spcBef>
                <a:spcPts val="0"/>
              </a:spcBef>
              <a:buNone/>
              <a:defRPr sz="600"/>
            </a:lvl3pPr>
            <a:lvl4pPr marL="0" indent="0">
              <a:lnSpc>
                <a:spcPct val="90000"/>
              </a:lnSpc>
              <a:spcBef>
                <a:spcPts val="0"/>
              </a:spcBef>
              <a:buNone/>
              <a:defRPr sz="600"/>
            </a:lvl4pPr>
            <a:lvl5pPr marL="0" indent="0">
              <a:lnSpc>
                <a:spcPct val="90000"/>
              </a:lnSpc>
              <a:spcBef>
                <a:spcPts val="0"/>
              </a:spcBef>
              <a:buNone/>
              <a:defRPr sz="600"/>
            </a:lvl5pPr>
          </a:lstStyle>
          <a:p>
            <a:pPr lvl="0"/>
            <a:r>
              <a:rPr lang="en-US"/>
              <a:t>Insert source notes here</a:t>
            </a:r>
            <a:endParaRPr lang="en-GB"/>
          </a:p>
        </p:txBody>
      </p:sp>
    </p:spTree>
    <p:extLst>
      <p:ext uri="{BB962C8B-B14F-4D97-AF65-F5344CB8AC3E}">
        <p14:creationId xmlns:p14="http://schemas.microsoft.com/office/powerpoint/2010/main" val="368099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D6C19-7BF9-4B44-A911-CAA8CB537A25}"/>
              </a:ext>
            </a:extLst>
          </p:cNvPr>
          <p:cNvSpPr>
            <a:spLocks noGrp="1"/>
          </p:cNvSpPr>
          <p:nvPr>
            <p:ph type="title"/>
          </p:nvPr>
        </p:nvSpPr>
        <p:spPr>
          <a:xfrm>
            <a:off x="609601" y="1709738"/>
            <a:ext cx="10972798" cy="2852737"/>
          </a:xfrm>
        </p:spPr>
        <p:txBody>
          <a:bodyPr>
            <a:normAutofit/>
          </a:bodyPr>
          <a:lstStyle/>
          <a:p>
            <a:r>
              <a:rPr lang="en-US" sz="4400" dirty="0"/>
              <a:t>What Are the Short-Term and Long-Term Toxicities With CAR T Cells?</a:t>
            </a:r>
            <a:endParaRPr lang="en-GB" sz="4400" dirty="0"/>
          </a:p>
        </p:txBody>
      </p:sp>
      <p:sp>
        <p:nvSpPr>
          <p:cNvPr id="7" name="Subtitle 6">
            <a:extLst>
              <a:ext uri="{FF2B5EF4-FFF2-40B4-BE49-F238E27FC236}">
                <a16:creationId xmlns:a16="http://schemas.microsoft.com/office/drawing/2014/main" id="{0C28E84C-841D-42B5-B093-4ED4B7CB0D23}"/>
              </a:ext>
            </a:extLst>
          </p:cNvPr>
          <p:cNvSpPr>
            <a:spLocks noGrp="1"/>
          </p:cNvSpPr>
          <p:nvPr>
            <p:ph type="body" idx="1"/>
          </p:nvPr>
        </p:nvSpPr>
        <p:spPr>
          <a:xfrm>
            <a:off x="609601" y="4217159"/>
            <a:ext cx="10515600" cy="2640842"/>
          </a:xfrm>
        </p:spPr>
        <p:txBody>
          <a:bodyPr>
            <a:normAutofit/>
          </a:bodyPr>
          <a:lstStyle/>
          <a:p>
            <a:r>
              <a:rPr lang="en-US" dirty="0"/>
              <a:t>Noopur Raje, MD</a:t>
            </a:r>
          </a:p>
          <a:p>
            <a:r>
              <a:rPr lang="en-US" dirty="0"/>
              <a:t>Center for Multiple Myeloma</a:t>
            </a:r>
          </a:p>
          <a:p>
            <a:r>
              <a:rPr lang="en-US" dirty="0" err="1"/>
              <a:t>MGH</a:t>
            </a:r>
            <a:r>
              <a:rPr lang="en-US" dirty="0"/>
              <a:t> Cancer Center </a:t>
            </a:r>
          </a:p>
          <a:p>
            <a:r>
              <a:rPr lang="en-US" dirty="0"/>
              <a:t>Professor of Medicine</a:t>
            </a:r>
          </a:p>
          <a:p>
            <a:r>
              <a:rPr lang="en-US" dirty="0"/>
              <a:t>Harvard Medical School</a:t>
            </a:r>
            <a:br>
              <a:rPr lang="en-US" dirty="0"/>
            </a:br>
            <a:br>
              <a:rPr lang="en-US" dirty="0"/>
            </a:br>
            <a:endParaRPr lang="en-GB" dirty="0"/>
          </a:p>
        </p:txBody>
      </p:sp>
    </p:spTree>
    <p:extLst>
      <p:ext uri="{BB962C8B-B14F-4D97-AF65-F5344CB8AC3E}">
        <p14:creationId xmlns:p14="http://schemas.microsoft.com/office/powerpoint/2010/main" val="74757730"/>
      </p:ext>
    </p:extLst>
  </p:cSld>
  <p:clrMapOvr>
    <a:masterClrMapping/>
  </p:clrMapOvr>
  <mc:AlternateContent xmlns:mc="http://schemas.openxmlformats.org/markup-compatibility/2006" xmlns:p14="http://schemas.microsoft.com/office/powerpoint/2010/main">
    <mc:Choice Requires="p14">
      <p:transition spd="slow" p14:dur="2000" advTm="15488"/>
    </mc:Choice>
    <mc:Fallback xmlns="">
      <p:transition spd="slow" advTm="154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9F221-D253-E5A6-0501-12077354248E}"/>
              </a:ext>
            </a:extLst>
          </p:cNvPr>
          <p:cNvSpPr>
            <a:spLocks noGrp="1"/>
          </p:cNvSpPr>
          <p:nvPr>
            <p:ph type="title"/>
          </p:nvPr>
        </p:nvSpPr>
        <p:spPr/>
        <p:txBody>
          <a:bodyPr/>
          <a:lstStyle/>
          <a:p>
            <a:r>
              <a:rPr lang="en-US" dirty="0"/>
              <a:t>CRS Grading and Management</a:t>
            </a:r>
          </a:p>
        </p:txBody>
      </p:sp>
      <p:sp>
        <p:nvSpPr>
          <p:cNvPr id="7" name="Footer Placeholder 6">
            <a:extLst>
              <a:ext uri="{FF2B5EF4-FFF2-40B4-BE49-F238E27FC236}">
                <a16:creationId xmlns:a16="http://schemas.microsoft.com/office/drawing/2014/main" id="{EACF77D7-8404-E799-B15C-C4FF57282B69}"/>
              </a:ext>
            </a:extLst>
          </p:cNvPr>
          <p:cNvSpPr>
            <a:spLocks noGrp="1"/>
          </p:cNvSpPr>
          <p:nvPr>
            <p:ph type="ftr" sz="quarter" idx="3"/>
          </p:nvPr>
        </p:nvSpPr>
        <p:spPr/>
        <p:txBody>
          <a:bodyPr/>
          <a:lstStyle/>
          <a:p>
            <a:r>
              <a:rPr lang="en-US" dirty="0"/>
              <a:t>Lee DW, et al. </a:t>
            </a:r>
            <a:r>
              <a:rPr lang="en-US" i="1" dirty="0"/>
              <a:t>Biol Blood Marrow Transplant. </a:t>
            </a:r>
            <a:r>
              <a:rPr lang="en-US" dirty="0"/>
              <a:t>2019;25:625-638.</a:t>
            </a:r>
          </a:p>
        </p:txBody>
      </p:sp>
      <p:graphicFrame>
        <p:nvGraphicFramePr>
          <p:cNvPr id="9" name="Table 9">
            <a:extLst>
              <a:ext uri="{FF2B5EF4-FFF2-40B4-BE49-F238E27FC236}">
                <a16:creationId xmlns:a16="http://schemas.microsoft.com/office/drawing/2014/main" id="{3F8C0A71-8906-FD47-836A-C93AE51D87D4}"/>
              </a:ext>
            </a:extLst>
          </p:cNvPr>
          <p:cNvGraphicFramePr>
            <a:graphicFrameLocks noGrp="1"/>
          </p:cNvGraphicFramePr>
          <p:nvPr>
            <p:extLst>
              <p:ext uri="{D42A27DB-BD31-4B8C-83A1-F6EECF244321}">
                <p14:modId xmlns:p14="http://schemas.microsoft.com/office/powerpoint/2010/main" val="1352138605"/>
              </p:ext>
            </p:extLst>
          </p:nvPr>
        </p:nvGraphicFramePr>
        <p:xfrm>
          <a:off x="263957" y="1273463"/>
          <a:ext cx="11664085" cy="5110593"/>
        </p:xfrm>
        <a:graphic>
          <a:graphicData uri="http://schemas.openxmlformats.org/drawingml/2006/table">
            <a:tbl>
              <a:tblPr firstRow="1" bandRow="1">
                <a:tableStyleId>{21E4AEA4-8DFA-4A89-87EB-49C32662AFE0}</a:tableStyleId>
              </a:tblPr>
              <a:tblGrid>
                <a:gridCol w="1572453">
                  <a:extLst>
                    <a:ext uri="{9D8B030D-6E8A-4147-A177-3AD203B41FA5}">
                      <a16:colId xmlns:a16="http://schemas.microsoft.com/office/drawing/2014/main" val="1771492784"/>
                    </a:ext>
                  </a:extLst>
                </a:gridCol>
                <a:gridCol w="2476500">
                  <a:extLst>
                    <a:ext uri="{9D8B030D-6E8A-4147-A177-3AD203B41FA5}">
                      <a16:colId xmlns:a16="http://schemas.microsoft.com/office/drawing/2014/main" val="2800849399"/>
                    </a:ext>
                  </a:extLst>
                </a:gridCol>
                <a:gridCol w="2593340">
                  <a:extLst>
                    <a:ext uri="{9D8B030D-6E8A-4147-A177-3AD203B41FA5}">
                      <a16:colId xmlns:a16="http://schemas.microsoft.com/office/drawing/2014/main" val="2668044092"/>
                    </a:ext>
                  </a:extLst>
                </a:gridCol>
                <a:gridCol w="2369185">
                  <a:extLst>
                    <a:ext uri="{9D8B030D-6E8A-4147-A177-3AD203B41FA5}">
                      <a16:colId xmlns:a16="http://schemas.microsoft.com/office/drawing/2014/main" val="204120026"/>
                    </a:ext>
                  </a:extLst>
                </a:gridCol>
                <a:gridCol w="125740">
                  <a:extLst>
                    <a:ext uri="{9D8B030D-6E8A-4147-A177-3AD203B41FA5}">
                      <a16:colId xmlns:a16="http://schemas.microsoft.com/office/drawing/2014/main" val="1515827177"/>
                    </a:ext>
                  </a:extLst>
                </a:gridCol>
                <a:gridCol w="2526867">
                  <a:extLst>
                    <a:ext uri="{9D8B030D-6E8A-4147-A177-3AD203B41FA5}">
                      <a16:colId xmlns:a16="http://schemas.microsoft.com/office/drawing/2014/main" val="494763382"/>
                    </a:ext>
                  </a:extLst>
                </a:gridCol>
              </a:tblGrid>
              <a:tr h="429368">
                <a:tc>
                  <a:txBody>
                    <a:bodyPr/>
                    <a:lstStyle/>
                    <a:p>
                      <a:pPr algn="ctr"/>
                      <a:endParaRPr lang="en-US" sz="1600" dirty="0"/>
                    </a:p>
                  </a:txBody>
                  <a:tcPr anchor="ctr">
                    <a:solidFill>
                      <a:srgbClr val="800606"/>
                    </a:solidFill>
                  </a:tcPr>
                </a:tc>
                <a:tc>
                  <a:txBody>
                    <a:bodyPr/>
                    <a:lstStyle/>
                    <a:p>
                      <a:pPr algn="ctr"/>
                      <a:r>
                        <a:rPr lang="en-US" sz="1600"/>
                        <a:t>CRS Grade 1</a:t>
                      </a:r>
                      <a:endParaRPr lang="en-US" sz="1600" dirty="0"/>
                    </a:p>
                  </a:txBody>
                  <a:tcPr anchor="ctr">
                    <a:solidFill>
                      <a:srgbClr val="800606"/>
                    </a:solidFill>
                  </a:tcPr>
                </a:tc>
                <a:tc>
                  <a:txBody>
                    <a:bodyPr/>
                    <a:lstStyle/>
                    <a:p>
                      <a:pPr algn="ctr"/>
                      <a:r>
                        <a:rPr lang="en-US" sz="1600" dirty="0"/>
                        <a:t>CRS Grade 2</a:t>
                      </a:r>
                    </a:p>
                  </a:txBody>
                  <a:tcPr anchor="ctr">
                    <a:solidFill>
                      <a:srgbClr val="800606"/>
                    </a:solidFill>
                  </a:tcPr>
                </a:tc>
                <a:tc>
                  <a:txBody>
                    <a:bodyPr/>
                    <a:lstStyle/>
                    <a:p>
                      <a:pPr algn="ctr"/>
                      <a:r>
                        <a:rPr lang="en-US" sz="1600" dirty="0"/>
                        <a:t>CRS Grade 3</a:t>
                      </a:r>
                      <a:endParaRPr lang="en-US" dirty="0"/>
                    </a:p>
                  </a:txBody>
                  <a:tcPr anchor="ctr">
                    <a:solidFill>
                      <a:srgbClr val="800606"/>
                    </a:solidFill>
                  </a:tcPr>
                </a:tc>
                <a:tc gridSpan="2">
                  <a:txBody>
                    <a:bodyPr/>
                    <a:lstStyle/>
                    <a:p>
                      <a:pPr algn="ctr"/>
                      <a:r>
                        <a:rPr lang="en-US" sz="1600" dirty="0"/>
                        <a:t>CRS Grade 4</a:t>
                      </a:r>
                      <a:endParaRPr lang="en-US" dirty="0"/>
                    </a:p>
                  </a:txBody>
                  <a:tcPr anchor="ctr">
                    <a:solidFill>
                      <a:srgbClr val="800606"/>
                    </a:solidFill>
                  </a:tcPr>
                </a:tc>
                <a:tc hMerge="1">
                  <a:txBody>
                    <a:bodyPr/>
                    <a:lstStyle/>
                    <a:p>
                      <a:pPr algn="ctr"/>
                      <a:endParaRPr lang="en-US" dirty="0"/>
                    </a:p>
                  </a:txBody>
                  <a:tcPr>
                    <a:solidFill>
                      <a:srgbClr val="800606"/>
                    </a:solidFill>
                  </a:tcPr>
                </a:tc>
                <a:extLst>
                  <a:ext uri="{0D108BD9-81ED-4DB2-BD59-A6C34878D82A}">
                    <a16:rowId xmlns:a16="http://schemas.microsoft.com/office/drawing/2014/main" val="171651731"/>
                  </a:ext>
                </a:extLst>
              </a:tr>
              <a:tr h="348265">
                <a:tc>
                  <a:txBody>
                    <a:bodyPr/>
                    <a:lstStyle/>
                    <a:p>
                      <a:pPr algn="ctr"/>
                      <a:r>
                        <a:rPr lang="en-US" sz="1600" b="1" dirty="0"/>
                        <a:t>Fever</a:t>
                      </a:r>
                    </a:p>
                  </a:txBody>
                  <a:tcPr anchor="ctr"/>
                </a:tc>
                <a:tc gridSpan="5">
                  <a:txBody>
                    <a:bodyPr/>
                    <a:lstStyle/>
                    <a:p>
                      <a:pPr algn="ctr"/>
                      <a:r>
                        <a:rPr lang="en-US" sz="1400" dirty="0"/>
                        <a:t>Temperature </a:t>
                      </a:r>
                      <a:r>
                        <a:rPr lang="en-US" sz="1400" u="sng" dirty="0"/>
                        <a:t>&gt;</a:t>
                      </a:r>
                      <a:r>
                        <a:rPr lang="en-US" sz="1400" u="none" dirty="0"/>
                        <a:t> 38</a:t>
                      </a:r>
                      <a:r>
                        <a:rPr lang="en-US" sz="1400" u="none" baseline="30000" dirty="0"/>
                        <a:t>o</a:t>
                      </a:r>
                      <a:r>
                        <a:rPr lang="en-US" sz="1400" u="none" baseline="0" dirty="0"/>
                        <a:t>C</a:t>
                      </a:r>
                      <a:endParaRPr lang="en-US" sz="16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377984875"/>
                  </a:ext>
                </a:extLst>
              </a:tr>
              <a:tr h="343494">
                <a:tc gridSpan="6">
                  <a:txBody>
                    <a:bodyPr/>
                    <a:lstStyle/>
                    <a:p>
                      <a:pPr algn="ctr"/>
                      <a:r>
                        <a:rPr lang="en-US" sz="1600" b="1" dirty="0"/>
                        <a:t>With Either</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4098326306"/>
                  </a:ext>
                </a:extLst>
              </a:tr>
              <a:tr h="772862">
                <a:tc>
                  <a:txBody>
                    <a:bodyPr/>
                    <a:lstStyle/>
                    <a:p>
                      <a:pPr algn="ctr"/>
                      <a:r>
                        <a:rPr lang="en-US" sz="1600" b="1" dirty="0"/>
                        <a:t>Hypotension</a:t>
                      </a:r>
                    </a:p>
                  </a:txBody>
                  <a:tcPr anchor="ctr"/>
                </a:tc>
                <a:tc>
                  <a:txBody>
                    <a:bodyPr/>
                    <a:lstStyle/>
                    <a:p>
                      <a:pPr algn="ctr"/>
                      <a:r>
                        <a:rPr lang="en-US" sz="1400" dirty="0"/>
                        <a:t>None</a:t>
                      </a:r>
                      <a:endParaRPr lang="en-US" sz="1600" b="1" dirty="0"/>
                    </a:p>
                  </a:txBody>
                  <a:tcPr anchor="ctr"/>
                </a:tc>
                <a:tc>
                  <a:txBody>
                    <a:bodyPr/>
                    <a:lstStyle/>
                    <a:p>
                      <a:pPr algn="ctr"/>
                      <a:r>
                        <a:rPr lang="en-US" sz="1400" dirty="0"/>
                        <a:t>Not requiring vasopressors</a:t>
                      </a:r>
                      <a:endParaRPr lang="en-US" sz="1600" b="1" dirty="0"/>
                    </a:p>
                  </a:txBody>
                  <a:tcPr anchor="ctr"/>
                </a:tc>
                <a:tc gridSpan="2">
                  <a:txBody>
                    <a:bodyPr/>
                    <a:lstStyle/>
                    <a:p>
                      <a:r>
                        <a:rPr lang="en-US" sz="1400" dirty="0"/>
                        <a:t>Requiring one vasopressor (w/ or w/o vasopressin)</a:t>
                      </a:r>
                      <a:endParaRPr lang="en-US" dirty="0"/>
                    </a:p>
                  </a:txBody>
                  <a:tcPr anchor="ctr"/>
                </a:tc>
                <a:tc hMerge="1">
                  <a:txBody>
                    <a:bodyPr/>
                    <a:lstStyle/>
                    <a:p>
                      <a:r>
                        <a:rPr lang="en-US" sz="1400" dirty="0"/>
                        <a:t>Requiring multiple vasopressors (excluding vasopressin)</a:t>
                      </a:r>
                      <a:endParaRPr lang="en-US" dirty="0"/>
                    </a:p>
                  </a:txBody>
                  <a:tcPr/>
                </a:tc>
                <a:tc>
                  <a:txBody>
                    <a:bodyPr/>
                    <a:lstStyle/>
                    <a:p>
                      <a:r>
                        <a:rPr lang="en-US" sz="1400" dirty="0"/>
                        <a:t>Requiring multiple vasopressors (excluding vasopressin)</a:t>
                      </a:r>
                      <a:endParaRPr lang="en-US" dirty="0"/>
                    </a:p>
                  </a:txBody>
                  <a:tcPr anchor="ctr"/>
                </a:tc>
                <a:extLst>
                  <a:ext uri="{0D108BD9-81ED-4DB2-BD59-A6C34878D82A}">
                    <a16:rowId xmlns:a16="http://schemas.microsoft.com/office/drawing/2014/main" val="121003967"/>
                  </a:ext>
                </a:extLst>
              </a:tr>
              <a:tr h="343494">
                <a:tc gridSpan="6">
                  <a:txBody>
                    <a:bodyPr/>
                    <a:lstStyle/>
                    <a:p>
                      <a:pPr algn="ctr"/>
                      <a:r>
                        <a:rPr lang="en-US" sz="1600" b="1" dirty="0" err="1"/>
                        <a:t>And/Or</a:t>
                      </a:r>
                      <a:endParaRPr lang="en-US" sz="16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2066275367"/>
                  </a:ext>
                </a:extLst>
              </a:tr>
              <a:tr h="939885">
                <a:tc>
                  <a:txBody>
                    <a:bodyPr/>
                    <a:lstStyle/>
                    <a:p>
                      <a:pPr algn="ctr"/>
                      <a:r>
                        <a:rPr lang="en-US" sz="1600" b="1" dirty="0"/>
                        <a:t>Hypoxia</a:t>
                      </a:r>
                    </a:p>
                  </a:txBody>
                  <a:tcPr anchor="ctr"/>
                </a:tc>
                <a:tc>
                  <a:txBody>
                    <a:bodyPr/>
                    <a:lstStyle/>
                    <a:p>
                      <a:pPr algn="ctr"/>
                      <a:r>
                        <a:rPr lang="en-US" sz="1400" dirty="0"/>
                        <a:t>None</a:t>
                      </a:r>
                      <a:endParaRPr lang="en-US" sz="1600" b="1" dirty="0"/>
                    </a:p>
                  </a:txBody>
                  <a:tcPr anchor="ctr"/>
                </a:tc>
                <a:tc>
                  <a:txBody>
                    <a:bodyPr/>
                    <a:lstStyle/>
                    <a:p>
                      <a:pPr algn="ctr"/>
                      <a:r>
                        <a:rPr lang="en-US" sz="1400" dirty="0"/>
                        <a:t>O2 NC (</a:t>
                      </a:r>
                      <a:r>
                        <a:rPr lang="en-US" sz="1400" u="sng" dirty="0"/>
                        <a:t>&lt;</a:t>
                      </a:r>
                      <a:r>
                        <a:rPr lang="en-US" sz="1400" u="none" dirty="0"/>
                        <a:t> 6 L/min) or blow-by </a:t>
                      </a:r>
                      <a:endParaRPr lang="en-US" sz="1600" b="1" dirty="0"/>
                    </a:p>
                  </a:txBody>
                  <a:tcPr anchor="ctr"/>
                </a:tc>
                <a:tc gridSpan="2">
                  <a:txBody>
                    <a:bodyPr/>
                    <a:lstStyle/>
                    <a:p>
                      <a:r>
                        <a:rPr lang="en-US" sz="1400" dirty="0"/>
                        <a:t>High-flow NC (&gt; 6 L/min), facemask, non-rebreather, or venturi mask </a:t>
                      </a:r>
                      <a:endParaRPr lang="en-US" dirty="0"/>
                    </a:p>
                  </a:txBody>
                  <a:tcPr anchor="ctr"/>
                </a:tc>
                <a:tc hMerge="1">
                  <a:txBody>
                    <a:bodyPr/>
                    <a:lstStyle/>
                    <a:p>
                      <a:r>
                        <a:rPr lang="en-US" sz="1400" dirty="0"/>
                        <a:t>CPAP, BiPAP, intubation</a:t>
                      </a:r>
                      <a:endParaRPr lang="en-US" dirty="0"/>
                    </a:p>
                  </a:txBody>
                  <a:tcPr/>
                </a:tc>
                <a:tc>
                  <a:txBody>
                    <a:bodyPr/>
                    <a:lstStyle/>
                    <a:p>
                      <a:r>
                        <a:rPr lang="en-US" sz="1400" dirty="0"/>
                        <a:t>CPAP, BiPAP, intubation</a:t>
                      </a:r>
                      <a:endParaRPr lang="en-US" dirty="0"/>
                    </a:p>
                  </a:txBody>
                  <a:tcPr anchor="ctr"/>
                </a:tc>
                <a:extLst>
                  <a:ext uri="{0D108BD9-81ED-4DB2-BD59-A6C34878D82A}">
                    <a16:rowId xmlns:a16="http://schemas.microsoft.com/office/drawing/2014/main" val="1464879117"/>
                  </a:ext>
                </a:extLst>
              </a:tr>
              <a:tr h="348265">
                <a:tc gridSpan="6">
                  <a:txBody>
                    <a:bodyPr/>
                    <a:lstStyle/>
                    <a:p>
                      <a:pPr algn="ctr"/>
                      <a:r>
                        <a:rPr lang="en-US" sz="1600" b="1" dirty="0"/>
                        <a:t>Management</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1837965180"/>
                  </a:ext>
                </a:extLst>
              </a:tr>
              <a:tr h="1544554">
                <a:tc>
                  <a:txBody>
                    <a:bodyPr/>
                    <a:lstStyle/>
                    <a:p>
                      <a:pPr algn="ctr"/>
                      <a:endParaRPr lang="en-US" sz="1600" b="1" dirty="0"/>
                    </a:p>
                  </a:txBody>
                  <a:tcPr anchor="ctr"/>
                </a:tc>
                <a:tc>
                  <a:txBody>
                    <a:bodyPr/>
                    <a:lstStyle/>
                    <a:p>
                      <a:r>
                        <a:rPr lang="en-US" sz="1600" dirty="0"/>
                        <a:t>- </a:t>
                      </a:r>
                      <a:r>
                        <a:rPr lang="en-US" sz="1400" dirty="0"/>
                        <a:t>Antipyretics</a:t>
                      </a:r>
                    </a:p>
                    <a:p>
                      <a:r>
                        <a:rPr lang="en-US" sz="1400" dirty="0"/>
                        <a:t>- Infectious w/u</a:t>
                      </a:r>
                    </a:p>
                    <a:p>
                      <a:r>
                        <a:rPr lang="en-US" sz="1400" dirty="0"/>
                        <a:t>- Antibiotics</a:t>
                      </a:r>
                    </a:p>
                    <a:p>
                      <a:r>
                        <a:rPr lang="en-US" sz="1400" dirty="0"/>
                        <a:t>*&lt;24 </a:t>
                      </a:r>
                      <a:r>
                        <a:rPr lang="en-US" sz="1400" dirty="0" err="1"/>
                        <a:t>hrs</a:t>
                      </a:r>
                      <a:r>
                        <a:rPr lang="en-US" sz="1400" dirty="0"/>
                        <a:t>: Consider tocilizumab if not responsive to antipyretics</a:t>
                      </a:r>
                      <a:endParaRPr lang="en-US" sz="1600" b="1" dirty="0"/>
                    </a:p>
                  </a:txBody>
                  <a:tcPr anchor="ctr">
                    <a:solidFill>
                      <a:schemeClr val="accent1">
                        <a:lumMod val="20000"/>
                        <a:lumOff val="80000"/>
                      </a:schemeClr>
                    </a:solidFill>
                  </a:tcPr>
                </a:tc>
                <a:tc>
                  <a:txBody>
                    <a:bodyPr/>
                    <a:lstStyle/>
                    <a:p>
                      <a:pPr marL="285750" indent="-285750">
                        <a:buFontTx/>
                        <a:buChar char="-"/>
                      </a:pPr>
                      <a:r>
                        <a:rPr lang="en-US" sz="1400" dirty="0"/>
                        <a:t>IV Fluids</a:t>
                      </a:r>
                    </a:p>
                    <a:p>
                      <a:pPr marL="285750" indent="-285750">
                        <a:buFontTx/>
                        <a:buChar char="-"/>
                      </a:pPr>
                      <a:r>
                        <a:rPr lang="en-US" sz="1400" dirty="0"/>
                        <a:t>Tocilizumab q8hr up to 2-3 doses</a:t>
                      </a:r>
                    </a:p>
                    <a:p>
                      <a:pPr marL="285750" indent="-285750">
                        <a:buFontTx/>
                        <a:buChar char="-"/>
                      </a:pPr>
                      <a:r>
                        <a:rPr lang="en-US" sz="1400" u="sng" dirty="0"/>
                        <a:t>If early onset or no response to </a:t>
                      </a:r>
                      <a:r>
                        <a:rPr lang="en-US" sz="1400" u="sng" dirty="0" err="1"/>
                        <a:t>toci</a:t>
                      </a:r>
                      <a:r>
                        <a:rPr lang="en-US" sz="1400" u="sng" dirty="0"/>
                        <a:t>:</a:t>
                      </a:r>
                      <a:r>
                        <a:rPr lang="en-US" sz="1400" u="none" dirty="0"/>
                        <a:t> Dexamethasone 10 mg IV</a:t>
                      </a:r>
                      <a:endParaRPr lang="en-US" sz="1600" b="1" dirty="0"/>
                    </a:p>
                  </a:txBody>
                  <a:tcPr anchor="ctr"/>
                </a:tc>
                <a:tc gridSpan="2">
                  <a:txBody>
                    <a:bodyPr/>
                    <a:lstStyle/>
                    <a:p>
                      <a:pPr marL="285750" indent="-285750">
                        <a:buFontTx/>
                        <a:buChar char="-"/>
                      </a:pPr>
                      <a:r>
                        <a:rPr lang="en-US" sz="1400" dirty="0"/>
                        <a:t>ICU monitoring</a:t>
                      </a:r>
                    </a:p>
                    <a:p>
                      <a:pPr marL="285750" indent="-285750">
                        <a:buFontTx/>
                        <a:buChar char="-"/>
                      </a:pPr>
                      <a:r>
                        <a:rPr lang="en-US" sz="1400" dirty="0"/>
                        <a:t>Tocilizumab</a:t>
                      </a:r>
                    </a:p>
                    <a:p>
                      <a:pPr marL="285750" indent="-285750">
                        <a:buFontTx/>
                        <a:buChar char="-"/>
                      </a:pPr>
                      <a:r>
                        <a:rPr lang="en-US" sz="1400" dirty="0"/>
                        <a:t>Dexamethasone 10 mg q8-12 </a:t>
                      </a:r>
                      <a:r>
                        <a:rPr lang="en-US" sz="1400" dirty="0" err="1"/>
                        <a:t>hrs</a:t>
                      </a:r>
                      <a:r>
                        <a:rPr lang="en-US" sz="1400" dirty="0"/>
                        <a:t> until </a:t>
                      </a:r>
                      <a:r>
                        <a:rPr lang="en-US" sz="1400" u="sng" dirty="0"/>
                        <a:t>&lt;</a:t>
                      </a:r>
                      <a:r>
                        <a:rPr lang="en-US" sz="1400" u="none" dirty="0"/>
                        <a:t> grade 1</a:t>
                      </a:r>
                      <a:endParaRPr lang="en-US" sz="1400" dirty="0"/>
                    </a:p>
                  </a:txBody>
                  <a:tcPr anchor="ctr"/>
                </a:tc>
                <a:tc hMerge="1">
                  <a:txBody>
                    <a:bodyPr/>
                    <a:lstStyle/>
                    <a:p>
                      <a:pPr marL="285750" indent="-285750">
                        <a:buFontTx/>
                        <a:buChar char="-"/>
                      </a:pPr>
                      <a:r>
                        <a:rPr lang="en-US" sz="1400" dirty="0"/>
                        <a:t>ICU management</a:t>
                      </a:r>
                    </a:p>
                    <a:p>
                      <a:pPr marL="285750" indent="-285750">
                        <a:buFontTx/>
                        <a:buChar char="-"/>
                      </a:pPr>
                      <a:r>
                        <a:rPr lang="en-US" sz="1400" dirty="0"/>
                        <a:t>Tocilizumab</a:t>
                      </a:r>
                    </a:p>
                    <a:p>
                      <a:pPr marL="285750" indent="-285750">
                        <a:buFontTx/>
                        <a:buChar char="-"/>
                      </a:pPr>
                      <a:r>
                        <a:rPr lang="en-US" sz="1400" dirty="0"/>
                        <a:t>Dexamethasone 20 mg IV q6 </a:t>
                      </a:r>
                      <a:r>
                        <a:rPr lang="en-US" sz="1400" dirty="0" err="1"/>
                        <a:t>hrs</a:t>
                      </a:r>
                      <a:endParaRPr lang="en-US" sz="1400" dirty="0"/>
                    </a:p>
                    <a:p>
                      <a:pPr marL="285750" indent="-285750">
                        <a:buFontTx/>
                        <a:buChar char="-"/>
                      </a:pPr>
                      <a:r>
                        <a:rPr lang="en-US" sz="1400" u="sng" dirty="0"/>
                        <a:t>If no improvement after 24 hours:</a:t>
                      </a:r>
                      <a:r>
                        <a:rPr lang="en-US" sz="1400" u="none" dirty="0"/>
                        <a:t> </a:t>
                      </a:r>
                      <a:r>
                        <a:rPr lang="en-US" sz="1400" u="none" dirty="0" err="1"/>
                        <a:t>Methylpred</a:t>
                      </a:r>
                      <a:r>
                        <a:rPr lang="en-US" sz="1400" u="none" dirty="0"/>
                        <a:t> 1g/d and/or anakinra</a:t>
                      </a:r>
                      <a:r>
                        <a:rPr lang="en-US" sz="1400" dirty="0"/>
                        <a:t> </a:t>
                      </a:r>
                    </a:p>
                  </a:txBody>
                  <a:tcPr/>
                </a:tc>
                <a:tc>
                  <a:txBody>
                    <a:bodyPr/>
                    <a:lstStyle/>
                    <a:p>
                      <a:pPr marL="285750" indent="-285750">
                        <a:buFontTx/>
                        <a:buChar char="-"/>
                      </a:pPr>
                      <a:r>
                        <a:rPr lang="en-US" sz="1400" dirty="0"/>
                        <a:t>ICU management</a:t>
                      </a:r>
                    </a:p>
                    <a:p>
                      <a:pPr marL="285750" indent="-285750">
                        <a:buFontTx/>
                        <a:buChar char="-"/>
                      </a:pPr>
                      <a:r>
                        <a:rPr lang="en-US" sz="1400" dirty="0"/>
                        <a:t>Tocilizumab</a:t>
                      </a:r>
                    </a:p>
                    <a:p>
                      <a:pPr marL="285750" indent="-285750">
                        <a:buFontTx/>
                        <a:buChar char="-"/>
                      </a:pPr>
                      <a:r>
                        <a:rPr lang="en-US" sz="1400" dirty="0"/>
                        <a:t>Dexamethasone 20 mg IV q6 </a:t>
                      </a:r>
                      <a:r>
                        <a:rPr lang="en-US" sz="1400" dirty="0" err="1"/>
                        <a:t>hrs</a:t>
                      </a:r>
                      <a:endParaRPr lang="en-US" sz="1400" dirty="0"/>
                    </a:p>
                    <a:p>
                      <a:pPr marL="285750" indent="-285750">
                        <a:buFontTx/>
                        <a:buChar char="-"/>
                      </a:pPr>
                      <a:r>
                        <a:rPr lang="en-US" sz="1400" u="sng" dirty="0"/>
                        <a:t>If no improvement after 24 hours:</a:t>
                      </a:r>
                      <a:r>
                        <a:rPr lang="en-US" sz="1400" u="none" dirty="0"/>
                        <a:t> </a:t>
                      </a:r>
                      <a:r>
                        <a:rPr lang="en-US" sz="1400" u="none" dirty="0" err="1"/>
                        <a:t>Methylpred</a:t>
                      </a:r>
                      <a:r>
                        <a:rPr lang="en-US" sz="1400" u="none" dirty="0"/>
                        <a:t> 1g/d and/or anakinra</a:t>
                      </a:r>
                      <a:r>
                        <a:rPr lang="en-US" sz="1400" dirty="0"/>
                        <a:t> </a:t>
                      </a:r>
                    </a:p>
                  </a:txBody>
                  <a:tcPr anchor="ctr"/>
                </a:tc>
                <a:extLst>
                  <a:ext uri="{0D108BD9-81ED-4DB2-BD59-A6C34878D82A}">
                    <a16:rowId xmlns:a16="http://schemas.microsoft.com/office/drawing/2014/main" val="994847777"/>
                  </a:ext>
                </a:extLst>
              </a:tr>
            </a:tbl>
          </a:graphicData>
        </a:graphic>
      </p:graphicFrame>
      <p:sp>
        <p:nvSpPr>
          <p:cNvPr id="2" name="Rectangle 1">
            <a:extLst>
              <a:ext uri="{FF2B5EF4-FFF2-40B4-BE49-F238E27FC236}">
                <a16:creationId xmlns:a16="http://schemas.microsoft.com/office/drawing/2014/main" id="{F0991024-F8A6-B0C3-6A71-BD3D1878F92F}"/>
              </a:ext>
            </a:extLst>
          </p:cNvPr>
          <p:cNvSpPr/>
          <p:nvPr/>
        </p:nvSpPr>
        <p:spPr>
          <a:xfrm>
            <a:off x="1828800" y="4800600"/>
            <a:ext cx="2479431" cy="15650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354085"/>
      </p:ext>
    </p:extLst>
  </p:cSld>
  <p:clrMapOvr>
    <a:masterClrMapping/>
  </p:clrMapOvr>
  <mc:AlternateContent xmlns:mc="http://schemas.openxmlformats.org/markup-compatibility/2006" xmlns:p14="http://schemas.microsoft.com/office/powerpoint/2010/main">
    <mc:Choice Requires="p14">
      <p:transition spd="slow" p14:dur="2000" advTm="62031"/>
    </mc:Choice>
    <mc:Fallback xmlns="">
      <p:transition spd="slow" advTm="620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9F221-D253-E5A6-0501-12077354248E}"/>
              </a:ext>
            </a:extLst>
          </p:cNvPr>
          <p:cNvSpPr>
            <a:spLocks noGrp="1"/>
          </p:cNvSpPr>
          <p:nvPr>
            <p:ph type="title"/>
          </p:nvPr>
        </p:nvSpPr>
        <p:spPr/>
        <p:txBody>
          <a:bodyPr/>
          <a:lstStyle/>
          <a:p>
            <a:r>
              <a:rPr lang="en-US" dirty="0"/>
              <a:t>CRS Grading and Management</a:t>
            </a:r>
          </a:p>
        </p:txBody>
      </p:sp>
      <p:sp>
        <p:nvSpPr>
          <p:cNvPr id="7" name="Footer Placeholder 6">
            <a:extLst>
              <a:ext uri="{FF2B5EF4-FFF2-40B4-BE49-F238E27FC236}">
                <a16:creationId xmlns:a16="http://schemas.microsoft.com/office/drawing/2014/main" id="{EACF77D7-8404-E799-B15C-C4FF57282B69}"/>
              </a:ext>
            </a:extLst>
          </p:cNvPr>
          <p:cNvSpPr>
            <a:spLocks noGrp="1"/>
          </p:cNvSpPr>
          <p:nvPr>
            <p:ph type="ftr" sz="quarter" idx="3"/>
          </p:nvPr>
        </p:nvSpPr>
        <p:spPr/>
        <p:txBody>
          <a:bodyPr/>
          <a:lstStyle/>
          <a:p>
            <a:r>
              <a:rPr lang="en-US" dirty="0"/>
              <a:t>Lee DW, et al. </a:t>
            </a:r>
            <a:r>
              <a:rPr lang="en-US" i="1" dirty="0"/>
              <a:t>Biol Blood Marrow Transplant. </a:t>
            </a:r>
            <a:r>
              <a:rPr lang="en-US" dirty="0"/>
              <a:t>2019;25:625-638.</a:t>
            </a:r>
          </a:p>
        </p:txBody>
      </p:sp>
      <p:graphicFrame>
        <p:nvGraphicFramePr>
          <p:cNvPr id="9" name="Table 9">
            <a:extLst>
              <a:ext uri="{FF2B5EF4-FFF2-40B4-BE49-F238E27FC236}">
                <a16:creationId xmlns:a16="http://schemas.microsoft.com/office/drawing/2014/main" id="{3F8C0A71-8906-FD47-836A-C93AE51D87D4}"/>
              </a:ext>
            </a:extLst>
          </p:cNvPr>
          <p:cNvGraphicFramePr>
            <a:graphicFrameLocks noGrp="1"/>
          </p:cNvGraphicFramePr>
          <p:nvPr>
            <p:extLst>
              <p:ext uri="{D42A27DB-BD31-4B8C-83A1-F6EECF244321}">
                <p14:modId xmlns:p14="http://schemas.microsoft.com/office/powerpoint/2010/main" val="3191893266"/>
              </p:ext>
            </p:extLst>
          </p:nvPr>
        </p:nvGraphicFramePr>
        <p:xfrm>
          <a:off x="263957" y="1273463"/>
          <a:ext cx="11664085" cy="5110593"/>
        </p:xfrm>
        <a:graphic>
          <a:graphicData uri="http://schemas.openxmlformats.org/drawingml/2006/table">
            <a:tbl>
              <a:tblPr firstRow="1" bandRow="1">
                <a:tableStyleId>{21E4AEA4-8DFA-4A89-87EB-49C32662AFE0}</a:tableStyleId>
              </a:tblPr>
              <a:tblGrid>
                <a:gridCol w="1572453">
                  <a:extLst>
                    <a:ext uri="{9D8B030D-6E8A-4147-A177-3AD203B41FA5}">
                      <a16:colId xmlns:a16="http://schemas.microsoft.com/office/drawing/2014/main" val="1771492784"/>
                    </a:ext>
                  </a:extLst>
                </a:gridCol>
                <a:gridCol w="2476500">
                  <a:extLst>
                    <a:ext uri="{9D8B030D-6E8A-4147-A177-3AD203B41FA5}">
                      <a16:colId xmlns:a16="http://schemas.microsoft.com/office/drawing/2014/main" val="2800849399"/>
                    </a:ext>
                  </a:extLst>
                </a:gridCol>
                <a:gridCol w="2593340">
                  <a:extLst>
                    <a:ext uri="{9D8B030D-6E8A-4147-A177-3AD203B41FA5}">
                      <a16:colId xmlns:a16="http://schemas.microsoft.com/office/drawing/2014/main" val="2668044092"/>
                    </a:ext>
                  </a:extLst>
                </a:gridCol>
                <a:gridCol w="2369185">
                  <a:extLst>
                    <a:ext uri="{9D8B030D-6E8A-4147-A177-3AD203B41FA5}">
                      <a16:colId xmlns:a16="http://schemas.microsoft.com/office/drawing/2014/main" val="204120026"/>
                    </a:ext>
                  </a:extLst>
                </a:gridCol>
                <a:gridCol w="125740">
                  <a:extLst>
                    <a:ext uri="{9D8B030D-6E8A-4147-A177-3AD203B41FA5}">
                      <a16:colId xmlns:a16="http://schemas.microsoft.com/office/drawing/2014/main" val="1515827177"/>
                    </a:ext>
                  </a:extLst>
                </a:gridCol>
                <a:gridCol w="2526867">
                  <a:extLst>
                    <a:ext uri="{9D8B030D-6E8A-4147-A177-3AD203B41FA5}">
                      <a16:colId xmlns:a16="http://schemas.microsoft.com/office/drawing/2014/main" val="494763382"/>
                    </a:ext>
                  </a:extLst>
                </a:gridCol>
              </a:tblGrid>
              <a:tr h="429368">
                <a:tc>
                  <a:txBody>
                    <a:bodyPr/>
                    <a:lstStyle/>
                    <a:p>
                      <a:pPr algn="ctr"/>
                      <a:endParaRPr lang="en-US" sz="1600" dirty="0"/>
                    </a:p>
                  </a:txBody>
                  <a:tcPr anchor="ctr">
                    <a:solidFill>
                      <a:srgbClr val="800606"/>
                    </a:solidFill>
                  </a:tcPr>
                </a:tc>
                <a:tc>
                  <a:txBody>
                    <a:bodyPr/>
                    <a:lstStyle/>
                    <a:p>
                      <a:pPr algn="ctr"/>
                      <a:r>
                        <a:rPr lang="en-US" sz="1600"/>
                        <a:t>CRS Grade 1</a:t>
                      </a:r>
                      <a:endParaRPr lang="en-US" sz="1600" dirty="0"/>
                    </a:p>
                  </a:txBody>
                  <a:tcPr anchor="ctr">
                    <a:solidFill>
                      <a:srgbClr val="800606"/>
                    </a:solidFill>
                  </a:tcPr>
                </a:tc>
                <a:tc>
                  <a:txBody>
                    <a:bodyPr/>
                    <a:lstStyle/>
                    <a:p>
                      <a:pPr algn="ctr"/>
                      <a:r>
                        <a:rPr lang="en-US" sz="1600" dirty="0"/>
                        <a:t>CRS Grade 2</a:t>
                      </a:r>
                    </a:p>
                  </a:txBody>
                  <a:tcPr anchor="ctr">
                    <a:solidFill>
                      <a:srgbClr val="800606"/>
                    </a:solidFill>
                  </a:tcPr>
                </a:tc>
                <a:tc>
                  <a:txBody>
                    <a:bodyPr/>
                    <a:lstStyle/>
                    <a:p>
                      <a:pPr algn="ctr"/>
                      <a:r>
                        <a:rPr lang="en-US" sz="1600" dirty="0"/>
                        <a:t>CRS Grade 3</a:t>
                      </a:r>
                      <a:endParaRPr lang="en-US" dirty="0"/>
                    </a:p>
                  </a:txBody>
                  <a:tcPr anchor="ctr">
                    <a:solidFill>
                      <a:srgbClr val="800606"/>
                    </a:solidFill>
                  </a:tcPr>
                </a:tc>
                <a:tc gridSpan="2">
                  <a:txBody>
                    <a:bodyPr/>
                    <a:lstStyle/>
                    <a:p>
                      <a:pPr algn="ctr"/>
                      <a:r>
                        <a:rPr lang="en-US" sz="1600" dirty="0"/>
                        <a:t>CRS Grade 4</a:t>
                      </a:r>
                      <a:endParaRPr lang="en-US" dirty="0"/>
                    </a:p>
                  </a:txBody>
                  <a:tcPr anchor="ctr">
                    <a:solidFill>
                      <a:srgbClr val="800606"/>
                    </a:solidFill>
                  </a:tcPr>
                </a:tc>
                <a:tc hMerge="1">
                  <a:txBody>
                    <a:bodyPr/>
                    <a:lstStyle/>
                    <a:p>
                      <a:pPr algn="ctr"/>
                      <a:endParaRPr lang="en-US" dirty="0"/>
                    </a:p>
                  </a:txBody>
                  <a:tcPr>
                    <a:solidFill>
                      <a:srgbClr val="800606"/>
                    </a:solidFill>
                  </a:tcPr>
                </a:tc>
                <a:extLst>
                  <a:ext uri="{0D108BD9-81ED-4DB2-BD59-A6C34878D82A}">
                    <a16:rowId xmlns:a16="http://schemas.microsoft.com/office/drawing/2014/main" val="171651731"/>
                  </a:ext>
                </a:extLst>
              </a:tr>
              <a:tr h="348265">
                <a:tc>
                  <a:txBody>
                    <a:bodyPr/>
                    <a:lstStyle/>
                    <a:p>
                      <a:pPr algn="ctr"/>
                      <a:r>
                        <a:rPr lang="en-US" sz="1600" b="1" dirty="0"/>
                        <a:t>Fever</a:t>
                      </a:r>
                    </a:p>
                  </a:txBody>
                  <a:tcPr anchor="ctr"/>
                </a:tc>
                <a:tc gridSpan="5">
                  <a:txBody>
                    <a:bodyPr/>
                    <a:lstStyle/>
                    <a:p>
                      <a:pPr algn="ctr"/>
                      <a:r>
                        <a:rPr lang="en-US" sz="1400" dirty="0"/>
                        <a:t>Temperature </a:t>
                      </a:r>
                      <a:r>
                        <a:rPr lang="en-US" sz="1400" u="sng" dirty="0"/>
                        <a:t>&gt;</a:t>
                      </a:r>
                      <a:r>
                        <a:rPr lang="en-US" sz="1400" u="none" dirty="0"/>
                        <a:t> 38</a:t>
                      </a:r>
                      <a:r>
                        <a:rPr lang="en-US" sz="1400" u="none" baseline="30000" dirty="0"/>
                        <a:t>o</a:t>
                      </a:r>
                      <a:r>
                        <a:rPr lang="en-US" sz="1400" u="none" baseline="0" dirty="0"/>
                        <a:t>C</a:t>
                      </a:r>
                      <a:endParaRPr lang="en-US" sz="16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377984875"/>
                  </a:ext>
                </a:extLst>
              </a:tr>
              <a:tr h="343494">
                <a:tc gridSpan="6">
                  <a:txBody>
                    <a:bodyPr/>
                    <a:lstStyle/>
                    <a:p>
                      <a:pPr algn="ctr"/>
                      <a:r>
                        <a:rPr lang="en-US" sz="1600" b="1" dirty="0"/>
                        <a:t>With Either</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4098326306"/>
                  </a:ext>
                </a:extLst>
              </a:tr>
              <a:tr h="772862">
                <a:tc>
                  <a:txBody>
                    <a:bodyPr/>
                    <a:lstStyle/>
                    <a:p>
                      <a:pPr algn="ctr"/>
                      <a:r>
                        <a:rPr lang="en-US" sz="1600" b="1" dirty="0"/>
                        <a:t>Hypotension</a:t>
                      </a:r>
                    </a:p>
                  </a:txBody>
                  <a:tcPr anchor="ctr"/>
                </a:tc>
                <a:tc>
                  <a:txBody>
                    <a:bodyPr/>
                    <a:lstStyle/>
                    <a:p>
                      <a:pPr algn="ctr"/>
                      <a:r>
                        <a:rPr lang="en-US" sz="1400" dirty="0"/>
                        <a:t>None</a:t>
                      </a:r>
                      <a:endParaRPr lang="en-US" sz="1600" b="1" dirty="0"/>
                    </a:p>
                  </a:txBody>
                  <a:tcPr anchor="ctr"/>
                </a:tc>
                <a:tc>
                  <a:txBody>
                    <a:bodyPr/>
                    <a:lstStyle/>
                    <a:p>
                      <a:pPr algn="ctr"/>
                      <a:r>
                        <a:rPr lang="en-US" sz="1400" dirty="0"/>
                        <a:t>Not requiring vasopressors</a:t>
                      </a:r>
                      <a:endParaRPr lang="en-US" sz="1600" b="1" dirty="0"/>
                    </a:p>
                  </a:txBody>
                  <a:tcPr anchor="ctr"/>
                </a:tc>
                <a:tc gridSpan="2">
                  <a:txBody>
                    <a:bodyPr/>
                    <a:lstStyle/>
                    <a:p>
                      <a:r>
                        <a:rPr lang="en-US" sz="1400" dirty="0"/>
                        <a:t>Requiring one vasopressor (w/ or w/o vasopressin)</a:t>
                      </a:r>
                      <a:endParaRPr lang="en-US" dirty="0"/>
                    </a:p>
                  </a:txBody>
                  <a:tcPr anchor="ctr"/>
                </a:tc>
                <a:tc hMerge="1">
                  <a:txBody>
                    <a:bodyPr/>
                    <a:lstStyle/>
                    <a:p>
                      <a:r>
                        <a:rPr lang="en-US" sz="1400" dirty="0"/>
                        <a:t>Requiring multiple vasopressors (excluding vasopressin)</a:t>
                      </a:r>
                      <a:endParaRPr lang="en-US" dirty="0"/>
                    </a:p>
                  </a:txBody>
                  <a:tcPr/>
                </a:tc>
                <a:tc>
                  <a:txBody>
                    <a:bodyPr/>
                    <a:lstStyle/>
                    <a:p>
                      <a:r>
                        <a:rPr lang="en-US" sz="1400" dirty="0"/>
                        <a:t>Requiring multiple vasopressors (excluding vasopressin)</a:t>
                      </a:r>
                      <a:endParaRPr lang="en-US" dirty="0"/>
                    </a:p>
                  </a:txBody>
                  <a:tcPr anchor="ctr"/>
                </a:tc>
                <a:extLst>
                  <a:ext uri="{0D108BD9-81ED-4DB2-BD59-A6C34878D82A}">
                    <a16:rowId xmlns:a16="http://schemas.microsoft.com/office/drawing/2014/main" val="121003967"/>
                  </a:ext>
                </a:extLst>
              </a:tr>
              <a:tr h="343494">
                <a:tc gridSpan="6">
                  <a:txBody>
                    <a:bodyPr/>
                    <a:lstStyle/>
                    <a:p>
                      <a:pPr algn="ctr"/>
                      <a:r>
                        <a:rPr lang="en-US" sz="1600" b="1" dirty="0" err="1"/>
                        <a:t>And/Or</a:t>
                      </a:r>
                      <a:endParaRPr lang="en-US" sz="16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2066275367"/>
                  </a:ext>
                </a:extLst>
              </a:tr>
              <a:tr h="939885">
                <a:tc>
                  <a:txBody>
                    <a:bodyPr/>
                    <a:lstStyle/>
                    <a:p>
                      <a:pPr algn="ctr"/>
                      <a:r>
                        <a:rPr lang="en-US" sz="1600" b="1" dirty="0"/>
                        <a:t>Hypoxia</a:t>
                      </a:r>
                    </a:p>
                  </a:txBody>
                  <a:tcPr anchor="ctr"/>
                </a:tc>
                <a:tc>
                  <a:txBody>
                    <a:bodyPr/>
                    <a:lstStyle/>
                    <a:p>
                      <a:pPr algn="ctr"/>
                      <a:r>
                        <a:rPr lang="en-US" sz="1400" dirty="0"/>
                        <a:t>None</a:t>
                      </a:r>
                      <a:endParaRPr lang="en-US" sz="1600" b="1" dirty="0"/>
                    </a:p>
                  </a:txBody>
                  <a:tcPr anchor="ctr"/>
                </a:tc>
                <a:tc>
                  <a:txBody>
                    <a:bodyPr/>
                    <a:lstStyle/>
                    <a:p>
                      <a:pPr algn="ctr"/>
                      <a:r>
                        <a:rPr lang="en-US" sz="1400" dirty="0"/>
                        <a:t>O2 NC (</a:t>
                      </a:r>
                      <a:r>
                        <a:rPr lang="en-US" sz="1400" u="sng" dirty="0"/>
                        <a:t>&lt;</a:t>
                      </a:r>
                      <a:r>
                        <a:rPr lang="en-US" sz="1400" u="none" dirty="0"/>
                        <a:t> 6 L/min) or blow-by </a:t>
                      </a:r>
                      <a:endParaRPr lang="en-US" sz="1600" b="1" dirty="0"/>
                    </a:p>
                  </a:txBody>
                  <a:tcPr anchor="ctr"/>
                </a:tc>
                <a:tc gridSpan="2">
                  <a:txBody>
                    <a:bodyPr/>
                    <a:lstStyle/>
                    <a:p>
                      <a:r>
                        <a:rPr lang="en-US" sz="1400" dirty="0"/>
                        <a:t>High-flow NC (&gt; 6 L/min), facemask, non-rebreather, or venturi mask </a:t>
                      </a:r>
                      <a:endParaRPr lang="en-US" dirty="0"/>
                    </a:p>
                  </a:txBody>
                  <a:tcPr anchor="ctr"/>
                </a:tc>
                <a:tc hMerge="1">
                  <a:txBody>
                    <a:bodyPr/>
                    <a:lstStyle/>
                    <a:p>
                      <a:r>
                        <a:rPr lang="en-US" sz="1400" dirty="0"/>
                        <a:t>CPAP, BiPAP, intubation</a:t>
                      </a:r>
                      <a:endParaRPr lang="en-US" dirty="0"/>
                    </a:p>
                  </a:txBody>
                  <a:tcPr/>
                </a:tc>
                <a:tc>
                  <a:txBody>
                    <a:bodyPr/>
                    <a:lstStyle/>
                    <a:p>
                      <a:r>
                        <a:rPr lang="en-US" sz="1400" dirty="0"/>
                        <a:t>CPAP, BiPAP, intubation</a:t>
                      </a:r>
                      <a:endParaRPr lang="en-US" dirty="0"/>
                    </a:p>
                  </a:txBody>
                  <a:tcPr anchor="ctr"/>
                </a:tc>
                <a:extLst>
                  <a:ext uri="{0D108BD9-81ED-4DB2-BD59-A6C34878D82A}">
                    <a16:rowId xmlns:a16="http://schemas.microsoft.com/office/drawing/2014/main" val="1464879117"/>
                  </a:ext>
                </a:extLst>
              </a:tr>
              <a:tr h="348265">
                <a:tc gridSpan="6">
                  <a:txBody>
                    <a:bodyPr/>
                    <a:lstStyle/>
                    <a:p>
                      <a:pPr algn="ctr"/>
                      <a:r>
                        <a:rPr lang="en-US" sz="1600" b="1" dirty="0"/>
                        <a:t>Management</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1837965180"/>
                  </a:ext>
                </a:extLst>
              </a:tr>
              <a:tr h="1544554">
                <a:tc>
                  <a:txBody>
                    <a:bodyPr/>
                    <a:lstStyle/>
                    <a:p>
                      <a:pPr algn="ctr"/>
                      <a:endParaRPr lang="en-US" sz="1600" b="1" dirty="0"/>
                    </a:p>
                  </a:txBody>
                  <a:tcPr anchor="ctr"/>
                </a:tc>
                <a:tc>
                  <a:txBody>
                    <a:bodyPr/>
                    <a:lstStyle/>
                    <a:p>
                      <a:r>
                        <a:rPr lang="en-US" sz="1600" dirty="0"/>
                        <a:t>- </a:t>
                      </a:r>
                      <a:r>
                        <a:rPr lang="en-US" sz="1400" dirty="0"/>
                        <a:t>Antipyretics</a:t>
                      </a:r>
                    </a:p>
                    <a:p>
                      <a:r>
                        <a:rPr lang="en-US" sz="1400" dirty="0"/>
                        <a:t>- Infectious w/u</a:t>
                      </a:r>
                    </a:p>
                    <a:p>
                      <a:r>
                        <a:rPr lang="en-US" sz="1400" dirty="0"/>
                        <a:t>- Antibiotics</a:t>
                      </a:r>
                    </a:p>
                    <a:p>
                      <a:r>
                        <a:rPr lang="en-US" sz="1400" dirty="0"/>
                        <a:t>*&lt;24 </a:t>
                      </a:r>
                      <a:r>
                        <a:rPr lang="en-US" sz="1400" dirty="0" err="1"/>
                        <a:t>hrs</a:t>
                      </a:r>
                      <a:r>
                        <a:rPr lang="en-US" sz="1400" dirty="0"/>
                        <a:t>: Consider tocilizumab if not responsive to antipyretics</a:t>
                      </a:r>
                      <a:endParaRPr lang="en-US" sz="1600" b="1" dirty="0"/>
                    </a:p>
                  </a:txBody>
                  <a:tcPr anchor="ctr">
                    <a:solidFill>
                      <a:schemeClr val="accent1">
                        <a:lumMod val="20000"/>
                        <a:lumOff val="80000"/>
                      </a:schemeClr>
                    </a:solidFill>
                  </a:tcPr>
                </a:tc>
                <a:tc>
                  <a:txBody>
                    <a:bodyPr/>
                    <a:lstStyle/>
                    <a:p>
                      <a:pPr marL="285750" indent="-285750">
                        <a:buFontTx/>
                        <a:buChar char="-"/>
                      </a:pPr>
                      <a:r>
                        <a:rPr lang="en-US" sz="1400" dirty="0"/>
                        <a:t>IV Fluids</a:t>
                      </a:r>
                    </a:p>
                    <a:p>
                      <a:pPr marL="285750" indent="-285750">
                        <a:buFontTx/>
                        <a:buChar char="-"/>
                      </a:pPr>
                      <a:r>
                        <a:rPr lang="en-US" sz="1400" dirty="0"/>
                        <a:t>Tocilizumab q8hr up to 2-3 doses</a:t>
                      </a:r>
                    </a:p>
                    <a:p>
                      <a:pPr marL="285750" indent="-285750">
                        <a:buFontTx/>
                        <a:buChar char="-"/>
                      </a:pPr>
                      <a:r>
                        <a:rPr lang="en-US" sz="1400" u="sng" dirty="0"/>
                        <a:t>If early onset or no response to </a:t>
                      </a:r>
                      <a:r>
                        <a:rPr lang="en-US" sz="1400" u="sng" dirty="0" err="1"/>
                        <a:t>toci</a:t>
                      </a:r>
                      <a:r>
                        <a:rPr lang="en-US" sz="1400" u="sng" dirty="0"/>
                        <a:t>:</a:t>
                      </a:r>
                      <a:r>
                        <a:rPr lang="en-US" sz="1400" u="none" dirty="0"/>
                        <a:t> Dexamethasone 10 mg IV</a:t>
                      </a:r>
                      <a:endParaRPr lang="en-US" sz="1600" b="1" dirty="0"/>
                    </a:p>
                  </a:txBody>
                  <a:tcPr anchor="ctr">
                    <a:solidFill>
                      <a:schemeClr val="accent1">
                        <a:lumMod val="20000"/>
                        <a:lumOff val="80000"/>
                      </a:schemeClr>
                    </a:solidFill>
                  </a:tcPr>
                </a:tc>
                <a:tc gridSpan="2">
                  <a:txBody>
                    <a:bodyPr/>
                    <a:lstStyle/>
                    <a:p>
                      <a:pPr marL="285750" indent="-285750">
                        <a:buFontTx/>
                        <a:buChar char="-"/>
                      </a:pPr>
                      <a:r>
                        <a:rPr lang="en-US" sz="1400" dirty="0"/>
                        <a:t>ICU monitoring</a:t>
                      </a:r>
                    </a:p>
                    <a:p>
                      <a:pPr marL="285750" indent="-285750">
                        <a:buFontTx/>
                        <a:buChar char="-"/>
                      </a:pPr>
                      <a:r>
                        <a:rPr lang="en-US" sz="1400" dirty="0"/>
                        <a:t>Tocilizumab</a:t>
                      </a:r>
                    </a:p>
                    <a:p>
                      <a:pPr marL="285750" indent="-285750">
                        <a:buFontTx/>
                        <a:buChar char="-"/>
                      </a:pPr>
                      <a:r>
                        <a:rPr lang="en-US" sz="1400" dirty="0"/>
                        <a:t>Dexamethasone 10 mg q8-12 </a:t>
                      </a:r>
                      <a:r>
                        <a:rPr lang="en-US" sz="1400" dirty="0" err="1"/>
                        <a:t>hrs</a:t>
                      </a:r>
                      <a:r>
                        <a:rPr lang="en-US" sz="1400" dirty="0"/>
                        <a:t> until </a:t>
                      </a:r>
                      <a:r>
                        <a:rPr lang="en-US" sz="1400" u="sng" dirty="0"/>
                        <a:t>&lt;</a:t>
                      </a:r>
                      <a:r>
                        <a:rPr lang="en-US" sz="1400" u="none" dirty="0"/>
                        <a:t> grade 1</a:t>
                      </a:r>
                      <a:endParaRPr lang="en-US" sz="1400" dirty="0"/>
                    </a:p>
                  </a:txBody>
                  <a:tcPr anchor="ctr">
                    <a:solidFill>
                      <a:schemeClr val="accent1">
                        <a:lumMod val="20000"/>
                        <a:lumOff val="80000"/>
                      </a:schemeClr>
                    </a:solidFill>
                  </a:tcPr>
                </a:tc>
                <a:tc hMerge="1">
                  <a:txBody>
                    <a:bodyPr/>
                    <a:lstStyle/>
                    <a:p>
                      <a:pPr marL="285750" indent="-285750">
                        <a:buFontTx/>
                        <a:buChar char="-"/>
                      </a:pPr>
                      <a:r>
                        <a:rPr lang="en-US" sz="1400" dirty="0"/>
                        <a:t>ICU management</a:t>
                      </a:r>
                    </a:p>
                    <a:p>
                      <a:pPr marL="285750" indent="-285750">
                        <a:buFontTx/>
                        <a:buChar char="-"/>
                      </a:pPr>
                      <a:r>
                        <a:rPr lang="en-US" sz="1400" dirty="0"/>
                        <a:t>Tocilizumab</a:t>
                      </a:r>
                    </a:p>
                    <a:p>
                      <a:pPr marL="285750" indent="-285750">
                        <a:buFontTx/>
                        <a:buChar char="-"/>
                      </a:pPr>
                      <a:r>
                        <a:rPr lang="en-US" sz="1400" dirty="0"/>
                        <a:t>Dexamethasone 20 mg IV q6 </a:t>
                      </a:r>
                      <a:r>
                        <a:rPr lang="en-US" sz="1400" dirty="0" err="1"/>
                        <a:t>hrs</a:t>
                      </a:r>
                      <a:endParaRPr lang="en-US" sz="1400" dirty="0"/>
                    </a:p>
                    <a:p>
                      <a:pPr marL="285750" indent="-285750">
                        <a:buFontTx/>
                        <a:buChar char="-"/>
                      </a:pPr>
                      <a:r>
                        <a:rPr lang="en-US" sz="1400" u="sng" dirty="0"/>
                        <a:t>If no improvement after 24 hours:</a:t>
                      </a:r>
                      <a:r>
                        <a:rPr lang="en-US" sz="1400" u="none" dirty="0"/>
                        <a:t> </a:t>
                      </a:r>
                      <a:r>
                        <a:rPr lang="en-US" sz="1400" u="none" dirty="0" err="1"/>
                        <a:t>Methylpred</a:t>
                      </a:r>
                      <a:r>
                        <a:rPr lang="en-US" sz="1400" u="none" dirty="0"/>
                        <a:t> 1g/d and/or anakinra</a:t>
                      </a:r>
                      <a:r>
                        <a:rPr lang="en-US" sz="1400" dirty="0"/>
                        <a:t> </a:t>
                      </a:r>
                    </a:p>
                  </a:txBody>
                  <a:tcPr/>
                </a:tc>
                <a:tc>
                  <a:txBody>
                    <a:bodyPr/>
                    <a:lstStyle/>
                    <a:p>
                      <a:pPr marL="285750" indent="-285750">
                        <a:buFontTx/>
                        <a:buChar char="-"/>
                      </a:pPr>
                      <a:r>
                        <a:rPr lang="en-US" sz="1400" dirty="0"/>
                        <a:t>ICU management</a:t>
                      </a:r>
                    </a:p>
                    <a:p>
                      <a:pPr marL="285750" indent="-285750">
                        <a:buFontTx/>
                        <a:buChar char="-"/>
                      </a:pPr>
                      <a:r>
                        <a:rPr lang="en-US" sz="1400" dirty="0"/>
                        <a:t>Tocilizumab</a:t>
                      </a:r>
                    </a:p>
                    <a:p>
                      <a:pPr marL="285750" indent="-285750">
                        <a:buFontTx/>
                        <a:buChar char="-"/>
                      </a:pPr>
                      <a:r>
                        <a:rPr lang="en-US" sz="1400" dirty="0"/>
                        <a:t>Dexamethasone 20 mg IV q6 </a:t>
                      </a:r>
                      <a:r>
                        <a:rPr lang="en-US" sz="1400" dirty="0" err="1"/>
                        <a:t>hrs</a:t>
                      </a:r>
                      <a:endParaRPr lang="en-US" sz="1400" dirty="0"/>
                    </a:p>
                    <a:p>
                      <a:pPr marL="285750" indent="-285750">
                        <a:buFontTx/>
                        <a:buChar char="-"/>
                      </a:pPr>
                      <a:r>
                        <a:rPr lang="en-US" sz="1400" u="sng" dirty="0"/>
                        <a:t>If no improvement after 24 hours:</a:t>
                      </a:r>
                      <a:r>
                        <a:rPr lang="en-US" sz="1400" u="none" dirty="0"/>
                        <a:t> </a:t>
                      </a:r>
                      <a:r>
                        <a:rPr lang="en-US" sz="1400" u="none" dirty="0" err="1"/>
                        <a:t>Methylpred</a:t>
                      </a:r>
                      <a:r>
                        <a:rPr lang="en-US" sz="1400" u="none" dirty="0"/>
                        <a:t> 1g/d and/or anakinra</a:t>
                      </a:r>
                      <a:r>
                        <a:rPr lang="en-US" sz="1400" dirty="0"/>
                        <a:t> </a:t>
                      </a:r>
                    </a:p>
                  </a:txBody>
                  <a:tcPr anchor="ctr">
                    <a:solidFill>
                      <a:schemeClr val="accent1">
                        <a:lumMod val="20000"/>
                        <a:lumOff val="80000"/>
                      </a:schemeClr>
                    </a:solidFill>
                  </a:tcPr>
                </a:tc>
                <a:extLst>
                  <a:ext uri="{0D108BD9-81ED-4DB2-BD59-A6C34878D82A}">
                    <a16:rowId xmlns:a16="http://schemas.microsoft.com/office/drawing/2014/main" val="994847777"/>
                  </a:ext>
                </a:extLst>
              </a:tr>
            </a:tbl>
          </a:graphicData>
        </a:graphic>
      </p:graphicFrame>
      <p:sp>
        <p:nvSpPr>
          <p:cNvPr id="2" name="Rectangle 1">
            <a:extLst>
              <a:ext uri="{FF2B5EF4-FFF2-40B4-BE49-F238E27FC236}">
                <a16:creationId xmlns:a16="http://schemas.microsoft.com/office/drawing/2014/main" id="{F0991024-F8A6-B0C3-6A71-BD3D1878F92F}"/>
              </a:ext>
            </a:extLst>
          </p:cNvPr>
          <p:cNvSpPr/>
          <p:nvPr/>
        </p:nvSpPr>
        <p:spPr>
          <a:xfrm>
            <a:off x="1837592" y="4800600"/>
            <a:ext cx="10090450" cy="15650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553069"/>
      </p:ext>
    </p:extLst>
  </p:cSld>
  <p:clrMapOvr>
    <a:masterClrMapping/>
  </p:clrMapOvr>
  <mc:AlternateContent xmlns:mc="http://schemas.openxmlformats.org/markup-compatibility/2006" xmlns:p14="http://schemas.microsoft.com/office/powerpoint/2010/main">
    <mc:Choice Requires="p14">
      <p:transition spd="slow" p14:dur="2000" advTm="62031"/>
    </mc:Choice>
    <mc:Fallback xmlns="">
      <p:transition spd="slow" advTm="6203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9413F-7DAF-4143-8431-E88D7A41D605}"/>
              </a:ext>
            </a:extLst>
          </p:cNvPr>
          <p:cNvSpPr>
            <a:spLocks noGrp="1"/>
          </p:cNvSpPr>
          <p:nvPr>
            <p:ph type="title"/>
          </p:nvPr>
        </p:nvSpPr>
        <p:spPr/>
        <p:txBody>
          <a:bodyPr>
            <a:normAutofit/>
          </a:bodyPr>
          <a:lstStyle/>
          <a:p>
            <a:r>
              <a:rPr lang="en-US" dirty="0">
                <a:solidFill>
                  <a:schemeClr val="accent4"/>
                </a:solidFill>
              </a:rPr>
              <a:t>ICANS: I</a:t>
            </a:r>
            <a:r>
              <a:rPr lang="en-US" dirty="0"/>
              <a:t>mmune </a:t>
            </a:r>
            <a:r>
              <a:rPr lang="en-US" dirty="0">
                <a:solidFill>
                  <a:schemeClr val="accent4"/>
                </a:solidFill>
              </a:rPr>
              <a:t>E</a:t>
            </a:r>
            <a:r>
              <a:rPr lang="en-US" dirty="0"/>
              <a:t>ffector </a:t>
            </a:r>
            <a:r>
              <a:rPr lang="en-US" dirty="0">
                <a:solidFill>
                  <a:schemeClr val="accent4"/>
                </a:solidFill>
              </a:rPr>
              <a:t>C</a:t>
            </a:r>
            <a:r>
              <a:rPr lang="en-US" dirty="0"/>
              <a:t>ell-</a:t>
            </a:r>
            <a:r>
              <a:rPr lang="en-US" dirty="0">
                <a:solidFill>
                  <a:schemeClr val="accent4"/>
                </a:solidFill>
              </a:rPr>
              <a:t>A</a:t>
            </a:r>
            <a:r>
              <a:rPr lang="en-US" dirty="0"/>
              <a:t>ssociated </a:t>
            </a:r>
            <a:r>
              <a:rPr lang="en-US" dirty="0">
                <a:solidFill>
                  <a:schemeClr val="accent4"/>
                </a:solidFill>
              </a:rPr>
              <a:t>N</a:t>
            </a:r>
            <a:r>
              <a:rPr lang="en-US" dirty="0"/>
              <a:t>eurotoxicity </a:t>
            </a:r>
            <a:r>
              <a:rPr lang="en-US" dirty="0">
                <a:solidFill>
                  <a:schemeClr val="accent4"/>
                </a:solidFill>
              </a:rPr>
              <a:t>S</a:t>
            </a:r>
            <a:r>
              <a:rPr lang="en-US" dirty="0"/>
              <a:t>yndrome</a:t>
            </a:r>
          </a:p>
        </p:txBody>
      </p:sp>
      <p:sp>
        <p:nvSpPr>
          <p:cNvPr id="8" name="Content Placeholder 7">
            <a:extLst>
              <a:ext uri="{FF2B5EF4-FFF2-40B4-BE49-F238E27FC236}">
                <a16:creationId xmlns:a16="http://schemas.microsoft.com/office/drawing/2014/main" id="{EA7AB790-2159-BC27-0935-E972ED12901D}"/>
              </a:ext>
            </a:extLst>
          </p:cNvPr>
          <p:cNvSpPr>
            <a:spLocks noGrp="1"/>
          </p:cNvSpPr>
          <p:nvPr>
            <p:ph idx="1"/>
          </p:nvPr>
        </p:nvSpPr>
        <p:spPr/>
        <p:txBody>
          <a:bodyPr>
            <a:normAutofit lnSpcReduction="10000"/>
          </a:bodyPr>
          <a:lstStyle/>
          <a:p>
            <a:r>
              <a:rPr lang="en-US" u="sng" dirty="0">
                <a:solidFill>
                  <a:schemeClr val="bg1">
                    <a:lumMod val="75000"/>
                  </a:schemeClr>
                </a:solidFill>
              </a:rPr>
              <a:t>Triggered by</a:t>
            </a:r>
            <a:r>
              <a:rPr lang="en-US" dirty="0">
                <a:solidFill>
                  <a:schemeClr val="bg1">
                    <a:lumMod val="75000"/>
                  </a:schemeClr>
                </a:solidFill>
              </a:rPr>
              <a:t>: Passive diffusion of cytokines into the brain, trafficking of CAR T-cells into CNS, monocyte recruitment and macrophage activation</a:t>
            </a:r>
          </a:p>
          <a:p>
            <a:r>
              <a:rPr lang="en-US" u="sng" dirty="0">
                <a:solidFill>
                  <a:schemeClr val="bg1">
                    <a:lumMod val="75000"/>
                  </a:schemeClr>
                </a:solidFill>
              </a:rPr>
              <a:t>Onset</a:t>
            </a:r>
            <a:r>
              <a:rPr lang="en-US" dirty="0">
                <a:solidFill>
                  <a:schemeClr val="bg1">
                    <a:lumMod val="75000"/>
                  </a:schemeClr>
                </a:solidFill>
              </a:rPr>
              <a:t>: Biphasic (early or after CRS resolved)</a:t>
            </a:r>
          </a:p>
          <a:p>
            <a:r>
              <a:rPr lang="en-US" u="sng" dirty="0">
                <a:solidFill>
                  <a:schemeClr val="bg1">
                    <a:lumMod val="75000"/>
                  </a:schemeClr>
                </a:solidFill>
              </a:rPr>
              <a:t>Suspect if</a:t>
            </a:r>
            <a:r>
              <a:rPr lang="en-US" dirty="0">
                <a:solidFill>
                  <a:schemeClr val="bg1">
                    <a:lumMod val="75000"/>
                  </a:schemeClr>
                </a:solidFill>
              </a:rPr>
              <a:t>:</a:t>
            </a:r>
          </a:p>
          <a:p>
            <a:pPr lvl="1"/>
            <a:r>
              <a:rPr lang="en-US" b="1" dirty="0">
                <a:solidFill>
                  <a:schemeClr val="bg1">
                    <a:lumMod val="75000"/>
                  </a:schemeClr>
                </a:solidFill>
              </a:rPr>
              <a:t>Diminished attention</a:t>
            </a:r>
          </a:p>
          <a:p>
            <a:pPr lvl="1"/>
            <a:r>
              <a:rPr lang="en-US" b="1" dirty="0">
                <a:solidFill>
                  <a:schemeClr val="bg1">
                    <a:lumMod val="75000"/>
                  </a:schemeClr>
                </a:solidFill>
              </a:rPr>
              <a:t>Language disturbance</a:t>
            </a:r>
          </a:p>
          <a:p>
            <a:pPr lvl="1"/>
            <a:r>
              <a:rPr lang="en-US" b="1" dirty="0">
                <a:solidFill>
                  <a:schemeClr val="bg1">
                    <a:lumMod val="75000"/>
                  </a:schemeClr>
                </a:solidFill>
              </a:rPr>
              <a:t>Impaired handwriting</a:t>
            </a:r>
          </a:p>
          <a:p>
            <a:pPr lvl="1"/>
            <a:r>
              <a:rPr lang="en-US" b="1" dirty="0">
                <a:solidFill>
                  <a:schemeClr val="bg1">
                    <a:lumMod val="75000"/>
                  </a:schemeClr>
                </a:solidFill>
              </a:rPr>
              <a:t>Confusion, disorientation</a:t>
            </a:r>
          </a:p>
          <a:p>
            <a:pPr lvl="1"/>
            <a:r>
              <a:rPr lang="en-US" b="1" dirty="0">
                <a:solidFill>
                  <a:schemeClr val="bg1">
                    <a:lumMod val="75000"/>
                  </a:schemeClr>
                </a:solidFill>
              </a:rPr>
              <a:t>Agitation</a:t>
            </a:r>
          </a:p>
          <a:p>
            <a:pPr lvl="1"/>
            <a:r>
              <a:rPr lang="en-US" b="1" dirty="0">
                <a:solidFill>
                  <a:schemeClr val="bg1">
                    <a:lumMod val="75000"/>
                  </a:schemeClr>
                </a:solidFill>
              </a:rPr>
              <a:t>Aphasia, somnolence</a:t>
            </a:r>
          </a:p>
          <a:p>
            <a:pPr lvl="1"/>
            <a:r>
              <a:rPr lang="en-US" b="1" dirty="0">
                <a:solidFill>
                  <a:schemeClr val="bg1">
                    <a:lumMod val="75000"/>
                  </a:schemeClr>
                </a:solidFill>
              </a:rPr>
              <a:t>Tremors, seizures</a:t>
            </a:r>
          </a:p>
          <a:p>
            <a:pPr lvl="1"/>
            <a:r>
              <a:rPr lang="en-US" b="1" dirty="0">
                <a:solidFill>
                  <a:schemeClr val="bg1">
                    <a:lumMod val="75000"/>
                  </a:schemeClr>
                </a:solidFill>
              </a:rPr>
              <a:t>Motor weakness,</a:t>
            </a:r>
            <a:br>
              <a:rPr lang="en-US" b="1" dirty="0">
                <a:solidFill>
                  <a:schemeClr val="bg1">
                    <a:lumMod val="75000"/>
                  </a:schemeClr>
                </a:solidFill>
              </a:rPr>
            </a:br>
            <a:r>
              <a:rPr lang="en-US" b="1" dirty="0">
                <a:solidFill>
                  <a:schemeClr val="bg1">
                    <a:lumMod val="75000"/>
                  </a:schemeClr>
                </a:solidFill>
              </a:rPr>
              <a:t>incontinence</a:t>
            </a:r>
          </a:p>
          <a:p>
            <a:endParaRPr lang="en-US" dirty="0">
              <a:solidFill>
                <a:schemeClr val="bg1">
                  <a:lumMod val="75000"/>
                </a:schemeClr>
              </a:solidFill>
            </a:endParaRPr>
          </a:p>
        </p:txBody>
      </p:sp>
      <p:pic>
        <p:nvPicPr>
          <p:cNvPr id="7" name="Picture 2" descr="Fig. 4">
            <a:extLst>
              <a:ext uri="{FF2B5EF4-FFF2-40B4-BE49-F238E27FC236}">
                <a16:creationId xmlns:a16="http://schemas.microsoft.com/office/drawing/2014/main" id="{2561A6DA-DB05-40AC-940D-F5D506567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803" y="3110909"/>
            <a:ext cx="6866597" cy="279581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A27467BE-A768-75AF-4A9A-A521B8CCBE3B}"/>
              </a:ext>
            </a:extLst>
          </p:cNvPr>
          <p:cNvSpPr>
            <a:spLocks noGrp="1"/>
          </p:cNvSpPr>
          <p:nvPr>
            <p:ph type="ftr" sz="quarter" idx="3"/>
          </p:nvPr>
        </p:nvSpPr>
        <p:spPr/>
        <p:txBody>
          <a:bodyPr/>
          <a:lstStyle/>
          <a:p>
            <a:r>
              <a:rPr lang="en-US" dirty="0" err="1"/>
              <a:t>Neelapu</a:t>
            </a:r>
            <a:r>
              <a:rPr lang="en-US" dirty="0"/>
              <a:t> SS, et al. </a:t>
            </a:r>
            <a:r>
              <a:rPr lang="en-US" i="1" dirty="0"/>
              <a:t>Nat Rev Clin Oncol. </a:t>
            </a:r>
            <a:r>
              <a:rPr lang="en-US" dirty="0"/>
              <a:t>2018;15:47-62.</a:t>
            </a:r>
          </a:p>
          <a:p>
            <a:r>
              <a:rPr lang="en-US" dirty="0"/>
              <a:t>Morris EC, et al. </a:t>
            </a:r>
            <a:r>
              <a:rPr lang="en-US" i="1" dirty="0"/>
              <a:t>Nat Rev Immunol. </a:t>
            </a:r>
            <a:r>
              <a:rPr lang="en-US" dirty="0"/>
              <a:t>2022;22:85-96.</a:t>
            </a:r>
          </a:p>
        </p:txBody>
      </p:sp>
    </p:spTree>
    <p:extLst>
      <p:ext uri="{BB962C8B-B14F-4D97-AF65-F5344CB8AC3E}">
        <p14:creationId xmlns:p14="http://schemas.microsoft.com/office/powerpoint/2010/main" val="3548762748"/>
      </p:ext>
    </p:extLst>
  </p:cSld>
  <p:clrMapOvr>
    <a:masterClrMapping/>
  </p:clrMapOvr>
  <mc:AlternateContent xmlns:mc="http://schemas.openxmlformats.org/markup-compatibility/2006" xmlns:p14="http://schemas.microsoft.com/office/powerpoint/2010/main">
    <mc:Choice Requires="p14">
      <p:transition spd="slow" p14:dur="2000" advTm="55752"/>
    </mc:Choice>
    <mc:Fallback xmlns="">
      <p:transition spd="slow" advTm="55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9413F-7DAF-4143-8431-E88D7A41D605}"/>
              </a:ext>
            </a:extLst>
          </p:cNvPr>
          <p:cNvSpPr>
            <a:spLocks noGrp="1"/>
          </p:cNvSpPr>
          <p:nvPr>
            <p:ph type="title"/>
          </p:nvPr>
        </p:nvSpPr>
        <p:spPr/>
        <p:txBody>
          <a:bodyPr>
            <a:normAutofit/>
          </a:bodyPr>
          <a:lstStyle/>
          <a:p>
            <a:r>
              <a:rPr lang="en-US" dirty="0">
                <a:solidFill>
                  <a:schemeClr val="accent4"/>
                </a:solidFill>
              </a:rPr>
              <a:t>ICANS: I</a:t>
            </a:r>
            <a:r>
              <a:rPr lang="en-US" dirty="0"/>
              <a:t>mmune </a:t>
            </a:r>
            <a:r>
              <a:rPr lang="en-US" dirty="0">
                <a:solidFill>
                  <a:schemeClr val="accent4"/>
                </a:solidFill>
              </a:rPr>
              <a:t>E</a:t>
            </a:r>
            <a:r>
              <a:rPr lang="en-US" dirty="0"/>
              <a:t>ffector </a:t>
            </a:r>
            <a:r>
              <a:rPr lang="en-US" dirty="0">
                <a:solidFill>
                  <a:schemeClr val="accent4"/>
                </a:solidFill>
              </a:rPr>
              <a:t>C</a:t>
            </a:r>
            <a:r>
              <a:rPr lang="en-US" dirty="0"/>
              <a:t>ell-</a:t>
            </a:r>
            <a:r>
              <a:rPr lang="en-US" dirty="0">
                <a:solidFill>
                  <a:schemeClr val="accent4"/>
                </a:solidFill>
              </a:rPr>
              <a:t>A</a:t>
            </a:r>
            <a:r>
              <a:rPr lang="en-US" dirty="0"/>
              <a:t>ssociated </a:t>
            </a:r>
            <a:r>
              <a:rPr lang="en-US" dirty="0">
                <a:solidFill>
                  <a:schemeClr val="accent4"/>
                </a:solidFill>
              </a:rPr>
              <a:t>N</a:t>
            </a:r>
            <a:r>
              <a:rPr lang="en-US" dirty="0"/>
              <a:t>eurotoxicity </a:t>
            </a:r>
            <a:r>
              <a:rPr lang="en-US" dirty="0">
                <a:solidFill>
                  <a:schemeClr val="accent4"/>
                </a:solidFill>
              </a:rPr>
              <a:t>S</a:t>
            </a:r>
            <a:r>
              <a:rPr lang="en-US" dirty="0"/>
              <a:t>yndrome</a:t>
            </a:r>
          </a:p>
        </p:txBody>
      </p:sp>
      <p:sp>
        <p:nvSpPr>
          <p:cNvPr id="8" name="Content Placeholder 7">
            <a:extLst>
              <a:ext uri="{FF2B5EF4-FFF2-40B4-BE49-F238E27FC236}">
                <a16:creationId xmlns:a16="http://schemas.microsoft.com/office/drawing/2014/main" id="{EA7AB790-2159-BC27-0935-E972ED12901D}"/>
              </a:ext>
            </a:extLst>
          </p:cNvPr>
          <p:cNvSpPr>
            <a:spLocks noGrp="1"/>
          </p:cNvSpPr>
          <p:nvPr>
            <p:ph idx="1"/>
          </p:nvPr>
        </p:nvSpPr>
        <p:spPr/>
        <p:txBody>
          <a:bodyPr>
            <a:normAutofit lnSpcReduction="10000"/>
          </a:bodyPr>
          <a:lstStyle/>
          <a:p>
            <a:r>
              <a:rPr lang="en-US" u="sng" dirty="0">
                <a:solidFill>
                  <a:srgbClr val="3A3A3A"/>
                </a:solidFill>
              </a:rPr>
              <a:t>Triggered by</a:t>
            </a:r>
            <a:r>
              <a:rPr lang="en-US" dirty="0">
                <a:solidFill>
                  <a:srgbClr val="3A3A3A"/>
                </a:solidFill>
              </a:rPr>
              <a:t>: Passive diffusion of cytokines into the brain, trafficking of CAR T-cells into CNS, monocyte recruitment and macrophage activation</a:t>
            </a:r>
          </a:p>
          <a:p>
            <a:r>
              <a:rPr lang="en-US" u="sng" dirty="0">
                <a:solidFill>
                  <a:schemeClr val="bg1">
                    <a:lumMod val="75000"/>
                  </a:schemeClr>
                </a:solidFill>
              </a:rPr>
              <a:t>Onset</a:t>
            </a:r>
            <a:r>
              <a:rPr lang="en-US" dirty="0">
                <a:solidFill>
                  <a:schemeClr val="bg1">
                    <a:lumMod val="75000"/>
                  </a:schemeClr>
                </a:solidFill>
              </a:rPr>
              <a:t>: Biphasic (early or after CRS resolved)</a:t>
            </a:r>
          </a:p>
          <a:p>
            <a:r>
              <a:rPr lang="en-US" u="sng" dirty="0">
                <a:solidFill>
                  <a:schemeClr val="bg1">
                    <a:lumMod val="75000"/>
                  </a:schemeClr>
                </a:solidFill>
              </a:rPr>
              <a:t>Suspect if</a:t>
            </a:r>
            <a:r>
              <a:rPr lang="en-US" dirty="0">
                <a:solidFill>
                  <a:schemeClr val="bg1">
                    <a:lumMod val="75000"/>
                  </a:schemeClr>
                </a:solidFill>
              </a:rPr>
              <a:t>:</a:t>
            </a:r>
          </a:p>
          <a:p>
            <a:pPr lvl="1"/>
            <a:r>
              <a:rPr lang="en-US" b="1" dirty="0">
                <a:solidFill>
                  <a:schemeClr val="bg1">
                    <a:lumMod val="75000"/>
                  </a:schemeClr>
                </a:solidFill>
              </a:rPr>
              <a:t>Diminished attention</a:t>
            </a:r>
          </a:p>
          <a:p>
            <a:pPr lvl="1"/>
            <a:r>
              <a:rPr lang="en-US" b="1" dirty="0">
                <a:solidFill>
                  <a:schemeClr val="bg1">
                    <a:lumMod val="75000"/>
                  </a:schemeClr>
                </a:solidFill>
              </a:rPr>
              <a:t>Language disturbance</a:t>
            </a:r>
          </a:p>
          <a:p>
            <a:pPr lvl="1"/>
            <a:r>
              <a:rPr lang="en-US" b="1" dirty="0">
                <a:solidFill>
                  <a:schemeClr val="bg1">
                    <a:lumMod val="75000"/>
                  </a:schemeClr>
                </a:solidFill>
              </a:rPr>
              <a:t>Impaired handwriting</a:t>
            </a:r>
          </a:p>
          <a:p>
            <a:pPr lvl="1"/>
            <a:r>
              <a:rPr lang="en-US" b="1" dirty="0">
                <a:solidFill>
                  <a:schemeClr val="bg1">
                    <a:lumMod val="75000"/>
                  </a:schemeClr>
                </a:solidFill>
              </a:rPr>
              <a:t>Confusion, disorientation</a:t>
            </a:r>
          </a:p>
          <a:p>
            <a:pPr lvl="1"/>
            <a:r>
              <a:rPr lang="en-US" b="1" dirty="0">
                <a:solidFill>
                  <a:schemeClr val="bg1">
                    <a:lumMod val="75000"/>
                  </a:schemeClr>
                </a:solidFill>
              </a:rPr>
              <a:t>Agitation</a:t>
            </a:r>
          </a:p>
          <a:p>
            <a:pPr lvl="1"/>
            <a:r>
              <a:rPr lang="en-US" b="1" dirty="0">
                <a:solidFill>
                  <a:schemeClr val="bg1">
                    <a:lumMod val="75000"/>
                  </a:schemeClr>
                </a:solidFill>
              </a:rPr>
              <a:t>Aphasia, somnolence</a:t>
            </a:r>
          </a:p>
          <a:p>
            <a:pPr lvl="1"/>
            <a:r>
              <a:rPr lang="en-US" b="1" dirty="0">
                <a:solidFill>
                  <a:schemeClr val="bg1">
                    <a:lumMod val="75000"/>
                  </a:schemeClr>
                </a:solidFill>
              </a:rPr>
              <a:t>Tremors, seizures</a:t>
            </a:r>
          </a:p>
          <a:p>
            <a:pPr lvl="1"/>
            <a:r>
              <a:rPr lang="en-US" b="1" dirty="0">
                <a:solidFill>
                  <a:schemeClr val="bg1">
                    <a:lumMod val="75000"/>
                  </a:schemeClr>
                </a:solidFill>
              </a:rPr>
              <a:t>Motor weakness,</a:t>
            </a:r>
            <a:br>
              <a:rPr lang="en-US" b="1" dirty="0">
                <a:solidFill>
                  <a:schemeClr val="bg1">
                    <a:lumMod val="75000"/>
                  </a:schemeClr>
                </a:solidFill>
              </a:rPr>
            </a:br>
            <a:r>
              <a:rPr lang="en-US" b="1" dirty="0">
                <a:solidFill>
                  <a:schemeClr val="bg1">
                    <a:lumMod val="75000"/>
                  </a:schemeClr>
                </a:solidFill>
              </a:rPr>
              <a:t>incontinence</a:t>
            </a:r>
          </a:p>
          <a:p>
            <a:endParaRPr lang="en-US" dirty="0">
              <a:solidFill>
                <a:schemeClr val="bg1">
                  <a:lumMod val="75000"/>
                </a:schemeClr>
              </a:solidFill>
            </a:endParaRPr>
          </a:p>
        </p:txBody>
      </p:sp>
      <p:pic>
        <p:nvPicPr>
          <p:cNvPr id="7" name="Picture 2" descr="Fig. 4">
            <a:extLst>
              <a:ext uri="{FF2B5EF4-FFF2-40B4-BE49-F238E27FC236}">
                <a16:creationId xmlns:a16="http://schemas.microsoft.com/office/drawing/2014/main" id="{2561A6DA-DB05-40AC-940D-F5D506567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803" y="3110909"/>
            <a:ext cx="6866597" cy="279581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A27467BE-A768-75AF-4A9A-A521B8CCBE3B}"/>
              </a:ext>
            </a:extLst>
          </p:cNvPr>
          <p:cNvSpPr>
            <a:spLocks noGrp="1"/>
          </p:cNvSpPr>
          <p:nvPr>
            <p:ph type="ftr" sz="quarter" idx="3"/>
          </p:nvPr>
        </p:nvSpPr>
        <p:spPr/>
        <p:txBody>
          <a:bodyPr/>
          <a:lstStyle/>
          <a:p>
            <a:r>
              <a:rPr lang="en-US" dirty="0" err="1"/>
              <a:t>Neelapu</a:t>
            </a:r>
            <a:r>
              <a:rPr lang="en-US" dirty="0"/>
              <a:t> SS, et al. </a:t>
            </a:r>
            <a:r>
              <a:rPr lang="en-US" i="1" dirty="0"/>
              <a:t>Nat Rev Clin Oncol. </a:t>
            </a:r>
            <a:r>
              <a:rPr lang="en-US" dirty="0"/>
              <a:t>2018;15:47-62.</a:t>
            </a:r>
          </a:p>
          <a:p>
            <a:r>
              <a:rPr lang="en-US" dirty="0"/>
              <a:t>Morris EC, et al. </a:t>
            </a:r>
            <a:r>
              <a:rPr lang="en-US" i="1" dirty="0"/>
              <a:t>Nat Rev Immunol. </a:t>
            </a:r>
            <a:r>
              <a:rPr lang="en-US" dirty="0"/>
              <a:t>2022;22:85-96.</a:t>
            </a:r>
          </a:p>
        </p:txBody>
      </p:sp>
    </p:spTree>
    <p:extLst>
      <p:ext uri="{BB962C8B-B14F-4D97-AF65-F5344CB8AC3E}">
        <p14:creationId xmlns:p14="http://schemas.microsoft.com/office/powerpoint/2010/main" val="631271317"/>
      </p:ext>
    </p:extLst>
  </p:cSld>
  <p:clrMapOvr>
    <a:masterClrMapping/>
  </p:clrMapOvr>
  <mc:AlternateContent xmlns:mc="http://schemas.openxmlformats.org/markup-compatibility/2006" xmlns:p14="http://schemas.microsoft.com/office/powerpoint/2010/main">
    <mc:Choice Requires="p14">
      <p:transition spd="slow" p14:dur="2000" advTm="55752"/>
    </mc:Choice>
    <mc:Fallback xmlns="">
      <p:transition spd="slow" advTm="557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9413F-7DAF-4143-8431-E88D7A41D605}"/>
              </a:ext>
            </a:extLst>
          </p:cNvPr>
          <p:cNvSpPr>
            <a:spLocks noGrp="1"/>
          </p:cNvSpPr>
          <p:nvPr>
            <p:ph type="title"/>
          </p:nvPr>
        </p:nvSpPr>
        <p:spPr/>
        <p:txBody>
          <a:bodyPr>
            <a:normAutofit/>
          </a:bodyPr>
          <a:lstStyle/>
          <a:p>
            <a:r>
              <a:rPr lang="en-US" dirty="0">
                <a:solidFill>
                  <a:schemeClr val="accent4"/>
                </a:solidFill>
              </a:rPr>
              <a:t>ICANS: I</a:t>
            </a:r>
            <a:r>
              <a:rPr lang="en-US" dirty="0"/>
              <a:t>mmune </a:t>
            </a:r>
            <a:r>
              <a:rPr lang="en-US" dirty="0">
                <a:solidFill>
                  <a:schemeClr val="accent4"/>
                </a:solidFill>
              </a:rPr>
              <a:t>E</a:t>
            </a:r>
            <a:r>
              <a:rPr lang="en-US" dirty="0"/>
              <a:t>ffector </a:t>
            </a:r>
            <a:r>
              <a:rPr lang="en-US" dirty="0">
                <a:solidFill>
                  <a:schemeClr val="accent4"/>
                </a:solidFill>
              </a:rPr>
              <a:t>C</a:t>
            </a:r>
            <a:r>
              <a:rPr lang="en-US" dirty="0"/>
              <a:t>ell-</a:t>
            </a:r>
            <a:r>
              <a:rPr lang="en-US" dirty="0">
                <a:solidFill>
                  <a:schemeClr val="accent4"/>
                </a:solidFill>
              </a:rPr>
              <a:t>A</a:t>
            </a:r>
            <a:r>
              <a:rPr lang="en-US" dirty="0"/>
              <a:t>ssociated </a:t>
            </a:r>
            <a:r>
              <a:rPr lang="en-US" dirty="0">
                <a:solidFill>
                  <a:schemeClr val="accent4"/>
                </a:solidFill>
              </a:rPr>
              <a:t>N</a:t>
            </a:r>
            <a:r>
              <a:rPr lang="en-US" dirty="0"/>
              <a:t>eurotoxicity </a:t>
            </a:r>
            <a:r>
              <a:rPr lang="en-US" dirty="0">
                <a:solidFill>
                  <a:schemeClr val="accent4"/>
                </a:solidFill>
              </a:rPr>
              <a:t>S</a:t>
            </a:r>
            <a:r>
              <a:rPr lang="en-US" dirty="0"/>
              <a:t>yndrome</a:t>
            </a:r>
          </a:p>
        </p:txBody>
      </p:sp>
      <p:sp>
        <p:nvSpPr>
          <p:cNvPr id="8" name="Content Placeholder 7">
            <a:extLst>
              <a:ext uri="{FF2B5EF4-FFF2-40B4-BE49-F238E27FC236}">
                <a16:creationId xmlns:a16="http://schemas.microsoft.com/office/drawing/2014/main" id="{EA7AB790-2159-BC27-0935-E972ED12901D}"/>
              </a:ext>
            </a:extLst>
          </p:cNvPr>
          <p:cNvSpPr>
            <a:spLocks noGrp="1"/>
          </p:cNvSpPr>
          <p:nvPr>
            <p:ph idx="1"/>
          </p:nvPr>
        </p:nvSpPr>
        <p:spPr/>
        <p:txBody>
          <a:bodyPr>
            <a:normAutofit lnSpcReduction="10000"/>
          </a:bodyPr>
          <a:lstStyle/>
          <a:p>
            <a:r>
              <a:rPr lang="en-US" u="sng" dirty="0">
                <a:solidFill>
                  <a:srgbClr val="3A3A3A"/>
                </a:solidFill>
              </a:rPr>
              <a:t>Triggered by</a:t>
            </a:r>
            <a:r>
              <a:rPr lang="en-US" dirty="0">
                <a:solidFill>
                  <a:srgbClr val="3A3A3A"/>
                </a:solidFill>
              </a:rPr>
              <a:t>: Passive diffusion of cytokines into the brain, trafficking of CAR T-cells into CNS, monocyte recruitment and macrophage activation</a:t>
            </a:r>
          </a:p>
          <a:p>
            <a:r>
              <a:rPr lang="en-US" u="sng" dirty="0">
                <a:solidFill>
                  <a:srgbClr val="3A3A3A"/>
                </a:solidFill>
              </a:rPr>
              <a:t>Onset</a:t>
            </a:r>
            <a:r>
              <a:rPr lang="en-US" dirty="0">
                <a:solidFill>
                  <a:srgbClr val="3A3A3A"/>
                </a:solidFill>
              </a:rPr>
              <a:t>: Biphasic (early or after CRS resolved)</a:t>
            </a:r>
          </a:p>
          <a:p>
            <a:r>
              <a:rPr lang="en-US" u="sng" dirty="0">
                <a:solidFill>
                  <a:schemeClr val="bg1">
                    <a:lumMod val="75000"/>
                  </a:schemeClr>
                </a:solidFill>
              </a:rPr>
              <a:t>Suspect if</a:t>
            </a:r>
            <a:r>
              <a:rPr lang="en-US" dirty="0">
                <a:solidFill>
                  <a:schemeClr val="bg1">
                    <a:lumMod val="75000"/>
                  </a:schemeClr>
                </a:solidFill>
              </a:rPr>
              <a:t>:</a:t>
            </a:r>
          </a:p>
          <a:p>
            <a:pPr lvl="1"/>
            <a:r>
              <a:rPr lang="en-US" b="1" dirty="0">
                <a:solidFill>
                  <a:schemeClr val="bg1">
                    <a:lumMod val="75000"/>
                  </a:schemeClr>
                </a:solidFill>
              </a:rPr>
              <a:t>Diminished attention</a:t>
            </a:r>
          </a:p>
          <a:p>
            <a:pPr lvl="1"/>
            <a:r>
              <a:rPr lang="en-US" b="1" dirty="0">
                <a:solidFill>
                  <a:schemeClr val="bg1">
                    <a:lumMod val="75000"/>
                  </a:schemeClr>
                </a:solidFill>
              </a:rPr>
              <a:t>Language disturbance</a:t>
            </a:r>
          </a:p>
          <a:p>
            <a:pPr lvl="1"/>
            <a:r>
              <a:rPr lang="en-US" b="1" dirty="0">
                <a:solidFill>
                  <a:schemeClr val="bg1">
                    <a:lumMod val="75000"/>
                  </a:schemeClr>
                </a:solidFill>
              </a:rPr>
              <a:t>Impaired handwriting</a:t>
            </a:r>
          </a:p>
          <a:p>
            <a:pPr lvl="1"/>
            <a:r>
              <a:rPr lang="en-US" b="1" dirty="0">
                <a:solidFill>
                  <a:schemeClr val="bg1">
                    <a:lumMod val="75000"/>
                  </a:schemeClr>
                </a:solidFill>
              </a:rPr>
              <a:t>Confusion, disorientation</a:t>
            </a:r>
          </a:p>
          <a:p>
            <a:pPr lvl="1"/>
            <a:r>
              <a:rPr lang="en-US" b="1" dirty="0">
                <a:solidFill>
                  <a:schemeClr val="bg1">
                    <a:lumMod val="75000"/>
                  </a:schemeClr>
                </a:solidFill>
              </a:rPr>
              <a:t>Agitation</a:t>
            </a:r>
          </a:p>
          <a:p>
            <a:pPr lvl="1"/>
            <a:r>
              <a:rPr lang="en-US" b="1" dirty="0">
                <a:solidFill>
                  <a:schemeClr val="bg1">
                    <a:lumMod val="75000"/>
                  </a:schemeClr>
                </a:solidFill>
              </a:rPr>
              <a:t>Aphasia, somnolence</a:t>
            </a:r>
          </a:p>
          <a:p>
            <a:pPr lvl="1"/>
            <a:r>
              <a:rPr lang="en-US" b="1" dirty="0">
                <a:solidFill>
                  <a:schemeClr val="bg1">
                    <a:lumMod val="75000"/>
                  </a:schemeClr>
                </a:solidFill>
              </a:rPr>
              <a:t>Tremors, seizures</a:t>
            </a:r>
          </a:p>
          <a:p>
            <a:pPr lvl="1"/>
            <a:r>
              <a:rPr lang="en-US" b="1" dirty="0">
                <a:solidFill>
                  <a:schemeClr val="bg1">
                    <a:lumMod val="75000"/>
                  </a:schemeClr>
                </a:solidFill>
              </a:rPr>
              <a:t>Motor weakness,</a:t>
            </a:r>
            <a:br>
              <a:rPr lang="en-US" b="1" dirty="0">
                <a:solidFill>
                  <a:schemeClr val="bg1">
                    <a:lumMod val="75000"/>
                  </a:schemeClr>
                </a:solidFill>
              </a:rPr>
            </a:br>
            <a:r>
              <a:rPr lang="en-US" b="1" dirty="0">
                <a:solidFill>
                  <a:schemeClr val="bg1">
                    <a:lumMod val="75000"/>
                  </a:schemeClr>
                </a:solidFill>
              </a:rPr>
              <a:t>incontinence</a:t>
            </a:r>
          </a:p>
          <a:p>
            <a:endParaRPr lang="en-US" dirty="0">
              <a:solidFill>
                <a:schemeClr val="bg1">
                  <a:lumMod val="75000"/>
                </a:schemeClr>
              </a:solidFill>
            </a:endParaRPr>
          </a:p>
        </p:txBody>
      </p:sp>
      <p:pic>
        <p:nvPicPr>
          <p:cNvPr id="7" name="Picture 2" descr="Fig. 4">
            <a:extLst>
              <a:ext uri="{FF2B5EF4-FFF2-40B4-BE49-F238E27FC236}">
                <a16:creationId xmlns:a16="http://schemas.microsoft.com/office/drawing/2014/main" id="{2561A6DA-DB05-40AC-940D-F5D506567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803" y="3110909"/>
            <a:ext cx="6866597" cy="279581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A27467BE-A768-75AF-4A9A-A521B8CCBE3B}"/>
              </a:ext>
            </a:extLst>
          </p:cNvPr>
          <p:cNvSpPr>
            <a:spLocks noGrp="1"/>
          </p:cNvSpPr>
          <p:nvPr>
            <p:ph type="ftr" sz="quarter" idx="3"/>
          </p:nvPr>
        </p:nvSpPr>
        <p:spPr/>
        <p:txBody>
          <a:bodyPr/>
          <a:lstStyle/>
          <a:p>
            <a:r>
              <a:rPr lang="en-US" dirty="0" err="1"/>
              <a:t>Neelapu</a:t>
            </a:r>
            <a:r>
              <a:rPr lang="en-US" dirty="0"/>
              <a:t> SS, et al. </a:t>
            </a:r>
            <a:r>
              <a:rPr lang="en-US" i="1" dirty="0"/>
              <a:t>Nat Rev Clin Oncol. </a:t>
            </a:r>
            <a:r>
              <a:rPr lang="en-US" dirty="0"/>
              <a:t>2018;15:47-62.</a:t>
            </a:r>
          </a:p>
          <a:p>
            <a:r>
              <a:rPr lang="en-US" dirty="0"/>
              <a:t>Morris EC, et al. </a:t>
            </a:r>
            <a:r>
              <a:rPr lang="en-US" i="1" dirty="0"/>
              <a:t>Nat Rev Immunol. </a:t>
            </a:r>
            <a:r>
              <a:rPr lang="en-US" dirty="0"/>
              <a:t>2022;22:85-96.</a:t>
            </a:r>
          </a:p>
        </p:txBody>
      </p:sp>
    </p:spTree>
    <p:extLst>
      <p:ext uri="{BB962C8B-B14F-4D97-AF65-F5344CB8AC3E}">
        <p14:creationId xmlns:p14="http://schemas.microsoft.com/office/powerpoint/2010/main" val="587295704"/>
      </p:ext>
    </p:extLst>
  </p:cSld>
  <p:clrMapOvr>
    <a:masterClrMapping/>
  </p:clrMapOvr>
  <mc:AlternateContent xmlns:mc="http://schemas.openxmlformats.org/markup-compatibility/2006" xmlns:p14="http://schemas.microsoft.com/office/powerpoint/2010/main">
    <mc:Choice Requires="p14">
      <p:transition spd="slow" p14:dur="2000" advTm="55752"/>
    </mc:Choice>
    <mc:Fallback xmlns="">
      <p:transition spd="slow" advTm="5575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9413F-7DAF-4143-8431-E88D7A41D605}"/>
              </a:ext>
            </a:extLst>
          </p:cNvPr>
          <p:cNvSpPr>
            <a:spLocks noGrp="1"/>
          </p:cNvSpPr>
          <p:nvPr>
            <p:ph type="title"/>
          </p:nvPr>
        </p:nvSpPr>
        <p:spPr/>
        <p:txBody>
          <a:bodyPr>
            <a:normAutofit/>
          </a:bodyPr>
          <a:lstStyle/>
          <a:p>
            <a:r>
              <a:rPr lang="en-US" dirty="0">
                <a:solidFill>
                  <a:schemeClr val="accent4"/>
                </a:solidFill>
              </a:rPr>
              <a:t>ICANS: I</a:t>
            </a:r>
            <a:r>
              <a:rPr lang="en-US" dirty="0"/>
              <a:t>mmune </a:t>
            </a:r>
            <a:r>
              <a:rPr lang="en-US" dirty="0">
                <a:solidFill>
                  <a:schemeClr val="accent4"/>
                </a:solidFill>
              </a:rPr>
              <a:t>E</a:t>
            </a:r>
            <a:r>
              <a:rPr lang="en-US" dirty="0"/>
              <a:t>ffector </a:t>
            </a:r>
            <a:r>
              <a:rPr lang="en-US" dirty="0">
                <a:solidFill>
                  <a:schemeClr val="accent4"/>
                </a:solidFill>
              </a:rPr>
              <a:t>C</a:t>
            </a:r>
            <a:r>
              <a:rPr lang="en-US" dirty="0"/>
              <a:t>ell-</a:t>
            </a:r>
            <a:r>
              <a:rPr lang="en-US" dirty="0">
                <a:solidFill>
                  <a:schemeClr val="accent4"/>
                </a:solidFill>
              </a:rPr>
              <a:t>A</a:t>
            </a:r>
            <a:r>
              <a:rPr lang="en-US" dirty="0"/>
              <a:t>ssociated </a:t>
            </a:r>
            <a:r>
              <a:rPr lang="en-US" dirty="0">
                <a:solidFill>
                  <a:schemeClr val="accent4"/>
                </a:solidFill>
              </a:rPr>
              <a:t>N</a:t>
            </a:r>
            <a:r>
              <a:rPr lang="en-US" dirty="0"/>
              <a:t>eurotoxicity </a:t>
            </a:r>
            <a:r>
              <a:rPr lang="en-US" dirty="0">
                <a:solidFill>
                  <a:schemeClr val="accent4"/>
                </a:solidFill>
              </a:rPr>
              <a:t>S</a:t>
            </a:r>
            <a:r>
              <a:rPr lang="en-US" dirty="0"/>
              <a:t>yndrome</a:t>
            </a:r>
          </a:p>
        </p:txBody>
      </p:sp>
      <p:sp>
        <p:nvSpPr>
          <p:cNvPr id="8" name="Content Placeholder 7">
            <a:extLst>
              <a:ext uri="{FF2B5EF4-FFF2-40B4-BE49-F238E27FC236}">
                <a16:creationId xmlns:a16="http://schemas.microsoft.com/office/drawing/2014/main" id="{EA7AB790-2159-BC27-0935-E972ED12901D}"/>
              </a:ext>
            </a:extLst>
          </p:cNvPr>
          <p:cNvSpPr>
            <a:spLocks noGrp="1"/>
          </p:cNvSpPr>
          <p:nvPr>
            <p:ph idx="1"/>
          </p:nvPr>
        </p:nvSpPr>
        <p:spPr/>
        <p:txBody>
          <a:bodyPr>
            <a:normAutofit lnSpcReduction="10000"/>
          </a:bodyPr>
          <a:lstStyle/>
          <a:p>
            <a:r>
              <a:rPr lang="en-US" u="sng" dirty="0">
                <a:solidFill>
                  <a:srgbClr val="3A3A3A"/>
                </a:solidFill>
              </a:rPr>
              <a:t>Triggered by</a:t>
            </a:r>
            <a:r>
              <a:rPr lang="en-US" dirty="0">
                <a:solidFill>
                  <a:srgbClr val="3A3A3A"/>
                </a:solidFill>
              </a:rPr>
              <a:t>: Passive diffusion of cytokines into the brain, trafficking of CAR T-cells into CNS, monocyte recruitment and macrophage activation</a:t>
            </a:r>
          </a:p>
          <a:p>
            <a:r>
              <a:rPr lang="en-US" u="sng" dirty="0">
                <a:solidFill>
                  <a:srgbClr val="3A3A3A"/>
                </a:solidFill>
              </a:rPr>
              <a:t>Onset</a:t>
            </a:r>
            <a:r>
              <a:rPr lang="en-US" dirty="0">
                <a:solidFill>
                  <a:srgbClr val="3A3A3A"/>
                </a:solidFill>
              </a:rPr>
              <a:t>: Biphasic (early or after CRS resolved)</a:t>
            </a:r>
          </a:p>
          <a:p>
            <a:r>
              <a:rPr lang="en-US" u="sng" dirty="0">
                <a:solidFill>
                  <a:srgbClr val="3A3A3A"/>
                </a:solidFill>
              </a:rPr>
              <a:t>Suspect if</a:t>
            </a:r>
            <a:r>
              <a:rPr lang="en-US" dirty="0">
                <a:solidFill>
                  <a:srgbClr val="3A3A3A"/>
                </a:solidFill>
              </a:rPr>
              <a:t>:</a:t>
            </a:r>
          </a:p>
          <a:p>
            <a:pPr lvl="1"/>
            <a:r>
              <a:rPr lang="en-US" b="1" dirty="0">
                <a:solidFill>
                  <a:srgbClr val="3A3A3A"/>
                </a:solidFill>
              </a:rPr>
              <a:t>Diminished attention</a:t>
            </a:r>
          </a:p>
          <a:p>
            <a:pPr lvl="1"/>
            <a:r>
              <a:rPr lang="en-US" b="1" dirty="0">
                <a:solidFill>
                  <a:srgbClr val="3A3A3A"/>
                </a:solidFill>
              </a:rPr>
              <a:t>Language disturbance</a:t>
            </a:r>
          </a:p>
          <a:p>
            <a:pPr lvl="1"/>
            <a:r>
              <a:rPr lang="en-US" b="1" dirty="0">
                <a:solidFill>
                  <a:srgbClr val="3A3A3A"/>
                </a:solidFill>
              </a:rPr>
              <a:t>Impaired handwriting</a:t>
            </a:r>
          </a:p>
          <a:p>
            <a:pPr lvl="1"/>
            <a:r>
              <a:rPr lang="en-US" b="1" dirty="0">
                <a:solidFill>
                  <a:srgbClr val="3A3A3A"/>
                </a:solidFill>
              </a:rPr>
              <a:t>Confusion, disorientation</a:t>
            </a:r>
          </a:p>
          <a:p>
            <a:pPr lvl="1"/>
            <a:r>
              <a:rPr lang="en-US" b="1" dirty="0">
                <a:solidFill>
                  <a:srgbClr val="3A3A3A"/>
                </a:solidFill>
              </a:rPr>
              <a:t>Agitation</a:t>
            </a:r>
          </a:p>
          <a:p>
            <a:pPr lvl="1"/>
            <a:r>
              <a:rPr lang="en-US" b="1" dirty="0">
                <a:solidFill>
                  <a:srgbClr val="3A3A3A"/>
                </a:solidFill>
              </a:rPr>
              <a:t>Aphasia, somnolence</a:t>
            </a:r>
          </a:p>
          <a:p>
            <a:pPr lvl="1"/>
            <a:r>
              <a:rPr lang="en-US" b="1" dirty="0">
                <a:solidFill>
                  <a:srgbClr val="3A3A3A"/>
                </a:solidFill>
              </a:rPr>
              <a:t>Tremors, seizures</a:t>
            </a:r>
          </a:p>
          <a:p>
            <a:pPr lvl="1"/>
            <a:r>
              <a:rPr lang="en-US" b="1" dirty="0">
                <a:solidFill>
                  <a:srgbClr val="3A3A3A"/>
                </a:solidFill>
              </a:rPr>
              <a:t>Motor weakness,</a:t>
            </a:r>
            <a:br>
              <a:rPr lang="en-US" b="1" dirty="0">
                <a:solidFill>
                  <a:srgbClr val="3A3A3A"/>
                </a:solidFill>
              </a:rPr>
            </a:br>
            <a:r>
              <a:rPr lang="en-US" b="1" dirty="0">
                <a:solidFill>
                  <a:srgbClr val="3A3A3A"/>
                </a:solidFill>
              </a:rPr>
              <a:t>incontinence</a:t>
            </a:r>
          </a:p>
          <a:p>
            <a:endParaRPr lang="en-US" dirty="0">
              <a:solidFill>
                <a:schemeClr val="bg1">
                  <a:lumMod val="75000"/>
                </a:schemeClr>
              </a:solidFill>
            </a:endParaRPr>
          </a:p>
        </p:txBody>
      </p:sp>
      <p:pic>
        <p:nvPicPr>
          <p:cNvPr id="7" name="Picture 2" descr="Fig. 4">
            <a:extLst>
              <a:ext uri="{FF2B5EF4-FFF2-40B4-BE49-F238E27FC236}">
                <a16:creationId xmlns:a16="http://schemas.microsoft.com/office/drawing/2014/main" id="{2561A6DA-DB05-40AC-940D-F5D506567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803" y="3110909"/>
            <a:ext cx="6866597" cy="279581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A27467BE-A768-75AF-4A9A-A521B8CCBE3B}"/>
              </a:ext>
            </a:extLst>
          </p:cNvPr>
          <p:cNvSpPr>
            <a:spLocks noGrp="1"/>
          </p:cNvSpPr>
          <p:nvPr>
            <p:ph type="ftr" sz="quarter" idx="3"/>
          </p:nvPr>
        </p:nvSpPr>
        <p:spPr/>
        <p:txBody>
          <a:bodyPr/>
          <a:lstStyle/>
          <a:p>
            <a:r>
              <a:rPr lang="en-US" dirty="0" err="1"/>
              <a:t>Neelapu</a:t>
            </a:r>
            <a:r>
              <a:rPr lang="en-US" dirty="0"/>
              <a:t> SS, et al. </a:t>
            </a:r>
            <a:r>
              <a:rPr lang="en-US" i="1" dirty="0"/>
              <a:t>Nat Rev Clin Oncol. </a:t>
            </a:r>
            <a:r>
              <a:rPr lang="en-US" dirty="0"/>
              <a:t>2018;15:47-62.</a:t>
            </a:r>
          </a:p>
          <a:p>
            <a:r>
              <a:rPr lang="en-US" dirty="0"/>
              <a:t>Morris EC, et al. </a:t>
            </a:r>
            <a:r>
              <a:rPr lang="en-US" i="1" dirty="0"/>
              <a:t>Nat Rev Immunol. </a:t>
            </a:r>
            <a:r>
              <a:rPr lang="en-US" dirty="0"/>
              <a:t>2022;22:85-96.</a:t>
            </a:r>
          </a:p>
        </p:txBody>
      </p:sp>
    </p:spTree>
    <p:extLst>
      <p:ext uri="{BB962C8B-B14F-4D97-AF65-F5344CB8AC3E}">
        <p14:creationId xmlns:p14="http://schemas.microsoft.com/office/powerpoint/2010/main" val="447105543"/>
      </p:ext>
    </p:extLst>
  </p:cSld>
  <p:clrMapOvr>
    <a:masterClrMapping/>
  </p:clrMapOvr>
  <mc:AlternateContent xmlns:mc="http://schemas.openxmlformats.org/markup-compatibility/2006" xmlns:p14="http://schemas.microsoft.com/office/powerpoint/2010/main">
    <mc:Choice Requires="p14">
      <p:transition spd="slow" p14:dur="2000" advTm="55752"/>
    </mc:Choice>
    <mc:Fallback xmlns="">
      <p:transition spd="slow" advTm="557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895A8C-13F8-DE8B-EFF0-1206539441C3}"/>
              </a:ext>
            </a:extLst>
          </p:cNvPr>
          <p:cNvSpPr>
            <a:spLocks noGrp="1"/>
          </p:cNvSpPr>
          <p:nvPr>
            <p:ph type="title"/>
          </p:nvPr>
        </p:nvSpPr>
        <p:spPr/>
        <p:txBody>
          <a:bodyPr/>
          <a:lstStyle/>
          <a:p>
            <a:r>
              <a:rPr lang="en-US" dirty="0"/>
              <a:t>ICANS Grading and Management</a:t>
            </a:r>
          </a:p>
        </p:txBody>
      </p:sp>
      <p:sp>
        <p:nvSpPr>
          <p:cNvPr id="9" name="Footer Placeholder 8">
            <a:extLst>
              <a:ext uri="{FF2B5EF4-FFF2-40B4-BE49-F238E27FC236}">
                <a16:creationId xmlns:a16="http://schemas.microsoft.com/office/drawing/2014/main" id="{B6158B41-E835-FD27-B72A-2F955CF9A12C}"/>
              </a:ext>
            </a:extLst>
          </p:cNvPr>
          <p:cNvSpPr>
            <a:spLocks noGrp="1"/>
          </p:cNvSpPr>
          <p:nvPr>
            <p:ph type="ftr" sz="quarter" idx="3"/>
          </p:nvPr>
        </p:nvSpPr>
        <p:spPr/>
        <p:txBody>
          <a:bodyPr/>
          <a:lstStyle/>
          <a:p>
            <a:r>
              <a:rPr lang="en-US" dirty="0"/>
              <a:t>Lee DW, et al. </a:t>
            </a:r>
            <a:r>
              <a:rPr lang="en-US" i="1" dirty="0"/>
              <a:t>Biol Blood Marrow Transplant. </a:t>
            </a:r>
            <a:r>
              <a:rPr lang="en-US" dirty="0"/>
              <a:t>2019;25:625-638.</a:t>
            </a:r>
          </a:p>
        </p:txBody>
      </p:sp>
      <p:graphicFrame>
        <p:nvGraphicFramePr>
          <p:cNvPr id="8" name="Table 8">
            <a:extLst>
              <a:ext uri="{FF2B5EF4-FFF2-40B4-BE49-F238E27FC236}">
                <a16:creationId xmlns:a16="http://schemas.microsoft.com/office/drawing/2014/main" id="{0CE96A20-AF5D-6A42-98C9-8ABBF8C3DCFD}"/>
              </a:ext>
            </a:extLst>
          </p:cNvPr>
          <p:cNvGraphicFramePr>
            <a:graphicFrameLocks noGrp="1"/>
          </p:cNvGraphicFramePr>
          <p:nvPr>
            <p:extLst>
              <p:ext uri="{D42A27DB-BD31-4B8C-83A1-F6EECF244321}">
                <p14:modId xmlns:p14="http://schemas.microsoft.com/office/powerpoint/2010/main" val="2151430618"/>
              </p:ext>
            </p:extLst>
          </p:nvPr>
        </p:nvGraphicFramePr>
        <p:xfrm>
          <a:off x="162560" y="1324238"/>
          <a:ext cx="11866880" cy="4886062"/>
        </p:xfrm>
        <a:graphic>
          <a:graphicData uri="http://schemas.openxmlformats.org/drawingml/2006/table">
            <a:tbl>
              <a:tblPr firstRow="1" bandRow="1">
                <a:tableStyleId>{21E4AEA4-8DFA-4A89-87EB-49C32662AFE0}</a:tableStyleId>
              </a:tblPr>
              <a:tblGrid>
                <a:gridCol w="2036445">
                  <a:extLst>
                    <a:ext uri="{9D8B030D-6E8A-4147-A177-3AD203B41FA5}">
                      <a16:colId xmlns:a16="http://schemas.microsoft.com/office/drawing/2014/main" val="2136356836"/>
                    </a:ext>
                  </a:extLst>
                </a:gridCol>
                <a:gridCol w="1971675">
                  <a:extLst>
                    <a:ext uri="{9D8B030D-6E8A-4147-A177-3AD203B41FA5}">
                      <a16:colId xmlns:a16="http://schemas.microsoft.com/office/drawing/2014/main" val="2365061803"/>
                    </a:ext>
                  </a:extLst>
                </a:gridCol>
                <a:gridCol w="2105025">
                  <a:extLst>
                    <a:ext uri="{9D8B030D-6E8A-4147-A177-3AD203B41FA5}">
                      <a16:colId xmlns:a16="http://schemas.microsoft.com/office/drawing/2014/main" val="2481626725"/>
                    </a:ext>
                  </a:extLst>
                </a:gridCol>
                <a:gridCol w="2400935">
                  <a:extLst>
                    <a:ext uri="{9D8B030D-6E8A-4147-A177-3AD203B41FA5}">
                      <a16:colId xmlns:a16="http://schemas.microsoft.com/office/drawing/2014/main" val="2917332371"/>
                    </a:ext>
                  </a:extLst>
                </a:gridCol>
                <a:gridCol w="3352800">
                  <a:extLst>
                    <a:ext uri="{9D8B030D-6E8A-4147-A177-3AD203B41FA5}">
                      <a16:colId xmlns:a16="http://schemas.microsoft.com/office/drawing/2014/main" val="3894171343"/>
                    </a:ext>
                  </a:extLst>
                </a:gridCol>
              </a:tblGrid>
              <a:tr h="574674">
                <a:tc>
                  <a:txBody>
                    <a:bodyPr/>
                    <a:lstStyle/>
                    <a:p>
                      <a:pPr algn="ctr"/>
                      <a:endParaRPr lang="en-US" sz="1800" dirty="0"/>
                    </a:p>
                  </a:txBody>
                  <a:tcPr anchor="ctr">
                    <a:solidFill>
                      <a:srgbClr val="800606"/>
                    </a:solidFill>
                  </a:tcPr>
                </a:tc>
                <a:tc>
                  <a:txBody>
                    <a:bodyPr/>
                    <a:lstStyle/>
                    <a:p>
                      <a:pPr algn="ctr"/>
                      <a:r>
                        <a:rPr lang="en-US" sz="1800" b="1" dirty="0"/>
                        <a:t>Grade 1</a:t>
                      </a:r>
                    </a:p>
                  </a:txBody>
                  <a:tcPr anchor="ctr">
                    <a:solidFill>
                      <a:srgbClr val="800606"/>
                    </a:solidFill>
                  </a:tcPr>
                </a:tc>
                <a:tc>
                  <a:txBody>
                    <a:bodyPr/>
                    <a:lstStyle/>
                    <a:p>
                      <a:pPr algn="ctr"/>
                      <a:r>
                        <a:rPr lang="en-US" sz="1800" dirty="0"/>
                        <a:t>Grade 2</a:t>
                      </a:r>
                    </a:p>
                  </a:txBody>
                  <a:tcPr anchor="ctr">
                    <a:solidFill>
                      <a:srgbClr val="800606"/>
                    </a:solidFill>
                  </a:tcPr>
                </a:tc>
                <a:tc>
                  <a:txBody>
                    <a:bodyPr/>
                    <a:lstStyle/>
                    <a:p>
                      <a:pPr algn="ctr"/>
                      <a:r>
                        <a:rPr lang="en-US" sz="1800" dirty="0"/>
                        <a:t>Grade 3</a:t>
                      </a:r>
                    </a:p>
                  </a:txBody>
                  <a:tcPr anchor="ctr">
                    <a:solidFill>
                      <a:srgbClr val="800606"/>
                    </a:solidFill>
                  </a:tcPr>
                </a:tc>
                <a:tc>
                  <a:txBody>
                    <a:bodyPr/>
                    <a:lstStyle/>
                    <a:p>
                      <a:pPr algn="ctr"/>
                      <a:r>
                        <a:rPr lang="en-US" sz="1800" dirty="0"/>
                        <a:t>Grade 4</a:t>
                      </a:r>
                    </a:p>
                  </a:txBody>
                  <a:tcPr anchor="ctr">
                    <a:solidFill>
                      <a:srgbClr val="800606"/>
                    </a:solidFill>
                  </a:tcPr>
                </a:tc>
                <a:extLst>
                  <a:ext uri="{0D108BD9-81ED-4DB2-BD59-A6C34878D82A}">
                    <a16:rowId xmlns:a16="http://schemas.microsoft.com/office/drawing/2014/main" val="3295611676"/>
                  </a:ext>
                </a:extLst>
              </a:tr>
              <a:tr h="539488">
                <a:tc>
                  <a:txBody>
                    <a:bodyPr/>
                    <a:lstStyle/>
                    <a:p>
                      <a:pPr algn="ctr"/>
                      <a:r>
                        <a:rPr lang="en-US" sz="1400" b="1" dirty="0"/>
                        <a:t>ICE Score</a:t>
                      </a:r>
                    </a:p>
                  </a:txBody>
                  <a:tcPr anchor="ctr"/>
                </a:tc>
                <a:tc>
                  <a:txBody>
                    <a:bodyPr/>
                    <a:lstStyle/>
                    <a:p>
                      <a:r>
                        <a:rPr lang="en-US" sz="1400" dirty="0"/>
                        <a:t>7-9</a:t>
                      </a:r>
                    </a:p>
                  </a:txBody>
                  <a:tcPr anchor="ctr"/>
                </a:tc>
                <a:tc>
                  <a:txBody>
                    <a:bodyPr/>
                    <a:lstStyle/>
                    <a:p>
                      <a:r>
                        <a:rPr lang="en-US" sz="1400" dirty="0"/>
                        <a:t>3-6</a:t>
                      </a:r>
                    </a:p>
                  </a:txBody>
                  <a:tcPr anchor="ctr"/>
                </a:tc>
                <a:tc>
                  <a:txBody>
                    <a:bodyPr/>
                    <a:lstStyle/>
                    <a:p>
                      <a:r>
                        <a:rPr lang="en-US" sz="1400" dirty="0"/>
                        <a:t>0-2</a:t>
                      </a:r>
                    </a:p>
                  </a:txBody>
                  <a:tcPr anchor="ctr"/>
                </a:tc>
                <a:tc>
                  <a:txBody>
                    <a:bodyPr/>
                    <a:lstStyle/>
                    <a:p>
                      <a:r>
                        <a:rPr lang="en-US" sz="1400" dirty="0"/>
                        <a:t>0 (unarousable or unable to perform)</a:t>
                      </a:r>
                    </a:p>
                  </a:txBody>
                  <a:tcPr anchor="ctr"/>
                </a:tc>
                <a:extLst>
                  <a:ext uri="{0D108BD9-81ED-4DB2-BD59-A6C34878D82A}">
                    <a16:rowId xmlns:a16="http://schemas.microsoft.com/office/drawing/2014/main" val="867688798"/>
                  </a:ext>
                </a:extLst>
              </a:tr>
              <a:tr h="714375">
                <a:tc>
                  <a:txBody>
                    <a:bodyPr/>
                    <a:lstStyle/>
                    <a:p>
                      <a:pPr algn="ctr"/>
                      <a:r>
                        <a:rPr lang="en-US" sz="1400" b="1" dirty="0"/>
                        <a:t>Depressed level of consciousness</a:t>
                      </a:r>
                    </a:p>
                  </a:txBody>
                  <a:tcPr anchor="ctr"/>
                </a:tc>
                <a:tc>
                  <a:txBody>
                    <a:bodyPr/>
                    <a:lstStyle/>
                    <a:p>
                      <a:r>
                        <a:rPr lang="en-US" sz="1400" dirty="0"/>
                        <a:t>Awakens spontaneously</a:t>
                      </a:r>
                    </a:p>
                  </a:txBody>
                  <a:tcPr anchor="ctr"/>
                </a:tc>
                <a:tc>
                  <a:txBody>
                    <a:bodyPr/>
                    <a:lstStyle/>
                    <a:p>
                      <a:r>
                        <a:rPr lang="en-US" sz="1400" dirty="0"/>
                        <a:t>Awakens to voice</a:t>
                      </a:r>
                    </a:p>
                  </a:txBody>
                  <a:tcPr anchor="ctr"/>
                </a:tc>
                <a:tc>
                  <a:txBody>
                    <a:bodyPr/>
                    <a:lstStyle/>
                    <a:p>
                      <a:r>
                        <a:rPr lang="en-US" sz="1400" dirty="0"/>
                        <a:t>Awakens only to tactile stimulus</a:t>
                      </a:r>
                    </a:p>
                  </a:txBody>
                  <a:tcPr anchor="ctr"/>
                </a:tc>
                <a:tc>
                  <a:txBody>
                    <a:bodyPr/>
                    <a:lstStyle/>
                    <a:p>
                      <a:r>
                        <a:rPr lang="en-US" sz="1400" dirty="0"/>
                        <a:t>Unarousable or requires repetitive tactile stimuli to arouse; stupor or coma</a:t>
                      </a:r>
                    </a:p>
                  </a:txBody>
                  <a:tcPr anchor="ctr"/>
                </a:tc>
                <a:extLst>
                  <a:ext uri="{0D108BD9-81ED-4DB2-BD59-A6C34878D82A}">
                    <a16:rowId xmlns:a16="http://schemas.microsoft.com/office/drawing/2014/main" val="275288205"/>
                  </a:ext>
                </a:extLst>
              </a:tr>
              <a:tr h="552450">
                <a:tc>
                  <a:txBody>
                    <a:bodyPr/>
                    <a:lstStyle/>
                    <a:p>
                      <a:pPr algn="ctr"/>
                      <a:r>
                        <a:rPr lang="en-US" sz="1400" b="1" dirty="0"/>
                        <a:t>Seizure</a:t>
                      </a:r>
                    </a:p>
                  </a:txBody>
                  <a:tcPr anchor="ctr"/>
                </a:tc>
                <a:tc>
                  <a:txBody>
                    <a:bodyPr/>
                    <a:lstStyle/>
                    <a:p>
                      <a:r>
                        <a:rPr lang="en-US" sz="1400" dirty="0"/>
                        <a:t>N/A</a:t>
                      </a:r>
                    </a:p>
                  </a:txBody>
                  <a:tcPr anchor="ctr"/>
                </a:tc>
                <a:tc>
                  <a:txBody>
                    <a:bodyPr/>
                    <a:lstStyle/>
                    <a:p>
                      <a:r>
                        <a:rPr lang="en-US" sz="1400" dirty="0"/>
                        <a:t>N/A</a:t>
                      </a:r>
                    </a:p>
                  </a:txBody>
                  <a:tcPr anchor="ctr"/>
                </a:tc>
                <a:tc>
                  <a:txBody>
                    <a:bodyPr/>
                    <a:lstStyle/>
                    <a:p>
                      <a:endParaRPr lang="en-US" sz="1400" dirty="0"/>
                    </a:p>
                  </a:txBody>
                  <a:tcPr anchor="ctr"/>
                </a:tc>
                <a:tc>
                  <a:txBody>
                    <a:bodyPr/>
                    <a:lstStyle/>
                    <a:p>
                      <a:r>
                        <a:rPr lang="en-US" sz="1400" dirty="0"/>
                        <a:t>Prolonged seizure / status epilepticus </a:t>
                      </a:r>
                    </a:p>
                  </a:txBody>
                  <a:tcPr anchor="ctr"/>
                </a:tc>
                <a:extLst>
                  <a:ext uri="{0D108BD9-81ED-4DB2-BD59-A6C34878D82A}">
                    <a16:rowId xmlns:a16="http://schemas.microsoft.com/office/drawing/2014/main" val="221265889"/>
                  </a:ext>
                </a:extLst>
              </a:tr>
              <a:tr h="369039">
                <a:tc>
                  <a:txBody>
                    <a:bodyPr/>
                    <a:lstStyle/>
                    <a:p>
                      <a:pPr algn="ctr"/>
                      <a:r>
                        <a:rPr lang="en-US" sz="1400" b="1" dirty="0"/>
                        <a:t>Motor findings</a:t>
                      </a:r>
                    </a:p>
                  </a:txBody>
                  <a:tcPr anchor="ctr"/>
                </a:tc>
                <a:tc>
                  <a:txBody>
                    <a:bodyPr/>
                    <a:lstStyle/>
                    <a:p>
                      <a:r>
                        <a:rPr lang="en-US" sz="1400" dirty="0"/>
                        <a:t>N/A</a:t>
                      </a:r>
                    </a:p>
                  </a:txBody>
                  <a:tcPr anchor="ctr"/>
                </a:tc>
                <a:tc>
                  <a:txBody>
                    <a:bodyPr/>
                    <a:lstStyle/>
                    <a:p>
                      <a:r>
                        <a:rPr lang="en-US" sz="1400" dirty="0"/>
                        <a:t>N/A</a:t>
                      </a:r>
                    </a:p>
                  </a:txBody>
                  <a:tcPr anchor="ctr"/>
                </a:tc>
                <a:tc>
                  <a:txBody>
                    <a:bodyPr/>
                    <a:lstStyle/>
                    <a:p>
                      <a:endParaRPr lang="en-US" sz="1400" dirty="0"/>
                    </a:p>
                  </a:txBody>
                  <a:tcPr anchor="ctr"/>
                </a:tc>
                <a:tc>
                  <a:txBody>
                    <a:bodyPr/>
                    <a:lstStyle/>
                    <a:p>
                      <a:r>
                        <a:rPr lang="en-US" sz="1400" dirty="0"/>
                        <a:t>Paralysis</a:t>
                      </a:r>
                    </a:p>
                  </a:txBody>
                  <a:tcPr anchor="ctr"/>
                </a:tc>
                <a:extLst>
                  <a:ext uri="{0D108BD9-81ED-4DB2-BD59-A6C34878D82A}">
                    <a16:rowId xmlns:a16="http://schemas.microsoft.com/office/drawing/2014/main" val="664238333"/>
                  </a:ext>
                </a:extLst>
              </a:tr>
              <a:tr h="764436">
                <a:tc>
                  <a:txBody>
                    <a:bodyPr/>
                    <a:lstStyle/>
                    <a:p>
                      <a:pPr algn="ctr"/>
                      <a:r>
                        <a:rPr lang="en-US" sz="1400" b="1" dirty="0"/>
                        <a:t>Raised ICP/ cerebral edema </a:t>
                      </a:r>
                    </a:p>
                  </a:txBody>
                  <a:tcPr anchor="ctr"/>
                </a:tc>
                <a:tc>
                  <a:txBody>
                    <a:bodyPr/>
                    <a:lstStyle/>
                    <a:p>
                      <a:r>
                        <a:rPr lang="en-US" sz="1400" dirty="0"/>
                        <a:t>N/A</a:t>
                      </a:r>
                    </a:p>
                  </a:txBody>
                  <a:tcPr anchor="ctr"/>
                </a:tc>
                <a:tc>
                  <a:txBody>
                    <a:bodyPr/>
                    <a:lstStyle/>
                    <a:p>
                      <a:r>
                        <a:rPr lang="en-US" sz="1400" dirty="0"/>
                        <a:t>N/A</a:t>
                      </a:r>
                    </a:p>
                  </a:txBody>
                  <a:tcPr anchor="ctr"/>
                </a:tc>
                <a:tc>
                  <a:txBody>
                    <a:bodyPr/>
                    <a:lstStyle/>
                    <a:p>
                      <a:r>
                        <a:rPr lang="en-US" sz="1400" dirty="0"/>
                        <a:t>Focal/local edema on imaging</a:t>
                      </a:r>
                    </a:p>
                  </a:txBody>
                  <a:tcPr anchor="ctr"/>
                </a:tc>
                <a:tc>
                  <a:txBody>
                    <a:bodyPr/>
                    <a:lstStyle/>
                    <a:p>
                      <a:r>
                        <a:rPr lang="en-US" sz="1400" dirty="0"/>
                        <a:t>Diffuse edema on imaging; posturing; CN6 palsy; papilledema; Cushing’s triad</a:t>
                      </a:r>
                    </a:p>
                  </a:txBody>
                  <a:tcPr anchor="ctr"/>
                </a:tc>
                <a:extLst>
                  <a:ext uri="{0D108BD9-81ED-4DB2-BD59-A6C34878D82A}">
                    <a16:rowId xmlns:a16="http://schemas.microsoft.com/office/drawing/2014/main" val="1063697693"/>
                  </a:ext>
                </a:extLst>
              </a:tr>
              <a:tr h="1333500">
                <a:tc>
                  <a:txBody>
                    <a:bodyPr/>
                    <a:lstStyle/>
                    <a:p>
                      <a:pPr algn="ctr"/>
                      <a:r>
                        <a:rPr lang="en-US" sz="1400" b="1" dirty="0"/>
                        <a:t>Management</a:t>
                      </a:r>
                    </a:p>
                  </a:txBody>
                  <a:tcPr anchor="ctr"/>
                </a:tc>
                <a:tc>
                  <a:txBody>
                    <a:bodyPr/>
                    <a:lstStyle/>
                    <a:p>
                      <a:pPr marL="285750" indent="-285750">
                        <a:buFontTx/>
                        <a:buChar char="-"/>
                      </a:pPr>
                      <a:r>
                        <a:rPr lang="en-US" sz="1400" dirty="0"/>
                        <a:t>Head CT</a:t>
                      </a:r>
                    </a:p>
                    <a:p>
                      <a:pPr marL="285750" indent="-285750">
                        <a:buFontTx/>
                        <a:buChar char="-"/>
                      </a:pPr>
                      <a:r>
                        <a:rPr lang="en-US" sz="1400" dirty="0"/>
                        <a:t>MRI? LP? EEG? </a:t>
                      </a:r>
                    </a:p>
                    <a:p>
                      <a:pPr marL="285750" indent="-285750">
                        <a:buFontTx/>
                        <a:buChar char="-"/>
                      </a:pPr>
                      <a:r>
                        <a:rPr lang="en-US" sz="1400" dirty="0" err="1"/>
                        <a:t>Dex</a:t>
                      </a:r>
                      <a:r>
                        <a:rPr lang="en-US" sz="1400" dirty="0"/>
                        <a:t> if high-risk</a:t>
                      </a:r>
                    </a:p>
                  </a:txBody>
                  <a:tcPr anchor="ctr"/>
                </a:tc>
                <a:tc>
                  <a:txBody>
                    <a:bodyPr/>
                    <a:lstStyle/>
                    <a:p>
                      <a:r>
                        <a:rPr lang="en-US" sz="1400" dirty="0"/>
                        <a:t>G1 +</a:t>
                      </a:r>
                    </a:p>
                    <a:p>
                      <a:r>
                        <a:rPr lang="en-US" sz="1400" dirty="0"/>
                        <a:t>- </a:t>
                      </a:r>
                      <a:r>
                        <a:rPr lang="en-US" sz="1400" dirty="0" err="1"/>
                        <a:t>Dex</a:t>
                      </a:r>
                      <a:r>
                        <a:rPr lang="en-US" sz="1400" dirty="0"/>
                        <a:t> 10 mg q8-12 hours until grade </a:t>
                      </a:r>
                      <a:r>
                        <a:rPr lang="en-US" sz="1400" u="sng" dirty="0"/>
                        <a:t>&lt;</a:t>
                      </a:r>
                      <a:r>
                        <a:rPr lang="en-US" sz="1400" u="none" dirty="0"/>
                        <a:t> 1, then taper</a:t>
                      </a:r>
                      <a:endParaRPr lang="en-US" sz="1400" dirty="0"/>
                    </a:p>
                  </a:txBody>
                  <a:tcPr anchor="ctr"/>
                </a:tc>
                <a:tc>
                  <a:txBody>
                    <a:bodyPr/>
                    <a:lstStyle/>
                    <a:p>
                      <a:r>
                        <a:rPr lang="en-US" sz="1400" dirty="0"/>
                        <a:t>G2 + </a:t>
                      </a:r>
                    </a:p>
                    <a:p>
                      <a:pPr marL="285750" indent="-285750">
                        <a:buFontTx/>
                        <a:buChar char="-"/>
                      </a:pPr>
                      <a:r>
                        <a:rPr lang="en-US" sz="1400" dirty="0" err="1"/>
                        <a:t>Dex</a:t>
                      </a:r>
                      <a:r>
                        <a:rPr lang="en-US" sz="1400" dirty="0"/>
                        <a:t> 10-20 mg IV q6-12 </a:t>
                      </a:r>
                      <a:r>
                        <a:rPr lang="en-US" sz="1400" dirty="0" err="1"/>
                        <a:t>hrs</a:t>
                      </a:r>
                      <a:r>
                        <a:rPr lang="en-US" sz="1400" dirty="0"/>
                        <a:t> until grade </a:t>
                      </a:r>
                      <a:r>
                        <a:rPr lang="en-US" sz="1400" u="sng" dirty="0"/>
                        <a:t>&lt;</a:t>
                      </a:r>
                      <a:r>
                        <a:rPr lang="en-US" sz="1400" u="none" dirty="0"/>
                        <a:t> 1</a:t>
                      </a:r>
                    </a:p>
                    <a:p>
                      <a:pPr marL="285750" indent="-285750">
                        <a:buFontTx/>
                        <a:buChar char="-"/>
                      </a:pPr>
                      <a:r>
                        <a:rPr lang="en-US" sz="1400" u="none" dirty="0"/>
                        <a:t>Cerebral edema management</a:t>
                      </a:r>
                    </a:p>
                    <a:p>
                      <a:pPr marL="285750" indent="-285750">
                        <a:buFontTx/>
                        <a:buChar char="-"/>
                      </a:pPr>
                      <a:r>
                        <a:rPr lang="en-US" sz="1400" u="none" dirty="0"/>
                        <a:t>Antiepileptics</a:t>
                      </a:r>
                      <a:endParaRPr lang="en-US" sz="1400" dirty="0"/>
                    </a:p>
                  </a:txBody>
                  <a:tcPr anchor="ctr"/>
                </a:tc>
                <a:tc>
                  <a:txBody>
                    <a:bodyPr/>
                    <a:lstStyle/>
                    <a:p>
                      <a:r>
                        <a:rPr lang="en-US" sz="1400" dirty="0"/>
                        <a:t>G3 + </a:t>
                      </a:r>
                    </a:p>
                    <a:p>
                      <a:pPr marL="285750" indent="-285750">
                        <a:buFontTx/>
                        <a:buChar char="-"/>
                      </a:pPr>
                      <a:r>
                        <a:rPr lang="en-US" sz="1400" dirty="0" err="1"/>
                        <a:t>Dex</a:t>
                      </a:r>
                      <a:r>
                        <a:rPr lang="en-US" sz="1400" dirty="0"/>
                        <a:t> 20 mg q6hrs until grade </a:t>
                      </a:r>
                      <a:r>
                        <a:rPr lang="en-US" sz="1400" u="sng" dirty="0"/>
                        <a:t>&lt; </a:t>
                      </a:r>
                      <a:r>
                        <a:rPr lang="en-US" sz="1400" u="none" dirty="0"/>
                        <a:t>1</a:t>
                      </a:r>
                    </a:p>
                    <a:p>
                      <a:pPr marL="285750" indent="-285750">
                        <a:buFontTx/>
                        <a:buChar char="-"/>
                      </a:pPr>
                      <a:r>
                        <a:rPr lang="en-US" sz="1400" u="none" dirty="0" err="1"/>
                        <a:t>Methlpred</a:t>
                      </a:r>
                      <a:r>
                        <a:rPr lang="en-US" sz="1400" u="none" dirty="0"/>
                        <a:t> 1g/d if no improvement</a:t>
                      </a:r>
                    </a:p>
                    <a:p>
                      <a:pPr marL="285750" indent="-285750">
                        <a:buFontTx/>
                        <a:buChar char="-"/>
                      </a:pPr>
                      <a:r>
                        <a:rPr lang="en-US" sz="1400" u="none" dirty="0"/>
                        <a:t>Anakinra? </a:t>
                      </a:r>
                      <a:r>
                        <a:rPr lang="en-US" sz="1400" u="none" dirty="0" err="1"/>
                        <a:t>Siltuximab</a:t>
                      </a:r>
                      <a:r>
                        <a:rPr lang="en-US" sz="1400" u="none" dirty="0"/>
                        <a:t>? IT chemo?</a:t>
                      </a:r>
                    </a:p>
                  </a:txBody>
                  <a:tcPr anchor="ctr"/>
                </a:tc>
                <a:extLst>
                  <a:ext uri="{0D108BD9-81ED-4DB2-BD59-A6C34878D82A}">
                    <a16:rowId xmlns:a16="http://schemas.microsoft.com/office/drawing/2014/main" val="3897269260"/>
                  </a:ext>
                </a:extLst>
              </a:tr>
            </a:tbl>
          </a:graphicData>
        </a:graphic>
      </p:graphicFrame>
    </p:spTree>
    <p:extLst>
      <p:ext uri="{BB962C8B-B14F-4D97-AF65-F5344CB8AC3E}">
        <p14:creationId xmlns:p14="http://schemas.microsoft.com/office/powerpoint/2010/main" val="3539659977"/>
      </p:ext>
    </p:extLst>
  </p:cSld>
  <p:clrMapOvr>
    <a:masterClrMapping/>
  </p:clrMapOvr>
  <mc:AlternateContent xmlns:mc="http://schemas.openxmlformats.org/markup-compatibility/2006" xmlns:p14="http://schemas.microsoft.com/office/powerpoint/2010/main">
    <mc:Choice Requires="p14">
      <p:transition spd="slow" p14:dur="2000" advTm="61542"/>
    </mc:Choice>
    <mc:Fallback xmlns="">
      <p:transition spd="slow" advTm="6154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895A8C-13F8-DE8B-EFF0-1206539441C3}"/>
              </a:ext>
            </a:extLst>
          </p:cNvPr>
          <p:cNvSpPr>
            <a:spLocks noGrp="1"/>
          </p:cNvSpPr>
          <p:nvPr>
            <p:ph type="title"/>
          </p:nvPr>
        </p:nvSpPr>
        <p:spPr/>
        <p:txBody>
          <a:bodyPr/>
          <a:lstStyle/>
          <a:p>
            <a:r>
              <a:rPr lang="en-US" dirty="0"/>
              <a:t>ICANS Grading and Management</a:t>
            </a:r>
          </a:p>
        </p:txBody>
      </p:sp>
      <p:sp>
        <p:nvSpPr>
          <p:cNvPr id="9" name="Footer Placeholder 8">
            <a:extLst>
              <a:ext uri="{FF2B5EF4-FFF2-40B4-BE49-F238E27FC236}">
                <a16:creationId xmlns:a16="http://schemas.microsoft.com/office/drawing/2014/main" id="{B6158B41-E835-FD27-B72A-2F955CF9A12C}"/>
              </a:ext>
            </a:extLst>
          </p:cNvPr>
          <p:cNvSpPr>
            <a:spLocks noGrp="1"/>
          </p:cNvSpPr>
          <p:nvPr>
            <p:ph type="ftr" sz="quarter" idx="3"/>
          </p:nvPr>
        </p:nvSpPr>
        <p:spPr/>
        <p:txBody>
          <a:bodyPr/>
          <a:lstStyle/>
          <a:p>
            <a:r>
              <a:rPr lang="en-US" dirty="0"/>
              <a:t>Lee DW, et al. </a:t>
            </a:r>
            <a:r>
              <a:rPr lang="en-US" i="1" dirty="0"/>
              <a:t>Biol Blood Marrow Transplant. </a:t>
            </a:r>
            <a:r>
              <a:rPr lang="en-US" dirty="0"/>
              <a:t>2019;25:625-638.</a:t>
            </a:r>
          </a:p>
        </p:txBody>
      </p:sp>
      <p:graphicFrame>
        <p:nvGraphicFramePr>
          <p:cNvPr id="8" name="Table 8">
            <a:extLst>
              <a:ext uri="{FF2B5EF4-FFF2-40B4-BE49-F238E27FC236}">
                <a16:creationId xmlns:a16="http://schemas.microsoft.com/office/drawing/2014/main" id="{0CE96A20-AF5D-6A42-98C9-8ABBF8C3DCFD}"/>
              </a:ext>
            </a:extLst>
          </p:cNvPr>
          <p:cNvGraphicFramePr>
            <a:graphicFrameLocks noGrp="1"/>
          </p:cNvGraphicFramePr>
          <p:nvPr>
            <p:extLst>
              <p:ext uri="{D42A27DB-BD31-4B8C-83A1-F6EECF244321}">
                <p14:modId xmlns:p14="http://schemas.microsoft.com/office/powerpoint/2010/main" val="1465689113"/>
              </p:ext>
            </p:extLst>
          </p:nvPr>
        </p:nvGraphicFramePr>
        <p:xfrm>
          <a:off x="162560" y="1324238"/>
          <a:ext cx="11866880" cy="4886062"/>
        </p:xfrm>
        <a:graphic>
          <a:graphicData uri="http://schemas.openxmlformats.org/drawingml/2006/table">
            <a:tbl>
              <a:tblPr firstRow="1" bandRow="1">
                <a:tableStyleId>{21E4AEA4-8DFA-4A89-87EB-49C32662AFE0}</a:tableStyleId>
              </a:tblPr>
              <a:tblGrid>
                <a:gridCol w="2036445">
                  <a:extLst>
                    <a:ext uri="{9D8B030D-6E8A-4147-A177-3AD203B41FA5}">
                      <a16:colId xmlns:a16="http://schemas.microsoft.com/office/drawing/2014/main" val="2136356836"/>
                    </a:ext>
                  </a:extLst>
                </a:gridCol>
                <a:gridCol w="1971675">
                  <a:extLst>
                    <a:ext uri="{9D8B030D-6E8A-4147-A177-3AD203B41FA5}">
                      <a16:colId xmlns:a16="http://schemas.microsoft.com/office/drawing/2014/main" val="2365061803"/>
                    </a:ext>
                  </a:extLst>
                </a:gridCol>
                <a:gridCol w="2105025">
                  <a:extLst>
                    <a:ext uri="{9D8B030D-6E8A-4147-A177-3AD203B41FA5}">
                      <a16:colId xmlns:a16="http://schemas.microsoft.com/office/drawing/2014/main" val="2481626725"/>
                    </a:ext>
                  </a:extLst>
                </a:gridCol>
                <a:gridCol w="2400935">
                  <a:extLst>
                    <a:ext uri="{9D8B030D-6E8A-4147-A177-3AD203B41FA5}">
                      <a16:colId xmlns:a16="http://schemas.microsoft.com/office/drawing/2014/main" val="2917332371"/>
                    </a:ext>
                  </a:extLst>
                </a:gridCol>
                <a:gridCol w="3352800">
                  <a:extLst>
                    <a:ext uri="{9D8B030D-6E8A-4147-A177-3AD203B41FA5}">
                      <a16:colId xmlns:a16="http://schemas.microsoft.com/office/drawing/2014/main" val="3894171343"/>
                    </a:ext>
                  </a:extLst>
                </a:gridCol>
              </a:tblGrid>
              <a:tr h="574674">
                <a:tc>
                  <a:txBody>
                    <a:bodyPr/>
                    <a:lstStyle/>
                    <a:p>
                      <a:pPr algn="ctr"/>
                      <a:endParaRPr lang="en-US" sz="1800" dirty="0"/>
                    </a:p>
                  </a:txBody>
                  <a:tcPr anchor="ctr">
                    <a:solidFill>
                      <a:srgbClr val="800606"/>
                    </a:solidFill>
                  </a:tcPr>
                </a:tc>
                <a:tc>
                  <a:txBody>
                    <a:bodyPr/>
                    <a:lstStyle/>
                    <a:p>
                      <a:pPr algn="ctr"/>
                      <a:r>
                        <a:rPr lang="en-US" sz="1800" b="1" dirty="0"/>
                        <a:t>Grade 1</a:t>
                      </a:r>
                    </a:p>
                  </a:txBody>
                  <a:tcPr anchor="ctr">
                    <a:solidFill>
                      <a:srgbClr val="800606"/>
                    </a:solidFill>
                  </a:tcPr>
                </a:tc>
                <a:tc>
                  <a:txBody>
                    <a:bodyPr/>
                    <a:lstStyle/>
                    <a:p>
                      <a:pPr algn="ctr"/>
                      <a:r>
                        <a:rPr lang="en-US" sz="1800" dirty="0"/>
                        <a:t>Grade 2</a:t>
                      </a:r>
                    </a:p>
                  </a:txBody>
                  <a:tcPr anchor="ctr">
                    <a:solidFill>
                      <a:srgbClr val="800606"/>
                    </a:solidFill>
                  </a:tcPr>
                </a:tc>
                <a:tc>
                  <a:txBody>
                    <a:bodyPr/>
                    <a:lstStyle/>
                    <a:p>
                      <a:pPr algn="ctr"/>
                      <a:r>
                        <a:rPr lang="en-US" sz="1800" dirty="0"/>
                        <a:t>Grade 3</a:t>
                      </a:r>
                    </a:p>
                  </a:txBody>
                  <a:tcPr anchor="ctr">
                    <a:solidFill>
                      <a:srgbClr val="800606"/>
                    </a:solidFill>
                  </a:tcPr>
                </a:tc>
                <a:tc>
                  <a:txBody>
                    <a:bodyPr/>
                    <a:lstStyle/>
                    <a:p>
                      <a:pPr algn="ctr"/>
                      <a:r>
                        <a:rPr lang="en-US" sz="1800" dirty="0"/>
                        <a:t>Grade 4</a:t>
                      </a:r>
                    </a:p>
                  </a:txBody>
                  <a:tcPr anchor="ctr">
                    <a:solidFill>
                      <a:srgbClr val="800606"/>
                    </a:solidFill>
                  </a:tcPr>
                </a:tc>
                <a:extLst>
                  <a:ext uri="{0D108BD9-81ED-4DB2-BD59-A6C34878D82A}">
                    <a16:rowId xmlns:a16="http://schemas.microsoft.com/office/drawing/2014/main" val="3295611676"/>
                  </a:ext>
                </a:extLst>
              </a:tr>
              <a:tr h="539488">
                <a:tc>
                  <a:txBody>
                    <a:bodyPr/>
                    <a:lstStyle/>
                    <a:p>
                      <a:pPr algn="ctr"/>
                      <a:r>
                        <a:rPr lang="en-US" sz="1400" b="1" dirty="0"/>
                        <a:t>ICE Score</a:t>
                      </a:r>
                    </a:p>
                  </a:txBody>
                  <a:tcPr anchor="ctr"/>
                </a:tc>
                <a:tc>
                  <a:txBody>
                    <a:bodyPr/>
                    <a:lstStyle/>
                    <a:p>
                      <a:r>
                        <a:rPr lang="en-US" sz="1400" dirty="0"/>
                        <a:t>7-9</a:t>
                      </a:r>
                    </a:p>
                  </a:txBody>
                  <a:tcPr anchor="ctr"/>
                </a:tc>
                <a:tc>
                  <a:txBody>
                    <a:bodyPr/>
                    <a:lstStyle/>
                    <a:p>
                      <a:r>
                        <a:rPr lang="en-US" sz="1400" dirty="0"/>
                        <a:t>3-6</a:t>
                      </a:r>
                    </a:p>
                  </a:txBody>
                  <a:tcPr anchor="ctr"/>
                </a:tc>
                <a:tc>
                  <a:txBody>
                    <a:bodyPr/>
                    <a:lstStyle/>
                    <a:p>
                      <a:r>
                        <a:rPr lang="en-US" sz="1400" dirty="0"/>
                        <a:t>0-2</a:t>
                      </a:r>
                    </a:p>
                  </a:txBody>
                  <a:tcPr anchor="ctr"/>
                </a:tc>
                <a:tc>
                  <a:txBody>
                    <a:bodyPr/>
                    <a:lstStyle/>
                    <a:p>
                      <a:r>
                        <a:rPr lang="en-US" sz="1400" dirty="0"/>
                        <a:t>0 (unarousable or unable to perform)</a:t>
                      </a:r>
                    </a:p>
                  </a:txBody>
                  <a:tcPr anchor="ctr"/>
                </a:tc>
                <a:extLst>
                  <a:ext uri="{0D108BD9-81ED-4DB2-BD59-A6C34878D82A}">
                    <a16:rowId xmlns:a16="http://schemas.microsoft.com/office/drawing/2014/main" val="867688798"/>
                  </a:ext>
                </a:extLst>
              </a:tr>
              <a:tr h="714375">
                <a:tc>
                  <a:txBody>
                    <a:bodyPr/>
                    <a:lstStyle/>
                    <a:p>
                      <a:pPr algn="ctr"/>
                      <a:r>
                        <a:rPr lang="en-US" sz="1400" b="1" dirty="0"/>
                        <a:t>Depressed level of consciousness</a:t>
                      </a:r>
                    </a:p>
                  </a:txBody>
                  <a:tcPr anchor="ctr"/>
                </a:tc>
                <a:tc>
                  <a:txBody>
                    <a:bodyPr/>
                    <a:lstStyle/>
                    <a:p>
                      <a:r>
                        <a:rPr lang="en-US" sz="1400" dirty="0"/>
                        <a:t>Awakens spontaneously</a:t>
                      </a:r>
                    </a:p>
                  </a:txBody>
                  <a:tcPr anchor="ctr"/>
                </a:tc>
                <a:tc>
                  <a:txBody>
                    <a:bodyPr/>
                    <a:lstStyle/>
                    <a:p>
                      <a:r>
                        <a:rPr lang="en-US" sz="1400" dirty="0"/>
                        <a:t>Awakens to voice</a:t>
                      </a:r>
                    </a:p>
                  </a:txBody>
                  <a:tcPr anchor="ctr"/>
                </a:tc>
                <a:tc>
                  <a:txBody>
                    <a:bodyPr/>
                    <a:lstStyle/>
                    <a:p>
                      <a:r>
                        <a:rPr lang="en-US" sz="1400" dirty="0"/>
                        <a:t>Awakens only to tactile stimulus</a:t>
                      </a:r>
                    </a:p>
                  </a:txBody>
                  <a:tcPr anchor="ctr"/>
                </a:tc>
                <a:tc>
                  <a:txBody>
                    <a:bodyPr/>
                    <a:lstStyle/>
                    <a:p>
                      <a:r>
                        <a:rPr lang="en-US" sz="1400" dirty="0"/>
                        <a:t>Unarousable or requires repetitive tactile stimuli to arouse; stupor or coma</a:t>
                      </a:r>
                    </a:p>
                  </a:txBody>
                  <a:tcPr anchor="ctr"/>
                </a:tc>
                <a:extLst>
                  <a:ext uri="{0D108BD9-81ED-4DB2-BD59-A6C34878D82A}">
                    <a16:rowId xmlns:a16="http://schemas.microsoft.com/office/drawing/2014/main" val="275288205"/>
                  </a:ext>
                </a:extLst>
              </a:tr>
              <a:tr h="552450">
                <a:tc>
                  <a:txBody>
                    <a:bodyPr/>
                    <a:lstStyle/>
                    <a:p>
                      <a:pPr algn="ctr"/>
                      <a:r>
                        <a:rPr lang="en-US" sz="1400" b="1" dirty="0"/>
                        <a:t>Seizure</a:t>
                      </a:r>
                    </a:p>
                  </a:txBody>
                  <a:tcPr anchor="ctr"/>
                </a:tc>
                <a:tc>
                  <a:txBody>
                    <a:bodyPr/>
                    <a:lstStyle/>
                    <a:p>
                      <a:r>
                        <a:rPr lang="en-US" sz="1400" dirty="0"/>
                        <a:t>N/A</a:t>
                      </a:r>
                    </a:p>
                  </a:txBody>
                  <a:tcPr anchor="ctr"/>
                </a:tc>
                <a:tc>
                  <a:txBody>
                    <a:bodyPr/>
                    <a:lstStyle/>
                    <a:p>
                      <a:r>
                        <a:rPr lang="en-US" sz="1400" dirty="0"/>
                        <a:t>N/A</a:t>
                      </a:r>
                    </a:p>
                  </a:txBody>
                  <a:tcPr anchor="ctr"/>
                </a:tc>
                <a:tc>
                  <a:txBody>
                    <a:bodyPr/>
                    <a:lstStyle/>
                    <a:p>
                      <a:endParaRPr lang="en-US" sz="1400" dirty="0"/>
                    </a:p>
                  </a:txBody>
                  <a:tcPr anchor="ctr"/>
                </a:tc>
                <a:tc>
                  <a:txBody>
                    <a:bodyPr/>
                    <a:lstStyle/>
                    <a:p>
                      <a:r>
                        <a:rPr lang="en-US" sz="1400" dirty="0"/>
                        <a:t>Prolonged seizure / status epilepticus </a:t>
                      </a:r>
                    </a:p>
                  </a:txBody>
                  <a:tcPr anchor="ctr"/>
                </a:tc>
                <a:extLst>
                  <a:ext uri="{0D108BD9-81ED-4DB2-BD59-A6C34878D82A}">
                    <a16:rowId xmlns:a16="http://schemas.microsoft.com/office/drawing/2014/main" val="221265889"/>
                  </a:ext>
                </a:extLst>
              </a:tr>
              <a:tr h="369039">
                <a:tc>
                  <a:txBody>
                    <a:bodyPr/>
                    <a:lstStyle/>
                    <a:p>
                      <a:pPr algn="ctr"/>
                      <a:r>
                        <a:rPr lang="en-US" sz="1400" b="1" dirty="0"/>
                        <a:t>Motor findings</a:t>
                      </a:r>
                    </a:p>
                  </a:txBody>
                  <a:tcPr anchor="ctr"/>
                </a:tc>
                <a:tc>
                  <a:txBody>
                    <a:bodyPr/>
                    <a:lstStyle/>
                    <a:p>
                      <a:r>
                        <a:rPr lang="en-US" sz="1400" dirty="0"/>
                        <a:t>N/A</a:t>
                      </a:r>
                    </a:p>
                  </a:txBody>
                  <a:tcPr anchor="ctr"/>
                </a:tc>
                <a:tc>
                  <a:txBody>
                    <a:bodyPr/>
                    <a:lstStyle/>
                    <a:p>
                      <a:r>
                        <a:rPr lang="en-US" sz="1400" dirty="0"/>
                        <a:t>N/A</a:t>
                      </a:r>
                    </a:p>
                  </a:txBody>
                  <a:tcPr anchor="ctr"/>
                </a:tc>
                <a:tc>
                  <a:txBody>
                    <a:bodyPr/>
                    <a:lstStyle/>
                    <a:p>
                      <a:endParaRPr lang="en-US" sz="1400" dirty="0"/>
                    </a:p>
                  </a:txBody>
                  <a:tcPr anchor="ctr"/>
                </a:tc>
                <a:tc>
                  <a:txBody>
                    <a:bodyPr/>
                    <a:lstStyle/>
                    <a:p>
                      <a:r>
                        <a:rPr lang="en-US" sz="1400" dirty="0"/>
                        <a:t>Paralysis</a:t>
                      </a:r>
                    </a:p>
                  </a:txBody>
                  <a:tcPr anchor="ctr"/>
                </a:tc>
                <a:extLst>
                  <a:ext uri="{0D108BD9-81ED-4DB2-BD59-A6C34878D82A}">
                    <a16:rowId xmlns:a16="http://schemas.microsoft.com/office/drawing/2014/main" val="664238333"/>
                  </a:ext>
                </a:extLst>
              </a:tr>
              <a:tr h="764436">
                <a:tc>
                  <a:txBody>
                    <a:bodyPr/>
                    <a:lstStyle/>
                    <a:p>
                      <a:pPr algn="ctr"/>
                      <a:r>
                        <a:rPr lang="en-US" sz="1400" b="1" dirty="0"/>
                        <a:t>Raised ICP/ cerebral edema </a:t>
                      </a:r>
                    </a:p>
                  </a:txBody>
                  <a:tcPr anchor="ctr"/>
                </a:tc>
                <a:tc>
                  <a:txBody>
                    <a:bodyPr/>
                    <a:lstStyle/>
                    <a:p>
                      <a:r>
                        <a:rPr lang="en-US" sz="1400" dirty="0"/>
                        <a:t>N/A</a:t>
                      </a:r>
                    </a:p>
                  </a:txBody>
                  <a:tcPr anchor="ctr"/>
                </a:tc>
                <a:tc>
                  <a:txBody>
                    <a:bodyPr/>
                    <a:lstStyle/>
                    <a:p>
                      <a:r>
                        <a:rPr lang="en-US" sz="1400" dirty="0"/>
                        <a:t>N/A</a:t>
                      </a:r>
                    </a:p>
                  </a:txBody>
                  <a:tcPr anchor="ctr"/>
                </a:tc>
                <a:tc>
                  <a:txBody>
                    <a:bodyPr/>
                    <a:lstStyle/>
                    <a:p>
                      <a:r>
                        <a:rPr lang="en-US" sz="1400" dirty="0"/>
                        <a:t>Focal/local edema on imaging</a:t>
                      </a:r>
                    </a:p>
                  </a:txBody>
                  <a:tcPr anchor="ctr"/>
                </a:tc>
                <a:tc>
                  <a:txBody>
                    <a:bodyPr/>
                    <a:lstStyle/>
                    <a:p>
                      <a:r>
                        <a:rPr lang="en-US" sz="1400" dirty="0"/>
                        <a:t>Diffuse edema on imaging; posturing; CN6 palsy; papilledema; Cushing’s triad</a:t>
                      </a:r>
                    </a:p>
                  </a:txBody>
                  <a:tcPr anchor="ctr"/>
                </a:tc>
                <a:extLst>
                  <a:ext uri="{0D108BD9-81ED-4DB2-BD59-A6C34878D82A}">
                    <a16:rowId xmlns:a16="http://schemas.microsoft.com/office/drawing/2014/main" val="1063697693"/>
                  </a:ext>
                </a:extLst>
              </a:tr>
              <a:tr h="1333500">
                <a:tc>
                  <a:txBody>
                    <a:bodyPr/>
                    <a:lstStyle/>
                    <a:p>
                      <a:pPr algn="ctr"/>
                      <a:r>
                        <a:rPr lang="en-US" sz="1400" b="1" dirty="0"/>
                        <a:t>Management</a:t>
                      </a:r>
                    </a:p>
                  </a:txBody>
                  <a:tcPr anchor="ctr"/>
                </a:tc>
                <a:tc>
                  <a:txBody>
                    <a:bodyPr/>
                    <a:lstStyle/>
                    <a:p>
                      <a:pPr marL="285750" indent="-285750">
                        <a:buFontTx/>
                        <a:buChar char="-"/>
                      </a:pPr>
                      <a:r>
                        <a:rPr lang="en-US" sz="1400" dirty="0"/>
                        <a:t>Head CT</a:t>
                      </a:r>
                    </a:p>
                    <a:p>
                      <a:pPr marL="285750" indent="-285750">
                        <a:buFontTx/>
                        <a:buChar char="-"/>
                      </a:pPr>
                      <a:r>
                        <a:rPr lang="en-US" sz="1400" dirty="0"/>
                        <a:t>MRI? LP? EEG? </a:t>
                      </a:r>
                    </a:p>
                    <a:p>
                      <a:pPr marL="285750" indent="-285750">
                        <a:buFontTx/>
                        <a:buChar char="-"/>
                      </a:pPr>
                      <a:r>
                        <a:rPr lang="en-US" sz="1400" dirty="0" err="1"/>
                        <a:t>Dex</a:t>
                      </a:r>
                      <a:r>
                        <a:rPr lang="en-US" sz="1400" dirty="0"/>
                        <a:t> if high-risk</a:t>
                      </a:r>
                    </a:p>
                  </a:txBody>
                  <a:tcPr anchor="ctr">
                    <a:solidFill>
                      <a:schemeClr val="accent1">
                        <a:lumMod val="20000"/>
                        <a:lumOff val="80000"/>
                      </a:schemeClr>
                    </a:solidFill>
                  </a:tcPr>
                </a:tc>
                <a:tc>
                  <a:txBody>
                    <a:bodyPr/>
                    <a:lstStyle/>
                    <a:p>
                      <a:r>
                        <a:rPr lang="en-US" sz="1400" dirty="0"/>
                        <a:t>G1 +</a:t>
                      </a:r>
                    </a:p>
                    <a:p>
                      <a:r>
                        <a:rPr lang="en-US" sz="1400" dirty="0"/>
                        <a:t>- </a:t>
                      </a:r>
                      <a:r>
                        <a:rPr lang="en-US" sz="1400" dirty="0" err="1"/>
                        <a:t>Dex</a:t>
                      </a:r>
                      <a:r>
                        <a:rPr lang="en-US" sz="1400" dirty="0"/>
                        <a:t> 10 mg q8-12 hours until grade </a:t>
                      </a:r>
                      <a:r>
                        <a:rPr lang="en-US" sz="1400" u="sng" dirty="0"/>
                        <a:t>&lt;</a:t>
                      </a:r>
                      <a:r>
                        <a:rPr lang="en-US" sz="1400" u="none" dirty="0"/>
                        <a:t> 1, then taper</a:t>
                      </a:r>
                      <a:endParaRPr lang="en-US" sz="1400" dirty="0"/>
                    </a:p>
                  </a:txBody>
                  <a:tcPr anchor="ctr">
                    <a:solidFill>
                      <a:schemeClr val="accent1">
                        <a:lumMod val="20000"/>
                        <a:lumOff val="80000"/>
                      </a:schemeClr>
                    </a:solidFill>
                  </a:tcPr>
                </a:tc>
                <a:tc>
                  <a:txBody>
                    <a:bodyPr/>
                    <a:lstStyle/>
                    <a:p>
                      <a:r>
                        <a:rPr lang="en-US" sz="1400" dirty="0"/>
                        <a:t>G2 + </a:t>
                      </a:r>
                    </a:p>
                    <a:p>
                      <a:pPr marL="285750" indent="-285750">
                        <a:buFontTx/>
                        <a:buChar char="-"/>
                      </a:pPr>
                      <a:r>
                        <a:rPr lang="en-US" sz="1400" dirty="0" err="1"/>
                        <a:t>Dex</a:t>
                      </a:r>
                      <a:r>
                        <a:rPr lang="en-US" sz="1400" dirty="0"/>
                        <a:t> 10-20 mg IV q6-12 </a:t>
                      </a:r>
                      <a:r>
                        <a:rPr lang="en-US" sz="1400" dirty="0" err="1"/>
                        <a:t>hrs</a:t>
                      </a:r>
                      <a:r>
                        <a:rPr lang="en-US" sz="1400" dirty="0"/>
                        <a:t> until grade </a:t>
                      </a:r>
                      <a:r>
                        <a:rPr lang="en-US" sz="1400" u="sng" dirty="0"/>
                        <a:t>&lt;</a:t>
                      </a:r>
                      <a:r>
                        <a:rPr lang="en-US" sz="1400" u="none" dirty="0"/>
                        <a:t> 1</a:t>
                      </a:r>
                    </a:p>
                    <a:p>
                      <a:pPr marL="285750" indent="-285750">
                        <a:buFontTx/>
                        <a:buChar char="-"/>
                      </a:pPr>
                      <a:r>
                        <a:rPr lang="en-US" sz="1400" u="none" dirty="0"/>
                        <a:t>Cerebral edema management</a:t>
                      </a:r>
                    </a:p>
                    <a:p>
                      <a:pPr marL="285750" indent="-285750">
                        <a:buFontTx/>
                        <a:buChar char="-"/>
                      </a:pPr>
                      <a:r>
                        <a:rPr lang="en-US" sz="1400" u="none" dirty="0"/>
                        <a:t>Antiepileptics</a:t>
                      </a:r>
                      <a:endParaRPr lang="en-US" sz="1400" dirty="0"/>
                    </a:p>
                  </a:txBody>
                  <a:tcPr anchor="ctr">
                    <a:solidFill>
                      <a:schemeClr val="accent1">
                        <a:lumMod val="20000"/>
                        <a:lumOff val="80000"/>
                      </a:schemeClr>
                    </a:solidFill>
                  </a:tcPr>
                </a:tc>
                <a:tc>
                  <a:txBody>
                    <a:bodyPr/>
                    <a:lstStyle/>
                    <a:p>
                      <a:r>
                        <a:rPr lang="en-US" sz="1400" dirty="0"/>
                        <a:t>G3 + </a:t>
                      </a:r>
                    </a:p>
                    <a:p>
                      <a:pPr marL="285750" indent="-285750">
                        <a:buFontTx/>
                        <a:buChar char="-"/>
                      </a:pPr>
                      <a:r>
                        <a:rPr lang="en-US" sz="1400" dirty="0" err="1"/>
                        <a:t>Dex</a:t>
                      </a:r>
                      <a:r>
                        <a:rPr lang="en-US" sz="1400" dirty="0"/>
                        <a:t> 20 mg q6hrs until grade </a:t>
                      </a:r>
                      <a:r>
                        <a:rPr lang="en-US" sz="1400" u="sng" dirty="0"/>
                        <a:t>&lt; </a:t>
                      </a:r>
                      <a:r>
                        <a:rPr lang="en-US" sz="1400" u="none" dirty="0"/>
                        <a:t>1</a:t>
                      </a:r>
                    </a:p>
                    <a:p>
                      <a:pPr marL="285750" indent="-285750">
                        <a:buFontTx/>
                        <a:buChar char="-"/>
                      </a:pPr>
                      <a:r>
                        <a:rPr lang="en-US" sz="1400" u="none" dirty="0" err="1"/>
                        <a:t>Methlpred</a:t>
                      </a:r>
                      <a:r>
                        <a:rPr lang="en-US" sz="1400" u="none" dirty="0"/>
                        <a:t> 1g/d if no improvement</a:t>
                      </a:r>
                    </a:p>
                    <a:p>
                      <a:pPr marL="285750" indent="-285750">
                        <a:buFontTx/>
                        <a:buChar char="-"/>
                      </a:pPr>
                      <a:r>
                        <a:rPr lang="en-US" sz="1400" u="none" dirty="0"/>
                        <a:t>Anakinra? </a:t>
                      </a:r>
                      <a:r>
                        <a:rPr lang="en-US" sz="1400" u="none" dirty="0" err="1"/>
                        <a:t>Siltuximab</a:t>
                      </a:r>
                      <a:r>
                        <a:rPr lang="en-US" sz="1400" u="none" dirty="0"/>
                        <a:t>? IT chemo?</a:t>
                      </a:r>
                    </a:p>
                  </a:txBody>
                  <a:tcPr anchor="ctr">
                    <a:solidFill>
                      <a:schemeClr val="accent1">
                        <a:lumMod val="20000"/>
                        <a:lumOff val="80000"/>
                      </a:schemeClr>
                    </a:solidFill>
                  </a:tcPr>
                </a:tc>
                <a:extLst>
                  <a:ext uri="{0D108BD9-81ED-4DB2-BD59-A6C34878D82A}">
                    <a16:rowId xmlns:a16="http://schemas.microsoft.com/office/drawing/2014/main" val="3897269260"/>
                  </a:ext>
                </a:extLst>
              </a:tr>
            </a:tbl>
          </a:graphicData>
        </a:graphic>
      </p:graphicFrame>
      <p:sp>
        <p:nvSpPr>
          <p:cNvPr id="2" name="Rectangle 1">
            <a:extLst>
              <a:ext uri="{FF2B5EF4-FFF2-40B4-BE49-F238E27FC236}">
                <a16:creationId xmlns:a16="http://schemas.microsoft.com/office/drawing/2014/main" id="{7BBE4064-780C-795B-89FD-EA4128D553BA}"/>
              </a:ext>
            </a:extLst>
          </p:cNvPr>
          <p:cNvSpPr/>
          <p:nvPr/>
        </p:nvSpPr>
        <p:spPr>
          <a:xfrm>
            <a:off x="2206868" y="4844071"/>
            <a:ext cx="9822572" cy="1366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115499"/>
      </p:ext>
    </p:extLst>
  </p:cSld>
  <p:clrMapOvr>
    <a:masterClrMapping/>
  </p:clrMapOvr>
  <mc:AlternateContent xmlns:mc="http://schemas.openxmlformats.org/markup-compatibility/2006" xmlns:p14="http://schemas.microsoft.com/office/powerpoint/2010/main">
    <mc:Choice Requires="p14">
      <p:transition spd="slow" p14:dur="2000" advTm="61542"/>
    </mc:Choice>
    <mc:Fallback xmlns="">
      <p:transition spd="slow" advTm="615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CAR T Cell Toxicities</a:t>
            </a:r>
          </a:p>
        </p:txBody>
      </p:sp>
      <p:sp>
        <p:nvSpPr>
          <p:cNvPr id="3" name="Content Placeholder 2"/>
          <p:cNvSpPr>
            <a:spLocks noGrp="1"/>
          </p:cNvSpPr>
          <p:nvPr>
            <p:ph idx="1"/>
          </p:nvPr>
        </p:nvSpPr>
        <p:spPr>
          <a:xfrm>
            <a:off x="609600" y="1477906"/>
            <a:ext cx="5886450" cy="4722477"/>
          </a:xfrm>
        </p:spPr>
        <p:txBody>
          <a:bodyPr>
            <a:noAutofit/>
          </a:bodyPr>
          <a:lstStyle/>
          <a:p>
            <a:r>
              <a:rPr lang="en-US" dirty="0" err="1">
                <a:solidFill>
                  <a:schemeClr val="bg1">
                    <a:lumMod val="75000"/>
                  </a:schemeClr>
                </a:solidFill>
              </a:rPr>
              <a:t>Cytopenias</a:t>
            </a:r>
            <a:endParaRPr lang="en-US" dirty="0">
              <a:solidFill>
                <a:schemeClr val="bg1">
                  <a:lumMod val="75000"/>
                </a:schemeClr>
              </a:solidFill>
            </a:endParaRPr>
          </a:p>
          <a:p>
            <a:pPr lvl="1"/>
            <a:r>
              <a:rPr lang="en-US" dirty="0">
                <a:solidFill>
                  <a:schemeClr val="bg1">
                    <a:lumMod val="75000"/>
                  </a:schemeClr>
                </a:solidFill>
              </a:rPr>
              <a:t>Supportive care</a:t>
            </a:r>
          </a:p>
          <a:p>
            <a:pPr lvl="1"/>
            <a:endParaRPr lang="en-US" dirty="0">
              <a:solidFill>
                <a:schemeClr val="bg1">
                  <a:lumMod val="75000"/>
                </a:schemeClr>
              </a:solidFill>
            </a:endParaRPr>
          </a:p>
          <a:p>
            <a:r>
              <a:rPr lang="en-US" dirty="0">
                <a:solidFill>
                  <a:schemeClr val="bg1">
                    <a:lumMod val="75000"/>
                  </a:schemeClr>
                </a:solidFill>
              </a:rPr>
              <a:t>Macrophage activation-like syndrome</a:t>
            </a:r>
          </a:p>
          <a:p>
            <a:pPr lvl="1"/>
            <a:r>
              <a:rPr lang="en-US" dirty="0">
                <a:solidFill>
                  <a:schemeClr val="bg1">
                    <a:lumMod val="75000"/>
                  </a:schemeClr>
                </a:solidFill>
              </a:rPr>
              <a:t>Measure ferritin, IL-2R, NK cell activation, coagulation profile</a:t>
            </a:r>
          </a:p>
          <a:p>
            <a:pPr lvl="1"/>
            <a:r>
              <a:rPr lang="en-US" dirty="0">
                <a:solidFill>
                  <a:schemeClr val="bg1">
                    <a:lumMod val="75000"/>
                  </a:schemeClr>
                </a:solidFill>
              </a:rPr>
              <a:t>Anakinra</a:t>
            </a:r>
          </a:p>
          <a:p>
            <a:pPr marL="457200" lvl="1" indent="0">
              <a:buNone/>
            </a:pPr>
            <a:r>
              <a:rPr lang="en-US" dirty="0">
                <a:solidFill>
                  <a:schemeClr val="bg1">
                    <a:lumMod val="75000"/>
                  </a:schemeClr>
                </a:solidFill>
              </a:rPr>
              <a:t> </a:t>
            </a:r>
          </a:p>
          <a:p>
            <a:r>
              <a:rPr lang="en-US" dirty="0">
                <a:solidFill>
                  <a:schemeClr val="bg1">
                    <a:lumMod val="75000"/>
                  </a:schemeClr>
                </a:solidFill>
              </a:rPr>
              <a:t>Immunosuppression</a:t>
            </a:r>
          </a:p>
          <a:p>
            <a:pPr lvl="1"/>
            <a:r>
              <a:rPr lang="en-US" dirty="0">
                <a:solidFill>
                  <a:schemeClr val="bg1">
                    <a:lumMod val="75000"/>
                  </a:schemeClr>
                </a:solidFill>
              </a:rPr>
              <a:t>Intravenous Immunoglobulin therapy (IVIg)</a:t>
            </a:r>
          </a:p>
          <a:p>
            <a:pPr lvl="1"/>
            <a:r>
              <a:rPr lang="en-US" dirty="0">
                <a:solidFill>
                  <a:schemeClr val="bg1">
                    <a:lumMod val="75000"/>
                  </a:schemeClr>
                </a:solidFill>
              </a:rPr>
              <a:t>Antimicrobial prophylaxis</a:t>
            </a:r>
          </a:p>
        </p:txBody>
      </p:sp>
      <p:pic>
        <p:nvPicPr>
          <p:cNvPr id="2050" name="Picture 2" descr="Strategies for IL-1 blockade with Anakinra and Canakinumab. (A) Interleukin (IL)-1 binds to type 1 IL-1 receptor (IL-1R1) and to the adaptor protein, IL-1RAcP, in order to trigger signal transduction. (B) The recombinant human IL-1R1 antagonist, Anakinra, directly competes with IL-1 for binding to the IL-1R1, blocking the biological activity of IL-1. (C) The human monoclonal IgG1 antibody, Canakinumab, selectively neutralizes IL-1Î² and inhibits its binding to the IL-1 receptor."/>
          <p:cNvPicPr>
            <a:picLocks noChangeAspect="1" noChangeArrowheads="1"/>
          </p:cNvPicPr>
          <p:nvPr/>
        </p:nvPicPr>
        <p:blipFill rotWithShape="1">
          <a:blip r:embed="rId3">
            <a:extLst>
              <a:ext uri="{28A0092B-C50C-407E-A947-70E740481C1C}">
                <a14:useLocalDpi xmlns:a14="http://schemas.microsoft.com/office/drawing/2010/main" val="0"/>
              </a:ext>
            </a:extLst>
          </a:blip>
          <a:srcRect t="1" r="43293" b="1850"/>
          <a:stretch/>
        </p:blipFill>
        <p:spPr bwMode="auto">
          <a:xfrm>
            <a:off x="7162759" y="1704125"/>
            <a:ext cx="4295354" cy="3925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3728810"/>
      </p:ext>
    </p:extLst>
  </p:cSld>
  <p:clrMapOvr>
    <a:masterClrMapping/>
  </p:clrMapOvr>
  <mc:AlternateContent xmlns:mc="http://schemas.openxmlformats.org/markup-compatibility/2006" xmlns:p14="http://schemas.microsoft.com/office/powerpoint/2010/main">
    <mc:Choice Requires="p14">
      <p:transition spd="slow" p14:dur="2000" advTm="75652"/>
    </mc:Choice>
    <mc:Fallback xmlns="">
      <p:transition spd="slow" advTm="75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CAR T Cell Toxicities</a:t>
            </a:r>
          </a:p>
        </p:txBody>
      </p:sp>
      <p:sp>
        <p:nvSpPr>
          <p:cNvPr id="3" name="Content Placeholder 2"/>
          <p:cNvSpPr>
            <a:spLocks noGrp="1"/>
          </p:cNvSpPr>
          <p:nvPr>
            <p:ph idx="1"/>
          </p:nvPr>
        </p:nvSpPr>
        <p:spPr>
          <a:xfrm>
            <a:off x="609600" y="1477906"/>
            <a:ext cx="5886450" cy="4722477"/>
          </a:xfrm>
        </p:spPr>
        <p:txBody>
          <a:bodyPr>
            <a:noAutofit/>
          </a:bodyPr>
          <a:lstStyle/>
          <a:p>
            <a:r>
              <a:rPr lang="en-US" dirty="0" err="1">
                <a:solidFill>
                  <a:srgbClr val="3A3A3A"/>
                </a:solidFill>
              </a:rPr>
              <a:t>Cytopenias</a:t>
            </a:r>
            <a:endParaRPr lang="en-US" dirty="0">
              <a:solidFill>
                <a:srgbClr val="3A3A3A"/>
              </a:solidFill>
            </a:endParaRPr>
          </a:p>
          <a:p>
            <a:pPr lvl="1"/>
            <a:r>
              <a:rPr lang="en-US" dirty="0">
                <a:solidFill>
                  <a:srgbClr val="3A3A3A"/>
                </a:solidFill>
              </a:rPr>
              <a:t>Supportive care</a:t>
            </a:r>
          </a:p>
          <a:p>
            <a:pPr lvl="1"/>
            <a:endParaRPr lang="en-US" dirty="0">
              <a:solidFill>
                <a:schemeClr val="bg1">
                  <a:lumMod val="75000"/>
                </a:schemeClr>
              </a:solidFill>
            </a:endParaRPr>
          </a:p>
          <a:p>
            <a:r>
              <a:rPr lang="en-US" dirty="0">
                <a:solidFill>
                  <a:schemeClr val="bg1">
                    <a:lumMod val="75000"/>
                  </a:schemeClr>
                </a:solidFill>
              </a:rPr>
              <a:t>Macrophage activation-like syndrome</a:t>
            </a:r>
          </a:p>
          <a:p>
            <a:pPr lvl="1"/>
            <a:r>
              <a:rPr lang="en-US" dirty="0">
                <a:solidFill>
                  <a:schemeClr val="bg1">
                    <a:lumMod val="75000"/>
                  </a:schemeClr>
                </a:solidFill>
              </a:rPr>
              <a:t>Measure ferritin, IL-2R, NK cell activation, coagulation profile</a:t>
            </a:r>
          </a:p>
          <a:p>
            <a:pPr lvl="1"/>
            <a:r>
              <a:rPr lang="en-US" dirty="0">
                <a:solidFill>
                  <a:schemeClr val="bg1">
                    <a:lumMod val="75000"/>
                  </a:schemeClr>
                </a:solidFill>
              </a:rPr>
              <a:t>Anakinra</a:t>
            </a:r>
          </a:p>
          <a:p>
            <a:pPr marL="457200" lvl="1" indent="0">
              <a:buNone/>
            </a:pPr>
            <a:r>
              <a:rPr lang="en-US" dirty="0">
                <a:solidFill>
                  <a:schemeClr val="bg1">
                    <a:lumMod val="75000"/>
                  </a:schemeClr>
                </a:solidFill>
              </a:rPr>
              <a:t> </a:t>
            </a:r>
          </a:p>
          <a:p>
            <a:r>
              <a:rPr lang="en-US" dirty="0">
                <a:solidFill>
                  <a:schemeClr val="bg1">
                    <a:lumMod val="75000"/>
                  </a:schemeClr>
                </a:solidFill>
              </a:rPr>
              <a:t>Immunosuppression</a:t>
            </a:r>
          </a:p>
          <a:p>
            <a:pPr lvl="1"/>
            <a:r>
              <a:rPr lang="en-US" dirty="0">
                <a:solidFill>
                  <a:schemeClr val="bg1">
                    <a:lumMod val="75000"/>
                  </a:schemeClr>
                </a:solidFill>
              </a:rPr>
              <a:t>Intravenous Immunoglobulin therapy (IVIg)</a:t>
            </a:r>
          </a:p>
          <a:p>
            <a:pPr lvl="1"/>
            <a:r>
              <a:rPr lang="en-US" dirty="0">
                <a:solidFill>
                  <a:schemeClr val="bg1">
                    <a:lumMod val="75000"/>
                  </a:schemeClr>
                </a:solidFill>
              </a:rPr>
              <a:t>Antimicrobial prophylaxis</a:t>
            </a:r>
          </a:p>
        </p:txBody>
      </p:sp>
      <p:pic>
        <p:nvPicPr>
          <p:cNvPr id="2050" name="Picture 2" descr="Strategies for IL-1 blockade with Anakinra and Canakinumab. (A) Interleukin (IL)-1 binds to type 1 IL-1 receptor (IL-1R1) and to the adaptor protein, IL-1RAcP, in order to trigger signal transduction. (B) The recombinant human IL-1R1 antagonist, Anakinra, directly competes with IL-1 for binding to the IL-1R1, blocking the biological activity of IL-1. (C) The human monoclonal IgG1 antibody, Canakinumab, selectively neutralizes IL-1Î² and inhibits its binding to the IL-1 receptor."/>
          <p:cNvPicPr>
            <a:picLocks noChangeAspect="1" noChangeArrowheads="1"/>
          </p:cNvPicPr>
          <p:nvPr/>
        </p:nvPicPr>
        <p:blipFill rotWithShape="1">
          <a:blip r:embed="rId3">
            <a:extLst>
              <a:ext uri="{28A0092B-C50C-407E-A947-70E740481C1C}">
                <a14:useLocalDpi xmlns:a14="http://schemas.microsoft.com/office/drawing/2010/main" val="0"/>
              </a:ext>
            </a:extLst>
          </a:blip>
          <a:srcRect t="1" r="43293" b="1850"/>
          <a:stretch/>
        </p:blipFill>
        <p:spPr bwMode="auto">
          <a:xfrm>
            <a:off x="7162759" y="1704125"/>
            <a:ext cx="4295354" cy="3925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7983675"/>
      </p:ext>
    </p:extLst>
  </p:cSld>
  <p:clrMapOvr>
    <a:masterClrMapping/>
  </p:clrMapOvr>
  <mc:AlternateContent xmlns:mc="http://schemas.openxmlformats.org/markup-compatibility/2006" xmlns:p14="http://schemas.microsoft.com/office/powerpoint/2010/main">
    <mc:Choice Requires="p14">
      <p:transition spd="slow" p14:dur="2000" advTm="75652"/>
    </mc:Choice>
    <mc:Fallback xmlns="">
      <p:transition spd="slow" advTm="75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2321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CAR T Cell Toxicities</a:t>
            </a:r>
          </a:p>
        </p:txBody>
      </p:sp>
      <p:sp>
        <p:nvSpPr>
          <p:cNvPr id="3" name="Content Placeholder 2"/>
          <p:cNvSpPr>
            <a:spLocks noGrp="1"/>
          </p:cNvSpPr>
          <p:nvPr>
            <p:ph idx="1"/>
          </p:nvPr>
        </p:nvSpPr>
        <p:spPr>
          <a:xfrm>
            <a:off x="609600" y="1477906"/>
            <a:ext cx="5886450" cy="4722477"/>
          </a:xfrm>
        </p:spPr>
        <p:txBody>
          <a:bodyPr>
            <a:noAutofit/>
          </a:bodyPr>
          <a:lstStyle/>
          <a:p>
            <a:r>
              <a:rPr lang="en-US" dirty="0" err="1">
                <a:solidFill>
                  <a:srgbClr val="3A3A3A"/>
                </a:solidFill>
              </a:rPr>
              <a:t>Cytopenias</a:t>
            </a:r>
            <a:endParaRPr lang="en-US" dirty="0">
              <a:solidFill>
                <a:srgbClr val="3A3A3A"/>
              </a:solidFill>
            </a:endParaRPr>
          </a:p>
          <a:p>
            <a:pPr lvl="1"/>
            <a:r>
              <a:rPr lang="en-US" dirty="0">
                <a:solidFill>
                  <a:srgbClr val="3A3A3A"/>
                </a:solidFill>
              </a:rPr>
              <a:t>Supportive care</a:t>
            </a:r>
          </a:p>
          <a:p>
            <a:pPr lvl="1"/>
            <a:endParaRPr lang="en-US" dirty="0">
              <a:solidFill>
                <a:schemeClr val="bg1">
                  <a:lumMod val="75000"/>
                </a:schemeClr>
              </a:solidFill>
            </a:endParaRPr>
          </a:p>
          <a:p>
            <a:r>
              <a:rPr lang="en-US" dirty="0">
                <a:solidFill>
                  <a:srgbClr val="3A3A3A"/>
                </a:solidFill>
              </a:rPr>
              <a:t>Macrophage activation-like syndrome</a:t>
            </a:r>
          </a:p>
          <a:p>
            <a:pPr lvl="1"/>
            <a:r>
              <a:rPr lang="en-US" dirty="0">
                <a:solidFill>
                  <a:srgbClr val="3A3A3A"/>
                </a:solidFill>
              </a:rPr>
              <a:t>Measure ferritin, IL-2R, NK cell activation, coagulation profile</a:t>
            </a:r>
          </a:p>
          <a:p>
            <a:pPr lvl="1"/>
            <a:r>
              <a:rPr lang="en-US" dirty="0">
                <a:solidFill>
                  <a:srgbClr val="3A3A3A"/>
                </a:solidFill>
              </a:rPr>
              <a:t>Anakinra</a:t>
            </a:r>
          </a:p>
          <a:p>
            <a:pPr marL="457200" lvl="1" indent="0">
              <a:buNone/>
            </a:pPr>
            <a:r>
              <a:rPr lang="en-US" dirty="0">
                <a:solidFill>
                  <a:schemeClr val="bg1">
                    <a:lumMod val="75000"/>
                  </a:schemeClr>
                </a:solidFill>
              </a:rPr>
              <a:t> </a:t>
            </a:r>
          </a:p>
          <a:p>
            <a:r>
              <a:rPr lang="en-US" dirty="0">
                <a:solidFill>
                  <a:schemeClr val="bg1">
                    <a:lumMod val="75000"/>
                  </a:schemeClr>
                </a:solidFill>
              </a:rPr>
              <a:t>Immunosuppression</a:t>
            </a:r>
          </a:p>
          <a:p>
            <a:pPr lvl="1"/>
            <a:r>
              <a:rPr lang="en-US" dirty="0">
                <a:solidFill>
                  <a:schemeClr val="bg1">
                    <a:lumMod val="75000"/>
                  </a:schemeClr>
                </a:solidFill>
              </a:rPr>
              <a:t>Intravenous Immunoglobulin therapy (IVIg)</a:t>
            </a:r>
          </a:p>
          <a:p>
            <a:pPr lvl="1"/>
            <a:r>
              <a:rPr lang="en-US" dirty="0">
                <a:solidFill>
                  <a:schemeClr val="bg1">
                    <a:lumMod val="75000"/>
                  </a:schemeClr>
                </a:solidFill>
              </a:rPr>
              <a:t>Antimicrobial prophylaxis</a:t>
            </a:r>
          </a:p>
        </p:txBody>
      </p:sp>
      <p:pic>
        <p:nvPicPr>
          <p:cNvPr id="2050" name="Picture 2" descr="Strategies for IL-1 blockade with Anakinra and Canakinumab. (A) Interleukin (IL)-1 binds to type 1 IL-1 receptor (IL-1R1) and to the adaptor protein, IL-1RAcP, in order to trigger signal transduction. (B) The recombinant human IL-1R1 antagonist, Anakinra, directly competes with IL-1 for binding to the IL-1R1, blocking the biological activity of IL-1. (C) The human monoclonal IgG1 antibody, Canakinumab, selectively neutralizes IL-1Î² and inhibits its binding to the IL-1 receptor."/>
          <p:cNvPicPr>
            <a:picLocks noChangeAspect="1" noChangeArrowheads="1"/>
          </p:cNvPicPr>
          <p:nvPr/>
        </p:nvPicPr>
        <p:blipFill rotWithShape="1">
          <a:blip r:embed="rId3">
            <a:extLst>
              <a:ext uri="{28A0092B-C50C-407E-A947-70E740481C1C}">
                <a14:useLocalDpi xmlns:a14="http://schemas.microsoft.com/office/drawing/2010/main" val="0"/>
              </a:ext>
            </a:extLst>
          </a:blip>
          <a:srcRect t="1" r="43293" b="1850"/>
          <a:stretch/>
        </p:blipFill>
        <p:spPr bwMode="auto">
          <a:xfrm>
            <a:off x="7162759" y="1704125"/>
            <a:ext cx="4295354" cy="3925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29825909"/>
      </p:ext>
    </p:extLst>
  </p:cSld>
  <p:clrMapOvr>
    <a:masterClrMapping/>
  </p:clrMapOvr>
  <mc:AlternateContent xmlns:mc="http://schemas.openxmlformats.org/markup-compatibility/2006" xmlns:p14="http://schemas.microsoft.com/office/powerpoint/2010/main">
    <mc:Choice Requires="p14">
      <p:transition spd="slow" p14:dur="2000" advTm="75652"/>
    </mc:Choice>
    <mc:Fallback xmlns="">
      <p:transition spd="slow" advTm="75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CAR T Cell Toxicities</a:t>
            </a:r>
          </a:p>
        </p:txBody>
      </p:sp>
      <p:sp>
        <p:nvSpPr>
          <p:cNvPr id="3" name="Content Placeholder 2"/>
          <p:cNvSpPr>
            <a:spLocks noGrp="1"/>
          </p:cNvSpPr>
          <p:nvPr>
            <p:ph idx="1"/>
          </p:nvPr>
        </p:nvSpPr>
        <p:spPr>
          <a:xfrm>
            <a:off x="609600" y="1477906"/>
            <a:ext cx="5886450" cy="4722477"/>
          </a:xfrm>
        </p:spPr>
        <p:txBody>
          <a:bodyPr>
            <a:noAutofit/>
          </a:bodyPr>
          <a:lstStyle/>
          <a:p>
            <a:r>
              <a:rPr lang="en-US" dirty="0" err="1">
                <a:solidFill>
                  <a:srgbClr val="3A3A3A"/>
                </a:solidFill>
              </a:rPr>
              <a:t>Cytopenias</a:t>
            </a:r>
            <a:endParaRPr lang="en-US" dirty="0">
              <a:solidFill>
                <a:srgbClr val="3A3A3A"/>
              </a:solidFill>
            </a:endParaRPr>
          </a:p>
          <a:p>
            <a:pPr lvl="1"/>
            <a:r>
              <a:rPr lang="en-US" dirty="0">
                <a:solidFill>
                  <a:srgbClr val="3A3A3A"/>
                </a:solidFill>
              </a:rPr>
              <a:t>Supportive care</a:t>
            </a:r>
          </a:p>
          <a:p>
            <a:pPr lvl="1"/>
            <a:endParaRPr lang="en-US" dirty="0">
              <a:solidFill>
                <a:schemeClr val="bg1">
                  <a:lumMod val="75000"/>
                </a:schemeClr>
              </a:solidFill>
            </a:endParaRPr>
          </a:p>
          <a:p>
            <a:r>
              <a:rPr lang="en-US" dirty="0">
                <a:solidFill>
                  <a:srgbClr val="3A3A3A"/>
                </a:solidFill>
              </a:rPr>
              <a:t>Macrophage activation-like syndrome</a:t>
            </a:r>
          </a:p>
          <a:p>
            <a:pPr lvl="1"/>
            <a:r>
              <a:rPr lang="en-US" dirty="0">
                <a:solidFill>
                  <a:srgbClr val="3A3A3A"/>
                </a:solidFill>
              </a:rPr>
              <a:t>Measure ferritin, IL-2R, NK cell activation, coagulation profile</a:t>
            </a:r>
          </a:p>
          <a:p>
            <a:pPr lvl="1"/>
            <a:r>
              <a:rPr lang="en-US" dirty="0">
                <a:solidFill>
                  <a:srgbClr val="3A3A3A"/>
                </a:solidFill>
              </a:rPr>
              <a:t>Anakinra</a:t>
            </a:r>
          </a:p>
          <a:p>
            <a:pPr marL="457200" lvl="1" indent="0">
              <a:buNone/>
            </a:pPr>
            <a:r>
              <a:rPr lang="en-US" dirty="0">
                <a:solidFill>
                  <a:schemeClr val="bg1">
                    <a:lumMod val="75000"/>
                  </a:schemeClr>
                </a:solidFill>
              </a:rPr>
              <a:t> </a:t>
            </a:r>
          </a:p>
          <a:p>
            <a:r>
              <a:rPr lang="en-US" dirty="0">
                <a:solidFill>
                  <a:srgbClr val="3A3A3A"/>
                </a:solidFill>
              </a:rPr>
              <a:t>Immunosuppression</a:t>
            </a:r>
          </a:p>
          <a:p>
            <a:pPr lvl="1"/>
            <a:r>
              <a:rPr lang="en-US" dirty="0">
                <a:solidFill>
                  <a:srgbClr val="3A3A3A"/>
                </a:solidFill>
              </a:rPr>
              <a:t>Intravenous Immunoglobulin therapy (IVIg)</a:t>
            </a:r>
          </a:p>
          <a:p>
            <a:pPr lvl="1"/>
            <a:r>
              <a:rPr lang="en-US" dirty="0">
                <a:solidFill>
                  <a:srgbClr val="3A3A3A"/>
                </a:solidFill>
              </a:rPr>
              <a:t>Antimicrobial prophylaxis</a:t>
            </a:r>
          </a:p>
        </p:txBody>
      </p:sp>
      <p:pic>
        <p:nvPicPr>
          <p:cNvPr id="2050" name="Picture 2" descr="Strategies for IL-1 blockade with Anakinra and Canakinumab. (A) Interleukin (IL)-1 binds to type 1 IL-1 receptor (IL-1R1) and to the adaptor protein, IL-1RAcP, in order to trigger signal transduction. (B) The recombinant human IL-1R1 antagonist, Anakinra, directly competes with IL-1 for binding to the IL-1R1, blocking the biological activity of IL-1. (C) The human monoclonal IgG1 antibody, Canakinumab, selectively neutralizes IL-1Î² and inhibits its binding to the IL-1 receptor."/>
          <p:cNvPicPr>
            <a:picLocks noChangeAspect="1" noChangeArrowheads="1"/>
          </p:cNvPicPr>
          <p:nvPr/>
        </p:nvPicPr>
        <p:blipFill rotWithShape="1">
          <a:blip r:embed="rId3">
            <a:extLst>
              <a:ext uri="{28A0092B-C50C-407E-A947-70E740481C1C}">
                <a14:useLocalDpi xmlns:a14="http://schemas.microsoft.com/office/drawing/2010/main" val="0"/>
              </a:ext>
            </a:extLst>
          </a:blip>
          <a:srcRect t="1" r="43293" b="1850"/>
          <a:stretch/>
        </p:blipFill>
        <p:spPr bwMode="auto">
          <a:xfrm>
            <a:off x="7162759" y="1704125"/>
            <a:ext cx="4295354" cy="3925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7276173"/>
      </p:ext>
    </p:extLst>
  </p:cSld>
  <p:clrMapOvr>
    <a:masterClrMapping/>
  </p:clrMapOvr>
  <mc:AlternateContent xmlns:mc="http://schemas.openxmlformats.org/markup-compatibility/2006" xmlns:p14="http://schemas.microsoft.com/office/powerpoint/2010/main">
    <mc:Choice Requires="p14">
      <p:transition spd="slow" p14:dur="2000" advTm="75652"/>
    </mc:Choice>
    <mc:Fallback xmlns="">
      <p:transition spd="slow" advTm="75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DEC0D7-8936-C641-AA00-81AEF0F4FA25}"/>
              </a:ext>
            </a:extLst>
          </p:cNvPr>
          <p:cNvPicPr>
            <a:picLocks noChangeAspect="1"/>
          </p:cNvPicPr>
          <p:nvPr/>
        </p:nvPicPr>
        <p:blipFill rotWithShape="1">
          <a:blip r:embed="rId2"/>
          <a:srcRect l="6620"/>
          <a:stretch/>
        </p:blipFill>
        <p:spPr>
          <a:xfrm>
            <a:off x="1748636" y="1839191"/>
            <a:ext cx="9757475" cy="4067062"/>
          </a:xfrm>
          <a:prstGeom prst="rect">
            <a:avLst/>
          </a:prstGeom>
        </p:spPr>
      </p:pic>
      <p:sp>
        <p:nvSpPr>
          <p:cNvPr id="3" name="Title 2">
            <a:extLst>
              <a:ext uri="{FF2B5EF4-FFF2-40B4-BE49-F238E27FC236}">
                <a16:creationId xmlns:a16="http://schemas.microsoft.com/office/drawing/2014/main" id="{B28C7566-ED55-1DC9-8C59-4B7E28D50317}"/>
              </a:ext>
            </a:extLst>
          </p:cNvPr>
          <p:cNvSpPr>
            <a:spLocks noGrp="1"/>
          </p:cNvSpPr>
          <p:nvPr>
            <p:ph type="title"/>
          </p:nvPr>
        </p:nvSpPr>
        <p:spPr>
          <a:xfrm>
            <a:off x="419100" y="199505"/>
            <a:ext cx="11582400" cy="1185577"/>
          </a:xfrm>
        </p:spPr>
        <p:txBody>
          <a:bodyPr>
            <a:noAutofit/>
          </a:bodyPr>
          <a:lstStyle/>
          <a:p>
            <a:r>
              <a:rPr lang="en-US" sz="2800" dirty="0"/>
              <a:t>Neurocognitive and Hypokinetic Movement Disorder with Features of Parkinsonism After BCMA-Targeting CAR T Cell Therapy  </a:t>
            </a:r>
          </a:p>
        </p:txBody>
      </p:sp>
      <p:sp>
        <p:nvSpPr>
          <p:cNvPr id="5" name="Footer Placeholder 4">
            <a:extLst>
              <a:ext uri="{FF2B5EF4-FFF2-40B4-BE49-F238E27FC236}">
                <a16:creationId xmlns:a16="http://schemas.microsoft.com/office/drawing/2014/main" id="{391CD306-821E-5104-62DE-B797B0C04810}"/>
              </a:ext>
            </a:extLst>
          </p:cNvPr>
          <p:cNvSpPr>
            <a:spLocks noGrp="1"/>
          </p:cNvSpPr>
          <p:nvPr>
            <p:ph type="ftr" sz="quarter" idx="3"/>
          </p:nvPr>
        </p:nvSpPr>
        <p:spPr/>
        <p:txBody>
          <a:bodyPr/>
          <a:lstStyle/>
          <a:p>
            <a:r>
              <a:rPr lang="nl-NL" dirty="0"/>
              <a:t>Van Oekelen O, et al. </a:t>
            </a:r>
            <a:r>
              <a:rPr lang="nl-NL" i="1" dirty="0"/>
              <a:t>Nat Med. </a:t>
            </a:r>
            <a:r>
              <a:rPr lang="nl-NL" dirty="0"/>
              <a:t>2021;27:2099-2103.</a:t>
            </a:r>
          </a:p>
        </p:txBody>
      </p:sp>
    </p:spTree>
    <p:extLst>
      <p:ext uri="{BB962C8B-B14F-4D97-AF65-F5344CB8AC3E}">
        <p14:creationId xmlns:p14="http://schemas.microsoft.com/office/powerpoint/2010/main" val="1275514094"/>
      </p:ext>
    </p:extLst>
  </p:cSld>
  <p:clrMapOvr>
    <a:masterClrMapping/>
  </p:clrMapOvr>
  <mc:AlternateContent xmlns:mc="http://schemas.openxmlformats.org/markup-compatibility/2006" xmlns:p14="http://schemas.microsoft.com/office/powerpoint/2010/main">
    <mc:Choice Requires="p14">
      <p:transition spd="slow" p14:dur="2000" advTm="46139"/>
    </mc:Choice>
    <mc:Fallback xmlns="">
      <p:transition spd="slow" advTm="4613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CAR T Cell Toxicities</a:t>
            </a:r>
          </a:p>
        </p:txBody>
      </p:sp>
      <p:sp>
        <p:nvSpPr>
          <p:cNvPr id="3" name="Content Placeholder 2"/>
          <p:cNvSpPr>
            <a:spLocks noGrp="1"/>
          </p:cNvSpPr>
          <p:nvPr>
            <p:ph idx="1"/>
          </p:nvPr>
        </p:nvSpPr>
        <p:spPr/>
        <p:txBody>
          <a:bodyPr>
            <a:normAutofit/>
          </a:bodyPr>
          <a:lstStyle/>
          <a:p>
            <a:r>
              <a:rPr lang="en-US" sz="2800" dirty="0"/>
              <a:t>Infections</a:t>
            </a:r>
          </a:p>
          <a:p>
            <a:pPr lvl="1"/>
            <a:r>
              <a:rPr lang="en-US" sz="2400" dirty="0"/>
              <a:t>IVIg</a:t>
            </a:r>
          </a:p>
          <a:p>
            <a:pPr lvl="1"/>
            <a:r>
              <a:rPr lang="en-US" sz="2400" dirty="0"/>
              <a:t>Antimicrobial prophylaxis</a:t>
            </a:r>
          </a:p>
          <a:p>
            <a:pPr lvl="1"/>
            <a:r>
              <a:rPr lang="en-US" sz="2400" dirty="0"/>
              <a:t>Antiviral prophylaxis</a:t>
            </a:r>
          </a:p>
          <a:p>
            <a:pPr lvl="1"/>
            <a:r>
              <a:rPr lang="en-US" sz="2400" dirty="0"/>
              <a:t>Pneumocystis </a:t>
            </a:r>
            <a:r>
              <a:rPr lang="en-US" sz="2400" dirty="0" err="1"/>
              <a:t>jirovecii</a:t>
            </a:r>
            <a:r>
              <a:rPr lang="en-US" sz="2400" dirty="0"/>
              <a:t> pneumonia (PJP) prophylaxis</a:t>
            </a:r>
          </a:p>
          <a:p>
            <a:pPr lvl="1"/>
            <a:endParaRPr lang="en-US" sz="2400" dirty="0"/>
          </a:p>
          <a:p>
            <a:r>
              <a:rPr lang="en-US" sz="2800" dirty="0">
                <a:solidFill>
                  <a:schemeClr val="bg1">
                    <a:lumMod val="75000"/>
                  </a:schemeClr>
                </a:solidFill>
              </a:rPr>
              <a:t>COVID-19</a:t>
            </a:r>
          </a:p>
          <a:p>
            <a:pPr lvl="1"/>
            <a:r>
              <a:rPr lang="en-US" sz="2400" dirty="0">
                <a:solidFill>
                  <a:schemeClr val="bg1">
                    <a:lumMod val="75000"/>
                  </a:schemeClr>
                </a:solidFill>
              </a:rPr>
              <a:t>Vaccination</a:t>
            </a:r>
          </a:p>
          <a:p>
            <a:pPr lvl="1"/>
            <a:r>
              <a:rPr lang="en-US" sz="2400" dirty="0" err="1">
                <a:solidFill>
                  <a:schemeClr val="bg1">
                    <a:lumMod val="75000"/>
                  </a:schemeClr>
                </a:solidFill>
              </a:rPr>
              <a:t>Tixagevimab</a:t>
            </a:r>
            <a:r>
              <a:rPr lang="en-US" sz="2400" dirty="0">
                <a:solidFill>
                  <a:schemeClr val="bg1">
                    <a:lumMod val="75000"/>
                  </a:schemeClr>
                </a:solidFill>
              </a:rPr>
              <a:t> co-packaged with </a:t>
            </a:r>
            <a:r>
              <a:rPr lang="en-US" sz="2400" dirty="0" err="1">
                <a:solidFill>
                  <a:schemeClr val="bg1">
                    <a:lumMod val="75000"/>
                  </a:schemeClr>
                </a:solidFill>
              </a:rPr>
              <a:t>cilgavimab</a:t>
            </a:r>
            <a:r>
              <a:rPr lang="en-US" sz="2400" dirty="0">
                <a:solidFill>
                  <a:schemeClr val="bg1">
                    <a:lumMod val="75000"/>
                  </a:schemeClr>
                </a:solidFill>
              </a:rPr>
              <a:t> (</a:t>
            </a:r>
            <a:r>
              <a:rPr lang="en-US" sz="2400" dirty="0" err="1">
                <a:solidFill>
                  <a:schemeClr val="bg1">
                    <a:lumMod val="75000"/>
                  </a:schemeClr>
                </a:solidFill>
              </a:rPr>
              <a:t>Evusheld</a:t>
            </a:r>
            <a:r>
              <a:rPr lang="en-US" sz="2400" dirty="0">
                <a:solidFill>
                  <a:schemeClr val="bg1">
                    <a:lumMod val="75000"/>
                  </a:schemeClr>
                </a:solidFill>
              </a:rPr>
              <a:t>™) –</a:t>
            </a:r>
            <a:br>
              <a:rPr lang="en-US" sz="2400" dirty="0">
                <a:solidFill>
                  <a:schemeClr val="bg1">
                    <a:lumMod val="75000"/>
                  </a:schemeClr>
                </a:solidFill>
              </a:rPr>
            </a:br>
            <a:r>
              <a:rPr lang="en-US" sz="2400" dirty="0">
                <a:solidFill>
                  <a:schemeClr val="bg1">
                    <a:lumMod val="75000"/>
                  </a:schemeClr>
                </a:solidFill>
              </a:rPr>
              <a:t>Emergency Use Authorization (EUA)</a:t>
            </a:r>
          </a:p>
        </p:txBody>
      </p:sp>
    </p:spTree>
    <p:extLst>
      <p:ext uri="{BB962C8B-B14F-4D97-AF65-F5344CB8AC3E}">
        <p14:creationId xmlns:p14="http://schemas.microsoft.com/office/powerpoint/2010/main" val="88060775"/>
      </p:ext>
    </p:extLst>
  </p:cSld>
  <p:clrMapOvr>
    <a:masterClrMapping/>
  </p:clrMapOvr>
  <mc:AlternateContent xmlns:mc="http://schemas.openxmlformats.org/markup-compatibility/2006" xmlns:p14="http://schemas.microsoft.com/office/powerpoint/2010/main">
    <mc:Choice Requires="p14">
      <p:transition spd="slow" p14:dur="2000" advTm="54893"/>
    </mc:Choice>
    <mc:Fallback xmlns="">
      <p:transition spd="slow" advTm="54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CAR T Cell Toxicities</a:t>
            </a:r>
          </a:p>
        </p:txBody>
      </p:sp>
      <p:sp>
        <p:nvSpPr>
          <p:cNvPr id="3" name="Content Placeholder 2"/>
          <p:cNvSpPr>
            <a:spLocks noGrp="1"/>
          </p:cNvSpPr>
          <p:nvPr>
            <p:ph idx="1"/>
          </p:nvPr>
        </p:nvSpPr>
        <p:spPr/>
        <p:txBody>
          <a:bodyPr>
            <a:normAutofit/>
          </a:bodyPr>
          <a:lstStyle/>
          <a:p>
            <a:r>
              <a:rPr lang="en-US" sz="2800" dirty="0"/>
              <a:t>Infections</a:t>
            </a:r>
          </a:p>
          <a:p>
            <a:pPr lvl="1"/>
            <a:r>
              <a:rPr lang="en-US" sz="2400" dirty="0"/>
              <a:t>IVIg</a:t>
            </a:r>
          </a:p>
          <a:p>
            <a:pPr lvl="1"/>
            <a:r>
              <a:rPr lang="en-US" sz="2400" dirty="0"/>
              <a:t>Antimicrobial prophylaxis</a:t>
            </a:r>
          </a:p>
          <a:p>
            <a:pPr lvl="1"/>
            <a:r>
              <a:rPr lang="en-US" sz="2400" dirty="0"/>
              <a:t>Antiviral prophylaxis</a:t>
            </a:r>
          </a:p>
          <a:p>
            <a:pPr lvl="1"/>
            <a:r>
              <a:rPr lang="en-US" sz="2400" dirty="0"/>
              <a:t>Pneumocystis </a:t>
            </a:r>
            <a:r>
              <a:rPr lang="en-US" sz="2400" dirty="0" err="1"/>
              <a:t>jirovecii</a:t>
            </a:r>
            <a:r>
              <a:rPr lang="en-US" sz="2400" dirty="0"/>
              <a:t> pneumonia (PJP) prophylaxis</a:t>
            </a:r>
          </a:p>
          <a:p>
            <a:pPr lvl="1"/>
            <a:endParaRPr lang="en-US" sz="2400" dirty="0"/>
          </a:p>
          <a:p>
            <a:r>
              <a:rPr lang="en-US" sz="2800" dirty="0"/>
              <a:t>COVID-19</a:t>
            </a:r>
          </a:p>
          <a:p>
            <a:pPr lvl="1"/>
            <a:r>
              <a:rPr lang="en-US" sz="2400" dirty="0"/>
              <a:t>Vaccination</a:t>
            </a:r>
          </a:p>
          <a:p>
            <a:pPr lvl="1"/>
            <a:r>
              <a:rPr lang="en-US" sz="2400" dirty="0" err="1"/>
              <a:t>Tixagevimab</a:t>
            </a:r>
            <a:r>
              <a:rPr lang="en-US" sz="2400" dirty="0"/>
              <a:t> co-packaged with </a:t>
            </a:r>
            <a:r>
              <a:rPr lang="en-US" sz="2400" dirty="0" err="1"/>
              <a:t>cilgavimab</a:t>
            </a:r>
            <a:r>
              <a:rPr lang="en-US" sz="2400" dirty="0"/>
              <a:t> (</a:t>
            </a:r>
            <a:r>
              <a:rPr lang="en-US" sz="2400" dirty="0" err="1"/>
              <a:t>Evusheld</a:t>
            </a:r>
            <a:r>
              <a:rPr lang="en-US" sz="2400" dirty="0"/>
              <a:t>™) –</a:t>
            </a:r>
            <a:br>
              <a:rPr lang="en-US" sz="2400" dirty="0"/>
            </a:br>
            <a:r>
              <a:rPr lang="en-US" sz="2400" dirty="0"/>
              <a:t>Emergency Use Authorization (EUA)</a:t>
            </a:r>
          </a:p>
        </p:txBody>
      </p:sp>
    </p:spTree>
    <p:extLst>
      <p:ext uri="{BB962C8B-B14F-4D97-AF65-F5344CB8AC3E}">
        <p14:creationId xmlns:p14="http://schemas.microsoft.com/office/powerpoint/2010/main" val="2892283901"/>
      </p:ext>
    </p:extLst>
  </p:cSld>
  <p:clrMapOvr>
    <a:masterClrMapping/>
  </p:clrMapOvr>
  <mc:AlternateContent xmlns:mc="http://schemas.openxmlformats.org/markup-compatibility/2006" xmlns:p14="http://schemas.microsoft.com/office/powerpoint/2010/main">
    <mc:Choice Requires="p14">
      <p:transition spd="slow" p14:dur="2000" advTm="54893"/>
    </mc:Choice>
    <mc:Fallback xmlns="">
      <p:transition spd="slow" advTm="54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30E50-5449-C346-949A-BEE926D7AEFF}"/>
              </a:ext>
            </a:extLst>
          </p:cNvPr>
          <p:cNvSpPr>
            <a:spLocks noGrp="1"/>
          </p:cNvSpPr>
          <p:nvPr>
            <p:ph type="title"/>
          </p:nvPr>
        </p:nvSpPr>
        <p:spPr/>
        <p:txBody>
          <a:bodyPr/>
          <a:lstStyle/>
          <a:p>
            <a:r>
              <a:rPr lang="en-US" dirty="0"/>
              <a:t>Take Home Points</a:t>
            </a:r>
          </a:p>
        </p:txBody>
      </p:sp>
      <p:sp>
        <p:nvSpPr>
          <p:cNvPr id="5" name="Text Placeholder 4">
            <a:extLst>
              <a:ext uri="{FF2B5EF4-FFF2-40B4-BE49-F238E27FC236}">
                <a16:creationId xmlns:a16="http://schemas.microsoft.com/office/drawing/2014/main" id="{71702998-5688-C243-ACF4-CDAF991FCF41}"/>
              </a:ext>
            </a:extLst>
          </p:cNvPr>
          <p:cNvSpPr>
            <a:spLocks noGrp="1"/>
          </p:cNvSpPr>
          <p:nvPr>
            <p:ph idx="1"/>
          </p:nvPr>
        </p:nvSpPr>
        <p:spPr>
          <a:xfrm>
            <a:off x="609600" y="2439932"/>
            <a:ext cx="10744200" cy="1951094"/>
          </a:xfrm>
        </p:spPr>
        <p:txBody>
          <a:bodyPr>
            <a:normAutofit/>
          </a:bodyPr>
          <a:lstStyle/>
          <a:p>
            <a:r>
              <a:rPr lang="en-US" sz="2800" dirty="0"/>
              <a:t>Understanding toxicities is critical</a:t>
            </a:r>
          </a:p>
          <a:p>
            <a:pPr marL="0" indent="0">
              <a:buNone/>
            </a:pPr>
            <a:endParaRPr lang="en-US" sz="2800" dirty="0"/>
          </a:p>
          <a:p>
            <a:r>
              <a:rPr lang="en-US" sz="2800" dirty="0"/>
              <a:t>Using prophylactic strategies will help mitigate toxicities</a:t>
            </a:r>
          </a:p>
        </p:txBody>
      </p:sp>
      <p:sp>
        <p:nvSpPr>
          <p:cNvPr id="7" name="Rectangle 6">
            <a:extLst>
              <a:ext uri="{FF2B5EF4-FFF2-40B4-BE49-F238E27FC236}">
                <a16:creationId xmlns:a16="http://schemas.microsoft.com/office/drawing/2014/main" id="{E7EED404-653E-9E8C-EE8A-0BA01638995D}"/>
              </a:ext>
            </a:extLst>
          </p:cNvPr>
          <p:cNvSpPr/>
          <p:nvPr/>
        </p:nvSpPr>
        <p:spPr>
          <a:xfrm>
            <a:off x="518746" y="3429000"/>
            <a:ext cx="9302262" cy="80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23409374"/>
      </p:ext>
    </p:extLst>
  </p:cSld>
  <p:clrMapOvr>
    <a:masterClrMapping/>
  </p:clrMapOvr>
  <mc:AlternateContent xmlns:mc="http://schemas.openxmlformats.org/markup-compatibility/2006" xmlns:p14="http://schemas.microsoft.com/office/powerpoint/2010/main">
    <mc:Choice Requires="p14">
      <p:transition spd="slow" p14:dur="2000" advTm="27490"/>
    </mc:Choice>
    <mc:Fallback xmlns="">
      <p:transition spd="slow" advTm="274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30E50-5449-C346-949A-BEE926D7AEFF}"/>
              </a:ext>
            </a:extLst>
          </p:cNvPr>
          <p:cNvSpPr>
            <a:spLocks noGrp="1"/>
          </p:cNvSpPr>
          <p:nvPr>
            <p:ph type="title"/>
          </p:nvPr>
        </p:nvSpPr>
        <p:spPr/>
        <p:txBody>
          <a:bodyPr/>
          <a:lstStyle/>
          <a:p>
            <a:r>
              <a:rPr lang="en-US" dirty="0"/>
              <a:t>Take Home Points</a:t>
            </a:r>
          </a:p>
        </p:txBody>
      </p:sp>
      <p:sp>
        <p:nvSpPr>
          <p:cNvPr id="5" name="Text Placeholder 4">
            <a:extLst>
              <a:ext uri="{FF2B5EF4-FFF2-40B4-BE49-F238E27FC236}">
                <a16:creationId xmlns:a16="http://schemas.microsoft.com/office/drawing/2014/main" id="{71702998-5688-C243-ACF4-CDAF991FCF41}"/>
              </a:ext>
            </a:extLst>
          </p:cNvPr>
          <p:cNvSpPr>
            <a:spLocks noGrp="1"/>
          </p:cNvSpPr>
          <p:nvPr>
            <p:ph idx="1"/>
          </p:nvPr>
        </p:nvSpPr>
        <p:spPr>
          <a:xfrm>
            <a:off x="609600" y="2439932"/>
            <a:ext cx="10744200" cy="1951094"/>
          </a:xfrm>
        </p:spPr>
        <p:txBody>
          <a:bodyPr>
            <a:normAutofit/>
          </a:bodyPr>
          <a:lstStyle/>
          <a:p>
            <a:r>
              <a:rPr lang="en-US" sz="2800" dirty="0"/>
              <a:t>Understanding toxicities is critical</a:t>
            </a:r>
          </a:p>
          <a:p>
            <a:pPr marL="0" indent="0">
              <a:buNone/>
            </a:pPr>
            <a:endParaRPr lang="en-US" sz="2800" dirty="0"/>
          </a:p>
          <a:p>
            <a:r>
              <a:rPr lang="en-US" sz="2800" dirty="0"/>
              <a:t>Using prophylactic strategies will help mitigate toxicities</a:t>
            </a:r>
          </a:p>
        </p:txBody>
      </p:sp>
    </p:spTree>
    <p:custDataLst>
      <p:tags r:id="rId1"/>
    </p:custDataLst>
    <p:extLst>
      <p:ext uri="{BB962C8B-B14F-4D97-AF65-F5344CB8AC3E}">
        <p14:creationId xmlns:p14="http://schemas.microsoft.com/office/powerpoint/2010/main" val="558799529"/>
      </p:ext>
    </p:extLst>
  </p:cSld>
  <p:clrMapOvr>
    <a:masterClrMapping/>
  </p:clrMapOvr>
  <mc:AlternateContent xmlns:mc="http://schemas.openxmlformats.org/markup-compatibility/2006" xmlns:p14="http://schemas.microsoft.com/office/powerpoint/2010/main">
    <mc:Choice Requires="p14">
      <p:transition spd="slow" p14:dur="2000" advTm="27490"/>
    </mc:Choice>
    <mc:Fallback xmlns="">
      <p:transition spd="slow" advTm="274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7CAC1E-2DBB-551F-82D4-89E80C64B6D0}"/>
              </a:ext>
            </a:extLst>
          </p:cNvPr>
          <p:cNvSpPr>
            <a:spLocks noGrp="1"/>
          </p:cNvSpPr>
          <p:nvPr>
            <p:ph type="title"/>
          </p:nvPr>
        </p:nvSpPr>
        <p:spPr/>
        <p:txBody>
          <a:bodyPr/>
          <a:lstStyle/>
          <a:p>
            <a:r>
              <a:rPr lang="en-GB" dirty="0"/>
              <a:t>Considerations for Treatment</a:t>
            </a:r>
            <a:endParaRPr lang="en-US" dirty="0"/>
          </a:p>
        </p:txBody>
      </p:sp>
      <p:sp>
        <p:nvSpPr>
          <p:cNvPr id="6" name="Content Placeholder 5">
            <a:extLst>
              <a:ext uri="{FF2B5EF4-FFF2-40B4-BE49-F238E27FC236}">
                <a16:creationId xmlns:a16="http://schemas.microsoft.com/office/drawing/2014/main" id="{F5087A5E-9BEA-4951-8384-10DBE7218970}"/>
              </a:ext>
            </a:extLst>
          </p:cNvPr>
          <p:cNvSpPr>
            <a:spLocks noGrp="1"/>
          </p:cNvSpPr>
          <p:nvPr>
            <p:ph idx="1"/>
          </p:nvPr>
        </p:nvSpPr>
        <p:spPr>
          <a:xfrm>
            <a:off x="609600" y="2158392"/>
            <a:ext cx="10744200" cy="839992"/>
          </a:xfrm>
        </p:spPr>
        <p:txBody>
          <a:bodyPr>
            <a:normAutofit/>
          </a:bodyPr>
          <a:lstStyle/>
          <a:p>
            <a:r>
              <a:rPr lang="en-GB" sz="3200" dirty="0"/>
              <a:t>Managing CAR T cell toxicities</a:t>
            </a:r>
          </a:p>
        </p:txBody>
      </p:sp>
      <p:sp>
        <p:nvSpPr>
          <p:cNvPr id="3" name="Slide Number Placeholder 2">
            <a:extLst>
              <a:ext uri="{FF2B5EF4-FFF2-40B4-BE49-F238E27FC236}">
                <a16:creationId xmlns:a16="http://schemas.microsoft.com/office/drawing/2014/main" id="{31D6F18F-8CFE-474B-9A4C-FB90AE15147F}"/>
              </a:ext>
            </a:extLst>
          </p:cNvPr>
          <p:cNvSpPr>
            <a:spLocks noGrp="1"/>
          </p:cNvSpPr>
          <p:nvPr>
            <p:ph type="sldNum" sz="quarter" idx="4294967295"/>
          </p:nvPr>
        </p:nvSpPr>
        <p:spPr>
          <a:xfrm>
            <a:off x="11952288" y="5668963"/>
            <a:ext cx="239712" cy="171450"/>
          </a:xfrm>
        </p:spPr>
        <p:txBody>
          <a:bodyPr/>
          <a:lstStyle/>
          <a:p>
            <a:pPr defTabSz="685800"/>
            <a:fld id="{B58DE5F1-E0F9-4CCA-92B7-7A6FC4DFEE14}" type="slidenum">
              <a:rPr lang="en-US">
                <a:solidFill>
                  <a:srgbClr val="595454"/>
                </a:solidFill>
                <a:latin typeface="Trebuchet MS"/>
              </a:rPr>
              <a:pPr defTabSz="685800"/>
              <a:t>3</a:t>
            </a:fld>
            <a:endParaRPr lang="en-US">
              <a:solidFill>
                <a:srgbClr val="595454"/>
              </a:solidFill>
              <a:latin typeface="Trebuchet MS"/>
            </a:endParaRPr>
          </a:p>
        </p:txBody>
      </p:sp>
    </p:spTree>
    <p:extLst>
      <p:ext uri="{BB962C8B-B14F-4D97-AF65-F5344CB8AC3E}">
        <p14:creationId xmlns:p14="http://schemas.microsoft.com/office/powerpoint/2010/main" val="2350166138"/>
      </p:ext>
    </p:extLst>
  </p:cSld>
  <p:clrMapOvr>
    <a:masterClrMapping/>
  </p:clrMapOvr>
  <mc:AlternateContent xmlns:mc="http://schemas.openxmlformats.org/markup-compatibility/2006" xmlns:p14="http://schemas.microsoft.com/office/powerpoint/2010/main">
    <mc:Choice Requires="p14">
      <p:transition spd="med" p14:dur="700" advTm="18837">
        <p:fade/>
      </p:transition>
    </mc:Choice>
    <mc:Fallback xmlns="">
      <p:transition spd="med" advTm="1883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gure 1">
            <a:extLst>
              <a:ext uri="{FF2B5EF4-FFF2-40B4-BE49-F238E27FC236}">
                <a16:creationId xmlns:a16="http://schemas.microsoft.com/office/drawing/2014/main" id="{8FB8A2EA-5A4A-4023-A4ED-5FBE76DEDC3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0" y="1539207"/>
            <a:ext cx="5054600" cy="452369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49105C6-132E-2697-A072-5053860D3F03}"/>
              </a:ext>
            </a:extLst>
          </p:cNvPr>
          <p:cNvSpPr>
            <a:spLocks noGrp="1"/>
          </p:cNvSpPr>
          <p:nvPr>
            <p:ph type="title"/>
          </p:nvPr>
        </p:nvSpPr>
        <p:spPr/>
        <p:txBody>
          <a:bodyPr/>
          <a:lstStyle/>
          <a:p>
            <a:r>
              <a:rPr lang="en-US" dirty="0"/>
              <a:t>Cytokine Release Syndrome</a:t>
            </a:r>
          </a:p>
        </p:txBody>
      </p:sp>
      <p:sp>
        <p:nvSpPr>
          <p:cNvPr id="4" name="Content Placeholder 3">
            <a:extLst>
              <a:ext uri="{FF2B5EF4-FFF2-40B4-BE49-F238E27FC236}">
                <a16:creationId xmlns:a16="http://schemas.microsoft.com/office/drawing/2014/main" id="{51C54DCD-AA4C-8136-ED55-82937EB2F000}"/>
              </a:ext>
            </a:extLst>
          </p:cNvPr>
          <p:cNvSpPr>
            <a:spLocks noGrp="1"/>
          </p:cNvSpPr>
          <p:nvPr>
            <p:ph idx="1"/>
          </p:nvPr>
        </p:nvSpPr>
        <p:spPr>
          <a:xfrm>
            <a:off x="609600" y="1477906"/>
            <a:ext cx="5054600" cy="4722477"/>
          </a:xfrm>
        </p:spPr>
        <p:txBody>
          <a:bodyPr>
            <a:normAutofit/>
          </a:bodyPr>
          <a:lstStyle/>
          <a:p>
            <a:r>
              <a:rPr lang="en-US" dirty="0">
                <a:solidFill>
                  <a:schemeClr val="bg1">
                    <a:lumMod val="75000"/>
                  </a:schemeClr>
                </a:solidFill>
              </a:rPr>
              <a:t>Triggered by: Activation of T-cells </a:t>
            </a:r>
            <a:r>
              <a:rPr lang="en-US" sz="1800" dirty="0">
                <a:solidFill>
                  <a:schemeClr val="bg1">
                    <a:lumMod val="75000"/>
                  </a:schemeClr>
                </a:solidFill>
              </a:rPr>
              <a:t>→</a:t>
            </a:r>
            <a:r>
              <a:rPr lang="en-US" dirty="0">
                <a:solidFill>
                  <a:schemeClr val="bg1">
                    <a:lumMod val="75000"/>
                  </a:schemeClr>
                </a:solidFill>
              </a:rPr>
              <a:t> release cytokines/chemokines (esp. IL-6, </a:t>
            </a:r>
            <a:r>
              <a:rPr lang="en-US" dirty="0" err="1">
                <a:solidFill>
                  <a:schemeClr val="bg1">
                    <a:lumMod val="75000"/>
                  </a:schemeClr>
                </a:solidFill>
              </a:rPr>
              <a:t>IFN</a:t>
            </a:r>
            <a:r>
              <a:rPr lang="en-US" dirty="0">
                <a:solidFill>
                  <a:schemeClr val="bg1">
                    <a:lumMod val="75000"/>
                  </a:schemeClr>
                </a:solidFill>
              </a:rPr>
              <a:t>-gamma)</a:t>
            </a:r>
          </a:p>
          <a:p>
            <a:r>
              <a:rPr lang="en-US" dirty="0">
                <a:solidFill>
                  <a:schemeClr val="bg1">
                    <a:lumMod val="75000"/>
                  </a:schemeClr>
                </a:solidFill>
              </a:rPr>
              <a:t>Onset: Typically within first week</a:t>
            </a:r>
          </a:p>
          <a:p>
            <a:r>
              <a:rPr lang="en-US" dirty="0">
                <a:solidFill>
                  <a:schemeClr val="bg1">
                    <a:lumMod val="75000"/>
                  </a:schemeClr>
                </a:solidFill>
              </a:rPr>
              <a:t>Risk factors: Bulky disease, </a:t>
            </a:r>
            <a:br>
              <a:rPr lang="en-US" dirty="0">
                <a:solidFill>
                  <a:schemeClr val="bg1">
                    <a:lumMod val="75000"/>
                  </a:schemeClr>
                </a:solidFill>
              </a:rPr>
            </a:br>
            <a:r>
              <a:rPr lang="en-US" dirty="0">
                <a:solidFill>
                  <a:schemeClr val="bg1">
                    <a:lumMod val="75000"/>
                  </a:schemeClr>
                </a:solidFill>
              </a:rPr>
              <a:t>comorbidities, sepsis</a:t>
            </a:r>
          </a:p>
          <a:p>
            <a:r>
              <a:rPr lang="en-US" dirty="0">
                <a:solidFill>
                  <a:schemeClr val="bg1">
                    <a:lumMod val="75000"/>
                  </a:schemeClr>
                </a:solidFill>
              </a:rPr>
              <a:t>Suspect if: 1+ of the following</a:t>
            </a:r>
          </a:p>
          <a:p>
            <a:pPr lvl="1"/>
            <a:r>
              <a:rPr lang="en-US" b="1" dirty="0">
                <a:solidFill>
                  <a:schemeClr val="bg1">
                    <a:lumMod val="75000"/>
                  </a:schemeClr>
                </a:solidFill>
              </a:rPr>
              <a:t>Fever</a:t>
            </a:r>
          </a:p>
          <a:p>
            <a:pPr lvl="1"/>
            <a:r>
              <a:rPr lang="en-US" b="1" dirty="0">
                <a:solidFill>
                  <a:schemeClr val="bg1">
                    <a:lumMod val="75000"/>
                  </a:schemeClr>
                </a:solidFill>
              </a:rPr>
              <a:t>Hypotension &lt; 90 mm Hg</a:t>
            </a:r>
          </a:p>
          <a:p>
            <a:pPr lvl="1"/>
            <a:r>
              <a:rPr lang="en-US" b="1" dirty="0">
                <a:solidFill>
                  <a:schemeClr val="bg1">
                    <a:lumMod val="75000"/>
                  </a:schemeClr>
                </a:solidFill>
              </a:rPr>
              <a:t>Hypoxia &lt; 90%</a:t>
            </a:r>
          </a:p>
          <a:p>
            <a:pPr lvl="1"/>
            <a:r>
              <a:rPr lang="en-US" b="1" dirty="0">
                <a:solidFill>
                  <a:schemeClr val="bg1">
                    <a:lumMod val="75000"/>
                  </a:schemeClr>
                </a:solidFill>
              </a:rPr>
              <a:t>Evidence of organ toxicity</a:t>
            </a:r>
          </a:p>
          <a:p>
            <a:endParaRPr lang="en-US" dirty="0">
              <a:solidFill>
                <a:schemeClr val="bg1">
                  <a:lumMod val="75000"/>
                </a:schemeClr>
              </a:solidFill>
            </a:endParaRPr>
          </a:p>
        </p:txBody>
      </p:sp>
      <p:sp>
        <p:nvSpPr>
          <p:cNvPr id="11" name="Footer Placeholder 10">
            <a:extLst>
              <a:ext uri="{FF2B5EF4-FFF2-40B4-BE49-F238E27FC236}">
                <a16:creationId xmlns:a16="http://schemas.microsoft.com/office/drawing/2014/main" id="{04E00396-3ADD-28F7-37ED-5C5498BF2019}"/>
              </a:ext>
            </a:extLst>
          </p:cNvPr>
          <p:cNvSpPr>
            <a:spLocks noGrp="1"/>
          </p:cNvSpPr>
          <p:nvPr>
            <p:ph type="ftr" sz="quarter" idx="3"/>
          </p:nvPr>
        </p:nvSpPr>
        <p:spPr/>
        <p:txBody>
          <a:bodyPr/>
          <a:lstStyle/>
          <a:p>
            <a:r>
              <a:rPr lang="en-US" dirty="0" err="1"/>
              <a:t>Neelapu</a:t>
            </a:r>
            <a:r>
              <a:rPr lang="en-US" dirty="0"/>
              <a:t> SS, et al. </a:t>
            </a:r>
            <a:r>
              <a:rPr lang="en-US" i="1" dirty="0"/>
              <a:t>Nat Rev Clin Oncol. </a:t>
            </a:r>
            <a:r>
              <a:rPr lang="en-US" dirty="0"/>
              <a:t>2018;15:47-62.</a:t>
            </a:r>
          </a:p>
          <a:p>
            <a:r>
              <a:rPr lang="en-US" dirty="0"/>
              <a:t>Morris EC, et al. </a:t>
            </a:r>
            <a:r>
              <a:rPr lang="en-US" i="1" dirty="0"/>
              <a:t>Nat Rev Immunol. </a:t>
            </a:r>
            <a:r>
              <a:rPr lang="en-US" dirty="0"/>
              <a:t>2022;22:85-96.</a:t>
            </a:r>
          </a:p>
        </p:txBody>
      </p:sp>
    </p:spTree>
    <p:extLst>
      <p:ext uri="{BB962C8B-B14F-4D97-AF65-F5344CB8AC3E}">
        <p14:creationId xmlns:p14="http://schemas.microsoft.com/office/powerpoint/2010/main" val="4050874478"/>
      </p:ext>
    </p:extLst>
  </p:cSld>
  <p:clrMapOvr>
    <a:masterClrMapping/>
  </p:clrMapOvr>
  <mc:AlternateContent xmlns:mc="http://schemas.openxmlformats.org/markup-compatibility/2006" xmlns:p14="http://schemas.microsoft.com/office/powerpoint/2010/main">
    <mc:Choice Requires="p14">
      <p:transition spd="med" p14:dur="700" advTm="76998">
        <p:fade/>
      </p:transition>
    </mc:Choice>
    <mc:Fallback xmlns="">
      <p:transition spd="med" advTm="7699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gure 1">
            <a:extLst>
              <a:ext uri="{FF2B5EF4-FFF2-40B4-BE49-F238E27FC236}">
                <a16:creationId xmlns:a16="http://schemas.microsoft.com/office/drawing/2014/main" id="{8FB8A2EA-5A4A-4023-A4ED-5FBE76DEDC3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0" y="1539207"/>
            <a:ext cx="5054600" cy="452369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49105C6-132E-2697-A072-5053860D3F03}"/>
              </a:ext>
            </a:extLst>
          </p:cNvPr>
          <p:cNvSpPr>
            <a:spLocks noGrp="1"/>
          </p:cNvSpPr>
          <p:nvPr>
            <p:ph type="title"/>
          </p:nvPr>
        </p:nvSpPr>
        <p:spPr/>
        <p:txBody>
          <a:bodyPr/>
          <a:lstStyle/>
          <a:p>
            <a:r>
              <a:rPr lang="en-US" dirty="0"/>
              <a:t>Cytokine Release Syndrome</a:t>
            </a:r>
          </a:p>
        </p:txBody>
      </p:sp>
      <p:sp>
        <p:nvSpPr>
          <p:cNvPr id="4" name="Content Placeholder 3">
            <a:extLst>
              <a:ext uri="{FF2B5EF4-FFF2-40B4-BE49-F238E27FC236}">
                <a16:creationId xmlns:a16="http://schemas.microsoft.com/office/drawing/2014/main" id="{51C54DCD-AA4C-8136-ED55-82937EB2F000}"/>
              </a:ext>
            </a:extLst>
          </p:cNvPr>
          <p:cNvSpPr>
            <a:spLocks noGrp="1"/>
          </p:cNvSpPr>
          <p:nvPr>
            <p:ph idx="1"/>
          </p:nvPr>
        </p:nvSpPr>
        <p:spPr>
          <a:xfrm>
            <a:off x="609600" y="1477906"/>
            <a:ext cx="5054600" cy="4722477"/>
          </a:xfrm>
        </p:spPr>
        <p:txBody>
          <a:bodyPr>
            <a:normAutofit/>
          </a:bodyPr>
          <a:lstStyle/>
          <a:p>
            <a:r>
              <a:rPr lang="en-US" dirty="0">
                <a:solidFill>
                  <a:srgbClr val="3A3A3A"/>
                </a:solidFill>
              </a:rPr>
              <a:t>Triggered by: Activation of T-cells </a:t>
            </a:r>
            <a:r>
              <a:rPr lang="en-US" sz="1800" dirty="0">
                <a:solidFill>
                  <a:srgbClr val="3A3A3A"/>
                </a:solidFill>
              </a:rPr>
              <a:t>→</a:t>
            </a:r>
            <a:r>
              <a:rPr lang="en-US" dirty="0">
                <a:solidFill>
                  <a:srgbClr val="3A3A3A"/>
                </a:solidFill>
              </a:rPr>
              <a:t> release cytokines/chemokines (esp. IL-6, </a:t>
            </a:r>
            <a:r>
              <a:rPr lang="en-US" dirty="0" err="1">
                <a:solidFill>
                  <a:srgbClr val="3A3A3A"/>
                </a:solidFill>
              </a:rPr>
              <a:t>IFN</a:t>
            </a:r>
            <a:r>
              <a:rPr lang="en-US" dirty="0">
                <a:solidFill>
                  <a:srgbClr val="3A3A3A"/>
                </a:solidFill>
              </a:rPr>
              <a:t>-gamma)</a:t>
            </a:r>
          </a:p>
          <a:p>
            <a:r>
              <a:rPr lang="en-US" dirty="0">
                <a:solidFill>
                  <a:schemeClr val="bg1">
                    <a:lumMod val="75000"/>
                  </a:schemeClr>
                </a:solidFill>
              </a:rPr>
              <a:t>Onset: Typically within first week</a:t>
            </a:r>
          </a:p>
          <a:p>
            <a:r>
              <a:rPr lang="en-US" dirty="0">
                <a:solidFill>
                  <a:schemeClr val="bg1">
                    <a:lumMod val="75000"/>
                  </a:schemeClr>
                </a:solidFill>
              </a:rPr>
              <a:t>Risk factors: Bulky disease, </a:t>
            </a:r>
            <a:br>
              <a:rPr lang="en-US" dirty="0">
                <a:solidFill>
                  <a:schemeClr val="bg1">
                    <a:lumMod val="75000"/>
                  </a:schemeClr>
                </a:solidFill>
              </a:rPr>
            </a:br>
            <a:r>
              <a:rPr lang="en-US" dirty="0">
                <a:solidFill>
                  <a:schemeClr val="bg1">
                    <a:lumMod val="75000"/>
                  </a:schemeClr>
                </a:solidFill>
              </a:rPr>
              <a:t>comorbidities, sepsis</a:t>
            </a:r>
          </a:p>
          <a:p>
            <a:r>
              <a:rPr lang="en-US" dirty="0">
                <a:solidFill>
                  <a:schemeClr val="bg1">
                    <a:lumMod val="75000"/>
                  </a:schemeClr>
                </a:solidFill>
              </a:rPr>
              <a:t>Suspect if: 1+ of the following</a:t>
            </a:r>
          </a:p>
          <a:p>
            <a:pPr lvl="1"/>
            <a:r>
              <a:rPr lang="en-US" b="1" dirty="0">
                <a:solidFill>
                  <a:schemeClr val="bg1">
                    <a:lumMod val="75000"/>
                  </a:schemeClr>
                </a:solidFill>
              </a:rPr>
              <a:t>Fever</a:t>
            </a:r>
          </a:p>
          <a:p>
            <a:pPr lvl="1"/>
            <a:r>
              <a:rPr lang="en-US" b="1" dirty="0">
                <a:solidFill>
                  <a:schemeClr val="bg1">
                    <a:lumMod val="75000"/>
                  </a:schemeClr>
                </a:solidFill>
              </a:rPr>
              <a:t>Hypotension &lt; 90 mm Hg</a:t>
            </a:r>
          </a:p>
          <a:p>
            <a:pPr lvl="1"/>
            <a:r>
              <a:rPr lang="en-US" b="1" dirty="0">
                <a:solidFill>
                  <a:schemeClr val="bg1">
                    <a:lumMod val="75000"/>
                  </a:schemeClr>
                </a:solidFill>
              </a:rPr>
              <a:t>Hypoxia &lt; 90%</a:t>
            </a:r>
          </a:p>
          <a:p>
            <a:pPr lvl="1"/>
            <a:r>
              <a:rPr lang="en-US" b="1" dirty="0">
                <a:solidFill>
                  <a:schemeClr val="bg1">
                    <a:lumMod val="75000"/>
                  </a:schemeClr>
                </a:solidFill>
              </a:rPr>
              <a:t>Evidence of organ toxicity</a:t>
            </a:r>
          </a:p>
          <a:p>
            <a:endParaRPr lang="en-US" dirty="0">
              <a:solidFill>
                <a:schemeClr val="bg1">
                  <a:lumMod val="75000"/>
                </a:schemeClr>
              </a:solidFill>
            </a:endParaRPr>
          </a:p>
        </p:txBody>
      </p:sp>
      <p:sp>
        <p:nvSpPr>
          <p:cNvPr id="11" name="Footer Placeholder 10">
            <a:extLst>
              <a:ext uri="{FF2B5EF4-FFF2-40B4-BE49-F238E27FC236}">
                <a16:creationId xmlns:a16="http://schemas.microsoft.com/office/drawing/2014/main" id="{04E00396-3ADD-28F7-37ED-5C5498BF2019}"/>
              </a:ext>
            </a:extLst>
          </p:cNvPr>
          <p:cNvSpPr>
            <a:spLocks noGrp="1"/>
          </p:cNvSpPr>
          <p:nvPr>
            <p:ph type="ftr" sz="quarter" idx="3"/>
          </p:nvPr>
        </p:nvSpPr>
        <p:spPr/>
        <p:txBody>
          <a:bodyPr/>
          <a:lstStyle/>
          <a:p>
            <a:r>
              <a:rPr lang="en-US" dirty="0" err="1"/>
              <a:t>Neelapu</a:t>
            </a:r>
            <a:r>
              <a:rPr lang="en-US" dirty="0"/>
              <a:t> SS, et al. </a:t>
            </a:r>
            <a:r>
              <a:rPr lang="en-US" i="1" dirty="0"/>
              <a:t>Nat Rev Clin Oncol. </a:t>
            </a:r>
            <a:r>
              <a:rPr lang="en-US" dirty="0"/>
              <a:t>2018;15:47-62.</a:t>
            </a:r>
          </a:p>
          <a:p>
            <a:r>
              <a:rPr lang="en-US" dirty="0"/>
              <a:t>Morris EC, et al. </a:t>
            </a:r>
            <a:r>
              <a:rPr lang="en-US" i="1" dirty="0"/>
              <a:t>Nat Rev Immunol. </a:t>
            </a:r>
            <a:r>
              <a:rPr lang="en-US" dirty="0"/>
              <a:t>2022;22:85-96.</a:t>
            </a:r>
          </a:p>
        </p:txBody>
      </p:sp>
    </p:spTree>
    <p:extLst>
      <p:ext uri="{BB962C8B-B14F-4D97-AF65-F5344CB8AC3E}">
        <p14:creationId xmlns:p14="http://schemas.microsoft.com/office/powerpoint/2010/main" val="2025208119"/>
      </p:ext>
    </p:extLst>
  </p:cSld>
  <p:clrMapOvr>
    <a:masterClrMapping/>
  </p:clrMapOvr>
  <mc:AlternateContent xmlns:mc="http://schemas.openxmlformats.org/markup-compatibility/2006" xmlns:p14="http://schemas.microsoft.com/office/powerpoint/2010/main">
    <mc:Choice Requires="p14">
      <p:transition spd="med" p14:dur="700" advTm="76998">
        <p:fade/>
      </p:transition>
    </mc:Choice>
    <mc:Fallback xmlns="">
      <p:transition spd="med" advTm="76998">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gure 1">
            <a:extLst>
              <a:ext uri="{FF2B5EF4-FFF2-40B4-BE49-F238E27FC236}">
                <a16:creationId xmlns:a16="http://schemas.microsoft.com/office/drawing/2014/main" id="{8FB8A2EA-5A4A-4023-A4ED-5FBE76DEDC3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0" y="1539207"/>
            <a:ext cx="5054600" cy="452369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49105C6-132E-2697-A072-5053860D3F03}"/>
              </a:ext>
            </a:extLst>
          </p:cNvPr>
          <p:cNvSpPr>
            <a:spLocks noGrp="1"/>
          </p:cNvSpPr>
          <p:nvPr>
            <p:ph type="title"/>
          </p:nvPr>
        </p:nvSpPr>
        <p:spPr/>
        <p:txBody>
          <a:bodyPr/>
          <a:lstStyle/>
          <a:p>
            <a:r>
              <a:rPr lang="en-US" dirty="0"/>
              <a:t>Cytokine Release Syndrome</a:t>
            </a:r>
          </a:p>
        </p:txBody>
      </p:sp>
      <p:sp>
        <p:nvSpPr>
          <p:cNvPr id="4" name="Content Placeholder 3">
            <a:extLst>
              <a:ext uri="{FF2B5EF4-FFF2-40B4-BE49-F238E27FC236}">
                <a16:creationId xmlns:a16="http://schemas.microsoft.com/office/drawing/2014/main" id="{51C54DCD-AA4C-8136-ED55-82937EB2F000}"/>
              </a:ext>
            </a:extLst>
          </p:cNvPr>
          <p:cNvSpPr>
            <a:spLocks noGrp="1"/>
          </p:cNvSpPr>
          <p:nvPr>
            <p:ph idx="1"/>
          </p:nvPr>
        </p:nvSpPr>
        <p:spPr>
          <a:xfrm>
            <a:off x="609600" y="1477906"/>
            <a:ext cx="5054600" cy="4722477"/>
          </a:xfrm>
        </p:spPr>
        <p:txBody>
          <a:bodyPr>
            <a:normAutofit/>
          </a:bodyPr>
          <a:lstStyle/>
          <a:p>
            <a:r>
              <a:rPr lang="en-US" dirty="0">
                <a:solidFill>
                  <a:srgbClr val="3A3A3A"/>
                </a:solidFill>
              </a:rPr>
              <a:t>Triggered by: Activation of T-cells </a:t>
            </a:r>
            <a:r>
              <a:rPr lang="en-US" sz="1800" dirty="0">
                <a:solidFill>
                  <a:srgbClr val="3A3A3A"/>
                </a:solidFill>
              </a:rPr>
              <a:t>→</a:t>
            </a:r>
            <a:r>
              <a:rPr lang="en-US" dirty="0">
                <a:solidFill>
                  <a:srgbClr val="3A3A3A"/>
                </a:solidFill>
              </a:rPr>
              <a:t> release cytokines/chemokines (esp. IL-6, </a:t>
            </a:r>
            <a:r>
              <a:rPr lang="en-US" dirty="0" err="1">
                <a:solidFill>
                  <a:srgbClr val="3A3A3A"/>
                </a:solidFill>
              </a:rPr>
              <a:t>IFN</a:t>
            </a:r>
            <a:r>
              <a:rPr lang="en-US" dirty="0">
                <a:solidFill>
                  <a:srgbClr val="3A3A3A"/>
                </a:solidFill>
              </a:rPr>
              <a:t>-gamma)</a:t>
            </a:r>
          </a:p>
          <a:p>
            <a:r>
              <a:rPr lang="en-US" dirty="0">
                <a:solidFill>
                  <a:srgbClr val="3A3A3A"/>
                </a:solidFill>
              </a:rPr>
              <a:t>Onset: Typically within first week</a:t>
            </a:r>
          </a:p>
          <a:p>
            <a:r>
              <a:rPr lang="en-US" dirty="0">
                <a:solidFill>
                  <a:schemeClr val="bg1">
                    <a:lumMod val="75000"/>
                  </a:schemeClr>
                </a:solidFill>
              </a:rPr>
              <a:t>Risk factors: Bulky disease, </a:t>
            </a:r>
            <a:br>
              <a:rPr lang="en-US" dirty="0">
                <a:solidFill>
                  <a:schemeClr val="bg1">
                    <a:lumMod val="75000"/>
                  </a:schemeClr>
                </a:solidFill>
              </a:rPr>
            </a:br>
            <a:r>
              <a:rPr lang="en-US" dirty="0">
                <a:solidFill>
                  <a:schemeClr val="bg1">
                    <a:lumMod val="75000"/>
                  </a:schemeClr>
                </a:solidFill>
              </a:rPr>
              <a:t>comorbidities, sepsis</a:t>
            </a:r>
          </a:p>
          <a:p>
            <a:r>
              <a:rPr lang="en-US" dirty="0">
                <a:solidFill>
                  <a:schemeClr val="bg1">
                    <a:lumMod val="75000"/>
                  </a:schemeClr>
                </a:solidFill>
              </a:rPr>
              <a:t>Suspect if: 1+ of the following</a:t>
            </a:r>
          </a:p>
          <a:p>
            <a:pPr lvl="1"/>
            <a:r>
              <a:rPr lang="en-US" b="1" dirty="0">
                <a:solidFill>
                  <a:schemeClr val="bg1">
                    <a:lumMod val="75000"/>
                  </a:schemeClr>
                </a:solidFill>
              </a:rPr>
              <a:t>Fever</a:t>
            </a:r>
          </a:p>
          <a:p>
            <a:pPr lvl="1"/>
            <a:r>
              <a:rPr lang="en-US" b="1" dirty="0">
                <a:solidFill>
                  <a:schemeClr val="bg1">
                    <a:lumMod val="75000"/>
                  </a:schemeClr>
                </a:solidFill>
              </a:rPr>
              <a:t>Hypotension &lt; 90 mm Hg</a:t>
            </a:r>
          </a:p>
          <a:p>
            <a:pPr lvl="1"/>
            <a:r>
              <a:rPr lang="en-US" b="1" dirty="0">
                <a:solidFill>
                  <a:schemeClr val="bg1">
                    <a:lumMod val="75000"/>
                  </a:schemeClr>
                </a:solidFill>
              </a:rPr>
              <a:t>Hypoxia &lt; 90%</a:t>
            </a:r>
          </a:p>
          <a:p>
            <a:pPr lvl="1"/>
            <a:r>
              <a:rPr lang="en-US" b="1" dirty="0">
                <a:solidFill>
                  <a:schemeClr val="bg1">
                    <a:lumMod val="75000"/>
                  </a:schemeClr>
                </a:solidFill>
              </a:rPr>
              <a:t>Evidence of organ toxicity</a:t>
            </a:r>
          </a:p>
          <a:p>
            <a:endParaRPr lang="en-US" dirty="0">
              <a:solidFill>
                <a:schemeClr val="bg1">
                  <a:lumMod val="75000"/>
                </a:schemeClr>
              </a:solidFill>
            </a:endParaRPr>
          </a:p>
        </p:txBody>
      </p:sp>
      <p:sp>
        <p:nvSpPr>
          <p:cNvPr id="11" name="Footer Placeholder 10">
            <a:extLst>
              <a:ext uri="{FF2B5EF4-FFF2-40B4-BE49-F238E27FC236}">
                <a16:creationId xmlns:a16="http://schemas.microsoft.com/office/drawing/2014/main" id="{04E00396-3ADD-28F7-37ED-5C5498BF2019}"/>
              </a:ext>
            </a:extLst>
          </p:cNvPr>
          <p:cNvSpPr>
            <a:spLocks noGrp="1"/>
          </p:cNvSpPr>
          <p:nvPr>
            <p:ph type="ftr" sz="quarter" idx="3"/>
          </p:nvPr>
        </p:nvSpPr>
        <p:spPr/>
        <p:txBody>
          <a:bodyPr/>
          <a:lstStyle/>
          <a:p>
            <a:r>
              <a:rPr lang="en-US" dirty="0" err="1"/>
              <a:t>Neelapu</a:t>
            </a:r>
            <a:r>
              <a:rPr lang="en-US" dirty="0"/>
              <a:t> SS, et al. </a:t>
            </a:r>
            <a:r>
              <a:rPr lang="en-US" i="1" dirty="0"/>
              <a:t>Nat Rev Clin Oncol. </a:t>
            </a:r>
            <a:r>
              <a:rPr lang="en-US" dirty="0"/>
              <a:t>2018;15:47-62.</a:t>
            </a:r>
          </a:p>
          <a:p>
            <a:r>
              <a:rPr lang="en-US" dirty="0"/>
              <a:t>Morris EC, et al. </a:t>
            </a:r>
            <a:r>
              <a:rPr lang="en-US" i="1" dirty="0"/>
              <a:t>Nat Rev Immunol. </a:t>
            </a:r>
            <a:r>
              <a:rPr lang="en-US" dirty="0"/>
              <a:t>2022;22:85-96.</a:t>
            </a:r>
          </a:p>
        </p:txBody>
      </p:sp>
    </p:spTree>
    <p:extLst>
      <p:ext uri="{BB962C8B-B14F-4D97-AF65-F5344CB8AC3E}">
        <p14:creationId xmlns:p14="http://schemas.microsoft.com/office/powerpoint/2010/main" val="3268381326"/>
      </p:ext>
    </p:extLst>
  </p:cSld>
  <p:clrMapOvr>
    <a:masterClrMapping/>
  </p:clrMapOvr>
  <mc:AlternateContent xmlns:mc="http://schemas.openxmlformats.org/markup-compatibility/2006" xmlns:p14="http://schemas.microsoft.com/office/powerpoint/2010/main">
    <mc:Choice Requires="p14">
      <p:transition spd="med" p14:dur="700" advTm="76998">
        <p:fade/>
      </p:transition>
    </mc:Choice>
    <mc:Fallback xmlns="">
      <p:transition spd="med" advTm="7699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gure 1">
            <a:extLst>
              <a:ext uri="{FF2B5EF4-FFF2-40B4-BE49-F238E27FC236}">
                <a16:creationId xmlns:a16="http://schemas.microsoft.com/office/drawing/2014/main" id="{8FB8A2EA-5A4A-4023-A4ED-5FBE76DEDC3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0" y="1539207"/>
            <a:ext cx="5054600" cy="452369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49105C6-132E-2697-A072-5053860D3F03}"/>
              </a:ext>
            </a:extLst>
          </p:cNvPr>
          <p:cNvSpPr>
            <a:spLocks noGrp="1"/>
          </p:cNvSpPr>
          <p:nvPr>
            <p:ph type="title"/>
          </p:nvPr>
        </p:nvSpPr>
        <p:spPr/>
        <p:txBody>
          <a:bodyPr/>
          <a:lstStyle/>
          <a:p>
            <a:r>
              <a:rPr lang="en-US" dirty="0"/>
              <a:t>Cytokine Release Syndrome</a:t>
            </a:r>
          </a:p>
        </p:txBody>
      </p:sp>
      <p:sp>
        <p:nvSpPr>
          <p:cNvPr id="4" name="Content Placeholder 3">
            <a:extLst>
              <a:ext uri="{FF2B5EF4-FFF2-40B4-BE49-F238E27FC236}">
                <a16:creationId xmlns:a16="http://schemas.microsoft.com/office/drawing/2014/main" id="{51C54DCD-AA4C-8136-ED55-82937EB2F000}"/>
              </a:ext>
            </a:extLst>
          </p:cNvPr>
          <p:cNvSpPr>
            <a:spLocks noGrp="1"/>
          </p:cNvSpPr>
          <p:nvPr>
            <p:ph idx="1"/>
          </p:nvPr>
        </p:nvSpPr>
        <p:spPr>
          <a:xfrm>
            <a:off x="609600" y="1477906"/>
            <a:ext cx="5054600" cy="4722477"/>
          </a:xfrm>
        </p:spPr>
        <p:txBody>
          <a:bodyPr>
            <a:normAutofit/>
          </a:bodyPr>
          <a:lstStyle/>
          <a:p>
            <a:r>
              <a:rPr lang="en-US" dirty="0">
                <a:solidFill>
                  <a:srgbClr val="3A3A3A"/>
                </a:solidFill>
              </a:rPr>
              <a:t>Triggered by: Activation of T-cells </a:t>
            </a:r>
            <a:r>
              <a:rPr lang="en-US" sz="1800" dirty="0">
                <a:solidFill>
                  <a:srgbClr val="3A3A3A"/>
                </a:solidFill>
              </a:rPr>
              <a:t>→</a:t>
            </a:r>
            <a:r>
              <a:rPr lang="en-US" dirty="0">
                <a:solidFill>
                  <a:srgbClr val="3A3A3A"/>
                </a:solidFill>
              </a:rPr>
              <a:t> release cytokines/chemokines (esp. IL-6, </a:t>
            </a:r>
            <a:r>
              <a:rPr lang="en-US" dirty="0" err="1">
                <a:solidFill>
                  <a:srgbClr val="3A3A3A"/>
                </a:solidFill>
              </a:rPr>
              <a:t>IFN</a:t>
            </a:r>
            <a:r>
              <a:rPr lang="en-US" dirty="0">
                <a:solidFill>
                  <a:srgbClr val="3A3A3A"/>
                </a:solidFill>
              </a:rPr>
              <a:t>-gamma)</a:t>
            </a:r>
          </a:p>
          <a:p>
            <a:r>
              <a:rPr lang="en-US" dirty="0">
                <a:solidFill>
                  <a:srgbClr val="3A3A3A"/>
                </a:solidFill>
              </a:rPr>
              <a:t>Onset: Typically within first week</a:t>
            </a:r>
          </a:p>
          <a:p>
            <a:r>
              <a:rPr lang="en-US" dirty="0">
                <a:solidFill>
                  <a:srgbClr val="3A3A3A"/>
                </a:solidFill>
              </a:rPr>
              <a:t>Risk factors: Bulky disease, </a:t>
            </a:r>
            <a:br>
              <a:rPr lang="en-US" dirty="0">
                <a:solidFill>
                  <a:srgbClr val="3A3A3A"/>
                </a:solidFill>
              </a:rPr>
            </a:br>
            <a:r>
              <a:rPr lang="en-US" dirty="0">
                <a:solidFill>
                  <a:srgbClr val="3A3A3A"/>
                </a:solidFill>
              </a:rPr>
              <a:t>comorbidities, sepsis</a:t>
            </a:r>
          </a:p>
          <a:p>
            <a:r>
              <a:rPr lang="en-US" dirty="0">
                <a:solidFill>
                  <a:schemeClr val="bg1">
                    <a:lumMod val="75000"/>
                  </a:schemeClr>
                </a:solidFill>
              </a:rPr>
              <a:t>Suspect if: 1+ of the following</a:t>
            </a:r>
          </a:p>
          <a:p>
            <a:pPr lvl="1"/>
            <a:r>
              <a:rPr lang="en-US" b="1" dirty="0">
                <a:solidFill>
                  <a:schemeClr val="bg1">
                    <a:lumMod val="75000"/>
                  </a:schemeClr>
                </a:solidFill>
              </a:rPr>
              <a:t>Fever</a:t>
            </a:r>
          </a:p>
          <a:p>
            <a:pPr lvl="1"/>
            <a:r>
              <a:rPr lang="en-US" b="1" dirty="0">
                <a:solidFill>
                  <a:schemeClr val="bg1">
                    <a:lumMod val="75000"/>
                  </a:schemeClr>
                </a:solidFill>
              </a:rPr>
              <a:t>Hypotension &lt; 90 mm Hg</a:t>
            </a:r>
          </a:p>
          <a:p>
            <a:pPr lvl="1"/>
            <a:r>
              <a:rPr lang="en-US" b="1" dirty="0">
                <a:solidFill>
                  <a:schemeClr val="bg1">
                    <a:lumMod val="75000"/>
                  </a:schemeClr>
                </a:solidFill>
              </a:rPr>
              <a:t>Hypoxia &lt; 90%</a:t>
            </a:r>
          </a:p>
          <a:p>
            <a:pPr lvl="1"/>
            <a:r>
              <a:rPr lang="en-US" b="1" dirty="0">
                <a:solidFill>
                  <a:schemeClr val="bg1">
                    <a:lumMod val="75000"/>
                  </a:schemeClr>
                </a:solidFill>
              </a:rPr>
              <a:t>Evidence of organ toxicity</a:t>
            </a:r>
          </a:p>
          <a:p>
            <a:endParaRPr lang="en-US" dirty="0">
              <a:solidFill>
                <a:schemeClr val="bg1">
                  <a:lumMod val="75000"/>
                </a:schemeClr>
              </a:solidFill>
            </a:endParaRPr>
          </a:p>
        </p:txBody>
      </p:sp>
      <p:sp>
        <p:nvSpPr>
          <p:cNvPr id="11" name="Footer Placeholder 10">
            <a:extLst>
              <a:ext uri="{FF2B5EF4-FFF2-40B4-BE49-F238E27FC236}">
                <a16:creationId xmlns:a16="http://schemas.microsoft.com/office/drawing/2014/main" id="{04E00396-3ADD-28F7-37ED-5C5498BF2019}"/>
              </a:ext>
            </a:extLst>
          </p:cNvPr>
          <p:cNvSpPr>
            <a:spLocks noGrp="1"/>
          </p:cNvSpPr>
          <p:nvPr>
            <p:ph type="ftr" sz="quarter" idx="3"/>
          </p:nvPr>
        </p:nvSpPr>
        <p:spPr/>
        <p:txBody>
          <a:bodyPr/>
          <a:lstStyle/>
          <a:p>
            <a:r>
              <a:rPr lang="en-US" dirty="0" err="1"/>
              <a:t>Neelapu</a:t>
            </a:r>
            <a:r>
              <a:rPr lang="en-US" dirty="0"/>
              <a:t> SS, et al. </a:t>
            </a:r>
            <a:r>
              <a:rPr lang="en-US" i="1" dirty="0"/>
              <a:t>Nat Rev Clin Oncol. </a:t>
            </a:r>
            <a:r>
              <a:rPr lang="en-US" dirty="0"/>
              <a:t>2018;15:47-62.</a:t>
            </a:r>
          </a:p>
          <a:p>
            <a:r>
              <a:rPr lang="en-US" dirty="0"/>
              <a:t>Morris EC, et al. </a:t>
            </a:r>
            <a:r>
              <a:rPr lang="en-US" i="1" dirty="0"/>
              <a:t>Nat Rev Immunol. </a:t>
            </a:r>
            <a:r>
              <a:rPr lang="en-US" dirty="0"/>
              <a:t>2022;22:85-96.</a:t>
            </a:r>
          </a:p>
        </p:txBody>
      </p:sp>
    </p:spTree>
    <p:extLst>
      <p:ext uri="{BB962C8B-B14F-4D97-AF65-F5344CB8AC3E}">
        <p14:creationId xmlns:p14="http://schemas.microsoft.com/office/powerpoint/2010/main" val="1631300470"/>
      </p:ext>
    </p:extLst>
  </p:cSld>
  <p:clrMapOvr>
    <a:masterClrMapping/>
  </p:clrMapOvr>
  <mc:AlternateContent xmlns:mc="http://schemas.openxmlformats.org/markup-compatibility/2006" xmlns:p14="http://schemas.microsoft.com/office/powerpoint/2010/main">
    <mc:Choice Requires="p14">
      <p:transition spd="med" p14:dur="700" advTm="76998">
        <p:fade/>
      </p:transition>
    </mc:Choice>
    <mc:Fallback xmlns="">
      <p:transition spd="med" advTm="7699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gure 1">
            <a:extLst>
              <a:ext uri="{FF2B5EF4-FFF2-40B4-BE49-F238E27FC236}">
                <a16:creationId xmlns:a16="http://schemas.microsoft.com/office/drawing/2014/main" id="{8FB8A2EA-5A4A-4023-A4ED-5FBE76DEDC3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0" y="1539207"/>
            <a:ext cx="5054600" cy="452369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49105C6-132E-2697-A072-5053860D3F03}"/>
              </a:ext>
            </a:extLst>
          </p:cNvPr>
          <p:cNvSpPr>
            <a:spLocks noGrp="1"/>
          </p:cNvSpPr>
          <p:nvPr>
            <p:ph type="title"/>
          </p:nvPr>
        </p:nvSpPr>
        <p:spPr/>
        <p:txBody>
          <a:bodyPr/>
          <a:lstStyle/>
          <a:p>
            <a:r>
              <a:rPr lang="en-US" dirty="0"/>
              <a:t>Cytokine Release Syndrome</a:t>
            </a:r>
          </a:p>
        </p:txBody>
      </p:sp>
      <p:sp>
        <p:nvSpPr>
          <p:cNvPr id="4" name="Content Placeholder 3">
            <a:extLst>
              <a:ext uri="{FF2B5EF4-FFF2-40B4-BE49-F238E27FC236}">
                <a16:creationId xmlns:a16="http://schemas.microsoft.com/office/drawing/2014/main" id="{51C54DCD-AA4C-8136-ED55-82937EB2F000}"/>
              </a:ext>
            </a:extLst>
          </p:cNvPr>
          <p:cNvSpPr>
            <a:spLocks noGrp="1"/>
          </p:cNvSpPr>
          <p:nvPr>
            <p:ph idx="1"/>
          </p:nvPr>
        </p:nvSpPr>
        <p:spPr>
          <a:xfrm>
            <a:off x="609600" y="1477906"/>
            <a:ext cx="5054600" cy="4722477"/>
          </a:xfrm>
        </p:spPr>
        <p:txBody>
          <a:bodyPr>
            <a:normAutofit/>
          </a:bodyPr>
          <a:lstStyle/>
          <a:p>
            <a:r>
              <a:rPr lang="en-US" u="sng" dirty="0">
                <a:solidFill>
                  <a:srgbClr val="3A3A3A"/>
                </a:solidFill>
              </a:rPr>
              <a:t>Triggered by</a:t>
            </a:r>
            <a:r>
              <a:rPr lang="en-US" dirty="0">
                <a:solidFill>
                  <a:srgbClr val="3A3A3A"/>
                </a:solidFill>
              </a:rPr>
              <a:t>: Activation of T-cells </a:t>
            </a:r>
            <a:r>
              <a:rPr lang="en-US" sz="1800" dirty="0">
                <a:solidFill>
                  <a:srgbClr val="3A3A3A"/>
                </a:solidFill>
              </a:rPr>
              <a:t>→</a:t>
            </a:r>
            <a:r>
              <a:rPr lang="en-US" dirty="0">
                <a:solidFill>
                  <a:srgbClr val="3A3A3A"/>
                </a:solidFill>
              </a:rPr>
              <a:t> release cytokines/chemokines (esp. IL-6, </a:t>
            </a:r>
            <a:r>
              <a:rPr lang="en-US" dirty="0" err="1">
                <a:solidFill>
                  <a:srgbClr val="3A3A3A"/>
                </a:solidFill>
              </a:rPr>
              <a:t>IFN</a:t>
            </a:r>
            <a:r>
              <a:rPr lang="en-US" dirty="0">
                <a:solidFill>
                  <a:srgbClr val="3A3A3A"/>
                </a:solidFill>
              </a:rPr>
              <a:t>-gamma)</a:t>
            </a:r>
          </a:p>
          <a:p>
            <a:r>
              <a:rPr lang="en-US" u="sng" dirty="0">
                <a:solidFill>
                  <a:srgbClr val="3A3A3A"/>
                </a:solidFill>
              </a:rPr>
              <a:t>Onset</a:t>
            </a:r>
            <a:r>
              <a:rPr lang="en-US" dirty="0">
                <a:solidFill>
                  <a:srgbClr val="3A3A3A"/>
                </a:solidFill>
              </a:rPr>
              <a:t>: Typically within first week</a:t>
            </a:r>
          </a:p>
          <a:p>
            <a:r>
              <a:rPr lang="en-US" u="sng" dirty="0">
                <a:solidFill>
                  <a:srgbClr val="3A3A3A"/>
                </a:solidFill>
              </a:rPr>
              <a:t>Risk factors</a:t>
            </a:r>
            <a:r>
              <a:rPr lang="en-US" dirty="0">
                <a:solidFill>
                  <a:srgbClr val="3A3A3A"/>
                </a:solidFill>
              </a:rPr>
              <a:t>: Bulky disease, </a:t>
            </a:r>
            <a:br>
              <a:rPr lang="en-US" dirty="0">
                <a:solidFill>
                  <a:srgbClr val="3A3A3A"/>
                </a:solidFill>
              </a:rPr>
            </a:br>
            <a:r>
              <a:rPr lang="en-US" dirty="0">
                <a:solidFill>
                  <a:srgbClr val="3A3A3A"/>
                </a:solidFill>
              </a:rPr>
              <a:t>comorbidities, sepsis</a:t>
            </a:r>
          </a:p>
          <a:p>
            <a:r>
              <a:rPr lang="en-US" u="sng" dirty="0">
                <a:solidFill>
                  <a:srgbClr val="3A3A3A"/>
                </a:solidFill>
              </a:rPr>
              <a:t>Suspect if</a:t>
            </a:r>
            <a:r>
              <a:rPr lang="en-US" dirty="0">
                <a:solidFill>
                  <a:srgbClr val="3A3A3A"/>
                </a:solidFill>
              </a:rPr>
              <a:t>: 1+ of the following</a:t>
            </a:r>
          </a:p>
          <a:p>
            <a:pPr lvl="1"/>
            <a:r>
              <a:rPr lang="en-US" b="1" dirty="0">
                <a:solidFill>
                  <a:srgbClr val="3A3A3A"/>
                </a:solidFill>
              </a:rPr>
              <a:t>Fever</a:t>
            </a:r>
          </a:p>
          <a:p>
            <a:pPr lvl="1"/>
            <a:r>
              <a:rPr lang="en-US" b="1" dirty="0">
                <a:solidFill>
                  <a:srgbClr val="3A3A3A"/>
                </a:solidFill>
              </a:rPr>
              <a:t>Hypotension &lt; 90 mm Hg</a:t>
            </a:r>
          </a:p>
          <a:p>
            <a:pPr lvl="1"/>
            <a:r>
              <a:rPr lang="en-US" b="1" dirty="0">
                <a:solidFill>
                  <a:srgbClr val="3A3A3A"/>
                </a:solidFill>
              </a:rPr>
              <a:t>Hypoxia &lt; 90%</a:t>
            </a:r>
          </a:p>
          <a:p>
            <a:pPr lvl="1"/>
            <a:r>
              <a:rPr lang="en-US" b="1" dirty="0">
                <a:solidFill>
                  <a:srgbClr val="3A3A3A"/>
                </a:solidFill>
              </a:rPr>
              <a:t>Evidence of organ toxicity</a:t>
            </a:r>
          </a:p>
          <a:p>
            <a:endParaRPr lang="en-US" dirty="0">
              <a:solidFill>
                <a:schemeClr val="bg1">
                  <a:lumMod val="75000"/>
                </a:schemeClr>
              </a:solidFill>
            </a:endParaRPr>
          </a:p>
        </p:txBody>
      </p:sp>
      <p:sp>
        <p:nvSpPr>
          <p:cNvPr id="11" name="Footer Placeholder 10">
            <a:extLst>
              <a:ext uri="{FF2B5EF4-FFF2-40B4-BE49-F238E27FC236}">
                <a16:creationId xmlns:a16="http://schemas.microsoft.com/office/drawing/2014/main" id="{04E00396-3ADD-28F7-37ED-5C5498BF2019}"/>
              </a:ext>
            </a:extLst>
          </p:cNvPr>
          <p:cNvSpPr>
            <a:spLocks noGrp="1"/>
          </p:cNvSpPr>
          <p:nvPr>
            <p:ph type="ftr" sz="quarter" idx="3"/>
          </p:nvPr>
        </p:nvSpPr>
        <p:spPr/>
        <p:txBody>
          <a:bodyPr/>
          <a:lstStyle/>
          <a:p>
            <a:r>
              <a:rPr lang="en-US" dirty="0" err="1"/>
              <a:t>Neelapu</a:t>
            </a:r>
            <a:r>
              <a:rPr lang="en-US" dirty="0"/>
              <a:t> SS, et al. </a:t>
            </a:r>
            <a:r>
              <a:rPr lang="en-US" i="1" dirty="0"/>
              <a:t>Nat Rev Clin Oncol. </a:t>
            </a:r>
            <a:r>
              <a:rPr lang="en-US" dirty="0"/>
              <a:t>2018;15:47-62.</a:t>
            </a:r>
          </a:p>
          <a:p>
            <a:r>
              <a:rPr lang="en-US" dirty="0"/>
              <a:t>Morris EC, et al. </a:t>
            </a:r>
            <a:r>
              <a:rPr lang="en-US" i="1" dirty="0"/>
              <a:t>Nat Rev Immunol. </a:t>
            </a:r>
            <a:r>
              <a:rPr lang="en-US" dirty="0"/>
              <a:t>2022;22:85-96.</a:t>
            </a:r>
          </a:p>
        </p:txBody>
      </p:sp>
    </p:spTree>
    <p:extLst>
      <p:ext uri="{BB962C8B-B14F-4D97-AF65-F5344CB8AC3E}">
        <p14:creationId xmlns:p14="http://schemas.microsoft.com/office/powerpoint/2010/main" val="1808201002"/>
      </p:ext>
    </p:extLst>
  </p:cSld>
  <p:clrMapOvr>
    <a:masterClrMapping/>
  </p:clrMapOvr>
  <mc:AlternateContent xmlns:mc="http://schemas.openxmlformats.org/markup-compatibility/2006" xmlns:p14="http://schemas.microsoft.com/office/powerpoint/2010/main">
    <mc:Choice Requires="p14">
      <p:transition spd="med" p14:dur="700" advTm="76998">
        <p:fade/>
      </p:transition>
    </mc:Choice>
    <mc:Fallback xmlns="">
      <p:transition spd="med" advTm="7699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9F221-D253-E5A6-0501-12077354248E}"/>
              </a:ext>
            </a:extLst>
          </p:cNvPr>
          <p:cNvSpPr>
            <a:spLocks noGrp="1"/>
          </p:cNvSpPr>
          <p:nvPr>
            <p:ph type="title"/>
          </p:nvPr>
        </p:nvSpPr>
        <p:spPr/>
        <p:txBody>
          <a:bodyPr/>
          <a:lstStyle/>
          <a:p>
            <a:r>
              <a:rPr lang="en-US" dirty="0"/>
              <a:t>CRS Grading and Management</a:t>
            </a:r>
          </a:p>
        </p:txBody>
      </p:sp>
      <p:sp>
        <p:nvSpPr>
          <p:cNvPr id="7" name="Footer Placeholder 6">
            <a:extLst>
              <a:ext uri="{FF2B5EF4-FFF2-40B4-BE49-F238E27FC236}">
                <a16:creationId xmlns:a16="http://schemas.microsoft.com/office/drawing/2014/main" id="{EACF77D7-8404-E799-B15C-C4FF57282B69}"/>
              </a:ext>
            </a:extLst>
          </p:cNvPr>
          <p:cNvSpPr>
            <a:spLocks noGrp="1"/>
          </p:cNvSpPr>
          <p:nvPr>
            <p:ph type="ftr" sz="quarter" idx="3"/>
          </p:nvPr>
        </p:nvSpPr>
        <p:spPr/>
        <p:txBody>
          <a:bodyPr/>
          <a:lstStyle/>
          <a:p>
            <a:r>
              <a:rPr lang="en-US" dirty="0"/>
              <a:t>Lee DW, et al. </a:t>
            </a:r>
            <a:r>
              <a:rPr lang="en-US" i="1" dirty="0"/>
              <a:t>Biol Blood Marrow Transplant. </a:t>
            </a:r>
            <a:r>
              <a:rPr lang="en-US" dirty="0"/>
              <a:t>2019;25:625-638.</a:t>
            </a:r>
          </a:p>
        </p:txBody>
      </p:sp>
      <p:graphicFrame>
        <p:nvGraphicFramePr>
          <p:cNvPr id="9" name="Table 9">
            <a:extLst>
              <a:ext uri="{FF2B5EF4-FFF2-40B4-BE49-F238E27FC236}">
                <a16:creationId xmlns:a16="http://schemas.microsoft.com/office/drawing/2014/main" id="{3F8C0A71-8906-FD47-836A-C93AE51D87D4}"/>
              </a:ext>
            </a:extLst>
          </p:cNvPr>
          <p:cNvGraphicFramePr>
            <a:graphicFrameLocks noGrp="1"/>
          </p:cNvGraphicFramePr>
          <p:nvPr>
            <p:extLst>
              <p:ext uri="{D42A27DB-BD31-4B8C-83A1-F6EECF244321}">
                <p14:modId xmlns:p14="http://schemas.microsoft.com/office/powerpoint/2010/main" val="2480526443"/>
              </p:ext>
            </p:extLst>
          </p:nvPr>
        </p:nvGraphicFramePr>
        <p:xfrm>
          <a:off x="263957" y="1273463"/>
          <a:ext cx="11664085" cy="5110593"/>
        </p:xfrm>
        <a:graphic>
          <a:graphicData uri="http://schemas.openxmlformats.org/drawingml/2006/table">
            <a:tbl>
              <a:tblPr firstRow="1" bandRow="1">
                <a:tableStyleId>{21E4AEA4-8DFA-4A89-87EB-49C32662AFE0}</a:tableStyleId>
              </a:tblPr>
              <a:tblGrid>
                <a:gridCol w="1572453">
                  <a:extLst>
                    <a:ext uri="{9D8B030D-6E8A-4147-A177-3AD203B41FA5}">
                      <a16:colId xmlns:a16="http://schemas.microsoft.com/office/drawing/2014/main" val="1771492784"/>
                    </a:ext>
                  </a:extLst>
                </a:gridCol>
                <a:gridCol w="2476500">
                  <a:extLst>
                    <a:ext uri="{9D8B030D-6E8A-4147-A177-3AD203B41FA5}">
                      <a16:colId xmlns:a16="http://schemas.microsoft.com/office/drawing/2014/main" val="2800849399"/>
                    </a:ext>
                  </a:extLst>
                </a:gridCol>
                <a:gridCol w="2593340">
                  <a:extLst>
                    <a:ext uri="{9D8B030D-6E8A-4147-A177-3AD203B41FA5}">
                      <a16:colId xmlns:a16="http://schemas.microsoft.com/office/drawing/2014/main" val="2668044092"/>
                    </a:ext>
                  </a:extLst>
                </a:gridCol>
                <a:gridCol w="2369185">
                  <a:extLst>
                    <a:ext uri="{9D8B030D-6E8A-4147-A177-3AD203B41FA5}">
                      <a16:colId xmlns:a16="http://schemas.microsoft.com/office/drawing/2014/main" val="204120026"/>
                    </a:ext>
                  </a:extLst>
                </a:gridCol>
                <a:gridCol w="125740">
                  <a:extLst>
                    <a:ext uri="{9D8B030D-6E8A-4147-A177-3AD203B41FA5}">
                      <a16:colId xmlns:a16="http://schemas.microsoft.com/office/drawing/2014/main" val="1515827177"/>
                    </a:ext>
                  </a:extLst>
                </a:gridCol>
                <a:gridCol w="2526867">
                  <a:extLst>
                    <a:ext uri="{9D8B030D-6E8A-4147-A177-3AD203B41FA5}">
                      <a16:colId xmlns:a16="http://schemas.microsoft.com/office/drawing/2014/main" val="494763382"/>
                    </a:ext>
                  </a:extLst>
                </a:gridCol>
              </a:tblGrid>
              <a:tr h="429368">
                <a:tc>
                  <a:txBody>
                    <a:bodyPr/>
                    <a:lstStyle/>
                    <a:p>
                      <a:pPr algn="ctr"/>
                      <a:endParaRPr lang="en-US" sz="1600" dirty="0"/>
                    </a:p>
                  </a:txBody>
                  <a:tcPr anchor="ctr">
                    <a:solidFill>
                      <a:srgbClr val="800606"/>
                    </a:solidFill>
                  </a:tcPr>
                </a:tc>
                <a:tc>
                  <a:txBody>
                    <a:bodyPr/>
                    <a:lstStyle/>
                    <a:p>
                      <a:pPr algn="ctr"/>
                      <a:r>
                        <a:rPr lang="en-US" sz="1600"/>
                        <a:t>CRS Grade 1</a:t>
                      </a:r>
                      <a:endParaRPr lang="en-US" sz="1600" dirty="0"/>
                    </a:p>
                  </a:txBody>
                  <a:tcPr anchor="ctr">
                    <a:solidFill>
                      <a:srgbClr val="800606"/>
                    </a:solidFill>
                  </a:tcPr>
                </a:tc>
                <a:tc>
                  <a:txBody>
                    <a:bodyPr/>
                    <a:lstStyle/>
                    <a:p>
                      <a:pPr algn="ctr"/>
                      <a:r>
                        <a:rPr lang="en-US" sz="1600" dirty="0"/>
                        <a:t>CRS Grade 2</a:t>
                      </a:r>
                    </a:p>
                  </a:txBody>
                  <a:tcPr anchor="ctr">
                    <a:solidFill>
                      <a:srgbClr val="800606"/>
                    </a:solidFill>
                  </a:tcPr>
                </a:tc>
                <a:tc>
                  <a:txBody>
                    <a:bodyPr/>
                    <a:lstStyle/>
                    <a:p>
                      <a:pPr algn="ctr"/>
                      <a:r>
                        <a:rPr lang="en-US" sz="1600" dirty="0"/>
                        <a:t>CRS Grade 3</a:t>
                      </a:r>
                      <a:endParaRPr lang="en-US" dirty="0"/>
                    </a:p>
                  </a:txBody>
                  <a:tcPr anchor="ctr">
                    <a:solidFill>
                      <a:srgbClr val="800606"/>
                    </a:solidFill>
                  </a:tcPr>
                </a:tc>
                <a:tc gridSpan="2">
                  <a:txBody>
                    <a:bodyPr/>
                    <a:lstStyle/>
                    <a:p>
                      <a:pPr algn="ctr"/>
                      <a:r>
                        <a:rPr lang="en-US" sz="1600" dirty="0"/>
                        <a:t>CRS Grade 4</a:t>
                      </a:r>
                      <a:endParaRPr lang="en-US" dirty="0"/>
                    </a:p>
                  </a:txBody>
                  <a:tcPr anchor="ctr">
                    <a:solidFill>
                      <a:srgbClr val="800606"/>
                    </a:solidFill>
                  </a:tcPr>
                </a:tc>
                <a:tc hMerge="1">
                  <a:txBody>
                    <a:bodyPr/>
                    <a:lstStyle/>
                    <a:p>
                      <a:pPr algn="ctr"/>
                      <a:endParaRPr lang="en-US" dirty="0"/>
                    </a:p>
                  </a:txBody>
                  <a:tcPr>
                    <a:solidFill>
                      <a:srgbClr val="800606"/>
                    </a:solidFill>
                  </a:tcPr>
                </a:tc>
                <a:extLst>
                  <a:ext uri="{0D108BD9-81ED-4DB2-BD59-A6C34878D82A}">
                    <a16:rowId xmlns:a16="http://schemas.microsoft.com/office/drawing/2014/main" val="171651731"/>
                  </a:ext>
                </a:extLst>
              </a:tr>
              <a:tr h="348265">
                <a:tc>
                  <a:txBody>
                    <a:bodyPr/>
                    <a:lstStyle/>
                    <a:p>
                      <a:pPr algn="ctr"/>
                      <a:r>
                        <a:rPr lang="en-US" sz="1600" b="1" dirty="0"/>
                        <a:t>Fever</a:t>
                      </a:r>
                    </a:p>
                  </a:txBody>
                  <a:tcPr anchor="ctr"/>
                </a:tc>
                <a:tc gridSpan="5">
                  <a:txBody>
                    <a:bodyPr/>
                    <a:lstStyle/>
                    <a:p>
                      <a:pPr algn="ctr"/>
                      <a:r>
                        <a:rPr lang="en-US" sz="1400" dirty="0"/>
                        <a:t>Temperature </a:t>
                      </a:r>
                      <a:r>
                        <a:rPr lang="en-US" sz="1400" u="sng" dirty="0"/>
                        <a:t>&gt;</a:t>
                      </a:r>
                      <a:r>
                        <a:rPr lang="en-US" sz="1400" u="none" dirty="0"/>
                        <a:t> 38</a:t>
                      </a:r>
                      <a:r>
                        <a:rPr lang="en-US" sz="1400" u="none" baseline="30000" dirty="0"/>
                        <a:t>o</a:t>
                      </a:r>
                      <a:r>
                        <a:rPr lang="en-US" sz="1400" u="none" baseline="0" dirty="0"/>
                        <a:t>C</a:t>
                      </a:r>
                      <a:endParaRPr lang="en-US" sz="16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377984875"/>
                  </a:ext>
                </a:extLst>
              </a:tr>
              <a:tr h="343494">
                <a:tc gridSpan="6">
                  <a:txBody>
                    <a:bodyPr/>
                    <a:lstStyle/>
                    <a:p>
                      <a:pPr algn="ctr"/>
                      <a:r>
                        <a:rPr lang="en-US" sz="1600" b="1" dirty="0"/>
                        <a:t>With Either</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4098326306"/>
                  </a:ext>
                </a:extLst>
              </a:tr>
              <a:tr h="772862">
                <a:tc>
                  <a:txBody>
                    <a:bodyPr/>
                    <a:lstStyle/>
                    <a:p>
                      <a:pPr algn="ctr"/>
                      <a:r>
                        <a:rPr lang="en-US" sz="1600" b="1" dirty="0"/>
                        <a:t>Hypotension</a:t>
                      </a:r>
                    </a:p>
                  </a:txBody>
                  <a:tcPr anchor="ctr"/>
                </a:tc>
                <a:tc>
                  <a:txBody>
                    <a:bodyPr/>
                    <a:lstStyle/>
                    <a:p>
                      <a:pPr algn="ctr"/>
                      <a:r>
                        <a:rPr lang="en-US" sz="1400" dirty="0"/>
                        <a:t>None</a:t>
                      </a:r>
                      <a:endParaRPr lang="en-US" sz="1600" b="1" dirty="0"/>
                    </a:p>
                  </a:txBody>
                  <a:tcPr anchor="ctr"/>
                </a:tc>
                <a:tc>
                  <a:txBody>
                    <a:bodyPr/>
                    <a:lstStyle/>
                    <a:p>
                      <a:pPr algn="ctr"/>
                      <a:r>
                        <a:rPr lang="en-US" sz="1400" dirty="0"/>
                        <a:t>Not requiring vasopressors</a:t>
                      </a:r>
                      <a:endParaRPr lang="en-US" sz="1600" b="1" dirty="0"/>
                    </a:p>
                  </a:txBody>
                  <a:tcPr anchor="ctr"/>
                </a:tc>
                <a:tc gridSpan="2">
                  <a:txBody>
                    <a:bodyPr/>
                    <a:lstStyle/>
                    <a:p>
                      <a:r>
                        <a:rPr lang="en-US" sz="1400" dirty="0"/>
                        <a:t>Requiring one vasopressor (w/ or w/o vasopressin)</a:t>
                      </a:r>
                      <a:endParaRPr lang="en-US" dirty="0"/>
                    </a:p>
                  </a:txBody>
                  <a:tcPr anchor="ctr"/>
                </a:tc>
                <a:tc hMerge="1">
                  <a:txBody>
                    <a:bodyPr/>
                    <a:lstStyle/>
                    <a:p>
                      <a:r>
                        <a:rPr lang="en-US" sz="1400" dirty="0"/>
                        <a:t>Requiring multiple vasopressors (excluding vasopressin)</a:t>
                      </a:r>
                      <a:endParaRPr lang="en-US" dirty="0"/>
                    </a:p>
                  </a:txBody>
                  <a:tcPr/>
                </a:tc>
                <a:tc>
                  <a:txBody>
                    <a:bodyPr/>
                    <a:lstStyle/>
                    <a:p>
                      <a:r>
                        <a:rPr lang="en-US" sz="1400" dirty="0"/>
                        <a:t>Requiring multiple vasopressors (excluding vasopressin)</a:t>
                      </a:r>
                      <a:endParaRPr lang="en-US" dirty="0"/>
                    </a:p>
                  </a:txBody>
                  <a:tcPr anchor="ctr"/>
                </a:tc>
                <a:extLst>
                  <a:ext uri="{0D108BD9-81ED-4DB2-BD59-A6C34878D82A}">
                    <a16:rowId xmlns:a16="http://schemas.microsoft.com/office/drawing/2014/main" val="121003967"/>
                  </a:ext>
                </a:extLst>
              </a:tr>
              <a:tr h="343494">
                <a:tc gridSpan="6">
                  <a:txBody>
                    <a:bodyPr/>
                    <a:lstStyle/>
                    <a:p>
                      <a:pPr algn="ctr"/>
                      <a:r>
                        <a:rPr lang="en-US" sz="1600" b="1" dirty="0" err="1"/>
                        <a:t>And/Or</a:t>
                      </a:r>
                      <a:endParaRPr lang="en-US" sz="16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2066275367"/>
                  </a:ext>
                </a:extLst>
              </a:tr>
              <a:tr h="939885">
                <a:tc>
                  <a:txBody>
                    <a:bodyPr/>
                    <a:lstStyle/>
                    <a:p>
                      <a:pPr algn="ctr"/>
                      <a:r>
                        <a:rPr lang="en-US" sz="1600" b="1" dirty="0"/>
                        <a:t>Hypoxia</a:t>
                      </a:r>
                    </a:p>
                  </a:txBody>
                  <a:tcPr anchor="ctr"/>
                </a:tc>
                <a:tc>
                  <a:txBody>
                    <a:bodyPr/>
                    <a:lstStyle/>
                    <a:p>
                      <a:pPr algn="ctr"/>
                      <a:r>
                        <a:rPr lang="en-US" sz="1400" dirty="0"/>
                        <a:t>None</a:t>
                      </a:r>
                      <a:endParaRPr lang="en-US" sz="1600" b="1" dirty="0"/>
                    </a:p>
                  </a:txBody>
                  <a:tcPr anchor="ctr"/>
                </a:tc>
                <a:tc>
                  <a:txBody>
                    <a:bodyPr/>
                    <a:lstStyle/>
                    <a:p>
                      <a:pPr algn="ctr"/>
                      <a:r>
                        <a:rPr lang="en-US" sz="1400" dirty="0"/>
                        <a:t>O2 NC (</a:t>
                      </a:r>
                      <a:r>
                        <a:rPr lang="en-US" sz="1400" u="sng" dirty="0"/>
                        <a:t>&lt;</a:t>
                      </a:r>
                      <a:r>
                        <a:rPr lang="en-US" sz="1400" u="none" dirty="0"/>
                        <a:t> 6 L/min) or blow-by </a:t>
                      </a:r>
                      <a:endParaRPr lang="en-US" sz="1600" b="1" dirty="0"/>
                    </a:p>
                  </a:txBody>
                  <a:tcPr anchor="ctr"/>
                </a:tc>
                <a:tc gridSpan="2">
                  <a:txBody>
                    <a:bodyPr/>
                    <a:lstStyle/>
                    <a:p>
                      <a:r>
                        <a:rPr lang="en-US" sz="1400" dirty="0"/>
                        <a:t>High-flow NC (&gt; 6 L/min), facemask, non-rebreather, or venturi mask </a:t>
                      </a:r>
                      <a:endParaRPr lang="en-US" dirty="0"/>
                    </a:p>
                  </a:txBody>
                  <a:tcPr anchor="ctr"/>
                </a:tc>
                <a:tc hMerge="1">
                  <a:txBody>
                    <a:bodyPr/>
                    <a:lstStyle/>
                    <a:p>
                      <a:r>
                        <a:rPr lang="en-US" sz="1400" dirty="0"/>
                        <a:t>CPAP, BiPAP, intubation</a:t>
                      </a:r>
                      <a:endParaRPr lang="en-US" dirty="0"/>
                    </a:p>
                  </a:txBody>
                  <a:tcPr/>
                </a:tc>
                <a:tc>
                  <a:txBody>
                    <a:bodyPr/>
                    <a:lstStyle/>
                    <a:p>
                      <a:r>
                        <a:rPr lang="en-US" sz="1400" dirty="0"/>
                        <a:t>CPAP, BiPAP, intubation</a:t>
                      </a:r>
                      <a:endParaRPr lang="en-US" dirty="0"/>
                    </a:p>
                  </a:txBody>
                  <a:tcPr anchor="ctr"/>
                </a:tc>
                <a:extLst>
                  <a:ext uri="{0D108BD9-81ED-4DB2-BD59-A6C34878D82A}">
                    <a16:rowId xmlns:a16="http://schemas.microsoft.com/office/drawing/2014/main" val="1464879117"/>
                  </a:ext>
                </a:extLst>
              </a:tr>
              <a:tr h="348265">
                <a:tc gridSpan="6">
                  <a:txBody>
                    <a:bodyPr/>
                    <a:lstStyle/>
                    <a:p>
                      <a:pPr algn="ctr"/>
                      <a:r>
                        <a:rPr lang="en-US" sz="1600" b="1" dirty="0"/>
                        <a:t>Management</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b="1" dirty="0"/>
                    </a:p>
                  </a:txBody>
                  <a:tcPr/>
                </a:tc>
                <a:extLst>
                  <a:ext uri="{0D108BD9-81ED-4DB2-BD59-A6C34878D82A}">
                    <a16:rowId xmlns:a16="http://schemas.microsoft.com/office/drawing/2014/main" val="1837965180"/>
                  </a:ext>
                </a:extLst>
              </a:tr>
              <a:tr h="1544554">
                <a:tc>
                  <a:txBody>
                    <a:bodyPr/>
                    <a:lstStyle/>
                    <a:p>
                      <a:pPr algn="ctr"/>
                      <a:endParaRPr lang="en-US" sz="1600" b="1" dirty="0"/>
                    </a:p>
                  </a:txBody>
                  <a:tcPr anchor="ctr"/>
                </a:tc>
                <a:tc>
                  <a:txBody>
                    <a:bodyPr/>
                    <a:lstStyle/>
                    <a:p>
                      <a:r>
                        <a:rPr lang="en-US" sz="1600" dirty="0"/>
                        <a:t>- </a:t>
                      </a:r>
                      <a:r>
                        <a:rPr lang="en-US" sz="1400" dirty="0"/>
                        <a:t>Antipyretics</a:t>
                      </a:r>
                    </a:p>
                    <a:p>
                      <a:r>
                        <a:rPr lang="en-US" sz="1400" dirty="0"/>
                        <a:t>- Infectious w/u</a:t>
                      </a:r>
                    </a:p>
                    <a:p>
                      <a:r>
                        <a:rPr lang="en-US" sz="1400" dirty="0"/>
                        <a:t>- Antibiotics</a:t>
                      </a:r>
                    </a:p>
                    <a:p>
                      <a:r>
                        <a:rPr lang="en-US" sz="1400" dirty="0"/>
                        <a:t>*&lt;24 </a:t>
                      </a:r>
                      <a:r>
                        <a:rPr lang="en-US" sz="1400" dirty="0" err="1"/>
                        <a:t>hrs</a:t>
                      </a:r>
                      <a:r>
                        <a:rPr lang="en-US" sz="1400" dirty="0"/>
                        <a:t>: Consider tocilizumab if not responsive to antipyretics</a:t>
                      </a:r>
                      <a:endParaRPr lang="en-US" sz="1600" b="1" dirty="0"/>
                    </a:p>
                  </a:txBody>
                  <a:tcPr anchor="ctr"/>
                </a:tc>
                <a:tc>
                  <a:txBody>
                    <a:bodyPr/>
                    <a:lstStyle/>
                    <a:p>
                      <a:pPr marL="285750" indent="-285750">
                        <a:buFontTx/>
                        <a:buChar char="-"/>
                      </a:pPr>
                      <a:r>
                        <a:rPr lang="en-US" sz="1400" dirty="0"/>
                        <a:t>IV Fluids</a:t>
                      </a:r>
                    </a:p>
                    <a:p>
                      <a:pPr marL="285750" indent="-285750">
                        <a:buFontTx/>
                        <a:buChar char="-"/>
                      </a:pPr>
                      <a:r>
                        <a:rPr lang="en-US" sz="1400" dirty="0"/>
                        <a:t>Tocilizumab q8hr up to 2-3 doses</a:t>
                      </a:r>
                    </a:p>
                    <a:p>
                      <a:pPr marL="285750" indent="-285750">
                        <a:buFontTx/>
                        <a:buChar char="-"/>
                      </a:pPr>
                      <a:r>
                        <a:rPr lang="en-US" sz="1400" u="sng" dirty="0"/>
                        <a:t>If early onset or no response to </a:t>
                      </a:r>
                      <a:r>
                        <a:rPr lang="en-US" sz="1400" u="sng" dirty="0" err="1"/>
                        <a:t>toci</a:t>
                      </a:r>
                      <a:r>
                        <a:rPr lang="en-US" sz="1400" u="sng" dirty="0"/>
                        <a:t>:</a:t>
                      </a:r>
                      <a:r>
                        <a:rPr lang="en-US" sz="1400" u="none" dirty="0"/>
                        <a:t> Dexamethasone 10 mg IV</a:t>
                      </a:r>
                      <a:endParaRPr lang="en-US" sz="1600" b="1" dirty="0"/>
                    </a:p>
                  </a:txBody>
                  <a:tcPr anchor="ctr"/>
                </a:tc>
                <a:tc gridSpan="2">
                  <a:txBody>
                    <a:bodyPr/>
                    <a:lstStyle/>
                    <a:p>
                      <a:pPr marL="285750" indent="-285750">
                        <a:buFontTx/>
                        <a:buChar char="-"/>
                      </a:pPr>
                      <a:r>
                        <a:rPr lang="en-US" sz="1400" dirty="0"/>
                        <a:t>ICU monitoring</a:t>
                      </a:r>
                    </a:p>
                    <a:p>
                      <a:pPr marL="285750" indent="-285750">
                        <a:buFontTx/>
                        <a:buChar char="-"/>
                      </a:pPr>
                      <a:r>
                        <a:rPr lang="en-US" sz="1400" dirty="0"/>
                        <a:t>Tocilizumab</a:t>
                      </a:r>
                    </a:p>
                    <a:p>
                      <a:pPr marL="285750" indent="-285750">
                        <a:buFontTx/>
                        <a:buChar char="-"/>
                      </a:pPr>
                      <a:r>
                        <a:rPr lang="en-US" sz="1400" dirty="0"/>
                        <a:t>Dexamethasone 10 mg q8-12 </a:t>
                      </a:r>
                      <a:r>
                        <a:rPr lang="en-US" sz="1400" dirty="0" err="1"/>
                        <a:t>hrs</a:t>
                      </a:r>
                      <a:r>
                        <a:rPr lang="en-US" sz="1400" dirty="0"/>
                        <a:t> until </a:t>
                      </a:r>
                      <a:r>
                        <a:rPr lang="en-US" sz="1400" u="sng" dirty="0"/>
                        <a:t>&lt;</a:t>
                      </a:r>
                      <a:r>
                        <a:rPr lang="en-US" sz="1400" u="none" dirty="0"/>
                        <a:t> grade 1</a:t>
                      </a:r>
                      <a:endParaRPr lang="en-US" sz="1400" dirty="0"/>
                    </a:p>
                  </a:txBody>
                  <a:tcPr anchor="ctr"/>
                </a:tc>
                <a:tc hMerge="1">
                  <a:txBody>
                    <a:bodyPr/>
                    <a:lstStyle/>
                    <a:p>
                      <a:pPr marL="285750" indent="-285750">
                        <a:buFontTx/>
                        <a:buChar char="-"/>
                      </a:pPr>
                      <a:r>
                        <a:rPr lang="en-US" sz="1400" dirty="0"/>
                        <a:t>ICU management</a:t>
                      </a:r>
                    </a:p>
                    <a:p>
                      <a:pPr marL="285750" indent="-285750">
                        <a:buFontTx/>
                        <a:buChar char="-"/>
                      </a:pPr>
                      <a:r>
                        <a:rPr lang="en-US" sz="1400" dirty="0"/>
                        <a:t>Tocilizumab</a:t>
                      </a:r>
                    </a:p>
                    <a:p>
                      <a:pPr marL="285750" indent="-285750">
                        <a:buFontTx/>
                        <a:buChar char="-"/>
                      </a:pPr>
                      <a:r>
                        <a:rPr lang="en-US" sz="1400" dirty="0"/>
                        <a:t>Dexamethasone 20 mg IV q6 </a:t>
                      </a:r>
                      <a:r>
                        <a:rPr lang="en-US" sz="1400" dirty="0" err="1"/>
                        <a:t>hrs</a:t>
                      </a:r>
                      <a:endParaRPr lang="en-US" sz="1400" dirty="0"/>
                    </a:p>
                    <a:p>
                      <a:pPr marL="285750" indent="-285750">
                        <a:buFontTx/>
                        <a:buChar char="-"/>
                      </a:pPr>
                      <a:r>
                        <a:rPr lang="en-US" sz="1400" u="sng" dirty="0"/>
                        <a:t>If no improvement after 24 hours:</a:t>
                      </a:r>
                      <a:r>
                        <a:rPr lang="en-US" sz="1400" u="none" dirty="0"/>
                        <a:t> </a:t>
                      </a:r>
                      <a:r>
                        <a:rPr lang="en-US" sz="1400" u="none" dirty="0" err="1"/>
                        <a:t>Methylpred</a:t>
                      </a:r>
                      <a:r>
                        <a:rPr lang="en-US" sz="1400" u="none" dirty="0"/>
                        <a:t> 1g/d and/or anakinra</a:t>
                      </a:r>
                      <a:r>
                        <a:rPr lang="en-US" sz="1400" dirty="0"/>
                        <a:t> </a:t>
                      </a:r>
                    </a:p>
                  </a:txBody>
                  <a:tcPr/>
                </a:tc>
                <a:tc>
                  <a:txBody>
                    <a:bodyPr/>
                    <a:lstStyle/>
                    <a:p>
                      <a:pPr marL="285750" indent="-285750">
                        <a:buFontTx/>
                        <a:buChar char="-"/>
                      </a:pPr>
                      <a:r>
                        <a:rPr lang="en-US" sz="1400" dirty="0"/>
                        <a:t>ICU management</a:t>
                      </a:r>
                    </a:p>
                    <a:p>
                      <a:pPr marL="285750" indent="-285750">
                        <a:buFontTx/>
                        <a:buChar char="-"/>
                      </a:pPr>
                      <a:r>
                        <a:rPr lang="en-US" sz="1400" dirty="0"/>
                        <a:t>Tocilizumab</a:t>
                      </a:r>
                    </a:p>
                    <a:p>
                      <a:pPr marL="285750" indent="-285750">
                        <a:buFontTx/>
                        <a:buChar char="-"/>
                      </a:pPr>
                      <a:r>
                        <a:rPr lang="en-US" sz="1400" dirty="0"/>
                        <a:t>Dexamethasone 20 mg IV q6 </a:t>
                      </a:r>
                      <a:r>
                        <a:rPr lang="en-US" sz="1400" dirty="0" err="1"/>
                        <a:t>hrs</a:t>
                      </a:r>
                      <a:endParaRPr lang="en-US" sz="1400" dirty="0"/>
                    </a:p>
                    <a:p>
                      <a:pPr marL="285750" indent="-285750">
                        <a:buFontTx/>
                        <a:buChar char="-"/>
                      </a:pPr>
                      <a:r>
                        <a:rPr lang="en-US" sz="1400" u="sng" dirty="0"/>
                        <a:t>If no improvement after 24 hours:</a:t>
                      </a:r>
                      <a:r>
                        <a:rPr lang="en-US" sz="1400" u="none" dirty="0"/>
                        <a:t> </a:t>
                      </a:r>
                      <a:r>
                        <a:rPr lang="en-US" sz="1400" u="none" dirty="0" err="1"/>
                        <a:t>Methylpred</a:t>
                      </a:r>
                      <a:r>
                        <a:rPr lang="en-US" sz="1400" u="none" dirty="0"/>
                        <a:t> 1g/d and/or anakinra</a:t>
                      </a:r>
                      <a:r>
                        <a:rPr lang="en-US" sz="1400" dirty="0"/>
                        <a:t> </a:t>
                      </a:r>
                    </a:p>
                  </a:txBody>
                  <a:tcPr anchor="ctr"/>
                </a:tc>
                <a:extLst>
                  <a:ext uri="{0D108BD9-81ED-4DB2-BD59-A6C34878D82A}">
                    <a16:rowId xmlns:a16="http://schemas.microsoft.com/office/drawing/2014/main" val="994847777"/>
                  </a:ext>
                </a:extLst>
              </a:tr>
            </a:tbl>
          </a:graphicData>
        </a:graphic>
      </p:graphicFrame>
    </p:spTree>
    <p:extLst>
      <p:ext uri="{BB962C8B-B14F-4D97-AF65-F5344CB8AC3E}">
        <p14:creationId xmlns:p14="http://schemas.microsoft.com/office/powerpoint/2010/main" val="454593685"/>
      </p:ext>
    </p:extLst>
  </p:cSld>
  <p:clrMapOvr>
    <a:masterClrMapping/>
  </p:clrMapOvr>
  <mc:AlternateContent xmlns:mc="http://schemas.openxmlformats.org/markup-compatibility/2006" xmlns:p14="http://schemas.microsoft.com/office/powerpoint/2010/main">
    <mc:Choice Requires="p14">
      <p:transition spd="slow" p14:dur="2000" advTm="62031"/>
    </mc:Choice>
    <mc:Fallback xmlns="">
      <p:transition spd="slow" advTm="6203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19.7|15"/>
</p:tagLst>
</file>

<file path=ppt/tags/tag2.xml><?xml version="1.0" encoding="utf-8"?>
<p:tagLst xmlns:a="http://schemas.openxmlformats.org/drawingml/2006/main" xmlns:r="http://schemas.openxmlformats.org/officeDocument/2006/relationships" xmlns:p="http://schemas.openxmlformats.org/presentationml/2006/main">
  <p:tag name="TIMING" val="|22.1|19.7|15"/>
</p:tagLst>
</file>

<file path=ppt/tags/tag3.xml><?xml version="1.0" encoding="utf-8"?>
<p:tagLst xmlns:a="http://schemas.openxmlformats.org/drawingml/2006/main" xmlns:r="http://schemas.openxmlformats.org/officeDocument/2006/relationships" xmlns:p="http://schemas.openxmlformats.org/presentationml/2006/main">
  <p:tag name="TIMING" val="|22.1|19.7|15"/>
</p:tagLst>
</file>

<file path=ppt/tags/tag4.xml><?xml version="1.0" encoding="utf-8"?>
<p:tagLst xmlns:a="http://schemas.openxmlformats.org/drawingml/2006/main" xmlns:r="http://schemas.openxmlformats.org/officeDocument/2006/relationships" xmlns:p="http://schemas.openxmlformats.org/presentationml/2006/main">
  <p:tag name="TIMING" val="|22.1|19.7|15"/>
</p:tagLst>
</file>

<file path=ppt/tags/tag5.xml><?xml version="1.0" encoding="utf-8"?>
<p:tagLst xmlns:a="http://schemas.openxmlformats.org/drawingml/2006/main" xmlns:r="http://schemas.openxmlformats.org/officeDocument/2006/relationships" xmlns:p="http://schemas.openxmlformats.org/presentationml/2006/main">
  <p:tag name="TIMING" val="|2.8|9.4"/>
</p:tagLst>
</file>

<file path=ppt/tags/tag6.xml><?xml version="1.0" encoding="utf-8"?>
<p:tagLst xmlns:a="http://schemas.openxmlformats.org/drawingml/2006/main" xmlns:r="http://schemas.openxmlformats.org/officeDocument/2006/relationships" xmlns:p="http://schemas.openxmlformats.org/presentationml/2006/main">
  <p:tag name="TIMING" val="|2.8|9.4"/>
</p:tagLst>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2110</Words>
  <Application>Microsoft Office PowerPoint</Application>
  <PresentationFormat>Widescreen</PresentationFormat>
  <Paragraphs>392</Paragraphs>
  <Slides>26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Trebuchet MS</vt:lpstr>
      <vt:lpstr>2022 Hem Onc</vt:lpstr>
      <vt:lpstr>What Are the Short-Term and Long-Term Toxicities With CAR T Cells?</vt:lpstr>
      <vt:lpstr>Disclaimer</vt:lpstr>
      <vt:lpstr>Considerations for Treatment</vt:lpstr>
      <vt:lpstr>Cytokine Release Syndrome</vt:lpstr>
      <vt:lpstr>Cytokine Release Syndrome</vt:lpstr>
      <vt:lpstr>Cytokine Release Syndrome</vt:lpstr>
      <vt:lpstr>Cytokine Release Syndrome</vt:lpstr>
      <vt:lpstr>Cytokine Release Syndrome</vt:lpstr>
      <vt:lpstr>CRS Grading and Management</vt:lpstr>
      <vt:lpstr>CRS Grading and Management</vt:lpstr>
      <vt:lpstr>CRS Grading and Management</vt:lpstr>
      <vt:lpstr>ICANS: Immune Effector Cell-Associated Neurotoxicity Syndrome</vt:lpstr>
      <vt:lpstr>ICANS: Immune Effector Cell-Associated Neurotoxicity Syndrome</vt:lpstr>
      <vt:lpstr>ICANS: Immune Effector Cell-Associated Neurotoxicity Syndrome</vt:lpstr>
      <vt:lpstr>ICANS: Immune Effector Cell-Associated Neurotoxicity Syndrome</vt:lpstr>
      <vt:lpstr>ICANS Grading and Management</vt:lpstr>
      <vt:lpstr>ICANS Grading and Management</vt:lpstr>
      <vt:lpstr>Other CAR T Cell Toxicities</vt:lpstr>
      <vt:lpstr>Other CAR T Cell Toxicities</vt:lpstr>
      <vt:lpstr>Other CAR T Cell Toxicities</vt:lpstr>
      <vt:lpstr>Other CAR T Cell Toxicities</vt:lpstr>
      <vt:lpstr>Neurocognitive and Hypokinetic Movement Disorder with Features of Parkinsonism After BCMA-Targeting CAR T Cell Therapy  </vt:lpstr>
      <vt:lpstr>Other CAR T Cell Toxicities</vt:lpstr>
      <vt:lpstr>Other CAR T Cell Toxicities</vt:lpstr>
      <vt:lpstr>Take Home Points</vt:lpstr>
      <vt:lpstr>Take 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2022-09-28T19:29:42Z</dcterms:modified>
</cp:coreProperties>
</file>