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3"/>
  </p:notesMasterIdLst>
  <p:sldIdLst>
    <p:sldId id="257" r:id="rId2"/>
    <p:sldId id="256" r:id="rId3"/>
    <p:sldId id="2135715161" r:id="rId4"/>
    <p:sldId id="2135715157" r:id="rId5"/>
    <p:sldId id="2145706294" r:id="rId6"/>
    <p:sldId id="2145706295" r:id="rId7"/>
    <p:sldId id="2145706296" r:id="rId8"/>
    <p:sldId id="2145706297" r:id="rId9"/>
    <p:sldId id="2145706298" r:id="rId10"/>
    <p:sldId id="2145706299" r:id="rId11"/>
    <p:sldId id="281" r:id="rId12"/>
    <p:sldId id="1205" r:id="rId13"/>
    <p:sldId id="478" r:id="rId14"/>
    <p:sldId id="2145706300" r:id="rId15"/>
    <p:sldId id="2145706302" r:id="rId16"/>
    <p:sldId id="2145706303" r:id="rId17"/>
    <p:sldId id="481" r:id="rId18"/>
    <p:sldId id="2135715162" r:id="rId19"/>
    <p:sldId id="2145706304" r:id="rId20"/>
    <p:sldId id="2145706293" r:id="rId21"/>
    <p:sldId id="2145706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912" userDrawn="1">
          <p15:clr>
            <a:srgbClr val="A4A3A4"/>
          </p15:clr>
        </p15:guide>
        <p15:guide id="4" orient="horz" pos="1824" userDrawn="1">
          <p15:clr>
            <a:srgbClr val="A4A3A4"/>
          </p15:clr>
        </p15:guide>
        <p15:guide id="6" orient="horz" pos="379" userDrawn="1">
          <p15:clr>
            <a:srgbClr val="A4A3A4"/>
          </p15:clr>
        </p15:guide>
        <p15:guide id="7" orient="horz" pos="733" userDrawn="1">
          <p15:clr>
            <a:srgbClr val="A4A3A4"/>
          </p15:clr>
        </p15:guide>
        <p15:guide id="8" pos="488" userDrawn="1">
          <p15:clr>
            <a:srgbClr val="A4A3A4"/>
          </p15:clr>
        </p15:guide>
        <p15:guide id="9" orient="horz" pos="912" userDrawn="1">
          <p15:clr>
            <a:srgbClr val="A4A3A4"/>
          </p15:clr>
        </p15:guide>
        <p15:guide id="10" orient="horz" pos="1315" userDrawn="1">
          <p15:clr>
            <a:srgbClr val="A4A3A4"/>
          </p15:clr>
        </p15:guide>
        <p15:guide id="11" pos="2040" userDrawn="1">
          <p15:clr>
            <a:srgbClr val="A4A3A4"/>
          </p15:clr>
        </p15:guide>
        <p15:guide id="12" pos="1344" userDrawn="1">
          <p15:clr>
            <a:srgbClr val="A4A3A4"/>
          </p15:clr>
        </p15:guide>
        <p15:guide id="13" pos="2726" userDrawn="1">
          <p15:clr>
            <a:srgbClr val="A4A3A4"/>
          </p15:clr>
        </p15:guide>
        <p15:guide id="14" pos="3446" userDrawn="1">
          <p15:clr>
            <a:srgbClr val="A4A3A4"/>
          </p15:clr>
        </p15:guide>
        <p15:guide id="15" pos="4152" userDrawn="1">
          <p15:clr>
            <a:srgbClr val="A4A3A4"/>
          </p15:clr>
        </p15:guide>
        <p15:guide id="16" pos="5573" userDrawn="1">
          <p15:clr>
            <a:srgbClr val="A4A3A4"/>
          </p15:clr>
        </p15:guide>
        <p15:guide id="17" pos="4872" userDrawn="1">
          <p15:clr>
            <a:srgbClr val="A4A3A4"/>
          </p15:clr>
        </p15:guide>
        <p15:guide id="18" pos="63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454"/>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0" autoAdjust="0"/>
    <p:restoredTop sz="94660"/>
  </p:normalViewPr>
  <p:slideViewPr>
    <p:cSldViewPr snapToGrid="0">
      <p:cViewPr varScale="1">
        <p:scale>
          <a:sx n="99" d="100"/>
          <a:sy n="99" d="100"/>
        </p:scale>
        <p:origin x="108" y="222"/>
      </p:cViewPr>
      <p:guideLst>
        <p:guide pos="3840"/>
        <p:guide orient="horz" pos="3912"/>
        <p:guide orient="horz" pos="1824"/>
        <p:guide orient="horz" pos="379"/>
        <p:guide orient="horz" pos="733"/>
        <p:guide pos="488"/>
        <p:guide orient="horz" pos="912"/>
        <p:guide orient="horz" pos="1315"/>
        <p:guide pos="2040"/>
        <p:guide pos="1344"/>
        <p:guide pos="2726"/>
        <p:guide pos="3446"/>
        <p:guide pos="4152"/>
        <p:guide pos="5573"/>
        <p:guide pos="4872"/>
        <p:guide pos="6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39393939394"/>
          <c:y val="0.12437314814814815"/>
          <c:w val="0.85642525252525248"/>
          <c:h val="0.70542175925925921"/>
        </c:manualLayout>
      </c:layout>
      <c:lineChart>
        <c:grouping val="standard"/>
        <c:varyColors val="0"/>
        <c:ser>
          <c:idx val="0"/>
          <c:order val="0"/>
          <c:spPr>
            <a:ln w="25400" cap="rnd">
              <a:solidFill>
                <a:schemeClr val="accent4"/>
              </a:solidFill>
              <a:round/>
            </a:ln>
            <a:effectLst/>
          </c:spPr>
          <c:marker>
            <c:symbol val="circle"/>
            <c:size val="8"/>
            <c:spPr>
              <a:solidFill>
                <a:schemeClr val="accent4"/>
              </a:solidFill>
              <a:ln w="28575">
                <a:noFill/>
              </a:ln>
              <a:effectLst/>
            </c:spPr>
          </c:marker>
          <c:val>
            <c:numRef>
              <c:f>Sheet1!$B$2:$B$9</c:f>
              <c:numCache>
                <c:formatCode>General</c:formatCode>
                <c:ptCount val="8"/>
                <c:pt idx="0">
                  <c:v>0.02</c:v>
                </c:pt>
                <c:pt idx="1">
                  <c:v>2.5000000000000001E-2</c:v>
                </c:pt>
                <c:pt idx="2">
                  <c:v>1.4999999999999999E-2</c:v>
                </c:pt>
                <c:pt idx="3">
                  <c:v>1.4999999999999999E-2</c:v>
                </c:pt>
                <c:pt idx="4">
                  <c:v>0.15</c:v>
                </c:pt>
                <c:pt idx="5">
                  <c:v>0.05</c:v>
                </c:pt>
                <c:pt idx="6">
                  <c:v>0.03</c:v>
                </c:pt>
                <c:pt idx="7">
                  <c:v>0.01</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zwart</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0-9AFD-422C-8936-6400D882387A}"/>
            </c:ext>
          </c:extLst>
        </c:ser>
        <c:ser>
          <c:idx val="1"/>
          <c:order val="1"/>
          <c:spPr>
            <a:ln w="25400" cap="rnd">
              <a:solidFill>
                <a:srgbClr val="BE2BBB"/>
              </a:solidFill>
              <a:round/>
            </a:ln>
            <a:effectLst/>
          </c:spPr>
          <c:marker>
            <c:symbol val="circle"/>
            <c:size val="8"/>
            <c:spPr>
              <a:solidFill>
                <a:srgbClr val="BE2BBB"/>
              </a:solidFill>
              <a:ln w="28575">
                <a:noFill/>
              </a:ln>
              <a:effectLst/>
            </c:spPr>
          </c:marker>
          <c:val>
            <c:numRef>
              <c:f>Sheet1!$C$2:$C$9</c:f>
              <c:numCache>
                <c:formatCode>General</c:formatCode>
                <c:ptCount val="8"/>
                <c:pt idx="0">
                  <c:v>0.03</c:v>
                </c:pt>
                <c:pt idx="1">
                  <c:v>2.5000000000000001E-2</c:v>
                </c:pt>
                <c:pt idx="2">
                  <c:v>2.5</c:v>
                </c:pt>
                <c:pt idx="3">
                  <c:v>60</c:v>
                </c:pt>
                <c:pt idx="4">
                  <c:v>60</c:v>
                </c:pt>
                <c:pt idx="5">
                  <c:v>10</c:v>
                </c:pt>
                <c:pt idx="6">
                  <c:v>4.5</c:v>
                </c:pt>
                <c:pt idx="7">
                  <c:v>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rood</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1-9AFD-422C-8936-6400D882387A}"/>
            </c:ext>
          </c:extLst>
        </c:ser>
        <c:dLbls>
          <c:showLegendKey val="0"/>
          <c:showVal val="0"/>
          <c:showCatName val="0"/>
          <c:showSerName val="0"/>
          <c:showPercent val="0"/>
          <c:showBubbleSize val="0"/>
        </c:dLbls>
        <c:marker val="1"/>
        <c:smooth val="0"/>
        <c:axId val="1905095279"/>
        <c:axId val="252607391"/>
      </c:lineChart>
      <c:catAx>
        <c:axId val="1905095279"/>
        <c:scaling>
          <c:orientation val="minMax"/>
        </c:scaling>
        <c:delete val="0"/>
        <c:axPos val="b"/>
        <c:numFmt formatCode="General" sourceLinked="1"/>
        <c:majorTickMark val="out"/>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607391"/>
        <c:crossesAt val="1.0000000000000002E-2"/>
        <c:auto val="1"/>
        <c:lblAlgn val="ctr"/>
        <c:lblOffset val="100"/>
        <c:tickMarkSkip val="1"/>
        <c:noMultiLvlLbl val="0"/>
      </c:catAx>
      <c:valAx>
        <c:axId val="252607391"/>
        <c:scaling>
          <c:logBase val="10"/>
          <c:orientation val="minMax"/>
          <c:max val="1000"/>
          <c:min val="1.0000000000000002E-2"/>
        </c:scaling>
        <c:delete val="0"/>
        <c:axPos val="l"/>
        <c:numFmt formatCode="General" sourceLinked="1"/>
        <c:majorTickMark val="none"/>
        <c:minorTickMark val="out"/>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0509527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39393939394"/>
          <c:y val="0.12328101851851854"/>
          <c:w val="0.85642525252525248"/>
          <c:h val="0.71239351851851851"/>
        </c:manualLayout>
      </c:layout>
      <c:lineChart>
        <c:grouping val="standard"/>
        <c:varyColors val="0"/>
        <c:ser>
          <c:idx val="0"/>
          <c:order val="0"/>
          <c:spPr>
            <a:ln w="25400" cap="rnd">
              <a:solidFill>
                <a:schemeClr val="accent4"/>
              </a:solidFill>
              <a:round/>
            </a:ln>
            <a:effectLst/>
          </c:spPr>
          <c:marker>
            <c:symbol val="circle"/>
            <c:size val="8"/>
            <c:spPr>
              <a:solidFill>
                <a:schemeClr val="accent4"/>
              </a:solidFill>
              <a:ln w="28575">
                <a:noFill/>
              </a:ln>
              <a:effectLst/>
            </c:spPr>
          </c:marker>
          <c:val>
            <c:numRef>
              <c:f>Sheet1!$B$2:$B$9</c:f>
              <c:numCache>
                <c:formatCode>General</c:formatCode>
                <c:ptCount val="8"/>
                <c:pt idx="0">
                  <c:v>0.04</c:v>
                </c:pt>
                <c:pt idx="1">
                  <c:v>0.1</c:v>
                </c:pt>
                <c:pt idx="2">
                  <c:v>0.02</c:v>
                </c:pt>
                <c:pt idx="3">
                  <c:v>0.15</c:v>
                </c:pt>
                <c:pt idx="4">
                  <c:v>0.45</c:v>
                </c:pt>
                <c:pt idx="5">
                  <c:v>0.17</c:v>
                </c:pt>
                <c:pt idx="6">
                  <c:v>0.02</c:v>
                </c:pt>
                <c:pt idx="7">
                  <c:v>0.02</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zwart</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0-BAD1-41A4-B8B2-C7706F1ACC13}"/>
            </c:ext>
          </c:extLst>
        </c:ser>
        <c:ser>
          <c:idx val="1"/>
          <c:order val="1"/>
          <c:spPr>
            <a:ln w="25400" cap="rnd">
              <a:solidFill>
                <a:srgbClr val="BE2BBB"/>
              </a:solidFill>
              <a:round/>
            </a:ln>
            <a:effectLst/>
          </c:spPr>
          <c:marker>
            <c:symbol val="circle"/>
            <c:size val="8"/>
            <c:spPr>
              <a:solidFill>
                <a:srgbClr val="BE2BBB"/>
              </a:solidFill>
              <a:ln w="28575">
                <a:noFill/>
              </a:ln>
              <a:effectLst/>
            </c:spPr>
          </c:marker>
          <c:val>
            <c:numRef>
              <c:f>Sheet1!$C$2:$C$9</c:f>
              <c:numCache>
                <c:formatCode>General</c:formatCode>
                <c:ptCount val="8"/>
                <c:pt idx="0">
                  <c:v>0.01</c:v>
                </c:pt>
                <c:pt idx="1">
                  <c:v>0.03</c:v>
                </c:pt>
                <c:pt idx="2">
                  <c:v>0.15</c:v>
                </c:pt>
                <c:pt idx="3">
                  <c:v>200</c:v>
                </c:pt>
                <c:pt idx="4">
                  <c:v>60</c:v>
                </c:pt>
                <c:pt idx="5">
                  <c:v>20</c:v>
                </c:pt>
                <c:pt idx="6">
                  <c:v>6</c:v>
                </c:pt>
                <c:pt idx="7">
                  <c:v>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rood</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1-BAD1-41A4-B8B2-C7706F1ACC13}"/>
            </c:ext>
          </c:extLst>
        </c:ser>
        <c:dLbls>
          <c:showLegendKey val="0"/>
          <c:showVal val="0"/>
          <c:showCatName val="0"/>
          <c:showSerName val="0"/>
          <c:showPercent val="0"/>
          <c:showBubbleSize val="0"/>
        </c:dLbls>
        <c:marker val="1"/>
        <c:smooth val="0"/>
        <c:axId val="1905095279"/>
        <c:axId val="252607391"/>
      </c:lineChart>
      <c:catAx>
        <c:axId val="1905095279"/>
        <c:scaling>
          <c:orientation val="minMax"/>
        </c:scaling>
        <c:delete val="0"/>
        <c:axPos val="b"/>
        <c:numFmt formatCode="General" sourceLinked="1"/>
        <c:majorTickMark val="out"/>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607391"/>
        <c:crossesAt val="1.0000000000000002E-2"/>
        <c:auto val="1"/>
        <c:lblAlgn val="ctr"/>
        <c:lblOffset val="100"/>
        <c:tickMarkSkip val="1"/>
        <c:noMultiLvlLbl val="0"/>
      </c:catAx>
      <c:valAx>
        <c:axId val="252607391"/>
        <c:scaling>
          <c:logBase val="10"/>
          <c:orientation val="minMax"/>
          <c:max val="1000"/>
          <c:min val="1.0000000000000002E-2"/>
        </c:scaling>
        <c:delete val="0"/>
        <c:axPos val="l"/>
        <c:numFmt formatCode="General" sourceLinked="1"/>
        <c:majorTickMark val="none"/>
        <c:minorTickMark val="out"/>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0509527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39393939394"/>
          <c:y val="0.12437314814814815"/>
          <c:w val="0.85642525252525248"/>
          <c:h val="0.70542175925925921"/>
        </c:manualLayout>
      </c:layout>
      <c:lineChart>
        <c:grouping val="standard"/>
        <c:varyColors val="0"/>
        <c:ser>
          <c:idx val="0"/>
          <c:order val="0"/>
          <c:spPr>
            <a:ln w="25400" cap="rnd">
              <a:solidFill>
                <a:schemeClr val="accent4"/>
              </a:solidFill>
              <a:round/>
            </a:ln>
            <a:effectLst/>
          </c:spPr>
          <c:marker>
            <c:symbol val="circle"/>
            <c:size val="8"/>
            <c:spPr>
              <a:solidFill>
                <a:schemeClr val="accent4"/>
              </a:solidFill>
              <a:ln w="28575">
                <a:noFill/>
              </a:ln>
              <a:effectLst/>
            </c:spPr>
          </c:marker>
          <c:val>
            <c:numRef>
              <c:f>Sheet1!$B$2:$B$9</c:f>
              <c:numCache>
                <c:formatCode>General</c:formatCode>
                <c:ptCount val="8"/>
                <c:pt idx="0">
                  <c:v>0.02</c:v>
                </c:pt>
                <c:pt idx="1">
                  <c:v>2.5000000000000001E-2</c:v>
                </c:pt>
                <c:pt idx="2">
                  <c:v>1.4999999999999999E-2</c:v>
                </c:pt>
                <c:pt idx="3">
                  <c:v>1.4999999999999999E-2</c:v>
                </c:pt>
                <c:pt idx="4">
                  <c:v>0.15</c:v>
                </c:pt>
                <c:pt idx="5">
                  <c:v>0.05</c:v>
                </c:pt>
                <c:pt idx="6">
                  <c:v>0.03</c:v>
                </c:pt>
                <c:pt idx="7">
                  <c:v>0.01</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zwart</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0-9AFD-422C-8936-6400D882387A}"/>
            </c:ext>
          </c:extLst>
        </c:ser>
        <c:ser>
          <c:idx val="1"/>
          <c:order val="1"/>
          <c:spPr>
            <a:ln w="25400" cap="rnd">
              <a:solidFill>
                <a:srgbClr val="BE2BBB"/>
              </a:solidFill>
              <a:round/>
            </a:ln>
            <a:effectLst/>
          </c:spPr>
          <c:marker>
            <c:symbol val="circle"/>
            <c:size val="8"/>
            <c:spPr>
              <a:solidFill>
                <a:srgbClr val="BE2BBB"/>
              </a:solidFill>
              <a:ln w="28575">
                <a:noFill/>
              </a:ln>
              <a:effectLst/>
            </c:spPr>
          </c:marker>
          <c:val>
            <c:numRef>
              <c:f>Sheet1!$C$2:$C$9</c:f>
              <c:numCache>
                <c:formatCode>General</c:formatCode>
                <c:ptCount val="8"/>
                <c:pt idx="0">
                  <c:v>0.03</c:v>
                </c:pt>
                <c:pt idx="1">
                  <c:v>2.5000000000000001E-2</c:v>
                </c:pt>
                <c:pt idx="2">
                  <c:v>2.5</c:v>
                </c:pt>
                <c:pt idx="3">
                  <c:v>60</c:v>
                </c:pt>
                <c:pt idx="4">
                  <c:v>60</c:v>
                </c:pt>
                <c:pt idx="5">
                  <c:v>10</c:v>
                </c:pt>
                <c:pt idx="6">
                  <c:v>4.5</c:v>
                </c:pt>
                <c:pt idx="7">
                  <c:v>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rood</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1-9AFD-422C-8936-6400D882387A}"/>
            </c:ext>
          </c:extLst>
        </c:ser>
        <c:dLbls>
          <c:showLegendKey val="0"/>
          <c:showVal val="0"/>
          <c:showCatName val="0"/>
          <c:showSerName val="0"/>
          <c:showPercent val="0"/>
          <c:showBubbleSize val="0"/>
        </c:dLbls>
        <c:marker val="1"/>
        <c:smooth val="0"/>
        <c:axId val="1905095279"/>
        <c:axId val="252607391"/>
      </c:lineChart>
      <c:catAx>
        <c:axId val="1905095279"/>
        <c:scaling>
          <c:orientation val="minMax"/>
        </c:scaling>
        <c:delete val="0"/>
        <c:axPos val="b"/>
        <c:numFmt formatCode="General" sourceLinked="1"/>
        <c:majorTickMark val="out"/>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607391"/>
        <c:crossesAt val="1.0000000000000002E-2"/>
        <c:auto val="1"/>
        <c:lblAlgn val="ctr"/>
        <c:lblOffset val="100"/>
        <c:tickMarkSkip val="1"/>
        <c:noMultiLvlLbl val="0"/>
      </c:catAx>
      <c:valAx>
        <c:axId val="252607391"/>
        <c:scaling>
          <c:logBase val="10"/>
          <c:orientation val="minMax"/>
          <c:max val="1000"/>
          <c:min val="1.0000000000000002E-2"/>
        </c:scaling>
        <c:delete val="0"/>
        <c:axPos val="l"/>
        <c:numFmt formatCode="General" sourceLinked="1"/>
        <c:majorTickMark val="none"/>
        <c:minorTickMark val="out"/>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0509527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39393939394"/>
          <c:y val="0.12328101851851854"/>
          <c:w val="0.85642525252525248"/>
          <c:h val="0.71239351851851851"/>
        </c:manualLayout>
      </c:layout>
      <c:lineChart>
        <c:grouping val="standard"/>
        <c:varyColors val="0"/>
        <c:ser>
          <c:idx val="0"/>
          <c:order val="0"/>
          <c:spPr>
            <a:ln w="25400" cap="rnd">
              <a:solidFill>
                <a:schemeClr val="accent4"/>
              </a:solidFill>
              <a:round/>
            </a:ln>
            <a:effectLst/>
          </c:spPr>
          <c:marker>
            <c:symbol val="circle"/>
            <c:size val="8"/>
            <c:spPr>
              <a:solidFill>
                <a:schemeClr val="accent4"/>
              </a:solidFill>
              <a:ln w="28575">
                <a:noFill/>
              </a:ln>
              <a:effectLst/>
            </c:spPr>
          </c:marker>
          <c:val>
            <c:numRef>
              <c:f>Sheet1!$B$2:$B$9</c:f>
              <c:numCache>
                <c:formatCode>General</c:formatCode>
                <c:ptCount val="8"/>
                <c:pt idx="0">
                  <c:v>0.04</c:v>
                </c:pt>
                <c:pt idx="1">
                  <c:v>0.1</c:v>
                </c:pt>
                <c:pt idx="2">
                  <c:v>0.02</c:v>
                </c:pt>
                <c:pt idx="3">
                  <c:v>0.15</c:v>
                </c:pt>
                <c:pt idx="4">
                  <c:v>0.45</c:v>
                </c:pt>
                <c:pt idx="5">
                  <c:v>0.17</c:v>
                </c:pt>
                <c:pt idx="6">
                  <c:v>0.02</c:v>
                </c:pt>
                <c:pt idx="7">
                  <c:v>0.02</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zwart</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0-BAD1-41A4-B8B2-C7706F1ACC13}"/>
            </c:ext>
          </c:extLst>
        </c:ser>
        <c:ser>
          <c:idx val="1"/>
          <c:order val="1"/>
          <c:spPr>
            <a:ln w="25400" cap="rnd">
              <a:solidFill>
                <a:srgbClr val="BE2BBB"/>
              </a:solidFill>
              <a:round/>
            </a:ln>
            <a:effectLst/>
          </c:spPr>
          <c:marker>
            <c:symbol val="circle"/>
            <c:size val="8"/>
            <c:spPr>
              <a:solidFill>
                <a:srgbClr val="BE2BBB"/>
              </a:solidFill>
              <a:ln w="28575">
                <a:noFill/>
              </a:ln>
              <a:effectLst/>
            </c:spPr>
          </c:marker>
          <c:val>
            <c:numRef>
              <c:f>Sheet1!$C$2:$C$9</c:f>
              <c:numCache>
                <c:formatCode>General</c:formatCode>
                <c:ptCount val="8"/>
                <c:pt idx="0">
                  <c:v>0.01</c:v>
                </c:pt>
                <c:pt idx="1">
                  <c:v>0.03</c:v>
                </c:pt>
                <c:pt idx="2">
                  <c:v>0.15</c:v>
                </c:pt>
                <c:pt idx="3">
                  <c:v>200</c:v>
                </c:pt>
                <c:pt idx="4">
                  <c:v>60</c:v>
                </c:pt>
                <c:pt idx="5">
                  <c:v>20</c:v>
                </c:pt>
                <c:pt idx="6">
                  <c:v>6</c:v>
                </c:pt>
                <c:pt idx="7">
                  <c:v>4</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rood</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0</c:v>
                      </c:pt>
                      <c:pt idx="1">
                        <c:v>1</c:v>
                      </c:pt>
                      <c:pt idx="2">
                        <c:v>3</c:v>
                      </c:pt>
                      <c:pt idx="3">
                        <c:v>7</c:v>
                      </c:pt>
                      <c:pt idx="4">
                        <c:v>10</c:v>
                      </c:pt>
                      <c:pt idx="5">
                        <c:v>14</c:v>
                      </c:pt>
                      <c:pt idx="6">
                        <c:v>21</c:v>
                      </c:pt>
                      <c:pt idx="7">
                        <c:v>28</c:v>
                      </c:pt>
                    </c:numCache>
                  </c:numRef>
                </c15:cat>
              </c15:filteredCategoryTitle>
            </c:ext>
            <c:ext xmlns:c16="http://schemas.microsoft.com/office/drawing/2014/chart" uri="{C3380CC4-5D6E-409C-BE32-E72D297353CC}">
              <c16:uniqueId val="{00000001-BAD1-41A4-B8B2-C7706F1ACC13}"/>
            </c:ext>
          </c:extLst>
        </c:ser>
        <c:dLbls>
          <c:showLegendKey val="0"/>
          <c:showVal val="0"/>
          <c:showCatName val="0"/>
          <c:showSerName val="0"/>
          <c:showPercent val="0"/>
          <c:showBubbleSize val="0"/>
        </c:dLbls>
        <c:marker val="1"/>
        <c:smooth val="0"/>
        <c:axId val="1905095279"/>
        <c:axId val="252607391"/>
      </c:lineChart>
      <c:catAx>
        <c:axId val="1905095279"/>
        <c:scaling>
          <c:orientation val="minMax"/>
        </c:scaling>
        <c:delete val="0"/>
        <c:axPos val="b"/>
        <c:numFmt formatCode="General" sourceLinked="1"/>
        <c:majorTickMark val="out"/>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607391"/>
        <c:crossesAt val="1.0000000000000002E-2"/>
        <c:auto val="1"/>
        <c:lblAlgn val="ctr"/>
        <c:lblOffset val="100"/>
        <c:tickMarkSkip val="1"/>
        <c:noMultiLvlLbl val="0"/>
      </c:catAx>
      <c:valAx>
        <c:axId val="252607391"/>
        <c:scaling>
          <c:logBase val="10"/>
          <c:orientation val="minMax"/>
          <c:max val="1000"/>
          <c:min val="1.0000000000000002E-2"/>
        </c:scaling>
        <c:delete val="0"/>
        <c:axPos val="l"/>
        <c:numFmt formatCode="General" sourceLinked="1"/>
        <c:majorTickMark val="none"/>
        <c:minorTickMark val="out"/>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05095279"/>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12867B-97AF-4E4C-8990-662B4656D7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3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609" y="3503756"/>
            <a:ext cx="6392362" cy="450011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E62E6-612D-4DB7-9A83-07E9CCA4B3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0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609" y="3511774"/>
            <a:ext cx="6278857" cy="4500115"/>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6497318" y="9119475"/>
            <a:ext cx="816189" cy="4817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E62E6-612D-4DB7-9A83-07E9CCA4B3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29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94263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00276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1789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73104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96030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196912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14889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61862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70514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9977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51527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93802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119252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9284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778489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180D-E11A-4239-9F89-9DACB1662C6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9160E04-9653-484D-A509-76DD42B1791B}"/>
              </a:ext>
            </a:extLst>
          </p:cNvPr>
          <p:cNvSpPr>
            <a:spLocks noGrp="1"/>
          </p:cNvSpPr>
          <p:nvPr>
            <p:ph type="subTitle" idx="1"/>
          </p:nvPr>
        </p:nvSpPr>
        <p:spPr>
          <a:xfrm>
            <a:off x="1524000" y="3602038"/>
            <a:ext cx="9144000" cy="1655762"/>
          </a:xfrm>
        </p:spPr>
        <p:txBody>
          <a:bodyPr/>
          <a:lstStyle>
            <a:lvl1pPr marL="0" indent="0" algn="ctr">
              <a:buNone/>
              <a:defRPr sz="2400">
                <a:solidFill>
                  <a:srgbClr val="3B39D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ext Placeholder 7">
            <a:extLst>
              <a:ext uri="{FF2B5EF4-FFF2-40B4-BE49-F238E27FC236}">
                <a16:creationId xmlns:a16="http://schemas.microsoft.com/office/drawing/2014/main" id="{F055444D-F623-467D-8401-7E5885C36645}"/>
              </a:ext>
            </a:extLst>
          </p:cNvPr>
          <p:cNvSpPr>
            <a:spLocks noGrp="1"/>
          </p:cNvSpPr>
          <p:nvPr>
            <p:ph type="body" sz="quarter" idx="10"/>
          </p:nvPr>
        </p:nvSpPr>
        <p:spPr>
          <a:xfrm>
            <a:off x="407988" y="6345238"/>
            <a:ext cx="4673600" cy="396875"/>
          </a:xfrm>
        </p:spPr>
        <p:txBody>
          <a:bodyPr lIns="0" tIns="0" rIns="0" bIns="0" anchor="b">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endParaRPr lang="en-GB" dirty="0"/>
          </a:p>
        </p:txBody>
      </p:sp>
      <p:sp>
        <p:nvSpPr>
          <p:cNvPr id="8" name="Text Placeholder 9">
            <a:extLst>
              <a:ext uri="{FF2B5EF4-FFF2-40B4-BE49-F238E27FC236}">
                <a16:creationId xmlns:a16="http://schemas.microsoft.com/office/drawing/2014/main" id="{7F51955F-492B-48C8-BFC5-DEA8D5EC8B54}"/>
              </a:ext>
            </a:extLst>
          </p:cNvPr>
          <p:cNvSpPr>
            <a:spLocks noGrp="1"/>
          </p:cNvSpPr>
          <p:nvPr>
            <p:ph type="body" sz="quarter" idx="11"/>
          </p:nvPr>
        </p:nvSpPr>
        <p:spPr>
          <a:xfrm>
            <a:off x="7110413" y="6345238"/>
            <a:ext cx="4638675" cy="396875"/>
          </a:xfrm>
        </p:spPr>
        <p:txBody>
          <a:bodyPr lIns="0" tIns="0" rIns="0" bIns="0" anchor="b">
            <a:noAutofit/>
          </a:bodyPr>
          <a:lstStyle>
            <a:lvl1pPr marL="0" indent="0" algn="r">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endParaRPr lang="en-GB" dirty="0"/>
          </a:p>
        </p:txBody>
      </p:sp>
      <p:sp>
        <p:nvSpPr>
          <p:cNvPr id="9" name="Slide Number Placeholder 5">
            <a:extLst>
              <a:ext uri="{FF2B5EF4-FFF2-40B4-BE49-F238E27FC236}">
                <a16:creationId xmlns:a16="http://schemas.microsoft.com/office/drawing/2014/main" id="{898EAF83-F401-4670-BD7C-68B988D4719A}"/>
              </a:ext>
            </a:extLst>
          </p:cNvPr>
          <p:cNvSpPr>
            <a:spLocks noGrp="1"/>
          </p:cNvSpPr>
          <p:nvPr>
            <p:ph type="sldNum" sz="quarter" idx="12"/>
          </p:nvPr>
        </p:nvSpPr>
        <p:spPr>
          <a:xfrm>
            <a:off x="11749088" y="6345238"/>
            <a:ext cx="442912" cy="396875"/>
          </a:xfrm>
          <a:prstGeom prst="rect">
            <a:avLst/>
          </a:prstGeom>
        </p:spPr>
        <p:txBody>
          <a:bodyPr lIns="0" tIns="0" bIns="0" anchor="b"/>
          <a:lstStyle>
            <a:lvl1pPr algn="r">
              <a:defRPr sz="1000"/>
            </a:lvl1pPr>
          </a:lstStyle>
          <a:p>
            <a:fld id="{9F9809C6-42AB-4592-B7D3-77E882210B8E}" type="slidenum">
              <a:rPr lang="en-GB" smtClean="0"/>
              <a:pPr/>
              <a:t>‹#›</a:t>
            </a:fld>
            <a:endParaRPr lang="en-GB" dirty="0"/>
          </a:p>
        </p:txBody>
      </p:sp>
    </p:spTree>
    <p:extLst>
      <p:ext uri="{BB962C8B-B14F-4D97-AF65-F5344CB8AC3E}">
        <p14:creationId xmlns:p14="http://schemas.microsoft.com/office/powerpoint/2010/main" val="261331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 Placeholder 3">
            <a:extLst>
              <a:ext uri="{FF2B5EF4-FFF2-40B4-BE49-F238E27FC236}">
                <a16:creationId xmlns:a16="http://schemas.microsoft.com/office/drawing/2014/main" id="{28FAC05F-58B3-4904-AE5E-F56B826A31B6}"/>
              </a:ext>
            </a:extLst>
          </p:cNvPr>
          <p:cNvSpPr>
            <a:spLocks noGrp="1"/>
          </p:cNvSpPr>
          <p:nvPr>
            <p:ph type="body" sz="quarter" idx="13" hasCustomPrompt="1"/>
          </p:nvPr>
        </p:nvSpPr>
        <p:spPr>
          <a:xfrm>
            <a:off x="334800" y="6112501"/>
            <a:ext cx="11491200" cy="194699"/>
          </a:xfrm>
        </p:spPr>
        <p:txBody>
          <a:bodyPr lIns="28800" bIns="64800" anchor="b" anchorCtr="0">
            <a:spAutoFit/>
          </a:bodyPr>
          <a:lstStyle>
            <a:lvl1pPr marL="0" indent="0">
              <a:lnSpc>
                <a:spcPct val="90000"/>
              </a:lnSpc>
              <a:spcBef>
                <a:spcPts val="0"/>
              </a:spcBef>
              <a:buNone/>
              <a:defRPr sz="600"/>
            </a:lvl1pPr>
            <a:lvl2pPr marL="0" indent="0">
              <a:lnSpc>
                <a:spcPct val="90000"/>
              </a:lnSpc>
              <a:spcBef>
                <a:spcPts val="0"/>
              </a:spcBef>
              <a:buNone/>
              <a:defRPr sz="600"/>
            </a:lvl2pPr>
            <a:lvl3pPr marL="0" indent="0">
              <a:lnSpc>
                <a:spcPct val="90000"/>
              </a:lnSpc>
              <a:spcBef>
                <a:spcPts val="0"/>
              </a:spcBef>
              <a:buNone/>
              <a:defRPr sz="600"/>
            </a:lvl3pPr>
            <a:lvl4pPr marL="0" indent="0">
              <a:lnSpc>
                <a:spcPct val="90000"/>
              </a:lnSpc>
              <a:spcBef>
                <a:spcPts val="0"/>
              </a:spcBef>
              <a:buNone/>
              <a:defRPr sz="600"/>
            </a:lvl4pPr>
            <a:lvl5pPr marL="0" indent="0">
              <a:lnSpc>
                <a:spcPct val="90000"/>
              </a:lnSpc>
              <a:spcBef>
                <a:spcPts val="0"/>
              </a:spcBef>
              <a:buNone/>
              <a:defRPr sz="600"/>
            </a:lvl5pPr>
          </a:lstStyle>
          <a:p>
            <a:pPr lvl="0"/>
            <a:r>
              <a:rPr lang="en-US"/>
              <a:t>Insert source notes here</a:t>
            </a:r>
            <a:endParaRPr lang="en-GB"/>
          </a:p>
        </p:txBody>
      </p:sp>
    </p:spTree>
    <p:extLst>
      <p:ext uri="{BB962C8B-B14F-4D97-AF65-F5344CB8AC3E}">
        <p14:creationId xmlns:p14="http://schemas.microsoft.com/office/powerpoint/2010/main" val="1701001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4" name="Text Placeholder 3">
            <a:extLst>
              <a:ext uri="{FF2B5EF4-FFF2-40B4-BE49-F238E27FC236}">
                <a16:creationId xmlns:a16="http://schemas.microsoft.com/office/drawing/2014/main" id="{E4689A94-64C8-4AFC-BF6A-A5F88C8C67A2}"/>
              </a:ext>
            </a:extLst>
          </p:cNvPr>
          <p:cNvSpPr>
            <a:spLocks noGrp="1"/>
          </p:cNvSpPr>
          <p:nvPr>
            <p:ph type="body" sz="quarter" idx="13" hasCustomPrompt="1"/>
          </p:nvPr>
        </p:nvSpPr>
        <p:spPr>
          <a:xfrm>
            <a:off x="334800" y="6112501"/>
            <a:ext cx="11491200" cy="194699"/>
          </a:xfrm>
        </p:spPr>
        <p:txBody>
          <a:bodyPr lIns="28800" bIns="64800" anchor="b" anchorCtr="0">
            <a:spAutoFit/>
          </a:bodyPr>
          <a:lstStyle>
            <a:lvl1pPr marL="0" indent="0">
              <a:lnSpc>
                <a:spcPct val="90000"/>
              </a:lnSpc>
              <a:spcBef>
                <a:spcPts val="0"/>
              </a:spcBef>
              <a:buNone/>
              <a:defRPr sz="600"/>
            </a:lvl1pPr>
            <a:lvl2pPr marL="0" indent="0">
              <a:lnSpc>
                <a:spcPct val="90000"/>
              </a:lnSpc>
              <a:spcBef>
                <a:spcPts val="0"/>
              </a:spcBef>
              <a:buNone/>
              <a:defRPr sz="600"/>
            </a:lvl2pPr>
            <a:lvl3pPr marL="0" indent="0">
              <a:lnSpc>
                <a:spcPct val="90000"/>
              </a:lnSpc>
              <a:spcBef>
                <a:spcPts val="0"/>
              </a:spcBef>
              <a:buNone/>
              <a:defRPr sz="600"/>
            </a:lvl3pPr>
            <a:lvl4pPr marL="0" indent="0">
              <a:lnSpc>
                <a:spcPct val="90000"/>
              </a:lnSpc>
              <a:spcBef>
                <a:spcPts val="0"/>
              </a:spcBef>
              <a:buNone/>
              <a:defRPr sz="600"/>
            </a:lvl4pPr>
            <a:lvl5pPr marL="0" indent="0">
              <a:lnSpc>
                <a:spcPct val="90000"/>
              </a:lnSpc>
              <a:spcBef>
                <a:spcPts val="0"/>
              </a:spcBef>
              <a:buNone/>
              <a:defRPr sz="600"/>
            </a:lvl5pPr>
          </a:lstStyle>
          <a:p>
            <a:pPr lvl="0"/>
            <a:r>
              <a:rPr lang="en-US"/>
              <a:t>Insert source notes here</a:t>
            </a:r>
            <a:endParaRPr lang="en-GB"/>
          </a:p>
        </p:txBody>
      </p:sp>
    </p:spTree>
    <p:extLst>
      <p:ext uri="{BB962C8B-B14F-4D97-AF65-F5344CB8AC3E}">
        <p14:creationId xmlns:p14="http://schemas.microsoft.com/office/powerpoint/2010/main" val="382347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5CB120F8-726F-4453-83BF-EAC91B5BA881}"/>
              </a:ext>
            </a:extLst>
          </p:cNvPr>
          <p:cNvSpPr>
            <a:spLocks noGrp="1"/>
          </p:cNvSpPr>
          <p:nvPr>
            <p:ph type="body" sz="quarter" idx="13" hasCustomPrompt="1"/>
          </p:nvPr>
        </p:nvSpPr>
        <p:spPr>
          <a:xfrm>
            <a:off x="334800" y="6112501"/>
            <a:ext cx="11491200" cy="194699"/>
          </a:xfrm>
        </p:spPr>
        <p:txBody>
          <a:bodyPr lIns="28800" bIns="64800" anchor="b" anchorCtr="0">
            <a:spAutoFit/>
          </a:bodyPr>
          <a:lstStyle>
            <a:lvl1pPr marL="0" indent="0">
              <a:lnSpc>
                <a:spcPct val="90000"/>
              </a:lnSpc>
              <a:spcBef>
                <a:spcPts val="0"/>
              </a:spcBef>
              <a:buNone/>
              <a:defRPr sz="600"/>
            </a:lvl1pPr>
            <a:lvl2pPr marL="0" indent="0">
              <a:lnSpc>
                <a:spcPct val="90000"/>
              </a:lnSpc>
              <a:spcBef>
                <a:spcPts val="0"/>
              </a:spcBef>
              <a:buNone/>
              <a:defRPr sz="600"/>
            </a:lvl2pPr>
            <a:lvl3pPr marL="0" indent="0">
              <a:lnSpc>
                <a:spcPct val="90000"/>
              </a:lnSpc>
              <a:spcBef>
                <a:spcPts val="0"/>
              </a:spcBef>
              <a:buNone/>
              <a:defRPr sz="600"/>
            </a:lvl3pPr>
            <a:lvl4pPr marL="0" indent="0">
              <a:lnSpc>
                <a:spcPct val="90000"/>
              </a:lnSpc>
              <a:spcBef>
                <a:spcPts val="0"/>
              </a:spcBef>
              <a:buNone/>
              <a:defRPr sz="600"/>
            </a:lvl4pPr>
            <a:lvl5pPr marL="0" indent="0">
              <a:lnSpc>
                <a:spcPct val="90000"/>
              </a:lnSpc>
              <a:spcBef>
                <a:spcPts val="0"/>
              </a:spcBef>
              <a:buNone/>
              <a:defRPr sz="600"/>
            </a:lvl5pPr>
          </a:lstStyle>
          <a:p>
            <a:pPr lvl="0"/>
            <a:r>
              <a:rPr lang="en-US"/>
              <a:t>Insert source notes here</a:t>
            </a:r>
            <a:endParaRPr lang="en-GB"/>
          </a:p>
        </p:txBody>
      </p:sp>
    </p:spTree>
    <p:extLst>
      <p:ext uri="{BB962C8B-B14F-4D97-AF65-F5344CB8AC3E}">
        <p14:creationId xmlns:p14="http://schemas.microsoft.com/office/powerpoint/2010/main" val="17896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1"/>
          <p:cNvSpPr>
            <a:spLocks noGrp="1"/>
          </p:cNvSpPr>
          <p:nvPr>
            <p:ph type="ctrTitle"/>
          </p:nvPr>
        </p:nvSpPr>
        <p:spPr>
          <a:xfrm>
            <a:off x="713512" y="300282"/>
            <a:ext cx="10820401" cy="988192"/>
          </a:xfrm>
          <a:prstGeom prst="rect">
            <a:avLst/>
          </a:prstGeom>
        </p:spPr>
        <p:txBody>
          <a:bodyPr anchor="b">
            <a:normAutofit/>
          </a:bodyPr>
          <a:lstStyle>
            <a:lvl1pPr algn="l">
              <a:defRPr sz="1802" b="0">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12788" y="1600924"/>
            <a:ext cx="10820400" cy="4259262"/>
          </a:xfrm>
          <a:prstGeom prst="rect">
            <a:avLst/>
          </a:prstGeom>
        </p:spPr>
        <p:txBody>
          <a:bodyPr>
            <a:normAutofit/>
          </a:bodyPr>
          <a:lstStyle>
            <a:lvl1pPr marL="0" indent="0">
              <a:spcBef>
                <a:spcPts val="676"/>
              </a:spcBef>
              <a:buNone/>
              <a:defRPr sz="1013"/>
            </a:lvl1pPr>
            <a:lvl2pPr marL="418300" indent="-160885">
              <a:spcBef>
                <a:spcPts val="676"/>
              </a:spcBef>
              <a:buFont typeface="Arial" panose="020B0604020202020204" pitchFamily="34" charset="0"/>
              <a:buChar char="•"/>
              <a:defRPr sz="901"/>
            </a:lvl2pPr>
            <a:lvl3pPr marL="675715" indent="-160885">
              <a:spcBef>
                <a:spcPts val="676"/>
              </a:spcBef>
              <a:buFont typeface="Arial" panose="020B0604020202020204" pitchFamily="34" charset="0"/>
              <a:buChar char="•"/>
              <a:defRPr sz="788"/>
            </a:lvl3pPr>
            <a:lvl4pPr marL="772245" indent="0">
              <a:buNone/>
              <a:defRPr sz="901"/>
            </a:lvl4pPr>
            <a:lvl5pPr marL="1029660" indent="0">
              <a:buNone/>
              <a:defRPr sz="901"/>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539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1.xml"/><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tags" Target="../tags/tag3.xml"/><Relationship Id="rId21" Type="http://schemas.openxmlformats.org/officeDocument/2006/relationships/image" Target="../media/image16.svg"/><Relationship Id="rId7" Type="http://schemas.openxmlformats.org/officeDocument/2006/relationships/tags" Target="../tags/tag7.xml"/><Relationship Id="rId12" Type="http://schemas.openxmlformats.org/officeDocument/2006/relationships/slideLayout" Target="../slideLayouts/slideLayout8.xml"/><Relationship Id="rId17" Type="http://schemas.openxmlformats.org/officeDocument/2006/relationships/image" Target="../media/image12.svg"/><Relationship Id="rId25" Type="http://schemas.openxmlformats.org/officeDocument/2006/relationships/image" Target="../media/image20.svg"/><Relationship Id="rId2" Type="http://schemas.openxmlformats.org/officeDocument/2006/relationships/tags" Target="../tags/tag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9.png"/><Relationship Id="rId5" Type="http://schemas.openxmlformats.org/officeDocument/2006/relationships/tags" Target="../tags/tag5.xml"/><Relationship Id="rId15" Type="http://schemas.openxmlformats.org/officeDocument/2006/relationships/image" Target="../media/image10.svg"/><Relationship Id="rId23" Type="http://schemas.openxmlformats.org/officeDocument/2006/relationships/image" Target="../media/image18.svg"/><Relationship Id="rId10" Type="http://schemas.openxmlformats.org/officeDocument/2006/relationships/tags" Target="../tags/tag10.xml"/><Relationship Id="rId19" Type="http://schemas.openxmlformats.org/officeDocument/2006/relationships/image" Target="../media/image14.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 Id="rId22" Type="http://schemas.openxmlformats.org/officeDocument/2006/relationships/image" Target="../media/image17.png"/><Relationship Id="rId27"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D6C19-7BF9-4B44-A911-CAA8CB537A25}"/>
              </a:ext>
            </a:extLst>
          </p:cNvPr>
          <p:cNvSpPr>
            <a:spLocks noGrp="1"/>
          </p:cNvSpPr>
          <p:nvPr>
            <p:ph type="title"/>
          </p:nvPr>
        </p:nvSpPr>
        <p:spPr>
          <a:xfrm>
            <a:off x="609600" y="1846898"/>
            <a:ext cx="11369039" cy="2852737"/>
          </a:xfrm>
        </p:spPr>
        <p:txBody>
          <a:bodyPr>
            <a:normAutofit/>
          </a:bodyPr>
          <a:lstStyle/>
          <a:p>
            <a:r>
              <a:rPr lang="en-US" sz="4200" dirty="0"/>
              <a:t>Practical Considerations With Using</a:t>
            </a:r>
            <a:br>
              <a:rPr lang="en-US" sz="4200" dirty="0"/>
            </a:br>
            <a:r>
              <a:rPr lang="en-US" sz="4200" dirty="0"/>
              <a:t>CAR T Cell Therapies in Multiple Myeloma</a:t>
            </a:r>
            <a:endParaRPr lang="en-GB" sz="4200" dirty="0"/>
          </a:p>
        </p:txBody>
      </p:sp>
      <p:sp>
        <p:nvSpPr>
          <p:cNvPr id="7" name="Subtitle 6">
            <a:extLst>
              <a:ext uri="{FF2B5EF4-FFF2-40B4-BE49-F238E27FC236}">
                <a16:creationId xmlns:a16="http://schemas.microsoft.com/office/drawing/2014/main" id="{0C28E84C-841D-42B5-B093-4ED4B7CB0D23}"/>
              </a:ext>
            </a:extLst>
          </p:cNvPr>
          <p:cNvSpPr>
            <a:spLocks noGrp="1"/>
          </p:cNvSpPr>
          <p:nvPr>
            <p:ph type="body" idx="1"/>
          </p:nvPr>
        </p:nvSpPr>
        <p:spPr>
          <a:xfrm>
            <a:off x="609601" y="4302445"/>
            <a:ext cx="10515600" cy="2544125"/>
          </a:xfrm>
        </p:spPr>
        <p:txBody>
          <a:bodyPr>
            <a:normAutofit/>
          </a:bodyPr>
          <a:lstStyle/>
          <a:p>
            <a:r>
              <a:rPr lang="en-US" dirty="0"/>
              <a:t>Noopur Raje, MD</a:t>
            </a:r>
          </a:p>
          <a:p>
            <a:r>
              <a:rPr lang="en-US" dirty="0"/>
              <a:t>Center for Multiple Myeloma</a:t>
            </a:r>
          </a:p>
          <a:p>
            <a:r>
              <a:rPr lang="en-US" dirty="0" err="1"/>
              <a:t>MGH</a:t>
            </a:r>
            <a:r>
              <a:rPr lang="en-US" dirty="0"/>
              <a:t> Cancer Center </a:t>
            </a:r>
          </a:p>
          <a:p>
            <a:r>
              <a:rPr lang="en-US" dirty="0"/>
              <a:t>Professor of Medicine</a:t>
            </a:r>
          </a:p>
          <a:p>
            <a:r>
              <a:rPr lang="en-US" dirty="0"/>
              <a:t>Harvard Medical School</a:t>
            </a:r>
            <a:br>
              <a:rPr lang="en-US" dirty="0"/>
            </a:br>
            <a:br>
              <a:rPr lang="en-US" dirty="0"/>
            </a:br>
            <a:endParaRPr lang="en-GB" dirty="0"/>
          </a:p>
        </p:txBody>
      </p:sp>
    </p:spTree>
    <p:extLst>
      <p:ext uri="{BB962C8B-B14F-4D97-AF65-F5344CB8AC3E}">
        <p14:creationId xmlns:p14="http://schemas.microsoft.com/office/powerpoint/2010/main" val="74757730"/>
      </p:ext>
    </p:extLst>
  </p:cSld>
  <p:clrMapOvr>
    <a:masterClrMapping/>
  </p:clrMapOvr>
  <mc:AlternateContent xmlns:mc="http://schemas.openxmlformats.org/markup-compatibility/2006" xmlns:p14="http://schemas.microsoft.com/office/powerpoint/2010/main">
    <mc:Choice Requires="p14">
      <p:transition p14:dur="0" advTm="16220"/>
    </mc:Choice>
    <mc:Fallback xmlns="">
      <p:transition advTm="162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w="28575">
            <a:no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w="28575">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w="28575">
            <a:solidFill>
              <a:srgbClr val="FF0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w="28575">
            <a:solidFill>
              <a:srgbClr val="FF0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w="28575">
            <a:solidFill>
              <a:srgbClr val="FF0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w="28575">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w="28575">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w="28575">
                <a:solidFill>
                  <a:srgbClr val="FF0000"/>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1969703936"/>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24613-A200-0740-84D3-2222805FD1F5}"/>
              </a:ext>
            </a:extLst>
          </p:cNvPr>
          <p:cNvSpPr>
            <a:spLocks noGrp="1"/>
          </p:cNvSpPr>
          <p:nvPr>
            <p:ph type="title"/>
          </p:nvPr>
        </p:nvSpPr>
        <p:spPr/>
        <p:txBody>
          <a:bodyPr/>
          <a:lstStyle/>
          <a:p>
            <a:r>
              <a:rPr lang="en-US" dirty="0"/>
              <a:t>Logistical Considerations </a:t>
            </a:r>
          </a:p>
        </p:txBody>
      </p:sp>
      <p:sp>
        <p:nvSpPr>
          <p:cNvPr id="31" name="Rectangle 30">
            <a:extLst>
              <a:ext uri="{FF2B5EF4-FFF2-40B4-BE49-F238E27FC236}">
                <a16:creationId xmlns:a16="http://schemas.microsoft.com/office/drawing/2014/main" id="{445129F2-62C7-B948-8824-D058ED66A585}"/>
              </a:ext>
            </a:extLst>
          </p:cNvPr>
          <p:cNvSpPr/>
          <p:nvPr/>
        </p:nvSpPr>
        <p:spPr>
          <a:xfrm>
            <a:off x="2505396" y="3812300"/>
            <a:ext cx="8063922" cy="7164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b="1">
              <a:solidFill>
                <a:srgbClr val="FFFFFF"/>
              </a:solidFill>
              <a:latin typeface="Arial"/>
            </a:endParaRPr>
          </a:p>
        </p:txBody>
      </p:sp>
      <p:sp>
        <p:nvSpPr>
          <p:cNvPr id="24" name="Rectangle 23">
            <a:extLst>
              <a:ext uri="{FF2B5EF4-FFF2-40B4-BE49-F238E27FC236}">
                <a16:creationId xmlns:a16="http://schemas.microsoft.com/office/drawing/2014/main" id="{8693765A-C602-DF4F-8D9C-B65D277E540B}"/>
              </a:ext>
            </a:extLst>
          </p:cNvPr>
          <p:cNvSpPr/>
          <p:nvPr/>
        </p:nvSpPr>
        <p:spPr>
          <a:xfrm>
            <a:off x="2462167" y="4812923"/>
            <a:ext cx="8107149" cy="648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b="1">
              <a:solidFill>
                <a:srgbClr val="FFFFFF"/>
              </a:solidFill>
              <a:latin typeface="Arial"/>
            </a:endParaRPr>
          </a:p>
        </p:txBody>
      </p:sp>
      <p:sp>
        <p:nvSpPr>
          <p:cNvPr id="25" name="Rectangle 24">
            <a:extLst>
              <a:ext uri="{FF2B5EF4-FFF2-40B4-BE49-F238E27FC236}">
                <a16:creationId xmlns:a16="http://schemas.microsoft.com/office/drawing/2014/main" id="{67D4CC25-D323-DC4A-87CD-AC0A88CE1406}"/>
              </a:ext>
            </a:extLst>
          </p:cNvPr>
          <p:cNvSpPr/>
          <p:nvPr/>
        </p:nvSpPr>
        <p:spPr>
          <a:xfrm>
            <a:off x="2462168" y="2699852"/>
            <a:ext cx="8107151" cy="7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b="1">
              <a:solidFill>
                <a:srgbClr val="FFFFFF"/>
              </a:solidFill>
              <a:latin typeface="Arial"/>
            </a:endParaRPr>
          </a:p>
        </p:txBody>
      </p:sp>
      <p:pic>
        <p:nvPicPr>
          <p:cNvPr id="27" name="Picture 26" descr="A picture containing black, monitor, oven, white&#10;&#10;Description automatically generated">
            <a:extLst>
              <a:ext uri="{FF2B5EF4-FFF2-40B4-BE49-F238E27FC236}">
                <a16:creationId xmlns:a16="http://schemas.microsoft.com/office/drawing/2014/main" id="{526D8DE6-AC9A-2940-9F8C-2C7D0C8E8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590" y="2573484"/>
            <a:ext cx="1088705" cy="1088706"/>
          </a:xfrm>
          <a:prstGeom prst="rect">
            <a:avLst/>
          </a:prstGeom>
        </p:spPr>
      </p:pic>
      <p:pic>
        <p:nvPicPr>
          <p:cNvPr id="28" name="Picture 27" descr="A picture containing black, monitor, oven, white&#10;&#10;Description automatically generated">
            <a:extLst>
              <a:ext uri="{FF2B5EF4-FFF2-40B4-BE49-F238E27FC236}">
                <a16:creationId xmlns:a16="http://schemas.microsoft.com/office/drawing/2014/main" id="{33F7F3BF-D3EB-AD43-8713-8B520D696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865" y="3634095"/>
            <a:ext cx="1088705" cy="1088706"/>
          </a:xfrm>
          <a:prstGeom prst="rect">
            <a:avLst/>
          </a:prstGeom>
        </p:spPr>
      </p:pic>
      <p:pic>
        <p:nvPicPr>
          <p:cNvPr id="29" name="Picture 28" descr="A picture containing black, monitor, oven, white&#10;&#10;Description automatically generated">
            <a:extLst>
              <a:ext uri="{FF2B5EF4-FFF2-40B4-BE49-F238E27FC236}">
                <a16:creationId xmlns:a16="http://schemas.microsoft.com/office/drawing/2014/main" id="{B12F36FE-F381-C34D-A4A7-98425ECB5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590" y="4653188"/>
            <a:ext cx="1088705" cy="1088706"/>
          </a:xfrm>
          <a:prstGeom prst="rect">
            <a:avLst/>
          </a:prstGeom>
        </p:spPr>
      </p:pic>
      <p:pic>
        <p:nvPicPr>
          <p:cNvPr id="30" name="Picture 29">
            <a:extLst>
              <a:ext uri="{FF2B5EF4-FFF2-40B4-BE49-F238E27FC236}">
                <a16:creationId xmlns:a16="http://schemas.microsoft.com/office/drawing/2014/main" id="{1850C94D-EF7D-F74C-9AF4-32FCF65E63CD}"/>
              </a:ext>
            </a:extLst>
          </p:cNvPr>
          <p:cNvPicPr>
            <a:picLocks noChangeAspect="1"/>
          </p:cNvPicPr>
          <p:nvPr/>
        </p:nvPicPr>
        <p:blipFill>
          <a:blip r:embed="rId4"/>
          <a:stretch>
            <a:fillRect/>
          </a:stretch>
        </p:blipFill>
        <p:spPr>
          <a:xfrm>
            <a:off x="1898748" y="4818981"/>
            <a:ext cx="425794" cy="556279"/>
          </a:xfrm>
          <a:prstGeom prst="rect">
            <a:avLst/>
          </a:prstGeom>
        </p:spPr>
      </p:pic>
      <p:sp>
        <p:nvSpPr>
          <p:cNvPr id="33" name="Rectangle 32">
            <a:extLst>
              <a:ext uri="{FF2B5EF4-FFF2-40B4-BE49-F238E27FC236}">
                <a16:creationId xmlns:a16="http://schemas.microsoft.com/office/drawing/2014/main" id="{AC49A614-19BC-9447-8371-1735D55076D0}"/>
              </a:ext>
            </a:extLst>
          </p:cNvPr>
          <p:cNvSpPr/>
          <p:nvPr/>
        </p:nvSpPr>
        <p:spPr>
          <a:xfrm>
            <a:off x="2620340" y="2707337"/>
            <a:ext cx="7729195" cy="707886"/>
          </a:xfrm>
          <a:prstGeom prst="rect">
            <a:avLst/>
          </a:prstGeom>
        </p:spPr>
        <p:txBody>
          <a:bodyPr wrap="square" anchor="ctr" anchorCtr="0">
            <a:spAutoFit/>
          </a:bodyPr>
          <a:lstStyle/>
          <a:p>
            <a:pPr defTabSz="685800"/>
            <a:r>
              <a:rPr lang="en-US" sz="2000" dirty="0">
                <a:solidFill>
                  <a:srgbClr val="000000"/>
                </a:solidFill>
                <a:latin typeface="Arial"/>
              </a:rPr>
              <a:t>Can the patient travel or remain close to the center for extended periods of time (~4 weeks)?</a:t>
            </a:r>
          </a:p>
        </p:txBody>
      </p:sp>
      <p:sp>
        <p:nvSpPr>
          <p:cNvPr id="34" name="Rectangle 33">
            <a:extLst>
              <a:ext uri="{FF2B5EF4-FFF2-40B4-BE49-F238E27FC236}">
                <a16:creationId xmlns:a16="http://schemas.microsoft.com/office/drawing/2014/main" id="{89907CB9-4599-FE4B-83F1-55EE81D55442}"/>
              </a:ext>
            </a:extLst>
          </p:cNvPr>
          <p:cNvSpPr/>
          <p:nvPr/>
        </p:nvSpPr>
        <p:spPr>
          <a:xfrm>
            <a:off x="2616357" y="3835114"/>
            <a:ext cx="7814861" cy="707886"/>
          </a:xfrm>
          <a:prstGeom prst="rect">
            <a:avLst/>
          </a:prstGeom>
        </p:spPr>
        <p:txBody>
          <a:bodyPr wrap="square" anchor="ctr" anchorCtr="0">
            <a:spAutoFit/>
          </a:bodyPr>
          <a:lstStyle/>
          <a:p>
            <a:pPr defTabSz="685800"/>
            <a:r>
              <a:rPr lang="en-US" sz="2000" dirty="0">
                <a:solidFill>
                  <a:srgbClr val="000000"/>
                </a:solidFill>
                <a:latin typeface="Arial"/>
              </a:rPr>
              <a:t>Can the patient pay for treatment either through insurance coverage or other financing options?</a:t>
            </a:r>
          </a:p>
        </p:txBody>
      </p:sp>
      <p:sp>
        <p:nvSpPr>
          <p:cNvPr id="35" name="Rectangle 34">
            <a:extLst>
              <a:ext uri="{FF2B5EF4-FFF2-40B4-BE49-F238E27FC236}">
                <a16:creationId xmlns:a16="http://schemas.microsoft.com/office/drawing/2014/main" id="{02FE2824-3B0A-3749-848E-DB4247D0EF06}"/>
              </a:ext>
            </a:extLst>
          </p:cNvPr>
          <p:cNvSpPr/>
          <p:nvPr/>
        </p:nvSpPr>
        <p:spPr>
          <a:xfrm>
            <a:off x="2647566" y="4937451"/>
            <a:ext cx="6660798" cy="400110"/>
          </a:xfrm>
          <a:prstGeom prst="rect">
            <a:avLst/>
          </a:prstGeom>
        </p:spPr>
        <p:txBody>
          <a:bodyPr wrap="none" anchor="ctr" anchorCtr="0">
            <a:spAutoFit/>
          </a:bodyPr>
          <a:lstStyle/>
          <a:p>
            <a:pPr defTabSz="685800"/>
            <a:r>
              <a:rPr lang="en-US" sz="2000" dirty="0">
                <a:solidFill>
                  <a:srgbClr val="000000"/>
                </a:solidFill>
                <a:latin typeface="Arial"/>
              </a:rPr>
              <a:t>When is the optimal time to harvest cells for best results?</a:t>
            </a:r>
          </a:p>
        </p:txBody>
      </p:sp>
      <p:pic>
        <p:nvPicPr>
          <p:cNvPr id="36" name="Picture 35">
            <a:extLst>
              <a:ext uri="{FF2B5EF4-FFF2-40B4-BE49-F238E27FC236}">
                <a16:creationId xmlns:a16="http://schemas.microsoft.com/office/drawing/2014/main" id="{A81AAD80-50AA-FB48-BDB1-C5288D274DB0}"/>
              </a:ext>
            </a:extLst>
          </p:cNvPr>
          <p:cNvPicPr>
            <a:picLocks noChangeAspect="1"/>
          </p:cNvPicPr>
          <p:nvPr/>
        </p:nvPicPr>
        <p:blipFill>
          <a:blip r:embed="rId5"/>
          <a:stretch>
            <a:fillRect/>
          </a:stretch>
        </p:blipFill>
        <p:spPr>
          <a:xfrm>
            <a:off x="1802510" y="3826984"/>
            <a:ext cx="618274" cy="554535"/>
          </a:xfrm>
          <a:prstGeom prst="rect">
            <a:avLst/>
          </a:prstGeom>
        </p:spPr>
      </p:pic>
      <p:pic>
        <p:nvPicPr>
          <p:cNvPr id="37" name="Picture 36">
            <a:extLst>
              <a:ext uri="{FF2B5EF4-FFF2-40B4-BE49-F238E27FC236}">
                <a16:creationId xmlns:a16="http://schemas.microsoft.com/office/drawing/2014/main" id="{27B43635-6EA5-9D44-AC83-99242B7BBC55}"/>
              </a:ext>
            </a:extLst>
          </p:cNvPr>
          <p:cNvPicPr>
            <a:picLocks noChangeAspect="1"/>
          </p:cNvPicPr>
          <p:nvPr/>
        </p:nvPicPr>
        <p:blipFill>
          <a:blip r:embed="rId6"/>
          <a:stretch>
            <a:fillRect/>
          </a:stretch>
        </p:blipFill>
        <p:spPr>
          <a:xfrm>
            <a:off x="1761123" y="2944398"/>
            <a:ext cx="701044" cy="229943"/>
          </a:xfrm>
          <a:prstGeom prst="rect">
            <a:avLst/>
          </a:prstGeom>
        </p:spPr>
      </p:pic>
      <p:sp>
        <p:nvSpPr>
          <p:cNvPr id="23" name="Rectangle 22">
            <a:extLst>
              <a:ext uri="{FF2B5EF4-FFF2-40B4-BE49-F238E27FC236}">
                <a16:creationId xmlns:a16="http://schemas.microsoft.com/office/drawing/2014/main" id="{B9847C63-4937-7245-B99F-4596A00B9C9A}"/>
              </a:ext>
            </a:extLst>
          </p:cNvPr>
          <p:cNvSpPr/>
          <p:nvPr/>
        </p:nvSpPr>
        <p:spPr>
          <a:xfrm>
            <a:off x="2555219" y="1640709"/>
            <a:ext cx="8014099" cy="7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800"/>
            <a:endParaRPr lang="en-US" sz="1200" b="1">
              <a:solidFill>
                <a:srgbClr val="FFFFFF"/>
              </a:solidFill>
              <a:latin typeface="Arial"/>
            </a:endParaRPr>
          </a:p>
        </p:txBody>
      </p:sp>
      <p:grpSp>
        <p:nvGrpSpPr>
          <p:cNvPr id="38" name="Group 37">
            <a:extLst>
              <a:ext uri="{FF2B5EF4-FFF2-40B4-BE49-F238E27FC236}">
                <a16:creationId xmlns:a16="http://schemas.microsoft.com/office/drawing/2014/main" id="{510AEEE2-19C2-A247-90BD-7E891D1E425B}"/>
              </a:ext>
            </a:extLst>
          </p:cNvPr>
          <p:cNvGrpSpPr/>
          <p:nvPr/>
        </p:nvGrpSpPr>
        <p:grpSpPr>
          <a:xfrm>
            <a:off x="1595865" y="1506071"/>
            <a:ext cx="1088705" cy="1088706"/>
            <a:chOff x="3423113" y="2753526"/>
            <a:chExt cx="1828800" cy="1828800"/>
          </a:xfrm>
        </p:grpSpPr>
        <p:pic>
          <p:nvPicPr>
            <p:cNvPr id="39" name="Picture 38" descr="A picture containing black, monitor, oven, white&#10;&#10;Description automatically generated">
              <a:extLst>
                <a:ext uri="{FF2B5EF4-FFF2-40B4-BE49-F238E27FC236}">
                  <a16:creationId xmlns:a16="http://schemas.microsoft.com/office/drawing/2014/main" id="{FAAB1573-3F91-A548-A6F9-3BC64E4E2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13" y="2753526"/>
              <a:ext cx="1828800" cy="1828800"/>
            </a:xfrm>
            <a:prstGeom prst="rect">
              <a:avLst/>
            </a:prstGeom>
          </p:spPr>
        </p:pic>
        <p:pic>
          <p:nvPicPr>
            <p:cNvPr id="40" name="Picture 39">
              <a:extLst>
                <a:ext uri="{FF2B5EF4-FFF2-40B4-BE49-F238E27FC236}">
                  <a16:creationId xmlns:a16="http://schemas.microsoft.com/office/drawing/2014/main" id="{1B7FEB20-0523-8949-AE8E-3C0357B309A7}"/>
                </a:ext>
              </a:extLst>
            </p:cNvPr>
            <p:cNvPicPr>
              <a:picLocks noChangeAspect="1"/>
            </p:cNvPicPr>
            <p:nvPr/>
          </p:nvPicPr>
          <p:blipFill>
            <a:blip r:embed="rId7"/>
            <a:stretch>
              <a:fillRect/>
            </a:stretch>
          </p:blipFill>
          <p:spPr>
            <a:xfrm>
              <a:off x="3889856" y="3052894"/>
              <a:ext cx="799325" cy="899241"/>
            </a:xfrm>
            <a:prstGeom prst="rect">
              <a:avLst/>
            </a:prstGeom>
          </p:spPr>
        </p:pic>
      </p:grpSp>
      <p:sp>
        <p:nvSpPr>
          <p:cNvPr id="41" name="TextBox 40">
            <a:extLst>
              <a:ext uri="{FF2B5EF4-FFF2-40B4-BE49-F238E27FC236}">
                <a16:creationId xmlns:a16="http://schemas.microsoft.com/office/drawing/2014/main" id="{E7B97062-2CC7-FC45-A2D3-E10DCDA8F7EC}"/>
              </a:ext>
            </a:extLst>
          </p:cNvPr>
          <p:cNvSpPr txBox="1"/>
          <p:nvPr/>
        </p:nvSpPr>
        <p:spPr>
          <a:xfrm>
            <a:off x="3009906" y="4687423"/>
            <a:ext cx="0" cy="0"/>
          </a:xfrm>
          <a:prstGeom prst="rect">
            <a:avLst/>
          </a:prstGeom>
          <a:solidFill>
            <a:schemeClr val="accent6"/>
          </a:solidFill>
        </p:spPr>
        <p:txBody>
          <a:bodyPr wrap="none" rtlCol="0">
            <a:noAutofit/>
          </a:bodyPr>
          <a:lstStyle/>
          <a:p>
            <a:pPr defTabSz="685800"/>
            <a:endParaRPr lang="en-US" sz="1350" dirty="0">
              <a:solidFill>
                <a:srgbClr val="000000"/>
              </a:solidFill>
              <a:latin typeface="Arial"/>
            </a:endParaRPr>
          </a:p>
        </p:txBody>
      </p:sp>
      <p:sp>
        <p:nvSpPr>
          <p:cNvPr id="32" name="Rectangle 31">
            <a:extLst>
              <a:ext uri="{FF2B5EF4-FFF2-40B4-BE49-F238E27FC236}">
                <a16:creationId xmlns:a16="http://schemas.microsoft.com/office/drawing/2014/main" id="{0F9B746B-E3E8-C645-80B3-28AF65FDCF11}"/>
              </a:ext>
            </a:extLst>
          </p:cNvPr>
          <p:cNvSpPr/>
          <p:nvPr/>
        </p:nvSpPr>
        <p:spPr>
          <a:xfrm>
            <a:off x="2608639" y="1634205"/>
            <a:ext cx="7884746" cy="707886"/>
          </a:xfrm>
          <a:prstGeom prst="rect">
            <a:avLst/>
          </a:prstGeom>
        </p:spPr>
        <p:txBody>
          <a:bodyPr wrap="square" anchor="ctr" anchorCtr="0">
            <a:spAutoFit/>
          </a:bodyPr>
          <a:lstStyle/>
          <a:p>
            <a:pPr defTabSz="685800"/>
            <a:r>
              <a:rPr lang="en-US" sz="2000" dirty="0">
                <a:solidFill>
                  <a:srgbClr val="000000"/>
                </a:solidFill>
                <a:latin typeface="Arial"/>
              </a:rPr>
              <a:t>How far is the closest treatment center and what CAR T products do they offer?</a:t>
            </a:r>
          </a:p>
        </p:txBody>
      </p:sp>
      <p:sp>
        <p:nvSpPr>
          <p:cNvPr id="9" name="Footer Placeholder 8">
            <a:extLst>
              <a:ext uri="{FF2B5EF4-FFF2-40B4-BE49-F238E27FC236}">
                <a16:creationId xmlns:a16="http://schemas.microsoft.com/office/drawing/2014/main" id="{FE96076F-6CC3-DF56-784A-C12E1000AF90}"/>
              </a:ext>
            </a:extLst>
          </p:cNvPr>
          <p:cNvSpPr>
            <a:spLocks noGrp="1"/>
          </p:cNvSpPr>
          <p:nvPr>
            <p:ph type="ftr" sz="quarter" idx="3"/>
          </p:nvPr>
        </p:nvSpPr>
        <p:spPr>
          <a:xfrm>
            <a:off x="609600" y="6026032"/>
            <a:ext cx="10744199" cy="772449"/>
          </a:xfrm>
        </p:spPr>
        <p:txBody>
          <a:bodyPr/>
          <a:lstStyle/>
          <a:p>
            <a:r>
              <a:rPr lang="en-US" dirty="0"/>
              <a:t>Dave H, et al. </a:t>
            </a:r>
            <a:r>
              <a:rPr lang="en-US" i="1" dirty="0" err="1"/>
              <a:t>Curr</a:t>
            </a:r>
            <a:r>
              <a:rPr lang="en-US" i="1" dirty="0"/>
              <a:t> </a:t>
            </a:r>
            <a:r>
              <a:rPr lang="en-US" i="1" dirty="0" err="1"/>
              <a:t>Hematol</a:t>
            </a:r>
            <a:r>
              <a:rPr lang="en-US" i="1" dirty="0"/>
              <a:t> </a:t>
            </a:r>
            <a:r>
              <a:rPr lang="en-US" i="1" dirty="0" err="1"/>
              <a:t>Malig</a:t>
            </a:r>
            <a:r>
              <a:rPr lang="en-US" i="1" dirty="0"/>
              <a:t> Rep. </a:t>
            </a:r>
            <a:r>
              <a:rPr lang="en-US" dirty="0"/>
              <a:t>2019. doi.org/10.1007/s11899-019-00544-6. </a:t>
            </a:r>
          </a:p>
          <a:p>
            <a:r>
              <a:rPr lang="en-US" dirty="0" err="1"/>
              <a:t>Perica</a:t>
            </a:r>
            <a:r>
              <a:rPr lang="en-US" dirty="0"/>
              <a:t> K, et al. </a:t>
            </a:r>
            <a:r>
              <a:rPr lang="en-US" i="1" dirty="0"/>
              <a:t>Biol Blood Marrow Transplant. </a:t>
            </a:r>
            <a:r>
              <a:rPr lang="en-US" dirty="0"/>
              <a:t>2018;24:1135-1141. </a:t>
            </a:r>
          </a:p>
          <a:p>
            <a:r>
              <a:rPr lang="en-US" dirty="0" err="1"/>
              <a:t>Beaupierre</a:t>
            </a:r>
            <a:r>
              <a:rPr lang="en-US" dirty="0"/>
              <a:t> A, et al. </a:t>
            </a:r>
            <a:r>
              <a:rPr lang="en-US" i="1" dirty="0"/>
              <a:t>Clin J Oncol Nursing. </a:t>
            </a:r>
            <a:r>
              <a:rPr lang="en-US" dirty="0"/>
              <a:t>2019;23(2):27-34. </a:t>
            </a:r>
          </a:p>
        </p:txBody>
      </p:sp>
    </p:spTree>
    <p:extLst>
      <p:ext uri="{BB962C8B-B14F-4D97-AF65-F5344CB8AC3E}">
        <p14:creationId xmlns:p14="http://schemas.microsoft.com/office/powerpoint/2010/main" val="1751316829"/>
      </p:ext>
    </p:extLst>
  </p:cSld>
  <p:clrMapOvr>
    <a:masterClrMapping/>
  </p:clrMapOvr>
  <mc:AlternateContent xmlns:mc="http://schemas.openxmlformats.org/markup-compatibility/2006" xmlns:p14="http://schemas.microsoft.com/office/powerpoint/2010/main">
    <mc:Choice Requires="p14">
      <p:transition p14:dur="0" advTm="43143"/>
    </mc:Choice>
    <mc:Fallback xmlns="">
      <p:transition advTm="431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A8518-0FBE-A346-9D09-B9F114A79DA4}"/>
              </a:ext>
            </a:extLst>
          </p:cNvPr>
          <p:cNvSpPr>
            <a:spLocks noGrp="1"/>
          </p:cNvSpPr>
          <p:nvPr>
            <p:ph type="title"/>
          </p:nvPr>
        </p:nvSpPr>
        <p:spPr/>
        <p:txBody>
          <a:bodyPr>
            <a:normAutofit fontScale="90000"/>
          </a:bodyPr>
          <a:lstStyle/>
          <a:p>
            <a:r>
              <a:rPr lang="en-US" dirty="0"/>
              <a:t>The Patient Journey Through CAR T Therapy: Coordination Between Referring Physician and Treatment Center </a:t>
            </a:r>
          </a:p>
        </p:txBody>
      </p:sp>
      <p:sp>
        <p:nvSpPr>
          <p:cNvPr id="16" name="Rectangle 15">
            <a:extLst>
              <a:ext uri="{FF2B5EF4-FFF2-40B4-BE49-F238E27FC236}">
                <a16:creationId xmlns:a16="http://schemas.microsoft.com/office/drawing/2014/main" id="{F6B067EF-7C80-A442-972E-20919793A259}"/>
              </a:ext>
            </a:extLst>
          </p:cNvPr>
          <p:cNvSpPr>
            <a:spLocks/>
          </p:cNvSpPr>
          <p:nvPr/>
        </p:nvSpPr>
        <p:spPr>
          <a:xfrm>
            <a:off x="1929463" y="2646379"/>
            <a:ext cx="8281458" cy="122325"/>
          </a:xfrm>
          <a:prstGeom prst="rect">
            <a:avLst/>
          </a:prstGeom>
          <a:solidFill>
            <a:schemeClr val="accent4">
              <a:alpha val="5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dirty="0">
              <a:solidFill>
                <a:srgbClr val="505050"/>
              </a:solidFill>
              <a:latin typeface="Calibri"/>
              <a:ea typeface="ＭＳ Ｐゴシック"/>
            </a:endParaRPr>
          </a:p>
        </p:txBody>
      </p:sp>
      <p:sp>
        <p:nvSpPr>
          <p:cNvPr id="63" name="TextBox 62">
            <a:extLst>
              <a:ext uri="{FF2B5EF4-FFF2-40B4-BE49-F238E27FC236}">
                <a16:creationId xmlns:a16="http://schemas.microsoft.com/office/drawing/2014/main" id="{F5D7F33D-2AB0-9740-8CB2-D9198B3F358C}"/>
              </a:ext>
            </a:extLst>
          </p:cNvPr>
          <p:cNvSpPr txBox="1">
            <a:spLocks/>
          </p:cNvSpPr>
          <p:nvPr/>
        </p:nvSpPr>
        <p:spPr>
          <a:xfrm>
            <a:off x="9545383" y="3198153"/>
            <a:ext cx="1031305" cy="323165"/>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1050" b="1" dirty="0">
                <a:solidFill>
                  <a:srgbClr val="000000"/>
                </a:solidFill>
                <a:latin typeface="Arial"/>
                <a:ea typeface="ＭＳ Ｐゴシック"/>
              </a:rPr>
              <a:t>Discharge </a:t>
            </a:r>
            <a:br>
              <a:rPr lang="en-US" sz="1050" b="1" dirty="0">
                <a:solidFill>
                  <a:srgbClr val="000000"/>
                </a:solidFill>
                <a:latin typeface="Arial"/>
                <a:ea typeface="ＭＳ Ｐゴシック"/>
              </a:rPr>
            </a:br>
            <a:r>
              <a:rPr lang="en-US" sz="1050" b="1" dirty="0">
                <a:solidFill>
                  <a:srgbClr val="000000"/>
                </a:solidFill>
                <a:latin typeface="Arial"/>
                <a:ea typeface="ＭＳ Ｐゴシック"/>
              </a:rPr>
              <a:t>and Monitor</a:t>
            </a:r>
            <a:endParaRPr lang="en-US" sz="1050" dirty="0">
              <a:solidFill>
                <a:srgbClr val="000000"/>
              </a:solidFill>
              <a:latin typeface="Arial"/>
              <a:ea typeface="ＭＳ Ｐゴシック"/>
            </a:endParaRPr>
          </a:p>
        </p:txBody>
      </p:sp>
      <p:sp>
        <p:nvSpPr>
          <p:cNvPr id="64" name="TextBox 63">
            <a:extLst>
              <a:ext uri="{FF2B5EF4-FFF2-40B4-BE49-F238E27FC236}">
                <a16:creationId xmlns:a16="http://schemas.microsoft.com/office/drawing/2014/main" id="{886F2D23-414E-4749-94D8-76ADD9D3C326}"/>
              </a:ext>
            </a:extLst>
          </p:cNvPr>
          <p:cNvSpPr txBox="1">
            <a:spLocks/>
          </p:cNvSpPr>
          <p:nvPr/>
        </p:nvSpPr>
        <p:spPr>
          <a:xfrm>
            <a:off x="4959301" y="3272643"/>
            <a:ext cx="1031305" cy="161583"/>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1050" b="1" dirty="0">
                <a:solidFill>
                  <a:srgbClr val="000000"/>
                </a:solidFill>
                <a:latin typeface="Arial"/>
                <a:ea typeface="ＭＳ Ｐゴシック"/>
              </a:rPr>
              <a:t>Apheresis</a:t>
            </a:r>
            <a:endParaRPr lang="en-US" sz="1050" dirty="0">
              <a:solidFill>
                <a:srgbClr val="000000"/>
              </a:solidFill>
              <a:latin typeface="Arial"/>
              <a:ea typeface="ＭＳ Ｐゴシック"/>
            </a:endParaRPr>
          </a:p>
        </p:txBody>
      </p:sp>
      <p:sp>
        <p:nvSpPr>
          <p:cNvPr id="65" name="TextBox 64">
            <a:extLst>
              <a:ext uri="{FF2B5EF4-FFF2-40B4-BE49-F238E27FC236}">
                <a16:creationId xmlns:a16="http://schemas.microsoft.com/office/drawing/2014/main" id="{89E639AF-59ED-B841-8B75-10E3285FA2C8}"/>
              </a:ext>
            </a:extLst>
          </p:cNvPr>
          <p:cNvSpPr txBox="1">
            <a:spLocks/>
          </p:cNvSpPr>
          <p:nvPr/>
        </p:nvSpPr>
        <p:spPr>
          <a:xfrm>
            <a:off x="3815978" y="3131477"/>
            <a:ext cx="1031305" cy="450123"/>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671486">
              <a:buClr>
                <a:srgbClr val="FFFFFF"/>
              </a:buClr>
              <a:defRPr/>
            </a:pPr>
            <a:r>
              <a:rPr lang="en-US" sz="1050" b="1" dirty="0">
                <a:solidFill>
                  <a:srgbClr val="000000"/>
                </a:solidFill>
                <a:latin typeface="Arial"/>
                <a:ea typeface="ＭＳ Ｐゴシック"/>
              </a:rPr>
              <a:t>Eligibility Assessment</a:t>
            </a:r>
          </a:p>
          <a:p>
            <a:pPr algn="ctr" defTabSz="671486">
              <a:buClr>
                <a:srgbClr val="FFFFFF"/>
              </a:buClr>
              <a:defRPr/>
            </a:pPr>
            <a:r>
              <a:rPr lang="en-US" sz="825" i="1" dirty="0">
                <a:solidFill>
                  <a:srgbClr val="000000"/>
                </a:solidFill>
                <a:latin typeface="Arial"/>
                <a:ea typeface="ＭＳ Ｐゴシック"/>
              </a:rPr>
              <a:t>(Clinical &amp; Financial)</a:t>
            </a:r>
          </a:p>
        </p:txBody>
      </p:sp>
      <p:sp>
        <p:nvSpPr>
          <p:cNvPr id="66" name="TextBox 65">
            <a:extLst>
              <a:ext uri="{FF2B5EF4-FFF2-40B4-BE49-F238E27FC236}">
                <a16:creationId xmlns:a16="http://schemas.microsoft.com/office/drawing/2014/main" id="{DF071432-4C1F-244E-9E38-0DE8767B26A5}"/>
              </a:ext>
            </a:extLst>
          </p:cNvPr>
          <p:cNvSpPr txBox="1">
            <a:spLocks/>
          </p:cNvSpPr>
          <p:nvPr/>
        </p:nvSpPr>
        <p:spPr>
          <a:xfrm>
            <a:off x="6078772" y="3272641"/>
            <a:ext cx="1031305" cy="161583"/>
          </a:xfrm>
          <a:prstGeom prst="rect">
            <a:avLst/>
          </a:prstGeom>
          <a:noFill/>
          <a:ln>
            <a:noFill/>
          </a:ln>
        </p:spPr>
        <p:txBody>
          <a:bodyPr vert="horz" wrap="square" lIns="0" tIns="0" rIns="0" bIns="0" rtlCol="0" anchor="b" anchorCtr="0">
            <a:spAutoFit/>
          </a:bodyPr>
          <a:lstStyle>
            <a:defPPr>
              <a:defRPr lang="en-US"/>
            </a:defPPr>
            <a:lvl1pPr marL="0" lvl="0" indent="0" defTabSz="895350" eaLnBrk="1" latinLnBrk="0" hangingPunct="1">
              <a:buClr>
                <a:schemeClr val="bg1"/>
              </a:buClr>
              <a:buSzPct val="100000"/>
              <a:defRPr sz="700" b="1" baseline="0">
                <a:solidFill>
                  <a:schemeClr val="bg1"/>
                </a:solidFill>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895292">
              <a:spcBef>
                <a:spcPct val="0"/>
              </a:spcBef>
              <a:buClr>
                <a:srgbClr val="FFFFFF"/>
              </a:buClr>
              <a:defRPr/>
            </a:pPr>
            <a:r>
              <a:rPr lang="en-US" sz="1050" dirty="0">
                <a:solidFill>
                  <a:srgbClr val="000000"/>
                </a:solidFill>
                <a:latin typeface="Arial"/>
                <a:ea typeface="ＭＳ Ｐゴシック"/>
              </a:rPr>
              <a:t>Conditioning</a:t>
            </a:r>
          </a:p>
        </p:txBody>
      </p:sp>
      <p:sp>
        <p:nvSpPr>
          <p:cNvPr id="67" name="TextBox 66">
            <a:extLst>
              <a:ext uri="{FF2B5EF4-FFF2-40B4-BE49-F238E27FC236}">
                <a16:creationId xmlns:a16="http://schemas.microsoft.com/office/drawing/2014/main" id="{9F93E9BF-F600-3F4D-BC54-7BF65406F15B}"/>
              </a:ext>
            </a:extLst>
          </p:cNvPr>
          <p:cNvSpPr txBox="1">
            <a:spLocks/>
          </p:cNvSpPr>
          <p:nvPr/>
        </p:nvSpPr>
        <p:spPr>
          <a:xfrm>
            <a:off x="7226112" y="3272648"/>
            <a:ext cx="1031305" cy="161583"/>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1050" b="1" dirty="0">
                <a:solidFill>
                  <a:srgbClr val="000000"/>
                </a:solidFill>
                <a:latin typeface="Arial"/>
                <a:ea typeface="ＭＳ Ｐゴシック"/>
              </a:rPr>
              <a:t>Infusion</a:t>
            </a:r>
            <a:endParaRPr lang="en-US" sz="1050" dirty="0">
              <a:solidFill>
                <a:srgbClr val="000000"/>
              </a:solidFill>
              <a:latin typeface="Arial"/>
              <a:ea typeface="ＭＳ Ｐゴシック"/>
            </a:endParaRPr>
          </a:p>
        </p:txBody>
      </p:sp>
      <p:sp>
        <p:nvSpPr>
          <p:cNvPr id="68" name="TextBox 67">
            <a:extLst>
              <a:ext uri="{FF2B5EF4-FFF2-40B4-BE49-F238E27FC236}">
                <a16:creationId xmlns:a16="http://schemas.microsoft.com/office/drawing/2014/main" id="{EB5D5C58-D459-9E4D-925B-3CC53DEFBB9D}"/>
              </a:ext>
            </a:extLst>
          </p:cNvPr>
          <p:cNvSpPr txBox="1">
            <a:spLocks/>
          </p:cNvSpPr>
          <p:nvPr/>
        </p:nvSpPr>
        <p:spPr>
          <a:xfrm>
            <a:off x="8335770" y="3272641"/>
            <a:ext cx="1031305" cy="161583"/>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1050" b="1" dirty="0">
                <a:solidFill>
                  <a:srgbClr val="000000"/>
                </a:solidFill>
                <a:latin typeface="Arial"/>
                <a:ea typeface="ＭＳ Ｐゴシック"/>
              </a:rPr>
              <a:t>Adverse Effects</a:t>
            </a:r>
            <a:endParaRPr lang="en-US" sz="1050" dirty="0">
              <a:solidFill>
                <a:srgbClr val="000000"/>
              </a:solidFill>
              <a:latin typeface="Arial"/>
              <a:ea typeface="ＭＳ Ｐゴシック"/>
            </a:endParaRPr>
          </a:p>
        </p:txBody>
      </p:sp>
      <p:sp>
        <p:nvSpPr>
          <p:cNvPr id="69" name="TextBox 68">
            <a:extLst>
              <a:ext uri="{FF2B5EF4-FFF2-40B4-BE49-F238E27FC236}">
                <a16:creationId xmlns:a16="http://schemas.microsoft.com/office/drawing/2014/main" id="{5513341D-C0BE-214D-AC83-5913C1B969BF}"/>
              </a:ext>
            </a:extLst>
          </p:cNvPr>
          <p:cNvSpPr txBox="1">
            <a:spLocks/>
          </p:cNvSpPr>
          <p:nvPr/>
        </p:nvSpPr>
        <p:spPr>
          <a:xfrm>
            <a:off x="2727194" y="3133688"/>
            <a:ext cx="1031305" cy="450123"/>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975" b="1" dirty="0">
                <a:solidFill>
                  <a:srgbClr val="000000"/>
                </a:solidFill>
                <a:latin typeface="Arial"/>
                <a:ea typeface="ＭＳ Ｐゴシック"/>
              </a:rPr>
              <a:t>Referral to </a:t>
            </a:r>
            <a:br>
              <a:rPr lang="en-US" sz="975" b="1" dirty="0">
                <a:solidFill>
                  <a:srgbClr val="000000"/>
                </a:solidFill>
                <a:latin typeface="Arial"/>
                <a:ea typeface="ＭＳ Ｐゴシック"/>
              </a:rPr>
            </a:br>
            <a:r>
              <a:rPr lang="en-US" sz="975" b="1" dirty="0">
                <a:solidFill>
                  <a:srgbClr val="000000"/>
                </a:solidFill>
                <a:latin typeface="Arial"/>
                <a:ea typeface="ＭＳ Ｐゴシック"/>
              </a:rPr>
              <a:t>a Specific Certified Center*</a:t>
            </a:r>
            <a:endParaRPr lang="en-US" sz="975" dirty="0">
              <a:solidFill>
                <a:srgbClr val="000000"/>
              </a:solidFill>
              <a:latin typeface="Arial"/>
              <a:ea typeface="ＭＳ Ｐゴシック"/>
            </a:endParaRPr>
          </a:p>
        </p:txBody>
      </p:sp>
      <p:sp>
        <p:nvSpPr>
          <p:cNvPr id="70" name="TextBox 69">
            <a:extLst>
              <a:ext uri="{FF2B5EF4-FFF2-40B4-BE49-F238E27FC236}">
                <a16:creationId xmlns:a16="http://schemas.microsoft.com/office/drawing/2014/main" id="{060F952D-FA76-8B40-B3CA-2AE5A929E138}"/>
              </a:ext>
            </a:extLst>
          </p:cNvPr>
          <p:cNvSpPr txBox="1">
            <a:spLocks/>
          </p:cNvSpPr>
          <p:nvPr/>
        </p:nvSpPr>
        <p:spPr>
          <a:xfrm>
            <a:off x="1623166" y="3198149"/>
            <a:ext cx="1031305" cy="323165"/>
          </a:xfrm>
          <a:prstGeom prst="rect">
            <a:avLst/>
          </a:prstGeom>
          <a:noFill/>
          <a:ln>
            <a:noFill/>
          </a:ln>
        </p:spPr>
        <p:txBody>
          <a:bodyPr vert="horz" wrap="square" lIns="0" tIns="0" rIns="0" bIns="0" rtlCol="0" anchor="b"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1050" b="1" dirty="0">
                <a:solidFill>
                  <a:srgbClr val="000000"/>
                </a:solidFill>
                <a:latin typeface="Arial"/>
                <a:ea typeface="ＭＳ Ｐゴシック"/>
              </a:rPr>
              <a:t>Patient Identification</a:t>
            </a:r>
            <a:endParaRPr lang="en-US" sz="1050" dirty="0">
              <a:solidFill>
                <a:srgbClr val="000000"/>
              </a:solidFill>
              <a:latin typeface="Arial"/>
              <a:ea typeface="ＭＳ Ｐゴシック"/>
            </a:endParaRPr>
          </a:p>
        </p:txBody>
      </p:sp>
      <p:sp>
        <p:nvSpPr>
          <p:cNvPr id="71" name="Rectangle 70">
            <a:extLst>
              <a:ext uri="{FF2B5EF4-FFF2-40B4-BE49-F238E27FC236}">
                <a16:creationId xmlns:a16="http://schemas.microsoft.com/office/drawing/2014/main" id="{C9A24DF4-19FB-E84F-AA92-7A6C0E9ECF7E}"/>
              </a:ext>
            </a:extLst>
          </p:cNvPr>
          <p:cNvSpPr>
            <a:spLocks/>
          </p:cNvSpPr>
          <p:nvPr/>
        </p:nvSpPr>
        <p:spPr>
          <a:xfrm>
            <a:off x="1680099" y="3751154"/>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79" name="TextBox 78">
            <a:extLst>
              <a:ext uri="{FF2B5EF4-FFF2-40B4-BE49-F238E27FC236}">
                <a16:creationId xmlns:a16="http://schemas.microsoft.com/office/drawing/2014/main" id="{8089F757-25D5-5541-BC92-0B2ACA60F78A}"/>
              </a:ext>
            </a:extLst>
          </p:cNvPr>
          <p:cNvSpPr txBox="1">
            <a:spLocks/>
          </p:cNvSpPr>
          <p:nvPr/>
        </p:nvSpPr>
        <p:spPr>
          <a:xfrm>
            <a:off x="7160326" y="5031638"/>
            <a:ext cx="2351823" cy="295530"/>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marL="1587" lvl="1" indent="0" algn="ctr" defTabSz="895292">
              <a:lnSpc>
                <a:spcPts val="1195"/>
              </a:lnSpc>
              <a:spcBef>
                <a:spcPct val="0"/>
              </a:spcBef>
              <a:buClr>
                <a:srgbClr val="505050"/>
              </a:buClr>
              <a:buNone/>
              <a:defRPr/>
            </a:pPr>
            <a:r>
              <a:rPr lang="en-US" sz="900" dirty="0">
                <a:solidFill>
                  <a:srgbClr val="000000"/>
                </a:solidFill>
                <a:latin typeface="Arial"/>
                <a:ea typeface="ＭＳ Ｐゴシック"/>
              </a:rPr>
              <a:t>Patient remains within 15-30 minutes of treatment facility for four weeks</a:t>
            </a:r>
          </a:p>
        </p:txBody>
      </p:sp>
      <p:cxnSp>
        <p:nvCxnSpPr>
          <p:cNvPr id="80" name="Straight Connector 79">
            <a:extLst>
              <a:ext uri="{FF2B5EF4-FFF2-40B4-BE49-F238E27FC236}">
                <a16:creationId xmlns:a16="http://schemas.microsoft.com/office/drawing/2014/main" id="{4B70E31B-58A3-3C4C-B384-D867E7CC3C69}"/>
              </a:ext>
            </a:extLst>
          </p:cNvPr>
          <p:cNvCxnSpPr>
            <a:cxnSpLocks/>
          </p:cNvCxnSpPr>
          <p:nvPr/>
        </p:nvCxnSpPr>
        <p:spPr>
          <a:xfrm flipV="1">
            <a:off x="4886415" y="4293112"/>
            <a:ext cx="2153378" cy="0"/>
          </a:xfrm>
          <a:prstGeom prst="line">
            <a:avLst/>
          </a:prstGeom>
          <a:ln w="28575" cap="rnd">
            <a:solidFill>
              <a:schemeClr val="accent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7BAE4CE-8767-DA4B-9F46-1698505FFA33}"/>
              </a:ext>
            </a:extLst>
          </p:cNvPr>
          <p:cNvSpPr txBox="1">
            <a:spLocks/>
          </p:cNvSpPr>
          <p:nvPr/>
        </p:nvSpPr>
        <p:spPr>
          <a:xfrm>
            <a:off x="5090194" y="4013550"/>
            <a:ext cx="1743734" cy="521234"/>
          </a:xfrm>
          <a:prstGeom prst="rect">
            <a:avLst/>
          </a:prstGeom>
          <a:solidFill>
            <a:schemeClr val="bg1"/>
          </a:solidFill>
          <a:ln w="12700">
            <a:solidFill>
              <a:schemeClr val="accent2"/>
            </a:solidFill>
            <a:prstDash val="sysDot"/>
          </a:ln>
        </p:spPr>
        <p:txBody>
          <a:bodyPr vert="horz" wrap="square" lIns="36574" tIns="36574" rIns="36574" bIns="36574" rtlCol="0" anchor="ctr" anchorCtr="0">
            <a:no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spcBef>
                <a:spcPct val="0"/>
              </a:spcBef>
              <a:buClr>
                <a:srgbClr val="FFFFFF"/>
              </a:buClr>
              <a:defRPr/>
            </a:pPr>
            <a:r>
              <a:rPr lang="en-US" sz="900" dirty="0">
                <a:solidFill>
                  <a:srgbClr val="000000"/>
                </a:solidFill>
                <a:latin typeface="Arial"/>
                <a:ea typeface="ＭＳ Ｐゴシック"/>
              </a:rPr>
              <a:t>Some patients may undergo bridging therapy between apheresis and infusion </a:t>
            </a:r>
          </a:p>
        </p:txBody>
      </p:sp>
      <p:sp>
        <p:nvSpPr>
          <p:cNvPr id="83" name="RectangleLegend2">
            <a:extLst>
              <a:ext uri="{FF2B5EF4-FFF2-40B4-BE49-F238E27FC236}">
                <a16:creationId xmlns:a16="http://schemas.microsoft.com/office/drawing/2014/main" id="{2D3ABA20-A487-1947-9EE5-E38C45503DDB}"/>
              </a:ext>
            </a:extLst>
          </p:cNvPr>
          <p:cNvSpPr>
            <a:spLocks noChangeArrowheads="1"/>
          </p:cNvSpPr>
          <p:nvPr/>
        </p:nvSpPr>
        <p:spPr bwMode="gray">
          <a:xfrm>
            <a:off x="717024" y="5905749"/>
            <a:ext cx="175084" cy="192332"/>
          </a:xfrm>
          <a:prstGeom prst="ellipse">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defTabSz="699654">
              <a:spcBef>
                <a:spcPct val="0"/>
              </a:spcBef>
              <a:defRPr/>
            </a:pPr>
            <a:endParaRPr lang="x-none" sz="1000">
              <a:solidFill>
                <a:srgbClr val="505050"/>
              </a:solidFill>
              <a:latin typeface="Verdana"/>
              <a:ea typeface="ＭＳ Ｐゴシック"/>
            </a:endParaRPr>
          </a:p>
        </p:txBody>
      </p:sp>
      <p:sp>
        <p:nvSpPr>
          <p:cNvPr id="84" name="Legend2">
            <a:extLst>
              <a:ext uri="{FF2B5EF4-FFF2-40B4-BE49-F238E27FC236}">
                <a16:creationId xmlns:a16="http://schemas.microsoft.com/office/drawing/2014/main" id="{725B8EC8-9525-1047-9B36-3DA79DED0040}"/>
              </a:ext>
            </a:extLst>
          </p:cNvPr>
          <p:cNvSpPr>
            <a:spLocks noChangeArrowheads="1"/>
          </p:cNvSpPr>
          <p:nvPr>
            <p:custDataLst>
              <p:tags r:id="rId1"/>
            </p:custDataLst>
          </p:nvPr>
        </p:nvSpPr>
        <p:spPr bwMode="gray">
          <a:xfrm>
            <a:off x="954719" y="5908591"/>
            <a:ext cx="11502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685004">
              <a:spcBef>
                <a:spcPct val="0"/>
              </a:spcBef>
              <a:buClr>
                <a:srgbClr val="505050"/>
              </a:buClr>
              <a:defRPr/>
            </a:pPr>
            <a:r>
              <a:rPr lang="en-US" sz="900" dirty="0">
                <a:solidFill>
                  <a:srgbClr val="505050"/>
                </a:solidFill>
                <a:latin typeface="Arial"/>
                <a:ea typeface="ＭＳ Ｐゴシック"/>
              </a:rPr>
              <a:t>Typically </a:t>
            </a:r>
          </a:p>
          <a:p>
            <a:pPr defTabSz="685004">
              <a:spcBef>
                <a:spcPct val="0"/>
              </a:spcBef>
              <a:buClr>
                <a:srgbClr val="505050"/>
              </a:buClr>
              <a:defRPr/>
            </a:pPr>
            <a:r>
              <a:rPr lang="en-US" sz="900" dirty="0">
                <a:solidFill>
                  <a:srgbClr val="505050"/>
                </a:solidFill>
                <a:latin typeface="Arial"/>
                <a:ea typeface="ＭＳ Ｐゴシック"/>
              </a:rPr>
              <a:t>outpatient</a:t>
            </a:r>
            <a:endParaRPr lang="x-none" sz="900">
              <a:solidFill>
                <a:srgbClr val="505050"/>
              </a:solidFill>
              <a:latin typeface="Arial"/>
              <a:ea typeface="ＭＳ Ｐゴシック"/>
            </a:endParaRPr>
          </a:p>
        </p:txBody>
      </p:sp>
      <p:sp>
        <p:nvSpPr>
          <p:cNvPr id="85" name="RectangleLegend3">
            <a:extLst>
              <a:ext uri="{FF2B5EF4-FFF2-40B4-BE49-F238E27FC236}">
                <a16:creationId xmlns:a16="http://schemas.microsoft.com/office/drawing/2014/main" id="{E3EAECC3-5435-1840-82DB-AF76FB4C8631}"/>
              </a:ext>
            </a:extLst>
          </p:cNvPr>
          <p:cNvSpPr>
            <a:spLocks noChangeArrowheads="1"/>
          </p:cNvSpPr>
          <p:nvPr/>
        </p:nvSpPr>
        <p:spPr bwMode="gray">
          <a:xfrm>
            <a:off x="1766092" y="5916508"/>
            <a:ext cx="175085" cy="192331"/>
          </a:xfrm>
          <a:prstGeom prst="ellipse">
            <a:avLst/>
          </a:prstGeom>
          <a:solidFill>
            <a:schemeClr val="tx2"/>
          </a:solidFill>
          <a:ln w="9525">
            <a:noFill/>
            <a:miter lim="800000"/>
            <a:headEnd/>
            <a:tailEnd/>
          </a:ln>
          <a:effectLst/>
        </p:spPr>
        <p:txBody>
          <a:bodyPr wrap="none" anchor="ctr">
            <a:noAutofit/>
          </a:bodyPr>
          <a:lstStyle/>
          <a:p>
            <a:pPr defTabSz="699654">
              <a:spcBef>
                <a:spcPct val="0"/>
              </a:spcBef>
              <a:defRPr/>
            </a:pPr>
            <a:endParaRPr lang="x-none" sz="1000">
              <a:solidFill>
                <a:srgbClr val="505050"/>
              </a:solidFill>
              <a:latin typeface="Verdana"/>
              <a:ea typeface="ＭＳ Ｐゴシック"/>
            </a:endParaRPr>
          </a:p>
        </p:txBody>
      </p:sp>
      <p:sp>
        <p:nvSpPr>
          <p:cNvPr id="86" name="Legend3">
            <a:extLst>
              <a:ext uri="{FF2B5EF4-FFF2-40B4-BE49-F238E27FC236}">
                <a16:creationId xmlns:a16="http://schemas.microsoft.com/office/drawing/2014/main" id="{1927462F-6D28-1845-88F8-6221247EC508}"/>
              </a:ext>
            </a:extLst>
          </p:cNvPr>
          <p:cNvSpPr>
            <a:spLocks noChangeArrowheads="1"/>
          </p:cNvSpPr>
          <p:nvPr>
            <p:custDataLst>
              <p:tags r:id="rId2"/>
            </p:custDataLst>
          </p:nvPr>
        </p:nvSpPr>
        <p:spPr bwMode="gray">
          <a:xfrm>
            <a:off x="1992362" y="5919689"/>
            <a:ext cx="748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685004">
              <a:spcBef>
                <a:spcPct val="0"/>
              </a:spcBef>
              <a:buClr>
                <a:srgbClr val="505050"/>
              </a:buClr>
              <a:defRPr/>
            </a:pPr>
            <a:r>
              <a:rPr lang="en-US" sz="900" dirty="0">
                <a:solidFill>
                  <a:srgbClr val="505050"/>
                </a:solidFill>
                <a:latin typeface="Arial"/>
                <a:ea typeface="ＭＳ Ｐゴシック"/>
              </a:rPr>
              <a:t>Typically inpatient</a:t>
            </a:r>
            <a:endParaRPr lang="x-none" sz="900" dirty="0">
              <a:solidFill>
                <a:srgbClr val="505050"/>
              </a:solidFill>
              <a:latin typeface="Arial"/>
              <a:ea typeface="ＭＳ Ｐゴシック"/>
            </a:endParaRPr>
          </a:p>
        </p:txBody>
      </p:sp>
      <p:grpSp>
        <p:nvGrpSpPr>
          <p:cNvPr id="5" name="Group 4">
            <a:extLst>
              <a:ext uri="{FF2B5EF4-FFF2-40B4-BE49-F238E27FC236}">
                <a16:creationId xmlns:a16="http://schemas.microsoft.com/office/drawing/2014/main" id="{A78B51CB-EE0C-684D-8A84-EA941BCD0ECF}"/>
              </a:ext>
            </a:extLst>
          </p:cNvPr>
          <p:cNvGrpSpPr/>
          <p:nvPr/>
        </p:nvGrpSpPr>
        <p:grpSpPr>
          <a:xfrm>
            <a:off x="1878088" y="2453344"/>
            <a:ext cx="8436404" cy="560612"/>
            <a:chOff x="682942" y="1650446"/>
            <a:chExt cx="11248539" cy="747482"/>
          </a:xfrm>
        </p:grpSpPr>
        <p:grpSp>
          <p:nvGrpSpPr>
            <p:cNvPr id="17" name="CustomIcon">
              <a:extLst>
                <a:ext uri="{FF2B5EF4-FFF2-40B4-BE49-F238E27FC236}">
                  <a16:creationId xmlns:a16="http://schemas.microsoft.com/office/drawing/2014/main" id="{93D9FEC2-D93A-994F-A70E-182E79F180F3}"/>
                </a:ext>
              </a:extLst>
            </p:cNvPr>
            <p:cNvGrpSpPr>
              <a:grpSpLocks noChangeAspect="1"/>
            </p:cNvGrpSpPr>
            <p:nvPr>
              <p:custDataLst>
                <p:tags r:id="rId4"/>
              </p:custDataLst>
            </p:nvPr>
          </p:nvGrpSpPr>
          <p:grpSpPr>
            <a:xfrm>
              <a:off x="5436357" y="1890060"/>
              <a:ext cx="184360" cy="268255"/>
              <a:chOff x="1579563" y="1462088"/>
              <a:chExt cx="5132388" cy="5257800"/>
            </a:xfrm>
            <a:solidFill>
              <a:schemeClr val="bg1"/>
            </a:solidFill>
          </p:grpSpPr>
          <p:sp>
            <p:nvSpPr>
              <p:cNvPr id="18" name="Freeform 48">
                <a:extLst>
                  <a:ext uri="{FF2B5EF4-FFF2-40B4-BE49-F238E27FC236}">
                    <a16:creationId xmlns:a16="http://schemas.microsoft.com/office/drawing/2014/main" id="{494064E3-CE11-6945-9609-34C0461D03B9}"/>
                  </a:ext>
                </a:extLst>
              </p:cNvPr>
              <p:cNvSpPr>
                <a:spLocks noEditPoints="1"/>
              </p:cNvSpPr>
              <p:nvPr/>
            </p:nvSpPr>
            <p:spPr bwMode="auto">
              <a:xfrm>
                <a:off x="1947863" y="1462088"/>
                <a:ext cx="944563" cy="941388"/>
              </a:xfrm>
              <a:custGeom>
                <a:avLst/>
                <a:gdLst>
                  <a:gd name="T0" fmla="*/ 225 w 450"/>
                  <a:gd name="T1" fmla="*/ 449 h 449"/>
                  <a:gd name="T2" fmla="*/ 450 w 450"/>
                  <a:gd name="T3" fmla="*/ 224 h 449"/>
                  <a:gd name="T4" fmla="*/ 225 w 450"/>
                  <a:gd name="T5" fmla="*/ 0 h 449"/>
                  <a:gd name="T6" fmla="*/ 0 w 450"/>
                  <a:gd name="T7" fmla="*/ 224 h 449"/>
                  <a:gd name="T8" fmla="*/ 225 w 450"/>
                  <a:gd name="T9" fmla="*/ 449 h 449"/>
                  <a:gd name="T10" fmla="*/ 225 w 450"/>
                  <a:gd name="T11" fmla="*/ 139 h 449"/>
                  <a:gd name="T12" fmla="*/ 311 w 450"/>
                  <a:gd name="T13" fmla="*/ 224 h 449"/>
                  <a:gd name="T14" fmla="*/ 225 w 450"/>
                  <a:gd name="T15" fmla="*/ 310 h 449"/>
                  <a:gd name="T16" fmla="*/ 139 w 450"/>
                  <a:gd name="T17" fmla="*/ 224 h 449"/>
                  <a:gd name="T18" fmla="*/ 225 w 450"/>
                  <a:gd name="T19" fmla="*/ 13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449">
                    <a:moveTo>
                      <a:pt x="225" y="449"/>
                    </a:moveTo>
                    <a:cubicBezTo>
                      <a:pt x="349" y="449"/>
                      <a:pt x="450" y="348"/>
                      <a:pt x="450" y="224"/>
                    </a:cubicBezTo>
                    <a:cubicBezTo>
                      <a:pt x="450" y="100"/>
                      <a:pt x="349" y="0"/>
                      <a:pt x="225" y="0"/>
                    </a:cubicBezTo>
                    <a:cubicBezTo>
                      <a:pt x="101" y="0"/>
                      <a:pt x="0" y="100"/>
                      <a:pt x="0" y="224"/>
                    </a:cubicBezTo>
                    <a:cubicBezTo>
                      <a:pt x="0" y="348"/>
                      <a:pt x="101" y="449"/>
                      <a:pt x="225" y="449"/>
                    </a:cubicBezTo>
                    <a:close/>
                    <a:moveTo>
                      <a:pt x="225" y="139"/>
                    </a:moveTo>
                    <a:cubicBezTo>
                      <a:pt x="272" y="139"/>
                      <a:pt x="311" y="177"/>
                      <a:pt x="311" y="224"/>
                    </a:cubicBezTo>
                    <a:cubicBezTo>
                      <a:pt x="311" y="272"/>
                      <a:pt x="272" y="310"/>
                      <a:pt x="225" y="310"/>
                    </a:cubicBezTo>
                    <a:cubicBezTo>
                      <a:pt x="178" y="310"/>
                      <a:pt x="139" y="272"/>
                      <a:pt x="139" y="224"/>
                    </a:cubicBezTo>
                    <a:cubicBezTo>
                      <a:pt x="139" y="177"/>
                      <a:pt x="178" y="139"/>
                      <a:pt x="225" y="139"/>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19" name="Freeform 49">
                <a:extLst>
                  <a:ext uri="{FF2B5EF4-FFF2-40B4-BE49-F238E27FC236}">
                    <a16:creationId xmlns:a16="http://schemas.microsoft.com/office/drawing/2014/main" id="{738403E8-3FE9-D142-8F09-C8BEFD52EA2C}"/>
                  </a:ext>
                </a:extLst>
              </p:cNvPr>
              <p:cNvSpPr>
                <a:spLocks noEditPoints="1"/>
              </p:cNvSpPr>
              <p:nvPr/>
            </p:nvSpPr>
            <p:spPr bwMode="auto">
              <a:xfrm>
                <a:off x="1579563" y="2708275"/>
                <a:ext cx="515938" cy="519113"/>
              </a:xfrm>
              <a:custGeom>
                <a:avLst/>
                <a:gdLst>
                  <a:gd name="T0" fmla="*/ 123 w 246"/>
                  <a:gd name="T1" fmla="*/ 247 h 247"/>
                  <a:gd name="T2" fmla="*/ 246 w 246"/>
                  <a:gd name="T3" fmla="*/ 123 h 247"/>
                  <a:gd name="T4" fmla="*/ 123 w 246"/>
                  <a:gd name="T5" fmla="*/ 0 h 247"/>
                  <a:gd name="T6" fmla="*/ 0 w 246"/>
                  <a:gd name="T7" fmla="*/ 123 h 247"/>
                  <a:gd name="T8" fmla="*/ 123 w 246"/>
                  <a:gd name="T9" fmla="*/ 247 h 247"/>
                  <a:gd name="T10" fmla="*/ 123 w 246"/>
                  <a:gd name="T11" fmla="*/ 108 h 247"/>
                  <a:gd name="T12" fmla="*/ 139 w 246"/>
                  <a:gd name="T13" fmla="*/ 123 h 247"/>
                  <a:gd name="T14" fmla="*/ 123 w 246"/>
                  <a:gd name="T15" fmla="*/ 139 h 247"/>
                  <a:gd name="T16" fmla="*/ 107 w 246"/>
                  <a:gd name="T17" fmla="*/ 123 h 247"/>
                  <a:gd name="T18" fmla="*/ 123 w 246"/>
                  <a:gd name="T19" fmla="*/ 10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7">
                    <a:moveTo>
                      <a:pt x="123" y="247"/>
                    </a:moveTo>
                    <a:cubicBezTo>
                      <a:pt x="191" y="247"/>
                      <a:pt x="246" y="191"/>
                      <a:pt x="246" y="123"/>
                    </a:cubicBezTo>
                    <a:cubicBezTo>
                      <a:pt x="246" y="55"/>
                      <a:pt x="191" y="0"/>
                      <a:pt x="123" y="0"/>
                    </a:cubicBezTo>
                    <a:cubicBezTo>
                      <a:pt x="55" y="0"/>
                      <a:pt x="0" y="55"/>
                      <a:pt x="0" y="123"/>
                    </a:cubicBezTo>
                    <a:cubicBezTo>
                      <a:pt x="0" y="191"/>
                      <a:pt x="55" y="247"/>
                      <a:pt x="123" y="247"/>
                    </a:cubicBezTo>
                    <a:close/>
                    <a:moveTo>
                      <a:pt x="123" y="108"/>
                    </a:moveTo>
                    <a:cubicBezTo>
                      <a:pt x="132" y="108"/>
                      <a:pt x="139" y="115"/>
                      <a:pt x="139" y="123"/>
                    </a:cubicBezTo>
                    <a:cubicBezTo>
                      <a:pt x="139" y="132"/>
                      <a:pt x="132" y="139"/>
                      <a:pt x="123" y="139"/>
                    </a:cubicBezTo>
                    <a:cubicBezTo>
                      <a:pt x="114" y="139"/>
                      <a:pt x="107" y="132"/>
                      <a:pt x="107" y="123"/>
                    </a:cubicBezTo>
                    <a:cubicBezTo>
                      <a:pt x="107" y="115"/>
                      <a:pt x="114" y="108"/>
                      <a:pt x="123" y="108"/>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20" name="Freeform 50">
                <a:extLst>
                  <a:ext uri="{FF2B5EF4-FFF2-40B4-BE49-F238E27FC236}">
                    <a16:creationId xmlns:a16="http://schemas.microsoft.com/office/drawing/2014/main" id="{2230FD30-484C-764A-84B1-F2BC9D8A8781}"/>
                  </a:ext>
                </a:extLst>
              </p:cNvPr>
              <p:cNvSpPr>
                <a:spLocks/>
              </p:cNvSpPr>
              <p:nvPr/>
            </p:nvSpPr>
            <p:spPr bwMode="auto">
              <a:xfrm>
                <a:off x="4094163" y="3784600"/>
                <a:ext cx="2617788" cy="1455738"/>
              </a:xfrm>
              <a:custGeom>
                <a:avLst/>
                <a:gdLst>
                  <a:gd name="T0" fmla="*/ 1178 w 1248"/>
                  <a:gd name="T1" fmla="*/ 555 h 694"/>
                  <a:gd name="T2" fmla="*/ 654 w 1248"/>
                  <a:gd name="T3" fmla="*/ 555 h 694"/>
                  <a:gd name="T4" fmla="*/ 125 w 1248"/>
                  <a:gd name="T5" fmla="*/ 27 h 694"/>
                  <a:gd name="T6" fmla="*/ 27 w 1248"/>
                  <a:gd name="T7" fmla="*/ 27 h 694"/>
                  <a:gd name="T8" fmla="*/ 27 w 1248"/>
                  <a:gd name="T9" fmla="*/ 125 h 694"/>
                  <a:gd name="T10" fmla="*/ 576 w 1248"/>
                  <a:gd name="T11" fmla="*/ 674 h 694"/>
                  <a:gd name="T12" fmla="*/ 625 w 1248"/>
                  <a:gd name="T13" fmla="*/ 694 h 694"/>
                  <a:gd name="T14" fmla="*/ 1178 w 1248"/>
                  <a:gd name="T15" fmla="*/ 694 h 694"/>
                  <a:gd name="T16" fmla="*/ 1248 w 1248"/>
                  <a:gd name="T17" fmla="*/ 625 h 694"/>
                  <a:gd name="T18" fmla="*/ 1178 w 1248"/>
                  <a:gd name="T19" fmla="*/ 55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694">
                    <a:moveTo>
                      <a:pt x="1178" y="555"/>
                    </a:moveTo>
                    <a:cubicBezTo>
                      <a:pt x="654" y="555"/>
                      <a:pt x="654" y="555"/>
                      <a:pt x="654" y="555"/>
                    </a:cubicBezTo>
                    <a:cubicBezTo>
                      <a:pt x="125" y="27"/>
                      <a:pt x="125" y="27"/>
                      <a:pt x="125" y="27"/>
                    </a:cubicBezTo>
                    <a:cubicBezTo>
                      <a:pt x="98" y="0"/>
                      <a:pt x="54" y="0"/>
                      <a:pt x="27" y="27"/>
                    </a:cubicBezTo>
                    <a:cubicBezTo>
                      <a:pt x="0" y="54"/>
                      <a:pt x="0" y="98"/>
                      <a:pt x="27" y="125"/>
                    </a:cubicBezTo>
                    <a:cubicBezTo>
                      <a:pt x="576" y="674"/>
                      <a:pt x="576" y="674"/>
                      <a:pt x="576" y="674"/>
                    </a:cubicBezTo>
                    <a:cubicBezTo>
                      <a:pt x="589" y="687"/>
                      <a:pt x="606" y="694"/>
                      <a:pt x="625" y="694"/>
                    </a:cubicBezTo>
                    <a:cubicBezTo>
                      <a:pt x="1178" y="694"/>
                      <a:pt x="1178" y="694"/>
                      <a:pt x="1178" y="694"/>
                    </a:cubicBezTo>
                    <a:cubicBezTo>
                      <a:pt x="1217" y="694"/>
                      <a:pt x="1248" y="663"/>
                      <a:pt x="1248" y="625"/>
                    </a:cubicBezTo>
                    <a:cubicBezTo>
                      <a:pt x="1248" y="586"/>
                      <a:pt x="1217" y="555"/>
                      <a:pt x="1178" y="555"/>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21" name="Freeform 51">
                <a:extLst>
                  <a:ext uri="{FF2B5EF4-FFF2-40B4-BE49-F238E27FC236}">
                    <a16:creationId xmlns:a16="http://schemas.microsoft.com/office/drawing/2014/main" id="{2B5121EE-3CE6-DA4A-982E-A83F49BE31EB}"/>
                  </a:ext>
                </a:extLst>
              </p:cNvPr>
              <p:cNvSpPr>
                <a:spLocks/>
              </p:cNvSpPr>
              <p:nvPr/>
            </p:nvSpPr>
            <p:spPr bwMode="auto">
              <a:xfrm>
                <a:off x="5399088" y="4529138"/>
                <a:ext cx="1312863" cy="292100"/>
              </a:xfrm>
              <a:custGeom>
                <a:avLst/>
                <a:gdLst>
                  <a:gd name="T0" fmla="*/ 69 w 626"/>
                  <a:gd name="T1" fmla="*/ 139 h 139"/>
                  <a:gd name="T2" fmla="*/ 556 w 626"/>
                  <a:gd name="T3" fmla="*/ 139 h 139"/>
                  <a:gd name="T4" fmla="*/ 626 w 626"/>
                  <a:gd name="T5" fmla="*/ 69 h 139"/>
                  <a:gd name="T6" fmla="*/ 556 w 626"/>
                  <a:gd name="T7" fmla="*/ 0 h 139"/>
                  <a:gd name="T8" fmla="*/ 69 w 626"/>
                  <a:gd name="T9" fmla="*/ 0 h 139"/>
                  <a:gd name="T10" fmla="*/ 0 w 626"/>
                  <a:gd name="T11" fmla="*/ 69 h 139"/>
                  <a:gd name="T12" fmla="*/ 69 w 626"/>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626" h="139">
                    <a:moveTo>
                      <a:pt x="69" y="139"/>
                    </a:moveTo>
                    <a:cubicBezTo>
                      <a:pt x="556" y="139"/>
                      <a:pt x="556" y="139"/>
                      <a:pt x="556" y="139"/>
                    </a:cubicBezTo>
                    <a:cubicBezTo>
                      <a:pt x="595" y="139"/>
                      <a:pt x="626" y="108"/>
                      <a:pt x="626" y="69"/>
                    </a:cubicBezTo>
                    <a:cubicBezTo>
                      <a:pt x="626" y="31"/>
                      <a:pt x="595" y="0"/>
                      <a:pt x="556" y="0"/>
                    </a:cubicBezTo>
                    <a:cubicBezTo>
                      <a:pt x="69" y="0"/>
                      <a:pt x="69" y="0"/>
                      <a:pt x="69" y="0"/>
                    </a:cubicBezTo>
                    <a:cubicBezTo>
                      <a:pt x="31" y="0"/>
                      <a:pt x="0" y="31"/>
                      <a:pt x="0" y="69"/>
                    </a:cubicBezTo>
                    <a:cubicBezTo>
                      <a:pt x="0" y="108"/>
                      <a:pt x="31" y="139"/>
                      <a:pt x="69" y="139"/>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22" name="Freeform 53">
                <a:extLst>
                  <a:ext uri="{FF2B5EF4-FFF2-40B4-BE49-F238E27FC236}">
                    <a16:creationId xmlns:a16="http://schemas.microsoft.com/office/drawing/2014/main" id="{0CC89E12-D9D9-244C-8F03-796F7B9F251C}"/>
                  </a:ext>
                </a:extLst>
              </p:cNvPr>
              <p:cNvSpPr>
                <a:spLocks/>
              </p:cNvSpPr>
              <p:nvPr/>
            </p:nvSpPr>
            <p:spPr bwMode="auto">
              <a:xfrm>
                <a:off x="4524375" y="5405438"/>
                <a:ext cx="290513" cy="1314450"/>
              </a:xfrm>
              <a:custGeom>
                <a:avLst/>
                <a:gdLst>
                  <a:gd name="T0" fmla="*/ 69 w 139"/>
                  <a:gd name="T1" fmla="*/ 0 h 626"/>
                  <a:gd name="T2" fmla="*/ 0 w 139"/>
                  <a:gd name="T3" fmla="*/ 69 h 626"/>
                  <a:gd name="T4" fmla="*/ 0 w 139"/>
                  <a:gd name="T5" fmla="*/ 556 h 626"/>
                  <a:gd name="T6" fmla="*/ 69 w 139"/>
                  <a:gd name="T7" fmla="*/ 626 h 626"/>
                  <a:gd name="T8" fmla="*/ 139 w 139"/>
                  <a:gd name="T9" fmla="*/ 556 h 626"/>
                  <a:gd name="T10" fmla="*/ 139 w 139"/>
                  <a:gd name="T11" fmla="*/ 69 h 626"/>
                  <a:gd name="T12" fmla="*/ 69 w 139"/>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139" h="626">
                    <a:moveTo>
                      <a:pt x="69" y="0"/>
                    </a:moveTo>
                    <a:cubicBezTo>
                      <a:pt x="31" y="0"/>
                      <a:pt x="0" y="31"/>
                      <a:pt x="0" y="69"/>
                    </a:cubicBezTo>
                    <a:cubicBezTo>
                      <a:pt x="0" y="556"/>
                      <a:pt x="0" y="556"/>
                      <a:pt x="0" y="556"/>
                    </a:cubicBezTo>
                    <a:cubicBezTo>
                      <a:pt x="0" y="595"/>
                      <a:pt x="31" y="626"/>
                      <a:pt x="69" y="626"/>
                    </a:cubicBezTo>
                    <a:cubicBezTo>
                      <a:pt x="108" y="626"/>
                      <a:pt x="139" y="595"/>
                      <a:pt x="139" y="556"/>
                    </a:cubicBezTo>
                    <a:cubicBezTo>
                      <a:pt x="139" y="69"/>
                      <a:pt x="139" y="69"/>
                      <a:pt x="139" y="69"/>
                    </a:cubicBezTo>
                    <a:cubicBezTo>
                      <a:pt x="139" y="31"/>
                      <a:pt x="108" y="0"/>
                      <a:pt x="69"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sp>
          <p:nvSpPr>
            <p:cNvPr id="24" name="CustomIcon">
              <a:extLst>
                <a:ext uri="{FF2B5EF4-FFF2-40B4-BE49-F238E27FC236}">
                  <a16:creationId xmlns:a16="http://schemas.microsoft.com/office/drawing/2014/main" id="{842C50AE-1DE8-4040-8CCC-7DB647043DD9}"/>
                </a:ext>
              </a:extLst>
            </p:cNvPr>
            <p:cNvSpPr>
              <a:spLocks noChangeAspect="1" noEditPoints="1"/>
            </p:cNvSpPr>
            <p:nvPr>
              <p:custDataLst>
                <p:tags r:id="rId5"/>
              </p:custDataLst>
            </p:nvPr>
          </p:nvSpPr>
          <p:spPr bwMode="auto">
            <a:xfrm>
              <a:off x="6875856" y="1852762"/>
              <a:ext cx="240816" cy="342851"/>
            </a:xfrm>
            <a:custGeom>
              <a:avLst/>
              <a:gdLst>
                <a:gd name="T0" fmla="*/ 3135 w 3211"/>
                <a:gd name="T1" fmla="*/ 691 h 3215"/>
                <a:gd name="T2" fmla="*/ 3184 w 3211"/>
                <a:gd name="T3" fmla="*/ 572 h 3215"/>
                <a:gd name="T4" fmla="*/ 2541 w 3211"/>
                <a:gd name="T5" fmla="*/ 27 h 3215"/>
                <a:gd name="T6" fmla="*/ 2769 w 3211"/>
                <a:gd name="T7" fmla="*/ 354 h 3215"/>
                <a:gd name="T8" fmla="*/ 2442 w 3211"/>
                <a:gd name="T9" fmla="*/ 225 h 3215"/>
                <a:gd name="T10" fmla="*/ 2268 w 3211"/>
                <a:gd name="T11" fmla="*/ 52 h 3215"/>
                <a:gd name="T12" fmla="*/ 2169 w 3211"/>
                <a:gd name="T13" fmla="*/ 151 h 3215"/>
                <a:gd name="T14" fmla="*/ 1848 w 3211"/>
                <a:gd name="T15" fmla="*/ 720 h 3215"/>
                <a:gd name="T16" fmla="*/ 1848 w 3211"/>
                <a:gd name="T17" fmla="*/ 720 h 3215"/>
                <a:gd name="T18" fmla="*/ 1600 w 3211"/>
                <a:gd name="T19" fmla="*/ 968 h 3215"/>
                <a:gd name="T20" fmla="*/ 1353 w 3211"/>
                <a:gd name="T21" fmla="*/ 1215 h 3215"/>
                <a:gd name="T22" fmla="*/ 1353 w 3211"/>
                <a:gd name="T23" fmla="*/ 1215 h 3215"/>
                <a:gd name="T24" fmla="*/ 1105 w 3211"/>
                <a:gd name="T25" fmla="*/ 1462 h 3215"/>
                <a:gd name="T26" fmla="*/ 858 w 3211"/>
                <a:gd name="T27" fmla="*/ 1710 h 3215"/>
                <a:gd name="T28" fmla="*/ 866 w 3211"/>
                <a:gd name="T29" fmla="*/ 2258 h 3215"/>
                <a:gd name="T30" fmla="*/ 28 w 3211"/>
                <a:gd name="T31" fmla="*/ 3195 h 3215"/>
                <a:gd name="T32" fmla="*/ 126 w 3211"/>
                <a:gd name="T33" fmla="*/ 3195 h 3215"/>
                <a:gd name="T34" fmla="*/ 1449 w 3211"/>
                <a:gd name="T35" fmla="*/ 2374 h 3215"/>
                <a:gd name="T36" fmla="*/ 1501 w 3211"/>
                <a:gd name="T37" fmla="*/ 2353 h 3215"/>
                <a:gd name="T38" fmla="*/ 3060 w 3211"/>
                <a:gd name="T39" fmla="*/ 1042 h 3215"/>
                <a:gd name="T40" fmla="*/ 3159 w 3211"/>
                <a:gd name="T41" fmla="*/ 1042 h 3215"/>
                <a:gd name="T42" fmla="*/ 2986 w 3211"/>
                <a:gd name="T43" fmla="*/ 770 h 3215"/>
                <a:gd name="T44" fmla="*/ 2769 w 3211"/>
                <a:gd name="T45" fmla="*/ 552 h 3215"/>
                <a:gd name="T46" fmla="*/ 3085 w 3211"/>
                <a:gd name="T47" fmla="*/ 671 h 3215"/>
                <a:gd name="T48" fmla="*/ 1004 w 3211"/>
                <a:gd name="T49" fmla="*/ 2217 h 3215"/>
                <a:gd name="T50" fmla="*/ 1155 w 3211"/>
                <a:gd name="T51" fmla="*/ 1611 h 3215"/>
                <a:gd name="T52" fmla="*/ 1353 w 3211"/>
                <a:gd name="T53" fmla="*/ 1780 h 3215"/>
                <a:gd name="T54" fmla="*/ 1402 w 3211"/>
                <a:gd name="T55" fmla="*/ 1660 h 3215"/>
                <a:gd name="T56" fmla="*/ 1402 w 3211"/>
                <a:gd name="T57" fmla="*/ 1364 h 3215"/>
                <a:gd name="T58" fmla="*/ 1600 w 3211"/>
                <a:gd name="T59" fmla="*/ 1532 h 3215"/>
                <a:gd name="T60" fmla="*/ 1650 w 3211"/>
                <a:gd name="T61" fmla="*/ 1413 h 3215"/>
                <a:gd name="T62" fmla="*/ 1650 w 3211"/>
                <a:gd name="T63" fmla="*/ 1116 h 3215"/>
                <a:gd name="T64" fmla="*/ 1848 w 3211"/>
                <a:gd name="T65" fmla="*/ 1285 h 3215"/>
                <a:gd name="T66" fmla="*/ 1897 w 3211"/>
                <a:gd name="T67" fmla="*/ 1166 h 3215"/>
                <a:gd name="T68" fmla="*/ 1897 w 3211"/>
                <a:gd name="T69" fmla="*/ 869 h 3215"/>
                <a:gd name="T70" fmla="*/ 2095 w 3211"/>
                <a:gd name="T71" fmla="*/ 1038 h 3215"/>
                <a:gd name="T72" fmla="*/ 2145 w 3211"/>
                <a:gd name="T73" fmla="*/ 918 h 3215"/>
                <a:gd name="T74" fmla="*/ 2145 w 3211"/>
                <a:gd name="T75" fmla="*/ 621 h 3215"/>
                <a:gd name="T76" fmla="*/ 2343 w 3211"/>
                <a:gd name="T77" fmla="*/ 790 h 3215"/>
                <a:gd name="T78" fmla="*/ 2392 w 3211"/>
                <a:gd name="T79" fmla="*/ 671 h 3215"/>
                <a:gd name="T80" fmla="*/ 2392 w 3211"/>
                <a:gd name="T81" fmla="*/ 374 h 3215"/>
                <a:gd name="T82" fmla="*/ 1424 w 3211"/>
                <a:gd name="T83" fmla="*/ 2233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1" h="3215">
                  <a:moveTo>
                    <a:pt x="3085" y="671"/>
                  </a:moveTo>
                  <a:cubicBezTo>
                    <a:pt x="3099" y="684"/>
                    <a:pt x="3117" y="691"/>
                    <a:pt x="3135" y="691"/>
                  </a:cubicBezTo>
                  <a:cubicBezTo>
                    <a:pt x="3152" y="691"/>
                    <a:pt x="3170" y="684"/>
                    <a:pt x="3184" y="671"/>
                  </a:cubicBezTo>
                  <a:cubicBezTo>
                    <a:pt x="3211" y="643"/>
                    <a:pt x="3211" y="599"/>
                    <a:pt x="3184" y="572"/>
                  </a:cubicBezTo>
                  <a:cubicBezTo>
                    <a:pt x="2640" y="27"/>
                    <a:pt x="2640" y="27"/>
                    <a:pt x="2640" y="27"/>
                  </a:cubicBezTo>
                  <a:cubicBezTo>
                    <a:pt x="2612" y="0"/>
                    <a:pt x="2568" y="0"/>
                    <a:pt x="2541" y="27"/>
                  </a:cubicBezTo>
                  <a:cubicBezTo>
                    <a:pt x="2513" y="54"/>
                    <a:pt x="2513" y="99"/>
                    <a:pt x="2541" y="126"/>
                  </a:cubicBezTo>
                  <a:cubicBezTo>
                    <a:pt x="2769" y="354"/>
                    <a:pt x="2769" y="354"/>
                    <a:pt x="2769" y="354"/>
                  </a:cubicBezTo>
                  <a:cubicBezTo>
                    <a:pt x="2670" y="453"/>
                    <a:pt x="2670" y="453"/>
                    <a:pt x="2670" y="453"/>
                  </a:cubicBezTo>
                  <a:cubicBezTo>
                    <a:pt x="2442" y="225"/>
                    <a:pt x="2442" y="225"/>
                    <a:pt x="2442" y="225"/>
                  </a:cubicBezTo>
                  <a:cubicBezTo>
                    <a:pt x="2442" y="225"/>
                    <a:pt x="2442" y="225"/>
                    <a:pt x="2442" y="225"/>
                  </a:cubicBezTo>
                  <a:cubicBezTo>
                    <a:pt x="2268" y="52"/>
                    <a:pt x="2268" y="52"/>
                    <a:pt x="2268" y="52"/>
                  </a:cubicBezTo>
                  <a:cubicBezTo>
                    <a:pt x="2241" y="24"/>
                    <a:pt x="2197" y="24"/>
                    <a:pt x="2169" y="52"/>
                  </a:cubicBezTo>
                  <a:cubicBezTo>
                    <a:pt x="2142" y="79"/>
                    <a:pt x="2142" y="123"/>
                    <a:pt x="2169" y="151"/>
                  </a:cubicBezTo>
                  <a:cubicBezTo>
                    <a:pt x="2293" y="275"/>
                    <a:pt x="2293" y="275"/>
                    <a:pt x="2293" y="275"/>
                  </a:cubicBezTo>
                  <a:cubicBezTo>
                    <a:pt x="1848" y="720"/>
                    <a:pt x="1848" y="720"/>
                    <a:pt x="1848" y="720"/>
                  </a:cubicBezTo>
                  <a:cubicBezTo>
                    <a:pt x="1848" y="720"/>
                    <a:pt x="1848" y="720"/>
                    <a:pt x="1848" y="720"/>
                  </a:cubicBezTo>
                  <a:cubicBezTo>
                    <a:pt x="1848" y="720"/>
                    <a:pt x="1848" y="720"/>
                    <a:pt x="1848" y="720"/>
                  </a:cubicBezTo>
                  <a:cubicBezTo>
                    <a:pt x="1600" y="968"/>
                    <a:pt x="1600" y="968"/>
                    <a:pt x="1600" y="968"/>
                  </a:cubicBezTo>
                  <a:cubicBezTo>
                    <a:pt x="1600" y="968"/>
                    <a:pt x="1600" y="968"/>
                    <a:pt x="1600" y="968"/>
                  </a:cubicBezTo>
                  <a:cubicBezTo>
                    <a:pt x="1600" y="968"/>
                    <a:pt x="1600" y="968"/>
                    <a:pt x="1600" y="968"/>
                  </a:cubicBezTo>
                  <a:cubicBezTo>
                    <a:pt x="1353" y="1215"/>
                    <a:pt x="1353" y="1215"/>
                    <a:pt x="1353" y="1215"/>
                  </a:cubicBezTo>
                  <a:cubicBezTo>
                    <a:pt x="1353" y="1215"/>
                    <a:pt x="1353" y="1215"/>
                    <a:pt x="1353" y="1215"/>
                  </a:cubicBezTo>
                  <a:cubicBezTo>
                    <a:pt x="1353" y="1215"/>
                    <a:pt x="1353" y="1215"/>
                    <a:pt x="1353" y="1215"/>
                  </a:cubicBezTo>
                  <a:cubicBezTo>
                    <a:pt x="1105" y="1462"/>
                    <a:pt x="1105" y="1462"/>
                    <a:pt x="1105" y="1462"/>
                  </a:cubicBezTo>
                  <a:cubicBezTo>
                    <a:pt x="1105" y="1462"/>
                    <a:pt x="1105" y="1462"/>
                    <a:pt x="1105" y="1462"/>
                  </a:cubicBezTo>
                  <a:cubicBezTo>
                    <a:pt x="1105" y="1463"/>
                    <a:pt x="1105" y="1463"/>
                    <a:pt x="1105" y="1463"/>
                  </a:cubicBezTo>
                  <a:cubicBezTo>
                    <a:pt x="858" y="1710"/>
                    <a:pt x="858" y="1710"/>
                    <a:pt x="858" y="1710"/>
                  </a:cubicBezTo>
                  <a:cubicBezTo>
                    <a:pt x="844" y="1724"/>
                    <a:pt x="836" y="1744"/>
                    <a:pt x="837" y="1764"/>
                  </a:cubicBezTo>
                  <a:cubicBezTo>
                    <a:pt x="866" y="2258"/>
                    <a:pt x="866" y="2258"/>
                    <a:pt x="866" y="2258"/>
                  </a:cubicBezTo>
                  <a:cubicBezTo>
                    <a:pt x="28" y="3096"/>
                    <a:pt x="28" y="3096"/>
                    <a:pt x="28" y="3096"/>
                  </a:cubicBezTo>
                  <a:cubicBezTo>
                    <a:pt x="0" y="3123"/>
                    <a:pt x="0" y="3168"/>
                    <a:pt x="28" y="3195"/>
                  </a:cubicBezTo>
                  <a:cubicBezTo>
                    <a:pt x="41" y="3209"/>
                    <a:pt x="59" y="3215"/>
                    <a:pt x="77" y="3215"/>
                  </a:cubicBezTo>
                  <a:cubicBezTo>
                    <a:pt x="95" y="3215"/>
                    <a:pt x="113" y="3209"/>
                    <a:pt x="126" y="3195"/>
                  </a:cubicBezTo>
                  <a:cubicBezTo>
                    <a:pt x="965" y="2356"/>
                    <a:pt x="965" y="2356"/>
                    <a:pt x="965" y="2356"/>
                  </a:cubicBezTo>
                  <a:cubicBezTo>
                    <a:pt x="1449" y="2374"/>
                    <a:pt x="1449" y="2374"/>
                    <a:pt x="1449" y="2374"/>
                  </a:cubicBezTo>
                  <a:cubicBezTo>
                    <a:pt x="1450" y="2374"/>
                    <a:pt x="1451" y="2374"/>
                    <a:pt x="1452" y="2374"/>
                  </a:cubicBezTo>
                  <a:cubicBezTo>
                    <a:pt x="1470" y="2374"/>
                    <a:pt x="1488" y="2367"/>
                    <a:pt x="1501" y="2353"/>
                  </a:cubicBezTo>
                  <a:cubicBezTo>
                    <a:pt x="2937" y="918"/>
                    <a:pt x="2937" y="918"/>
                    <a:pt x="2937" y="918"/>
                  </a:cubicBezTo>
                  <a:cubicBezTo>
                    <a:pt x="3060" y="1042"/>
                    <a:pt x="3060" y="1042"/>
                    <a:pt x="3060" y="1042"/>
                  </a:cubicBezTo>
                  <a:cubicBezTo>
                    <a:pt x="3074" y="1055"/>
                    <a:pt x="3092" y="1062"/>
                    <a:pt x="3110" y="1062"/>
                  </a:cubicBezTo>
                  <a:cubicBezTo>
                    <a:pt x="3128" y="1062"/>
                    <a:pt x="3146" y="1055"/>
                    <a:pt x="3159" y="1042"/>
                  </a:cubicBezTo>
                  <a:cubicBezTo>
                    <a:pt x="3187" y="1014"/>
                    <a:pt x="3187" y="970"/>
                    <a:pt x="3159" y="943"/>
                  </a:cubicBezTo>
                  <a:cubicBezTo>
                    <a:pt x="2986" y="770"/>
                    <a:pt x="2986" y="770"/>
                    <a:pt x="2986" y="770"/>
                  </a:cubicBezTo>
                  <a:cubicBezTo>
                    <a:pt x="2986" y="770"/>
                    <a:pt x="2986" y="770"/>
                    <a:pt x="2986" y="770"/>
                  </a:cubicBezTo>
                  <a:cubicBezTo>
                    <a:pt x="2769" y="552"/>
                    <a:pt x="2769" y="552"/>
                    <a:pt x="2769" y="552"/>
                  </a:cubicBezTo>
                  <a:cubicBezTo>
                    <a:pt x="2868" y="453"/>
                    <a:pt x="2868" y="453"/>
                    <a:pt x="2868" y="453"/>
                  </a:cubicBezTo>
                  <a:lnTo>
                    <a:pt x="3085" y="671"/>
                  </a:lnTo>
                  <a:close/>
                  <a:moveTo>
                    <a:pt x="1424" y="2233"/>
                  </a:moveTo>
                  <a:cubicBezTo>
                    <a:pt x="1004" y="2217"/>
                    <a:pt x="1004" y="2217"/>
                    <a:pt x="1004" y="2217"/>
                  </a:cubicBezTo>
                  <a:cubicBezTo>
                    <a:pt x="979" y="1787"/>
                    <a:pt x="979" y="1787"/>
                    <a:pt x="979" y="1787"/>
                  </a:cubicBezTo>
                  <a:cubicBezTo>
                    <a:pt x="1155" y="1611"/>
                    <a:pt x="1155" y="1611"/>
                    <a:pt x="1155" y="1611"/>
                  </a:cubicBezTo>
                  <a:cubicBezTo>
                    <a:pt x="1303" y="1759"/>
                    <a:pt x="1303" y="1759"/>
                    <a:pt x="1303" y="1759"/>
                  </a:cubicBezTo>
                  <a:cubicBezTo>
                    <a:pt x="1317" y="1773"/>
                    <a:pt x="1335" y="1780"/>
                    <a:pt x="1353" y="1780"/>
                  </a:cubicBezTo>
                  <a:cubicBezTo>
                    <a:pt x="1371" y="1780"/>
                    <a:pt x="1388" y="1773"/>
                    <a:pt x="1402" y="1759"/>
                  </a:cubicBezTo>
                  <a:cubicBezTo>
                    <a:pt x="1429" y="1732"/>
                    <a:pt x="1429" y="1688"/>
                    <a:pt x="1402" y="1660"/>
                  </a:cubicBezTo>
                  <a:cubicBezTo>
                    <a:pt x="1254" y="1512"/>
                    <a:pt x="1254" y="1512"/>
                    <a:pt x="1254" y="1512"/>
                  </a:cubicBezTo>
                  <a:cubicBezTo>
                    <a:pt x="1402" y="1364"/>
                    <a:pt x="1402" y="1364"/>
                    <a:pt x="1402" y="1364"/>
                  </a:cubicBezTo>
                  <a:cubicBezTo>
                    <a:pt x="1551" y="1512"/>
                    <a:pt x="1551" y="1512"/>
                    <a:pt x="1551" y="1512"/>
                  </a:cubicBezTo>
                  <a:cubicBezTo>
                    <a:pt x="1564" y="1526"/>
                    <a:pt x="1582" y="1532"/>
                    <a:pt x="1600" y="1532"/>
                  </a:cubicBezTo>
                  <a:cubicBezTo>
                    <a:pt x="1618" y="1532"/>
                    <a:pt x="1636" y="1526"/>
                    <a:pt x="1650" y="1512"/>
                  </a:cubicBezTo>
                  <a:cubicBezTo>
                    <a:pt x="1677" y="1485"/>
                    <a:pt x="1677" y="1440"/>
                    <a:pt x="1650" y="1413"/>
                  </a:cubicBezTo>
                  <a:cubicBezTo>
                    <a:pt x="1501" y="1265"/>
                    <a:pt x="1501" y="1265"/>
                    <a:pt x="1501" y="1265"/>
                  </a:cubicBezTo>
                  <a:cubicBezTo>
                    <a:pt x="1650" y="1116"/>
                    <a:pt x="1650" y="1116"/>
                    <a:pt x="1650" y="1116"/>
                  </a:cubicBezTo>
                  <a:cubicBezTo>
                    <a:pt x="1798" y="1265"/>
                    <a:pt x="1798" y="1265"/>
                    <a:pt x="1798" y="1265"/>
                  </a:cubicBezTo>
                  <a:cubicBezTo>
                    <a:pt x="1812" y="1278"/>
                    <a:pt x="1830" y="1285"/>
                    <a:pt x="1848" y="1285"/>
                  </a:cubicBezTo>
                  <a:cubicBezTo>
                    <a:pt x="1866" y="1285"/>
                    <a:pt x="1883" y="1278"/>
                    <a:pt x="1897" y="1265"/>
                  </a:cubicBezTo>
                  <a:cubicBezTo>
                    <a:pt x="1924" y="1237"/>
                    <a:pt x="1924" y="1193"/>
                    <a:pt x="1897" y="1166"/>
                  </a:cubicBezTo>
                  <a:cubicBezTo>
                    <a:pt x="1749" y="1017"/>
                    <a:pt x="1749" y="1017"/>
                    <a:pt x="1749" y="1017"/>
                  </a:cubicBezTo>
                  <a:cubicBezTo>
                    <a:pt x="1897" y="869"/>
                    <a:pt x="1897" y="869"/>
                    <a:pt x="1897" y="869"/>
                  </a:cubicBezTo>
                  <a:cubicBezTo>
                    <a:pt x="2046" y="1017"/>
                    <a:pt x="2046" y="1017"/>
                    <a:pt x="2046" y="1017"/>
                  </a:cubicBezTo>
                  <a:cubicBezTo>
                    <a:pt x="2059" y="1031"/>
                    <a:pt x="2077" y="1038"/>
                    <a:pt x="2095" y="1038"/>
                  </a:cubicBezTo>
                  <a:cubicBezTo>
                    <a:pt x="2113" y="1038"/>
                    <a:pt x="2131" y="1031"/>
                    <a:pt x="2145" y="1017"/>
                  </a:cubicBezTo>
                  <a:cubicBezTo>
                    <a:pt x="2172" y="990"/>
                    <a:pt x="2172" y="945"/>
                    <a:pt x="2145" y="918"/>
                  </a:cubicBezTo>
                  <a:cubicBezTo>
                    <a:pt x="1996" y="770"/>
                    <a:pt x="1996" y="770"/>
                    <a:pt x="1996" y="770"/>
                  </a:cubicBezTo>
                  <a:cubicBezTo>
                    <a:pt x="2145" y="621"/>
                    <a:pt x="2145" y="621"/>
                    <a:pt x="2145" y="621"/>
                  </a:cubicBezTo>
                  <a:cubicBezTo>
                    <a:pt x="2293" y="770"/>
                    <a:pt x="2293" y="770"/>
                    <a:pt x="2293" y="770"/>
                  </a:cubicBezTo>
                  <a:cubicBezTo>
                    <a:pt x="2307" y="783"/>
                    <a:pt x="2325" y="790"/>
                    <a:pt x="2343" y="790"/>
                  </a:cubicBezTo>
                  <a:cubicBezTo>
                    <a:pt x="2361" y="790"/>
                    <a:pt x="2378" y="783"/>
                    <a:pt x="2392" y="770"/>
                  </a:cubicBezTo>
                  <a:cubicBezTo>
                    <a:pt x="2419" y="742"/>
                    <a:pt x="2419" y="698"/>
                    <a:pt x="2392" y="671"/>
                  </a:cubicBezTo>
                  <a:cubicBezTo>
                    <a:pt x="2244" y="522"/>
                    <a:pt x="2244" y="522"/>
                    <a:pt x="2244" y="522"/>
                  </a:cubicBezTo>
                  <a:cubicBezTo>
                    <a:pt x="2392" y="374"/>
                    <a:pt x="2392" y="374"/>
                    <a:pt x="2392" y="374"/>
                  </a:cubicBezTo>
                  <a:cubicBezTo>
                    <a:pt x="2838" y="819"/>
                    <a:pt x="2838" y="819"/>
                    <a:pt x="2838" y="819"/>
                  </a:cubicBezTo>
                  <a:lnTo>
                    <a:pt x="1424" y="2233"/>
                  </a:lnTo>
                  <a:close/>
                </a:path>
              </a:pathLst>
            </a:custGeom>
            <a:solidFill>
              <a:schemeClr val="bg1"/>
            </a:solidFill>
            <a:ln>
              <a:noFill/>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nvGrpSpPr>
            <p:cNvPr id="25" name="CustomIcon">
              <a:extLst>
                <a:ext uri="{FF2B5EF4-FFF2-40B4-BE49-F238E27FC236}">
                  <a16:creationId xmlns:a16="http://schemas.microsoft.com/office/drawing/2014/main" id="{29AF75DE-CEBC-184C-BD13-FD39A844A714}"/>
                </a:ext>
              </a:extLst>
            </p:cNvPr>
            <p:cNvGrpSpPr>
              <a:grpSpLocks noChangeAspect="1"/>
            </p:cNvGrpSpPr>
            <p:nvPr>
              <p:custDataLst>
                <p:tags r:id="rId6"/>
              </p:custDataLst>
            </p:nvPr>
          </p:nvGrpSpPr>
          <p:grpSpPr>
            <a:xfrm>
              <a:off x="8371669" y="1853768"/>
              <a:ext cx="241383" cy="340838"/>
              <a:chOff x="-57150" y="1588"/>
              <a:chExt cx="6761163" cy="6721475"/>
            </a:xfrm>
            <a:solidFill>
              <a:schemeClr val="bg1"/>
            </a:solidFill>
          </p:grpSpPr>
          <p:sp>
            <p:nvSpPr>
              <p:cNvPr id="28" name="Freeform 61">
                <a:extLst>
                  <a:ext uri="{FF2B5EF4-FFF2-40B4-BE49-F238E27FC236}">
                    <a16:creationId xmlns:a16="http://schemas.microsoft.com/office/drawing/2014/main" id="{80772A52-AD44-994E-A1F0-022399DF1BA1}"/>
                  </a:ext>
                </a:extLst>
              </p:cNvPr>
              <p:cNvSpPr>
                <a:spLocks noEditPoints="1"/>
              </p:cNvSpPr>
              <p:nvPr/>
            </p:nvSpPr>
            <p:spPr bwMode="auto">
              <a:xfrm>
                <a:off x="-57150" y="1588"/>
                <a:ext cx="6761163" cy="6721475"/>
              </a:xfrm>
              <a:custGeom>
                <a:avLst/>
                <a:gdLst>
                  <a:gd name="T0" fmla="*/ 3116 w 3226"/>
                  <a:gd name="T1" fmla="*/ 853 h 3204"/>
                  <a:gd name="T2" fmla="*/ 2817 w 3226"/>
                  <a:gd name="T3" fmla="*/ 409 h 3204"/>
                  <a:gd name="T4" fmla="*/ 2373 w 3226"/>
                  <a:gd name="T5" fmla="*/ 110 h 3204"/>
                  <a:gd name="T6" fmla="*/ 1830 w 3226"/>
                  <a:gd name="T7" fmla="*/ 0 h 3204"/>
                  <a:gd name="T8" fmla="*/ 1286 w 3226"/>
                  <a:gd name="T9" fmla="*/ 110 h 3204"/>
                  <a:gd name="T10" fmla="*/ 842 w 3226"/>
                  <a:gd name="T11" fmla="*/ 409 h 3204"/>
                  <a:gd name="T12" fmla="*/ 543 w 3226"/>
                  <a:gd name="T13" fmla="*/ 853 h 3204"/>
                  <a:gd name="T14" fmla="*/ 434 w 3226"/>
                  <a:gd name="T15" fmla="*/ 1396 h 3204"/>
                  <a:gd name="T16" fmla="*/ 543 w 3226"/>
                  <a:gd name="T17" fmla="*/ 1940 h 3204"/>
                  <a:gd name="T18" fmla="*/ 654 w 3226"/>
                  <a:gd name="T19" fmla="*/ 2150 h 3204"/>
                  <a:gd name="T20" fmla="*/ 110 w 3226"/>
                  <a:gd name="T21" fmla="*/ 2700 h 3204"/>
                  <a:gd name="T22" fmla="*/ 112 w 3226"/>
                  <a:gd name="T23" fmla="*/ 3098 h 3204"/>
                  <a:gd name="T24" fmla="*/ 136 w 3226"/>
                  <a:gd name="T25" fmla="*/ 3122 h 3204"/>
                  <a:gd name="T26" fmla="*/ 334 w 3226"/>
                  <a:gd name="T27" fmla="*/ 3204 h 3204"/>
                  <a:gd name="T28" fmla="*/ 336 w 3226"/>
                  <a:gd name="T29" fmla="*/ 3204 h 3204"/>
                  <a:gd name="T30" fmla="*/ 535 w 3226"/>
                  <a:gd name="T31" fmla="*/ 3120 h 3204"/>
                  <a:gd name="T32" fmla="*/ 1077 w 3226"/>
                  <a:gd name="T33" fmla="*/ 2573 h 3204"/>
                  <a:gd name="T34" fmla="*/ 1286 w 3226"/>
                  <a:gd name="T35" fmla="*/ 2683 h 3204"/>
                  <a:gd name="T36" fmla="*/ 1830 w 3226"/>
                  <a:gd name="T37" fmla="*/ 2792 h 3204"/>
                  <a:gd name="T38" fmla="*/ 2373 w 3226"/>
                  <a:gd name="T39" fmla="*/ 2683 h 3204"/>
                  <a:gd name="T40" fmla="*/ 2817 w 3226"/>
                  <a:gd name="T41" fmla="*/ 2383 h 3204"/>
                  <a:gd name="T42" fmla="*/ 3116 w 3226"/>
                  <a:gd name="T43" fmla="*/ 1940 h 3204"/>
                  <a:gd name="T44" fmla="*/ 3226 w 3226"/>
                  <a:gd name="T45" fmla="*/ 1396 h 3204"/>
                  <a:gd name="T46" fmla="*/ 3116 w 3226"/>
                  <a:gd name="T47" fmla="*/ 853 h 3204"/>
                  <a:gd name="T48" fmla="*/ 436 w 3226"/>
                  <a:gd name="T49" fmla="*/ 3022 h 3204"/>
                  <a:gd name="T50" fmla="*/ 335 w 3226"/>
                  <a:gd name="T51" fmla="*/ 3064 h 3204"/>
                  <a:gd name="T52" fmla="*/ 335 w 3226"/>
                  <a:gd name="T53" fmla="*/ 3064 h 3204"/>
                  <a:gd name="T54" fmla="*/ 235 w 3226"/>
                  <a:gd name="T55" fmla="*/ 3023 h 3204"/>
                  <a:gd name="T56" fmla="*/ 210 w 3226"/>
                  <a:gd name="T57" fmla="*/ 2999 h 3204"/>
                  <a:gd name="T58" fmla="*/ 169 w 3226"/>
                  <a:gd name="T59" fmla="*/ 2899 h 3204"/>
                  <a:gd name="T60" fmla="*/ 209 w 3226"/>
                  <a:gd name="T61" fmla="*/ 2798 h 3204"/>
                  <a:gd name="T62" fmla="*/ 428 w 3226"/>
                  <a:gd name="T63" fmla="*/ 2577 h 3204"/>
                  <a:gd name="T64" fmla="*/ 652 w 3226"/>
                  <a:gd name="T65" fmla="*/ 2803 h 3204"/>
                  <a:gd name="T66" fmla="*/ 436 w 3226"/>
                  <a:gd name="T67" fmla="*/ 3022 h 3204"/>
                  <a:gd name="T68" fmla="*/ 750 w 3226"/>
                  <a:gd name="T69" fmla="*/ 2704 h 3204"/>
                  <a:gd name="T70" fmla="*/ 527 w 3226"/>
                  <a:gd name="T71" fmla="*/ 2477 h 3204"/>
                  <a:gd name="T72" fmla="*/ 737 w 3226"/>
                  <a:gd name="T73" fmla="*/ 2265 h 3204"/>
                  <a:gd name="T74" fmla="*/ 842 w 3226"/>
                  <a:gd name="T75" fmla="*/ 2383 h 3204"/>
                  <a:gd name="T76" fmla="*/ 962 w 3226"/>
                  <a:gd name="T77" fmla="*/ 2490 h 3204"/>
                  <a:gd name="T78" fmla="*/ 750 w 3226"/>
                  <a:gd name="T79" fmla="*/ 2704 h 3204"/>
                  <a:gd name="T80" fmla="*/ 1830 w 3226"/>
                  <a:gd name="T81" fmla="*/ 2652 h 3204"/>
                  <a:gd name="T82" fmla="*/ 574 w 3226"/>
                  <a:gd name="T83" fmla="*/ 1396 h 3204"/>
                  <a:gd name="T84" fmla="*/ 1830 w 3226"/>
                  <a:gd name="T85" fmla="*/ 140 h 3204"/>
                  <a:gd name="T86" fmla="*/ 3086 w 3226"/>
                  <a:gd name="T87" fmla="*/ 1396 h 3204"/>
                  <a:gd name="T88" fmla="*/ 1830 w 3226"/>
                  <a:gd name="T89" fmla="*/ 2652 h 3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26" h="3204">
                    <a:moveTo>
                      <a:pt x="3116" y="853"/>
                    </a:moveTo>
                    <a:cubicBezTo>
                      <a:pt x="3046" y="687"/>
                      <a:pt x="2945" y="537"/>
                      <a:pt x="2817" y="409"/>
                    </a:cubicBezTo>
                    <a:cubicBezTo>
                      <a:pt x="2689" y="281"/>
                      <a:pt x="2539" y="180"/>
                      <a:pt x="2373" y="110"/>
                    </a:cubicBezTo>
                    <a:cubicBezTo>
                      <a:pt x="2201" y="37"/>
                      <a:pt x="2018" y="0"/>
                      <a:pt x="1830" y="0"/>
                    </a:cubicBezTo>
                    <a:cubicBezTo>
                      <a:pt x="1641" y="0"/>
                      <a:pt x="1458" y="37"/>
                      <a:pt x="1286" y="110"/>
                    </a:cubicBezTo>
                    <a:cubicBezTo>
                      <a:pt x="1120" y="180"/>
                      <a:pt x="971" y="281"/>
                      <a:pt x="842" y="409"/>
                    </a:cubicBezTo>
                    <a:cubicBezTo>
                      <a:pt x="714" y="537"/>
                      <a:pt x="614" y="687"/>
                      <a:pt x="543" y="853"/>
                    </a:cubicBezTo>
                    <a:cubicBezTo>
                      <a:pt x="470" y="1025"/>
                      <a:pt x="434" y="1208"/>
                      <a:pt x="434" y="1396"/>
                    </a:cubicBezTo>
                    <a:cubicBezTo>
                      <a:pt x="434" y="1585"/>
                      <a:pt x="470" y="1768"/>
                      <a:pt x="543" y="1940"/>
                    </a:cubicBezTo>
                    <a:cubicBezTo>
                      <a:pt x="574" y="2013"/>
                      <a:pt x="611" y="2083"/>
                      <a:pt x="654" y="2150"/>
                    </a:cubicBezTo>
                    <a:cubicBezTo>
                      <a:pt x="110" y="2700"/>
                      <a:pt x="110" y="2700"/>
                      <a:pt x="110" y="2700"/>
                    </a:cubicBezTo>
                    <a:cubicBezTo>
                      <a:pt x="0" y="2810"/>
                      <a:pt x="1" y="2989"/>
                      <a:pt x="112" y="3098"/>
                    </a:cubicBezTo>
                    <a:cubicBezTo>
                      <a:pt x="136" y="3122"/>
                      <a:pt x="136" y="3122"/>
                      <a:pt x="136" y="3122"/>
                    </a:cubicBezTo>
                    <a:cubicBezTo>
                      <a:pt x="189" y="3175"/>
                      <a:pt x="260" y="3204"/>
                      <a:pt x="334" y="3204"/>
                    </a:cubicBezTo>
                    <a:cubicBezTo>
                      <a:pt x="335" y="3204"/>
                      <a:pt x="335" y="3204"/>
                      <a:pt x="336" y="3204"/>
                    </a:cubicBezTo>
                    <a:cubicBezTo>
                      <a:pt x="411" y="3203"/>
                      <a:pt x="482" y="3174"/>
                      <a:pt x="535" y="3120"/>
                    </a:cubicBezTo>
                    <a:cubicBezTo>
                      <a:pt x="1077" y="2573"/>
                      <a:pt x="1077" y="2573"/>
                      <a:pt x="1077" y="2573"/>
                    </a:cubicBezTo>
                    <a:cubicBezTo>
                      <a:pt x="1143" y="2615"/>
                      <a:pt x="1213" y="2652"/>
                      <a:pt x="1286" y="2683"/>
                    </a:cubicBezTo>
                    <a:cubicBezTo>
                      <a:pt x="1458" y="2755"/>
                      <a:pt x="1641" y="2792"/>
                      <a:pt x="1830" y="2792"/>
                    </a:cubicBezTo>
                    <a:cubicBezTo>
                      <a:pt x="2018" y="2792"/>
                      <a:pt x="2201" y="2755"/>
                      <a:pt x="2373" y="2683"/>
                    </a:cubicBezTo>
                    <a:cubicBezTo>
                      <a:pt x="2539" y="2612"/>
                      <a:pt x="2689" y="2512"/>
                      <a:pt x="2817" y="2383"/>
                    </a:cubicBezTo>
                    <a:cubicBezTo>
                      <a:pt x="2945" y="2255"/>
                      <a:pt x="3046" y="2106"/>
                      <a:pt x="3116" y="1940"/>
                    </a:cubicBezTo>
                    <a:cubicBezTo>
                      <a:pt x="3189" y="1768"/>
                      <a:pt x="3226" y="1585"/>
                      <a:pt x="3226" y="1396"/>
                    </a:cubicBezTo>
                    <a:cubicBezTo>
                      <a:pt x="3226" y="1208"/>
                      <a:pt x="3189" y="1025"/>
                      <a:pt x="3116" y="853"/>
                    </a:cubicBezTo>
                    <a:close/>
                    <a:moveTo>
                      <a:pt x="436" y="3022"/>
                    </a:moveTo>
                    <a:cubicBezTo>
                      <a:pt x="409" y="3049"/>
                      <a:pt x="373" y="3063"/>
                      <a:pt x="335" y="3064"/>
                    </a:cubicBezTo>
                    <a:cubicBezTo>
                      <a:pt x="335" y="3064"/>
                      <a:pt x="335" y="3064"/>
                      <a:pt x="335" y="3064"/>
                    </a:cubicBezTo>
                    <a:cubicBezTo>
                      <a:pt x="297" y="3064"/>
                      <a:pt x="261" y="3049"/>
                      <a:pt x="235" y="3023"/>
                    </a:cubicBezTo>
                    <a:cubicBezTo>
                      <a:pt x="210" y="2999"/>
                      <a:pt x="210" y="2999"/>
                      <a:pt x="210" y="2999"/>
                    </a:cubicBezTo>
                    <a:cubicBezTo>
                      <a:pt x="184" y="2972"/>
                      <a:pt x="169" y="2937"/>
                      <a:pt x="169" y="2899"/>
                    </a:cubicBezTo>
                    <a:cubicBezTo>
                      <a:pt x="168" y="2861"/>
                      <a:pt x="183" y="2825"/>
                      <a:pt x="209" y="2798"/>
                    </a:cubicBezTo>
                    <a:cubicBezTo>
                      <a:pt x="428" y="2577"/>
                      <a:pt x="428" y="2577"/>
                      <a:pt x="428" y="2577"/>
                    </a:cubicBezTo>
                    <a:cubicBezTo>
                      <a:pt x="652" y="2803"/>
                      <a:pt x="652" y="2803"/>
                      <a:pt x="652" y="2803"/>
                    </a:cubicBezTo>
                    <a:lnTo>
                      <a:pt x="436" y="3022"/>
                    </a:lnTo>
                    <a:close/>
                    <a:moveTo>
                      <a:pt x="750" y="2704"/>
                    </a:moveTo>
                    <a:cubicBezTo>
                      <a:pt x="527" y="2477"/>
                      <a:pt x="527" y="2477"/>
                      <a:pt x="527" y="2477"/>
                    </a:cubicBezTo>
                    <a:cubicBezTo>
                      <a:pt x="737" y="2265"/>
                      <a:pt x="737" y="2265"/>
                      <a:pt x="737" y="2265"/>
                    </a:cubicBezTo>
                    <a:cubicBezTo>
                      <a:pt x="770" y="2306"/>
                      <a:pt x="805" y="2346"/>
                      <a:pt x="842" y="2383"/>
                    </a:cubicBezTo>
                    <a:cubicBezTo>
                      <a:pt x="880" y="2421"/>
                      <a:pt x="920" y="2457"/>
                      <a:pt x="962" y="2490"/>
                    </a:cubicBezTo>
                    <a:lnTo>
                      <a:pt x="750" y="2704"/>
                    </a:lnTo>
                    <a:close/>
                    <a:moveTo>
                      <a:pt x="1830" y="2652"/>
                    </a:moveTo>
                    <a:cubicBezTo>
                      <a:pt x="1137" y="2652"/>
                      <a:pt x="574" y="2089"/>
                      <a:pt x="574" y="1396"/>
                    </a:cubicBezTo>
                    <a:cubicBezTo>
                      <a:pt x="574" y="704"/>
                      <a:pt x="1137" y="140"/>
                      <a:pt x="1830" y="140"/>
                    </a:cubicBezTo>
                    <a:cubicBezTo>
                      <a:pt x="2522" y="140"/>
                      <a:pt x="3086" y="704"/>
                      <a:pt x="3086" y="1396"/>
                    </a:cubicBezTo>
                    <a:cubicBezTo>
                      <a:pt x="3086" y="2089"/>
                      <a:pt x="2522" y="2652"/>
                      <a:pt x="1830" y="2652"/>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29" name="Freeform 62">
                <a:extLst>
                  <a:ext uri="{FF2B5EF4-FFF2-40B4-BE49-F238E27FC236}">
                    <a16:creationId xmlns:a16="http://schemas.microsoft.com/office/drawing/2014/main" id="{B9210FC5-5F03-C848-AA0C-D648482B07EE}"/>
                  </a:ext>
                </a:extLst>
              </p:cNvPr>
              <p:cNvSpPr>
                <a:spLocks noEditPoints="1"/>
              </p:cNvSpPr>
              <p:nvPr/>
            </p:nvSpPr>
            <p:spPr bwMode="auto">
              <a:xfrm>
                <a:off x="3146425" y="1187450"/>
                <a:ext cx="1258888" cy="1508125"/>
              </a:xfrm>
              <a:custGeom>
                <a:avLst/>
                <a:gdLst>
                  <a:gd name="T0" fmla="*/ 300 w 601"/>
                  <a:gd name="T1" fmla="*/ 719 h 719"/>
                  <a:gd name="T2" fmla="*/ 518 w 601"/>
                  <a:gd name="T3" fmla="*/ 608 h 719"/>
                  <a:gd name="T4" fmla="*/ 601 w 601"/>
                  <a:gd name="T5" fmla="*/ 360 h 719"/>
                  <a:gd name="T6" fmla="*/ 518 w 601"/>
                  <a:gd name="T7" fmla="*/ 111 h 719"/>
                  <a:gd name="T8" fmla="*/ 300 w 601"/>
                  <a:gd name="T9" fmla="*/ 0 h 719"/>
                  <a:gd name="T10" fmla="*/ 83 w 601"/>
                  <a:gd name="T11" fmla="*/ 111 h 719"/>
                  <a:gd name="T12" fmla="*/ 0 w 601"/>
                  <a:gd name="T13" fmla="*/ 360 h 719"/>
                  <a:gd name="T14" fmla="*/ 83 w 601"/>
                  <a:gd name="T15" fmla="*/ 608 h 719"/>
                  <a:gd name="T16" fmla="*/ 300 w 601"/>
                  <a:gd name="T17" fmla="*/ 719 h 719"/>
                  <a:gd name="T18" fmla="*/ 300 w 601"/>
                  <a:gd name="T19" fmla="*/ 140 h 719"/>
                  <a:gd name="T20" fmla="*/ 461 w 601"/>
                  <a:gd name="T21" fmla="*/ 360 h 719"/>
                  <a:gd name="T22" fmla="*/ 300 w 601"/>
                  <a:gd name="T23" fmla="*/ 579 h 719"/>
                  <a:gd name="T24" fmla="*/ 140 w 601"/>
                  <a:gd name="T25" fmla="*/ 360 h 719"/>
                  <a:gd name="T26" fmla="*/ 300 w 601"/>
                  <a:gd name="T27" fmla="*/ 14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1" h="719">
                    <a:moveTo>
                      <a:pt x="300" y="719"/>
                    </a:moveTo>
                    <a:cubicBezTo>
                      <a:pt x="384" y="719"/>
                      <a:pt x="461" y="680"/>
                      <a:pt x="518" y="608"/>
                    </a:cubicBezTo>
                    <a:cubicBezTo>
                      <a:pt x="572" y="541"/>
                      <a:pt x="601" y="453"/>
                      <a:pt x="601" y="360"/>
                    </a:cubicBezTo>
                    <a:cubicBezTo>
                      <a:pt x="601" y="267"/>
                      <a:pt x="572" y="178"/>
                      <a:pt x="518" y="111"/>
                    </a:cubicBezTo>
                    <a:cubicBezTo>
                      <a:pt x="461" y="40"/>
                      <a:pt x="384" y="0"/>
                      <a:pt x="300" y="0"/>
                    </a:cubicBezTo>
                    <a:cubicBezTo>
                      <a:pt x="217" y="0"/>
                      <a:pt x="140" y="40"/>
                      <a:pt x="83" y="111"/>
                    </a:cubicBezTo>
                    <a:cubicBezTo>
                      <a:pt x="29" y="178"/>
                      <a:pt x="0" y="267"/>
                      <a:pt x="0" y="360"/>
                    </a:cubicBezTo>
                    <a:cubicBezTo>
                      <a:pt x="0" y="453"/>
                      <a:pt x="29" y="541"/>
                      <a:pt x="83" y="608"/>
                    </a:cubicBezTo>
                    <a:cubicBezTo>
                      <a:pt x="140" y="680"/>
                      <a:pt x="217" y="719"/>
                      <a:pt x="300" y="719"/>
                    </a:cubicBezTo>
                    <a:close/>
                    <a:moveTo>
                      <a:pt x="300" y="140"/>
                    </a:moveTo>
                    <a:cubicBezTo>
                      <a:pt x="388" y="140"/>
                      <a:pt x="461" y="241"/>
                      <a:pt x="461" y="360"/>
                    </a:cubicBezTo>
                    <a:cubicBezTo>
                      <a:pt x="461" y="479"/>
                      <a:pt x="388" y="579"/>
                      <a:pt x="300" y="579"/>
                    </a:cubicBezTo>
                    <a:cubicBezTo>
                      <a:pt x="213" y="579"/>
                      <a:pt x="140" y="479"/>
                      <a:pt x="140" y="360"/>
                    </a:cubicBezTo>
                    <a:cubicBezTo>
                      <a:pt x="140" y="241"/>
                      <a:pt x="213" y="140"/>
                      <a:pt x="300"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grpSp>
          <p:nvGrpSpPr>
            <p:cNvPr id="30" name="CustomIcon">
              <a:extLst>
                <a:ext uri="{FF2B5EF4-FFF2-40B4-BE49-F238E27FC236}">
                  <a16:creationId xmlns:a16="http://schemas.microsoft.com/office/drawing/2014/main" id="{589D012C-281F-6041-A204-6F57B7DCE25C}"/>
                </a:ext>
              </a:extLst>
            </p:cNvPr>
            <p:cNvGrpSpPr>
              <a:grpSpLocks noChangeAspect="1"/>
            </p:cNvGrpSpPr>
            <p:nvPr>
              <p:custDataLst>
                <p:tags r:id="rId7"/>
              </p:custDataLst>
            </p:nvPr>
          </p:nvGrpSpPr>
          <p:grpSpPr>
            <a:xfrm>
              <a:off x="2416586" y="1863575"/>
              <a:ext cx="212077" cy="321224"/>
              <a:chOff x="850900" y="142863"/>
              <a:chExt cx="6169062" cy="6578612"/>
            </a:xfrm>
            <a:solidFill>
              <a:schemeClr val="bg1"/>
            </a:solidFill>
          </p:grpSpPr>
          <p:sp>
            <p:nvSpPr>
              <p:cNvPr id="35" name="Freeform 31">
                <a:extLst>
                  <a:ext uri="{FF2B5EF4-FFF2-40B4-BE49-F238E27FC236}">
                    <a16:creationId xmlns:a16="http://schemas.microsoft.com/office/drawing/2014/main" id="{5A15C41D-8DDC-9144-BDAA-34DD222331A7}"/>
                  </a:ext>
                </a:extLst>
              </p:cNvPr>
              <p:cNvSpPr>
                <a:spLocks noEditPoints="1"/>
              </p:cNvSpPr>
              <p:nvPr/>
            </p:nvSpPr>
            <p:spPr bwMode="auto">
              <a:xfrm>
                <a:off x="869950" y="703263"/>
                <a:ext cx="1466850" cy="1471613"/>
              </a:xfrm>
              <a:custGeom>
                <a:avLst/>
                <a:gdLst>
                  <a:gd name="T0" fmla="*/ 70 w 667"/>
                  <a:gd name="T1" fmla="*/ 668 h 668"/>
                  <a:gd name="T2" fmla="*/ 597 w 667"/>
                  <a:gd name="T3" fmla="*/ 668 h 668"/>
                  <a:gd name="T4" fmla="*/ 667 w 667"/>
                  <a:gd name="T5" fmla="*/ 598 h 668"/>
                  <a:gd name="T6" fmla="*/ 667 w 667"/>
                  <a:gd name="T7" fmla="*/ 70 h 668"/>
                  <a:gd name="T8" fmla="*/ 597 w 667"/>
                  <a:gd name="T9" fmla="*/ 0 h 668"/>
                  <a:gd name="T10" fmla="*/ 70 w 667"/>
                  <a:gd name="T11" fmla="*/ 0 h 668"/>
                  <a:gd name="T12" fmla="*/ 0 w 667"/>
                  <a:gd name="T13" fmla="*/ 70 h 668"/>
                  <a:gd name="T14" fmla="*/ 0 w 667"/>
                  <a:gd name="T15" fmla="*/ 598 h 668"/>
                  <a:gd name="T16" fmla="*/ 70 w 667"/>
                  <a:gd name="T17" fmla="*/ 668 h 668"/>
                  <a:gd name="T18" fmla="*/ 140 w 667"/>
                  <a:gd name="T19" fmla="*/ 140 h 668"/>
                  <a:gd name="T20" fmla="*/ 527 w 667"/>
                  <a:gd name="T21" fmla="*/ 140 h 668"/>
                  <a:gd name="T22" fmla="*/ 527 w 667"/>
                  <a:gd name="T23" fmla="*/ 528 h 668"/>
                  <a:gd name="T24" fmla="*/ 140 w 667"/>
                  <a:gd name="T25" fmla="*/ 528 h 668"/>
                  <a:gd name="T26" fmla="*/ 140 w 667"/>
                  <a:gd name="T27" fmla="*/ 14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668">
                    <a:moveTo>
                      <a:pt x="70" y="668"/>
                    </a:moveTo>
                    <a:cubicBezTo>
                      <a:pt x="597" y="668"/>
                      <a:pt x="597" y="668"/>
                      <a:pt x="597" y="668"/>
                    </a:cubicBezTo>
                    <a:cubicBezTo>
                      <a:pt x="636" y="668"/>
                      <a:pt x="667" y="636"/>
                      <a:pt x="667" y="598"/>
                    </a:cubicBezTo>
                    <a:cubicBezTo>
                      <a:pt x="667" y="70"/>
                      <a:pt x="667" y="70"/>
                      <a:pt x="667" y="70"/>
                    </a:cubicBezTo>
                    <a:cubicBezTo>
                      <a:pt x="667" y="31"/>
                      <a:pt x="636" y="0"/>
                      <a:pt x="597" y="0"/>
                    </a:cubicBezTo>
                    <a:cubicBezTo>
                      <a:pt x="70" y="0"/>
                      <a:pt x="70" y="0"/>
                      <a:pt x="70" y="0"/>
                    </a:cubicBezTo>
                    <a:cubicBezTo>
                      <a:pt x="31" y="0"/>
                      <a:pt x="0" y="31"/>
                      <a:pt x="0" y="70"/>
                    </a:cubicBezTo>
                    <a:cubicBezTo>
                      <a:pt x="0" y="598"/>
                      <a:pt x="0" y="598"/>
                      <a:pt x="0" y="598"/>
                    </a:cubicBezTo>
                    <a:cubicBezTo>
                      <a:pt x="0" y="636"/>
                      <a:pt x="31" y="668"/>
                      <a:pt x="70" y="668"/>
                    </a:cubicBezTo>
                    <a:close/>
                    <a:moveTo>
                      <a:pt x="140" y="140"/>
                    </a:moveTo>
                    <a:cubicBezTo>
                      <a:pt x="527" y="140"/>
                      <a:pt x="527" y="140"/>
                      <a:pt x="527" y="140"/>
                    </a:cubicBezTo>
                    <a:cubicBezTo>
                      <a:pt x="527" y="528"/>
                      <a:pt x="527" y="528"/>
                      <a:pt x="527" y="528"/>
                    </a:cubicBezTo>
                    <a:cubicBezTo>
                      <a:pt x="140" y="528"/>
                      <a:pt x="140" y="528"/>
                      <a:pt x="140" y="528"/>
                    </a:cubicBezTo>
                    <a:lnTo>
                      <a:pt x="140" y="140"/>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39" name="Freeform 32">
                <a:extLst>
                  <a:ext uri="{FF2B5EF4-FFF2-40B4-BE49-F238E27FC236}">
                    <a16:creationId xmlns:a16="http://schemas.microsoft.com/office/drawing/2014/main" id="{BC6BAB9B-54E0-DE4C-9661-BEF9A9F0236F}"/>
                  </a:ext>
                </a:extLst>
              </p:cNvPr>
              <p:cNvSpPr>
                <a:spLocks noEditPoints="1"/>
              </p:cNvSpPr>
              <p:nvPr/>
            </p:nvSpPr>
            <p:spPr bwMode="auto">
              <a:xfrm>
                <a:off x="869929" y="4540225"/>
                <a:ext cx="1466851" cy="1471622"/>
              </a:xfrm>
              <a:custGeom>
                <a:avLst/>
                <a:gdLst>
                  <a:gd name="T0" fmla="*/ 70 w 667"/>
                  <a:gd name="T1" fmla="*/ 668 h 668"/>
                  <a:gd name="T2" fmla="*/ 597 w 667"/>
                  <a:gd name="T3" fmla="*/ 668 h 668"/>
                  <a:gd name="T4" fmla="*/ 667 w 667"/>
                  <a:gd name="T5" fmla="*/ 598 h 668"/>
                  <a:gd name="T6" fmla="*/ 667 w 667"/>
                  <a:gd name="T7" fmla="*/ 70 h 668"/>
                  <a:gd name="T8" fmla="*/ 597 w 667"/>
                  <a:gd name="T9" fmla="*/ 0 h 668"/>
                  <a:gd name="T10" fmla="*/ 70 w 667"/>
                  <a:gd name="T11" fmla="*/ 0 h 668"/>
                  <a:gd name="T12" fmla="*/ 0 w 667"/>
                  <a:gd name="T13" fmla="*/ 70 h 668"/>
                  <a:gd name="T14" fmla="*/ 0 w 667"/>
                  <a:gd name="T15" fmla="*/ 598 h 668"/>
                  <a:gd name="T16" fmla="*/ 70 w 667"/>
                  <a:gd name="T17" fmla="*/ 668 h 668"/>
                  <a:gd name="T18" fmla="*/ 140 w 667"/>
                  <a:gd name="T19" fmla="*/ 140 h 668"/>
                  <a:gd name="T20" fmla="*/ 527 w 667"/>
                  <a:gd name="T21" fmla="*/ 140 h 668"/>
                  <a:gd name="T22" fmla="*/ 527 w 667"/>
                  <a:gd name="T23" fmla="*/ 528 h 668"/>
                  <a:gd name="T24" fmla="*/ 140 w 667"/>
                  <a:gd name="T25" fmla="*/ 528 h 668"/>
                  <a:gd name="T26" fmla="*/ 140 w 667"/>
                  <a:gd name="T27" fmla="*/ 14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668">
                    <a:moveTo>
                      <a:pt x="70" y="668"/>
                    </a:moveTo>
                    <a:cubicBezTo>
                      <a:pt x="597" y="668"/>
                      <a:pt x="597" y="668"/>
                      <a:pt x="597" y="668"/>
                    </a:cubicBezTo>
                    <a:cubicBezTo>
                      <a:pt x="636" y="668"/>
                      <a:pt x="667" y="637"/>
                      <a:pt x="667" y="598"/>
                    </a:cubicBezTo>
                    <a:cubicBezTo>
                      <a:pt x="667" y="70"/>
                      <a:pt x="667" y="70"/>
                      <a:pt x="667" y="70"/>
                    </a:cubicBezTo>
                    <a:cubicBezTo>
                      <a:pt x="667" y="32"/>
                      <a:pt x="636" y="0"/>
                      <a:pt x="597" y="0"/>
                    </a:cubicBezTo>
                    <a:cubicBezTo>
                      <a:pt x="70" y="0"/>
                      <a:pt x="70" y="0"/>
                      <a:pt x="70" y="0"/>
                    </a:cubicBezTo>
                    <a:cubicBezTo>
                      <a:pt x="31" y="0"/>
                      <a:pt x="0" y="32"/>
                      <a:pt x="0" y="70"/>
                    </a:cubicBezTo>
                    <a:cubicBezTo>
                      <a:pt x="0" y="598"/>
                      <a:pt x="0" y="598"/>
                      <a:pt x="0" y="598"/>
                    </a:cubicBezTo>
                    <a:cubicBezTo>
                      <a:pt x="0" y="637"/>
                      <a:pt x="31" y="668"/>
                      <a:pt x="70" y="668"/>
                    </a:cubicBezTo>
                    <a:close/>
                    <a:moveTo>
                      <a:pt x="140" y="140"/>
                    </a:moveTo>
                    <a:cubicBezTo>
                      <a:pt x="527" y="140"/>
                      <a:pt x="527" y="140"/>
                      <a:pt x="527" y="140"/>
                    </a:cubicBezTo>
                    <a:cubicBezTo>
                      <a:pt x="527" y="528"/>
                      <a:pt x="527" y="528"/>
                      <a:pt x="527" y="528"/>
                    </a:cubicBezTo>
                    <a:cubicBezTo>
                      <a:pt x="140" y="528"/>
                      <a:pt x="140" y="528"/>
                      <a:pt x="140" y="528"/>
                    </a:cubicBezTo>
                    <a:lnTo>
                      <a:pt x="140" y="140"/>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0" name="Freeform 33">
                <a:extLst>
                  <a:ext uri="{FF2B5EF4-FFF2-40B4-BE49-F238E27FC236}">
                    <a16:creationId xmlns:a16="http://schemas.microsoft.com/office/drawing/2014/main" id="{DEDD819D-65D4-BB45-8EC5-A0F7D0C60E5B}"/>
                  </a:ext>
                </a:extLst>
              </p:cNvPr>
              <p:cNvSpPr>
                <a:spLocks/>
              </p:cNvSpPr>
              <p:nvPr/>
            </p:nvSpPr>
            <p:spPr bwMode="auto">
              <a:xfrm>
                <a:off x="850900" y="2692400"/>
                <a:ext cx="1506538" cy="1235075"/>
              </a:xfrm>
              <a:custGeom>
                <a:avLst/>
                <a:gdLst>
                  <a:gd name="T0" fmla="*/ 647 w 684"/>
                  <a:gd name="T1" fmla="*/ 23 h 561"/>
                  <a:gd name="T2" fmla="*/ 549 w 684"/>
                  <a:gd name="T3" fmla="*/ 37 h 561"/>
                  <a:gd name="T4" fmla="*/ 288 w 684"/>
                  <a:gd name="T5" fmla="*/ 387 h 561"/>
                  <a:gd name="T6" fmla="*/ 125 w 684"/>
                  <a:gd name="T7" fmla="*/ 236 h 561"/>
                  <a:gd name="T8" fmla="*/ 26 w 684"/>
                  <a:gd name="T9" fmla="*/ 239 h 561"/>
                  <a:gd name="T10" fmla="*/ 30 w 684"/>
                  <a:gd name="T11" fmla="*/ 338 h 561"/>
                  <a:gd name="T12" fmla="*/ 250 w 684"/>
                  <a:gd name="T13" fmla="*/ 542 h 561"/>
                  <a:gd name="T14" fmla="*/ 297 w 684"/>
                  <a:gd name="T15" fmla="*/ 561 h 561"/>
                  <a:gd name="T16" fmla="*/ 304 w 684"/>
                  <a:gd name="T17" fmla="*/ 561 h 561"/>
                  <a:gd name="T18" fmla="*/ 354 w 684"/>
                  <a:gd name="T19" fmla="*/ 533 h 561"/>
                  <a:gd name="T20" fmla="*/ 661 w 684"/>
                  <a:gd name="T21" fmla="*/ 121 h 561"/>
                  <a:gd name="T22" fmla="*/ 647 w 684"/>
                  <a:gd name="T23" fmla="*/ 2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561">
                    <a:moveTo>
                      <a:pt x="647" y="23"/>
                    </a:moveTo>
                    <a:cubicBezTo>
                      <a:pt x="616" y="0"/>
                      <a:pt x="572" y="6"/>
                      <a:pt x="549" y="37"/>
                    </a:cubicBezTo>
                    <a:cubicBezTo>
                      <a:pt x="288" y="387"/>
                      <a:pt x="288" y="387"/>
                      <a:pt x="288" y="387"/>
                    </a:cubicBezTo>
                    <a:cubicBezTo>
                      <a:pt x="125" y="236"/>
                      <a:pt x="125" y="236"/>
                      <a:pt x="125" y="236"/>
                    </a:cubicBezTo>
                    <a:cubicBezTo>
                      <a:pt x="97" y="209"/>
                      <a:pt x="52" y="211"/>
                      <a:pt x="26" y="239"/>
                    </a:cubicBezTo>
                    <a:cubicBezTo>
                      <a:pt x="0" y="268"/>
                      <a:pt x="2" y="312"/>
                      <a:pt x="30" y="338"/>
                    </a:cubicBezTo>
                    <a:cubicBezTo>
                      <a:pt x="250" y="542"/>
                      <a:pt x="250" y="542"/>
                      <a:pt x="250" y="542"/>
                    </a:cubicBezTo>
                    <a:cubicBezTo>
                      <a:pt x="263" y="554"/>
                      <a:pt x="280" y="561"/>
                      <a:pt x="297" y="561"/>
                    </a:cubicBezTo>
                    <a:cubicBezTo>
                      <a:pt x="300" y="561"/>
                      <a:pt x="302" y="561"/>
                      <a:pt x="304" y="561"/>
                    </a:cubicBezTo>
                    <a:cubicBezTo>
                      <a:pt x="324" y="559"/>
                      <a:pt x="342" y="549"/>
                      <a:pt x="354" y="533"/>
                    </a:cubicBezTo>
                    <a:cubicBezTo>
                      <a:pt x="661" y="121"/>
                      <a:pt x="661" y="121"/>
                      <a:pt x="661" y="121"/>
                    </a:cubicBezTo>
                    <a:cubicBezTo>
                      <a:pt x="684" y="90"/>
                      <a:pt x="678" y="46"/>
                      <a:pt x="647" y="23"/>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1" name="Freeform 34">
                <a:extLst>
                  <a:ext uri="{FF2B5EF4-FFF2-40B4-BE49-F238E27FC236}">
                    <a16:creationId xmlns:a16="http://schemas.microsoft.com/office/drawing/2014/main" id="{7D3B5E8B-EBCC-2F4E-9F1B-D28C8F2640AD}"/>
                  </a:ext>
                </a:extLst>
              </p:cNvPr>
              <p:cNvSpPr>
                <a:spLocks/>
              </p:cNvSpPr>
              <p:nvPr/>
            </p:nvSpPr>
            <p:spPr bwMode="auto">
              <a:xfrm>
                <a:off x="2876550" y="1865313"/>
                <a:ext cx="1514475" cy="309563"/>
              </a:xfrm>
              <a:custGeom>
                <a:avLst/>
                <a:gdLst>
                  <a:gd name="T0" fmla="*/ 70 w 688"/>
                  <a:gd name="T1" fmla="*/ 140 h 140"/>
                  <a:gd name="T2" fmla="*/ 618 w 688"/>
                  <a:gd name="T3" fmla="*/ 140 h 140"/>
                  <a:gd name="T4" fmla="*/ 688 w 688"/>
                  <a:gd name="T5" fmla="*/ 70 h 140"/>
                  <a:gd name="T6" fmla="*/ 618 w 688"/>
                  <a:gd name="T7" fmla="*/ 0 h 140"/>
                  <a:gd name="T8" fmla="*/ 70 w 688"/>
                  <a:gd name="T9" fmla="*/ 0 h 140"/>
                  <a:gd name="T10" fmla="*/ 0 w 688"/>
                  <a:gd name="T11" fmla="*/ 70 h 140"/>
                  <a:gd name="T12" fmla="*/ 70 w 688"/>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688" h="140">
                    <a:moveTo>
                      <a:pt x="70" y="140"/>
                    </a:moveTo>
                    <a:cubicBezTo>
                      <a:pt x="618" y="140"/>
                      <a:pt x="618" y="140"/>
                      <a:pt x="618" y="140"/>
                    </a:cubicBezTo>
                    <a:cubicBezTo>
                      <a:pt x="656" y="140"/>
                      <a:pt x="688" y="108"/>
                      <a:pt x="688" y="70"/>
                    </a:cubicBezTo>
                    <a:cubicBezTo>
                      <a:pt x="688" y="31"/>
                      <a:pt x="656" y="0"/>
                      <a:pt x="618" y="0"/>
                    </a:cubicBezTo>
                    <a:cubicBezTo>
                      <a:pt x="70" y="0"/>
                      <a:pt x="70" y="0"/>
                      <a:pt x="70" y="0"/>
                    </a:cubicBezTo>
                    <a:cubicBezTo>
                      <a:pt x="31" y="0"/>
                      <a:pt x="0" y="31"/>
                      <a:pt x="0" y="70"/>
                    </a:cubicBezTo>
                    <a:cubicBezTo>
                      <a:pt x="0" y="108"/>
                      <a:pt x="31" y="140"/>
                      <a:pt x="70"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2" name="Freeform 35">
                <a:extLst>
                  <a:ext uri="{FF2B5EF4-FFF2-40B4-BE49-F238E27FC236}">
                    <a16:creationId xmlns:a16="http://schemas.microsoft.com/office/drawing/2014/main" id="{7C1C7E20-E74A-9E4A-A561-4B1D3DC3B043}"/>
                  </a:ext>
                </a:extLst>
              </p:cNvPr>
              <p:cNvSpPr>
                <a:spLocks/>
              </p:cNvSpPr>
              <p:nvPr/>
            </p:nvSpPr>
            <p:spPr bwMode="auto">
              <a:xfrm>
                <a:off x="2876550" y="3663950"/>
                <a:ext cx="1514475" cy="307975"/>
              </a:xfrm>
              <a:custGeom>
                <a:avLst/>
                <a:gdLst>
                  <a:gd name="T0" fmla="*/ 70 w 688"/>
                  <a:gd name="T1" fmla="*/ 140 h 140"/>
                  <a:gd name="T2" fmla="*/ 618 w 688"/>
                  <a:gd name="T3" fmla="*/ 140 h 140"/>
                  <a:gd name="T4" fmla="*/ 688 w 688"/>
                  <a:gd name="T5" fmla="*/ 70 h 140"/>
                  <a:gd name="T6" fmla="*/ 618 w 688"/>
                  <a:gd name="T7" fmla="*/ 0 h 140"/>
                  <a:gd name="T8" fmla="*/ 70 w 688"/>
                  <a:gd name="T9" fmla="*/ 0 h 140"/>
                  <a:gd name="T10" fmla="*/ 0 w 688"/>
                  <a:gd name="T11" fmla="*/ 70 h 140"/>
                  <a:gd name="T12" fmla="*/ 70 w 688"/>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688" h="140">
                    <a:moveTo>
                      <a:pt x="70" y="140"/>
                    </a:moveTo>
                    <a:cubicBezTo>
                      <a:pt x="618" y="140"/>
                      <a:pt x="618" y="140"/>
                      <a:pt x="618" y="140"/>
                    </a:cubicBezTo>
                    <a:cubicBezTo>
                      <a:pt x="656" y="140"/>
                      <a:pt x="688" y="108"/>
                      <a:pt x="688" y="70"/>
                    </a:cubicBezTo>
                    <a:cubicBezTo>
                      <a:pt x="688" y="31"/>
                      <a:pt x="656" y="0"/>
                      <a:pt x="618" y="0"/>
                    </a:cubicBezTo>
                    <a:cubicBezTo>
                      <a:pt x="70" y="0"/>
                      <a:pt x="70" y="0"/>
                      <a:pt x="70" y="0"/>
                    </a:cubicBezTo>
                    <a:cubicBezTo>
                      <a:pt x="31" y="0"/>
                      <a:pt x="0" y="31"/>
                      <a:pt x="0" y="70"/>
                    </a:cubicBezTo>
                    <a:cubicBezTo>
                      <a:pt x="0" y="108"/>
                      <a:pt x="31" y="140"/>
                      <a:pt x="70"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3" name="Freeform 36">
                <a:extLst>
                  <a:ext uri="{FF2B5EF4-FFF2-40B4-BE49-F238E27FC236}">
                    <a16:creationId xmlns:a16="http://schemas.microsoft.com/office/drawing/2014/main" id="{FFC1D552-9411-194C-BB8E-51B5DD681B08}"/>
                  </a:ext>
                </a:extLst>
              </p:cNvPr>
              <p:cNvSpPr>
                <a:spLocks/>
              </p:cNvSpPr>
              <p:nvPr/>
            </p:nvSpPr>
            <p:spPr bwMode="auto">
              <a:xfrm>
                <a:off x="2876550" y="5686425"/>
                <a:ext cx="1514475" cy="307975"/>
              </a:xfrm>
              <a:custGeom>
                <a:avLst/>
                <a:gdLst>
                  <a:gd name="T0" fmla="*/ 70 w 688"/>
                  <a:gd name="T1" fmla="*/ 140 h 140"/>
                  <a:gd name="T2" fmla="*/ 618 w 688"/>
                  <a:gd name="T3" fmla="*/ 140 h 140"/>
                  <a:gd name="T4" fmla="*/ 688 w 688"/>
                  <a:gd name="T5" fmla="*/ 70 h 140"/>
                  <a:gd name="T6" fmla="*/ 618 w 688"/>
                  <a:gd name="T7" fmla="*/ 0 h 140"/>
                  <a:gd name="T8" fmla="*/ 70 w 688"/>
                  <a:gd name="T9" fmla="*/ 0 h 140"/>
                  <a:gd name="T10" fmla="*/ 0 w 688"/>
                  <a:gd name="T11" fmla="*/ 70 h 140"/>
                  <a:gd name="T12" fmla="*/ 70 w 688"/>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688" h="140">
                    <a:moveTo>
                      <a:pt x="70" y="140"/>
                    </a:moveTo>
                    <a:cubicBezTo>
                      <a:pt x="618" y="140"/>
                      <a:pt x="618" y="140"/>
                      <a:pt x="618" y="140"/>
                    </a:cubicBezTo>
                    <a:cubicBezTo>
                      <a:pt x="656" y="140"/>
                      <a:pt x="688" y="109"/>
                      <a:pt x="688" y="70"/>
                    </a:cubicBezTo>
                    <a:cubicBezTo>
                      <a:pt x="688" y="31"/>
                      <a:pt x="656" y="0"/>
                      <a:pt x="618" y="0"/>
                    </a:cubicBezTo>
                    <a:cubicBezTo>
                      <a:pt x="70" y="0"/>
                      <a:pt x="70" y="0"/>
                      <a:pt x="70" y="0"/>
                    </a:cubicBezTo>
                    <a:cubicBezTo>
                      <a:pt x="31" y="0"/>
                      <a:pt x="0" y="31"/>
                      <a:pt x="0" y="70"/>
                    </a:cubicBezTo>
                    <a:cubicBezTo>
                      <a:pt x="0" y="109"/>
                      <a:pt x="31" y="140"/>
                      <a:pt x="70" y="14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4" name="Freeform 37">
                <a:extLst>
                  <a:ext uri="{FF2B5EF4-FFF2-40B4-BE49-F238E27FC236}">
                    <a16:creationId xmlns:a16="http://schemas.microsoft.com/office/drawing/2014/main" id="{0962870D-5D89-954E-BF2A-1A8B8DAE984D}"/>
                  </a:ext>
                </a:extLst>
              </p:cNvPr>
              <p:cNvSpPr>
                <a:spLocks noEditPoints="1"/>
              </p:cNvSpPr>
              <p:nvPr/>
            </p:nvSpPr>
            <p:spPr bwMode="auto">
              <a:xfrm>
                <a:off x="5832518" y="142863"/>
                <a:ext cx="1187444" cy="6578612"/>
              </a:xfrm>
              <a:custGeom>
                <a:avLst/>
                <a:gdLst>
                  <a:gd name="T0" fmla="*/ 470 w 540"/>
                  <a:gd name="T1" fmla="*/ 242 h 2986"/>
                  <a:gd name="T2" fmla="*/ 415 w 540"/>
                  <a:gd name="T3" fmla="*/ 242 h 2986"/>
                  <a:gd name="T4" fmla="*/ 415 w 540"/>
                  <a:gd name="T5" fmla="*/ 38 h 2986"/>
                  <a:gd name="T6" fmla="*/ 377 w 540"/>
                  <a:gd name="T7" fmla="*/ 0 h 2986"/>
                  <a:gd name="T8" fmla="*/ 165 w 540"/>
                  <a:gd name="T9" fmla="*/ 0 h 2986"/>
                  <a:gd name="T10" fmla="*/ 127 w 540"/>
                  <a:gd name="T11" fmla="*/ 38 h 2986"/>
                  <a:gd name="T12" fmla="*/ 127 w 540"/>
                  <a:gd name="T13" fmla="*/ 242 h 2986"/>
                  <a:gd name="T14" fmla="*/ 70 w 540"/>
                  <a:gd name="T15" fmla="*/ 242 h 2986"/>
                  <a:gd name="T16" fmla="*/ 0 w 540"/>
                  <a:gd name="T17" fmla="*/ 312 h 2986"/>
                  <a:gd name="T18" fmla="*/ 0 w 540"/>
                  <a:gd name="T19" fmla="*/ 2316 h 2986"/>
                  <a:gd name="T20" fmla="*/ 70 w 540"/>
                  <a:gd name="T21" fmla="*/ 2386 h 2986"/>
                  <a:gd name="T22" fmla="*/ 164 w 540"/>
                  <a:gd name="T23" fmla="*/ 2386 h 2986"/>
                  <a:gd name="T24" fmla="*/ 164 w 540"/>
                  <a:gd name="T25" fmla="*/ 2585 h 2986"/>
                  <a:gd name="T26" fmla="*/ 199 w 540"/>
                  <a:gd name="T27" fmla="*/ 2620 h 2986"/>
                  <a:gd name="T28" fmla="*/ 201 w 540"/>
                  <a:gd name="T29" fmla="*/ 2620 h 2986"/>
                  <a:gd name="T30" fmla="*/ 200 w 540"/>
                  <a:gd name="T31" fmla="*/ 2916 h 2986"/>
                  <a:gd name="T32" fmla="*/ 269 w 540"/>
                  <a:gd name="T33" fmla="*/ 2986 h 2986"/>
                  <a:gd name="T34" fmla="*/ 270 w 540"/>
                  <a:gd name="T35" fmla="*/ 2986 h 2986"/>
                  <a:gd name="T36" fmla="*/ 340 w 540"/>
                  <a:gd name="T37" fmla="*/ 2916 h 2986"/>
                  <a:gd name="T38" fmla="*/ 341 w 540"/>
                  <a:gd name="T39" fmla="*/ 2620 h 2986"/>
                  <a:gd name="T40" fmla="*/ 376 w 540"/>
                  <a:gd name="T41" fmla="*/ 2585 h 2986"/>
                  <a:gd name="T42" fmla="*/ 376 w 540"/>
                  <a:gd name="T43" fmla="*/ 2386 h 2986"/>
                  <a:gd name="T44" fmla="*/ 470 w 540"/>
                  <a:gd name="T45" fmla="*/ 2386 h 2986"/>
                  <a:gd name="T46" fmla="*/ 540 w 540"/>
                  <a:gd name="T47" fmla="*/ 2316 h 2986"/>
                  <a:gd name="T48" fmla="*/ 540 w 540"/>
                  <a:gd name="T49" fmla="*/ 312 h 2986"/>
                  <a:gd name="T50" fmla="*/ 470 w 540"/>
                  <a:gd name="T51" fmla="*/ 242 h 2986"/>
                  <a:gd name="T52" fmla="*/ 400 w 540"/>
                  <a:gd name="T53" fmla="*/ 2246 h 2986"/>
                  <a:gd name="T54" fmla="*/ 140 w 540"/>
                  <a:gd name="T55" fmla="*/ 2246 h 2986"/>
                  <a:gd name="T56" fmla="*/ 140 w 540"/>
                  <a:gd name="T57" fmla="*/ 382 h 2986"/>
                  <a:gd name="T58" fmla="*/ 400 w 540"/>
                  <a:gd name="T59" fmla="*/ 382 h 2986"/>
                  <a:gd name="T60" fmla="*/ 400 w 540"/>
                  <a:gd name="T61" fmla="*/ 2246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0" h="2986">
                    <a:moveTo>
                      <a:pt x="470" y="242"/>
                    </a:moveTo>
                    <a:cubicBezTo>
                      <a:pt x="415" y="242"/>
                      <a:pt x="415" y="242"/>
                      <a:pt x="415" y="242"/>
                    </a:cubicBezTo>
                    <a:cubicBezTo>
                      <a:pt x="415" y="38"/>
                      <a:pt x="415" y="38"/>
                      <a:pt x="415" y="38"/>
                    </a:cubicBezTo>
                    <a:cubicBezTo>
                      <a:pt x="415" y="17"/>
                      <a:pt x="398" y="0"/>
                      <a:pt x="377" y="0"/>
                    </a:cubicBezTo>
                    <a:cubicBezTo>
                      <a:pt x="165" y="0"/>
                      <a:pt x="165" y="0"/>
                      <a:pt x="165" y="0"/>
                    </a:cubicBezTo>
                    <a:cubicBezTo>
                      <a:pt x="145" y="0"/>
                      <a:pt x="127" y="17"/>
                      <a:pt x="127" y="38"/>
                    </a:cubicBezTo>
                    <a:cubicBezTo>
                      <a:pt x="127" y="242"/>
                      <a:pt x="127" y="242"/>
                      <a:pt x="127" y="242"/>
                    </a:cubicBezTo>
                    <a:cubicBezTo>
                      <a:pt x="70" y="242"/>
                      <a:pt x="70" y="242"/>
                      <a:pt x="70" y="242"/>
                    </a:cubicBezTo>
                    <a:cubicBezTo>
                      <a:pt x="31" y="242"/>
                      <a:pt x="0" y="273"/>
                      <a:pt x="0" y="312"/>
                    </a:cubicBezTo>
                    <a:cubicBezTo>
                      <a:pt x="0" y="2316"/>
                      <a:pt x="0" y="2316"/>
                      <a:pt x="0" y="2316"/>
                    </a:cubicBezTo>
                    <a:cubicBezTo>
                      <a:pt x="0" y="2355"/>
                      <a:pt x="31" y="2386"/>
                      <a:pt x="70" y="2386"/>
                    </a:cubicBezTo>
                    <a:cubicBezTo>
                      <a:pt x="164" y="2386"/>
                      <a:pt x="164" y="2386"/>
                      <a:pt x="164" y="2386"/>
                    </a:cubicBezTo>
                    <a:cubicBezTo>
                      <a:pt x="164" y="2585"/>
                      <a:pt x="164" y="2585"/>
                      <a:pt x="164" y="2585"/>
                    </a:cubicBezTo>
                    <a:cubicBezTo>
                      <a:pt x="164" y="2604"/>
                      <a:pt x="179" y="2620"/>
                      <a:pt x="199" y="2620"/>
                    </a:cubicBezTo>
                    <a:cubicBezTo>
                      <a:pt x="201" y="2620"/>
                      <a:pt x="201" y="2620"/>
                      <a:pt x="201" y="2620"/>
                    </a:cubicBezTo>
                    <a:cubicBezTo>
                      <a:pt x="200" y="2916"/>
                      <a:pt x="200" y="2916"/>
                      <a:pt x="200" y="2916"/>
                    </a:cubicBezTo>
                    <a:cubicBezTo>
                      <a:pt x="199" y="2954"/>
                      <a:pt x="230" y="2986"/>
                      <a:pt x="269" y="2986"/>
                    </a:cubicBezTo>
                    <a:cubicBezTo>
                      <a:pt x="269" y="2986"/>
                      <a:pt x="269" y="2986"/>
                      <a:pt x="270" y="2986"/>
                    </a:cubicBezTo>
                    <a:cubicBezTo>
                      <a:pt x="308" y="2986"/>
                      <a:pt x="339" y="2955"/>
                      <a:pt x="340" y="2916"/>
                    </a:cubicBezTo>
                    <a:cubicBezTo>
                      <a:pt x="341" y="2620"/>
                      <a:pt x="341" y="2620"/>
                      <a:pt x="341" y="2620"/>
                    </a:cubicBezTo>
                    <a:cubicBezTo>
                      <a:pt x="360" y="2619"/>
                      <a:pt x="376" y="2604"/>
                      <a:pt x="376" y="2585"/>
                    </a:cubicBezTo>
                    <a:cubicBezTo>
                      <a:pt x="376" y="2386"/>
                      <a:pt x="376" y="2386"/>
                      <a:pt x="376" y="2386"/>
                    </a:cubicBezTo>
                    <a:cubicBezTo>
                      <a:pt x="470" y="2386"/>
                      <a:pt x="470" y="2386"/>
                      <a:pt x="470" y="2386"/>
                    </a:cubicBezTo>
                    <a:cubicBezTo>
                      <a:pt x="508" y="2386"/>
                      <a:pt x="540" y="2355"/>
                      <a:pt x="540" y="2316"/>
                    </a:cubicBezTo>
                    <a:cubicBezTo>
                      <a:pt x="540" y="312"/>
                      <a:pt x="540" y="312"/>
                      <a:pt x="540" y="312"/>
                    </a:cubicBezTo>
                    <a:cubicBezTo>
                      <a:pt x="540" y="273"/>
                      <a:pt x="508" y="242"/>
                      <a:pt x="470" y="242"/>
                    </a:cubicBezTo>
                    <a:close/>
                    <a:moveTo>
                      <a:pt x="400" y="2246"/>
                    </a:moveTo>
                    <a:cubicBezTo>
                      <a:pt x="140" y="2246"/>
                      <a:pt x="140" y="2246"/>
                      <a:pt x="140" y="2246"/>
                    </a:cubicBezTo>
                    <a:cubicBezTo>
                      <a:pt x="140" y="382"/>
                      <a:pt x="140" y="382"/>
                      <a:pt x="140" y="382"/>
                    </a:cubicBezTo>
                    <a:cubicBezTo>
                      <a:pt x="400" y="382"/>
                      <a:pt x="400" y="382"/>
                      <a:pt x="400" y="382"/>
                    </a:cubicBezTo>
                    <a:lnTo>
                      <a:pt x="400" y="2246"/>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grpSp>
          <p:nvGrpSpPr>
            <p:cNvPr id="45" name="CustomIcon">
              <a:extLst>
                <a:ext uri="{FF2B5EF4-FFF2-40B4-BE49-F238E27FC236}">
                  <a16:creationId xmlns:a16="http://schemas.microsoft.com/office/drawing/2014/main" id="{6CC6281F-7491-6843-A966-CE0818F5355F}"/>
                </a:ext>
              </a:extLst>
            </p:cNvPr>
            <p:cNvGrpSpPr>
              <a:grpSpLocks noChangeAspect="1"/>
            </p:cNvGrpSpPr>
            <p:nvPr>
              <p:custDataLst>
                <p:tags r:id="rId8"/>
              </p:custDataLst>
            </p:nvPr>
          </p:nvGrpSpPr>
          <p:grpSpPr>
            <a:xfrm>
              <a:off x="3883762" y="1852762"/>
              <a:ext cx="240614" cy="342851"/>
              <a:chOff x="1588" y="0"/>
              <a:chExt cx="992188" cy="995363"/>
            </a:xfrm>
            <a:solidFill>
              <a:schemeClr val="bg1"/>
            </a:solidFill>
          </p:grpSpPr>
          <p:sp>
            <p:nvSpPr>
              <p:cNvPr id="46" name="Freeform 41">
                <a:extLst>
                  <a:ext uri="{FF2B5EF4-FFF2-40B4-BE49-F238E27FC236}">
                    <a16:creationId xmlns:a16="http://schemas.microsoft.com/office/drawing/2014/main" id="{6FCAA117-4E43-2749-8D34-5B8078A71D34}"/>
                  </a:ext>
                </a:extLst>
              </p:cNvPr>
              <p:cNvSpPr>
                <a:spLocks noEditPoints="1"/>
              </p:cNvSpPr>
              <p:nvPr/>
            </p:nvSpPr>
            <p:spPr bwMode="auto">
              <a:xfrm>
                <a:off x="1588" y="0"/>
                <a:ext cx="992188" cy="995363"/>
              </a:xfrm>
              <a:custGeom>
                <a:avLst/>
                <a:gdLst>
                  <a:gd name="T0" fmla="*/ 212 w 425"/>
                  <a:gd name="T1" fmla="*/ 426 h 426"/>
                  <a:gd name="T2" fmla="*/ 130 w 425"/>
                  <a:gd name="T3" fmla="*/ 409 h 426"/>
                  <a:gd name="T4" fmla="*/ 62 w 425"/>
                  <a:gd name="T5" fmla="*/ 364 h 426"/>
                  <a:gd name="T6" fmla="*/ 16 w 425"/>
                  <a:gd name="T7" fmla="*/ 296 h 426"/>
                  <a:gd name="T8" fmla="*/ 0 w 425"/>
                  <a:gd name="T9" fmla="*/ 213 h 426"/>
                  <a:gd name="T10" fmla="*/ 16 w 425"/>
                  <a:gd name="T11" fmla="*/ 130 h 426"/>
                  <a:gd name="T12" fmla="*/ 62 w 425"/>
                  <a:gd name="T13" fmla="*/ 62 h 426"/>
                  <a:gd name="T14" fmla="*/ 130 w 425"/>
                  <a:gd name="T15" fmla="*/ 16 h 426"/>
                  <a:gd name="T16" fmla="*/ 212 w 425"/>
                  <a:gd name="T17" fmla="*/ 0 h 426"/>
                  <a:gd name="T18" fmla="*/ 295 w 425"/>
                  <a:gd name="T19" fmla="*/ 16 h 426"/>
                  <a:gd name="T20" fmla="*/ 363 w 425"/>
                  <a:gd name="T21" fmla="*/ 62 h 426"/>
                  <a:gd name="T22" fmla="*/ 408 w 425"/>
                  <a:gd name="T23" fmla="*/ 130 h 426"/>
                  <a:gd name="T24" fmla="*/ 425 w 425"/>
                  <a:gd name="T25" fmla="*/ 213 h 426"/>
                  <a:gd name="T26" fmla="*/ 408 w 425"/>
                  <a:gd name="T27" fmla="*/ 296 h 426"/>
                  <a:gd name="T28" fmla="*/ 363 w 425"/>
                  <a:gd name="T29" fmla="*/ 364 h 426"/>
                  <a:gd name="T30" fmla="*/ 295 w 425"/>
                  <a:gd name="T31" fmla="*/ 409 h 426"/>
                  <a:gd name="T32" fmla="*/ 212 w 425"/>
                  <a:gd name="T33" fmla="*/ 426 h 426"/>
                  <a:gd name="T34" fmla="*/ 212 w 425"/>
                  <a:gd name="T35" fmla="*/ 17 h 426"/>
                  <a:gd name="T36" fmla="*/ 17 w 425"/>
                  <a:gd name="T37" fmla="*/ 213 h 426"/>
                  <a:gd name="T38" fmla="*/ 212 w 425"/>
                  <a:gd name="T39" fmla="*/ 408 h 426"/>
                  <a:gd name="T40" fmla="*/ 407 w 425"/>
                  <a:gd name="T41" fmla="*/ 213 h 426"/>
                  <a:gd name="T42" fmla="*/ 212 w 425"/>
                  <a:gd name="T43" fmla="*/ 1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5" h="426">
                    <a:moveTo>
                      <a:pt x="212" y="426"/>
                    </a:moveTo>
                    <a:cubicBezTo>
                      <a:pt x="184" y="426"/>
                      <a:pt x="156" y="420"/>
                      <a:pt x="130" y="409"/>
                    </a:cubicBezTo>
                    <a:cubicBezTo>
                      <a:pt x="104" y="398"/>
                      <a:pt x="81" y="383"/>
                      <a:pt x="62" y="364"/>
                    </a:cubicBezTo>
                    <a:cubicBezTo>
                      <a:pt x="42" y="344"/>
                      <a:pt x="27" y="321"/>
                      <a:pt x="16" y="296"/>
                    </a:cubicBezTo>
                    <a:cubicBezTo>
                      <a:pt x="5" y="270"/>
                      <a:pt x="0" y="242"/>
                      <a:pt x="0" y="213"/>
                    </a:cubicBezTo>
                    <a:cubicBezTo>
                      <a:pt x="0" y="184"/>
                      <a:pt x="5" y="156"/>
                      <a:pt x="16" y="130"/>
                    </a:cubicBezTo>
                    <a:cubicBezTo>
                      <a:pt x="27" y="104"/>
                      <a:pt x="42" y="82"/>
                      <a:pt x="62" y="62"/>
                    </a:cubicBezTo>
                    <a:cubicBezTo>
                      <a:pt x="81" y="43"/>
                      <a:pt x="104" y="27"/>
                      <a:pt x="130" y="16"/>
                    </a:cubicBezTo>
                    <a:cubicBezTo>
                      <a:pt x="156" y="5"/>
                      <a:pt x="184" y="0"/>
                      <a:pt x="212" y="0"/>
                    </a:cubicBezTo>
                    <a:cubicBezTo>
                      <a:pt x="241" y="0"/>
                      <a:pt x="269" y="5"/>
                      <a:pt x="295" y="16"/>
                    </a:cubicBezTo>
                    <a:cubicBezTo>
                      <a:pt x="320" y="27"/>
                      <a:pt x="343" y="43"/>
                      <a:pt x="363" y="62"/>
                    </a:cubicBezTo>
                    <a:cubicBezTo>
                      <a:pt x="382" y="82"/>
                      <a:pt x="398" y="104"/>
                      <a:pt x="408" y="130"/>
                    </a:cubicBezTo>
                    <a:cubicBezTo>
                      <a:pt x="419" y="156"/>
                      <a:pt x="425" y="184"/>
                      <a:pt x="425" y="213"/>
                    </a:cubicBezTo>
                    <a:cubicBezTo>
                      <a:pt x="425" y="242"/>
                      <a:pt x="419" y="270"/>
                      <a:pt x="408" y="296"/>
                    </a:cubicBezTo>
                    <a:cubicBezTo>
                      <a:pt x="398" y="321"/>
                      <a:pt x="382" y="344"/>
                      <a:pt x="363" y="364"/>
                    </a:cubicBezTo>
                    <a:cubicBezTo>
                      <a:pt x="343" y="383"/>
                      <a:pt x="320" y="398"/>
                      <a:pt x="295" y="409"/>
                    </a:cubicBezTo>
                    <a:cubicBezTo>
                      <a:pt x="269" y="420"/>
                      <a:pt x="241" y="426"/>
                      <a:pt x="212" y="426"/>
                    </a:cubicBezTo>
                    <a:close/>
                    <a:moveTo>
                      <a:pt x="212" y="17"/>
                    </a:moveTo>
                    <a:cubicBezTo>
                      <a:pt x="105" y="17"/>
                      <a:pt x="17" y="105"/>
                      <a:pt x="17" y="213"/>
                    </a:cubicBezTo>
                    <a:cubicBezTo>
                      <a:pt x="17" y="321"/>
                      <a:pt x="105" y="408"/>
                      <a:pt x="212" y="408"/>
                    </a:cubicBezTo>
                    <a:cubicBezTo>
                      <a:pt x="320" y="408"/>
                      <a:pt x="407" y="321"/>
                      <a:pt x="407" y="213"/>
                    </a:cubicBezTo>
                    <a:cubicBezTo>
                      <a:pt x="407" y="105"/>
                      <a:pt x="320" y="17"/>
                      <a:pt x="212" y="17"/>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7" name="Freeform 42">
                <a:extLst>
                  <a:ext uri="{FF2B5EF4-FFF2-40B4-BE49-F238E27FC236}">
                    <a16:creationId xmlns:a16="http://schemas.microsoft.com/office/drawing/2014/main" id="{B43D0108-C0E9-AA41-B392-BBF890F1F5E0}"/>
                  </a:ext>
                </a:extLst>
              </p:cNvPr>
              <p:cNvSpPr>
                <a:spLocks/>
              </p:cNvSpPr>
              <p:nvPr/>
            </p:nvSpPr>
            <p:spPr bwMode="auto">
              <a:xfrm>
                <a:off x="227013" y="307975"/>
                <a:ext cx="579438" cy="401638"/>
              </a:xfrm>
              <a:custGeom>
                <a:avLst/>
                <a:gdLst>
                  <a:gd name="T0" fmla="*/ 86 w 249"/>
                  <a:gd name="T1" fmla="*/ 172 h 172"/>
                  <a:gd name="T2" fmla="*/ 80 w 249"/>
                  <a:gd name="T3" fmla="*/ 169 h 172"/>
                  <a:gd name="T4" fmla="*/ 4 w 249"/>
                  <a:gd name="T5" fmla="*/ 93 h 172"/>
                  <a:gd name="T6" fmla="*/ 4 w 249"/>
                  <a:gd name="T7" fmla="*/ 80 h 172"/>
                  <a:gd name="T8" fmla="*/ 16 w 249"/>
                  <a:gd name="T9" fmla="*/ 80 h 172"/>
                  <a:gd name="T10" fmla="*/ 86 w 249"/>
                  <a:gd name="T11" fmla="*/ 150 h 172"/>
                  <a:gd name="T12" fmla="*/ 233 w 249"/>
                  <a:gd name="T13" fmla="*/ 4 h 172"/>
                  <a:gd name="T14" fmla="*/ 245 w 249"/>
                  <a:gd name="T15" fmla="*/ 4 h 172"/>
                  <a:gd name="T16" fmla="*/ 245 w 249"/>
                  <a:gd name="T17" fmla="*/ 17 h 172"/>
                  <a:gd name="T18" fmla="*/ 93 w 249"/>
                  <a:gd name="T19" fmla="*/ 169 h 172"/>
                  <a:gd name="T20" fmla="*/ 86 w 249"/>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72">
                    <a:moveTo>
                      <a:pt x="86" y="172"/>
                    </a:moveTo>
                    <a:cubicBezTo>
                      <a:pt x="84" y="172"/>
                      <a:pt x="82" y="171"/>
                      <a:pt x="80" y="169"/>
                    </a:cubicBezTo>
                    <a:cubicBezTo>
                      <a:pt x="4" y="93"/>
                      <a:pt x="4" y="93"/>
                      <a:pt x="4" y="93"/>
                    </a:cubicBezTo>
                    <a:cubicBezTo>
                      <a:pt x="0" y="89"/>
                      <a:pt x="0" y="84"/>
                      <a:pt x="4" y="80"/>
                    </a:cubicBezTo>
                    <a:cubicBezTo>
                      <a:pt x="7" y="77"/>
                      <a:pt x="13" y="77"/>
                      <a:pt x="16" y="80"/>
                    </a:cubicBezTo>
                    <a:cubicBezTo>
                      <a:pt x="86" y="150"/>
                      <a:pt x="86" y="150"/>
                      <a:pt x="86" y="150"/>
                    </a:cubicBezTo>
                    <a:cubicBezTo>
                      <a:pt x="233" y="4"/>
                      <a:pt x="233" y="4"/>
                      <a:pt x="233" y="4"/>
                    </a:cubicBezTo>
                    <a:cubicBezTo>
                      <a:pt x="236" y="0"/>
                      <a:pt x="242" y="0"/>
                      <a:pt x="245" y="4"/>
                    </a:cubicBezTo>
                    <a:cubicBezTo>
                      <a:pt x="249" y="7"/>
                      <a:pt x="249" y="13"/>
                      <a:pt x="245" y="17"/>
                    </a:cubicBezTo>
                    <a:cubicBezTo>
                      <a:pt x="93" y="169"/>
                      <a:pt x="93" y="169"/>
                      <a:pt x="93" y="169"/>
                    </a:cubicBezTo>
                    <a:cubicBezTo>
                      <a:pt x="91" y="171"/>
                      <a:pt x="88" y="172"/>
                      <a:pt x="86" y="172"/>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sp>
          <p:nvSpPr>
            <p:cNvPr id="48" name="CustomIcon">
              <a:extLst>
                <a:ext uri="{FF2B5EF4-FFF2-40B4-BE49-F238E27FC236}">
                  <a16:creationId xmlns:a16="http://schemas.microsoft.com/office/drawing/2014/main" id="{5B4B845A-9F2D-8F47-A668-C1E202DF141F}"/>
                </a:ext>
              </a:extLst>
            </p:cNvPr>
            <p:cNvSpPr>
              <a:spLocks noChangeAspect="1"/>
            </p:cNvSpPr>
            <p:nvPr>
              <p:custDataLst>
                <p:tags r:id="rId9"/>
              </p:custDataLst>
            </p:nvPr>
          </p:nvSpPr>
          <p:spPr bwMode="auto">
            <a:xfrm>
              <a:off x="9903796" y="1819003"/>
              <a:ext cx="202667" cy="410368"/>
            </a:xfrm>
            <a:custGeom>
              <a:avLst/>
              <a:gdLst>
                <a:gd name="T0" fmla="*/ 252 w 291"/>
                <a:gd name="T1" fmla="*/ 304 h 416"/>
                <a:gd name="T2" fmla="*/ 227 w 291"/>
                <a:gd name="T3" fmla="*/ 329 h 416"/>
                <a:gd name="T4" fmla="*/ 244 w 291"/>
                <a:gd name="T5" fmla="*/ 353 h 416"/>
                <a:gd name="T6" fmla="*/ 198 w 291"/>
                <a:gd name="T7" fmla="*/ 399 h 416"/>
                <a:gd name="T8" fmla="*/ 153 w 291"/>
                <a:gd name="T9" fmla="*/ 353 h 416"/>
                <a:gd name="T10" fmla="*/ 153 w 291"/>
                <a:gd name="T11" fmla="*/ 212 h 416"/>
                <a:gd name="T12" fmla="*/ 159 w 291"/>
                <a:gd name="T13" fmla="*/ 212 h 416"/>
                <a:gd name="T14" fmla="*/ 240 w 291"/>
                <a:gd name="T15" fmla="*/ 178 h 416"/>
                <a:gd name="T16" fmla="*/ 279 w 291"/>
                <a:gd name="T17" fmla="*/ 8 h 416"/>
                <a:gd name="T18" fmla="*/ 270 w 291"/>
                <a:gd name="T19" fmla="*/ 0 h 416"/>
                <a:gd name="T20" fmla="*/ 214 w 291"/>
                <a:gd name="T21" fmla="*/ 0 h 416"/>
                <a:gd name="T22" fmla="*/ 205 w 291"/>
                <a:gd name="T23" fmla="*/ 9 h 416"/>
                <a:gd name="T24" fmla="*/ 214 w 291"/>
                <a:gd name="T25" fmla="*/ 18 h 416"/>
                <a:gd name="T26" fmla="*/ 261 w 291"/>
                <a:gd name="T27" fmla="*/ 18 h 416"/>
                <a:gd name="T28" fmla="*/ 227 w 291"/>
                <a:gd name="T29" fmla="*/ 166 h 416"/>
                <a:gd name="T30" fmla="*/ 159 w 291"/>
                <a:gd name="T31" fmla="*/ 194 h 416"/>
                <a:gd name="T32" fmla="*/ 132 w 291"/>
                <a:gd name="T33" fmla="*/ 194 h 416"/>
                <a:gd name="T34" fmla="*/ 64 w 291"/>
                <a:gd name="T35" fmla="*/ 166 h 416"/>
                <a:gd name="T36" fmla="*/ 30 w 291"/>
                <a:gd name="T37" fmla="*/ 18 h 416"/>
                <a:gd name="T38" fmla="*/ 77 w 291"/>
                <a:gd name="T39" fmla="*/ 18 h 416"/>
                <a:gd name="T40" fmla="*/ 86 w 291"/>
                <a:gd name="T41" fmla="*/ 9 h 416"/>
                <a:gd name="T42" fmla="*/ 77 w 291"/>
                <a:gd name="T43" fmla="*/ 0 h 416"/>
                <a:gd name="T44" fmla="*/ 21 w 291"/>
                <a:gd name="T45" fmla="*/ 0 h 416"/>
                <a:gd name="T46" fmla="*/ 12 w 291"/>
                <a:gd name="T47" fmla="*/ 8 h 416"/>
                <a:gd name="T48" fmla="*/ 51 w 291"/>
                <a:gd name="T49" fmla="*/ 178 h 416"/>
                <a:gd name="T50" fmla="*/ 132 w 291"/>
                <a:gd name="T51" fmla="*/ 212 h 416"/>
                <a:gd name="T52" fmla="*/ 135 w 291"/>
                <a:gd name="T53" fmla="*/ 212 h 416"/>
                <a:gd name="T54" fmla="*/ 135 w 291"/>
                <a:gd name="T55" fmla="*/ 353 h 416"/>
                <a:gd name="T56" fmla="*/ 198 w 291"/>
                <a:gd name="T57" fmla="*/ 416 h 416"/>
                <a:gd name="T58" fmla="*/ 261 w 291"/>
                <a:gd name="T59" fmla="*/ 353 h 416"/>
                <a:gd name="T60" fmla="*/ 278 w 291"/>
                <a:gd name="T61" fmla="*/ 329 h 416"/>
                <a:gd name="T62" fmla="*/ 252 w 291"/>
                <a:gd name="T63" fmla="*/ 3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416">
                  <a:moveTo>
                    <a:pt x="252" y="304"/>
                  </a:moveTo>
                  <a:cubicBezTo>
                    <a:pt x="239" y="304"/>
                    <a:pt x="227" y="315"/>
                    <a:pt x="227" y="329"/>
                  </a:cubicBezTo>
                  <a:cubicBezTo>
                    <a:pt x="227" y="340"/>
                    <a:pt x="234" y="349"/>
                    <a:pt x="244" y="353"/>
                  </a:cubicBezTo>
                  <a:cubicBezTo>
                    <a:pt x="244" y="378"/>
                    <a:pt x="223" y="399"/>
                    <a:pt x="198" y="399"/>
                  </a:cubicBezTo>
                  <a:cubicBezTo>
                    <a:pt x="173" y="399"/>
                    <a:pt x="153" y="378"/>
                    <a:pt x="153" y="353"/>
                  </a:cubicBezTo>
                  <a:cubicBezTo>
                    <a:pt x="153" y="212"/>
                    <a:pt x="153" y="212"/>
                    <a:pt x="153" y="212"/>
                  </a:cubicBezTo>
                  <a:cubicBezTo>
                    <a:pt x="159" y="212"/>
                    <a:pt x="159" y="212"/>
                    <a:pt x="159" y="212"/>
                  </a:cubicBezTo>
                  <a:cubicBezTo>
                    <a:pt x="193" y="212"/>
                    <a:pt x="220" y="201"/>
                    <a:pt x="240" y="178"/>
                  </a:cubicBezTo>
                  <a:cubicBezTo>
                    <a:pt x="291" y="120"/>
                    <a:pt x="279" y="12"/>
                    <a:pt x="279" y="8"/>
                  </a:cubicBezTo>
                  <a:cubicBezTo>
                    <a:pt x="278" y="3"/>
                    <a:pt x="274" y="0"/>
                    <a:pt x="270" y="0"/>
                  </a:cubicBezTo>
                  <a:cubicBezTo>
                    <a:pt x="214" y="0"/>
                    <a:pt x="214" y="0"/>
                    <a:pt x="214" y="0"/>
                  </a:cubicBezTo>
                  <a:cubicBezTo>
                    <a:pt x="209" y="0"/>
                    <a:pt x="205" y="4"/>
                    <a:pt x="205" y="9"/>
                  </a:cubicBezTo>
                  <a:cubicBezTo>
                    <a:pt x="205" y="14"/>
                    <a:pt x="209" y="18"/>
                    <a:pt x="214" y="18"/>
                  </a:cubicBezTo>
                  <a:cubicBezTo>
                    <a:pt x="261" y="18"/>
                    <a:pt x="261" y="18"/>
                    <a:pt x="261" y="18"/>
                  </a:cubicBezTo>
                  <a:cubicBezTo>
                    <a:pt x="263" y="44"/>
                    <a:pt x="265" y="123"/>
                    <a:pt x="227" y="166"/>
                  </a:cubicBezTo>
                  <a:cubicBezTo>
                    <a:pt x="210" y="185"/>
                    <a:pt x="187" y="194"/>
                    <a:pt x="159" y="194"/>
                  </a:cubicBezTo>
                  <a:cubicBezTo>
                    <a:pt x="132" y="194"/>
                    <a:pt x="132" y="194"/>
                    <a:pt x="132" y="194"/>
                  </a:cubicBezTo>
                  <a:cubicBezTo>
                    <a:pt x="104" y="194"/>
                    <a:pt x="81" y="185"/>
                    <a:pt x="64" y="166"/>
                  </a:cubicBezTo>
                  <a:cubicBezTo>
                    <a:pt x="26" y="123"/>
                    <a:pt x="28" y="44"/>
                    <a:pt x="30" y="18"/>
                  </a:cubicBezTo>
                  <a:cubicBezTo>
                    <a:pt x="77" y="18"/>
                    <a:pt x="77" y="18"/>
                    <a:pt x="77" y="18"/>
                  </a:cubicBezTo>
                  <a:cubicBezTo>
                    <a:pt x="82" y="18"/>
                    <a:pt x="86" y="14"/>
                    <a:pt x="86" y="9"/>
                  </a:cubicBezTo>
                  <a:cubicBezTo>
                    <a:pt x="86" y="4"/>
                    <a:pt x="82" y="0"/>
                    <a:pt x="77" y="0"/>
                  </a:cubicBezTo>
                  <a:cubicBezTo>
                    <a:pt x="21" y="0"/>
                    <a:pt x="21" y="0"/>
                    <a:pt x="21" y="0"/>
                  </a:cubicBezTo>
                  <a:cubicBezTo>
                    <a:pt x="17" y="0"/>
                    <a:pt x="13" y="3"/>
                    <a:pt x="12" y="8"/>
                  </a:cubicBezTo>
                  <a:cubicBezTo>
                    <a:pt x="12" y="12"/>
                    <a:pt x="0" y="120"/>
                    <a:pt x="51" y="178"/>
                  </a:cubicBezTo>
                  <a:cubicBezTo>
                    <a:pt x="71" y="201"/>
                    <a:pt x="99" y="212"/>
                    <a:pt x="132" y="212"/>
                  </a:cubicBezTo>
                  <a:cubicBezTo>
                    <a:pt x="135" y="212"/>
                    <a:pt x="135" y="212"/>
                    <a:pt x="135" y="212"/>
                  </a:cubicBezTo>
                  <a:cubicBezTo>
                    <a:pt x="135" y="353"/>
                    <a:pt x="135" y="353"/>
                    <a:pt x="135" y="353"/>
                  </a:cubicBezTo>
                  <a:cubicBezTo>
                    <a:pt x="135" y="388"/>
                    <a:pt x="163" y="416"/>
                    <a:pt x="198" y="416"/>
                  </a:cubicBezTo>
                  <a:cubicBezTo>
                    <a:pt x="233" y="416"/>
                    <a:pt x="261" y="388"/>
                    <a:pt x="261" y="353"/>
                  </a:cubicBezTo>
                  <a:cubicBezTo>
                    <a:pt x="271" y="349"/>
                    <a:pt x="278" y="340"/>
                    <a:pt x="278" y="329"/>
                  </a:cubicBezTo>
                  <a:cubicBezTo>
                    <a:pt x="278" y="315"/>
                    <a:pt x="267" y="304"/>
                    <a:pt x="252" y="304"/>
                  </a:cubicBezTo>
                  <a:close/>
                </a:path>
              </a:pathLst>
            </a:custGeom>
            <a:solidFill>
              <a:schemeClr val="bg1"/>
            </a:solidFill>
            <a:ln>
              <a:noFill/>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49" name="CustomIcon">
              <a:extLst>
                <a:ext uri="{FF2B5EF4-FFF2-40B4-BE49-F238E27FC236}">
                  <a16:creationId xmlns:a16="http://schemas.microsoft.com/office/drawing/2014/main" id="{FB1093E0-2055-7545-927A-708DF1804FF7}"/>
                </a:ext>
              </a:extLst>
            </p:cNvPr>
            <p:cNvSpPr>
              <a:spLocks noChangeAspect="1" noEditPoints="1"/>
            </p:cNvSpPr>
            <p:nvPr>
              <p:custDataLst>
                <p:tags r:id="rId10"/>
              </p:custDataLst>
            </p:nvPr>
          </p:nvSpPr>
          <p:spPr bwMode="auto">
            <a:xfrm>
              <a:off x="11363862" y="1720940"/>
              <a:ext cx="428370" cy="606494"/>
            </a:xfrm>
            <a:custGeom>
              <a:avLst/>
              <a:gdLst>
                <a:gd name="T0" fmla="*/ 365 w 427"/>
                <a:gd name="T1" fmla="*/ 425 h 425"/>
                <a:gd name="T2" fmla="*/ 266 w 427"/>
                <a:gd name="T3" fmla="*/ 425 h 425"/>
                <a:gd name="T4" fmla="*/ 257 w 427"/>
                <a:gd name="T5" fmla="*/ 416 h 425"/>
                <a:gd name="T6" fmla="*/ 257 w 427"/>
                <a:gd name="T7" fmla="*/ 274 h 425"/>
                <a:gd name="T8" fmla="*/ 169 w 427"/>
                <a:gd name="T9" fmla="*/ 274 h 425"/>
                <a:gd name="T10" fmla="*/ 169 w 427"/>
                <a:gd name="T11" fmla="*/ 416 h 425"/>
                <a:gd name="T12" fmla="*/ 160 w 427"/>
                <a:gd name="T13" fmla="*/ 425 h 425"/>
                <a:gd name="T14" fmla="*/ 61 w 427"/>
                <a:gd name="T15" fmla="*/ 425 h 425"/>
                <a:gd name="T16" fmla="*/ 52 w 427"/>
                <a:gd name="T17" fmla="*/ 416 h 425"/>
                <a:gd name="T18" fmla="*/ 52 w 427"/>
                <a:gd name="T19" fmla="*/ 212 h 425"/>
                <a:gd name="T20" fmla="*/ 10 w 427"/>
                <a:gd name="T21" fmla="*/ 212 h 425"/>
                <a:gd name="T22" fmla="*/ 2 w 427"/>
                <a:gd name="T23" fmla="*/ 206 h 425"/>
                <a:gd name="T24" fmla="*/ 4 w 427"/>
                <a:gd name="T25" fmla="*/ 196 h 425"/>
                <a:gd name="T26" fmla="*/ 208 w 427"/>
                <a:gd name="T27" fmla="*/ 4 h 425"/>
                <a:gd name="T28" fmla="*/ 220 w 427"/>
                <a:gd name="T29" fmla="*/ 4 h 425"/>
                <a:gd name="T30" fmla="*/ 423 w 427"/>
                <a:gd name="T31" fmla="*/ 196 h 425"/>
                <a:gd name="T32" fmla="*/ 425 w 427"/>
                <a:gd name="T33" fmla="*/ 206 h 425"/>
                <a:gd name="T34" fmla="*/ 417 w 427"/>
                <a:gd name="T35" fmla="*/ 212 h 425"/>
                <a:gd name="T36" fmla="*/ 374 w 427"/>
                <a:gd name="T37" fmla="*/ 212 h 425"/>
                <a:gd name="T38" fmla="*/ 374 w 427"/>
                <a:gd name="T39" fmla="*/ 416 h 425"/>
                <a:gd name="T40" fmla="*/ 365 w 427"/>
                <a:gd name="T41" fmla="*/ 425 h 425"/>
                <a:gd name="T42" fmla="*/ 275 w 427"/>
                <a:gd name="T43" fmla="*/ 407 h 425"/>
                <a:gd name="T44" fmla="*/ 356 w 427"/>
                <a:gd name="T45" fmla="*/ 407 h 425"/>
                <a:gd name="T46" fmla="*/ 356 w 427"/>
                <a:gd name="T47" fmla="*/ 203 h 425"/>
                <a:gd name="T48" fmla="*/ 365 w 427"/>
                <a:gd name="T49" fmla="*/ 194 h 425"/>
                <a:gd name="T50" fmla="*/ 394 w 427"/>
                <a:gd name="T51" fmla="*/ 194 h 425"/>
                <a:gd name="T52" fmla="*/ 213 w 427"/>
                <a:gd name="T53" fmla="*/ 23 h 425"/>
                <a:gd name="T54" fmla="*/ 33 w 427"/>
                <a:gd name="T55" fmla="*/ 194 h 425"/>
                <a:gd name="T56" fmla="*/ 61 w 427"/>
                <a:gd name="T57" fmla="*/ 194 h 425"/>
                <a:gd name="T58" fmla="*/ 70 w 427"/>
                <a:gd name="T59" fmla="*/ 203 h 425"/>
                <a:gd name="T60" fmla="*/ 70 w 427"/>
                <a:gd name="T61" fmla="*/ 407 h 425"/>
                <a:gd name="T62" fmla="*/ 151 w 427"/>
                <a:gd name="T63" fmla="*/ 407 h 425"/>
                <a:gd name="T64" fmla="*/ 151 w 427"/>
                <a:gd name="T65" fmla="*/ 264 h 425"/>
                <a:gd name="T66" fmla="*/ 160 w 427"/>
                <a:gd name="T67" fmla="*/ 255 h 425"/>
                <a:gd name="T68" fmla="*/ 266 w 427"/>
                <a:gd name="T69" fmla="*/ 255 h 425"/>
                <a:gd name="T70" fmla="*/ 275 w 427"/>
                <a:gd name="T71" fmla="*/ 264 h 425"/>
                <a:gd name="T72" fmla="*/ 275 w 427"/>
                <a:gd name="T73" fmla="*/ 407 h 425"/>
                <a:gd name="T74" fmla="*/ 275 w 427"/>
                <a:gd name="T75" fmla="*/ 40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7" h="425">
                  <a:moveTo>
                    <a:pt x="365" y="425"/>
                  </a:moveTo>
                  <a:cubicBezTo>
                    <a:pt x="266" y="425"/>
                    <a:pt x="266" y="425"/>
                    <a:pt x="266" y="425"/>
                  </a:cubicBezTo>
                  <a:cubicBezTo>
                    <a:pt x="260" y="425"/>
                    <a:pt x="257" y="422"/>
                    <a:pt x="257" y="416"/>
                  </a:cubicBezTo>
                  <a:cubicBezTo>
                    <a:pt x="257" y="274"/>
                    <a:pt x="257" y="274"/>
                    <a:pt x="257" y="274"/>
                  </a:cubicBezTo>
                  <a:cubicBezTo>
                    <a:pt x="169" y="274"/>
                    <a:pt x="169" y="274"/>
                    <a:pt x="169" y="274"/>
                  </a:cubicBezTo>
                  <a:cubicBezTo>
                    <a:pt x="169" y="416"/>
                    <a:pt x="169" y="416"/>
                    <a:pt x="169" y="416"/>
                  </a:cubicBezTo>
                  <a:cubicBezTo>
                    <a:pt x="169" y="422"/>
                    <a:pt x="164" y="425"/>
                    <a:pt x="160" y="425"/>
                  </a:cubicBezTo>
                  <a:cubicBezTo>
                    <a:pt x="61" y="425"/>
                    <a:pt x="61" y="425"/>
                    <a:pt x="61" y="425"/>
                  </a:cubicBezTo>
                  <a:cubicBezTo>
                    <a:pt x="56" y="425"/>
                    <a:pt x="52" y="422"/>
                    <a:pt x="52" y="416"/>
                  </a:cubicBezTo>
                  <a:cubicBezTo>
                    <a:pt x="52" y="212"/>
                    <a:pt x="52" y="212"/>
                    <a:pt x="52" y="212"/>
                  </a:cubicBezTo>
                  <a:cubicBezTo>
                    <a:pt x="10" y="212"/>
                    <a:pt x="10" y="212"/>
                    <a:pt x="10" y="212"/>
                  </a:cubicBezTo>
                  <a:cubicBezTo>
                    <a:pt x="7" y="212"/>
                    <a:pt x="3" y="209"/>
                    <a:pt x="2" y="206"/>
                  </a:cubicBezTo>
                  <a:cubicBezTo>
                    <a:pt x="0" y="203"/>
                    <a:pt x="1" y="198"/>
                    <a:pt x="4" y="196"/>
                  </a:cubicBezTo>
                  <a:cubicBezTo>
                    <a:pt x="208" y="4"/>
                    <a:pt x="208" y="4"/>
                    <a:pt x="208" y="4"/>
                  </a:cubicBezTo>
                  <a:cubicBezTo>
                    <a:pt x="211" y="0"/>
                    <a:pt x="216" y="0"/>
                    <a:pt x="220" y="4"/>
                  </a:cubicBezTo>
                  <a:cubicBezTo>
                    <a:pt x="423" y="196"/>
                    <a:pt x="423" y="196"/>
                    <a:pt x="423" y="196"/>
                  </a:cubicBezTo>
                  <a:cubicBezTo>
                    <a:pt x="426" y="198"/>
                    <a:pt x="427" y="203"/>
                    <a:pt x="425" y="206"/>
                  </a:cubicBezTo>
                  <a:cubicBezTo>
                    <a:pt x="424" y="209"/>
                    <a:pt x="421" y="212"/>
                    <a:pt x="417" y="212"/>
                  </a:cubicBezTo>
                  <a:cubicBezTo>
                    <a:pt x="374" y="212"/>
                    <a:pt x="374" y="212"/>
                    <a:pt x="374" y="212"/>
                  </a:cubicBezTo>
                  <a:cubicBezTo>
                    <a:pt x="374" y="416"/>
                    <a:pt x="374" y="416"/>
                    <a:pt x="374" y="416"/>
                  </a:cubicBezTo>
                  <a:cubicBezTo>
                    <a:pt x="374" y="422"/>
                    <a:pt x="370" y="425"/>
                    <a:pt x="365" y="425"/>
                  </a:cubicBezTo>
                  <a:close/>
                  <a:moveTo>
                    <a:pt x="275" y="407"/>
                  </a:moveTo>
                  <a:cubicBezTo>
                    <a:pt x="356" y="407"/>
                    <a:pt x="356" y="407"/>
                    <a:pt x="356" y="407"/>
                  </a:cubicBezTo>
                  <a:cubicBezTo>
                    <a:pt x="356" y="203"/>
                    <a:pt x="356" y="203"/>
                    <a:pt x="356" y="203"/>
                  </a:cubicBezTo>
                  <a:cubicBezTo>
                    <a:pt x="356" y="197"/>
                    <a:pt x="360" y="194"/>
                    <a:pt x="365" y="194"/>
                  </a:cubicBezTo>
                  <a:cubicBezTo>
                    <a:pt x="394" y="194"/>
                    <a:pt x="394" y="194"/>
                    <a:pt x="394" y="194"/>
                  </a:cubicBezTo>
                  <a:cubicBezTo>
                    <a:pt x="213" y="23"/>
                    <a:pt x="213" y="23"/>
                    <a:pt x="213" y="23"/>
                  </a:cubicBezTo>
                  <a:cubicBezTo>
                    <a:pt x="33" y="194"/>
                    <a:pt x="33" y="194"/>
                    <a:pt x="33" y="194"/>
                  </a:cubicBezTo>
                  <a:cubicBezTo>
                    <a:pt x="61" y="194"/>
                    <a:pt x="61" y="194"/>
                    <a:pt x="61" y="194"/>
                  </a:cubicBezTo>
                  <a:cubicBezTo>
                    <a:pt x="66" y="194"/>
                    <a:pt x="70" y="197"/>
                    <a:pt x="70" y="203"/>
                  </a:cubicBezTo>
                  <a:cubicBezTo>
                    <a:pt x="70" y="407"/>
                    <a:pt x="70" y="407"/>
                    <a:pt x="70" y="407"/>
                  </a:cubicBezTo>
                  <a:cubicBezTo>
                    <a:pt x="151" y="407"/>
                    <a:pt x="151" y="407"/>
                    <a:pt x="151" y="407"/>
                  </a:cubicBezTo>
                  <a:cubicBezTo>
                    <a:pt x="151" y="264"/>
                    <a:pt x="151" y="264"/>
                    <a:pt x="151" y="264"/>
                  </a:cubicBezTo>
                  <a:cubicBezTo>
                    <a:pt x="151" y="260"/>
                    <a:pt x="155" y="255"/>
                    <a:pt x="160" y="255"/>
                  </a:cubicBezTo>
                  <a:cubicBezTo>
                    <a:pt x="266" y="255"/>
                    <a:pt x="266" y="255"/>
                    <a:pt x="266" y="255"/>
                  </a:cubicBezTo>
                  <a:cubicBezTo>
                    <a:pt x="270" y="255"/>
                    <a:pt x="275" y="260"/>
                    <a:pt x="275" y="264"/>
                  </a:cubicBezTo>
                  <a:cubicBezTo>
                    <a:pt x="275" y="407"/>
                    <a:pt x="275" y="407"/>
                    <a:pt x="275" y="407"/>
                  </a:cubicBezTo>
                  <a:cubicBezTo>
                    <a:pt x="275" y="407"/>
                    <a:pt x="275" y="407"/>
                    <a:pt x="275" y="407"/>
                  </a:cubicBezTo>
                  <a:close/>
                </a:path>
              </a:pathLst>
            </a:custGeom>
            <a:solidFill>
              <a:schemeClr val="bg1"/>
            </a:solidFill>
            <a:ln>
              <a:noFill/>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50" name="Oval 49">
              <a:extLst>
                <a:ext uri="{FF2B5EF4-FFF2-40B4-BE49-F238E27FC236}">
                  <a16:creationId xmlns:a16="http://schemas.microsoft.com/office/drawing/2014/main" id="{30D7B910-5B00-C840-8D89-3DA5B2E2E151}"/>
                </a:ext>
              </a:extLst>
            </p:cNvPr>
            <p:cNvSpPr/>
            <p:nvPr/>
          </p:nvSpPr>
          <p:spPr>
            <a:xfrm>
              <a:off x="682942" y="1650446"/>
              <a:ext cx="706868" cy="74748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grpSp>
          <p:nvGrpSpPr>
            <p:cNvPr id="51" name="CustomIcon">
              <a:extLst>
                <a:ext uri="{FF2B5EF4-FFF2-40B4-BE49-F238E27FC236}">
                  <a16:creationId xmlns:a16="http://schemas.microsoft.com/office/drawing/2014/main" id="{36D10650-1124-124E-B70D-85B216817F70}"/>
                </a:ext>
              </a:extLst>
            </p:cNvPr>
            <p:cNvGrpSpPr>
              <a:grpSpLocks noChangeAspect="1"/>
            </p:cNvGrpSpPr>
            <p:nvPr>
              <p:custDataLst>
                <p:tags r:id="rId11"/>
              </p:custDataLst>
            </p:nvPr>
          </p:nvGrpSpPr>
          <p:grpSpPr>
            <a:xfrm>
              <a:off x="792387" y="1786365"/>
              <a:ext cx="527166" cy="475644"/>
              <a:chOff x="-3154323" y="0"/>
              <a:chExt cx="14675768" cy="9322667"/>
            </a:xfrm>
            <a:solidFill>
              <a:schemeClr val="bg1"/>
            </a:solidFill>
          </p:grpSpPr>
          <p:sp>
            <p:nvSpPr>
              <p:cNvPr id="52" name="Freeform 23">
                <a:extLst>
                  <a:ext uri="{FF2B5EF4-FFF2-40B4-BE49-F238E27FC236}">
                    <a16:creationId xmlns:a16="http://schemas.microsoft.com/office/drawing/2014/main" id="{C0349B5C-87CD-AF4D-9A1C-3CCD7D5B20C9}"/>
                  </a:ext>
                </a:extLst>
              </p:cNvPr>
              <p:cNvSpPr>
                <a:spLocks/>
              </p:cNvSpPr>
              <p:nvPr/>
            </p:nvSpPr>
            <p:spPr bwMode="auto">
              <a:xfrm>
                <a:off x="806450" y="2011363"/>
                <a:ext cx="2692400" cy="280988"/>
              </a:xfrm>
              <a:custGeom>
                <a:avLst/>
                <a:gdLst>
                  <a:gd name="T0" fmla="*/ 67 w 1284"/>
                  <a:gd name="T1" fmla="*/ 134 h 134"/>
                  <a:gd name="T2" fmla="*/ 1217 w 1284"/>
                  <a:gd name="T3" fmla="*/ 134 h 134"/>
                  <a:gd name="T4" fmla="*/ 1284 w 1284"/>
                  <a:gd name="T5" fmla="*/ 67 h 134"/>
                  <a:gd name="T6" fmla="*/ 1217 w 1284"/>
                  <a:gd name="T7" fmla="*/ 0 h 134"/>
                  <a:gd name="T8" fmla="*/ 67 w 1284"/>
                  <a:gd name="T9" fmla="*/ 0 h 134"/>
                  <a:gd name="T10" fmla="*/ 0 w 1284"/>
                  <a:gd name="T11" fmla="*/ 67 h 134"/>
                  <a:gd name="T12" fmla="*/ 67 w 1284"/>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84" h="134">
                    <a:moveTo>
                      <a:pt x="67" y="134"/>
                    </a:moveTo>
                    <a:cubicBezTo>
                      <a:pt x="1217" y="134"/>
                      <a:pt x="1217" y="134"/>
                      <a:pt x="1217" y="134"/>
                    </a:cubicBezTo>
                    <a:cubicBezTo>
                      <a:pt x="1254" y="134"/>
                      <a:pt x="1284" y="104"/>
                      <a:pt x="1284" y="67"/>
                    </a:cubicBezTo>
                    <a:cubicBezTo>
                      <a:pt x="1284" y="30"/>
                      <a:pt x="1254" y="0"/>
                      <a:pt x="1217" y="0"/>
                    </a:cubicBezTo>
                    <a:cubicBezTo>
                      <a:pt x="67" y="0"/>
                      <a:pt x="67" y="0"/>
                      <a:pt x="67" y="0"/>
                    </a:cubicBezTo>
                    <a:cubicBezTo>
                      <a:pt x="30" y="0"/>
                      <a:pt x="0" y="30"/>
                      <a:pt x="0" y="67"/>
                    </a:cubicBezTo>
                    <a:cubicBezTo>
                      <a:pt x="0" y="104"/>
                      <a:pt x="30" y="134"/>
                      <a:pt x="67" y="134"/>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53" name="Freeform 24">
                <a:extLst>
                  <a:ext uri="{FF2B5EF4-FFF2-40B4-BE49-F238E27FC236}">
                    <a16:creationId xmlns:a16="http://schemas.microsoft.com/office/drawing/2014/main" id="{66D2C98A-81DE-834C-BB75-9E73014B3537}"/>
                  </a:ext>
                </a:extLst>
              </p:cNvPr>
              <p:cNvSpPr>
                <a:spLocks/>
              </p:cNvSpPr>
              <p:nvPr/>
            </p:nvSpPr>
            <p:spPr bwMode="auto">
              <a:xfrm>
                <a:off x="806450" y="2816225"/>
                <a:ext cx="2692400" cy="280988"/>
              </a:xfrm>
              <a:custGeom>
                <a:avLst/>
                <a:gdLst>
                  <a:gd name="T0" fmla="*/ 67 w 1284"/>
                  <a:gd name="T1" fmla="*/ 134 h 134"/>
                  <a:gd name="T2" fmla="*/ 1217 w 1284"/>
                  <a:gd name="T3" fmla="*/ 134 h 134"/>
                  <a:gd name="T4" fmla="*/ 1284 w 1284"/>
                  <a:gd name="T5" fmla="*/ 67 h 134"/>
                  <a:gd name="T6" fmla="*/ 1217 w 1284"/>
                  <a:gd name="T7" fmla="*/ 0 h 134"/>
                  <a:gd name="T8" fmla="*/ 67 w 1284"/>
                  <a:gd name="T9" fmla="*/ 0 h 134"/>
                  <a:gd name="T10" fmla="*/ 0 w 1284"/>
                  <a:gd name="T11" fmla="*/ 67 h 134"/>
                  <a:gd name="T12" fmla="*/ 67 w 1284"/>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84" h="134">
                    <a:moveTo>
                      <a:pt x="67" y="134"/>
                    </a:moveTo>
                    <a:cubicBezTo>
                      <a:pt x="1217" y="134"/>
                      <a:pt x="1217" y="134"/>
                      <a:pt x="1217" y="134"/>
                    </a:cubicBezTo>
                    <a:cubicBezTo>
                      <a:pt x="1254" y="134"/>
                      <a:pt x="1284" y="104"/>
                      <a:pt x="1284" y="67"/>
                    </a:cubicBezTo>
                    <a:cubicBezTo>
                      <a:pt x="1284" y="30"/>
                      <a:pt x="1254" y="0"/>
                      <a:pt x="1217" y="0"/>
                    </a:cubicBezTo>
                    <a:cubicBezTo>
                      <a:pt x="67" y="0"/>
                      <a:pt x="67" y="0"/>
                      <a:pt x="67" y="0"/>
                    </a:cubicBezTo>
                    <a:cubicBezTo>
                      <a:pt x="30" y="0"/>
                      <a:pt x="0" y="30"/>
                      <a:pt x="0" y="67"/>
                    </a:cubicBezTo>
                    <a:cubicBezTo>
                      <a:pt x="0" y="104"/>
                      <a:pt x="30" y="134"/>
                      <a:pt x="67" y="134"/>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54" name="Freeform 25">
                <a:extLst>
                  <a:ext uri="{FF2B5EF4-FFF2-40B4-BE49-F238E27FC236}">
                    <a16:creationId xmlns:a16="http://schemas.microsoft.com/office/drawing/2014/main" id="{A2D40735-AC50-4948-BD42-52835F998822}"/>
                  </a:ext>
                </a:extLst>
              </p:cNvPr>
              <p:cNvSpPr>
                <a:spLocks noEditPoints="1"/>
              </p:cNvSpPr>
              <p:nvPr/>
            </p:nvSpPr>
            <p:spPr bwMode="auto">
              <a:xfrm>
                <a:off x="-3154323" y="0"/>
                <a:ext cx="14675768" cy="9322667"/>
              </a:xfrm>
              <a:custGeom>
                <a:avLst/>
                <a:gdLst>
                  <a:gd name="T0" fmla="*/ 2050 w 2816"/>
                  <a:gd name="T1" fmla="*/ 1536 h 3200"/>
                  <a:gd name="T2" fmla="*/ 1983 w 2816"/>
                  <a:gd name="T3" fmla="*/ 383 h 3200"/>
                  <a:gd name="T4" fmla="*/ 1667 w 2816"/>
                  <a:gd name="T5" fmla="*/ 259 h 3200"/>
                  <a:gd name="T6" fmla="*/ 1270 w 2816"/>
                  <a:gd name="T7" fmla="*/ 192 h 3200"/>
                  <a:gd name="T8" fmla="*/ 770 w 2816"/>
                  <a:gd name="T9" fmla="*/ 192 h 3200"/>
                  <a:gd name="T10" fmla="*/ 383 w 2816"/>
                  <a:gd name="T11" fmla="*/ 259 h 3200"/>
                  <a:gd name="T12" fmla="*/ 67 w 2816"/>
                  <a:gd name="T13" fmla="*/ 383 h 3200"/>
                  <a:gd name="T14" fmla="*/ 0 w 2816"/>
                  <a:gd name="T15" fmla="*/ 2750 h 3200"/>
                  <a:gd name="T16" fmla="*/ 1281 w 2816"/>
                  <a:gd name="T17" fmla="*/ 2817 h 3200"/>
                  <a:gd name="T18" fmla="*/ 1983 w 2816"/>
                  <a:gd name="T19" fmla="*/ 3200 h 3200"/>
                  <a:gd name="T20" fmla="*/ 2816 w 2816"/>
                  <a:gd name="T21" fmla="*/ 2367 h 3200"/>
                  <a:gd name="T22" fmla="*/ 517 w 2816"/>
                  <a:gd name="T23" fmla="*/ 326 h 3200"/>
                  <a:gd name="T24" fmla="*/ 895 w 2816"/>
                  <a:gd name="T25" fmla="*/ 259 h 3200"/>
                  <a:gd name="T26" fmla="*/ 1145 w 2816"/>
                  <a:gd name="T27" fmla="*/ 259 h 3200"/>
                  <a:gd name="T28" fmla="*/ 1533 w 2816"/>
                  <a:gd name="T29" fmla="*/ 326 h 3200"/>
                  <a:gd name="T30" fmla="*/ 1533 w 2816"/>
                  <a:gd name="T31" fmla="*/ 450 h 3200"/>
                  <a:gd name="T32" fmla="*/ 1408 w 2816"/>
                  <a:gd name="T33" fmla="*/ 575 h 3200"/>
                  <a:gd name="T34" fmla="*/ 641 w 2816"/>
                  <a:gd name="T35" fmla="*/ 575 h 3200"/>
                  <a:gd name="T36" fmla="*/ 641 w 2816"/>
                  <a:gd name="T37" fmla="*/ 575 h 3200"/>
                  <a:gd name="T38" fmla="*/ 517 w 2816"/>
                  <a:gd name="T39" fmla="*/ 450 h 3200"/>
                  <a:gd name="T40" fmla="*/ 517 w 2816"/>
                  <a:gd name="T41" fmla="*/ 326 h 3200"/>
                  <a:gd name="T42" fmla="*/ 134 w 2816"/>
                  <a:gd name="T43" fmla="*/ 517 h 3200"/>
                  <a:gd name="T44" fmla="*/ 641 w 2816"/>
                  <a:gd name="T45" fmla="*/ 709 h 3200"/>
                  <a:gd name="T46" fmla="*/ 641 w 2816"/>
                  <a:gd name="T47" fmla="*/ 709 h 3200"/>
                  <a:gd name="T48" fmla="*/ 1408 w 2816"/>
                  <a:gd name="T49" fmla="*/ 709 h 3200"/>
                  <a:gd name="T50" fmla="*/ 1916 w 2816"/>
                  <a:gd name="T51" fmla="*/ 517 h 3200"/>
                  <a:gd name="T52" fmla="*/ 1451 w 2816"/>
                  <a:gd name="T53" fmla="*/ 1725 h 3200"/>
                  <a:gd name="T54" fmla="*/ 383 w 2816"/>
                  <a:gd name="T55" fmla="*/ 1792 h 3200"/>
                  <a:gd name="T56" fmla="*/ 1322 w 2816"/>
                  <a:gd name="T57" fmla="*/ 1859 h 3200"/>
                  <a:gd name="T58" fmla="*/ 450 w 2816"/>
                  <a:gd name="T59" fmla="*/ 2108 h 3200"/>
                  <a:gd name="T60" fmla="*/ 450 w 2816"/>
                  <a:gd name="T61" fmla="*/ 2242 h 3200"/>
                  <a:gd name="T62" fmla="*/ 1149 w 2816"/>
                  <a:gd name="T63" fmla="*/ 2367 h 3200"/>
                  <a:gd name="T64" fmla="*/ 134 w 2816"/>
                  <a:gd name="T65" fmla="*/ 2683 h 3200"/>
                  <a:gd name="T66" fmla="*/ 1283 w 2816"/>
                  <a:gd name="T67" fmla="*/ 2367 h 3200"/>
                  <a:gd name="T68" fmla="*/ 2682 w 2816"/>
                  <a:gd name="T69" fmla="*/ 236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6" h="3200">
                    <a:moveTo>
                      <a:pt x="2572" y="1777"/>
                    </a:moveTo>
                    <a:cubicBezTo>
                      <a:pt x="2431" y="1636"/>
                      <a:pt x="2247" y="1551"/>
                      <a:pt x="2050" y="1536"/>
                    </a:cubicBezTo>
                    <a:cubicBezTo>
                      <a:pt x="2050" y="450"/>
                      <a:pt x="2050" y="450"/>
                      <a:pt x="2050" y="450"/>
                    </a:cubicBezTo>
                    <a:cubicBezTo>
                      <a:pt x="2050" y="413"/>
                      <a:pt x="2020" y="383"/>
                      <a:pt x="1983" y="383"/>
                    </a:cubicBezTo>
                    <a:cubicBezTo>
                      <a:pt x="1667" y="383"/>
                      <a:pt x="1667" y="383"/>
                      <a:pt x="1667" y="383"/>
                    </a:cubicBezTo>
                    <a:cubicBezTo>
                      <a:pt x="1667" y="259"/>
                      <a:pt x="1667" y="259"/>
                      <a:pt x="1667" y="259"/>
                    </a:cubicBezTo>
                    <a:cubicBezTo>
                      <a:pt x="1667" y="222"/>
                      <a:pt x="1637" y="192"/>
                      <a:pt x="1600" y="192"/>
                    </a:cubicBezTo>
                    <a:cubicBezTo>
                      <a:pt x="1270" y="192"/>
                      <a:pt x="1270" y="192"/>
                      <a:pt x="1270" y="192"/>
                    </a:cubicBezTo>
                    <a:cubicBezTo>
                      <a:pt x="1240" y="81"/>
                      <a:pt x="1139" y="0"/>
                      <a:pt x="1020" y="0"/>
                    </a:cubicBezTo>
                    <a:cubicBezTo>
                      <a:pt x="901" y="0"/>
                      <a:pt x="800" y="81"/>
                      <a:pt x="770" y="192"/>
                    </a:cubicBezTo>
                    <a:cubicBezTo>
                      <a:pt x="450" y="192"/>
                      <a:pt x="450" y="192"/>
                      <a:pt x="450" y="192"/>
                    </a:cubicBezTo>
                    <a:cubicBezTo>
                      <a:pt x="413" y="192"/>
                      <a:pt x="383" y="222"/>
                      <a:pt x="383" y="259"/>
                    </a:cubicBezTo>
                    <a:cubicBezTo>
                      <a:pt x="383" y="383"/>
                      <a:pt x="383" y="383"/>
                      <a:pt x="383" y="383"/>
                    </a:cubicBezTo>
                    <a:cubicBezTo>
                      <a:pt x="67" y="383"/>
                      <a:pt x="67" y="383"/>
                      <a:pt x="67" y="383"/>
                    </a:cubicBezTo>
                    <a:cubicBezTo>
                      <a:pt x="30" y="383"/>
                      <a:pt x="0" y="413"/>
                      <a:pt x="0" y="450"/>
                    </a:cubicBezTo>
                    <a:cubicBezTo>
                      <a:pt x="0" y="2750"/>
                      <a:pt x="0" y="2750"/>
                      <a:pt x="0" y="2750"/>
                    </a:cubicBezTo>
                    <a:cubicBezTo>
                      <a:pt x="0" y="2787"/>
                      <a:pt x="30" y="2817"/>
                      <a:pt x="67" y="2817"/>
                    </a:cubicBezTo>
                    <a:cubicBezTo>
                      <a:pt x="1281" y="2817"/>
                      <a:pt x="1281" y="2817"/>
                      <a:pt x="1281" y="2817"/>
                    </a:cubicBezTo>
                    <a:cubicBezTo>
                      <a:pt x="1313" y="2866"/>
                      <a:pt x="1351" y="2913"/>
                      <a:pt x="1393" y="2956"/>
                    </a:cubicBezTo>
                    <a:cubicBezTo>
                      <a:pt x="1551" y="3113"/>
                      <a:pt x="1760" y="3200"/>
                      <a:pt x="1983" y="3200"/>
                    </a:cubicBezTo>
                    <a:cubicBezTo>
                      <a:pt x="2205" y="3200"/>
                      <a:pt x="2415" y="3113"/>
                      <a:pt x="2572" y="2956"/>
                    </a:cubicBezTo>
                    <a:cubicBezTo>
                      <a:pt x="2730" y="2798"/>
                      <a:pt x="2816" y="2589"/>
                      <a:pt x="2816" y="2367"/>
                    </a:cubicBezTo>
                    <a:cubicBezTo>
                      <a:pt x="2816" y="2144"/>
                      <a:pt x="2730" y="1935"/>
                      <a:pt x="2572" y="1777"/>
                    </a:cubicBezTo>
                    <a:close/>
                    <a:moveTo>
                      <a:pt x="517" y="326"/>
                    </a:moveTo>
                    <a:cubicBezTo>
                      <a:pt x="828" y="326"/>
                      <a:pt x="828" y="326"/>
                      <a:pt x="828" y="326"/>
                    </a:cubicBezTo>
                    <a:cubicBezTo>
                      <a:pt x="865" y="326"/>
                      <a:pt x="895" y="296"/>
                      <a:pt x="895" y="259"/>
                    </a:cubicBezTo>
                    <a:cubicBezTo>
                      <a:pt x="895" y="190"/>
                      <a:pt x="951" y="134"/>
                      <a:pt x="1020" y="134"/>
                    </a:cubicBezTo>
                    <a:cubicBezTo>
                      <a:pt x="1089" y="134"/>
                      <a:pt x="1145" y="190"/>
                      <a:pt x="1145" y="259"/>
                    </a:cubicBezTo>
                    <a:cubicBezTo>
                      <a:pt x="1145" y="296"/>
                      <a:pt x="1175" y="326"/>
                      <a:pt x="1212" y="326"/>
                    </a:cubicBezTo>
                    <a:cubicBezTo>
                      <a:pt x="1533" y="326"/>
                      <a:pt x="1533" y="326"/>
                      <a:pt x="1533" y="326"/>
                    </a:cubicBezTo>
                    <a:cubicBezTo>
                      <a:pt x="1533" y="450"/>
                      <a:pt x="1533" y="450"/>
                      <a:pt x="1533" y="450"/>
                    </a:cubicBezTo>
                    <a:cubicBezTo>
                      <a:pt x="1533" y="450"/>
                      <a:pt x="1533" y="450"/>
                      <a:pt x="1533" y="450"/>
                    </a:cubicBezTo>
                    <a:cubicBezTo>
                      <a:pt x="1533" y="450"/>
                      <a:pt x="1533" y="450"/>
                      <a:pt x="1533" y="450"/>
                    </a:cubicBezTo>
                    <a:cubicBezTo>
                      <a:pt x="1533" y="519"/>
                      <a:pt x="1477" y="575"/>
                      <a:pt x="1408" y="575"/>
                    </a:cubicBezTo>
                    <a:cubicBezTo>
                      <a:pt x="1408" y="575"/>
                      <a:pt x="1408" y="575"/>
                      <a:pt x="1408" y="575"/>
                    </a:cubicBezTo>
                    <a:cubicBezTo>
                      <a:pt x="641" y="575"/>
                      <a:pt x="641" y="575"/>
                      <a:pt x="641" y="575"/>
                    </a:cubicBezTo>
                    <a:cubicBezTo>
                      <a:pt x="641" y="575"/>
                      <a:pt x="641" y="575"/>
                      <a:pt x="641" y="575"/>
                    </a:cubicBezTo>
                    <a:cubicBezTo>
                      <a:pt x="641" y="575"/>
                      <a:pt x="641" y="575"/>
                      <a:pt x="641" y="575"/>
                    </a:cubicBezTo>
                    <a:cubicBezTo>
                      <a:pt x="573" y="575"/>
                      <a:pt x="517" y="519"/>
                      <a:pt x="517" y="450"/>
                    </a:cubicBezTo>
                    <a:cubicBezTo>
                      <a:pt x="517" y="450"/>
                      <a:pt x="517" y="450"/>
                      <a:pt x="517" y="450"/>
                    </a:cubicBezTo>
                    <a:cubicBezTo>
                      <a:pt x="517" y="450"/>
                      <a:pt x="517" y="450"/>
                      <a:pt x="517" y="450"/>
                    </a:cubicBezTo>
                    <a:lnTo>
                      <a:pt x="517" y="326"/>
                    </a:lnTo>
                    <a:close/>
                    <a:moveTo>
                      <a:pt x="134" y="2683"/>
                    </a:moveTo>
                    <a:cubicBezTo>
                      <a:pt x="134" y="517"/>
                      <a:pt x="134" y="517"/>
                      <a:pt x="134" y="517"/>
                    </a:cubicBezTo>
                    <a:cubicBezTo>
                      <a:pt x="392" y="517"/>
                      <a:pt x="392" y="517"/>
                      <a:pt x="392" y="517"/>
                    </a:cubicBezTo>
                    <a:cubicBezTo>
                      <a:pt x="421" y="627"/>
                      <a:pt x="522" y="709"/>
                      <a:pt x="641" y="709"/>
                    </a:cubicBezTo>
                    <a:cubicBezTo>
                      <a:pt x="641" y="709"/>
                      <a:pt x="641" y="709"/>
                      <a:pt x="641" y="709"/>
                    </a:cubicBezTo>
                    <a:cubicBezTo>
                      <a:pt x="641" y="709"/>
                      <a:pt x="641" y="709"/>
                      <a:pt x="641" y="709"/>
                    </a:cubicBezTo>
                    <a:cubicBezTo>
                      <a:pt x="1408" y="709"/>
                      <a:pt x="1408" y="709"/>
                      <a:pt x="1408" y="709"/>
                    </a:cubicBezTo>
                    <a:cubicBezTo>
                      <a:pt x="1408" y="709"/>
                      <a:pt x="1408" y="709"/>
                      <a:pt x="1408" y="709"/>
                    </a:cubicBezTo>
                    <a:cubicBezTo>
                      <a:pt x="1527" y="709"/>
                      <a:pt x="1628" y="627"/>
                      <a:pt x="1658" y="517"/>
                    </a:cubicBezTo>
                    <a:cubicBezTo>
                      <a:pt x="1916" y="517"/>
                      <a:pt x="1916" y="517"/>
                      <a:pt x="1916" y="517"/>
                    </a:cubicBezTo>
                    <a:cubicBezTo>
                      <a:pt x="1916" y="1536"/>
                      <a:pt x="1916" y="1536"/>
                      <a:pt x="1916" y="1536"/>
                    </a:cubicBezTo>
                    <a:cubicBezTo>
                      <a:pt x="1744" y="1549"/>
                      <a:pt x="1583" y="1615"/>
                      <a:pt x="1451" y="1725"/>
                    </a:cubicBezTo>
                    <a:cubicBezTo>
                      <a:pt x="450" y="1725"/>
                      <a:pt x="450" y="1725"/>
                      <a:pt x="450" y="1725"/>
                    </a:cubicBezTo>
                    <a:cubicBezTo>
                      <a:pt x="413" y="1725"/>
                      <a:pt x="383" y="1755"/>
                      <a:pt x="383" y="1792"/>
                    </a:cubicBezTo>
                    <a:cubicBezTo>
                      <a:pt x="383" y="1829"/>
                      <a:pt x="413" y="1859"/>
                      <a:pt x="450" y="1859"/>
                    </a:cubicBezTo>
                    <a:cubicBezTo>
                      <a:pt x="1322" y="1859"/>
                      <a:pt x="1322" y="1859"/>
                      <a:pt x="1322" y="1859"/>
                    </a:cubicBezTo>
                    <a:cubicBezTo>
                      <a:pt x="1264" y="1934"/>
                      <a:pt x="1219" y="2018"/>
                      <a:pt x="1190" y="2108"/>
                    </a:cubicBezTo>
                    <a:cubicBezTo>
                      <a:pt x="450" y="2108"/>
                      <a:pt x="450" y="2108"/>
                      <a:pt x="450" y="2108"/>
                    </a:cubicBezTo>
                    <a:cubicBezTo>
                      <a:pt x="413" y="2108"/>
                      <a:pt x="383" y="2138"/>
                      <a:pt x="383" y="2175"/>
                    </a:cubicBezTo>
                    <a:cubicBezTo>
                      <a:pt x="383" y="2212"/>
                      <a:pt x="413" y="2242"/>
                      <a:pt x="450" y="2242"/>
                    </a:cubicBezTo>
                    <a:cubicBezTo>
                      <a:pt x="1159" y="2242"/>
                      <a:pt x="1159" y="2242"/>
                      <a:pt x="1159" y="2242"/>
                    </a:cubicBezTo>
                    <a:cubicBezTo>
                      <a:pt x="1152" y="2283"/>
                      <a:pt x="1149" y="2324"/>
                      <a:pt x="1149" y="2367"/>
                    </a:cubicBezTo>
                    <a:cubicBezTo>
                      <a:pt x="1149" y="2477"/>
                      <a:pt x="1171" y="2584"/>
                      <a:pt x="1211" y="2683"/>
                    </a:cubicBezTo>
                    <a:lnTo>
                      <a:pt x="134" y="2683"/>
                    </a:lnTo>
                    <a:close/>
                    <a:moveTo>
                      <a:pt x="1983" y="3066"/>
                    </a:moveTo>
                    <a:cubicBezTo>
                      <a:pt x="1597" y="3066"/>
                      <a:pt x="1283" y="2752"/>
                      <a:pt x="1283" y="2367"/>
                    </a:cubicBezTo>
                    <a:cubicBezTo>
                      <a:pt x="1283" y="1981"/>
                      <a:pt x="1597" y="1667"/>
                      <a:pt x="1983" y="1667"/>
                    </a:cubicBezTo>
                    <a:cubicBezTo>
                      <a:pt x="2369" y="1667"/>
                      <a:pt x="2682" y="1981"/>
                      <a:pt x="2682" y="2367"/>
                    </a:cubicBezTo>
                    <a:cubicBezTo>
                      <a:pt x="2682" y="2752"/>
                      <a:pt x="2369" y="3066"/>
                      <a:pt x="1983" y="3066"/>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sp>
            <p:nvSpPr>
              <p:cNvPr id="55" name="Freeform 26">
                <a:extLst>
                  <a:ext uri="{FF2B5EF4-FFF2-40B4-BE49-F238E27FC236}">
                    <a16:creationId xmlns:a16="http://schemas.microsoft.com/office/drawing/2014/main" id="{92C6138A-8182-724B-A1D9-208CB12D6108}"/>
                  </a:ext>
                </a:extLst>
              </p:cNvPr>
              <p:cNvSpPr>
                <a:spLocks/>
              </p:cNvSpPr>
              <p:nvPr/>
            </p:nvSpPr>
            <p:spPr bwMode="auto">
              <a:xfrm>
                <a:off x="3203575" y="4411663"/>
                <a:ext cx="1917700" cy="1503363"/>
              </a:xfrm>
              <a:custGeom>
                <a:avLst/>
                <a:gdLst>
                  <a:gd name="T0" fmla="*/ 793 w 914"/>
                  <a:gd name="T1" fmla="*/ 27 h 716"/>
                  <a:gd name="T2" fmla="*/ 265 w 914"/>
                  <a:gd name="T3" fmla="*/ 554 h 716"/>
                  <a:gd name="T4" fmla="*/ 121 w 914"/>
                  <a:gd name="T5" fmla="*/ 410 h 716"/>
                  <a:gd name="T6" fmla="*/ 26 w 914"/>
                  <a:gd name="T7" fmla="*/ 410 h 716"/>
                  <a:gd name="T8" fmla="*/ 26 w 914"/>
                  <a:gd name="T9" fmla="*/ 505 h 716"/>
                  <a:gd name="T10" fmla="*/ 218 w 914"/>
                  <a:gd name="T11" fmla="*/ 696 h 716"/>
                  <a:gd name="T12" fmla="*/ 265 w 914"/>
                  <a:gd name="T13" fmla="*/ 716 h 716"/>
                  <a:gd name="T14" fmla="*/ 313 w 914"/>
                  <a:gd name="T15" fmla="*/ 696 h 716"/>
                  <a:gd name="T16" fmla="*/ 887 w 914"/>
                  <a:gd name="T17" fmla="*/ 121 h 716"/>
                  <a:gd name="T18" fmla="*/ 887 w 914"/>
                  <a:gd name="T19" fmla="*/ 27 h 716"/>
                  <a:gd name="T20" fmla="*/ 793 w 914"/>
                  <a:gd name="T21" fmla="*/ 2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716">
                    <a:moveTo>
                      <a:pt x="793" y="27"/>
                    </a:moveTo>
                    <a:cubicBezTo>
                      <a:pt x="265" y="554"/>
                      <a:pt x="265" y="554"/>
                      <a:pt x="265" y="554"/>
                    </a:cubicBezTo>
                    <a:cubicBezTo>
                      <a:pt x="121" y="410"/>
                      <a:pt x="121" y="410"/>
                      <a:pt x="121" y="410"/>
                    </a:cubicBezTo>
                    <a:cubicBezTo>
                      <a:pt x="95" y="384"/>
                      <a:pt x="52" y="384"/>
                      <a:pt x="26" y="410"/>
                    </a:cubicBezTo>
                    <a:cubicBezTo>
                      <a:pt x="0" y="436"/>
                      <a:pt x="0" y="478"/>
                      <a:pt x="26" y="505"/>
                    </a:cubicBezTo>
                    <a:cubicBezTo>
                      <a:pt x="218" y="696"/>
                      <a:pt x="218" y="696"/>
                      <a:pt x="218" y="696"/>
                    </a:cubicBezTo>
                    <a:cubicBezTo>
                      <a:pt x="231" y="709"/>
                      <a:pt x="248" y="716"/>
                      <a:pt x="265" y="716"/>
                    </a:cubicBezTo>
                    <a:cubicBezTo>
                      <a:pt x="282" y="716"/>
                      <a:pt x="299" y="709"/>
                      <a:pt x="313" y="696"/>
                    </a:cubicBezTo>
                    <a:cubicBezTo>
                      <a:pt x="887" y="121"/>
                      <a:pt x="887" y="121"/>
                      <a:pt x="887" y="121"/>
                    </a:cubicBezTo>
                    <a:cubicBezTo>
                      <a:pt x="914" y="95"/>
                      <a:pt x="914" y="53"/>
                      <a:pt x="887" y="27"/>
                    </a:cubicBezTo>
                    <a:cubicBezTo>
                      <a:pt x="861" y="0"/>
                      <a:pt x="819" y="0"/>
                      <a:pt x="793" y="27"/>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Verdana"/>
                  <a:ea typeface="ＭＳ Ｐゴシック"/>
                </a:endParaRPr>
              </a:p>
            </p:txBody>
          </p:sp>
        </p:grpSp>
        <p:sp>
          <p:nvSpPr>
            <p:cNvPr id="87" name="Oval 86">
              <a:extLst>
                <a:ext uri="{FF2B5EF4-FFF2-40B4-BE49-F238E27FC236}">
                  <a16:creationId xmlns:a16="http://schemas.microsoft.com/office/drawing/2014/main" id="{A862ECC9-26C3-5542-AF3D-AAF306890291}"/>
                </a:ext>
              </a:extLst>
            </p:cNvPr>
            <p:cNvSpPr/>
            <p:nvPr/>
          </p:nvSpPr>
          <p:spPr>
            <a:xfrm>
              <a:off x="2146395" y="1650447"/>
              <a:ext cx="706868" cy="74748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pic>
          <p:nvPicPr>
            <p:cNvPr id="88" name="Graphic 87" descr="Arrow: Rotate right">
              <a:extLst>
                <a:ext uri="{FF2B5EF4-FFF2-40B4-BE49-F238E27FC236}">
                  <a16:creationId xmlns:a16="http://schemas.microsoft.com/office/drawing/2014/main" id="{548B0ED3-5778-D24E-81C0-0C92812AA8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06103" y="1670753"/>
              <a:ext cx="706868" cy="706868"/>
            </a:xfrm>
            <a:prstGeom prst="rect">
              <a:avLst/>
            </a:prstGeom>
          </p:spPr>
        </p:pic>
        <p:sp>
          <p:nvSpPr>
            <p:cNvPr id="89" name="Oval 88">
              <a:extLst>
                <a:ext uri="{FF2B5EF4-FFF2-40B4-BE49-F238E27FC236}">
                  <a16:creationId xmlns:a16="http://schemas.microsoft.com/office/drawing/2014/main" id="{7F63FB7E-387F-9440-966B-731B28220312}"/>
                </a:ext>
              </a:extLst>
            </p:cNvPr>
            <p:cNvSpPr/>
            <p:nvPr/>
          </p:nvSpPr>
          <p:spPr>
            <a:xfrm>
              <a:off x="11224613" y="1650447"/>
              <a:ext cx="706868" cy="74748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sp>
          <p:nvSpPr>
            <p:cNvPr id="90" name="Oval 89">
              <a:extLst>
                <a:ext uri="{FF2B5EF4-FFF2-40B4-BE49-F238E27FC236}">
                  <a16:creationId xmlns:a16="http://schemas.microsoft.com/office/drawing/2014/main" id="{C20643B7-A509-D941-8158-A691D3A3C6A9}"/>
                </a:ext>
              </a:extLst>
            </p:cNvPr>
            <p:cNvSpPr/>
            <p:nvPr/>
          </p:nvSpPr>
          <p:spPr>
            <a:xfrm>
              <a:off x="3584058" y="1650447"/>
              <a:ext cx="706868" cy="74748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pic>
          <p:nvPicPr>
            <p:cNvPr id="91" name="Graphic 90" descr="Checklist">
              <a:extLst>
                <a:ext uri="{FF2B5EF4-FFF2-40B4-BE49-F238E27FC236}">
                  <a16:creationId xmlns:a16="http://schemas.microsoft.com/office/drawing/2014/main" id="{3A2357B2-4CE9-1348-BBCC-DB13919B2E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40773" y="1727301"/>
              <a:ext cx="593772" cy="593772"/>
            </a:xfrm>
            <a:prstGeom prst="rect">
              <a:avLst/>
            </a:prstGeom>
          </p:spPr>
        </p:pic>
        <p:sp>
          <p:nvSpPr>
            <p:cNvPr id="92" name="Oval 91">
              <a:extLst>
                <a:ext uri="{FF2B5EF4-FFF2-40B4-BE49-F238E27FC236}">
                  <a16:creationId xmlns:a16="http://schemas.microsoft.com/office/drawing/2014/main" id="{8528175D-D226-3A4E-8C95-C6890015C612}"/>
                </a:ext>
              </a:extLst>
            </p:cNvPr>
            <p:cNvSpPr/>
            <p:nvPr/>
          </p:nvSpPr>
          <p:spPr>
            <a:xfrm>
              <a:off x="5133091" y="1650447"/>
              <a:ext cx="706868" cy="74748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sp>
          <p:nvSpPr>
            <p:cNvPr id="93" name="Oval 92">
              <a:extLst>
                <a:ext uri="{FF2B5EF4-FFF2-40B4-BE49-F238E27FC236}">
                  <a16:creationId xmlns:a16="http://schemas.microsoft.com/office/drawing/2014/main" id="{73AC2863-6944-3A4D-95A4-CCEFD4B10A54}"/>
                </a:ext>
              </a:extLst>
            </p:cNvPr>
            <p:cNvSpPr/>
            <p:nvPr/>
          </p:nvSpPr>
          <p:spPr>
            <a:xfrm>
              <a:off x="6626361" y="1650447"/>
              <a:ext cx="706868" cy="74748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sp>
          <p:nvSpPr>
            <p:cNvPr id="94" name="Oval 93">
              <a:extLst>
                <a:ext uri="{FF2B5EF4-FFF2-40B4-BE49-F238E27FC236}">
                  <a16:creationId xmlns:a16="http://schemas.microsoft.com/office/drawing/2014/main" id="{C2699B04-27DA-B748-90B9-48A2074A75F5}"/>
                </a:ext>
              </a:extLst>
            </p:cNvPr>
            <p:cNvSpPr/>
            <p:nvPr/>
          </p:nvSpPr>
          <p:spPr>
            <a:xfrm>
              <a:off x="8148862" y="1650447"/>
              <a:ext cx="706868" cy="747481"/>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sp>
          <p:nvSpPr>
            <p:cNvPr id="95" name="Oval 94">
              <a:extLst>
                <a:ext uri="{FF2B5EF4-FFF2-40B4-BE49-F238E27FC236}">
                  <a16:creationId xmlns:a16="http://schemas.microsoft.com/office/drawing/2014/main" id="{0F88B103-3349-E04A-B842-60050F20E92A}"/>
                </a:ext>
              </a:extLst>
            </p:cNvPr>
            <p:cNvSpPr/>
            <p:nvPr/>
          </p:nvSpPr>
          <p:spPr>
            <a:xfrm>
              <a:off x="9637531" y="1650447"/>
              <a:ext cx="706868" cy="74748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defRPr/>
              </a:pPr>
              <a:endParaRPr lang="en-US" sz="700">
                <a:solidFill>
                  <a:srgbClr val="505050"/>
                </a:solidFill>
                <a:latin typeface="Verdana"/>
                <a:ea typeface="ＭＳ Ｐゴシック"/>
              </a:endParaRPr>
            </a:p>
          </p:txBody>
        </p:sp>
        <p:pic>
          <p:nvPicPr>
            <p:cNvPr id="96" name="Graphic 95" descr="IV">
              <a:extLst>
                <a:ext uri="{FF2B5EF4-FFF2-40B4-BE49-F238E27FC236}">
                  <a16:creationId xmlns:a16="http://schemas.microsoft.com/office/drawing/2014/main" id="{421F606D-23C0-3A44-9137-97A366D2CED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61617" y="1693442"/>
              <a:ext cx="661491" cy="661491"/>
            </a:xfrm>
            <a:prstGeom prst="rect">
              <a:avLst/>
            </a:prstGeom>
          </p:spPr>
        </p:pic>
        <p:pic>
          <p:nvPicPr>
            <p:cNvPr id="97" name="Graphic 96" descr="Home">
              <a:extLst>
                <a:ext uri="{FF2B5EF4-FFF2-40B4-BE49-F238E27FC236}">
                  <a16:creationId xmlns:a16="http://schemas.microsoft.com/office/drawing/2014/main" id="{9F720690-6A43-BD47-B48D-013454FB1BC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56384" y="1702525"/>
              <a:ext cx="643324" cy="643324"/>
            </a:xfrm>
            <a:prstGeom prst="rect">
              <a:avLst/>
            </a:prstGeom>
          </p:spPr>
        </p:pic>
        <p:pic>
          <p:nvPicPr>
            <p:cNvPr id="98" name="Graphic 97" descr="Stethoscope">
              <a:extLst>
                <a:ext uri="{FF2B5EF4-FFF2-40B4-BE49-F238E27FC236}">
                  <a16:creationId xmlns:a16="http://schemas.microsoft.com/office/drawing/2014/main" id="{2583BE4F-B88E-7242-8FCD-2C238F01AD0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754954" y="1786519"/>
              <a:ext cx="475337" cy="475337"/>
            </a:xfrm>
            <a:prstGeom prst="rect">
              <a:avLst/>
            </a:prstGeom>
          </p:spPr>
        </p:pic>
        <p:pic>
          <p:nvPicPr>
            <p:cNvPr id="99" name="Graphic 98" descr="Needle">
              <a:extLst>
                <a:ext uri="{FF2B5EF4-FFF2-40B4-BE49-F238E27FC236}">
                  <a16:creationId xmlns:a16="http://schemas.microsoft.com/office/drawing/2014/main" id="{5582C676-4D20-7649-85D5-05D4D1221ED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86629" y="1750769"/>
              <a:ext cx="546836" cy="546836"/>
            </a:xfrm>
            <a:prstGeom prst="rect">
              <a:avLst/>
            </a:prstGeom>
          </p:spPr>
        </p:pic>
        <p:pic>
          <p:nvPicPr>
            <p:cNvPr id="100" name="Picture 99">
              <a:extLst>
                <a:ext uri="{FF2B5EF4-FFF2-40B4-BE49-F238E27FC236}">
                  <a16:creationId xmlns:a16="http://schemas.microsoft.com/office/drawing/2014/main" id="{92DBF796-C677-4D41-819A-CAA3FD45EA12}"/>
                </a:ext>
              </a:extLst>
            </p:cNvPr>
            <p:cNvPicPr>
              <a:picLocks noChangeAspect="1"/>
            </p:cNvPicPr>
            <p:nvPr/>
          </p:nvPicPr>
          <p:blipFill>
            <a:blip r:embed="rId26" cstate="screen">
              <a:duotone>
                <a:schemeClr val="bg2">
                  <a:shade val="45000"/>
                  <a:satMod val="135000"/>
                </a:schemeClr>
                <a:prstClr val="white"/>
              </a:duotone>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a:ext>
              </a:extLst>
            </a:blip>
            <a:stretch>
              <a:fillRect/>
            </a:stretch>
          </p:blipFill>
          <p:spPr>
            <a:xfrm>
              <a:off x="5154443" y="1696181"/>
              <a:ext cx="632863" cy="656013"/>
            </a:xfrm>
            <a:prstGeom prst="rect">
              <a:avLst/>
            </a:prstGeom>
          </p:spPr>
        </p:pic>
      </p:grpSp>
      <p:sp>
        <p:nvSpPr>
          <p:cNvPr id="160" name="Oval 159">
            <a:extLst>
              <a:ext uri="{FF2B5EF4-FFF2-40B4-BE49-F238E27FC236}">
                <a16:creationId xmlns:a16="http://schemas.microsoft.com/office/drawing/2014/main" id="{667E38D3-BBE2-0341-8B72-F6A95F5EF52F}"/>
              </a:ext>
            </a:extLst>
          </p:cNvPr>
          <p:cNvSpPr/>
          <p:nvPr/>
        </p:nvSpPr>
        <p:spPr>
          <a:xfrm>
            <a:off x="8104613" y="4535652"/>
            <a:ext cx="419826" cy="456328"/>
          </a:xfrm>
          <a:prstGeom prst="ellipse">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1">
              <a:spcBef>
                <a:spcPct val="0"/>
              </a:spcBef>
            </a:pPr>
            <a:endParaRPr lang="en-US" sz="700">
              <a:solidFill>
                <a:srgbClr val="505050"/>
              </a:solidFill>
              <a:latin typeface="Calibri"/>
              <a:ea typeface="ＭＳ Ｐゴシック"/>
            </a:endParaRPr>
          </a:p>
        </p:txBody>
      </p:sp>
      <p:grpSp>
        <p:nvGrpSpPr>
          <p:cNvPr id="161" name="Group 160">
            <a:extLst>
              <a:ext uri="{FF2B5EF4-FFF2-40B4-BE49-F238E27FC236}">
                <a16:creationId xmlns:a16="http://schemas.microsoft.com/office/drawing/2014/main" id="{B4B94A6E-DDF3-0845-84B8-765C6F1C63BA}"/>
              </a:ext>
            </a:extLst>
          </p:cNvPr>
          <p:cNvGrpSpPr/>
          <p:nvPr/>
        </p:nvGrpSpPr>
        <p:grpSpPr>
          <a:xfrm>
            <a:off x="8177769" y="4627065"/>
            <a:ext cx="279414" cy="223933"/>
            <a:chOff x="3759201" y="790810"/>
            <a:chExt cx="522288" cy="434975"/>
          </a:xfrm>
          <a:solidFill>
            <a:schemeClr val="accent4"/>
          </a:solidFill>
        </p:grpSpPr>
        <p:sp>
          <p:nvSpPr>
            <p:cNvPr id="162" name="Freeform 461">
              <a:extLst>
                <a:ext uri="{FF2B5EF4-FFF2-40B4-BE49-F238E27FC236}">
                  <a16:creationId xmlns:a16="http://schemas.microsoft.com/office/drawing/2014/main" id="{677B9E7A-895B-8043-8C09-5BBBEFD30A01}"/>
                </a:ext>
              </a:extLst>
            </p:cNvPr>
            <p:cNvSpPr>
              <a:spLocks/>
            </p:cNvSpPr>
            <p:nvPr/>
          </p:nvSpPr>
          <p:spPr bwMode="auto">
            <a:xfrm>
              <a:off x="3759201" y="952735"/>
              <a:ext cx="127000" cy="79375"/>
            </a:xfrm>
            <a:custGeom>
              <a:avLst/>
              <a:gdLst>
                <a:gd name="T0" fmla="*/ 39 w 80"/>
                <a:gd name="T1" fmla="*/ 0 h 50"/>
                <a:gd name="T2" fmla="*/ 80 w 80"/>
                <a:gd name="T3" fmla="*/ 0 h 50"/>
                <a:gd name="T4" fmla="*/ 80 w 80"/>
                <a:gd name="T5" fmla="*/ 13 h 50"/>
                <a:gd name="T6" fmla="*/ 45 w 80"/>
                <a:gd name="T7" fmla="*/ 13 h 50"/>
                <a:gd name="T8" fmla="*/ 24 w 80"/>
                <a:gd name="T9" fmla="*/ 37 h 50"/>
                <a:gd name="T10" fmla="*/ 79 w 80"/>
                <a:gd name="T11" fmla="*/ 37 h 50"/>
                <a:gd name="T12" fmla="*/ 79 w 80"/>
                <a:gd name="T13" fmla="*/ 50 h 50"/>
                <a:gd name="T14" fmla="*/ 0 w 80"/>
                <a:gd name="T15" fmla="*/ 50 h 50"/>
                <a:gd name="T16" fmla="*/ 39 w 8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39" y="0"/>
                  </a:moveTo>
                  <a:lnTo>
                    <a:pt x="80" y="0"/>
                  </a:lnTo>
                  <a:lnTo>
                    <a:pt x="80" y="13"/>
                  </a:lnTo>
                  <a:lnTo>
                    <a:pt x="45" y="13"/>
                  </a:lnTo>
                  <a:lnTo>
                    <a:pt x="24" y="37"/>
                  </a:lnTo>
                  <a:lnTo>
                    <a:pt x="79" y="37"/>
                  </a:lnTo>
                  <a:lnTo>
                    <a:pt x="79" y="50"/>
                  </a:lnTo>
                  <a:lnTo>
                    <a:pt x="0" y="50"/>
                  </a:lnTo>
                  <a:lnTo>
                    <a:pt x="39"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3" name="Freeform 462">
              <a:extLst>
                <a:ext uri="{FF2B5EF4-FFF2-40B4-BE49-F238E27FC236}">
                  <a16:creationId xmlns:a16="http://schemas.microsoft.com/office/drawing/2014/main" id="{B9C68A79-04CA-6A46-975A-6E4F6706AC69}"/>
                </a:ext>
              </a:extLst>
            </p:cNvPr>
            <p:cNvSpPr>
              <a:spLocks/>
            </p:cNvSpPr>
            <p:nvPr/>
          </p:nvSpPr>
          <p:spPr bwMode="auto">
            <a:xfrm>
              <a:off x="4156076" y="952735"/>
              <a:ext cx="125413" cy="79375"/>
            </a:xfrm>
            <a:custGeom>
              <a:avLst/>
              <a:gdLst>
                <a:gd name="T0" fmla="*/ 0 w 79"/>
                <a:gd name="T1" fmla="*/ 0 h 50"/>
                <a:gd name="T2" fmla="*/ 40 w 79"/>
                <a:gd name="T3" fmla="*/ 0 h 50"/>
                <a:gd name="T4" fmla="*/ 79 w 79"/>
                <a:gd name="T5" fmla="*/ 50 h 50"/>
                <a:gd name="T6" fmla="*/ 1 w 79"/>
                <a:gd name="T7" fmla="*/ 50 h 50"/>
                <a:gd name="T8" fmla="*/ 1 w 79"/>
                <a:gd name="T9" fmla="*/ 37 h 50"/>
                <a:gd name="T10" fmla="*/ 54 w 79"/>
                <a:gd name="T11" fmla="*/ 37 h 50"/>
                <a:gd name="T12" fmla="*/ 33 w 79"/>
                <a:gd name="T13" fmla="*/ 13 h 50"/>
                <a:gd name="T14" fmla="*/ 0 w 79"/>
                <a:gd name="T15" fmla="*/ 13 h 50"/>
                <a:gd name="T16" fmla="*/ 0 w 79"/>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0">
                  <a:moveTo>
                    <a:pt x="0" y="0"/>
                  </a:moveTo>
                  <a:lnTo>
                    <a:pt x="40" y="0"/>
                  </a:lnTo>
                  <a:lnTo>
                    <a:pt x="79" y="50"/>
                  </a:lnTo>
                  <a:lnTo>
                    <a:pt x="1" y="50"/>
                  </a:lnTo>
                  <a:lnTo>
                    <a:pt x="1" y="37"/>
                  </a:lnTo>
                  <a:lnTo>
                    <a:pt x="54" y="37"/>
                  </a:lnTo>
                  <a:lnTo>
                    <a:pt x="33" y="13"/>
                  </a:lnTo>
                  <a:lnTo>
                    <a:pt x="0" y="13"/>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4" name="Rectangle 463">
              <a:extLst>
                <a:ext uri="{FF2B5EF4-FFF2-40B4-BE49-F238E27FC236}">
                  <a16:creationId xmlns:a16="http://schemas.microsoft.com/office/drawing/2014/main" id="{6D749CB4-4940-5442-B494-078137B986FD}"/>
                </a:ext>
              </a:extLst>
            </p:cNvPr>
            <p:cNvSpPr>
              <a:spLocks noChangeArrowheads="1"/>
            </p:cNvSpPr>
            <p:nvPr/>
          </p:nvSpPr>
          <p:spPr bwMode="auto">
            <a:xfrm>
              <a:off x="4244976" y="1024173"/>
              <a:ext cx="19050" cy="1571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5" name="Rectangle 464">
              <a:extLst>
                <a:ext uri="{FF2B5EF4-FFF2-40B4-BE49-F238E27FC236}">
                  <a16:creationId xmlns:a16="http://schemas.microsoft.com/office/drawing/2014/main" id="{796835A1-7204-7548-ABF0-26968596F706}"/>
                </a:ext>
              </a:extLst>
            </p:cNvPr>
            <p:cNvSpPr>
              <a:spLocks noChangeArrowheads="1"/>
            </p:cNvSpPr>
            <p:nvPr/>
          </p:nvSpPr>
          <p:spPr bwMode="auto">
            <a:xfrm>
              <a:off x="3776663" y="1024173"/>
              <a:ext cx="19050" cy="1571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6" name="Freeform 465">
              <a:extLst>
                <a:ext uri="{FF2B5EF4-FFF2-40B4-BE49-F238E27FC236}">
                  <a16:creationId xmlns:a16="http://schemas.microsoft.com/office/drawing/2014/main" id="{CA762953-A1EA-4D4D-BC3F-F9CA4464774E}"/>
                </a:ext>
              </a:extLst>
            </p:cNvPr>
            <p:cNvSpPr>
              <a:spLocks/>
            </p:cNvSpPr>
            <p:nvPr/>
          </p:nvSpPr>
          <p:spPr bwMode="auto">
            <a:xfrm>
              <a:off x="3876676" y="873360"/>
              <a:ext cx="287338" cy="314325"/>
            </a:xfrm>
            <a:custGeom>
              <a:avLst/>
              <a:gdLst>
                <a:gd name="T0" fmla="*/ 0 w 181"/>
                <a:gd name="T1" fmla="*/ 0 h 198"/>
                <a:gd name="T2" fmla="*/ 12 w 181"/>
                <a:gd name="T3" fmla="*/ 0 h 198"/>
                <a:gd name="T4" fmla="*/ 12 w 181"/>
                <a:gd name="T5" fmla="*/ 186 h 198"/>
                <a:gd name="T6" fmla="*/ 169 w 181"/>
                <a:gd name="T7" fmla="*/ 186 h 198"/>
                <a:gd name="T8" fmla="*/ 169 w 181"/>
                <a:gd name="T9" fmla="*/ 0 h 198"/>
                <a:gd name="T10" fmla="*/ 181 w 181"/>
                <a:gd name="T11" fmla="*/ 0 h 198"/>
                <a:gd name="T12" fmla="*/ 181 w 181"/>
                <a:gd name="T13" fmla="*/ 198 h 198"/>
                <a:gd name="T14" fmla="*/ 0 w 181"/>
                <a:gd name="T15" fmla="*/ 198 h 198"/>
                <a:gd name="T16" fmla="*/ 0 w 181"/>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98">
                  <a:moveTo>
                    <a:pt x="0" y="0"/>
                  </a:moveTo>
                  <a:lnTo>
                    <a:pt x="12" y="0"/>
                  </a:lnTo>
                  <a:lnTo>
                    <a:pt x="12" y="186"/>
                  </a:lnTo>
                  <a:lnTo>
                    <a:pt x="169" y="186"/>
                  </a:lnTo>
                  <a:lnTo>
                    <a:pt x="169" y="0"/>
                  </a:lnTo>
                  <a:lnTo>
                    <a:pt x="181" y="0"/>
                  </a:lnTo>
                  <a:lnTo>
                    <a:pt x="181" y="198"/>
                  </a:lnTo>
                  <a:lnTo>
                    <a:pt x="0" y="198"/>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7" name="Freeform 466">
              <a:extLst>
                <a:ext uri="{FF2B5EF4-FFF2-40B4-BE49-F238E27FC236}">
                  <a16:creationId xmlns:a16="http://schemas.microsoft.com/office/drawing/2014/main" id="{6CAC8BBF-E17D-E847-8D45-C34750DDFCC3}"/>
                </a:ext>
              </a:extLst>
            </p:cNvPr>
            <p:cNvSpPr>
              <a:spLocks noEditPoints="1"/>
            </p:cNvSpPr>
            <p:nvPr/>
          </p:nvSpPr>
          <p:spPr bwMode="auto">
            <a:xfrm>
              <a:off x="3768726" y="1168635"/>
              <a:ext cx="503238" cy="57150"/>
            </a:xfrm>
            <a:custGeom>
              <a:avLst/>
              <a:gdLst>
                <a:gd name="T0" fmla="*/ 304 w 317"/>
                <a:gd name="T1" fmla="*/ 12 h 36"/>
                <a:gd name="T2" fmla="*/ 12 w 317"/>
                <a:gd name="T3" fmla="*/ 12 h 36"/>
                <a:gd name="T4" fmla="*/ 12 w 317"/>
                <a:gd name="T5" fmla="*/ 23 h 36"/>
                <a:gd name="T6" fmla="*/ 304 w 317"/>
                <a:gd name="T7" fmla="*/ 23 h 36"/>
                <a:gd name="T8" fmla="*/ 304 w 317"/>
                <a:gd name="T9" fmla="*/ 12 h 36"/>
                <a:gd name="T10" fmla="*/ 0 w 317"/>
                <a:gd name="T11" fmla="*/ 0 h 36"/>
                <a:gd name="T12" fmla="*/ 317 w 317"/>
                <a:gd name="T13" fmla="*/ 0 h 36"/>
                <a:gd name="T14" fmla="*/ 317 w 317"/>
                <a:gd name="T15" fmla="*/ 36 h 36"/>
                <a:gd name="T16" fmla="*/ 0 w 317"/>
                <a:gd name="T17" fmla="*/ 36 h 36"/>
                <a:gd name="T18" fmla="*/ 0 w 31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6">
                  <a:moveTo>
                    <a:pt x="304" y="12"/>
                  </a:moveTo>
                  <a:lnTo>
                    <a:pt x="12" y="12"/>
                  </a:lnTo>
                  <a:lnTo>
                    <a:pt x="12" y="23"/>
                  </a:lnTo>
                  <a:lnTo>
                    <a:pt x="304" y="23"/>
                  </a:lnTo>
                  <a:lnTo>
                    <a:pt x="304" y="12"/>
                  </a:lnTo>
                  <a:close/>
                  <a:moveTo>
                    <a:pt x="0" y="0"/>
                  </a:moveTo>
                  <a:lnTo>
                    <a:pt x="317" y="0"/>
                  </a:lnTo>
                  <a:lnTo>
                    <a:pt x="317" y="36"/>
                  </a:lnTo>
                  <a:lnTo>
                    <a:pt x="0" y="36"/>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8" name="Rectangle 467">
              <a:extLst>
                <a:ext uri="{FF2B5EF4-FFF2-40B4-BE49-F238E27FC236}">
                  <a16:creationId xmlns:a16="http://schemas.microsoft.com/office/drawing/2014/main" id="{22E7641B-3924-A24D-99F2-5AE4397157FF}"/>
                </a:ext>
              </a:extLst>
            </p:cNvPr>
            <p:cNvSpPr>
              <a:spLocks noChangeArrowheads="1"/>
            </p:cNvSpPr>
            <p:nvPr/>
          </p:nvSpPr>
          <p:spPr bwMode="auto">
            <a:xfrm>
              <a:off x="3810001" y="1065448"/>
              <a:ext cx="17463"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69" name="Rectangle 468">
              <a:extLst>
                <a:ext uri="{FF2B5EF4-FFF2-40B4-BE49-F238E27FC236}">
                  <a16:creationId xmlns:a16="http://schemas.microsoft.com/office/drawing/2014/main" id="{0AEFFFA3-8A7A-A648-914F-0993A8010CE1}"/>
                </a:ext>
              </a:extLst>
            </p:cNvPr>
            <p:cNvSpPr>
              <a:spLocks noChangeArrowheads="1"/>
            </p:cNvSpPr>
            <p:nvPr/>
          </p:nvSpPr>
          <p:spPr bwMode="auto">
            <a:xfrm>
              <a:off x="3841751" y="1065448"/>
              <a:ext cx="19050"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0" name="Rectangle 469">
              <a:extLst>
                <a:ext uri="{FF2B5EF4-FFF2-40B4-BE49-F238E27FC236}">
                  <a16:creationId xmlns:a16="http://schemas.microsoft.com/office/drawing/2014/main" id="{84DF7C89-CC8F-F64B-9E7E-9E0D349A1BF7}"/>
                </a:ext>
              </a:extLst>
            </p:cNvPr>
            <p:cNvSpPr>
              <a:spLocks noChangeArrowheads="1"/>
            </p:cNvSpPr>
            <p:nvPr/>
          </p:nvSpPr>
          <p:spPr bwMode="auto">
            <a:xfrm>
              <a:off x="3810001" y="1101960"/>
              <a:ext cx="17463"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1" name="Rectangle 470">
              <a:extLst>
                <a:ext uri="{FF2B5EF4-FFF2-40B4-BE49-F238E27FC236}">
                  <a16:creationId xmlns:a16="http://schemas.microsoft.com/office/drawing/2014/main" id="{54BAD402-EA54-0540-8B20-6CB6948CF72B}"/>
                </a:ext>
              </a:extLst>
            </p:cNvPr>
            <p:cNvSpPr>
              <a:spLocks noChangeArrowheads="1"/>
            </p:cNvSpPr>
            <p:nvPr/>
          </p:nvSpPr>
          <p:spPr bwMode="auto">
            <a:xfrm>
              <a:off x="3841751" y="1101960"/>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2" name="Rectangle 471">
              <a:extLst>
                <a:ext uri="{FF2B5EF4-FFF2-40B4-BE49-F238E27FC236}">
                  <a16:creationId xmlns:a16="http://schemas.microsoft.com/office/drawing/2014/main" id="{A624797C-77D9-C04F-8AB3-D57CABCAA689}"/>
                </a:ext>
              </a:extLst>
            </p:cNvPr>
            <p:cNvSpPr>
              <a:spLocks noChangeArrowheads="1"/>
            </p:cNvSpPr>
            <p:nvPr/>
          </p:nvSpPr>
          <p:spPr bwMode="auto">
            <a:xfrm>
              <a:off x="4179888" y="1065448"/>
              <a:ext cx="19050"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3" name="Rectangle 472">
              <a:extLst>
                <a:ext uri="{FF2B5EF4-FFF2-40B4-BE49-F238E27FC236}">
                  <a16:creationId xmlns:a16="http://schemas.microsoft.com/office/drawing/2014/main" id="{340C39F9-F01F-C442-95E8-6ED6346383A3}"/>
                </a:ext>
              </a:extLst>
            </p:cNvPr>
            <p:cNvSpPr>
              <a:spLocks noChangeArrowheads="1"/>
            </p:cNvSpPr>
            <p:nvPr/>
          </p:nvSpPr>
          <p:spPr bwMode="auto">
            <a:xfrm>
              <a:off x="4213226" y="1065448"/>
              <a:ext cx="17463"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4" name="Rectangle 473">
              <a:extLst>
                <a:ext uri="{FF2B5EF4-FFF2-40B4-BE49-F238E27FC236}">
                  <a16:creationId xmlns:a16="http://schemas.microsoft.com/office/drawing/2014/main" id="{2B48F7D6-02CF-E849-A281-05E536300E5D}"/>
                </a:ext>
              </a:extLst>
            </p:cNvPr>
            <p:cNvSpPr>
              <a:spLocks noChangeArrowheads="1"/>
            </p:cNvSpPr>
            <p:nvPr/>
          </p:nvSpPr>
          <p:spPr bwMode="auto">
            <a:xfrm>
              <a:off x="4179888" y="1101960"/>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5" name="Rectangle 474">
              <a:extLst>
                <a:ext uri="{FF2B5EF4-FFF2-40B4-BE49-F238E27FC236}">
                  <a16:creationId xmlns:a16="http://schemas.microsoft.com/office/drawing/2014/main" id="{0A3443FD-A5B1-864B-A2A6-0130867AE949}"/>
                </a:ext>
              </a:extLst>
            </p:cNvPr>
            <p:cNvSpPr>
              <a:spLocks noChangeArrowheads="1"/>
            </p:cNvSpPr>
            <p:nvPr/>
          </p:nvSpPr>
          <p:spPr bwMode="auto">
            <a:xfrm>
              <a:off x="4213226" y="1101960"/>
              <a:ext cx="17463"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6" name="Rectangle 475">
              <a:extLst>
                <a:ext uri="{FF2B5EF4-FFF2-40B4-BE49-F238E27FC236}">
                  <a16:creationId xmlns:a16="http://schemas.microsoft.com/office/drawing/2014/main" id="{00B876FE-D5FB-244E-B7E7-E30EC6E55D7A}"/>
                </a:ext>
              </a:extLst>
            </p:cNvPr>
            <p:cNvSpPr>
              <a:spLocks noChangeArrowheads="1"/>
            </p:cNvSpPr>
            <p:nvPr/>
          </p:nvSpPr>
          <p:spPr bwMode="auto">
            <a:xfrm>
              <a:off x="3919538" y="1008298"/>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7" name="Rectangle 476">
              <a:extLst>
                <a:ext uri="{FF2B5EF4-FFF2-40B4-BE49-F238E27FC236}">
                  <a16:creationId xmlns:a16="http://schemas.microsoft.com/office/drawing/2014/main" id="{F92D6211-161D-FB4A-A313-185E36FE487A}"/>
                </a:ext>
              </a:extLst>
            </p:cNvPr>
            <p:cNvSpPr>
              <a:spLocks noChangeArrowheads="1"/>
            </p:cNvSpPr>
            <p:nvPr/>
          </p:nvSpPr>
          <p:spPr bwMode="auto">
            <a:xfrm>
              <a:off x="3956051" y="1008298"/>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8" name="Rectangle 477">
              <a:extLst>
                <a:ext uri="{FF2B5EF4-FFF2-40B4-BE49-F238E27FC236}">
                  <a16:creationId xmlns:a16="http://schemas.microsoft.com/office/drawing/2014/main" id="{C065ADE2-5EF7-BF45-BFFE-A3790C151EA9}"/>
                </a:ext>
              </a:extLst>
            </p:cNvPr>
            <p:cNvSpPr>
              <a:spLocks noChangeArrowheads="1"/>
            </p:cNvSpPr>
            <p:nvPr/>
          </p:nvSpPr>
          <p:spPr bwMode="auto">
            <a:xfrm>
              <a:off x="3992563" y="1008298"/>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79" name="Rectangle 478">
              <a:extLst>
                <a:ext uri="{FF2B5EF4-FFF2-40B4-BE49-F238E27FC236}">
                  <a16:creationId xmlns:a16="http://schemas.microsoft.com/office/drawing/2014/main" id="{5FA72977-3656-C442-B08A-95F33E502040}"/>
                </a:ext>
              </a:extLst>
            </p:cNvPr>
            <p:cNvSpPr>
              <a:spLocks noChangeArrowheads="1"/>
            </p:cNvSpPr>
            <p:nvPr/>
          </p:nvSpPr>
          <p:spPr bwMode="auto">
            <a:xfrm>
              <a:off x="4029076" y="1008298"/>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0" name="Rectangle 479">
              <a:extLst>
                <a:ext uri="{FF2B5EF4-FFF2-40B4-BE49-F238E27FC236}">
                  <a16:creationId xmlns:a16="http://schemas.microsoft.com/office/drawing/2014/main" id="{A789F440-C8F5-3B42-812C-D6D234F2B393}"/>
                </a:ext>
              </a:extLst>
            </p:cNvPr>
            <p:cNvSpPr>
              <a:spLocks noChangeArrowheads="1"/>
            </p:cNvSpPr>
            <p:nvPr/>
          </p:nvSpPr>
          <p:spPr bwMode="auto">
            <a:xfrm>
              <a:off x="4064001" y="1008298"/>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1" name="Rectangle 480">
              <a:extLst>
                <a:ext uri="{FF2B5EF4-FFF2-40B4-BE49-F238E27FC236}">
                  <a16:creationId xmlns:a16="http://schemas.microsoft.com/office/drawing/2014/main" id="{42477DC3-A54B-614D-B0B4-C99F04727B01}"/>
                </a:ext>
              </a:extLst>
            </p:cNvPr>
            <p:cNvSpPr>
              <a:spLocks noChangeArrowheads="1"/>
            </p:cNvSpPr>
            <p:nvPr/>
          </p:nvSpPr>
          <p:spPr bwMode="auto">
            <a:xfrm>
              <a:off x="4100513" y="1008298"/>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2" name="Rectangle 481">
              <a:extLst>
                <a:ext uri="{FF2B5EF4-FFF2-40B4-BE49-F238E27FC236}">
                  <a16:creationId xmlns:a16="http://schemas.microsoft.com/office/drawing/2014/main" id="{32A6B0D6-63EA-A046-B5E8-D50CFA91F2BB}"/>
                </a:ext>
              </a:extLst>
            </p:cNvPr>
            <p:cNvSpPr>
              <a:spLocks noChangeArrowheads="1"/>
            </p:cNvSpPr>
            <p:nvPr/>
          </p:nvSpPr>
          <p:spPr bwMode="auto">
            <a:xfrm>
              <a:off x="3919538" y="1054335"/>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3" name="Rectangle 482">
              <a:extLst>
                <a:ext uri="{FF2B5EF4-FFF2-40B4-BE49-F238E27FC236}">
                  <a16:creationId xmlns:a16="http://schemas.microsoft.com/office/drawing/2014/main" id="{F287C428-3275-5E4D-B8B1-61A516973DA7}"/>
                </a:ext>
              </a:extLst>
            </p:cNvPr>
            <p:cNvSpPr>
              <a:spLocks noChangeArrowheads="1"/>
            </p:cNvSpPr>
            <p:nvPr/>
          </p:nvSpPr>
          <p:spPr bwMode="auto">
            <a:xfrm>
              <a:off x="3956051" y="1054335"/>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4" name="Rectangle 483">
              <a:extLst>
                <a:ext uri="{FF2B5EF4-FFF2-40B4-BE49-F238E27FC236}">
                  <a16:creationId xmlns:a16="http://schemas.microsoft.com/office/drawing/2014/main" id="{7E0FB0B5-137D-C849-80CA-92201FF27A4C}"/>
                </a:ext>
              </a:extLst>
            </p:cNvPr>
            <p:cNvSpPr>
              <a:spLocks noChangeArrowheads="1"/>
            </p:cNvSpPr>
            <p:nvPr/>
          </p:nvSpPr>
          <p:spPr bwMode="auto">
            <a:xfrm>
              <a:off x="3992563" y="1054335"/>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5" name="Rectangle 484">
              <a:extLst>
                <a:ext uri="{FF2B5EF4-FFF2-40B4-BE49-F238E27FC236}">
                  <a16:creationId xmlns:a16="http://schemas.microsoft.com/office/drawing/2014/main" id="{8648631E-0BD2-8648-96DC-29A7CF1A3415}"/>
                </a:ext>
              </a:extLst>
            </p:cNvPr>
            <p:cNvSpPr>
              <a:spLocks noChangeArrowheads="1"/>
            </p:cNvSpPr>
            <p:nvPr/>
          </p:nvSpPr>
          <p:spPr bwMode="auto">
            <a:xfrm>
              <a:off x="4029076" y="1054335"/>
              <a:ext cx="19050"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6" name="Rectangle 485">
              <a:extLst>
                <a:ext uri="{FF2B5EF4-FFF2-40B4-BE49-F238E27FC236}">
                  <a16:creationId xmlns:a16="http://schemas.microsoft.com/office/drawing/2014/main" id="{C148EAA2-A849-AC46-9299-49D44B7CE6C1}"/>
                </a:ext>
              </a:extLst>
            </p:cNvPr>
            <p:cNvSpPr>
              <a:spLocks noChangeArrowheads="1"/>
            </p:cNvSpPr>
            <p:nvPr/>
          </p:nvSpPr>
          <p:spPr bwMode="auto">
            <a:xfrm>
              <a:off x="4064001" y="1054335"/>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7" name="Rectangle 486">
              <a:extLst>
                <a:ext uri="{FF2B5EF4-FFF2-40B4-BE49-F238E27FC236}">
                  <a16:creationId xmlns:a16="http://schemas.microsoft.com/office/drawing/2014/main" id="{8997B758-2333-BA49-B423-9667726F6DA3}"/>
                </a:ext>
              </a:extLst>
            </p:cNvPr>
            <p:cNvSpPr>
              <a:spLocks noChangeArrowheads="1"/>
            </p:cNvSpPr>
            <p:nvPr/>
          </p:nvSpPr>
          <p:spPr bwMode="auto">
            <a:xfrm>
              <a:off x="4100513" y="1054335"/>
              <a:ext cx="20638" cy="2698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8" name="Rectangle 487">
              <a:extLst>
                <a:ext uri="{FF2B5EF4-FFF2-40B4-BE49-F238E27FC236}">
                  <a16:creationId xmlns:a16="http://schemas.microsoft.com/office/drawing/2014/main" id="{934EDF64-B447-0341-9D16-B6DB02A8897A}"/>
                </a:ext>
              </a:extLst>
            </p:cNvPr>
            <p:cNvSpPr>
              <a:spLocks noChangeArrowheads="1"/>
            </p:cNvSpPr>
            <p:nvPr/>
          </p:nvSpPr>
          <p:spPr bwMode="auto">
            <a:xfrm>
              <a:off x="3919538" y="917810"/>
              <a:ext cx="20638"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89" name="Rectangle 488">
              <a:extLst>
                <a:ext uri="{FF2B5EF4-FFF2-40B4-BE49-F238E27FC236}">
                  <a16:creationId xmlns:a16="http://schemas.microsoft.com/office/drawing/2014/main" id="{99D62B90-64C8-764F-B1F2-0D243FB7E067}"/>
                </a:ext>
              </a:extLst>
            </p:cNvPr>
            <p:cNvSpPr>
              <a:spLocks noChangeArrowheads="1"/>
            </p:cNvSpPr>
            <p:nvPr/>
          </p:nvSpPr>
          <p:spPr bwMode="auto">
            <a:xfrm>
              <a:off x="3956051" y="917810"/>
              <a:ext cx="19050"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0" name="Rectangle 489">
              <a:extLst>
                <a:ext uri="{FF2B5EF4-FFF2-40B4-BE49-F238E27FC236}">
                  <a16:creationId xmlns:a16="http://schemas.microsoft.com/office/drawing/2014/main" id="{9C2DD01D-85D1-304B-9DDF-F1AA81EE7B4B}"/>
                </a:ext>
              </a:extLst>
            </p:cNvPr>
            <p:cNvSpPr>
              <a:spLocks noChangeArrowheads="1"/>
            </p:cNvSpPr>
            <p:nvPr/>
          </p:nvSpPr>
          <p:spPr bwMode="auto">
            <a:xfrm>
              <a:off x="3992563" y="917810"/>
              <a:ext cx="19050"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1" name="Rectangle 490">
              <a:extLst>
                <a:ext uri="{FF2B5EF4-FFF2-40B4-BE49-F238E27FC236}">
                  <a16:creationId xmlns:a16="http://schemas.microsoft.com/office/drawing/2014/main" id="{5D19395F-AA84-9544-BF96-360DA7A630D0}"/>
                </a:ext>
              </a:extLst>
            </p:cNvPr>
            <p:cNvSpPr>
              <a:spLocks noChangeArrowheads="1"/>
            </p:cNvSpPr>
            <p:nvPr/>
          </p:nvSpPr>
          <p:spPr bwMode="auto">
            <a:xfrm>
              <a:off x="4029076" y="917810"/>
              <a:ext cx="19050"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2" name="Rectangle 491">
              <a:extLst>
                <a:ext uri="{FF2B5EF4-FFF2-40B4-BE49-F238E27FC236}">
                  <a16:creationId xmlns:a16="http://schemas.microsoft.com/office/drawing/2014/main" id="{F8463AA4-299E-5544-8DD9-8E5FE47D7147}"/>
                </a:ext>
              </a:extLst>
            </p:cNvPr>
            <p:cNvSpPr>
              <a:spLocks noChangeArrowheads="1"/>
            </p:cNvSpPr>
            <p:nvPr/>
          </p:nvSpPr>
          <p:spPr bwMode="auto">
            <a:xfrm>
              <a:off x="4064001" y="917810"/>
              <a:ext cx="20638"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3" name="Rectangle 492">
              <a:extLst>
                <a:ext uri="{FF2B5EF4-FFF2-40B4-BE49-F238E27FC236}">
                  <a16:creationId xmlns:a16="http://schemas.microsoft.com/office/drawing/2014/main" id="{4A55A660-5C6F-6747-956F-05361EF89FB7}"/>
                </a:ext>
              </a:extLst>
            </p:cNvPr>
            <p:cNvSpPr>
              <a:spLocks noChangeArrowheads="1"/>
            </p:cNvSpPr>
            <p:nvPr/>
          </p:nvSpPr>
          <p:spPr bwMode="auto">
            <a:xfrm>
              <a:off x="4100513" y="917810"/>
              <a:ext cx="20638" cy="2540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4" name="Rectangle 493">
              <a:extLst>
                <a:ext uri="{FF2B5EF4-FFF2-40B4-BE49-F238E27FC236}">
                  <a16:creationId xmlns:a16="http://schemas.microsoft.com/office/drawing/2014/main" id="{0185AE72-0383-FD4E-BF7B-D42C716E9B7D}"/>
                </a:ext>
              </a:extLst>
            </p:cNvPr>
            <p:cNvSpPr>
              <a:spLocks noChangeArrowheads="1"/>
            </p:cNvSpPr>
            <p:nvPr/>
          </p:nvSpPr>
          <p:spPr bwMode="auto">
            <a:xfrm>
              <a:off x="3919538" y="965435"/>
              <a:ext cx="20638"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5" name="Rectangle 494">
              <a:extLst>
                <a:ext uri="{FF2B5EF4-FFF2-40B4-BE49-F238E27FC236}">
                  <a16:creationId xmlns:a16="http://schemas.microsoft.com/office/drawing/2014/main" id="{E37A53F4-462A-4F45-BD00-2E2BDF313990}"/>
                </a:ext>
              </a:extLst>
            </p:cNvPr>
            <p:cNvSpPr>
              <a:spLocks noChangeArrowheads="1"/>
            </p:cNvSpPr>
            <p:nvPr/>
          </p:nvSpPr>
          <p:spPr bwMode="auto">
            <a:xfrm>
              <a:off x="3956051" y="965435"/>
              <a:ext cx="19050"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6" name="Rectangle 495">
              <a:extLst>
                <a:ext uri="{FF2B5EF4-FFF2-40B4-BE49-F238E27FC236}">
                  <a16:creationId xmlns:a16="http://schemas.microsoft.com/office/drawing/2014/main" id="{2FA0F281-F61A-A943-806F-E103D84A2D32}"/>
                </a:ext>
              </a:extLst>
            </p:cNvPr>
            <p:cNvSpPr>
              <a:spLocks noChangeArrowheads="1"/>
            </p:cNvSpPr>
            <p:nvPr/>
          </p:nvSpPr>
          <p:spPr bwMode="auto">
            <a:xfrm>
              <a:off x="3992563" y="965435"/>
              <a:ext cx="19050"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7" name="Rectangle 496">
              <a:extLst>
                <a:ext uri="{FF2B5EF4-FFF2-40B4-BE49-F238E27FC236}">
                  <a16:creationId xmlns:a16="http://schemas.microsoft.com/office/drawing/2014/main" id="{7FD9B839-2409-EB49-B276-2321B6D9D318}"/>
                </a:ext>
              </a:extLst>
            </p:cNvPr>
            <p:cNvSpPr>
              <a:spLocks noChangeArrowheads="1"/>
            </p:cNvSpPr>
            <p:nvPr/>
          </p:nvSpPr>
          <p:spPr bwMode="auto">
            <a:xfrm>
              <a:off x="4029076" y="965435"/>
              <a:ext cx="19050"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8" name="Rectangle 497">
              <a:extLst>
                <a:ext uri="{FF2B5EF4-FFF2-40B4-BE49-F238E27FC236}">
                  <a16:creationId xmlns:a16="http://schemas.microsoft.com/office/drawing/2014/main" id="{CE24462F-577B-994C-BD8F-311149EACFE5}"/>
                </a:ext>
              </a:extLst>
            </p:cNvPr>
            <p:cNvSpPr>
              <a:spLocks noChangeArrowheads="1"/>
            </p:cNvSpPr>
            <p:nvPr/>
          </p:nvSpPr>
          <p:spPr bwMode="auto">
            <a:xfrm>
              <a:off x="4064001" y="965435"/>
              <a:ext cx="20638"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99" name="Rectangle 498">
              <a:extLst>
                <a:ext uri="{FF2B5EF4-FFF2-40B4-BE49-F238E27FC236}">
                  <a16:creationId xmlns:a16="http://schemas.microsoft.com/office/drawing/2014/main" id="{51377707-1A47-D245-93CC-2F023A0DE6E4}"/>
                </a:ext>
              </a:extLst>
            </p:cNvPr>
            <p:cNvSpPr>
              <a:spLocks noChangeArrowheads="1"/>
            </p:cNvSpPr>
            <p:nvPr/>
          </p:nvSpPr>
          <p:spPr bwMode="auto">
            <a:xfrm>
              <a:off x="4100513" y="965435"/>
              <a:ext cx="20638" cy="238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0" name="Freeform 499">
              <a:extLst>
                <a:ext uri="{FF2B5EF4-FFF2-40B4-BE49-F238E27FC236}">
                  <a16:creationId xmlns:a16="http://schemas.microsoft.com/office/drawing/2014/main" id="{4E364950-0845-6B4C-B9EB-F99066B35B2B}"/>
                </a:ext>
              </a:extLst>
            </p:cNvPr>
            <p:cNvSpPr>
              <a:spLocks/>
            </p:cNvSpPr>
            <p:nvPr/>
          </p:nvSpPr>
          <p:spPr bwMode="auto">
            <a:xfrm>
              <a:off x="3862388" y="824148"/>
              <a:ext cx="115888" cy="60325"/>
            </a:xfrm>
            <a:custGeom>
              <a:avLst/>
              <a:gdLst>
                <a:gd name="T0" fmla="*/ 0 w 73"/>
                <a:gd name="T1" fmla="*/ 0 h 38"/>
                <a:gd name="T2" fmla="*/ 69 w 73"/>
                <a:gd name="T3" fmla="*/ 0 h 38"/>
                <a:gd name="T4" fmla="*/ 69 w 73"/>
                <a:gd name="T5" fmla="*/ 12 h 38"/>
                <a:gd name="T6" fmla="*/ 12 w 73"/>
                <a:gd name="T7" fmla="*/ 12 h 38"/>
                <a:gd name="T8" fmla="*/ 12 w 73"/>
                <a:gd name="T9" fmla="*/ 25 h 38"/>
                <a:gd name="T10" fmla="*/ 73 w 73"/>
                <a:gd name="T11" fmla="*/ 25 h 38"/>
                <a:gd name="T12" fmla="*/ 73 w 73"/>
                <a:gd name="T13" fmla="*/ 38 h 38"/>
                <a:gd name="T14" fmla="*/ 0 w 73"/>
                <a:gd name="T15" fmla="*/ 38 h 38"/>
                <a:gd name="T16" fmla="*/ 0 w 73"/>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8">
                  <a:moveTo>
                    <a:pt x="0" y="0"/>
                  </a:moveTo>
                  <a:lnTo>
                    <a:pt x="69" y="0"/>
                  </a:lnTo>
                  <a:lnTo>
                    <a:pt x="69" y="12"/>
                  </a:lnTo>
                  <a:lnTo>
                    <a:pt x="12" y="12"/>
                  </a:lnTo>
                  <a:lnTo>
                    <a:pt x="12" y="25"/>
                  </a:lnTo>
                  <a:lnTo>
                    <a:pt x="73" y="25"/>
                  </a:lnTo>
                  <a:lnTo>
                    <a:pt x="73" y="38"/>
                  </a:lnTo>
                  <a:lnTo>
                    <a:pt x="0" y="38"/>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1" name="Freeform 500">
              <a:extLst>
                <a:ext uri="{FF2B5EF4-FFF2-40B4-BE49-F238E27FC236}">
                  <a16:creationId xmlns:a16="http://schemas.microsoft.com/office/drawing/2014/main" id="{33370471-D895-6B4C-A019-379AFD8B163A}"/>
                </a:ext>
              </a:extLst>
            </p:cNvPr>
            <p:cNvSpPr>
              <a:spLocks/>
            </p:cNvSpPr>
            <p:nvPr/>
          </p:nvSpPr>
          <p:spPr bwMode="auto">
            <a:xfrm>
              <a:off x="4064001" y="824148"/>
              <a:ext cx="114300" cy="60325"/>
            </a:xfrm>
            <a:custGeom>
              <a:avLst/>
              <a:gdLst>
                <a:gd name="T0" fmla="*/ 3 w 72"/>
                <a:gd name="T1" fmla="*/ 0 h 38"/>
                <a:gd name="T2" fmla="*/ 72 w 72"/>
                <a:gd name="T3" fmla="*/ 0 h 38"/>
                <a:gd name="T4" fmla="*/ 72 w 72"/>
                <a:gd name="T5" fmla="*/ 38 h 38"/>
                <a:gd name="T6" fmla="*/ 0 w 72"/>
                <a:gd name="T7" fmla="*/ 38 h 38"/>
                <a:gd name="T8" fmla="*/ 0 w 72"/>
                <a:gd name="T9" fmla="*/ 25 h 38"/>
                <a:gd name="T10" fmla="*/ 59 w 72"/>
                <a:gd name="T11" fmla="*/ 25 h 38"/>
                <a:gd name="T12" fmla="*/ 59 w 72"/>
                <a:gd name="T13" fmla="*/ 12 h 38"/>
                <a:gd name="T14" fmla="*/ 3 w 72"/>
                <a:gd name="T15" fmla="*/ 12 h 38"/>
                <a:gd name="T16" fmla="*/ 3 w 7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8">
                  <a:moveTo>
                    <a:pt x="3" y="0"/>
                  </a:moveTo>
                  <a:lnTo>
                    <a:pt x="72" y="0"/>
                  </a:lnTo>
                  <a:lnTo>
                    <a:pt x="72" y="38"/>
                  </a:lnTo>
                  <a:lnTo>
                    <a:pt x="0" y="38"/>
                  </a:lnTo>
                  <a:lnTo>
                    <a:pt x="0" y="25"/>
                  </a:lnTo>
                  <a:lnTo>
                    <a:pt x="59" y="25"/>
                  </a:lnTo>
                  <a:lnTo>
                    <a:pt x="59" y="12"/>
                  </a:lnTo>
                  <a:lnTo>
                    <a:pt x="3" y="12"/>
                  </a:lnTo>
                  <a:lnTo>
                    <a:pt x="3"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2" name="Freeform 501">
              <a:extLst>
                <a:ext uri="{FF2B5EF4-FFF2-40B4-BE49-F238E27FC236}">
                  <a16:creationId xmlns:a16="http://schemas.microsoft.com/office/drawing/2014/main" id="{377D1525-9512-5741-B452-2B138A6A230C}"/>
                </a:ext>
              </a:extLst>
            </p:cNvPr>
            <p:cNvSpPr>
              <a:spLocks/>
            </p:cNvSpPr>
            <p:nvPr/>
          </p:nvSpPr>
          <p:spPr bwMode="auto">
            <a:xfrm>
              <a:off x="3940176" y="1103548"/>
              <a:ext cx="160338" cy="69850"/>
            </a:xfrm>
            <a:custGeom>
              <a:avLst/>
              <a:gdLst>
                <a:gd name="T0" fmla="*/ 0 w 101"/>
                <a:gd name="T1" fmla="*/ 0 h 44"/>
                <a:gd name="T2" fmla="*/ 101 w 101"/>
                <a:gd name="T3" fmla="*/ 0 h 44"/>
                <a:gd name="T4" fmla="*/ 101 w 101"/>
                <a:gd name="T5" fmla="*/ 44 h 44"/>
                <a:gd name="T6" fmla="*/ 90 w 101"/>
                <a:gd name="T7" fmla="*/ 44 h 44"/>
                <a:gd name="T8" fmla="*/ 90 w 101"/>
                <a:gd name="T9" fmla="*/ 12 h 44"/>
                <a:gd name="T10" fmla="*/ 11 w 101"/>
                <a:gd name="T11" fmla="*/ 12 h 44"/>
                <a:gd name="T12" fmla="*/ 11 w 101"/>
                <a:gd name="T13" fmla="*/ 44 h 44"/>
                <a:gd name="T14" fmla="*/ 0 w 101"/>
                <a:gd name="T15" fmla="*/ 44 h 44"/>
                <a:gd name="T16" fmla="*/ 0 w 101"/>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44">
                  <a:moveTo>
                    <a:pt x="0" y="0"/>
                  </a:moveTo>
                  <a:lnTo>
                    <a:pt x="101" y="0"/>
                  </a:lnTo>
                  <a:lnTo>
                    <a:pt x="101" y="44"/>
                  </a:lnTo>
                  <a:lnTo>
                    <a:pt x="90" y="44"/>
                  </a:lnTo>
                  <a:lnTo>
                    <a:pt x="90" y="12"/>
                  </a:lnTo>
                  <a:lnTo>
                    <a:pt x="11" y="12"/>
                  </a:lnTo>
                  <a:lnTo>
                    <a:pt x="11" y="44"/>
                  </a:lnTo>
                  <a:lnTo>
                    <a:pt x="0" y="44"/>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3" name="Freeform 502">
              <a:extLst>
                <a:ext uri="{FF2B5EF4-FFF2-40B4-BE49-F238E27FC236}">
                  <a16:creationId xmlns:a16="http://schemas.microsoft.com/office/drawing/2014/main" id="{50E72E3E-D566-3940-B819-8CA2C56E2CB9}"/>
                </a:ext>
              </a:extLst>
            </p:cNvPr>
            <p:cNvSpPr>
              <a:spLocks noEditPoints="1"/>
            </p:cNvSpPr>
            <p:nvPr/>
          </p:nvSpPr>
          <p:spPr bwMode="auto">
            <a:xfrm>
              <a:off x="3962401" y="790810"/>
              <a:ext cx="115888" cy="117475"/>
            </a:xfrm>
            <a:custGeom>
              <a:avLst/>
              <a:gdLst>
                <a:gd name="T0" fmla="*/ 36 w 73"/>
                <a:gd name="T1" fmla="*/ 12 h 74"/>
                <a:gd name="T2" fmla="*/ 29 w 73"/>
                <a:gd name="T3" fmla="*/ 12 h 74"/>
                <a:gd name="T4" fmla="*/ 24 w 73"/>
                <a:gd name="T5" fmla="*/ 15 h 74"/>
                <a:gd name="T6" fmla="*/ 19 w 73"/>
                <a:gd name="T7" fmla="*/ 19 h 74"/>
                <a:gd name="T8" fmla="*/ 15 w 73"/>
                <a:gd name="T9" fmla="*/ 24 h 74"/>
                <a:gd name="T10" fmla="*/ 13 w 73"/>
                <a:gd name="T11" fmla="*/ 30 h 74"/>
                <a:gd name="T12" fmla="*/ 11 w 73"/>
                <a:gd name="T13" fmla="*/ 37 h 74"/>
                <a:gd name="T14" fmla="*/ 13 w 73"/>
                <a:gd name="T15" fmla="*/ 43 h 74"/>
                <a:gd name="T16" fmla="*/ 15 w 73"/>
                <a:gd name="T17" fmla="*/ 50 h 74"/>
                <a:gd name="T18" fmla="*/ 19 w 73"/>
                <a:gd name="T19" fmla="*/ 55 h 74"/>
                <a:gd name="T20" fmla="*/ 24 w 73"/>
                <a:gd name="T21" fmla="*/ 59 h 74"/>
                <a:gd name="T22" fmla="*/ 29 w 73"/>
                <a:gd name="T23" fmla="*/ 61 h 74"/>
                <a:gd name="T24" fmla="*/ 36 w 73"/>
                <a:gd name="T25" fmla="*/ 61 h 74"/>
                <a:gd name="T26" fmla="*/ 42 w 73"/>
                <a:gd name="T27" fmla="*/ 61 h 74"/>
                <a:gd name="T28" fmla="*/ 49 w 73"/>
                <a:gd name="T29" fmla="*/ 59 h 74"/>
                <a:gd name="T30" fmla="*/ 54 w 73"/>
                <a:gd name="T31" fmla="*/ 55 h 74"/>
                <a:gd name="T32" fmla="*/ 58 w 73"/>
                <a:gd name="T33" fmla="*/ 50 h 74"/>
                <a:gd name="T34" fmla="*/ 60 w 73"/>
                <a:gd name="T35" fmla="*/ 43 h 74"/>
                <a:gd name="T36" fmla="*/ 62 w 73"/>
                <a:gd name="T37" fmla="*/ 37 h 74"/>
                <a:gd name="T38" fmla="*/ 60 w 73"/>
                <a:gd name="T39" fmla="*/ 30 h 74"/>
                <a:gd name="T40" fmla="*/ 58 w 73"/>
                <a:gd name="T41" fmla="*/ 24 h 74"/>
                <a:gd name="T42" fmla="*/ 54 w 73"/>
                <a:gd name="T43" fmla="*/ 19 h 74"/>
                <a:gd name="T44" fmla="*/ 49 w 73"/>
                <a:gd name="T45" fmla="*/ 15 h 74"/>
                <a:gd name="T46" fmla="*/ 42 w 73"/>
                <a:gd name="T47" fmla="*/ 12 h 74"/>
                <a:gd name="T48" fmla="*/ 36 w 73"/>
                <a:gd name="T49" fmla="*/ 12 h 74"/>
                <a:gd name="T50" fmla="*/ 36 w 73"/>
                <a:gd name="T51" fmla="*/ 0 h 74"/>
                <a:gd name="T52" fmla="*/ 51 w 73"/>
                <a:gd name="T53" fmla="*/ 3 h 74"/>
                <a:gd name="T54" fmla="*/ 63 w 73"/>
                <a:gd name="T55" fmla="*/ 11 h 74"/>
                <a:gd name="T56" fmla="*/ 71 w 73"/>
                <a:gd name="T57" fmla="*/ 23 h 74"/>
                <a:gd name="T58" fmla="*/ 73 w 73"/>
                <a:gd name="T59" fmla="*/ 37 h 74"/>
                <a:gd name="T60" fmla="*/ 71 w 73"/>
                <a:gd name="T61" fmla="*/ 51 h 74"/>
                <a:gd name="T62" fmla="*/ 63 w 73"/>
                <a:gd name="T63" fmla="*/ 62 h 74"/>
                <a:gd name="T64" fmla="*/ 51 w 73"/>
                <a:gd name="T65" fmla="*/ 70 h 74"/>
                <a:gd name="T66" fmla="*/ 36 w 73"/>
                <a:gd name="T67" fmla="*/ 74 h 74"/>
                <a:gd name="T68" fmla="*/ 22 w 73"/>
                <a:gd name="T69" fmla="*/ 70 h 74"/>
                <a:gd name="T70" fmla="*/ 10 w 73"/>
                <a:gd name="T71" fmla="*/ 62 h 74"/>
                <a:gd name="T72" fmla="*/ 3 w 73"/>
                <a:gd name="T73" fmla="*/ 51 h 74"/>
                <a:gd name="T74" fmla="*/ 0 w 73"/>
                <a:gd name="T75" fmla="*/ 37 h 74"/>
                <a:gd name="T76" fmla="*/ 3 w 73"/>
                <a:gd name="T77" fmla="*/ 23 h 74"/>
                <a:gd name="T78" fmla="*/ 10 w 73"/>
                <a:gd name="T79" fmla="*/ 11 h 74"/>
                <a:gd name="T80" fmla="*/ 22 w 73"/>
                <a:gd name="T81" fmla="*/ 3 h 74"/>
                <a:gd name="T82" fmla="*/ 36 w 73"/>
                <a:gd name="T8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74">
                  <a:moveTo>
                    <a:pt x="36" y="12"/>
                  </a:moveTo>
                  <a:lnTo>
                    <a:pt x="29" y="12"/>
                  </a:lnTo>
                  <a:lnTo>
                    <a:pt x="24" y="15"/>
                  </a:lnTo>
                  <a:lnTo>
                    <a:pt x="19" y="19"/>
                  </a:lnTo>
                  <a:lnTo>
                    <a:pt x="15" y="24"/>
                  </a:lnTo>
                  <a:lnTo>
                    <a:pt x="13" y="30"/>
                  </a:lnTo>
                  <a:lnTo>
                    <a:pt x="11" y="37"/>
                  </a:lnTo>
                  <a:lnTo>
                    <a:pt x="13" y="43"/>
                  </a:lnTo>
                  <a:lnTo>
                    <a:pt x="15" y="50"/>
                  </a:lnTo>
                  <a:lnTo>
                    <a:pt x="19" y="55"/>
                  </a:lnTo>
                  <a:lnTo>
                    <a:pt x="24" y="59"/>
                  </a:lnTo>
                  <a:lnTo>
                    <a:pt x="29" y="61"/>
                  </a:lnTo>
                  <a:lnTo>
                    <a:pt x="36" y="61"/>
                  </a:lnTo>
                  <a:lnTo>
                    <a:pt x="42" y="61"/>
                  </a:lnTo>
                  <a:lnTo>
                    <a:pt x="49" y="59"/>
                  </a:lnTo>
                  <a:lnTo>
                    <a:pt x="54" y="55"/>
                  </a:lnTo>
                  <a:lnTo>
                    <a:pt x="58" y="50"/>
                  </a:lnTo>
                  <a:lnTo>
                    <a:pt x="60" y="43"/>
                  </a:lnTo>
                  <a:lnTo>
                    <a:pt x="62" y="37"/>
                  </a:lnTo>
                  <a:lnTo>
                    <a:pt x="60" y="30"/>
                  </a:lnTo>
                  <a:lnTo>
                    <a:pt x="58" y="24"/>
                  </a:lnTo>
                  <a:lnTo>
                    <a:pt x="54" y="19"/>
                  </a:lnTo>
                  <a:lnTo>
                    <a:pt x="49" y="15"/>
                  </a:lnTo>
                  <a:lnTo>
                    <a:pt x="42" y="12"/>
                  </a:lnTo>
                  <a:lnTo>
                    <a:pt x="36" y="12"/>
                  </a:lnTo>
                  <a:close/>
                  <a:moveTo>
                    <a:pt x="36" y="0"/>
                  </a:moveTo>
                  <a:lnTo>
                    <a:pt x="51" y="3"/>
                  </a:lnTo>
                  <a:lnTo>
                    <a:pt x="63" y="11"/>
                  </a:lnTo>
                  <a:lnTo>
                    <a:pt x="71" y="23"/>
                  </a:lnTo>
                  <a:lnTo>
                    <a:pt x="73" y="37"/>
                  </a:lnTo>
                  <a:lnTo>
                    <a:pt x="71" y="51"/>
                  </a:lnTo>
                  <a:lnTo>
                    <a:pt x="63" y="62"/>
                  </a:lnTo>
                  <a:lnTo>
                    <a:pt x="51" y="70"/>
                  </a:lnTo>
                  <a:lnTo>
                    <a:pt x="36" y="74"/>
                  </a:lnTo>
                  <a:lnTo>
                    <a:pt x="22" y="70"/>
                  </a:lnTo>
                  <a:lnTo>
                    <a:pt x="10" y="62"/>
                  </a:lnTo>
                  <a:lnTo>
                    <a:pt x="3" y="51"/>
                  </a:lnTo>
                  <a:lnTo>
                    <a:pt x="0" y="37"/>
                  </a:lnTo>
                  <a:lnTo>
                    <a:pt x="3" y="23"/>
                  </a:lnTo>
                  <a:lnTo>
                    <a:pt x="10" y="11"/>
                  </a:lnTo>
                  <a:lnTo>
                    <a:pt x="22" y="3"/>
                  </a:lnTo>
                  <a:lnTo>
                    <a:pt x="3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4" name="Rectangle 503">
              <a:extLst>
                <a:ext uri="{FF2B5EF4-FFF2-40B4-BE49-F238E27FC236}">
                  <a16:creationId xmlns:a16="http://schemas.microsoft.com/office/drawing/2014/main" id="{3C65489B-4D2B-B94F-8042-18641F17C1F3}"/>
                </a:ext>
              </a:extLst>
            </p:cNvPr>
            <p:cNvSpPr>
              <a:spLocks noChangeArrowheads="1"/>
            </p:cNvSpPr>
            <p:nvPr/>
          </p:nvSpPr>
          <p:spPr bwMode="auto">
            <a:xfrm>
              <a:off x="4011613" y="824148"/>
              <a:ext cx="17463" cy="4921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5" name="Rectangle 504">
              <a:extLst>
                <a:ext uri="{FF2B5EF4-FFF2-40B4-BE49-F238E27FC236}">
                  <a16:creationId xmlns:a16="http://schemas.microsoft.com/office/drawing/2014/main" id="{1627979E-170D-994D-BB6B-A28751EDF6FF}"/>
                </a:ext>
              </a:extLst>
            </p:cNvPr>
            <p:cNvSpPr>
              <a:spLocks noChangeArrowheads="1"/>
            </p:cNvSpPr>
            <p:nvPr/>
          </p:nvSpPr>
          <p:spPr bwMode="auto">
            <a:xfrm>
              <a:off x="3994151" y="838435"/>
              <a:ext cx="52388" cy="2063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grpSp>
      <p:sp>
        <p:nvSpPr>
          <p:cNvPr id="207" name="TextBox 206">
            <a:extLst>
              <a:ext uri="{FF2B5EF4-FFF2-40B4-BE49-F238E27FC236}">
                <a16:creationId xmlns:a16="http://schemas.microsoft.com/office/drawing/2014/main" id="{28516546-C962-D24D-812B-7F5796321C0A}"/>
              </a:ext>
            </a:extLst>
          </p:cNvPr>
          <p:cNvSpPr txBox="1">
            <a:spLocks/>
          </p:cNvSpPr>
          <p:nvPr/>
        </p:nvSpPr>
        <p:spPr>
          <a:xfrm>
            <a:off x="1043845" y="5616007"/>
            <a:ext cx="1610831" cy="141642"/>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ctr" defTabSz="895292">
              <a:lnSpc>
                <a:spcPts val="1195"/>
              </a:lnSpc>
              <a:spcBef>
                <a:spcPct val="0"/>
              </a:spcBef>
              <a:buClr>
                <a:srgbClr val="505050"/>
              </a:buClr>
              <a:defRPr/>
            </a:pPr>
            <a:r>
              <a:rPr lang="en-US" sz="900" dirty="0">
                <a:solidFill>
                  <a:srgbClr val="505050"/>
                </a:solidFill>
                <a:latin typeface="Arial"/>
                <a:ea typeface="ＭＳ Ｐゴシック"/>
              </a:rPr>
              <a:t>Patient travels to center</a:t>
            </a:r>
          </a:p>
        </p:txBody>
      </p:sp>
      <p:sp>
        <p:nvSpPr>
          <p:cNvPr id="2" name="Left Brace 1">
            <a:extLst>
              <a:ext uri="{FF2B5EF4-FFF2-40B4-BE49-F238E27FC236}">
                <a16:creationId xmlns:a16="http://schemas.microsoft.com/office/drawing/2014/main" id="{25C84BC9-ED62-1E4C-A0AE-56154FFCB514}"/>
              </a:ext>
            </a:extLst>
          </p:cNvPr>
          <p:cNvSpPr/>
          <p:nvPr/>
        </p:nvSpPr>
        <p:spPr>
          <a:xfrm rot="16200000">
            <a:off x="8127937" y="3200155"/>
            <a:ext cx="363046" cy="2095800"/>
          </a:xfrm>
          <a:prstGeom prst="leftBrace">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grpSp>
        <p:nvGrpSpPr>
          <p:cNvPr id="125" name="Group 124">
            <a:extLst>
              <a:ext uri="{FF2B5EF4-FFF2-40B4-BE49-F238E27FC236}">
                <a16:creationId xmlns:a16="http://schemas.microsoft.com/office/drawing/2014/main" id="{431C0C13-5BF1-0B44-B5FD-D3BC3D913516}"/>
              </a:ext>
            </a:extLst>
          </p:cNvPr>
          <p:cNvGrpSpPr/>
          <p:nvPr/>
        </p:nvGrpSpPr>
        <p:grpSpPr>
          <a:xfrm>
            <a:off x="5851521" y="2882639"/>
            <a:ext cx="365397" cy="365397"/>
            <a:chOff x="5605694" y="3797171"/>
            <a:chExt cx="220262" cy="220262"/>
          </a:xfrm>
        </p:grpSpPr>
        <p:sp>
          <p:nvSpPr>
            <p:cNvPr id="126" name="Star: 10 Points 247">
              <a:extLst>
                <a:ext uri="{FF2B5EF4-FFF2-40B4-BE49-F238E27FC236}">
                  <a16:creationId xmlns:a16="http://schemas.microsoft.com/office/drawing/2014/main" id="{0EF341B5-26CB-8543-A492-A2EE095AB90F}"/>
                </a:ext>
              </a:extLst>
            </p:cNvPr>
            <p:cNvSpPr/>
            <p:nvPr/>
          </p:nvSpPr>
          <p:spPr>
            <a:xfrm>
              <a:off x="5605694" y="3797171"/>
              <a:ext cx="220262" cy="220262"/>
            </a:xfrm>
            <a:prstGeom prst="star10">
              <a:avLst>
                <a:gd name="adj" fmla="val 30787"/>
                <a:gd name="hf" fmla="val 105146"/>
              </a:avLst>
            </a:prstGeom>
            <a:solidFill>
              <a:srgbClr val="00A5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grpSp>
          <p:nvGrpSpPr>
            <p:cNvPr id="127" name="Group 126">
              <a:extLst>
                <a:ext uri="{FF2B5EF4-FFF2-40B4-BE49-F238E27FC236}">
                  <a16:creationId xmlns:a16="http://schemas.microsoft.com/office/drawing/2014/main" id="{A96F6F43-568E-E04A-9804-79D15D26698F}"/>
                </a:ext>
              </a:extLst>
            </p:cNvPr>
            <p:cNvGrpSpPr/>
            <p:nvPr/>
          </p:nvGrpSpPr>
          <p:grpSpPr>
            <a:xfrm>
              <a:off x="5655213" y="3847396"/>
              <a:ext cx="121225" cy="119812"/>
              <a:chOff x="6742952" y="4265374"/>
              <a:chExt cx="314561" cy="310896"/>
            </a:xfrm>
          </p:grpSpPr>
          <p:sp>
            <p:nvSpPr>
              <p:cNvPr id="128" name="Oval 127">
                <a:extLst>
                  <a:ext uri="{FF2B5EF4-FFF2-40B4-BE49-F238E27FC236}">
                    <a16:creationId xmlns:a16="http://schemas.microsoft.com/office/drawing/2014/main" id="{8C6BDD06-368D-0F4E-BC86-FC38440A42AA}"/>
                  </a:ext>
                </a:extLst>
              </p:cNvPr>
              <p:cNvSpPr/>
              <p:nvPr/>
            </p:nvSpPr>
            <p:spPr>
              <a:xfrm>
                <a:off x="6742952" y="4265374"/>
                <a:ext cx="314561" cy="310896"/>
              </a:xfrm>
              <a:prstGeom prst="ellipse">
                <a:avLst/>
              </a:prstGeom>
              <a:solidFill>
                <a:srgbClr val="00A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sp>
            <p:nvSpPr>
              <p:cNvPr id="129" name="Freeform: Shape 250">
                <a:extLst>
                  <a:ext uri="{FF2B5EF4-FFF2-40B4-BE49-F238E27FC236}">
                    <a16:creationId xmlns:a16="http://schemas.microsoft.com/office/drawing/2014/main" id="{20091B62-6187-2946-90C3-FCA995654D47}"/>
                  </a:ext>
                </a:extLst>
              </p:cNvPr>
              <p:cNvSpPr/>
              <p:nvPr/>
            </p:nvSpPr>
            <p:spPr>
              <a:xfrm>
                <a:off x="6833285" y="4361358"/>
                <a:ext cx="133895" cy="134511"/>
              </a:xfrm>
              <a:custGeom>
                <a:avLst/>
                <a:gdLst>
                  <a:gd name="connsiteX0" fmla="*/ 0 w 244928"/>
                  <a:gd name="connsiteY0" fmla="*/ 0 h 246054"/>
                  <a:gd name="connsiteX1" fmla="*/ 244928 w 244928"/>
                  <a:gd name="connsiteY1" fmla="*/ 0 h 246054"/>
                  <a:gd name="connsiteX2" fmla="*/ 244928 w 244928"/>
                  <a:gd name="connsiteY2" fmla="*/ 57242 h 246054"/>
                  <a:gd name="connsiteX3" fmla="*/ 151856 w 244928"/>
                  <a:gd name="connsiteY3" fmla="*/ 57242 h 246054"/>
                  <a:gd name="connsiteX4" fmla="*/ 151856 w 244928"/>
                  <a:gd name="connsiteY4" fmla="*/ 246054 h 246054"/>
                  <a:gd name="connsiteX5" fmla="*/ 93073 w 244928"/>
                  <a:gd name="connsiteY5" fmla="*/ 246054 h 246054"/>
                  <a:gd name="connsiteX6" fmla="*/ 93073 w 244928"/>
                  <a:gd name="connsiteY6" fmla="*/ 57242 h 246054"/>
                  <a:gd name="connsiteX7" fmla="*/ 0 w 244928"/>
                  <a:gd name="connsiteY7" fmla="*/ 57242 h 2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28" h="246054">
                    <a:moveTo>
                      <a:pt x="0" y="0"/>
                    </a:moveTo>
                    <a:lnTo>
                      <a:pt x="244928" y="0"/>
                    </a:lnTo>
                    <a:lnTo>
                      <a:pt x="244928" y="57242"/>
                    </a:lnTo>
                    <a:lnTo>
                      <a:pt x="151856" y="57242"/>
                    </a:lnTo>
                    <a:lnTo>
                      <a:pt x="151856" y="246054"/>
                    </a:lnTo>
                    <a:lnTo>
                      <a:pt x="93073" y="246054"/>
                    </a:lnTo>
                    <a:lnTo>
                      <a:pt x="93073" y="57242"/>
                    </a:lnTo>
                    <a:lnTo>
                      <a:pt x="0" y="572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grpSp>
      </p:grpSp>
      <p:sp>
        <p:nvSpPr>
          <p:cNvPr id="131" name="Rectangle 130">
            <a:extLst>
              <a:ext uri="{FF2B5EF4-FFF2-40B4-BE49-F238E27FC236}">
                <a16:creationId xmlns:a16="http://schemas.microsoft.com/office/drawing/2014/main" id="{773A7130-B96B-BD4D-8B9C-1822BB147ACD}"/>
              </a:ext>
            </a:extLst>
          </p:cNvPr>
          <p:cNvSpPr>
            <a:spLocks/>
          </p:cNvSpPr>
          <p:nvPr/>
        </p:nvSpPr>
        <p:spPr>
          <a:xfrm rot="5400000">
            <a:off x="5837988" y="2644090"/>
            <a:ext cx="382036" cy="60992"/>
          </a:xfrm>
          <a:prstGeom prst="rect">
            <a:avLst/>
          </a:prstGeom>
          <a:solidFill>
            <a:schemeClr val="accent4">
              <a:alpha val="5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32" name="Legend3">
            <a:extLst>
              <a:ext uri="{FF2B5EF4-FFF2-40B4-BE49-F238E27FC236}">
                <a16:creationId xmlns:a16="http://schemas.microsoft.com/office/drawing/2014/main" id="{96ACB788-89B0-B940-8FB4-1095BF00F3B4}"/>
              </a:ext>
            </a:extLst>
          </p:cNvPr>
          <p:cNvSpPr>
            <a:spLocks noChangeArrowheads="1"/>
          </p:cNvSpPr>
          <p:nvPr>
            <p:custDataLst>
              <p:tags r:id="rId3"/>
            </p:custDataLst>
          </p:nvPr>
        </p:nvSpPr>
        <p:spPr bwMode="gray">
          <a:xfrm>
            <a:off x="3191886" y="5898859"/>
            <a:ext cx="1602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685004">
              <a:spcBef>
                <a:spcPct val="0"/>
              </a:spcBef>
              <a:buClr>
                <a:srgbClr val="505050"/>
              </a:buClr>
              <a:defRPr/>
            </a:pPr>
            <a:r>
              <a:rPr lang="en-US" sz="900" dirty="0">
                <a:solidFill>
                  <a:srgbClr val="505050"/>
                </a:solidFill>
                <a:latin typeface="Arial"/>
                <a:ea typeface="ＭＳ Ｐゴシック"/>
              </a:rPr>
              <a:t>CAR T cell manufacturing begins after apheresis </a:t>
            </a:r>
            <a:endParaRPr lang="x-none" sz="900">
              <a:solidFill>
                <a:srgbClr val="505050"/>
              </a:solidFill>
              <a:latin typeface="Arial"/>
              <a:ea typeface="ＭＳ Ｐゴシック"/>
            </a:endParaRPr>
          </a:p>
        </p:txBody>
      </p:sp>
      <p:grpSp>
        <p:nvGrpSpPr>
          <p:cNvPr id="133" name="Group 132">
            <a:extLst>
              <a:ext uri="{FF2B5EF4-FFF2-40B4-BE49-F238E27FC236}">
                <a16:creationId xmlns:a16="http://schemas.microsoft.com/office/drawing/2014/main" id="{8852DF7F-F4A4-9848-A1A7-A9121C513F1F}"/>
              </a:ext>
            </a:extLst>
          </p:cNvPr>
          <p:cNvGrpSpPr/>
          <p:nvPr/>
        </p:nvGrpSpPr>
        <p:grpSpPr>
          <a:xfrm>
            <a:off x="2776377" y="5842142"/>
            <a:ext cx="365397" cy="365397"/>
            <a:chOff x="5605694" y="3797171"/>
            <a:chExt cx="220262" cy="220262"/>
          </a:xfrm>
        </p:grpSpPr>
        <p:sp>
          <p:nvSpPr>
            <p:cNvPr id="134" name="Star: 10 Points 247">
              <a:extLst>
                <a:ext uri="{FF2B5EF4-FFF2-40B4-BE49-F238E27FC236}">
                  <a16:creationId xmlns:a16="http://schemas.microsoft.com/office/drawing/2014/main" id="{C260AB8D-23D4-1E45-81DD-D11356A82794}"/>
                </a:ext>
              </a:extLst>
            </p:cNvPr>
            <p:cNvSpPr/>
            <p:nvPr/>
          </p:nvSpPr>
          <p:spPr>
            <a:xfrm>
              <a:off x="5605694" y="3797171"/>
              <a:ext cx="220262" cy="220262"/>
            </a:xfrm>
            <a:prstGeom prst="star10">
              <a:avLst>
                <a:gd name="adj" fmla="val 30787"/>
                <a:gd name="hf" fmla="val 105146"/>
              </a:avLst>
            </a:prstGeom>
            <a:solidFill>
              <a:srgbClr val="00A5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grpSp>
          <p:nvGrpSpPr>
            <p:cNvPr id="135" name="Group 134">
              <a:extLst>
                <a:ext uri="{FF2B5EF4-FFF2-40B4-BE49-F238E27FC236}">
                  <a16:creationId xmlns:a16="http://schemas.microsoft.com/office/drawing/2014/main" id="{F2FE2753-D976-B140-A090-46A4BF7DA378}"/>
                </a:ext>
              </a:extLst>
            </p:cNvPr>
            <p:cNvGrpSpPr/>
            <p:nvPr/>
          </p:nvGrpSpPr>
          <p:grpSpPr>
            <a:xfrm>
              <a:off x="5655213" y="3847396"/>
              <a:ext cx="121225" cy="119812"/>
              <a:chOff x="6742952" y="4265374"/>
              <a:chExt cx="314561" cy="310896"/>
            </a:xfrm>
          </p:grpSpPr>
          <p:sp>
            <p:nvSpPr>
              <p:cNvPr id="136" name="Oval 135">
                <a:extLst>
                  <a:ext uri="{FF2B5EF4-FFF2-40B4-BE49-F238E27FC236}">
                    <a16:creationId xmlns:a16="http://schemas.microsoft.com/office/drawing/2014/main" id="{CDD16562-D262-D94C-A81D-672C6ECE7C83}"/>
                  </a:ext>
                </a:extLst>
              </p:cNvPr>
              <p:cNvSpPr/>
              <p:nvPr/>
            </p:nvSpPr>
            <p:spPr>
              <a:xfrm>
                <a:off x="6742952" y="4265374"/>
                <a:ext cx="314561" cy="310896"/>
              </a:xfrm>
              <a:prstGeom prst="ellipse">
                <a:avLst/>
              </a:prstGeom>
              <a:solidFill>
                <a:srgbClr val="00A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sp>
            <p:nvSpPr>
              <p:cNvPr id="137" name="Freeform: Shape 250">
                <a:extLst>
                  <a:ext uri="{FF2B5EF4-FFF2-40B4-BE49-F238E27FC236}">
                    <a16:creationId xmlns:a16="http://schemas.microsoft.com/office/drawing/2014/main" id="{444BFF02-F215-B542-A017-D513B4561978}"/>
                  </a:ext>
                </a:extLst>
              </p:cNvPr>
              <p:cNvSpPr/>
              <p:nvPr/>
            </p:nvSpPr>
            <p:spPr>
              <a:xfrm>
                <a:off x="6833285" y="4361358"/>
                <a:ext cx="133895" cy="134511"/>
              </a:xfrm>
              <a:custGeom>
                <a:avLst/>
                <a:gdLst>
                  <a:gd name="connsiteX0" fmla="*/ 0 w 244928"/>
                  <a:gd name="connsiteY0" fmla="*/ 0 h 246054"/>
                  <a:gd name="connsiteX1" fmla="*/ 244928 w 244928"/>
                  <a:gd name="connsiteY1" fmla="*/ 0 h 246054"/>
                  <a:gd name="connsiteX2" fmla="*/ 244928 w 244928"/>
                  <a:gd name="connsiteY2" fmla="*/ 57242 h 246054"/>
                  <a:gd name="connsiteX3" fmla="*/ 151856 w 244928"/>
                  <a:gd name="connsiteY3" fmla="*/ 57242 h 246054"/>
                  <a:gd name="connsiteX4" fmla="*/ 151856 w 244928"/>
                  <a:gd name="connsiteY4" fmla="*/ 246054 h 246054"/>
                  <a:gd name="connsiteX5" fmla="*/ 93073 w 244928"/>
                  <a:gd name="connsiteY5" fmla="*/ 246054 h 246054"/>
                  <a:gd name="connsiteX6" fmla="*/ 93073 w 244928"/>
                  <a:gd name="connsiteY6" fmla="*/ 57242 h 246054"/>
                  <a:gd name="connsiteX7" fmla="*/ 0 w 244928"/>
                  <a:gd name="connsiteY7" fmla="*/ 57242 h 2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28" h="246054">
                    <a:moveTo>
                      <a:pt x="0" y="0"/>
                    </a:moveTo>
                    <a:lnTo>
                      <a:pt x="244928" y="0"/>
                    </a:lnTo>
                    <a:lnTo>
                      <a:pt x="244928" y="57242"/>
                    </a:lnTo>
                    <a:lnTo>
                      <a:pt x="151856" y="57242"/>
                    </a:lnTo>
                    <a:lnTo>
                      <a:pt x="151856" y="246054"/>
                    </a:lnTo>
                    <a:lnTo>
                      <a:pt x="93073" y="246054"/>
                    </a:lnTo>
                    <a:lnTo>
                      <a:pt x="93073" y="57242"/>
                    </a:lnTo>
                    <a:lnTo>
                      <a:pt x="0" y="572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FFFFFF"/>
                  </a:solidFill>
                  <a:latin typeface="Verdana" panose="020B0604030504040204" pitchFamily="34" charset="0"/>
                  <a:ea typeface="Verdana" panose="020B0604030504040204" pitchFamily="34" charset="0"/>
                </a:endParaRPr>
              </a:p>
            </p:txBody>
          </p:sp>
        </p:grpSp>
      </p:grpSp>
      <p:sp>
        <p:nvSpPr>
          <p:cNvPr id="147" name="Rectangle 146">
            <a:extLst>
              <a:ext uri="{FF2B5EF4-FFF2-40B4-BE49-F238E27FC236}">
                <a16:creationId xmlns:a16="http://schemas.microsoft.com/office/drawing/2014/main" id="{D37FD9E2-2A52-0844-A02D-2811DEBEEBE7}"/>
              </a:ext>
            </a:extLst>
          </p:cNvPr>
          <p:cNvSpPr>
            <a:spLocks/>
          </p:cNvSpPr>
          <p:nvPr/>
        </p:nvSpPr>
        <p:spPr>
          <a:xfrm>
            <a:off x="2791955" y="3751154"/>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49" name="Rectangle 148">
            <a:extLst>
              <a:ext uri="{FF2B5EF4-FFF2-40B4-BE49-F238E27FC236}">
                <a16:creationId xmlns:a16="http://schemas.microsoft.com/office/drawing/2014/main" id="{903D630C-5713-3F47-A1B4-CB152BEA07B5}"/>
              </a:ext>
            </a:extLst>
          </p:cNvPr>
          <p:cNvSpPr>
            <a:spLocks/>
          </p:cNvSpPr>
          <p:nvPr/>
        </p:nvSpPr>
        <p:spPr>
          <a:xfrm>
            <a:off x="3881005" y="3752503"/>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50" name="Rectangle 149">
            <a:extLst>
              <a:ext uri="{FF2B5EF4-FFF2-40B4-BE49-F238E27FC236}">
                <a16:creationId xmlns:a16="http://schemas.microsoft.com/office/drawing/2014/main" id="{61CE4B4A-8D19-B64A-AB14-0646D066CE02}"/>
              </a:ext>
            </a:extLst>
          </p:cNvPr>
          <p:cNvSpPr>
            <a:spLocks/>
          </p:cNvSpPr>
          <p:nvPr/>
        </p:nvSpPr>
        <p:spPr>
          <a:xfrm>
            <a:off x="5021003" y="3751154"/>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51" name="Rectangle 150">
            <a:extLst>
              <a:ext uri="{FF2B5EF4-FFF2-40B4-BE49-F238E27FC236}">
                <a16:creationId xmlns:a16="http://schemas.microsoft.com/office/drawing/2014/main" id="{433D330E-38E9-464B-AD2C-376A8C98D77B}"/>
              </a:ext>
            </a:extLst>
          </p:cNvPr>
          <p:cNvSpPr>
            <a:spLocks/>
          </p:cNvSpPr>
          <p:nvPr/>
        </p:nvSpPr>
        <p:spPr>
          <a:xfrm>
            <a:off x="6139831" y="3751154"/>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52" name="Rectangle 151">
            <a:extLst>
              <a:ext uri="{FF2B5EF4-FFF2-40B4-BE49-F238E27FC236}">
                <a16:creationId xmlns:a16="http://schemas.microsoft.com/office/drawing/2014/main" id="{B25BB55D-F47E-0A47-AE70-874DFC5ED13C}"/>
              </a:ext>
            </a:extLst>
          </p:cNvPr>
          <p:cNvSpPr>
            <a:spLocks/>
          </p:cNvSpPr>
          <p:nvPr/>
        </p:nvSpPr>
        <p:spPr>
          <a:xfrm>
            <a:off x="7286708" y="3751154"/>
            <a:ext cx="908127" cy="551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53" name="Rectangle 152">
            <a:extLst>
              <a:ext uri="{FF2B5EF4-FFF2-40B4-BE49-F238E27FC236}">
                <a16:creationId xmlns:a16="http://schemas.microsoft.com/office/drawing/2014/main" id="{81703755-290F-4943-BDE8-ED00EFA98016}"/>
              </a:ext>
            </a:extLst>
          </p:cNvPr>
          <p:cNvSpPr>
            <a:spLocks/>
          </p:cNvSpPr>
          <p:nvPr/>
        </p:nvSpPr>
        <p:spPr>
          <a:xfrm>
            <a:off x="8395531" y="3751154"/>
            <a:ext cx="908127" cy="551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sp>
        <p:nvSpPr>
          <p:cNvPr id="154" name="Rectangle 153">
            <a:extLst>
              <a:ext uri="{FF2B5EF4-FFF2-40B4-BE49-F238E27FC236}">
                <a16:creationId xmlns:a16="http://schemas.microsoft.com/office/drawing/2014/main" id="{F0E0E8C0-6F0F-784E-9D96-C63263B26C2F}"/>
              </a:ext>
            </a:extLst>
          </p:cNvPr>
          <p:cNvSpPr>
            <a:spLocks/>
          </p:cNvSpPr>
          <p:nvPr/>
        </p:nvSpPr>
        <p:spPr>
          <a:xfrm>
            <a:off x="9605770" y="3752503"/>
            <a:ext cx="908127" cy="551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41">
              <a:spcBef>
                <a:spcPct val="0"/>
              </a:spcBef>
              <a:defRPr/>
            </a:pPr>
            <a:endParaRPr lang="en-US" sz="700">
              <a:solidFill>
                <a:srgbClr val="505050"/>
              </a:solidFill>
              <a:latin typeface="Calibri"/>
              <a:ea typeface="ＭＳ Ｐゴシック"/>
            </a:endParaRPr>
          </a:p>
        </p:txBody>
      </p:sp>
      <p:grpSp>
        <p:nvGrpSpPr>
          <p:cNvPr id="139" name="Group 138">
            <a:extLst>
              <a:ext uri="{FF2B5EF4-FFF2-40B4-BE49-F238E27FC236}">
                <a16:creationId xmlns:a16="http://schemas.microsoft.com/office/drawing/2014/main" id="{71868DC4-69AF-8B49-B375-A053D93B6345}"/>
              </a:ext>
            </a:extLst>
          </p:cNvPr>
          <p:cNvGrpSpPr/>
          <p:nvPr/>
        </p:nvGrpSpPr>
        <p:grpSpPr>
          <a:xfrm>
            <a:off x="700505" y="5557569"/>
            <a:ext cx="433348" cy="243419"/>
            <a:chOff x="6567488" y="4116623"/>
            <a:chExt cx="474662" cy="323850"/>
          </a:xfrm>
          <a:solidFill>
            <a:schemeClr val="accent2"/>
          </a:solidFill>
        </p:grpSpPr>
        <p:sp>
          <p:nvSpPr>
            <p:cNvPr id="140" name="Rectangle 670">
              <a:extLst>
                <a:ext uri="{FF2B5EF4-FFF2-40B4-BE49-F238E27FC236}">
                  <a16:creationId xmlns:a16="http://schemas.microsoft.com/office/drawing/2014/main" id="{499C39CC-9874-1049-AA43-72BEC042C12C}"/>
                </a:ext>
              </a:extLst>
            </p:cNvPr>
            <p:cNvSpPr>
              <a:spLocks noChangeArrowheads="1"/>
            </p:cNvSpPr>
            <p:nvPr/>
          </p:nvSpPr>
          <p:spPr bwMode="auto">
            <a:xfrm>
              <a:off x="6718300" y="4369035"/>
              <a:ext cx="141287"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1" name="Freeform 671">
              <a:extLst>
                <a:ext uri="{FF2B5EF4-FFF2-40B4-BE49-F238E27FC236}">
                  <a16:creationId xmlns:a16="http://schemas.microsoft.com/office/drawing/2014/main" id="{2D9E498D-C971-1D48-95B7-B49AA3D8E3DC}"/>
                </a:ext>
              </a:extLst>
            </p:cNvPr>
            <p:cNvSpPr>
              <a:spLocks/>
            </p:cNvSpPr>
            <p:nvPr/>
          </p:nvSpPr>
          <p:spPr bwMode="auto">
            <a:xfrm>
              <a:off x="6567488" y="4130910"/>
              <a:ext cx="307975" cy="255588"/>
            </a:xfrm>
            <a:custGeom>
              <a:avLst/>
              <a:gdLst>
                <a:gd name="T0" fmla="*/ 0 w 194"/>
                <a:gd name="T1" fmla="*/ 0 h 161"/>
                <a:gd name="T2" fmla="*/ 194 w 194"/>
                <a:gd name="T3" fmla="*/ 0 h 161"/>
                <a:gd name="T4" fmla="*/ 194 w 194"/>
                <a:gd name="T5" fmla="*/ 124 h 161"/>
                <a:gd name="T6" fmla="*/ 181 w 194"/>
                <a:gd name="T7" fmla="*/ 124 h 161"/>
                <a:gd name="T8" fmla="*/ 181 w 194"/>
                <a:gd name="T9" fmla="*/ 11 h 161"/>
                <a:gd name="T10" fmla="*/ 12 w 194"/>
                <a:gd name="T11" fmla="*/ 11 h 161"/>
                <a:gd name="T12" fmla="*/ 12 w 194"/>
                <a:gd name="T13" fmla="*/ 150 h 161"/>
                <a:gd name="T14" fmla="*/ 17 w 194"/>
                <a:gd name="T15" fmla="*/ 150 h 161"/>
                <a:gd name="T16" fmla="*/ 17 w 194"/>
                <a:gd name="T17" fmla="*/ 161 h 161"/>
                <a:gd name="T18" fmla="*/ 0 w 194"/>
                <a:gd name="T19" fmla="*/ 161 h 161"/>
                <a:gd name="T20" fmla="*/ 0 w 194"/>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1">
                  <a:moveTo>
                    <a:pt x="0" y="0"/>
                  </a:moveTo>
                  <a:lnTo>
                    <a:pt x="194" y="0"/>
                  </a:lnTo>
                  <a:lnTo>
                    <a:pt x="194" y="124"/>
                  </a:lnTo>
                  <a:lnTo>
                    <a:pt x="181" y="124"/>
                  </a:lnTo>
                  <a:lnTo>
                    <a:pt x="181" y="11"/>
                  </a:lnTo>
                  <a:lnTo>
                    <a:pt x="12" y="11"/>
                  </a:lnTo>
                  <a:lnTo>
                    <a:pt x="12" y="150"/>
                  </a:lnTo>
                  <a:lnTo>
                    <a:pt x="17" y="150"/>
                  </a:lnTo>
                  <a:lnTo>
                    <a:pt x="17" y="161"/>
                  </a:lnTo>
                  <a:lnTo>
                    <a:pt x="0" y="161"/>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2" name="Freeform 672">
              <a:extLst>
                <a:ext uri="{FF2B5EF4-FFF2-40B4-BE49-F238E27FC236}">
                  <a16:creationId xmlns:a16="http://schemas.microsoft.com/office/drawing/2014/main" id="{D919773D-BBBD-7241-8F1B-99D99985C5D1}"/>
                </a:ext>
              </a:extLst>
            </p:cNvPr>
            <p:cNvSpPr>
              <a:spLocks/>
            </p:cNvSpPr>
            <p:nvPr/>
          </p:nvSpPr>
          <p:spPr bwMode="auto">
            <a:xfrm>
              <a:off x="6889750" y="4124560"/>
              <a:ext cx="50800" cy="38100"/>
            </a:xfrm>
            <a:custGeom>
              <a:avLst/>
              <a:gdLst>
                <a:gd name="T0" fmla="*/ 17 w 32"/>
                <a:gd name="T1" fmla="*/ 0 h 24"/>
                <a:gd name="T2" fmla="*/ 22 w 32"/>
                <a:gd name="T3" fmla="*/ 0 h 24"/>
                <a:gd name="T4" fmla="*/ 26 w 32"/>
                <a:gd name="T5" fmla="*/ 2 h 24"/>
                <a:gd name="T6" fmla="*/ 30 w 32"/>
                <a:gd name="T7" fmla="*/ 6 h 24"/>
                <a:gd name="T8" fmla="*/ 32 w 32"/>
                <a:gd name="T9" fmla="*/ 10 h 24"/>
                <a:gd name="T10" fmla="*/ 32 w 32"/>
                <a:gd name="T11" fmla="*/ 15 h 24"/>
                <a:gd name="T12" fmla="*/ 32 w 32"/>
                <a:gd name="T13" fmla="*/ 24 h 24"/>
                <a:gd name="T14" fmla="*/ 21 w 32"/>
                <a:gd name="T15" fmla="*/ 24 h 24"/>
                <a:gd name="T16" fmla="*/ 21 w 32"/>
                <a:gd name="T17" fmla="*/ 15 h 24"/>
                <a:gd name="T18" fmla="*/ 21 w 32"/>
                <a:gd name="T19" fmla="*/ 14 h 24"/>
                <a:gd name="T20" fmla="*/ 18 w 32"/>
                <a:gd name="T21" fmla="*/ 13 h 24"/>
                <a:gd name="T22" fmla="*/ 17 w 32"/>
                <a:gd name="T23" fmla="*/ 11 h 24"/>
                <a:gd name="T24" fmla="*/ 14 w 32"/>
                <a:gd name="T25" fmla="*/ 13 h 24"/>
                <a:gd name="T26" fmla="*/ 13 w 32"/>
                <a:gd name="T27" fmla="*/ 14 h 24"/>
                <a:gd name="T28" fmla="*/ 13 w 32"/>
                <a:gd name="T29" fmla="*/ 15 h 24"/>
                <a:gd name="T30" fmla="*/ 13 w 32"/>
                <a:gd name="T31" fmla="*/ 24 h 24"/>
                <a:gd name="T32" fmla="*/ 0 w 32"/>
                <a:gd name="T33" fmla="*/ 24 h 24"/>
                <a:gd name="T34" fmla="*/ 0 w 32"/>
                <a:gd name="T35" fmla="*/ 15 h 24"/>
                <a:gd name="T36" fmla="*/ 2 w 32"/>
                <a:gd name="T37" fmla="*/ 10 h 24"/>
                <a:gd name="T38" fmla="*/ 4 w 32"/>
                <a:gd name="T39" fmla="*/ 6 h 24"/>
                <a:gd name="T40" fmla="*/ 8 w 32"/>
                <a:gd name="T41" fmla="*/ 2 h 24"/>
                <a:gd name="T42" fmla="*/ 12 w 32"/>
                <a:gd name="T43" fmla="*/ 0 h 24"/>
                <a:gd name="T44" fmla="*/ 17 w 32"/>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4">
                  <a:moveTo>
                    <a:pt x="17" y="0"/>
                  </a:moveTo>
                  <a:lnTo>
                    <a:pt x="22" y="0"/>
                  </a:lnTo>
                  <a:lnTo>
                    <a:pt x="26" y="2"/>
                  </a:lnTo>
                  <a:lnTo>
                    <a:pt x="30" y="6"/>
                  </a:lnTo>
                  <a:lnTo>
                    <a:pt x="32" y="10"/>
                  </a:lnTo>
                  <a:lnTo>
                    <a:pt x="32" y="15"/>
                  </a:lnTo>
                  <a:lnTo>
                    <a:pt x="32" y="24"/>
                  </a:lnTo>
                  <a:lnTo>
                    <a:pt x="21" y="24"/>
                  </a:lnTo>
                  <a:lnTo>
                    <a:pt x="21" y="15"/>
                  </a:lnTo>
                  <a:lnTo>
                    <a:pt x="21" y="14"/>
                  </a:lnTo>
                  <a:lnTo>
                    <a:pt x="18" y="13"/>
                  </a:lnTo>
                  <a:lnTo>
                    <a:pt x="17" y="11"/>
                  </a:lnTo>
                  <a:lnTo>
                    <a:pt x="14" y="13"/>
                  </a:lnTo>
                  <a:lnTo>
                    <a:pt x="13" y="14"/>
                  </a:lnTo>
                  <a:lnTo>
                    <a:pt x="13" y="15"/>
                  </a:lnTo>
                  <a:lnTo>
                    <a:pt x="13" y="24"/>
                  </a:lnTo>
                  <a:lnTo>
                    <a:pt x="0" y="24"/>
                  </a:lnTo>
                  <a:lnTo>
                    <a:pt x="0" y="15"/>
                  </a:lnTo>
                  <a:lnTo>
                    <a:pt x="2" y="10"/>
                  </a:lnTo>
                  <a:lnTo>
                    <a:pt x="4" y="6"/>
                  </a:lnTo>
                  <a:lnTo>
                    <a:pt x="8" y="2"/>
                  </a:lnTo>
                  <a:lnTo>
                    <a:pt x="12" y="0"/>
                  </a:lnTo>
                  <a:lnTo>
                    <a:pt x="17"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3" name="Rectangle 673">
              <a:extLst>
                <a:ext uri="{FF2B5EF4-FFF2-40B4-BE49-F238E27FC236}">
                  <a16:creationId xmlns:a16="http://schemas.microsoft.com/office/drawing/2014/main" id="{FB0C3948-4C42-7D44-8B57-591E553271D7}"/>
                </a:ext>
              </a:extLst>
            </p:cNvPr>
            <p:cNvSpPr>
              <a:spLocks noChangeArrowheads="1"/>
            </p:cNvSpPr>
            <p:nvPr/>
          </p:nvSpPr>
          <p:spPr bwMode="auto">
            <a:xfrm>
              <a:off x="6975475" y="4369035"/>
              <a:ext cx="6667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4" name="Freeform 674">
              <a:extLst>
                <a:ext uri="{FF2B5EF4-FFF2-40B4-BE49-F238E27FC236}">
                  <a16:creationId xmlns:a16="http://schemas.microsoft.com/office/drawing/2014/main" id="{AB4D8E9A-CFDD-1141-92CB-683B113A6E86}"/>
                </a:ext>
              </a:extLst>
            </p:cNvPr>
            <p:cNvSpPr>
              <a:spLocks/>
            </p:cNvSpPr>
            <p:nvPr/>
          </p:nvSpPr>
          <p:spPr bwMode="auto">
            <a:xfrm>
              <a:off x="6854825" y="4151548"/>
              <a:ext cx="182562" cy="227013"/>
            </a:xfrm>
            <a:custGeom>
              <a:avLst/>
              <a:gdLst>
                <a:gd name="T0" fmla="*/ 0 w 115"/>
                <a:gd name="T1" fmla="*/ 0 h 143"/>
                <a:gd name="T2" fmla="*/ 71 w 115"/>
                <a:gd name="T3" fmla="*/ 0 h 143"/>
                <a:gd name="T4" fmla="*/ 92 w 115"/>
                <a:gd name="T5" fmla="*/ 56 h 143"/>
                <a:gd name="T6" fmla="*/ 115 w 115"/>
                <a:gd name="T7" fmla="*/ 69 h 143"/>
                <a:gd name="T8" fmla="*/ 115 w 115"/>
                <a:gd name="T9" fmla="*/ 96 h 143"/>
                <a:gd name="T10" fmla="*/ 103 w 115"/>
                <a:gd name="T11" fmla="*/ 96 h 143"/>
                <a:gd name="T12" fmla="*/ 103 w 115"/>
                <a:gd name="T13" fmla="*/ 77 h 143"/>
                <a:gd name="T14" fmla="*/ 83 w 115"/>
                <a:gd name="T15" fmla="*/ 64 h 143"/>
                <a:gd name="T16" fmla="*/ 63 w 115"/>
                <a:gd name="T17" fmla="*/ 12 h 143"/>
                <a:gd name="T18" fmla="*/ 13 w 115"/>
                <a:gd name="T19" fmla="*/ 12 h 143"/>
                <a:gd name="T20" fmla="*/ 13 w 115"/>
                <a:gd name="T21" fmla="*/ 143 h 143"/>
                <a:gd name="T22" fmla="*/ 0 w 115"/>
                <a:gd name="T23" fmla="*/ 143 h 143"/>
                <a:gd name="T24" fmla="*/ 0 w 115"/>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3">
                  <a:moveTo>
                    <a:pt x="0" y="0"/>
                  </a:moveTo>
                  <a:lnTo>
                    <a:pt x="71" y="0"/>
                  </a:lnTo>
                  <a:lnTo>
                    <a:pt x="92" y="56"/>
                  </a:lnTo>
                  <a:lnTo>
                    <a:pt x="115" y="69"/>
                  </a:lnTo>
                  <a:lnTo>
                    <a:pt x="115" y="96"/>
                  </a:lnTo>
                  <a:lnTo>
                    <a:pt x="103" y="96"/>
                  </a:lnTo>
                  <a:lnTo>
                    <a:pt x="103" y="77"/>
                  </a:lnTo>
                  <a:lnTo>
                    <a:pt x="83" y="64"/>
                  </a:lnTo>
                  <a:lnTo>
                    <a:pt x="63" y="12"/>
                  </a:lnTo>
                  <a:lnTo>
                    <a:pt x="13" y="12"/>
                  </a:lnTo>
                  <a:lnTo>
                    <a:pt x="13" y="143"/>
                  </a:lnTo>
                  <a:lnTo>
                    <a:pt x="0" y="143"/>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5" name="Rectangle 675">
              <a:extLst>
                <a:ext uri="{FF2B5EF4-FFF2-40B4-BE49-F238E27FC236}">
                  <a16:creationId xmlns:a16="http://schemas.microsoft.com/office/drawing/2014/main" id="{C4551F69-60C1-754F-9246-390EE876E794}"/>
                </a:ext>
              </a:extLst>
            </p:cNvPr>
            <p:cNvSpPr>
              <a:spLocks noChangeArrowheads="1"/>
            </p:cNvSpPr>
            <p:nvPr/>
          </p:nvSpPr>
          <p:spPr bwMode="auto">
            <a:xfrm>
              <a:off x="6872288" y="4269023"/>
              <a:ext cx="150812" cy="2063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6" name="Freeform 676">
              <a:extLst>
                <a:ext uri="{FF2B5EF4-FFF2-40B4-BE49-F238E27FC236}">
                  <a16:creationId xmlns:a16="http://schemas.microsoft.com/office/drawing/2014/main" id="{FA870FB3-2749-4549-98D8-80CDE6074AFC}"/>
                </a:ext>
              </a:extLst>
            </p:cNvPr>
            <p:cNvSpPr>
              <a:spLocks noEditPoints="1"/>
            </p:cNvSpPr>
            <p:nvPr/>
          </p:nvSpPr>
          <p:spPr bwMode="auto">
            <a:xfrm>
              <a:off x="6858000" y="4329348"/>
              <a:ext cx="109537" cy="111125"/>
            </a:xfrm>
            <a:custGeom>
              <a:avLst/>
              <a:gdLst>
                <a:gd name="T0" fmla="*/ 34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3 w 69"/>
                <a:gd name="T15" fmla="*/ 42 h 70"/>
                <a:gd name="T16" fmla="*/ 15 w 69"/>
                <a:gd name="T17" fmla="*/ 47 h 70"/>
                <a:gd name="T18" fmla="*/ 19 w 69"/>
                <a:gd name="T19" fmla="*/ 51 h 70"/>
                <a:gd name="T20" fmla="*/ 23 w 69"/>
                <a:gd name="T21" fmla="*/ 54 h 70"/>
                <a:gd name="T22" fmla="*/ 28 w 69"/>
                <a:gd name="T23" fmla="*/ 57 h 70"/>
                <a:gd name="T24" fmla="*/ 34 w 69"/>
                <a:gd name="T25" fmla="*/ 57 h 70"/>
                <a:gd name="T26" fmla="*/ 39 w 69"/>
                <a:gd name="T27" fmla="*/ 57 h 70"/>
                <a:gd name="T28" fmla="*/ 46 w 69"/>
                <a:gd name="T29" fmla="*/ 54 h 70"/>
                <a:gd name="T30" fmla="*/ 50 w 69"/>
                <a:gd name="T31" fmla="*/ 51 h 70"/>
                <a:gd name="T32" fmla="*/ 54 w 69"/>
                <a:gd name="T33" fmla="*/ 47 h 70"/>
                <a:gd name="T34" fmla="*/ 56 w 69"/>
                <a:gd name="T35" fmla="*/ 42 h 70"/>
                <a:gd name="T36" fmla="*/ 56 w 69"/>
                <a:gd name="T37" fmla="*/ 35 h 70"/>
                <a:gd name="T38" fmla="*/ 56 w 69"/>
                <a:gd name="T39" fmla="*/ 29 h 70"/>
                <a:gd name="T40" fmla="*/ 54 w 69"/>
                <a:gd name="T41" fmla="*/ 24 h 70"/>
                <a:gd name="T42" fmla="*/ 50 w 69"/>
                <a:gd name="T43" fmla="*/ 20 h 70"/>
                <a:gd name="T44" fmla="*/ 46 w 69"/>
                <a:gd name="T45" fmla="*/ 16 h 70"/>
                <a:gd name="T46" fmla="*/ 39 w 69"/>
                <a:gd name="T47" fmla="*/ 13 h 70"/>
                <a:gd name="T48" fmla="*/ 34 w 69"/>
                <a:gd name="T49" fmla="*/ 13 h 70"/>
                <a:gd name="T50" fmla="*/ 34 w 69"/>
                <a:gd name="T51" fmla="*/ 0 h 70"/>
                <a:gd name="T52" fmla="*/ 47 w 69"/>
                <a:gd name="T53" fmla="*/ 3 h 70"/>
                <a:gd name="T54" fmla="*/ 59 w 69"/>
                <a:gd name="T55" fmla="*/ 11 h 70"/>
                <a:gd name="T56" fmla="*/ 65 w 69"/>
                <a:gd name="T57" fmla="*/ 22 h 70"/>
                <a:gd name="T58" fmla="*/ 69 w 69"/>
                <a:gd name="T59" fmla="*/ 35 h 70"/>
                <a:gd name="T60" fmla="*/ 65 w 69"/>
                <a:gd name="T61" fmla="*/ 48 h 70"/>
                <a:gd name="T62" fmla="*/ 59 w 69"/>
                <a:gd name="T63" fmla="*/ 60 h 70"/>
                <a:gd name="T64" fmla="*/ 47 w 69"/>
                <a:gd name="T65" fmla="*/ 67 h 70"/>
                <a:gd name="T66" fmla="*/ 34 w 69"/>
                <a:gd name="T67" fmla="*/ 70 h 70"/>
                <a:gd name="T68" fmla="*/ 22 w 69"/>
                <a:gd name="T69" fmla="*/ 67 h 70"/>
                <a:gd name="T70" fmla="*/ 10 w 69"/>
                <a:gd name="T71" fmla="*/ 60 h 70"/>
                <a:gd name="T72" fmla="*/ 2 w 69"/>
                <a:gd name="T73" fmla="*/ 48 h 70"/>
                <a:gd name="T74" fmla="*/ 0 w 69"/>
                <a:gd name="T75" fmla="*/ 35 h 70"/>
                <a:gd name="T76" fmla="*/ 2 w 69"/>
                <a:gd name="T77" fmla="*/ 22 h 70"/>
                <a:gd name="T78" fmla="*/ 10 w 69"/>
                <a:gd name="T79" fmla="*/ 11 h 70"/>
                <a:gd name="T80" fmla="*/ 22 w 69"/>
                <a:gd name="T81" fmla="*/ 3 h 70"/>
                <a:gd name="T82" fmla="*/ 34 w 6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70">
                  <a:moveTo>
                    <a:pt x="34" y="13"/>
                  </a:moveTo>
                  <a:lnTo>
                    <a:pt x="28" y="13"/>
                  </a:lnTo>
                  <a:lnTo>
                    <a:pt x="23" y="16"/>
                  </a:lnTo>
                  <a:lnTo>
                    <a:pt x="19" y="20"/>
                  </a:lnTo>
                  <a:lnTo>
                    <a:pt x="15" y="24"/>
                  </a:lnTo>
                  <a:lnTo>
                    <a:pt x="13" y="29"/>
                  </a:lnTo>
                  <a:lnTo>
                    <a:pt x="13" y="35"/>
                  </a:lnTo>
                  <a:lnTo>
                    <a:pt x="13" y="42"/>
                  </a:lnTo>
                  <a:lnTo>
                    <a:pt x="15" y="47"/>
                  </a:lnTo>
                  <a:lnTo>
                    <a:pt x="19" y="51"/>
                  </a:lnTo>
                  <a:lnTo>
                    <a:pt x="23" y="54"/>
                  </a:lnTo>
                  <a:lnTo>
                    <a:pt x="28" y="57"/>
                  </a:lnTo>
                  <a:lnTo>
                    <a:pt x="34" y="57"/>
                  </a:lnTo>
                  <a:lnTo>
                    <a:pt x="39" y="57"/>
                  </a:lnTo>
                  <a:lnTo>
                    <a:pt x="46" y="54"/>
                  </a:lnTo>
                  <a:lnTo>
                    <a:pt x="50" y="51"/>
                  </a:lnTo>
                  <a:lnTo>
                    <a:pt x="54" y="47"/>
                  </a:lnTo>
                  <a:lnTo>
                    <a:pt x="56" y="42"/>
                  </a:lnTo>
                  <a:lnTo>
                    <a:pt x="56" y="35"/>
                  </a:lnTo>
                  <a:lnTo>
                    <a:pt x="56" y="29"/>
                  </a:lnTo>
                  <a:lnTo>
                    <a:pt x="54" y="24"/>
                  </a:lnTo>
                  <a:lnTo>
                    <a:pt x="50" y="20"/>
                  </a:lnTo>
                  <a:lnTo>
                    <a:pt x="46" y="16"/>
                  </a:lnTo>
                  <a:lnTo>
                    <a:pt x="39" y="13"/>
                  </a:lnTo>
                  <a:lnTo>
                    <a:pt x="34" y="13"/>
                  </a:lnTo>
                  <a:close/>
                  <a:moveTo>
                    <a:pt x="34" y="0"/>
                  </a:moveTo>
                  <a:lnTo>
                    <a:pt x="47" y="3"/>
                  </a:lnTo>
                  <a:lnTo>
                    <a:pt x="59" y="11"/>
                  </a:lnTo>
                  <a:lnTo>
                    <a:pt x="65" y="22"/>
                  </a:lnTo>
                  <a:lnTo>
                    <a:pt x="69" y="35"/>
                  </a:lnTo>
                  <a:lnTo>
                    <a:pt x="65" y="48"/>
                  </a:lnTo>
                  <a:lnTo>
                    <a:pt x="59" y="60"/>
                  </a:lnTo>
                  <a:lnTo>
                    <a:pt x="47" y="67"/>
                  </a:lnTo>
                  <a:lnTo>
                    <a:pt x="34" y="70"/>
                  </a:lnTo>
                  <a:lnTo>
                    <a:pt x="22" y="67"/>
                  </a:lnTo>
                  <a:lnTo>
                    <a:pt x="10" y="60"/>
                  </a:lnTo>
                  <a:lnTo>
                    <a:pt x="2" y="48"/>
                  </a:lnTo>
                  <a:lnTo>
                    <a:pt x="0" y="35"/>
                  </a:lnTo>
                  <a:lnTo>
                    <a:pt x="2" y="22"/>
                  </a:lnTo>
                  <a:lnTo>
                    <a:pt x="10" y="11"/>
                  </a:lnTo>
                  <a:lnTo>
                    <a:pt x="22" y="3"/>
                  </a:lnTo>
                  <a:lnTo>
                    <a:pt x="34"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48" name="Freeform 677">
              <a:extLst>
                <a:ext uri="{FF2B5EF4-FFF2-40B4-BE49-F238E27FC236}">
                  <a16:creationId xmlns:a16="http://schemas.microsoft.com/office/drawing/2014/main" id="{F561B0A1-CA17-2645-9B4A-CD8C6A7135EB}"/>
                </a:ext>
              </a:extLst>
            </p:cNvPr>
            <p:cNvSpPr>
              <a:spLocks noEditPoints="1"/>
            </p:cNvSpPr>
            <p:nvPr/>
          </p:nvSpPr>
          <p:spPr bwMode="auto">
            <a:xfrm>
              <a:off x="6888163" y="4362685"/>
              <a:ext cx="46037" cy="47625"/>
            </a:xfrm>
            <a:custGeom>
              <a:avLst/>
              <a:gdLst>
                <a:gd name="T0" fmla="*/ 15 w 29"/>
                <a:gd name="T1" fmla="*/ 12 h 30"/>
                <a:gd name="T2" fmla="*/ 13 w 29"/>
                <a:gd name="T3" fmla="*/ 13 h 30"/>
                <a:gd name="T4" fmla="*/ 13 w 29"/>
                <a:gd name="T5" fmla="*/ 14 h 30"/>
                <a:gd name="T6" fmla="*/ 13 w 29"/>
                <a:gd name="T7" fmla="*/ 17 h 30"/>
                <a:gd name="T8" fmla="*/ 15 w 29"/>
                <a:gd name="T9" fmla="*/ 17 h 30"/>
                <a:gd name="T10" fmla="*/ 17 w 29"/>
                <a:gd name="T11" fmla="*/ 17 h 30"/>
                <a:gd name="T12" fmla="*/ 18 w 29"/>
                <a:gd name="T13" fmla="*/ 14 h 30"/>
                <a:gd name="T14" fmla="*/ 17 w 29"/>
                <a:gd name="T15" fmla="*/ 13 h 30"/>
                <a:gd name="T16" fmla="*/ 15 w 29"/>
                <a:gd name="T17" fmla="*/ 12 h 30"/>
                <a:gd name="T18" fmla="*/ 15 w 29"/>
                <a:gd name="T19" fmla="*/ 0 h 30"/>
                <a:gd name="T20" fmla="*/ 20 w 29"/>
                <a:gd name="T21" fmla="*/ 0 h 30"/>
                <a:gd name="T22" fmla="*/ 24 w 29"/>
                <a:gd name="T23" fmla="*/ 3 h 30"/>
                <a:gd name="T24" fmla="*/ 27 w 29"/>
                <a:gd name="T25" fmla="*/ 5 h 30"/>
                <a:gd name="T26" fmla="*/ 29 w 29"/>
                <a:gd name="T27" fmla="*/ 9 h 30"/>
                <a:gd name="T28" fmla="*/ 29 w 29"/>
                <a:gd name="T29" fmla="*/ 14 h 30"/>
                <a:gd name="T30" fmla="*/ 29 w 29"/>
                <a:gd name="T31" fmla="*/ 19 h 30"/>
                <a:gd name="T32" fmla="*/ 27 w 29"/>
                <a:gd name="T33" fmla="*/ 23 h 30"/>
                <a:gd name="T34" fmla="*/ 24 w 29"/>
                <a:gd name="T35" fmla="*/ 26 h 30"/>
                <a:gd name="T36" fmla="*/ 20 w 29"/>
                <a:gd name="T37" fmla="*/ 28 h 30"/>
                <a:gd name="T38" fmla="*/ 15 w 29"/>
                <a:gd name="T39" fmla="*/ 30 h 30"/>
                <a:gd name="T40" fmla="*/ 10 w 29"/>
                <a:gd name="T41" fmla="*/ 28 h 30"/>
                <a:gd name="T42" fmla="*/ 6 w 29"/>
                <a:gd name="T43" fmla="*/ 26 h 30"/>
                <a:gd name="T44" fmla="*/ 4 w 29"/>
                <a:gd name="T45" fmla="*/ 23 h 30"/>
                <a:gd name="T46" fmla="*/ 1 w 29"/>
                <a:gd name="T47" fmla="*/ 19 h 30"/>
                <a:gd name="T48" fmla="*/ 0 w 29"/>
                <a:gd name="T49" fmla="*/ 14 h 30"/>
                <a:gd name="T50" fmla="*/ 1 w 29"/>
                <a:gd name="T51" fmla="*/ 10 h 30"/>
                <a:gd name="T52" fmla="*/ 3 w 29"/>
                <a:gd name="T53" fmla="*/ 6 h 30"/>
                <a:gd name="T54" fmla="*/ 5 w 29"/>
                <a:gd name="T55" fmla="*/ 4 h 30"/>
                <a:gd name="T56" fmla="*/ 8 w 29"/>
                <a:gd name="T57" fmla="*/ 1 h 30"/>
                <a:gd name="T58" fmla="*/ 11 w 29"/>
                <a:gd name="T59" fmla="*/ 0 h 30"/>
                <a:gd name="T60" fmla="*/ 15 w 29"/>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0">
                  <a:moveTo>
                    <a:pt x="15" y="12"/>
                  </a:moveTo>
                  <a:lnTo>
                    <a:pt x="13" y="13"/>
                  </a:lnTo>
                  <a:lnTo>
                    <a:pt x="13" y="14"/>
                  </a:lnTo>
                  <a:lnTo>
                    <a:pt x="13" y="17"/>
                  </a:lnTo>
                  <a:lnTo>
                    <a:pt x="15" y="17"/>
                  </a:lnTo>
                  <a:lnTo>
                    <a:pt x="17" y="17"/>
                  </a:lnTo>
                  <a:lnTo>
                    <a:pt x="18" y="14"/>
                  </a:lnTo>
                  <a:lnTo>
                    <a:pt x="17" y="13"/>
                  </a:lnTo>
                  <a:lnTo>
                    <a:pt x="15" y="12"/>
                  </a:lnTo>
                  <a:close/>
                  <a:moveTo>
                    <a:pt x="15" y="0"/>
                  </a:moveTo>
                  <a:lnTo>
                    <a:pt x="20" y="0"/>
                  </a:lnTo>
                  <a:lnTo>
                    <a:pt x="24" y="3"/>
                  </a:lnTo>
                  <a:lnTo>
                    <a:pt x="27" y="5"/>
                  </a:lnTo>
                  <a:lnTo>
                    <a:pt x="29" y="9"/>
                  </a:lnTo>
                  <a:lnTo>
                    <a:pt x="29" y="14"/>
                  </a:lnTo>
                  <a:lnTo>
                    <a:pt x="29" y="19"/>
                  </a:lnTo>
                  <a:lnTo>
                    <a:pt x="27" y="23"/>
                  </a:lnTo>
                  <a:lnTo>
                    <a:pt x="24" y="26"/>
                  </a:lnTo>
                  <a:lnTo>
                    <a:pt x="20" y="28"/>
                  </a:lnTo>
                  <a:lnTo>
                    <a:pt x="15" y="30"/>
                  </a:lnTo>
                  <a:lnTo>
                    <a:pt x="10" y="28"/>
                  </a:lnTo>
                  <a:lnTo>
                    <a:pt x="6" y="26"/>
                  </a:lnTo>
                  <a:lnTo>
                    <a:pt x="4" y="23"/>
                  </a:lnTo>
                  <a:lnTo>
                    <a:pt x="1" y="19"/>
                  </a:lnTo>
                  <a:lnTo>
                    <a:pt x="0" y="14"/>
                  </a:lnTo>
                  <a:lnTo>
                    <a:pt x="1" y="10"/>
                  </a:lnTo>
                  <a:lnTo>
                    <a:pt x="3" y="6"/>
                  </a:lnTo>
                  <a:lnTo>
                    <a:pt x="5" y="4"/>
                  </a:lnTo>
                  <a:lnTo>
                    <a:pt x="8" y="1"/>
                  </a:lnTo>
                  <a:lnTo>
                    <a:pt x="11" y="0"/>
                  </a:lnTo>
                  <a:lnTo>
                    <a:pt x="1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55" name="Freeform 678">
              <a:extLst>
                <a:ext uri="{FF2B5EF4-FFF2-40B4-BE49-F238E27FC236}">
                  <a16:creationId xmlns:a16="http://schemas.microsoft.com/office/drawing/2014/main" id="{143751DB-851D-BB41-A59A-BCEA1A279CEC}"/>
                </a:ext>
              </a:extLst>
            </p:cNvPr>
            <p:cNvSpPr>
              <a:spLocks noEditPoints="1"/>
            </p:cNvSpPr>
            <p:nvPr/>
          </p:nvSpPr>
          <p:spPr bwMode="auto">
            <a:xfrm>
              <a:off x="6630988" y="4362685"/>
              <a:ext cx="49212" cy="47625"/>
            </a:xfrm>
            <a:custGeom>
              <a:avLst/>
              <a:gdLst>
                <a:gd name="T0" fmla="*/ 16 w 31"/>
                <a:gd name="T1" fmla="*/ 12 h 30"/>
                <a:gd name="T2" fmla="*/ 13 w 31"/>
                <a:gd name="T3" fmla="*/ 13 h 30"/>
                <a:gd name="T4" fmla="*/ 13 w 31"/>
                <a:gd name="T5" fmla="*/ 14 h 30"/>
                <a:gd name="T6" fmla="*/ 13 w 31"/>
                <a:gd name="T7" fmla="*/ 17 h 30"/>
                <a:gd name="T8" fmla="*/ 16 w 31"/>
                <a:gd name="T9" fmla="*/ 17 h 30"/>
                <a:gd name="T10" fmla="*/ 17 w 31"/>
                <a:gd name="T11" fmla="*/ 17 h 30"/>
                <a:gd name="T12" fmla="*/ 18 w 31"/>
                <a:gd name="T13" fmla="*/ 14 h 30"/>
                <a:gd name="T14" fmla="*/ 17 w 31"/>
                <a:gd name="T15" fmla="*/ 13 h 30"/>
                <a:gd name="T16" fmla="*/ 16 w 31"/>
                <a:gd name="T17" fmla="*/ 12 h 30"/>
                <a:gd name="T18" fmla="*/ 16 w 31"/>
                <a:gd name="T19" fmla="*/ 0 h 30"/>
                <a:gd name="T20" fmla="*/ 21 w 31"/>
                <a:gd name="T21" fmla="*/ 0 h 30"/>
                <a:gd name="T22" fmla="*/ 25 w 31"/>
                <a:gd name="T23" fmla="*/ 3 h 30"/>
                <a:gd name="T24" fmla="*/ 27 w 31"/>
                <a:gd name="T25" fmla="*/ 5 h 30"/>
                <a:gd name="T26" fmla="*/ 30 w 31"/>
                <a:gd name="T27" fmla="*/ 9 h 30"/>
                <a:gd name="T28" fmla="*/ 31 w 31"/>
                <a:gd name="T29" fmla="*/ 14 h 30"/>
                <a:gd name="T30" fmla="*/ 30 w 31"/>
                <a:gd name="T31" fmla="*/ 19 h 30"/>
                <a:gd name="T32" fmla="*/ 27 w 31"/>
                <a:gd name="T33" fmla="*/ 23 h 30"/>
                <a:gd name="T34" fmla="*/ 25 w 31"/>
                <a:gd name="T35" fmla="*/ 26 h 30"/>
                <a:gd name="T36" fmla="*/ 21 w 31"/>
                <a:gd name="T37" fmla="*/ 28 h 30"/>
                <a:gd name="T38" fmla="*/ 16 w 31"/>
                <a:gd name="T39" fmla="*/ 30 h 30"/>
                <a:gd name="T40" fmla="*/ 11 w 31"/>
                <a:gd name="T41" fmla="*/ 28 h 30"/>
                <a:gd name="T42" fmla="*/ 7 w 31"/>
                <a:gd name="T43" fmla="*/ 26 h 30"/>
                <a:gd name="T44" fmla="*/ 4 w 31"/>
                <a:gd name="T45" fmla="*/ 23 h 30"/>
                <a:gd name="T46" fmla="*/ 2 w 31"/>
                <a:gd name="T47" fmla="*/ 19 h 30"/>
                <a:gd name="T48" fmla="*/ 0 w 31"/>
                <a:gd name="T49" fmla="*/ 14 h 30"/>
                <a:gd name="T50" fmla="*/ 2 w 31"/>
                <a:gd name="T51" fmla="*/ 10 h 30"/>
                <a:gd name="T52" fmla="*/ 3 w 31"/>
                <a:gd name="T53" fmla="*/ 6 h 30"/>
                <a:gd name="T54" fmla="*/ 5 w 31"/>
                <a:gd name="T55" fmla="*/ 4 h 30"/>
                <a:gd name="T56" fmla="*/ 8 w 31"/>
                <a:gd name="T57" fmla="*/ 1 h 30"/>
                <a:gd name="T58" fmla="*/ 12 w 31"/>
                <a:gd name="T59" fmla="*/ 0 h 30"/>
                <a:gd name="T60" fmla="*/ 16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6" y="12"/>
                  </a:moveTo>
                  <a:lnTo>
                    <a:pt x="13" y="13"/>
                  </a:lnTo>
                  <a:lnTo>
                    <a:pt x="13" y="14"/>
                  </a:lnTo>
                  <a:lnTo>
                    <a:pt x="13" y="17"/>
                  </a:lnTo>
                  <a:lnTo>
                    <a:pt x="16" y="17"/>
                  </a:lnTo>
                  <a:lnTo>
                    <a:pt x="17" y="17"/>
                  </a:lnTo>
                  <a:lnTo>
                    <a:pt x="18" y="14"/>
                  </a:lnTo>
                  <a:lnTo>
                    <a:pt x="17" y="13"/>
                  </a:lnTo>
                  <a:lnTo>
                    <a:pt x="16" y="12"/>
                  </a:lnTo>
                  <a:close/>
                  <a:moveTo>
                    <a:pt x="16" y="0"/>
                  </a:moveTo>
                  <a:lnTo>
                    <a:pt x="21" y="0"/>
                  </a:lnTo>
                  <a:lnTo>
                    <a:pt x="25" y="3"/>
                  </a:lnTo>
                  <a:lnTo>
                    <a:pt x="27" y="5"/>
                  </a:lnTo>
                  <a:lnTo>
                    <a:pt x="30" y="9"/>
                  </a:lnTo>
                  <a:lnTo>
                    <a:pt x="31" y="14"/>
                  </a:lnTo>
                  <a:lnTo>
                    <a:pt x="30" y="19"/>
                  </a:lnTo>
                  <a:lnTo>
                    <a:pt x="27" y="23"/>
                  </a:lnTo>
                  <a:lnTo>
                    <a:pt x="25" y="26"/>
                  </a:lnTo>
                  <a:lnTo>
                    <a:pt x="21" y="28"/>
                  </a:lnTo>
                  <a:lnTo>
                    <a:pt x="16" y="30"/>
                  </a:lnTo>
                  <a:lnTo>
                    <a:pt x="11" y="28"/>
                  </a:lnTo>
                  <a:lnTo>
                    <a:pt x="7" y="26"/>
                  </a:lnTo>
                  <a:lnTo>
                    <a:pt x="4" y="23"/>
                  </a:lnTo>
                  <a:lnTo>
                    <a:pt x="2" y="19"/>
                  </a:lnTo>
                  <a:lnTo>
                    <a:pt x="0" y="14"/>
                  </a:lnTo>
                  <a:lnTo>
                    <a:pt x="2" y="10"/>
                  </a:lnTo>
                  <a:lnTo>
                    <a:pt x="3" y="6"/>
                  </a:lnTo>
                  <a:lnTo>
                    <a:pt x="5" y="4"/>
                  </a:lnTo>
                  <a:lnTo>
                    <a:pt x="8" y="1"/>
                  </a:lnTo>
                  <a:lnTo>
                    <a:pt x="12" y="0"/>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56" name="Freeform 679">
              <a:extLst>
                <a:ext uri="{FF2B5EF4-FFF2-40B4-BE49-F238E27FC236}">
                  <a16:creationId xmlns:a16="http://schemas.microsoft.com/office/drawing/2014/main" id="{84F8CF6B-694B-2248-A0B9-E003D7CEDAE2}"/>
                </a:ext>
              </a:extLst>
            </p:cNvPr>
            <p:cNvSpPr>
              <a:spLocks noEditPoints="1"/>
            </p:cNvSpPr>
            <p:nvPr/>
          </p:nvSpPr>
          <p:spPr bwMode="auto">
            <a:xfrm>
              <a:off x="6600825" y="4329348"/>
              <a:ext cx="109537" cy="111125"/>
            </a:xfrm>
            <a:custGeom>
              <a:avLst/>
              <a:gdLst>
                <a:gd name="T0" fmla="*/ 35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5 w 69"/>
                <a:gd name="T15" fmla="*/ 47 h 70"/>
                <a:gd name="T16" fmla="*/ 23 w 69"/>
                <a:gd name="T17" fmla="*/ 54 h 70"/>
                <a:gd name="T18" fmla="*/ 35 w 69"/>
                <a:gd name="T19" fmla="*/ 57 h 70"/>
                <a:gd name="T20" fmla="*/ 41 w 69"/>
                <a:gd name="T21" fmla="*/ 57 h 70"/>
                <a:gd name="T22" fmla="*/ 46 w 69"/>
                <a:gd name="T23" fmla="*/ 54 h 70"/>
                <a:gd name="T24" fmla="*/ 50 w 69"/>
                <a:gd name="T25" fmla="*/ 51 h 70"/>
                <a:gd name="T26" fmla="*/ 54 w 69"/>
                <a:gd name="T27" fmla="*/ 47 h 70"/>
                <a:gd name="T28" fmla="*/ 56 w 69"/>
                <a:gd name="T29" fmla="*/ 42 h 70"/>
                <a:gd name="T30" fmla="*/ 56 w 69"/>
                <a:gd name="T31" fmla="*/ 35 h 70"/>
                <a:gd name="T32" fmla="*/ 56 w 69"/>
                <a:gd name="T33" fmla="*/ 29 h 70"/>
                <a:gd name="T34" fmla="*/ 54 w 69"/>
                <a:gd name="T35" fmla="*/ 24 h 70"/>
                <a:gd name="T36" fmla="*/ 50 w 69"/>
                <a:gd name="T37" fmla="*/ 20 h 70"/>
                <a:gd name="T38" fmla="*/ 46 w 69"/>
                <a:gd name="T39" fmla="*/ 16 h 70"/>
                <a:gd name="T40" fmla="*/ 41 w 69"/>
                <a:gd name="T41" fmla="*/ 13 h 70"/>
                <a:gd name="T42" fmla="*/ 35 w 69"/>
                <a:gd name="T43" fmla="*/ 13 h 70"/>
                <a:gd name="T44" fmla="*/ 35 w 69"/>
                <a:gd name="T45" fmla="*/ 0 h 70"/>
                <a:gd name="T46" fmla="*/ 47 w 69"/>
                <a:gd name="T47" fmla="*/ 3 h 70"/>
                <a:gd name="T48" fmla="*/ 59 w 69"/>
                <a:gd name="T49" fmla="*/ 11 h 70"/>
                <a:gd name="T50" fmla="*/ 67 w 69"/>
                <a:gd name="T51" fmla="*/ 22 h 70"/>
                <a:gd name="T52" fmla="*/ 69 w 69"/>
                <a:gd name="T53" fmla="*/ 35 h 70"/>
                <a:gd name="T54" fmla="*/ 67 w 69"/>
                <a:gd name="T55" fmla="*/ 48 h 70"/>
                <a:gd name="T56" fmla="*/ 59 w 69"/>
                <a:gd name="T57" fmla="*/ 60 h 70"/>
                <a:gd name="T58" fmla="*/ 47 w 69"/>
                <a:gd name="T59" fmla="*/ 67 h 70"/>
                <a:gd name="T60" fmla="*/ 35 w 69"/>
                <a:gd name="T61" fmla="*/ 70 h 70"/>
                <a:gd name="T62" fmla="*/ 22 w 69"/>
                <a:gd name="T63" fmla="*/ 67 h 70"/>
                <a:gd name="T64" fmla="*/ 10 w 69"/>
                <a:gd name="T65" fmla="*/ 60 h 70"/>
                <a:gd name="T66" fmla="*/ 3 w 69"/>
                <a:gd name="T67" fmla="*/ 48 h 70"/>
                <a:gd name="T68" fmla="*/ 0 w 69"/>
                <a:gd name="T69" fmla="*/ 35 h 70"/>
                <a:gd name="T70" fmla="*/ 3 w 69"/>
                <a:gd name="T71" fmla="*/ 22 h 70"/>
                <a:gd name="T72" fmla="*/ 10 w 69"/>
                <a:gd name="T73" fmla="*/ 11 h 70"/>
                <a:gd name="T74" fmla="*/ 22 w 69"/>
                <a:gd name="T75" fmla="*/ 3 h 70"/>
                <a:gd name="T76" fmla="*/ 35 w 69"/>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70">
                  <a:moveTo>
                    <a:pt x="35" y="13"/>
                  </a:moveTo>
                  <a:lnTo>
                    <a:pt x="28" y="13"/>
                  </a:lnTo>
                  <a:lnTo>
                    <a:pt x="23" y="16"/>
                  </a:lnTo>
                  <a:lnTo>
                    <a:pt x="19" y="20"/>
                  </a:lnTo>
                  <a:lnTo>
                    <a:pt x="15" y="24"/>
                  </a:lnTo>
                  <a:lnTo>
                    <a:pt x="13" y="29"/>
                  </a:lnTo>
                  <a:lnTo>
                    <a:pt x="13" y="35"/>
                  </a:lnTo>
                  <a:lnTo>
                    <a:pt x="15" y="47"/>
                  </a:lnTo>
                  <a:lnTo>
                    <a:pt x="23" y="54"/>
                  </a:lnTo>
                  <a:lnTo>
                    <a:pt x="35" y="57"/>
                  </a:lnTo>
                  <a:lnTo>
                    <a:pt x="41" y="57"/>
                  </a:lnTo>
                  <a:lnTo>
                    <a:pt x="46" y="54"/>
                  </a:lnTo>
                  <a:lnTo>
                    <a:pt x="50" y="51"/>
                  </a:lnTo>
                  <a:lnTo>
                    <a:pt x="54" y="47"/>
                  </a:lnTo>
                  <a:lnTo>
                    <a:pt x="56" y="42"/>
                  </a:lnTo>
                  <a:lnTo>
                    <a:pt x="56" y="35"/>
                  </a:lnTo>
                  <a:lnTo>
                    <a:pt x="56" y="29"/>
                  </a:lnTo>
                  <a:lnTo>
                    <a:pt x="54" y="24"/>
                  </a:lnTo>
                  <a:lnTo>
                    <a:pt x="50" y="20"/>
                  </a:lnTo>
                  <a:lnTo>
                    <a:pt x="46" y="16"/>
                  </a:lnTo>
                  <a:lnTo>
                    <a:pt x="41" y="13"/>
                  </a:lnTo>
                  <a:lnTo>
                    <a:pt x="35" y="13"/>
                  </a:lnTo>
                  <a:close/>
                  <a:moveTo>
                    <a:pt x="35" y="0"/>
                  </a:moveTo>
                  <a:lnTo>
                    <a:pt x="47" y="3"/>
                  </a:lnTo>
                  <a:lnTo>
                    <a:pt x="59" y="11"/>
                  </a:lnTo>
                  <a:lnTo>
                    <a:pt x="67" y="22"/>
                  </a:lnTo>
                  <a:lnTo>
                    <a:pt x="69" y="35"/>
                  </a:lnTo>
                  <a:lnTo>
                    <a:pt x="67" y="48"/>
                  </a:lnTo>
                  <a:lnTo>
                    <a:pt x="59" y="60"/>
                  </a:lnTo>
                  <a:lnTo>
                    <a:pt x="47" y="67"/>
                  </a:lnTo>
                  <a:lnTo>
                    <a:pt x="35" y="70"/>
                  </a:lnTo>
                  <a:lnTo>
                    <a:pt x="22" y="67"/>
                  </a:lnTo>
                  <a:lnTo>
                    <a:pt x="10" y="60"/>
                  </a:lnTo>
                  <a:lnTo>
                    <a:pt x="3" y="48"/>
                  </a:lnTo>
                  <a:lnTo>
                    <a:pt x="0" y="35"/>
                  </a:lnTo>
                  <a:lnTo>
                    <a:pt x="3" y="22"/>
                  </a:lnTo>
                  <a:lnTo>
                    <a:pt x="10" y="11"/>
                  </a:lnTo>
                  <a:lnTo>
                    <a:pt x="22" y="3"/>
                  </a:lnTo>
                  <a:lnTo>
                    <a:pt x="3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57" name="Rectangle 680">
              <a:extLst>
                <a:ext uri="{FF2B5EF4-FFF2-40B4-BE49-F238E27FC236}">
                  <a16:creationId xmlns:a16="http://schemas.microsoft.com/office/drawing/2014/main" id="{FDB7D644-8328-BC47-81CB-B3B8B61B26A6}"/>
                </a:ext>
              </a:extLst>
            </p:cNvPr>
            <p:cNvSpPr>
              <a:spLocks noChangeArrowheads="1"/>
            </p:cNvSpPr>
            <p:nvPr/>
          </p:nvSpPr>
          <p:spPr bwMode="auto">
            <a:xfrm>
              <a:off x="6889750" y="4238860"/>
              <a:ext cx="106362"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58" name="Freeform 681">
              <a:extLst>
                <a:ext uri="{FF2B5EF4-FFF2-40B4-BE49-F238E27FC236}">
                  <a16:creationId xmlns:a16="http://schemas.microsoft.com/office/drawing/2014/main" id="{1596FC98-A482-144B-9CAC-EBD695461F90}"/>
                </a:ext>
              </a:extLst>
            </p:cNvPr>
            <p:cNvSpPr>
              <a:spLocks/>
            </p:cNvSpPr>
            <p:nvPr/>
          </p:nvSpPr>
          <p:spPr bwMode="auto">
            <a:xfrm>
              <a:off x="6986588" y="4299185"/>
              <a:ext cx="55562" cy="87313"/>
            </a:xfrm>
            <a:custGeom>
              <a:avLst/>
              <a:gdLst>
                <a:gd name="T0" fmla="*/ 10 w 35"/>
                <a:gd name="T1" fmla="*/ 0 h 55"/>
                <a:gd name="T2" fmla="*/ 35 w 35"/>
                <a:gd name="T3" fmla="*/ 0 h 55"/>
                <a:gd name="T4" fmla="*/ 35 w 35"/>
                <a:gd name="T5" fmla="*/ 55 h 55"/>
                <a:gd name="T6" fmla="*/ 24 w 35"/>
                <a:gd name="T7" fmla="*/ 55 h 55"/>
                <a:gd name="T8" fmla="*/ 24 w 35"/>
                <a:gd name="T9" fmla="*/ 13 h 55"/>
                <a:gd name="T10" fmla="*/ 12 w 35"/>
                <a:gd name="T11" fmla="*/ 13 h 55"/>
                <a:gd name="T12" fmla="*/ 12 w 35"/>
                <a:gd name="T13" fmla="*/ 55 h 55"/>
                <a:gd name="T14" fmla="*/ 0 w 35"/>
                <a:gd name="T15" fmla="*/ 55 h 55"/>
                <a:gd name="T16" fmla="*/ 0 w 35"/>
                <a:gd name="T17" fmla="*/ 11 h 55"/>
                <a:gd name="T18" fmla="*/ 1 w 35"/>
                <a:gd name="T19" fmla="*/ 7 h 55"/>
                <a:gd name="T20" fmla="*/ 3 w 35"/>
                <a:gd name="T21" fmla="*/ 4 h 55"/>
                <a:gd name="T22" fmla="*/ 6 w 35"/>
                <a:gd name="T23" fmla="*/ 2 h 55"/>
                <a:gd name="T24" fmla="*/ 10 w 35"/>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5">
                  <a:moveTo>
                    <a:pt x="10" y="0"/>
                  </a:moveTo>
                  <a:lnTo>
                    <a:pt x="35" y="0"/>
                  </a:lnTo>
                  <a:lnTo>
                    <a:pt x="35" y="55"/>
                  </a:lnTo>
                  <a:lnTo>
                    <a:pt x="24" y="55"/>
                  </a:lnTo>
                  <a:lnTo>
                    <a:pt x="24" y="13"/>
                  </a:lnTo>
                  <a:lnTo>
                    <a:pt x="12" y="13"/>
                  </a:lnTo>
                  <a:lnTo>
                    <a:pt x="12" y="55"/>
                  </a:lnTo>
                  <a:lnTo>
                    <a:pt x="0" y="55"/>
                  </a:lnTo>
                  <a:lnTo>
                    <a:pt x="0" y="11"/>
                  </a:lnTo>
                  <a:lnTo>
                    <a:pt x="1" y="7"/>
                  </a:lnTo>
                  <a:lnTo>
                    <a:pt x="3" y="4"/>
                  </a:lnTo>
                  <a:lnTo>
                    <a:pt x="6" y="2"/>
                  </a:lnTo>
                  <a:lnTo>
                    <a:pt x="1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159" name="Freeform 682">
              <a:extLst>
                <a:ext uri="{FF2B5EF4-FFF2-40B4-BE49-F238E27FC236}">
                  <a16:creationId xmlns:a16="http://schemas.microsoft.com/office/drawing/2014/main" id="{12460023-3172-8249-92EE-71D917B57D6F}"/>
                </a:ext>
              </a:extLst>
            </p:cNvPr>
            <p:cNvSpPr>
              <a:spLocks noEditPoints="1"/>
            </p:cNvSpPr>
            <p:nvPr/>
          </p:nvSpPr>
          <p:spPr bwMode="auto">
            <a:xfrm>
              <a:off x="6670675" y="4176948"/>
              <a:ext cx="107950" cy="111125"/>
            </a:xfrm>
            <a:custGeom>
              <a:avLst/>
              <a:gdLst>
                <a:gd name="T0" fmla="*/ 29 w 68"/>
                <a:gd name="T1" fmla="*/ 13 h 70"/>
                <a:gd name="T2" fmla="*/ 29 w 68"/>
                <a:gd name="T3" fmla="*/ 30 h 70"/>
                <a:gd name="T4" fmla="*/ 11 w 68"/>
                <a:gd name="T5" fmla="*/ 30 h 70"/>
                <a:gd name="T6" fmla="*/ 11 w 68"/>
                <a:gd name="T7" fmla="*/ 40 h 70"/>
                <a:gd name="T8" fmla="*/ 29 w 68"/>
                <a:gd name="T9" fmla="*/ 40 h 70"/>
                <a:gd name="T10" fmla="*/ 29 w 68"/>
                <a:gd name="T11" fmla="*/ 57 h 70"/>
                <a:gd name="T12" fmla="*/ 39 w 68"/>
                <a:gd name="T13" fmla="*/ 57 h 70"/>
                <a:gd name="T14" fmla="*/ 39 w 68"/>
                <a:gd name="T15" fmla="*/ 40 h 70"/>
                <a:gd name="T16" fmla="*/ 56 w 68"/>
                <a:gd name="T17" fmla="*/ 40 h 70"/>
                <a:gd name="T18" fmla="*/ 56 w 68"/>
                <a:gd name="T19" fmla="*/ 30 h 70"/>
                <a:gd name="T20" fmla="*/ 39 w 68"/>
                <a:gd name="T21" fmla="*/ 30 h 70"/>
                <a:gd name="T22" fmla="*/ 39 w 68"/>
                <a:gd name="T23" fmla="*/ 13 h 70"/>
                <a:gd name="T24" fmla="*/ 29 w 68"/>
                <a:gd name="T25" fmla="*/ 13 h 70"/>
                <a:gd name="T26" fmla="*/ 16 w 68"/>
                <a:gd name="T27" fmla="*/ 0 h 70"/>
                <a:gd name="T28" fmla="*/ 51 w 68"/>
                <a:gd name="T29" fmla="*/ 0 h 70"/>
                <a:gd name="T30" fmla="*/ 51 w 68"/>
                <a:gd name="T31" fmla="*/ 17 h 70"/>
                <a:gd name="T32" fmla="*/ 68 w 68"/>
                <a:gd name="T33" fmla="*/ 17 h 70"/>
                <a:gd name="T34" fmla="*/ 68 w 68"/>
                <a:gd name="T35" fmla="*/ 52 h 70"/>
                <a:gd name="T36" fmla="*/ 51 w 68"/>
                <a:gd name="T37" fmla="*/ 52 h 70"/>
                <a:gd name="T38" fmla="*/ 51 w 68"/>
                <a:gd name="T39" fmla="*/ 70 h 70"/>
                <a:gd name="T40" fmla="*/ 16 w 68"/>
                <a:gd name="T41" fmla="*/ 70 h 70"/>
                <a:gd name="T42" fmla="*/ 16 w 68"/>
                <a:gd name="T43" fmla="*/ 52 h 70"/>
                <a:gd name="T44" fmla="*/ 0 w 68"/>
                <a:gd name="T45" fmla="*/ 52 h 70"/>
                <a:gd name="T46" fmla="*/ 0 w 68"/>
                <a:gd name="T47" fmla="*/ 17 h 70"/>
                <a:gd name="T48" fmla="*/ 16 w 68"/>
                <a:gd name="T49" fmla="*/ 17 h 70"/>
                <a:gd name="T50" fmla="*/ 16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29" y="13"/>
                  </a:moveTo>
                  <a:lnTo>
                    <a:pt x="29" y="30"/>
                  </a:lnTo>
                  <a:lnTo>
                    <a:pt x="11" y="30"/>
                  </a:lnTo>
                  <a:lnTo>
                    <a:pt x="11" y="40"/>
                  </a:lnTo>
                  <a:lnTo>
                    <a:pt x="29" y="40"/>
                  </a:lnTo>
                  <a:lnTo>
                    <a:pt x="29" y="57"/>
                  </a:lnTo>
                  <a:lnTo>
                    <a:pt x="39" y="57"/>
                  </a:lnTo>
                  <a:lnTo>
                    <a:pt x="39" y="40"/>
                  </a:lnTo>
                  <a:lnTo>
                    <a:pt x="56" y="40"/>
                  </a:lnTo>
                  <a:lnTo>
                    <a:pt x="56" y="30"/>
                  </a:lnTo>
                  <a:lnTo>
                    <a:pt x="39" y="30"/>
                  </a:lnTo>
                  <a:lnTo>
                    <a:pt x="39" y="13"/>
                  </a:lnTo>
                  <a:lnTo>
                    <a:pt x="29" y="13"/>
                  </a:lnTo>
                  <a:close/>
                  <a:moveTo>
                    <a:pt x="16" y="0"/>
                  </a:moveTo>
                  <a:lnTo>
                    <a:pt x="51" y="0"/>
                  </a:lnTo>
                  <a:lnTo>
                    <a:pt x="51" y="17"/>
                  </a:lnTo>
                  <a:lnTo>
                    <a:pt x="68" y="17"/>
                  </a:lnTo>
                  <a:lnTo>
                    <a:pt x="68" y="52"/>
                  </a:lnTo>
                  <a:lnTo>
                    <a:pt x="51" y="52"/>
                  </a:lnTo>
                  <a:lnTo>
                    <a:pt x="51" y="70"/>
                  </a:lnTo>
                  <a:lnTo>
                    <a:pt x="16" y="70"/>
                  </a:lnTo>
                  <a:lnTo>
                    <a:pt x="16" y="52"/>
                  </a:lnTo>
                  <a:lnTo>
                    <a:pt x="0" y="52"/>
                  </a:lnTo>
                  <a:lnTo>
                    <a:pt x="0" y="17"/>
                  </a:lnTo>
                  <a:lnTo>
                    <a:pt x="16" y="17"/>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6" name="Rectangle 683">
              <a:extLst>
                <a:ext uri="{FF2B5EF4-FFF2-40B4-BE49-F238E27FC236}">
                  <a16:creationId xmlns:a16="http://schemas.microsoft.com/office/drawing/2014/main" id="{AB17FE4C-C9DF-9740-AD7C-6E6895CFED0D}"/>
                </a:ext>
              </a:extLst>
            </p:cNvPr>
            <p:cNvSpPr>
              <a:spLocks noChangeArrowheads="1"/>
            </p:cNvSpPr>
            <p:nvPr/>
          </p:nvSpPr>
          <p:spPr bwMode="auto">
            <a:xfrm>
              <a:off x="6786563" y="4413485"/>
              <a:ext cx="635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8" name="Rectangle 684">
              <a:extLst>
                <a:ext uri="{FF2B5EF4-FFF2-40B4-BE49-F238E27FC236}">
                  <a16:creationId xmlns:a16="http://schemas.microsoft.com/office/drawing/2014/main" id="{87BD4B64-0927-C849-9D89-04ADAF9BD7F3}"/>
                </a:ext>
              </a:extLst>
            </p:cNvPr>
            <p:cNvSpPr>
              <a:spLocks noChangeArrowheads="1"/>
            </p:cNvSpPr>
            <p:nvPr/>
          </p:nvSpPr>
          <p:spPr bwMode="auto">
            <a:xfrm>
              <a:off x="6742113" y="4413485"/>
              <a:ext cx="254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09" name="Rectangle 685">
              <a:extLst>
                <a:ext uri="{FF2B5EF4-FFF2-40B4-BE49-F238E27FC236}">
                  <a16:creationId xmlns:a16="http://schemas.microsoft.com/office/drawing/2014/main" id="{62462F98-F3D7-DA4D-B931-FE01C82045C5}"/>
                </a:ext>
              </a:extLst>
            </p:cNvPr>
            <p:cNvSpPr>
              <a:spLocks noChangeArrowheads="1"/>
            </p:cNvSpPr>
            <p:nvPr/>
          </p:nvSpPr>
          <p:spPr bwMode="auto">
            <a:xfrm>
              <a:off x="6742113" y="4318235"/>
              <a:ext cx="12382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0" name="Freeform 686">
              <a:extLst>
                <a:ext uri="{FF2B5EF4-FFF2-40B4-BE49-F238E27FC236}">
                  <a16:creationId xmlns:a16="http://schemas.microsoft.com/office/drawing/2014/main" id="{47A0CA85-073C-E547-82EC-009DD3A5297F}"/>
                </a:ext>
              </a:extLst>
            </p:cNvPr>
            <p:cNvSpPr>
              <a:spLocks/>
            </p:cNvSpPr>
            <p:nvPr/>
          </p:nvSpPr>
          <p:spPr bwMode="auto">
            <a:xfrm>
              <a:off x="6592888"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1" name="Freeform 687">
              <a:extLst>
                <a:ext uri="{FF2B5EF4-FFF2-40B4-BE49-F238E27FC236}">
                  <a16:creationId xmlns:a16="http://schemas.microsoft.com/office/drawing/2014/main" id="{C8D0615E-73D0-694E-AD8A-FAA3A5535A60}"/>
                </a:ext>
              </a:extLst>
            </p:cNvPr>
            <p:cNvSpPr>
              <a:spLocks/>
            </p:cNvSpPr>
            <p:nvPr/>
          </p:nvSpPr>
          <p:spPr bwMode="auto">
            <a:xfrm>
              <a:off x="6829425"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grpSp>
      <p:grpSp>
        <p:nvGrpSpPr>
          <p:cNvPr id="212" name="Group 211">
            <a:extLst>
              <a:ext uri="{FF2B5EF4-FFF2-40B4-BE49-F238E27FC236}">
                <a16:creationId xmlns:a16="http://schemas.microsoft.com/office/drawing/2014/main" id="{1EA272B7-C22F-874B-B5A4-6ECB5261B2DB}"/>
              </a:ext>
            </a:extLst>
          </p:cNvPr>
          <p:cNvGrpSpPr/>
          <p:nvPr/>
        </p:nvGrpSpPr>
        <p:grpSpPr>
          <a:xfrm>
            <a:off x="5294125" y="3472874"/>
            <a:ext cx="403992" cy="226929"/>
            <a:chOff x="6567488" y="4116623"/>
            <a:chExt cx="474662" cy="323850"/>
          </a:xfrm>
          <a:solidFill>
            <a:schemeClr val="accent2"/>
          </a:solidFill>
        </p:grpSpPr>
        <p:sp>
          <p:nvSpPr>
            <p:cNvPr id="213" name="Rectangle 670">
              <a:extLst>
                <a:ext uri="{FF2B5EF4-FFF2-40B4-BE49-F238E27FC236}">
                  <a16:creationId xmlns:a16="http://schemas.microsoft.com/office/drawing/2014/main" id="{7EB38457-4D9E-0249-852B-20E30EBA06CB}"/>
                </a:ext>
              </a:extLst>
            </p:cNvPr>
            <p:cNvSpPr>
              <a:spLocks noChangeArrowheads="1"/>
            </p:cNvSpPr>
            <p:nvPr/>
          </p:nvSpPr>
          <p:spPr bwMode="auto">
            <a:xfrm>
              <a:off x="6718300" y="4369035"/>
              <a:ext cx="141287"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4" name="Freeform 671">
              <a:extLst>
                <a:ext uri="{FF2B5EF4-FFF2-40B4-BE49-F238E27FC236}">
                  <a16:creationId xmlns:a16="http://schemas.microsoft.com/office/drawing/2014/main" id="{72FDAAF2-FE52-9E4E-AB1A-22F26E79BA19}"/>
                </a:ext>
              </a:extLst>
            </p:cNvPr>
            <p:cNvSpPr>
              <a:spLocks/>
            </p:cNvSpPr>
            <p:nvPr/>
          </p:nvSpPr>
          <p:spPr bwMode="auto">
            <a:xfrm>
              <a:off x="6567488" y="4130910"/>
              <a:ext cx="307975" cy="255588"/>
            </a:xfrm>
            <a:custGeom>
              <a:avLst/>
              <a:gdLst>
                <a:gd name="T0" fmla="*/ 0 w 194"/>
                <a:gd name="T1" fmla="*/ 0 h 161"/>
                <a:gd name="T2" fmla="*/ 194 w 194"/>
                <a:gd name="T3" fmla="*/ 0 h 161"/>
                <a:gd name="T4" fmla="*/ 194 w 194"/>
                <a:gd name="T5" fmla="*/ 124 h 161"/>
                <a:gd name="T6" fmla="*/ 181 w 194"/>
                <a:gd name="T7" fmla="*/ 124 h 161"/>
                <a:gd name="T8" fmla="*/ 181 w 194"/>
                <a:gd name="T9" fmla="*/ 11 h 161"/>
                <a:gd name="T10" fmla="*/ 12 w 194"/>
                <a:gd name="T11" fmla="*/ 11 h 161"/>
                <a:gd name="T12" fmla="*/ 12 w 194"/>
                <a:gd name="T13" fmla="*/ 150 h 161"/>
                <a:gd name="T14" fmla="*/ 17 w 194"/>
                <a:gd name="T15" fmla="*/ 150 h 161"/>
                <a:gd name="T16" fmla="*/ 17 w 194"/>
                <a:gd name="T17" fmla="*/ 161 h 161"/>
                <a:gd name="T18" fmla="*/ 0 w 194"/>
                <a:gd name="T19" fmla="*/ 161 h 161"/>
                <a:gd name="T20" fmla="*/ 0 w 194"/>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1">
                  <a:moveTo>
                    <a:pt x="0" y="0"/>
                  </a:moveTo>
                  <a:lnTo>
                    <a:pt x="194" y="0"/>
                  </a:lnTo>
                  <a:lnTo>
                    <a:pt x="194" y="124"/>
                  </a:lnTo>
                  <a:lnTo>
                    <a:pt x="181" y="124"/>
                  </a:lnTo>
                  <a:lnTo>
                    <a:pt x="181" y="11"/>
                  </a:lnTo>
                  <a:lnTo>
                    <a:pt x="12" y="11"/>
                  </a:lnTo>
                  <a:lnTo>
                    <a:pt x="12" y="150"/>
                  </a:lnTo>
                  <a:lnTo>
                    <a:pt x="17" y="150"/>
                  </a:lnTo>
                  <a:lnTo>
                    <a:pt x="17" y="161"/>
                  </a:lnTo>
                  <a:lnTo>
                    <a:pt x="0" y="161"/>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5" name="Freeform 672">
              <a:extLst>
                <a:ext uri="{FF2B5EF4-FFF2-40B4-BE49-F238E27FC236}">
                  <a16:creationId xmlns:a16="http://schemas.microsoft.com/office/drawing/2014/main" id="{5CA35E8F-F856-D642-BE16-4CDB31521144}"/>
                </a:ext>
              </a:extLst>
            </p:cNvPr>
            <p:cNvSpPr>
              <a:spLocks/>
            </p:cNvSpPr>
            <p:nvPr/>
          </p:nvSpPr>
          <p:spPr bwMode="auto">
            <a:xfrm>
              <a:off x="6889750" y="4124560"/>
              <a:ext cx="50800" cy="38100"/>
            </a:xfrm>
            <a:custGeom>
              <a:avLst/>
              <a:gdLst>
                <a:gd name="T0" fmla="*/ 17 w 32"/>
                <a:gd name="T1" fmla="*/ 0 h 24"/>
                <a:gd name="T2" fmla="*/ 22 w 32"/>
                <a:gd name="T3" fmla="*/ 0 h 24"/>
                <a:gd name="T4" fmla="*/ 26 w 32"/>
                <a:gd name="T5" fmla="*/ 2 h 24"/>
                <a:gd name="T6" fmla="*/ 30 w 32"/>
                <a:gd name="T7" fmla="*/ 6 h 24"/>
                <a:gd name="T8" fmla="*/ 32 w 32"/>
                <a:gd name="T9" fmla="*/ 10 h 24"/>
                <a:gd name="T10" fmla="*/ 32 w 32"/>
                <a:gd name="T11" fmla="*/ 15 h 24"/>
                <a:gd name="T12" fmla="*/ 32 w 32"/>
                <a:gd name="T13" fmla="*/ 24 h 24"/>
                <a:gd name="T14" fmla="*/ 21 w 32"/>
                <a:gd name="T15" fmla="*/ 24 h 24"/>
                <a:gd name="T16" fmla="*/ 21 w 32"/>
                <a:gd name="T17" fmla="*/ 15 h 24"/>
                <a:gd name="T18" fmla="*/ 21 w 32"/>
                <a:gd name="T19" fmla="*/ 14 h 24"/>
                <a:gd name="T20" fmla="*/ 18 w 32"/>
                <a:gd name="T21" fmla="*/ 13 h 24"/>
                <a:gd name="T22" fmla="*/ 17 w 32"/>
                <a:gd name="T23" fmla="*/ 11 h 24"/>
                <a:gd name="T24" fmla="*/ 14 w 32"/>
                <a:gd name="T25" fmla="*/ 13 h 24"/>
                <a:gd name="T26" fmla="*/ 13 w 32"/>
                <a:gd name="T27" fmla="*/ 14 h 24"/>
                <a:gd name="T28" fmla="*/ 13 w 32"/>
                <a:gd name="T29" fmla="*/ 15 h 24"/>
                <a:gd name="T30" fmla="*/ 13 w 32"/>
                <a:gd name="T31" fmla="*/ 24 h 24"/>
                <a:gd name="T32" fmla="*/ 0 w 32"/>
                <a:gd name="T33" fmla="*/ 24 h 24"/>
                <a:gd name="T34" fmla="*/ 0 w 32"/>
                <a:gd name="T35" fmla="*/ 15 h 24"/>
                <a:gd name="T36" fmla="*/ 2 w 32"/>
                <a:gd name="T37" fmla="*/ 10 h 24"/>
                <a:gd name="T38" fmla="*/ 4 w 32"/>
                <a:gd name="T39" fmla="*/ 6 h 24"/>
                <a:gd name="T40" fmla="*/ 8 w 32"/>
                <a:gd name="T41" fmla="*/ 2 h 24"/>
                <a:gd name="T42" fmla="*/ 12 w 32"/>
                <a:gd name="T43" fmla="*/ 0 h 24"/>
                <a:gd name="T44" fmla="*/ 17 w 32"/>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4">
                  <a:moveTo>
                    <a:pt x="17" y="0"/>
                  </a:moveTo>
                  <a:lnTo>
                    <a:pt x="22" y="0"/>
                  </a:lnTo>
                  <a:lnTo>
                    <a:pt x="26" y="2"/>
                  </a:lnTo>
                  <a:lnTo>
                    <a:pt x="30" y="6"/>
                  </a:lnTo>
                  <a:lnTo>
                    <a:pt x="32" y="10"/>
                  </a:lnTo>
                  <a:lnTo>
                    <a:pt x="32" y="15"/>
                  </a:lnTo>
                  <a:lnTo>
                    <a:pt x="32" y="24"/>
                  </a:lnTo>
                  <a:lnTo>
                    <a:pt x="21" y="24"/>
                  </a:lnTo>
                  <a:lnTo>
                    <a:pt x="21" y="15"/>
                  </a:lnTo>
                  <a:lnTo>
                    <a:pt x="21" y="14"/>
                  </a:lnTo>
                  <a:lnTo>
                    <a:pt x="18" y="13"/>
                  </a:lnTo>
                  <a:lnTo>
                    <a:pt x="17" y="11"/>
                  </a:lnTo>
                  <a:lnTo>
                    <a:pt x="14" y="13"/>
                  </a:lnTo>
                  <a:lnTo>
                    <a:pt x="13" y="14"/>
                  </a:lnTo>
                  <a:lnTo>
                    <a:pt x="13" y="15"/>
                  </a:lnTo>
                  <a:lnTo>
                    <a:pt x="13" y="24"/>
                  </a:lnTo>
                  <a:lnTo>
                    <a:pt x="0" y="24"/>
                  </a:lnTo>
                  <a:lnTo>
                    <a:pt x="0" y="15"/>
                  </a:lnTo>
                  <a:lnTo>
                    <a:pt x="2" y="10"/>
                  </a:lnTo>
                  <a:lnTo>
                    <a:pt x="4" y="6"/>
                  </a:lnTo>
                  <a:lnTo>
                    <a:pt x="8" y="2"/>
                  </a:lnTo>
                  <a:lnTo>
                    <a:pt x="12" y="0"/>
                  </a:lnTo>
                  <a:lnTo>
                    <a:pt x="17"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6" name="Rectangle 673">
              <a:extLst>
                <a:ext uri="{FF2B5EF4-FFF2-40B4-BE49-F238E27FC236}">
                  <a16:creationId xmlns:a16="http://schemas.microsoft.com/office/drawing/2014/main" id="{14BCDD36-E0BD-5943-90A6-DF9214C10D58}"/>
                </a:ext>
              </a:extLst>
            </p:cNvPr>
            <p:cNvSpPr>
              <a:spLocks noChangeArrowheads="1"/>
            </p:cNvSpPr>
            <p:nvPr/>
          </p:nvSpPr>
          <p:spPr bwMode="auto">
            <a:xfrm>
              <a:off x="6975475" y="4369035"/>
              <a:ext cx="6667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7" name="Freeform 674">
              <a:extLst>
                <a:ext uri="{FF2B5EF4-FFF2-40B4-BE49-F238E27FC236}">
                  <a16:creationId xmlns:a16="http://schemas.microsoft.com/office/drawing/2014/main" id="{AE61253A-BBB4-AE46-B2DD-09EEBD914E68}"/>
                </a:ext>
              </a:extLst>
            </p:cNvPr>
            <p:cNvSpPr>
              <a:spLocks/>
            </p:cNvSpPr>
            <p:nvPr/>
          </p:nvSpPr>
          <p:spPr bwMode="auto">
            <a:xfrm>
              <a:off x="6854825" y="4151548"/>
              <a:ext cx="182562" cy="227013"/>
            </a:xfrm>
            <a:custGeom>
              <a:avLst/>
              <a:gdLst>
                <a:gd name="T0" fmla="*/ 0 w 115"/>
                <a:gd name="T1" fmla="*/ 0 h 143"/>
                <a:gd name="T2" fmla="*/ 71 w 115"/>
                <a:gd name="T3" fmla="*/ 0 h 143"/>
                <a:gd name="T4" fmla="*/ 92 w 115"/>
                <a:gd name="T5" fmla="*/ 56 h 143"/>
                <a:gd name="T6" fmla="*/ 115 w 115"/>
                <a:gd name="T7" fmla="*/ 69 h 143"/>
                <a:gd name="T8" fmla="*/ 115 w 115"/>
                <a:gd name="T9" fmla="*/ 96 h 143"/>
                <a:gd name="T10" fmla="*/ 103 w 115"/>
                <a:gd name="T11" fmla="*/ 96 h 143"/>
                <a:gd name="T12" fmla="*/ 103 w 115"/>
                <a:gd name="T13" fmla="*/ 77 h 143"/>
                <a:gd name="T14" fmla="*/ 83 w 115"/>
                <a:gd name="T15" fmla="*/ 64 h 143"/>
                <a:gd name="T16" fmla="*/ 63 w 115"/>
                <a:gd name="T17" fmla="*/ 12 h 143"/>
                <a:gd name="T18" fmla="*/ 13 w 115"/>
                <a:gd name="T19" fmla="*/ 12 h 143"/>
                <a:gd name="T20" fmla="*/ 13 w 115"/>
                <a:gd name="T21" fmla="*/ 143 h 143"/>
                <a:gd name="T22" fmla="*/ 0 w 115"/>
                <a:gd name="T23" fmla="*/ 143 h 143"/>
                <a:gd name="T24" fmla="*/ 0 w 115"/>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3">
                  <a:moveTo>
                    <a:pt x="0" y="0"/>
                  </a:moveTo>
                  <a:lnTo>
                    <a:pt x="71" y="0"/>
                  </a:lnTo>
                  <a:lnTo>
                    <a:pt x="92" y="56"/>
                  </a:lnTo>
                  <a:lnTo>
                    <a:pt x="115" y="69"/>
                  </a:lnTo>
                  <a:lnTo>
                    <a:pt x="115" y="96"/>
                  </a:lnTo>
                  <a:lnTo>
                    <a:pt x="103" y="96"/>
                  </a:lnTo>
                  <a:lnTo>
                    <a:pt x="103" y="77"/>
                  </a:lnTo>
                  <a:lnTo>
                    <a:pt x="83" y="64"/>
                  </a:lnTo>
                  <a:lnTo>
                    <a:pt x="63" y="12"/>
                  </a:lnTo>
                  <a:lnTo>
                    <a:pt x="13" y="12"/>
                  </a:lnTo>
                  <a:lnTo>
                    <a:pt x="13" y="143"/>
                  </a:lnTo>
                  <a:lnTo>
                    <a:pt x="0" y="143"/>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8" name="Rectangle 675">
              <a:extLst>
                <a:ext uri="{FF2B5EF4-FFF2-40B4-BE49-F238E27FC236}">
                  <a16:creationId xmlns:a16="http://schemas.microsoft.com/office/drawing/2014/main" id="{866DA384-BF15-784B-B7FC-DC69B8396ACE}"/>
                </a:ext>
              </a:extLst>
            </p:cNvPr>
            <p:cNvSpPr>
              <a:spLocks noChangeArrowheads="1"/>
            </p:cNvSpPr>
            <p:nvPr/>
          </p:nvSpPr>
          <p:spPr bwMode="auto">
            <a:xfrm>
              <a:off x="6872288" y="4269023"/>
              <a:ext cx="150812" cy="2063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19" name="Freeform 676">
              <a:extLst>
                <a:ext uri="{FF2B5EF4-FFF2-40B4-BE49-F238E27FC236}">
                  <a16:creationId xmlns:a16="http://schemas.microsoft.com/office/drawing/2014/main" id="{3650BD7A-8890-294A-81C2-7B7B81DB9C6F}"/>
                </a:ext>
              </a:extLst>
            </p:cNvPr>
            <p:cNvSpPr>
              <a:spLocks noEditPoints="1"/>
            </p:cNvSpPr>
            <p:nvPr/>
          </p:nvSpPr>
          <p:spPr bwMode="auto">
            <a:xfrm>
              <a:off x="6858000" y="4329348"/>
              <a:ext cx="109537" cy="111125"/>
            </a:xfrm>
            <a:custGeom>
              <a:avLst/>
              <a:gdLst>
                <a:gd name="T0" fmla="*/ 34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3 w 69"/>
                <a:gd name="T15" fmla="*/ 42 h 70"/>
                <a:gd name="T16" fmla="*/ 15 w 69"/>
                <a:gd name="T17" fmla="*/ 47 h 70"/>
                <a:gd name="T18" fmla="*/ 19 w 69"/>
                <a:gd name="T19" fmla="*/ 51 h 70"/>
                <a:gd name="T20" fmla="*/ 23 w 69"/>
                <a:gd name="T21" fmla="*/ 54 h 70"/>
                <a:gd name="T22" fmla="*/ 28 w 69"/>
                <a:gd name="T23" fmla="*/ 57 h 70"/>
                <a:gd name="T24" fmla="*/ 34 w 69"/>
                <a:gd name="T25" fmla="*/ 57 h 70"/>
                <a:gd name="T26" fmla="*/ 39 w 69"/>
                <a:gd name="T27" fmla="*/ 57 h 70"/>
                <a:gd name="T28" fmla="*/ 46 w 69"/>
                <a:gd name="T29" fmla="*/ 54 h 70"/>
                <a:gd name="T30" fmla="*/ 50 w 69"/>
                <a:gd name="T31" fmla="*/ 51 h 70"/>
                <a:gd name="T32" fmla="*/ 54 w 69"/>
                <a:gd name="T33" fmla="*/ 47 h 70"/>
                <a:gd name="T34" fmla="*/ 56 w 69"/>
                <a:gd name="T35" fmla="*/ 42 h 70"/>
                <a:gd name="T36" fmla="*/ 56 w 69"/>
                <a:gd name="T37" fmla="*/ 35 h 70"/>
                <a:gd name="T38" fmla="*/ 56 w 69"/>
                <a:gd name="T39" fmla="*/ 29 h 70"/>
                <a:gd name="T40" fmla="*/ 54 w 69"/>
                <a:gd name="T41" fmla="*/ 24 h 70"/>
                <a:gd name="T42" fmla="*/ 50 w 69"/>
                <a:gd name="T43" fmla="*/ 20 h 70"/>
                <a:gd name="T44" fmla="*/ 46 w 69"/>
                <a:gd name="T45" fmla="*/ 16 h 70"/>
                <a:gd name="T46" fmla="*/ 39 w 69"/>
                <a:gd name="T47" fmla="*/ 13 h 70"/>
                <a:gd name="T48" fmla="*/ 34 w 69"/>
                <a:gd name="T49" fmla="*/ 13 h 70"/>
                <a:gd name="T50" fmla="*/ 34 w 69"/>
                <a:gd name="T51" fmla="*/ 0 h 70"/>
                <a:gd name="T52" fmla="*/ 47 w 69"/>
                <a:gd name="T53" fmla="*/ 3 h 70"/>
                <a:gd name="T54" fmla="*/ 59 w 69"/>
                <a:gd name="T55" fmla="*/ 11 h 70"/>
                <a:gd name="T56" fmla="*/ 65 w 69"/>
                <a:gd name="T57" fmla="*/ 22 h 70"/>
                <a:gd name="T58" fmla="*/ 69 w 69"/>
                <a:gd name="T59" fmla="*/ 35 h 70"/>
                <a:gd name="T60" fmla="*/ 65 w 69"/>
                <a:gd name="T61" fmla="*/ 48 h 70"/>
                <a:gd name="T62" fmla="*/ 59 w 69"/>
                <a:gd name="T63" fmla="*/ 60 h 70"/>
                <a:gd name="T64" fmla="*/ 47 w 69"/>
                <a:gd name="T65" fmla="*/ 67 h 70"/>
                <a:gd name="T66" fmla="*/ 34 w 69"/>
                <a:gd name="T67" fmla="*/ 70 h 70"/>
                <a:gd name="T68" fmla="*/ 22 w 69"/>
                <a:gd name="T69" fmla="*/ 67 h 70"/>
                <a:gd name="T70" fmla="*/ 10 w 69"/>
                <a:gd name="T71" fmla="*/ 60 h 70"/>
                <a:gd name="T72" fmla="*/ 2 w 69"/>
                <a:gd name="T73" fmla="*/ 48 h 70"/>
                <a:gd name="T74" fmla="*/ 0 w 69"/>
                <a:gd name="T75" fmla="*/ 35 h 70"/>
                <a:gd name="T76" fmla="*/ 2 w 69"/>
                <a:gd name="T77" fmla="*/ 22 h 70"/>
                <a:gd name="T78" fmla="*/ 10 w 69"/>
                <a:gd name="T79" fmla="*/ 11 h 70"/>
                <a:gd name="T80" fmla="*/ 22 w 69"/>
                <a:gd name="T81" fmla="*/ 3 h 70"/>
                <a:gd name="T82" fmla="*/ 34 w 6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70">
                  <a:moveTo>
                    <a:pt x="34" y="13"/>
                  </a:moveTo>
                  <a:lnTo>
                    <a:pt x="28" y="13"/>
                  </a:lnTo>
                  <a:lnTo>
                    <a:pt x="23" y="16"/>
                  </a:lnTo>
                  <a:lnTo>
                    <a:pt x="19" y="20"/>
                  </a:lnTo>
                  <a:lnTo>
                    <a:pt x="15" y="24"/>
                  </a:lnTo>
                  <a:lnTo>
                    <a:pt x="13" y="29"/>
                  </a:lnTo>
                  <a:lnTo>
                    <a:pt x="13" y="35"/>
                  </a:lnTo>
                  <a:lnTo>
                    <a:pt x="13" y="42"/>
                  </a:lnTo>
                  <a:lnTo>
                    <a:pt x="15" y="47"/>
                  </a:lnTo>
                  <a:lnTo>
                    <a:pt x="19" y="51"/>
                  </a:lnTo>
                  <a:lnTo>
                    <a:pt x="23" y="54"/>
                  </a:lnTo>
                  <a:lnTo>
                    <a:pt x="28" y="57"/>
                  </a:lnTo>
                  <a:lnTo>
                    <a:pt x="34" y="57"/>
                  </a:lnTo>
                  <a:lnTo>
                    <a:pt x="39" y="57"/>
                  </a:lnTo>
                  <a:lnTo>
                    <a:pt x="46" y="54"/>
                  </a:lnTo>
                  <a:lnTo>
                    <a:pt x="50" y="51"/>
                  </a:lnTo>
                  <a:lnTo>
                    <a:pt x="54" y="47"/>
                  </a:lnTo>
                  <a:lnTo>
                    <a:pt x="56" y="42"/>
                  </a:lnTo>
                  <a:lnTo>
                    <a:pt x="56" y="35"/>
                  </a:lnTo>
                  <a:lnTo>
                    <a:pt x="56" y="29"/>
                  </a:lnTo>
                  <a:lnTo>
                    <a:pt x="54" y="24"/>
                  </a:lnTo>
                  <a:lnTo>
                    <a:pt x="50" y="20"/>
                  </a:lnTo>
                  <a:lnTo>
                    <a:pt x="46" y="16"/>
                  </a:lnTo>
                  <a:lnTo>
                    <a:pt x="39" y="13"/>
                  </a:lnTo>
                  <a:lnTo>
                    <a:pt x="34" y="13"/>
                  </a:lnTo>
                  <a:close/>
                  <a:moveTo>
                    <a:pt x="34" y="0"/>
                  </a:moveTo>
                  <a:lnTo>
                    <a:pt x="47" y="3"/>
                  </a:lnTo>
                  <a:lnTo>
                    <a:pt x="59" y="11"/>
                  </a:lnTo>
                  <a:lnTo>
                    <a:pt x="65" y="22"/>
                  </a:lnTo>
                  <a:lnTo>
                    <a:pt x="69" y="35"/>
                  </a:lnTo>
                  <a:lnTo>
                    <a:pt x="65" y="48"/>
                  </a:lnTo>
                  <a:lnTo>
                    <a:pt x="59" y="60"/>
                  </a:lnTo>
                  <a:lnTo>
                    <a:pt x="47" y="67"/>
                  </a:lnTo>
                  <a:lnTo>
                    <a:pt x="34" y="70"/>
                  </a:lnTo>
                  <a:lnTo>
                    <a:pt x="22" y="67"/>
                  </a:lnTo>
                  <a:lnTo>
                    <a:pt x="10" y="60"/>
                  </a:lnTo>
                  <a:lnTo>
                    <a:pt x="2" y="48"/>
                  </a:lnTo>
                  <a:lnTo>
                    <a:pt x="0" y="35"/>
                  </a:lnTo>
                  <a:lnTo>
                    <a:pt x="2" y="22"/>
                  </a:lnTo>
                  <a:lnTo>
                    <a:pt x="10" y="11"/>
                  </a:lnTo>
                  <a:lnTo>
                    <a:pt x="22" y="3"/>
                  </a:lnTo>
                  <a:lnTo>
                    <a:pt x="34"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0" name="Freeform 677">
              <a:extLst>
                <a:ext uri="{FF2B5EF4-FFF2-40B4-BE49-F238E27FC236}">
                  <a16:creationId xmlns:a16="http://schemas.microsoft.com/office/drawing/2014/main" id="{B4F61A47-6274-674B-8F41-3C567FBB555F}"/>
                </a:ext>
              </a:extLst>
            </p:cNvPr>
            <p:cNvSpPr>
              <a:spLocks noEditPoints="1"/>
            </p:cNvSpPr>
            <p:nvPr/>
          </p:nvSpPr>
          <p:spPr bwMode="auto">
            <a:xfrm>
              <a:off x="6888163" y="4362685"/>
              <a:ext cx="46037" cy="47625"/>
            </a:xfrm>
            <a:custGeom>
              <a:avLst/>
              <a:gdLst>
                <a:gd name="T0" fmla="*/ 15 w 29"/>
                <a:gd name="T1" fmla="*/ 12 h 30"/>
                <a:gd name="T2" fmla="*/ 13 w 29"/>
                <a:gd name="T3" fmla="*/ 13 h 30"/>
                <a:gd name="T4" fmla="*/ 13 w 29"/>
                <a:gd name="T5" fmla="*/ 14 h 30"/>
                <a:gd name="T6" fmla="*/ 13 w 29"/>
                <a:gd name="T7" fmla="*/ 17 h 30"/>
                <a:gd name="T8" fmla="*/ 15 w 29"/>
                <a:gd name="T9" fmla="*/ 17 h 30"/>
                <a:gd name="T10" fmla="*/ 17 w 29"/>
                <a:gd name="T11" fmla="*/ 17 h 30"/>
                <a:gd name="T12" fmla="*/ 18 w 29"/>
                <a:gd name="T13" fmla="*/ 14 h 30"/>
                <a:gd name="T14" fmla="*/ 17 w 29"/>
                <a:gd name="T15" fmla="*/ 13 h 30"/>
                <a:gd name="T16" fmla="*/ 15 w 29"/>
                <a:gd name="T17" fmla="*/ 12 h 30"/>
                <a:gd name="T18" fmla="*/ 15 w 29"/>
                <a:gd name="T19" fmla="*/ 0 h 30"/>
                <a:gd name="T20" fmla="*/ 20 w 29"/>
                <a:gd name="T21" fmla="*/ 0 h 30"/>
                <a:gd name="T22" fmla="*/ 24 w 29"/>
                <a:gd name="T23" fmla="*/ 3 h 30"/>
                <a:gd name="T24" fmla="*/ 27 w 29"/>
                <a:gd name="T25" fmla="*/ 5 h 30"/>
                <a:gd name="T26" fmla="*/ 29 w 29"/>
                <a:gd name="T27" fmla="*/ 9 h 30"/>
                <a:gd name="T28" fmla="*/ 29 w 29"/>
                <a:gd name="T29" fmla="*/ 14 h 30"/>
                <a:gd name="T30" fmla="*/ 29 w 29"/>
                <a:gd name="T31" fmla="*/ 19 h 30"/>
                <a:gd name="T32" fmla="*/ 27 w 29"/>
                <a:gd name="T33" fmla="*/ 23 h 30"/>
                <a:gd name="T34" fmla="*/ 24 w 29"/>
                <a:gd name="T35" fmla="*/ 26 h 30"/>
                <a:gd name="T36" fmla="*/ 20 w 29"/>
                <a:gd name="T37" fmla="*/ 28 h 30"/>
                <a:gd name="T38" fmla="*/ 15 w 29"/>
                <a:gd name="T39" fmla="*/ 30 h 30"/>
                <a:gd name="T40" fmla="*/ 10 w 29"/>
                <a:gd name="T41" fmla="*/ 28 h 30"/>
                <a:gd name="T42" fmla="*/ 6 w 29"/>
                <a:gd name="T43" fmla="*/ 26 h 30"/>
                <a:gd name="T44" fmla="*/ 4 w 29"/>
                <a:gd name="T45" fmla="*/ 23 h 30"/>
                <a:gd name="T46" fmla="*/ 1 w 29"/>
                <a:gd name="T47" fmla="*/ 19 h 30"/>
                <a:gd name="T48" fmla="*/ 0 w 29"/>
                <a:gd name="T49" fmla="*/ 14 h 30"/>
                <a:gd name="T50" fmla="*/ 1 w 29"/>
                <a:gd name="T51" fmla="*/ 10 h 30"/>
                <a:gd name="T52" fmla="*/ 3 w 29"/>
                <a:gd name="T53" fmla="*/ 6 h 30"/>
                <a:gd name="T54" fmla="*/ 5 w 29"/>
                <a:gd name="T55" fmla="*/ 4 h 30"/>
                <a:gd name="T56" fmla="*/ 8 w 29"/>
                <a:gd name="T57" fmla="*/ 1 h 30"/>
                <a:gd name="T58" fmla="*/ 11 w 29"/>
                <a:gd name="T59" fmla="*/ 0 h 30"/>
                <a:gd name="T60" fmla="*/ 15 w 29"/>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0">
                  <a:moveTo>
                    <a:pt x="15" y="12"/>
                  </a:moveTo>
                  <a:lnTo>
                    <a:pt x="13" y="13"/>
                  </a:lnTo>
                  <a:lnTo>
                    <a:pt x="13" y="14"/>
                  </a:lnTo>
                  <a:lnTo>
                    <a:pt x="13" y="17"/>
                  </a:lnTo>
                  <a:lnTo>
                    <a:pt x="15" y="17"/>
                  </a:lnTo>
                  <a:lnTo>
                    <a:pt x="17" y="17"/>
                  </a:lnTo>
                  <a:lnTo>
                    <a:pt x="18" y="14"/>
                  </a:lnTo>
                  <a:lnTo>
                    <a:pt x="17" y="13"/>
                  </a:lnTo>
                  <a:lnTo>
                    <a:pt x="15" y="12"/>
                  </a:lnTo>
                  <a:close/>
                  <a:moveTo>
                    <a:pt x="15" y="0"/>
                  </a:moveTo>
                  <a:lnTo>
                    <a:pt x="20" y="0"/>
                  </a:lnTo>
                  <a:lnTo>
                    <a:pt x="24" y="3"/>
                  </a:lnTo>
                  <a:lnTo>
                    <a:pt x="27" y="5"/>
                  </a:lnTo>
                  <a:lnTo>
                    <a:pt x="29" y="9"/>
                  </a:lnTo>
                  <a:lnTo>
                    <a:pt x="29" y="14"/>
                  </a:lnTo>
                  <a:lnTo>
                    <a:pt x="29" y="19"/>
                  </a:lnTo>
                  <a:lnTo>
                    <a:pt x="27" y="23"/>
                  </a:lnTo>
                  <a:lnTo>
                    <a:pt x="24" y="26"/>
                  </a:lnTo>
                  <a:lnTo>
                    <a:pt x="20" y="28"/>
                  </a:lnTo>
                  <a:lnTo>
                    <a:pt x="15" y="30"/>
                  </a:lnTo>
                  <a:lnTo>
                    <a:pt x="10" y="28"/>
                  </a:lnTo>
                  <a:lnTo>
                    <a:pt x="6" y="26"/>
                  </a:lnTo>
                  <a:lnTo>
                    <a:pt x="4" y="23"/>
                  </a:lnTo>
                  <a:lnTo>
                    <a:pt x="1" y="19"/>
                  </a:lnTo>
                  <a:lnTo>
                    <a:pt x="0" y="14"/>
                  </a:lnTo>
                  <a:lnTo>
                    <a:pt x="1" y="10"/>
                  </a:lnTo>
                  <a:lnTo>
                    <a:pt x="3" y="6"/>
                  </a:lnTo>
                  <a:lnTo>
                    <a:pt x="5" y="4"/>
                  </a:lnTo>
                  <a:lnTo>
                    <a:pt x="8" y="1"/>
                  </a:lnTo>
                  <a:lnTo>
                    <a:pt x="11" y="0"/>
                  </a:lnTo>
                  <a:lnTo>
                    <a:pt x="1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1" name="Freeform 678">
              <a:extLst>
                <a:ext uri="{FF2B5EF4-FFF2-40B4-BE49-F238E27FC236}">
                  <a16:creationId xmlns:a16="http://schemas.microsoft.com/office/drawing/2014/main" id="{FAC1E71B-C6BC-8A4D-9D58-1CDAB8B2E93D}"/>
                </a:ext>
              </a:extLst>
            </p:cNvPr>
            <p:cNvSpPr>
              <a:spLocks noEditPoints="1"/>
            </p:cNvSpPr>
            <p:nvPr/>
          </p:nvSpPr>
          <p:spPr bwMode="auto">
            <a:xfrm>
              <a:off x="6630988" y="4362685"/>
              <a:ext cx="49212" cy="47625"/>
            </a:xfrm>
            <a:custGeom>
              <a:avLst/>
              <a:gdLst>
                <a:gd name="T0" fmla="*/ 16 w 31"/>
                <a:gd name="T1" fmla="*/ 12 h 30"/>
                <a:gd name="T2" fmla="*/ 13 w 31"/>
                <a:gd name="T3" fmla="*/ 13 h 30"/>
                <a:gd name="T4" fmla="*/ 13 w 31"/>
                <a:gd name="T5" fmla="*/ 14 h 30"/>
                <a:gd name="T6" fmla="*/ 13 w 31"/>
                <a:gd name="T7" fmla="*/ 17 h 30"/>
                <a:gd name="T8" fmla="*/ 16 w 31"/>
                <a:gd name="T9" fmla="*/ 17 h 30"/>
                <a:gd name="T10" fmla="*/ 17 w 31"/>
                <a:gd name="T11" fmla="*/ 17 h 30"/>
                <a:gd name="T12" fmla="*/ 18 w 31"/>
                <a:gd name="T13" fmla="*/ 14 h 30"/>
                <a:gd name="T14" fmla="*/ 17 w 31"/>
                <a:gd name="T15" fmla="*/ 13 h 30"/>
                <a:gd name="T16" fmla="*/ 16 w 31"/>
                <a:gd name="T17" fmla="*/ 12 h 30"/>
                <a:gd name="T18" fmla="*/ 16 w 31"/>
                <a:gd name="T19" fmla="*/ 0 h 30"/>
                <a:gd name="T20" fmla="*/ 21 w 31"/>
                <a:gd name="T21" fmla="*/ 0 h 30"/>
                <a:gd name="T22" fmla="*/ 25 w 31"/>
                <a:gd name="T23" fmla="*/ 3 h 30"/>
                <a:gd name="T24" fmla="*/ 27 w 31"/>
                <a:gd name="T25" fmla="*/ 5 h 30"/>
                <a:gd name="T26" fmla="*/ 30 w 31"/>
                <a:gd name="T27" fmla="*/ 9 h 30"/>
                <a:gd name="T28" fmla="*/ 31 w 31"/>
                <a:gd name="T29" fmla="*/ 14 h 30"/>
                <a:gd name="T30" fmla="*/ 30 w 31"/>
                <a:gd name="T31" fmla="*/ 19 h 30"/>
                <a:gd name="T32" fmla="*/ 27 w 31"/>
                <a:gd name="T33" fmla="*/ 23 h 30"/>
                <a:gd name="T34" fmla="*/ 25 w 31"/>
                <a:gd name="T35" fmla="*/ 26 h 30"/>
                <a:gd name="T36" fmla="*/ 21 w 31"/>
                <a:gd name="T37" fmla="*/ 28 h 30"/>
                <a:gd name="T38" fmla="*/ 16 w 31"/>
                <a:gd name="T39" fmla="*/ 30 h 30"/>
                <a:gd name="T40" fmla="*/ 11 w 31"/>
                <a:gd name="T41" fmla="*/ 28 h 30"/>
                <a:gd name="T42" fmla="*/ 7 w 31"/>
                <a:gd name="T43" fmla="*/ 26 h 30"/>
                <a:gd name="T44" fmla="*/ 4 w 31"/>
                <a:gd name="T45" fmla="*/ 23 h 30"/>
                <a:gd name="T46" fmla="*/ 2 w 31"/>
                <a:gd name="T47" fmla="*/ 19 h 30"/>
                <a:gd name="T48" fmla="*/ 0 w 31"/>
                <a:gd name="T49" fmla="*/ 14 h 30"/>
                <a:gd name="T50" fmla="*/ 2 w 31"/>
                <a:gd name="T51" fmla="*/ 10 h 30"/>
                <a:gd name="T52" fmla="*/ 3 w 31"/>
                <a:gd name="T53" fmla="*/ 6 h 30"/>
                <a:gd name="T54" fmla="*/ 5 w 31"/>
                <a:gd name="T55" fmla="*/ 4 h 30"/>
                <a:gd name="T56" fmla="*/ 8 w 31"/>
                <a:gd name="T57" fmla="*/ 1 h 30"/>
                <a:gd name="T58" fmla="*/ 12 w 31"/>
                <a:gd name="T59" fmla="*/ 0 h 30"/>
                <a:gd name="T60" fmla="*/ 16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6" y="12"/>
                  </a:moveTo>
                  <a:lnTo>
                    <a:pt x="13" y="13"/>
                  </a:lnTo>
                  <a:lnTo>
                    <a:pt x="13" y="14"/>
                  </a:lnTo>
                  <a:lnTo>
                    <a:pt x="13" y="17"/>
                  </a:lnTo>
                  <a:lnTo>
                    <a:pt x="16" y="17"/>
                  </a:lnTo>
                  <a:lnTo>
                    <a:pt x="17" y="17"/>
                  </a:lnTo>
                  <a:lnTo>
                    <a:pt x="18" y="14"/>
                  </a:lnTo>
                  <a:lnTo>
                    <a:pt x="17" y="13"/>
                  </a:lnTo>
                  <a:lnTo>
                    <a:pt x="16" y="12"/>
                  </a:lnTo>
                  <a:close/>
                  <a:moveTo>
                    <a:pt x="16" y="0"/>
                  </a:moveTo>
                  <a:lnTo>
                    <a:pt x="21" y="0"/>
                  </a:lnTo>
                  <a:lnTo>
                    <a:pt x="25" y="3"/>
                  </a:lnTo>
                  <a:lnTo>
                    <a:pt x="27" y="5"/>
                  </a:lnTo>
                  <a:lnTo>
                    <a:pt x="30" y="9"/>
                  </a:lnTo>
                  <a:lnTo>
                    <a:pt x="31" y="14"/>
                  </a:lnTo>
                  <a:lnTo>
                    <a:pt x="30" y="19"/>
                  </a:lnTo>
                  <a:lnTo>
                    <a:pt x="27" y="23"/>
                  </a:lnTo>
                  <a:lnTo>
                    <a:pt x="25" y="26"/>
                  </a:lnTo>
                  <a:lnTo>
                    <a:pt x="21" y="28"/>
                  </a:lnTo>
                  <a:lnTo>
                    <a:pt x="16" y="30"/>
                  </a:lnTo>
                  <a:lnTo>
                    <a:pt x="11" y="28"/>
                  </a:lnTo>
                  <a:lnTo>
                    <a:pt x="7" y="26"/>
                  </a:lnTo>
                  <a:lnTo>
                    <a:pt x="4" y="23"/>
                  </a:lnTo>
                  <a:lnTo>
                    <a:pt x="2" y="19"/>
                  </a:lnTo>
                  <a:lnTo>
                    <a:pt x="0" y="14"/>
                  </a:lnTo>
                  <a:lnTo>
                    <a:pt x="2" y="10"/>
                  </a:lnTo>
                  <a:lnTo>
                    <a:pt x="3" y="6"/>
                  </a:lnTo>
                  <a:lnTo>
                    <a:pt x="5" y="4"/>
                  </a:lnTo>
                  <a:lnTo>
                    <a:pt x="8" y="1"/>
                  </a:lnTo>
                  <a:lnTo>
                    <a:pt x="12" y="0"/>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2" name="Freeform 679">
              <a:extLst>
                <a:ext uri="{FF2B5EF4-FFF2-40B4-BE49-F238E27FC236}">
                  <a16:creationId xmlns:a16="http://schemas.microsoft.com/office/drawing/2014/main" id="{1DEC9D6E-3FD9-CD43-A6DE-71FE4F1D9B12}"/>
                </a:ext>
              </a:extLst>
            </p:cNvPr>
            <p:cNvSpPr>
              <a:spLocks noEditPoints="1"/>
            </p:cNvSpPr>
            <p:nvPr/>
          </p:nvSpPr>
          <p:spPr bwMode="auto">
            <a:xfrm>
              <a:off x="6600825" y="4329348"/>
              <a:ext cx="109537" cy="111125"/>
            </a:xfrm>
            <a:custGeom>
              <a:avLst/>
              <a:gdLst>
                <a:gd name="T0" fmla="*/ 35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5 w 69"/>
                <a:gd name="T15" fmla="*/ 47 h 70"/>
                <a:gd name="T16" fmla="*/ 23 w 69"/>
                <a:gd name="T17" fmla="*/ 54 h 70"/>
                <a:gd name="T18" fmla="*/ 35 w 69"/>
                <a:gd name="T19" fmla="*/ 57 h 70"/>
                <a:gd name="T20" fmla="*/ 41 w 69"/>
                <a:gd name="T21" fmla="*/ 57 h 70"/>
                <a:gd name="T22" fmla="*/ 46 w 69"/>
                <a:gd name="T23" fmla="*/ 54 h 70"/>
                <a:gd name="T24" fmla="*/ 50 w 69"/>
                <a:gd name="T25" fmla="*/ 51 h 70"/>
                <a:gd name="T26" fmla="*/ 54 w 69"/>
                <a:gd name="T27" fmla="*/ 47 h 70"/>
                <a:gd name="T28" fmla="*/ 56 w 69"/>
                <a:gd name="T29" fmla="*/ 42 h 70"/>
                <a:gd name="T30" fmla="*/ 56 w 69"/>
                <a:gd name="T31" fmla="*/ 35 h 70"/>
                <a:gd name="T32" fmla="*/ 56 w 69"/>
                <a:gd name="T33" fmla="*/ 29 h 70"/>
                <a:gd name="T34" fmla="*/ 54 w 69"/>
                <a:gd name="T35" fmla="*/ 24 h 70"/>
                <a:gd name="T36" fmla="*/ 50 w 69"/>
                <a:gd name="T37" fmla="*/ 20 h 70"/>
                <a:gd name="T38" fmla="*/ 46 w 69"/>
                <a:gd name="T39" fmla="*/ 16 h 70"/>
                <a:gd name="T40" fmla="*/ 41 w 69"/>
                <a:gd name="T41" fmla="*/ 13 h 70"/>
                <a:gd name="T42" fmla="*/ 35 w 69"/>
                <a:gd name="T43" fmla="*/ 13 h 70"/>
                <a:gd name="T44" fmla="*/ 35 w 69"/>
                <a:gd name="T45" fmla="*/ 0 h 70"/>
                <a:gd name="T46" fmla="*/ 47 w 69"/>
                <a:gd name="T47" fmla="*/ 3 h 70"/>
                <a:gd name="T48" fmla="*/ 59 w 69"/>
                <a:gd name="T49" fmla="*/ 11 h 70"/>
                <a:gd name="T50" fmla="*/ 67 w 69"/>
                <a:gd name="T51" fmla="*/ 22 h 70"/>
                <a:gd name="T52" fmla="*/ 69 w 69"/>
                <a:gd name="T53" fmla="*/ 35 h 70"/>
                <a:gd name="T54" fmla="*/ 67 w 69"/>
                <a:gd name="T55" fmla="*/ 48 h 70"/>
                <a:gd name="T56" fmla="*/ 59 w 69"/>
                <a:gd name="T57" fmla="*/ 60 h 70"/>
                <a:gd name="T58" fmla="*/ 47 w 69"/>
                <a:gd name="T59" fmla="*/ 67 h 70"/>
                <a:gd name="T60" fmla="*/ 35 w 69"/>
                <a:gd name="T61" fmla="*/ 70 h 70"/>
                <a:gd name="T62" fmla="*/ 22 w 69"/>
                <a:gd name="T63" fmla="*/ 67 h 70"/>
                <a:gd name="T64" fmla="*/ 10 w 69"/>
                <a:gd name="T65" fmla="*/ 60 h 70"/>
                <a:gd name="T66" fmla="*/ 3 w 69"/>
                <a:gd name="T67" fmla="*/ 48 h 70"/>
                <a:gd name="T68" fmla="*/ 0 w 69"/>
                <a:gd name="T69" fmla="*/ 35 h 70"/>
                <a:gd name="T70" fmla="*/ 3 w 69"/>
                <a:gd name="T71" fmla="*/ 22 h 70"/>
                <a:gd name="T72" fmla="*/ 10 w 69"/>
                <a:gd name="T73" fmla="*/ 11 h 70"/>
                <a:gd name="T74" fmla="*/ 22 w 69"/>
                <a:gd name="T75" fmla="*/ 3 h 70"/>
                <a:gd name="T76" fmla="*/ 35 w 69"/>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70">
                  <a:moveTo>
                    <a:pt x="35" y="13"/>
                  </a:moveTo>
                  <a:lnTo>
                    <a:pt x="28" y="13"/>
                  </a:lnTo>
                  <a:lnTo>
                    <a:pt x="23" y="16"/>
                  </a:lnTo>
                  <a:lnTo>
                    <a:pt x="19" y="20"/>
                  </a:lnTo>
                  <a:lnTo>
                    <a:pt x="15" y="24"/>
                  </a:lnTo>
                  <a:lnTo>
                    <a:pt x="13" y="29"/>
                  </a:lnTo>
                  <a:lnTo>
                    <a:pt x="13" y="35"/>
                  </a:lnTo>
                  <a:lnTo>
                    <a:pt x="15" y="47"/>
                  </a:lnTo>
                  <a:lnTo>
                    <a:pt x="23" y="54"/>
                  </a:lnTo>
                  <a:lnTo>
                    <a:pt x="35" y="57"/>
                  </a:lnTo>
                  <a:lnTo>
                    <a:pt x="41" y="57"/>
                  </a:lnTo>
                  <a:lnTo>
                    <a:pt x="46" y="54"/>
                  </a:lnTo>
                  <a:lnTo>
                    <a:pt x="50" y="51"/>
                  </a:lnTo>
                  <a:lnTo>
                    <a:pt x="54" y="47"/>
                  </a:lnTo>
                  <a:lnTo>
                    <a:pt x="56" y="42"/>
                  </a:lnTo>
                  <a:lnTo>
                    <a:pt x="56" y="35"/>
                  </a:lnTo>
                  <a:lnTo>
                    <a:pt x="56" y="29"/>
                  </a:lnTo>
                  <a:lnTo>
                    <a:pt x="54" y="24"/>
                  </a:lnTo>
                  <a:lnTo>
                    <a:pt x="50" y="20"/>
                  </a:lnTo>
                  <a:lnTo>
                    <a:pt x="46" y="16"/>
                  </a:lnTo>
                  <a:lnTo>
                    <a:pt x="41" y="13"/>
                  </a:lnTo>
                  <a:lnTo>
                    <a:pt x="35" y="13"/>
                  </a:lnTo>
                  <a:close/>
                  <a:moveTo>
                    <a:pt x="35" y="0"/>
                  </a:moveTo>
                  <a:lnTo>
                    <a:pt x="47" y="3"/>
                  </a:lnTo>
                  <a:lnTo>
                    <a:pt x="59" y="11"/>
                  </a:lnTo>
                  <a:lnTo>
                    <a:pt x="67" y="22"/>
                  </a:lnTo>
                  <a:lnTo>
                    <a:pt x="69" y="35"/>
                  </a:lnTo>
                  <a:lnTo>
                    <a:pt x="67" y="48"/>
                  </a:lnTo>
                  <a:lnTo>
                    <a:pt x="59" y="60"/>
                  </a:lnTo>
                  <a:lnTo>
                    <a:pt x="47" y="67"/>
                  </a:lnTo>
                  <a:lnTo>
                    <a:pt x="35" y="70"/>
                  </a:lnTo>
                  <a:lnTo>
                    <a:pt x="22" y="67"/>
                  </a:lnTo>
                  <a:lnTo>
                    <a:pt x="10" y="60"/>
                  </a:lnTo>
                  <a:lnTo>
                    <a:pt x="3" y="48"/>
                  </a:lnTo>
                  <a:lnTo>
                    <a:pt x="0" y="35"/>
                  </a:lnTo>
                  <a:lnTo>
                    <a:pt x="3" y="22"/>
                  </a:lnTo>
                  <a:lnTo>
                    <a:pt x="10" y="11"/>
                  </a:lnTo>
                  <a:lnTo>
                    <a:pt x="22" y="3"/>
                  </a:lnTo>
                  <a:lnTo>
                    <a:pt x="3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3" name="Rectangle 680">
              <a:extLst>
                <a:ext uri="{FF2B5EF4-FFF2-40B4-BE49-F238E27FC236}">
                  <a16:creationId xmlns:a16="http://schemas.microsoft.com/office/drawing/2014/main" id="{C429A6C3-1C6C-2A42-B7DB-85768D253AC6}"/>
                </a:ext>
              </a:extLst>
            </p:cNvPr>
            <p:cNvSpPr>
              <a:spLocks noChangeArrowheads="1"/>
            </p:cNvSpPr>
            <p:nvPr/>
          </p:nvSpPr>
          <p:spPr bwMode="auto">
            <a:xfrm>
              <a:off x="6889750" y="4238860"/>
              <a:ext cx="106362"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4" name="Freeform 681">
              <a:extLst>
                <a:ext uri="{FF2B5EF4-FFF2-40B4-BE49-F238E27FC236}">
                  <a16:creationId xmlns:a16="http://schemas.microsoft.com/office/drawing/2014/main" id="{EAC24F05-017D-3146-B466-7932DCFD1216}"/>
                </a:ext>
              </a:extLst>
            </p:cNvPr>
            <p:cNvSpPr>
              <a:spLocks/>
            </p:cNvSpPr>
            <p:nvPr/>
          </p:nvSpPr>
          <p:spPr bwMode="auto">
            <a:xfrm>
              <a:off x="6986588" y="4299185"/>
              <a:ext cx="55562" cy="87313"/>
            </a:xfrm>
            <a:custGeom>
              <a:avLst/>
              <a:gdLst>
                <a:gd name="T0" fmla="*/ 10 w 35"/>
                <a:gd name="T1" fmla="*/ 0 h 55"/>
                <a:gd name="T2" fmla="*/ 35 w 35"/>
                <a:gd name="T3" fmla="*/ 0 h 55"/>
                <a:gd name="T4" fmla="*/ 35 w 35"/>
                <a:gd name="T5" fmla="*/ 55 h 55"/>
                <a:gd name="T6" fmla="*/ 24 w 35"/>
                <a:gd name="T7" fmla="*/ 55 h 55"/>
                <a:gd name="T8" fmla="*/ 24 w 35"/>
                <a:gd name="T9" fmla="*/ 13 h 55"/>
                <a:gd name="T10" fmla="*/ 12 w 35"/>
                <a:gd name="T11" fmla="*/ 13 h 55"/>
                <a:gd name="T12" fmla="*/ 12 w 35"/>
                <a:gd name="T13" fmla="*/ 55 h 55"/>
                <a:gd name="T14" fmla="*/ 0 w 35"/>
                <a:gd name="T15" fmla="*/ 55 h 55"/>
                <a:gd name="T16" fmla="*/ 0 w 35"/>
                <a:gd name="T17" fmla="*/ 11 h 55"/>
                <a:gd name="T18" fmla="*/ 1 w 35"/>
                <a:gd name="T19" fmla="*/ 7 h 55"/>
                <a:gd name="T20" fmla="*/ 3 w 35"/>
                <a:gd name="T21" fmla="*/ 4 h 55"/>
                <a:gd name="T22" fmla="*/ 6 w 35"/>
                <a:gd name="T23" fmla="*/ 2 h 55"/>
                <a:gd name="T24" fmla="*/ 10 w 35"/>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5">
                  <a:moveTo>
                    <a:pt x="10" y="0"/>
                  </a:moveTo>
                  <a:lnTo>
                    <a:pt x="35" y="0"/>
                  </a:lnTo>
                  <a:lnTo>
                    <a:pt x="35" y="55"/>
                  </a:lnTo>
                  <a:lnTo>
                    <a:pt x="24" y="55"/>
                  </a:lnTo>
                  <a:lnTo>
                    <a:pt x="24" y="13"/>
                  </a:lnTo>
                  <a:lnTo>
                    <a:pt x="12" y="13"/>
                  </a:lnTo>
                  <a:lnTo>
                    <a:pt x="12" y="55"/>
                  </a:lnTo>
                  <a:lnTo>
                    <a:pt x="0" y="55"/>
                  </a:lnTo>
                  <a:lnTo>
                    <a:pt x="0" y="11"/>
                  </a:lnTo>
                  <a:lnTo>
                    <a:pt x="1" y="7"/>
                  </a:lnTo>
                  <a:lnTo>
                    <a:pt x="3" y="4"/>
                  </a:lnTo>
                  <a:lnTo>
                    <a:pt x="6" y="2"/>
                  </a:lnTo>
                  <a:lnTo>
                    <a:pt x="1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5" name="Freeform 682">
              <a:extLst>
                <a:ext uri="{FF2B5EF4-FFF2-40B4-BE49-F238E27FC236}">
                  <a16:creationId xmlns:a16="http://schemas.microsoft.com/office/drawing/2014/main" id="{7A475717-1A02-D846-AF95-D06345DD30C1}"/>
                </a:ext>
              </a:extLst>
            </p:cNvPr>
            <p:cNvSpPr>
              <a:spLocks noEditPoints="1"/>
            </p:cNvSpPr>
            <p:nvPr/>
          </p:nvSpPr>
          <p:spPr bwMode="auto">
            <a:xfrm>
              <a:off x="6670675" y="4176948"/>
              <a:ext cx="107950" cy="111125"/>
            </a:xfrm>
            <a:custGeom>
              <a:avLst/>
              <a:gdLst>
                <a:gd name="T0" fmla="*/ 29 w 68"/>
                <a:gd name="T1" fmla="*/ 13 h 70"/>
                <a:gd name="T2" fmla="*/ 29 w 68"/>
                <a:gd name="T3" fmla="*/ 30 h 70"/>
                <a:gd name="T4" fmla="*/ 11 w 68"/>
                <a:gd name="T5" fmla="*/ 30 h 70"/>
                <a:gd name="T6" fmla="*/ 11 w 68"/>
                <a:gd name="T7" fmla="*/ 40 h 70"/>
                <a:gd name="T8" fmla="*/ 29 w 68"/>
                <a:gd name="T9" fmla="*/ 40 h 70"/>
                <a:gd name="T10" fmla="*/ 29 w 68"/>
                <a:gd name="T11" fmla="*/ 57 h 70"/>
                <a:gd name="T12" fmla="*/ 39 w 68"/>
                <a:gd name="T13" fmla="*/ 57 h 70"/>
                <a:gd name="T14" fmla="*/ 39 w 68"/>
                <a:gd name="T15" fmla="*/ 40 h 70"/>
                <a:gd name="T16" fmla="*/ 56 w 68"/>
                <a:gd name="T17" fmla="*/ 40 h 70"/>
                <a:gd name="T18" fmla="*/ 56 w 68"/>
                <a:gd name="T19" fmla="*/ 30 h 70"/>
                <a:gd name="T20" fmla="*/ 39 w 68"/>
                <a:gd name="T21" fmla="*/ 30 h 70"/>
                <a:gd name="T22" fmla="*/ 39 w 68"/>
                <a:gd name="T23" fmla="*/ 13 h 70"/>
                <a:gd name="T24" fmla="*/ 29 w 68"/>
                <a:gd name="T25" fmla="*/ 13 h 70"/>
                <a:gd name="T26" fmla="*/ 16 w 68"/>
                <a:gd name="T27" fmla="*/ 0 h 70"/>
                <a:gd name="T28" fmla="*/ 51 w 68"/>
                <a:gd name="T29" fmla="*/ 0 h 70"/>
                <a:gd name="T30" fmla="*/ 51 w 68"/>
                <a:gd name="T31" fmla="*/ 17 h 70"/>
                <a:gd name="T32" fmla="*/ 68 w 68"/>
                <a:gd name="T33" fmla="*/ 17 h 70"/>
                <a:gd name="T34" fmla="*/ 68 w 68"/>
                <a:gd name="T35" fmla="*/ 52 h 70"/>
                <a:gd name="T36" fmla="*/ 51 w 68"/>
                <a:gd name="T37" fmla="*/ 52 h 70"/>
                <a:gd name="T38" fmla="*/ 51 w 68"/>
                <a:gd name="T39" fmla="*/ 70 h 70"/>
                <a:gd name="T40" fmla="*/ 16 w 68"/>
                <a:gd name="T41" fmla="*/ 70 h 70"/>
                <a:gd name="T42" fmla="*/ 16 w 68"/>
                <a:gd name="T43" fmla="*/ 52 h 70"/>
                <a:gd name="T44" fmla="*/ 0 w 68"/>
                <a:gd name="T45" fmla="*/ 52 h 70"/>
                <a:gd name="T46" fmla="*/ 0 w 68"/>
                <a:gd name="T47" fmla="*/ 17 h 70"/>
                <a:gd name="T48" fmla="*/ 16 w 68"/>
                <a:gd name="T49" fmla="*/ 17 h 70"/>
                <a:gd name="T50" fmla="*/ 16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29" y="13"/>
                  </a:moveTo>
                  <a:lnTo>
                    <a:pt x="29" y="30"/>
                  </a:lnTo>
                  <a:lnTo>
                    <a:pt x="11" y="30"/>
                  </a:lnTo>
                  <a:lnTo>
                    <a:pt x="11" y="40"/>
                  </a:lnTo>
                  <a:lnTo>
                    <a:pt x="29" y="40"/>
                  </a:lnTo>
                  <a:lnTo>
                    <a:pt x="29" y="57"/>
                  </a:lnTo>
                  <a:lnTo>
                    <a:pt x="39" y="57"/>
                  </a:lnTo>
                  <a:lnTo>
                    <a:pt x="39" y="40"/>
                  </a:lnTo>
                  <a:lnTo>
                    <a:pt x="56" y="40"/>
                  </a:lnTo>
                  <a:lnTo>
                    <a:pt x="56" y="30"/>
                  </a:lnTo>
                  <a:lnTo>
                    <a:pt x="39" y="30"/>
                  </a:lnTo>
                  <a:lnTo>
                    <a:pt x="39" y="13"/>
                  </a:lnTo>
                  <a:lnTo>
                    <a:pt x="29" y="13"/>
                  </a:lnTo>
                  <a:close/>
                  <a:moveTo>
                    <a:pt x="16" y="0"/>
                  </a:moveTo>
                  <a:lnTo>
                    <a:pt x="51" y="0"/>
                  </a:lnTo>
                  <a:lnTo>
                    <a:pt x="51" y="17"/>
                  </a:lnTo>
                  <a:lnTo>
                    <a:pt x="68" y="17"/>
                  </a:lnTo>
                  <a:lnTo>
                    <a:pt x="68" y="52"/>
                  </a:lnTo>
                  <a:lnTo>
                    <a:pt x="51" y="52"/>
                  </a:lnTo>
                  <a:lnTo>
                    <a:pt x="51" y="70"/>
                  </a:lnTo>
                  <a:lnTo>
                    <a:pt x="16" y="70"/>
                  </a:lnTo>
                  <a:lnTo>
                    <a:pt x="16" y="52"/>
                  </a:lnTo>
                  <a:lnTo>
                    <a:pt x="0" y="52"/>
                  </a:lnTo>
                  <a:lnTo>
                    <a:pt x="0" y="17"/>
                  </a:lnTo>
                  <a:lnTo>
                    <a:pt x="16" y="17"/>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6" name="Rectangle 683">
              <a:extLst>
                <a:ext uri="{FF2B5EF4-FFF2-40B4-BE49-F238E27FC236}">
                  <a16:creationId xmlns:a16="http://schemas.microsoft.com/office/drawing/2014/main" id="{EC5D5104-E6FB-154A-AD3D-E0A727F8A187}"/>
                </a:ext>
              </a:extLst>
            </p:cNvPr>
            <p:cNvSpPr>
              <a:spLocks noChangeArrowheads="1"/>
            </p:cNvSpPr>
            <p:nvPr/>
          </p:nvSpPr>
          <p:spPr bwMode="auto">
            <a:xfrm>
              <a:off x="6786563" y="4413485"/>
              <a:ext cx="635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7" name="Rectangle 684">
              <a:extLst>
                <a:ext uri="{FF2B5EF4-FFF2-40B4-BE49-F238E27FC236}">
                  <a16:creationId xmlns:a16="http://schemas.microsoft.com/office/drawing/2014/main" id="{646E1B35-B374-2F4D-AC7F-7443E9908FE1}"/>
                </a:ext>
              </a:extLst>
            </p:cNvPr>
            <p:cNvSpPr>
              <a:spLocks noChangeArrowheads="1"/>
            </p:cNvSpPr>
            <p:nvPr/>
          </p:nvSpPr>
          <p:spPr bwMode="auto">
            <a:xfrm>
              <a:off x="6742113" y="4413485"/>
              <a:ext cx="254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8" name="Rectangle 685">
              <a:extLst>
                <a:ext uri="{FF2B5EF4-FFF2-40B4-BE49-F238E27FC236}">
                  <a16:creationId xmlns:a16="http://schemas.microsoft.com/office/drawing/2014/main" id="{B34E34DA-E8BA-5B42-A7D3-EF16D4A4C40E}"/>
                </a:ext>
              </a:extLst>
            </p:cNvPr>
            <p:cNvSpPr>
              <a:spLocks noChangeArrowheads="1"/>
            </p:cNvSpPr>
            <p:nvPr/>
          </p:nvSpPr>
          <p:spPr bwMode="auto">
            <a:xfrm>
              <a:off x="6742113" y="4318235"/>
              <a:ext cx="12382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29" name="Freeform 686">
              <a:extLst>
                <a:ext uri="{FF2B5EF4-FFF2-40B4-BE49-F238E27FC236}">
                  <a16:creationId xmlns:a16="http://schemas.microsoft.com/office/drawing/2014/main" id="{DC8CE8B5-246C-BD4A-AC90-5B0DDCAFA264}"/>
                </a:ext>
              </a:extLst>
            </p:cNvPr>
            <p:cNvSpPr>
              <a:spLocks/>
            </p:cNvSpPr>
            <p:nvPr/>
          </p:nvSpPr>
          <p:spPr bwMode="auto">
            <a:xfrm>
              <a:off x="6592888"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0" name="Freeform 687">
              <a:extLst>
                <a:ext uri="{FF2B5EF4-FFF2-40B4-BE49-F238E27FC236}">
                  <a16:creationId xmlns:a16="http://schemas.microsoft.com/office/drawing/2014/main" id="{D93AEEFA-E7C9-2B4B-B3CA-16CE3C6C4B77}"/>
                </a:ext>
              </a:extLst>
            </p:cNvPr>
            <p:cNvSpPr>
              <a:spLocks/>
            </p:cNvSpPr>
            <p:nvPr/>
          </p:nvSpPr>
          <p:spPr bwMode="auto">
            <a:xfrm>
              <a:off x="6829425"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grpSp>
      <p:grpSp>
        <p:nvGrpSpPr>
          <p:cNvPr id="231" name="Group 230">
            <a:extLst>
              <a:ext uri="{FF2B5EF4-FFF2-40B4-BE49-F238E27FC236}">
                <a16:creationId xmlns:a16="http://schemas.microsoft.com/office/drawing/2014/main" id="{6FDFDFAE-B63E-BF45-8AC5-8A084442EC43}"/>
              </a:ext>
            </a:extLst>
          </p:cNvPr>
          <p:cNvGrpSpPr/>
          <p:nvPr/>
        </p:nvGrpSpPr>
        <p:grpSpPr>
          <a:xfrm>
            <a:off x="6435813" y="3472874"/>
            <a:ext cx="403992" cy="226929"/>
            <a:chOff x="6567488" y="4116623"/>
            <a:chExt cx="474662" cy="323850"/>
          </a:xfrm>
          <a:solidFill>
            <a:schemeClr val="accent2"/>
          </a:solidFill>
        </p:grpSpPr>
        <p:sp>
          <p:nvSpPr>
            <p:cNvPr id="232" name="Rectangle 670">
              <a:extLst>
                <a:ext uri="{FF2B5EF4-FFF2-40B4-BE49-F238E27FC236}">
                  <a16:creationId xmlns:a16="http://schemas.microsoft.com/office/drawing/2014/main" id="{9B24970B-FA21-BE4D-9D52-AFBA6A787901}"/>
                </a:ext>
              </a:extLst>
            </p:cNvPr>
            <p:cNvSpPr>
              <a:spLocks noChangeArrowheads="1"/>
            </p:cNvSpPr>
            <p:nvPr/>
          </p:nvSpPr>
          <p:spPr bwMode="auto">
            <a:xfrm>
              <a:off x="6718300" y="4369035"/>
              <a:ext cx="141287"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3" name="Freeform 671">
              <a:extLst>
                <a:ext uri="{FF2B5EF4-FFF2-40B4-BE49-F238E27FC236}">
                  <a16:creationId xmlns:a16="http://schemas.microsoft.com/office/drawing/2014/main" id="{9FF8B106-60E9-6D49-8B73-43082E4F71AF}"/>
                </a:ext>
              </a:extLst>
            </p:cNvPr>
            <p:cNvSpPr>
              <a:spLocks/>
            </p:cNvSpPr>
            <p:nvPr/>
          </p:nvSpPr>
          <p:spPr bwMode="auto">
            <a:xfrm>
              <a:off x="6567488" y="4130910"/>
              <a:ext cx="307975" cy="255588"/>
            </a:xfrm>
            <a:custGeom>
              <a:avLst/>
              <a:gdLst>
                <a:gd name="T0" fmla="*/ 0 w 194"/>
                <a:gd name="T1" fmla="*/ 0 h 161"/>
                <a:gd name="T2" fmla="*/ 194 w 194"/>
                <a:gd name="T3" fmla="*/ 0 h 161"/>
                <a:gd name="T4" fmla="*/ 194 w 194"/>
                <a:gd name="T5" fmla="*/ 124 h 161"/>
                <a:gd name="T6" fmla="*/ 181 w 194"/>
                <a:gd name="T7" fmla="*/ 124 h 161"/>
                <a:gd name="T8" fmla="*/ 181 w 194"/>
                <a:gd name="T9" fmla="*/ 11 h 161"/>
                <a:gd name="T10" fmla="*/ 12 w 194"/>
                <a:gd name="T11" fmla="*/ 11 h 161"/>
                <a:gd name="T12" fmla="*/ 12 w 194"/>
                <a:gd name="T13" fmla="*/ 150 h 161"/>
                <a:gd name="T14" fmla="*/ 17 w 194"/>
                <a:gd name="T15" fmla="*/ 150 h 161"/>
                <a:gd name="T16" fmla="*/ 17 w 194"/>
                <a:gd name="T17" fmla="*/ 161 h 161"/>
                <a:gd name="T18" fmla="*/ 0 w 194"/>
                <a:gd name="T19" fmla="*/ 161 h 161"/>
                <a:gd name="T20" fmla="*/ 0 w 194"/>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1">
                  <a:moveTo>
                    <a:pt x="0" y="0"/>
                  </a:moveTo>
                  <a:lnTo>
                    <a:pt x="194" y="0"/>
                  </a:lnTo>
                  <a:lnTo>
                    <a:pt x="194" y="124"/>
                  </a:lnTo>
                  <a:lnTo>
                    <a:pt x="181" y="124"/>
                  </a:lnTo>
                  <a:lnTo>
                    <a:pt x="181" y="11"/>
                  </a:lnTo>
                  <a:lnTo>
                    <a:pt x="12" y="11"/>
                  </a:lnTo>
                  <a:lnTo>
                    <a:pt x="12" y="150"/>
                  </a:lnTo>
                  <a:lnTo>
                    <a:pt x="17" y="150"/>
                  </a:lnTo>
                  <a:lnTo>
                    <a:pt x="17" y="161"/>
                  </a:lnTo>
                  <a:lnTo>
                    <a:pt x="0" y="161"/>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4" name="Freeform 672">
              <a:extLst>
                <a:ext uri="{FF2B5EF4-FFF2-40B4-BE49-F238E27FC236}">
                  <a16:creationId xmlns:a16="http://schemas.microsoft.com/office/drawing/2014/main" id="{8B567A36-D137-714E-82F2-11BACB47FED3}"/>
                </a:ext>
              </a:extLst>
            </p:cNvPr>
            <p:cNvSpPr>
              <a:spLocks/>
            </p:cNvSpPr>
            <p:nvPr/>
          </p:nvSpPr>
          <p:spPr bwMode="auto">
            <a:xfrm>
              <a:off x="6889750" y="4124560"/>
              <a:ext cx="50800" cy="38100"/>
            </a:xfrm>
            <a:custGeom>
              <a:avLst/>
              <a:gdLst>
                <a:gd name="T0" fmla="*/ 17 w 32"/>
                <a:gd name="T1" fmla="*/ 0 h 24"/>
                <a:gd name="T2" fmla="*/ 22 w 32"/>
                <a:gd name="T3" fmla="*/ 0 h 24"/>
                <a:gd name="T4" fmla="*/ 26 w 32"/>
                <a:gd name="T5" fmla="*/ 2 h 24"/>
                <a:gd name="T6" fmla="*/ 30 w 32"/>
                <a:gd name="T7" fmla="*/ 6 h 24"/>
                <a:gd name="T8" fmla="*/ 32 w 32"/>
                <a:gd name="T9" fmla="*/ 10 h 24"/>
                <a:gd name="T10" fmla="*/ 32 w 32"/>
                <a:gd name="T11" fmla="*/ 15 h 24"/>
                <a:gd name="T12" fmla="*/ 32 w 32"/>
                <a:gd name="T13" fmla="*/ 24 h 24"/>
                <a:gd name="T14" fmla="*/ 21 w 32"/>
                <a:gd name="T15" fmla="*/ 24 h 24"/>
                <a:gd name="T16" fmla="*/ 21 w 32"/>
                <a:gd name="T17" fmla="*/ 15 h 24"/>
                <a:gd name="T18" fmla="*/ 21 w 32"/>
                <a:gd name="T19" fmla="*/ 14 h 24"/>
                <a:gd name="T20" fmla="*/ 18 w 32"/>
                <a:gd name="T21" fmla="*/ 13 h 24"/>
                <a:gd name="T22" fmla="*/ 17 w 32"/>
                <a:gd name="T23" fmla="*/ 11 h 24"/>
                <a:gd name="T24" fmla="*/ 14 w 32"/>
                <a:gd name="T25" fmla="*/ 13 h 24"/>
                <a:gd name="T26" fmla="*/ 13 w 32"/>
                <a:gd name="T27" fmla="*/ 14 h 24"/>
                <a:gd name="T28" fmla="*/ 13 w 32"/>
                <a:gd name="T29" fmla="*/ 15 h 24"/>
                <a:gd name="T30" fmla="*/ 13 w 32"/>
                <a:gd name="T31" fmla="*/ 24 h 24"/>
                <a:gd name="T32" fmla="*/ 0 w 32"/>
                <a:gd name="T33" fmla="*/ 24 h 24"/>
                <a:gd name="T34" fmla="*/ 0 w 32"/>
                <a:gd name="T35" fmla="*/ 15 h 24"/>
                <a:gd name="T36" fmla="*/ 2 w 32"/>
                <a:gd name="T37" fmla="*/ 10 h 24"/>
                <a:gd name="T38" fmla="*/ 4 w 32"/>
                <a:gd name="T39" fmla="*/ 6 h 24"/>
                <a:gd name="T40" fmla="*/ 8 w 32"/>
                <a:gd name="T41" fmla="*/ 2 h 24"/>
                <a:gd name="T42" fmla="*/ 12 w 32"/>
                <a:gd name="T43" fmla="*/ 0 h 24"/>
                <a:gd name="T44" fmla="*/ 17 w 32"/>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4">
                  <a:moveTo>
                    <a:pt x="17" y="0"/>
                  </a:moveTo>
                  <a:lnTo>
                    <a:pt x="22" y="0"/>
                  </a:lnTo>
                  <a:lnTo>
                    <a:pt x="26" y="2"/>
                  </a:lnTo>
                  <a:lnTo>
                    <a:pt x="30" y="6"/>
                  </a:lnTo>
                  <a:lnTo>
                    <a:pt x="32" y="10"/>
                  </a:lnTo>
                  <a:lnTo>
                    <a:pt x="32" y="15"/>
                  </a:lnTo>
                  <a:lnTo>
                    <a:pt x="32" y="24"/>
                  </a:lnTo>
                  <a:lnTo>
                    <a:pt x="21" y="24"/>
                  </a:lnTo>
                  <a:lnTo>
                    <a:pt x="21" y="15"/>
                  </a:lnTo>
                  <a:lnTo>
                    <a:pt x="21" y="14"/>
                  </a:lnTo>
                  <a:lnTo>
                    <a:pt x="18" y="13"/>
                  </a:lnTo>
                  <a:lnTo>
                    <a:pt x="17" y="11"/>
                  </a:lnTo>
                  <a:lnTo>
                    <a:pt x="14" y="13"/>
                  </a:lnTo>
                  <a:lnTo>
                    <a:pt x="13" y="14"/>
                  </a:lnTo>
                  <a:lnTo>
                    <a:pt x="13" y="15"/>
                  </a:lnTo>
                  <a:lnTo>
                    <a:pt x="13" y="24"/>
                  </a:lnTo>
                  <a:lnTo>
                    <a:pt x="0" y="24"/>
                  </a:lnTo>
                  <a:lnTo>
                    <a:pt x="0" y="15"/>
                  </a:lnTo>
                  <a:lnTo>
                    <a:pt x="2" y="10"/>
                  </a:lnTo>
                  <a:lnTo>
                    <a:pt x="4" y="6"/>
                  </a:lnTo>
                  <a:lnTo>
                    <a:pt x="8" y="2"/>
                  </a:lnTo>
                  <a:lnTo>
                    <a:pt x="12" y="0"/>
                  </a:lnTo>
                  <a:lnTo>
                    <a:pt x="17"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5" name="Rectangle 673">
              <a:extLst>
                <a:ext uri="{FF2B5EF4-FFF2-40B4-BE49-F238E27FC236}">
                  <a16:creationId xmlns:a16="http://schemas.microsoft.com/office/drawing/2014/main" id="{B81BFD8D-40BB-4844-B08E-E1C0B4CC2CB4}"/>
                </a:ext>
              </a:extLst>
            </p:cNvPr>
            <p:cNvSpPr>
              <a:spLocks noChangeArrowheads="1"/>
            </p:cNvSpPr>
            <p:nvPr/>
          </p:nvSpPr>
          <p:spPr bwMode="auto">
            <a:xfrm>
              <a:off x="6975475" y="4369035"/>
              <a:ext cx="6667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6" name="Freeform 674">
              <a:extLst>
                <a:ext uri="{FF2B5EF4-FFF2-40B4-BE49-F238E27FC236}">
                  <a16:creationId xmlns:a16="http://schemas.microsoft.com/office/drawing/2014/main" id="{C3D4063B-F69E-BA46-B412-A294F4C8EE8F}"/>
                </a:ext>
              </a:extLst>
            </p:cNvPr>
            <p:cNvSpPr>
              <a:spLocks/>
            </p:cNvSpPr>
            <p:nvPr/>
          </p:nvSpPr>
          <p:spPr bwMode="auto">
            <a:xfrm>
              <a:off x="6854825" y="4151548"/>
              <a:ext cx="182562" cy="227013"/>
            </a:xfrm>
            <a:custGeom>
              <a:avLst/>
              <a:gdLst>
                <a:gd name="T0" fmla="*/ 0 w 115"/>
                <a:gd name="T1" fmla="*/ 0 h 143"/>
                <a:gd name="T2" fmla="*/ 71 w 115"/>
                <a:gd name="T3" fmla="*/ 0 h 143"/>
                <a:gd name="T4" fmla="*/ 92 w 115"/>
                <a:gd name="T5" fmla="*/ 56 h 143"/>
                <a:gd name="T6" fmla="*/ 115 w 115"/>
                <a:gd name="T7" fmla="*/ 69 h 143"/>
                <a:gd name="T8" fmla="*/ 115 w 115"/>
                <a:gd name="T9" fmla="*/ 96 h 143"/>
                <a:gd name="T10" fmla="*/ 103 w 115"/>
                <a:gd name="T11" fmla="*/ 96 h 143"/>
                <a:gd name="T12" fmla="*/ 103 w 115"/>
                <a:gd name="T13" fmla="*/ 77 h 143"/>
                <a:gd name="T14" fmla="*/ 83 w 115"/>
                <a:gd name="T15" fmla="*/ 64 h 143"/>
                <a:gd name="T16" fmla="*/ 63 w 115"/>
                <a:gd name="T17" fmla="*/ 12 h 143"/>
                <a:gd name="T18" fmla="*/ 13 w 115"/>
                <a:gd name="T19" fmla="*/ 12 h 143"/>
                <a:gd name="T20" fmla="*/ 13 w 115"/>
                <a:gd name="T21" fmla="*/ 143 h 143"/>
                <a:gd name="T22" fmla="*/ 0 w 115"/>
                <a:gd name="T23" fmla="*/ 143 h 143"/>
                <a:gd name="T24" fmla="*/ 0 w 115"/>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3">
                  <a:moveTo>
                    <a:pt x="0" y="0"/>
                  </a:moveTo>
                  <a:lnTo>
                    <a:pt x="71" y="0"/>
                  </a:lnTo>
                  <a:lnTo>
                    <a:pt x="92" y="56"/>
                  </a:lnTo>
                  <a:lnTo>
                    <a:pt x="115" y="69"/>
                  </a:lnTo>
                  <a:lnTo>
                    <a:pt x="115" y="96"/>
                  </a:lnTo>
                  <a:lnTo>
                    <a:pt x="103" y="96"/>
                  </a:lnTo>
                  <a:lnTo>
                    <a:pt x="103" y="77"/>
                  </a:lnTo>
                  <a:lnTo>
                    <a:pt x="83" y="64"/>
                  </a:lnTo>
                  <a:lnTo>
                    <a:pt x="63" y="12"/>
                  </a:lnTo>
                  <a:lnTo>
                    <a:pt x="13" y="12"/>
                  </a:lnTo>
                  <a:lnTo>
                    <a:pt x="13" y="143"/>
                  </a:lnTo>
                  <a:lnTo>
                    <a:pt x="0" y="143"/>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7" name="Rectangle 675">
              <a:extLst>
                <a:ext uri="{FF2B5EF4-FFF2-40B4-BE49-F238E27FC236}">
                  <a16:creationId xmlns:a16="http://schemas.microsoft.com/office/drawing/2014/main" id="{F57DAEFC-0E31-E342-9BD9-2DDFB9845D7E}"/>
                </a:ext>
              </a:extLst>
            </p:cNvPr>
            <p:cNvSpPr>
              <a:spLocks noChangeArrowheads="1"/>
            </p:cNvSpPr>
            <p:nvPr/>
          </p:nvSpPr>
          <p:spPr bwMode="auto">
            <a:xfrm>
              <a:off x="6872288" y="4269023"/>
              <a:ext cx="150812" cy="2063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8" name="Freeform 676">
              <a:extLst>
                <a:ext uri="{FF2B5EF4-FFF2-40B4-BE49-F238E27FC236}">
                  <a16:creationId xmlns:a16="http://schemas.microsoft.com/office/drawing/2014/main" id="{C9EBFD07-9E01-664E-9EB4-3CEA382A2622}"/>
                </a:ext>
              </a:extLst>
            </p:cNvPr>
            <p:cNvSpPr>
              <a:spLocks noEditPoints="1"/>
            </p:cNvSpPr>
            <p:nvPr/>
          </p:nvSpPr>
          <p:spPr bwMode="auto">
            <a:xfrm>
              <a:off x="6858000" y="4329348"/>
              <a:ext cx="109537" cy="111125"/>
            </a:xfrm>
            <a:custGeom>
              <a:avLst/>
              <a:gdLst>
                <a:gd name="T0" fmla="*/ 34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3 w 69"/>
                <a:gd name="T15" fmla="*/ 42 h 70"/>
                <a:gd name="T16" fmla="*/ 15 w 69"/>
                <a:gd name="T17" fmla="*/ 47 h 70"/>
                <a:gd name="T18" fmla="*/ 19 w 69"/>
                <a:gd name="T19" fmla="*/ 51 h 70"/>
                <a:gd name="T20" fmla="*/ 23 w 69"/>
                <a:gd name="T21" fmla="*/ 54 h 70"/>
                <a:gd name="T22" fmla="*/ 28 w 69"/>
                <a:gd name="T23" fmla="*/ 57 h 70"/>
                <a:gd name="T24" fmla="*/ 34 w 69"/>
                <a:gd name="T25" fmla="*/ 57 h 70"/>
                <a:gd name="T26" fmla="*/ 39 w 69"/>
                <a:gd name="T27" fmla="*/ 57 h 70"/>
                <a:gd name="T28" fmla="*/ 46 w 69"/>
                <a:gd name="T29" fmla="*/ 54 h 70"/>
                <a:gd name="T30" fmla="*/ 50 w 69"/>
                <a:gd name="T31" fmla="*/ 51 h 70"/>
                <a:gd name="T32" fmla="*/ 54 w 69"/>
                <a:gd name="T33" fmla="*/ 47 h 70"/>
                <a:gd name="T34" fmla="*/ 56 w 69"/>
                <a:gd name="T35" fmla="*/ 42 h 70"/>
                <a:gd name="T36" fmla="*/ 56 w 69"/>
                <a:gd name="T37" fmla="*/ 35 h 70"/>
                <a:gd name="T38" fmla="*/ 56 w 69"/>
                <a:gd name="T39" fmla="*/ 29 h 70"/>
                <a:gd name="T40" fmla="*/ 54 w 69"/>
                <a:gd name="T41" fmla="*/ 24 h 70"/>
                <a:gd name="T42" fmla="*/ 50 w 69"/>
                <a:gd name="T43" fmla="*/ 20 h 70"/>
                <a:gd name="T44" fmla="*/ 46 w 69"/>
                <a:gd name="T45" fmla="*/ 16 h 70"/>
                <a:gd name="T46" fmla="*/ 39 w 69"/>
                <a:gd name="T47" fmla="*/ 13 h 70"/>
                <a:gd name="T48" fmla="*/ 34 w 69"/>
                <a:gd name="T49" fmla="*/ 13 h 70"/>
                <a:gd name="T50" fmla="*/ 34 w 69"/>
                <a:gd name="T51" fmla="*/ 0 h 70"/>
                <a:gd name="T52" fmla="*/ 47 w 69"/>
                <a:gd name="T53" fmla="*/ 3 h 70"/>
                <a:gd name="T54" fmla="*/ 59 w 69"/>
                <a:gd name="T55" fmla="*/ 11 h 70"/>
                <a:gd name="T56" fmla="*/ 65 w 69"/>
                <a:gd name="T57" fmla="*/ 22 h 70"/>
                <a:gd name="T58" fmla="*/ 69 w 69"/>
                <a:gd name="T59" fmla="*/ 35 h 70"/>
                <a:gd name="T60" fmla="*/ 65 w 69"/>
                <a:gd name="T61" fmla="*/ 48 h 70"/>
                <a:gd name="T62" fmla="*/ 59 w 69"/>
                <a:gd name="T63" fmla="*/ 60 h 70"/>
                <a:gd name="T64" fmla="*/ 47 w 69"/>
                <a:gd name="T65" fmla="*/ 67 h 70"/>
                <a:gd name="T66" fmla="*/ 34 w 69"/>
                <a:gd name="T67" fmla="*/ 70 h 70"/>
                <a:gd name="T68" fmla="*/ 22 w 69"/>
                <a:gd name="T69" fmla="*/ 67 h 70"/>
                <a:gd name="T70" fmla="*/ 10 w 69"/>
                <a:gd name="T71" fmla="*/ 60 h 70"/>
                <a:gd name="T72" fmla="*/ 2 w 69"/>
                <a:gd name="T73" fmla="*/ 48 h 70"/>
                <a:gd name="T74" fmla="*/ 0 w 69"/>
                <a:gd name="T75" fmla="*/ 35 h 70"/>
                <a:gd name="T76" fmla="*/ 2 w 69"/>
                <a:gd name="T77" fmla="*/ 22 h 70"/>
                <a:gd name="T78" fmla="*/ 10 w 69"/>
                <a:gd name="T79" fmla="*/ 11 h 70"/>
                <a:gd name="T80" fmla="*/ 22 w 69"/>
                <a:gd name="T81" fmla="*/ 3 h 70"/>
                <a:gd name="T82" fmla="*/ 34 w 6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70">
                  <a:moveTo>
                    <a:pt x="34" y="13"/>
                  </a:moveTo>
                  <a:lnTo>
                    <a:pt x="28" y="13"/>
                  </a:lnTo>
                  <a:lnTo>
                    <a:pt x="23" y="16"/>
                  </a:lnTo>
                  <a:lnTo>
                    <a:pt x="19" y="20"/>
                  </a:lnTo>
                  <a:lnTo>
                    <a:pt x="15" y="24"/>
                  </a:lnTo>
                  <a:lnTo>
                    <a:pt x="13" y="29"/>
                  </a:lnTo>
                  <a:lnTo>
                    <a:pt x="13" y="35"/>
                  </a:lnTo>
                  <a:lnTo>
                    <a:pt x="13" y="42"/>
                  </a:lnTo>
                  <a:lnTo>
                    <a:pt x="15" y="47"/>
                  </a:lnTo>
                  <a:lnTo>
                    <a:pt x="19" y="51"/>
                  </a:lnTo>
                  <a:lnTo>
                    <a:pt x="23" y="54"/>
                  </a:lnTo>
                  <a:lnTo>
                    <a:pt x="28" y="57"/>
                  </a:lnTo>
                  <a:lnTo>
                    <a:pt x="34" y="57"/>
                  </a:lnTo>
                  <a:lnTo>
                    <a:pt x="39" y="57"/>
                  </a:lnTo>
                  <a:lnTo>
                    <a:pt x="46" y="54"/>
                  </a:lnTo>
                  <a:lnTo>
                    <a:pt x="50" y="51"/>
                  </a:lnTo>
                  <a:lnTo>
                    <a:pt x="54" y="47"/>
                  </a:lnTo>
                  <a:lnTo>
                    <a:pt x="56" y="42"/>
                  </a:lnTo>
                  <a:lnTo>
                    <a:pt x="56" y="35"/>
                  </a:lnTo>
                  <a:lnTo>
                    <a:pt x="56" y="29"/>
                  </a:lnTo>
                  <a:lnTo>
                    <a:pt x="54" y="24"/>
                  </a:lnTo>
                  <a:lnTo>
                    <a:pt x="50" y="20"/>
                  </a:lnTo>
                  <a:lnTo>
                    <a:pt x="46" y="16"/>
                  </a:lnTo>
                  <a:lnTo>
                    <a:pt x="39" y="13"/>
                  </a:lnTo>
                  <a:lnTo>
                    <a:pt x="34" y="13"/>
                  </a:lnTo>
                  <a:close/>
                  <a:moveTo>
                    <a:pt x="34" y="0"/>
                  </a:moveTo>
                  <a:lnTo>
                    <a:pt x="47" y="3"/>
                  </a:lnTo>
                  <a:lnTo>
                    <a:pt x="59" y="11"/>
                  </a:lnTo>
                  <a:lnTo>
                    <a:pt x="65" y="22"/>
                  </a:lnTo>
                  <a:lnTo>
                    <a:pt x="69" y="35"/>
                  </a:lnTo>
                  <a:lnTo>
                    <a:pt x="65" y="48"/>
                  </a:lnTo>
                  <a:lnTo>
                    <a:pt x="59" y="60"/>
                  </a:lnTo>
                  <a:lnTo>
                    <a:pt x="47" y="67"/>
                  </a:lnTo>
                  <a:lnTo>
                    <a:pt x="34" y="70"/>
                  </a:lnTo>
                  <a:lnTo>
                    <a:pt x="22" y="67"/>
                  </a:lnTo>
                  <a:lnTo>
                    <a:pt x="10" y="60"/>
                  </a:lnTo>
                  <a:lnTo>
                    <a:pt x="2" y="48"/>
                  </a:lnTo>
                  <a:lnTo>
                    <a:pt x="0" y="35"/>
                  </a:lnTo>
                  <a:lnTo>
                    <a:pt x="2" y="22"/>
                  </a:lnTo>
                  <a:lnTo>
                    <a:pt x="10" y="11"/>
                  </a:lnTo>
                  <a:lnTo>
                    <a:pt x="22" y="3"/>
                  </a:lnTo>
                  <a:lnTo>
                    <a:pt x="34"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39" name="Freeform 677">
              <a:extLst>
                <a:ext uri="{FF2B5EF4-FFF2-40B4-BE49-F238E27FC236}">
                  <a16:creationId xmlns:a16="http://schemas.microsoft.com/office/drawing/2014/main" id="{82E8A47D-DF2C-ED4C-8E5A-A1F297FCFAB7}"/>
                </a:ext>
              </a:extLst>
            </p:cNvPr>
            <p:cNvSpPr>
              <a:spLocks noEditPoints="1"/>
            </p:cNvSpPr>
            <p:nvPr/>
          </p:nvSpPr>
          <p:spPr bwMode="auto">
            <a:xfrm>
              <a:off x="6888163" y="4362685"/>
              <a:ext cx="46037" cy="47625"/>
            </a:xfrm>
            <a:custGeom>
              <a:avLst/>
              <a:gdLst>
                <a:gd name="T0" fmla="*/ 15 w 29"/>
                <a:gd name="T1" fmla="*/ 12 h 30"/>
                <a:gd name="T2" fmla="*/ 13 w 29"/>
                <a:gd name="T3" fmla="*/ 13 h 30"/>
                <a:gd name="T4" fmla="*/ 13 w 29"/>
                <a:gd name="T5" fmla="*/ 14 h 30"/>
                <a:gd name="T6" fmla="*/ 13 w 29"/>
                <a:gd name="T7" fmla="*/ 17 h 30"/>
                <a:gd name="T8" fmla="*/ 15 w 29"/>
                <a:gd name="T9" fmla="*/ 17 h 30"/>
                <a:gd name="T10" fmla="*/ 17 w 29"/>
                <a:gd name="T11" fmla="*/ 17 h 30"/>
                <a:gd name="T12" fmla="*/ 18 w 29"/>
                <a:gd name="T13" fmla="*/ 14 h 30"/>
                <a:gd name="T14" fmla="*/ 17 w 29"/>
                <a:gd name="T15" fmla="*/ 13 h 30"/>
                <a:gd name="T16" fmla="*/ 15 w 29"/>
                <a:gd name="T17" fmla="*/ 12 h 30"/>
                <a:gd name="T18" fmla="*/ 15 w 29"/>
                <a:gd name="T19" fmla="*/ 0 h 30"/>
                <a:gd name="T20" fmla="*/ 20 w 29"/>
                <a:gd name="T21" fmla="*/ 0 h 30"/>
                <a:gd name="T22" fmla="*/ 24 w 29"/>
                <a:gd name="T23" fmla="*/ 3 h 30"/>
                <a:gd name="T24" fmla="*/ 27 w 29"/>
                <a:gd name="T25" fmla="*/ 5 h 30"/>
                <a:gd name="T26" fmla="*/ 29 w 29"/>
                <a:gd name="T27" fmla="*/ 9 h 30"/>
                <a:gd name="T28" fmla="*/ 29 w 29"/>
                <a:gd name="T29" fmla="*/ 14 h 30"/>
                <a:gd name="T30" fmla="*/ 29 w 29"/>
                <a:gd name="T31" fmla="*/ 19 h 30"/>
                <a:gd name="T32" fmla="*/ 27 w 29"/>
                <a:gd name="T33" fmla="*/ 23 h 30"/>
                <a:gd name="T34" fmla="*/ 24 w 29"/>
                <a:gd name="T35" fmla="*/ 26 h 30"/>
                <a:gd name="T36" fmla="*/ 20 w 29"/>
                <a:gd name="T37" fmla="*/ 28 h 30"/>
                <a:gd name="T38" fmla="*/ 15 w 29"/>
                <a:gd name="T39" fmla="*/ 30 h 30"/>
                <a:gd name="T40" fmla="*/ 10 w 29"/>
                <a:gd name="T41" fmla="*/ 28 h 30"/>
                <a:gd name="T42" fmla="*/ 6 w 29"/>
                <a:gd name="T43" fmla="*/ 26 h 30"/>
                <a:gd name="T44" fmla="*/ 4 w 29"/>
                <a:gd name="T45" fmla="*/ 23 h 30"/>
                <a:gd name="T46" fmla="*/ 1 w 29"/>
                <a:gd name="T47" fmla="*/ 19 h 30"/>
                <a:gd name="T48" fmla="*/ 0 w 29"/>
                <a:gd name="T49" fmla="*/ 14 h 30"/>
                <a:gd name="T50" fmla="*/ 1 w 29"/>
                <a:gd name="T51" fmla="*/ 10 h 30"/>
                <a:gd name="T52" fmla="*/ 3 w 29"/>
                <a:gd name="T53" fmla="*/ 6 h 30"/>
                <a:gd name="T54" fmla="*/ 5 w 29"/>
                <a:gd name="T55" fmla="*/ 4 h 30"/>
                <a:gd name="T56" fmla="*/ 8 w 29"/>
                <a:gd name="T57" fmla="*/ 1 h 30"/>
                <a:gd name="T58" fmla="*/ 11 w 29"/>
                <a:gd name="T59" fmla="*/ 0 h 30"/>
                <a:gd name="T60" fmla="*/ 15 w 29"/>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0">
                  <a:moveTo>
                    <a:pt x="15" y="12"/>
                  </a:moveTo>
                  <a:lnTo>
                    <a:pt x="13" y="13"/>
                  </a:lnTo>
                  <a:lnTo>
                    <a:pt x="13" y="14"/>
                  </a:lnTo>
                  <a:lnTo>
                    <a:pt x="13" y="17"/>
                  </a:lnTo>
                  <a:lnTo>
                    <a:pt x="15" y="17"/>
                  </a:lnTo>
                  <a:lnTo>
                    <a:pt x="17" y="17"/>
                  </a:lnTo>
                  <a:lnTo>
                    <a:pt x="18" y="14"/>
                  </a:lnTo>
                  <a:lnTo>
                    <a:pt x="17" y="13"/>
                  </a:lnTo>
                  <a:lnTo>
                    <a:pt x="15" y="12"/>
                  </a:lnTo>
                  <a:close/>
                  <a:moveTo>
                    <a:pt x="15" y="0"/>
                  </a:moveTo>
                  <a:lnTo>
                    <a:pt x="20" y="0"/>
                  </a:lnTo>
                  <a:lnTo>
                    <a:pt x="24" y="3"/>
                  </a:lnTo>
                  <a:lnTo>
                    <a:pt x="27" y="5"/>
                  </a:lnTo>
                  <a:lnTo>
                    <a:pt x="29" y="9"/>
                  </a:lnTo>
                  <a:lnTo>
                    <a:pt x="29" y="14"/>
                  </a:lnTo>
                  <a:lnTo>
                    <a:pt x="29" y="19"/>
                  </a:lnTo>
                  <a:lnTo>
                    <a:pt x="27" y="23"/>
                  </a:lnTo>
                  <a:lnTo>
                    <a:pt x="24" y="26"/>
                  </a:lnTo>
                  <a:lnTo>
                    <a:pt x="20" y="28"/>
                  </a:lnTo>
                  <a:lnTo>
                    <a:pt x="15" y="30"/>
                  </a:lnTo>
                  <a:lnTo>
                    <a:pt x="10" y="28"/>
                  </a:lnTo>
                  <a:lnTo>
                    <a:pt x="6" y="26"/>
                  </a:lnTo>
                  <a:lnTo>
                    <a:pt x="4" y="23"/>
                  </a:lnTo>
                  <a:lnTo>
                    <a:pt x="1" y="19"/>
                  </a:lnTo>
                  <a:lnTo>
                    <a:pt x="0" y="14"/>
                  </a:lnTo>
                  <a:lnTo>
                    <a:pt x="1" y="10"/>
                  </a:lnTo>
                  <a:lnTo>
                    <a:pt x="3" y="6"/>
                  </a:lnTo>
                  <a:lnTo>
                    <a:pt x="5" y="4"/>
                  </a:lnTo>
                  <a:lnTo>
                    <a:pt x="8" y="1"/>
                  </a:lnTo>
                  <a:lnTo>
                    <a:pt x="11" y="0"/>
                  </a:lnTo>
                  <a:lnTo>
                    <a:pt x="1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0" name="Freeform 678">
              <a:extLst>
                <a:ext uri="{FF2B5EF4-FFF2-40B4-BE49-F238E27FC236}">
                  <a16:creationId xmlns:a16="http://schemas.microsoft.com/office/drawing/2014/main" id="{C9A1E9AD-8508-CA41-BFEE-49B7230EF417}"/>
                </a:ext>
              </a:extLst>
            </p:cNvPr>
            <p:cNvSpPr>
              <a:spLocks noEditPoints="1"/>
            </p:cNvSpPr>
            <p:nvPr/>
          </p:nvSpPr>
          <p:spPr bwMode="auto">
            <a:xfrm>
              <a:off x="6630988" y="4362685"/>
              <a:ext cx="49212" cy="47625"/>
            </a:xfrm>
            <a:custGeom>
              <a:avLst/>
              <a:gdLst>
                <a:gd name="T0" fmla="*/ 16 w 31"/>
                <a:gd name="T1" fmla="*/ 12 h 30"/>
                <a:gd name="T2" fmla="*/ 13 w 31"/>
                <a:gd name="T3" fmla="*/ 13 h 30"/>
                <a:gd name="T4" fmla="*/ 13 w 31"/>
                <a:gd name="T5" fmla="*/ 14 h 30"/>
                <a:gd name="T6" fmla="*/ 13 w 31"/>
                <a:gd name="T7" fmla="*/ 17 h 30"/>
                <a:gd name="T8" fmla="*/ 16 w 31"/>
                <a:gd name="T9" fmla="*/ 17 h 30"/>
                <a:gd name="T10" fmla="*/ 17 w 31"/>
                <a:gd name="T11" fmla="*/ 17 h 30"/>
                <a:gd name="T12" fmla="*/ 18 w 31"/>
                <a:gd name="T13" fmla="*/ 14 h 30"/>
                <a:gd name="T14" fmla="*/ 17 w 31"/>
                <a:gd name="T15" fmla="*/ 13 h 30"/>
                <a:gd name="T16" fmla="*/ 16 w 31"/>
                <a:gd name="T17" fmla="*/ 12 h 30"/>
                <a:gd name="T18" fmla="*/ 16 w 31"/>
                <a:gd name="T19" fmla="*/ 0 h 30"/>
                <a:gd name="T20" fmla="*/ 21 w 31"/>
                <a:gd name="T21" fmla="*/ 0 h 30"/>
                <a:gd name="T22" fmla="*/ 25 w 31"/>
                <a:gd name="T23" fmla="*/ 3 h 30"/>
                <a:gd name="T24" fmla="*/ 27 w 31"/>
                <a:gd name="T25" fmla="*/ 5 h 30"/>
                <a:gd name="T26" fmla="*/ 30 w 31"/>
                <a:gd name="T27" fmla="*/ 9 h 30"/>
                <a:gd name="T28" fmla="*/ 31 w 31"/>
                <a:gd name="T29" fmla="*/ 14 h 30"/>
                <a:gd name="T30" fmla="*/ 30 w 31"/>
                <a:gd name="T31" fmla="*/ 19 h 30"/>
                <a:gd name="T32" fmla="*/ 27 w 31"/>
                <a:gd name="T33" fmla="*/ 23 h 30"/>
                <a:gd name="T34" fmla="*/ 25 w 31"/>
                <a:gd name="T35" fmla="*/ 26 h 30"/>
                <a:gd name="T36" fmla="*/ 21 w 31"/>
                <a:gd name="T37" fmla="*/ 28 h 30"/>
                <a:gd name="T38" fmla="*/ 16 w 31"/>
                <a:gd name="T39" fmla="*/ 30 h 30"/>
                <a:gd name="T40" fmla="*/ 11 w 31"/>
                <a:gd name="T41" fmla="*/ 28 h 30"/>
                <a:gd name="T42" fmla="*/ 7 w 31"/>
                <a:gd name="T43" fmla="*/ 26 h 30"/>
                <a:gd name="T44" fmla="*/ 4 w 31"/>
                <a:gd name="T45" fmla="*/ 23 h 30"/>
                <a:gd name="T46" fmla="*/ 2 w 31"/>
                <a:gd name="T47" fmla="*/ 19 h 30"/>
                <a:gd name="T48" fmla="*/ 0 w 31"/>
                <a:gd name="T49" fmla="*/ 14 h 30"/>
                <a:gd name="T50" fmla="*/ 2 w 31"/>
                <a:gd name="T51" fmla="*/ 10 h 30"/>
                <a:gd name="T52" fmla="*/ 3 w 31"/>
                <a:gd name="T53" fmla="*/ 6 h 30"/>
                <a:gd name="T54" fmla="*/ 5 w 31"/>
                <a:gd name="T55" fmla="*/ 4 h 30"/>
                <a:gd name="T56" fmla="*/ 8 w 31"/>
                <a:gd name="T57" fmla="*/ 1 h 30"/>
                <a:gd name="T58" fmla="*/ 12 w 31"/>
                <a:gd name="T59" fmla="*/ 0 h 30"/>
                <a:gd name="T60" fmla="*/ 16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6" y="12"/>
                  </a:moveTo>
                  <a:lnTo>
                    <a:pt x="13" y="13"/>
                  </a:lnTo>
                  <a:lnTo>
                    <a:pt x="13" y="14"/>
                  </a:lnTo>
                  <a:lnTo>
                    <a:pt x="13" y="17"/>
                  </a:lnTo>
                  <a:lnTo>
                    <a:pt x="16" y="17"/>
                  </a:lnTo>
                  <a:lnTo>
                    <a:pt x="17" y="17"/>
                  </a:lnTo>
                  <a:lnTo>
                    <a:pt x="18" y="14"/>
                  </a:lnTo>
                  <a:lnTo>
                    <a:pt x="17" y="13"/>
                  </a:lnTo>
                  <a:lnTo>
                    <a:pt x="16" y="12"/>
                  </a:lnTo>
                  <a:close/>
                  <a:moveTo>
                    <a:pt x="16" y="0"/>
                  </a:moveTo>
                  <a:lnTo>
                    <a:pt x="21" y="0"/>
                  </a:lnTo>
                  <a:lnTo>
                    <a:pt x="25" y="3"/>
                  </a:lnTo>
                  <a:lnTo>
                    <a:pt x="27" y="5"/>
                  </a:lnTo>
                  <a:lnTo>
                    <a:pt x="30" y="9"/>
                  </a:lnTo>
                  <a:lnTo>
                    <a:pt x="31" y="14"/>
                  </a:lnTo>
                  <a:lnTo>
                    <a:pt x="30" y="19"/>
                  </a:lnTo>
                  <a:lnTo>
                    <a:pt x="27" y="23"/>
                  </a:lnTo>
                  <a:lnTo>
                    <a:pt x="25" y="26"/>
                  </a:lnTo>
                  <a:lnTo>
                    <a:pt x="21" y="28"/>
                  </a:lnTo>
                  <a:lnTo>
                    <a:pt x="16" y="30"/>
                  </a:lnTo>
                  <a:lnTo>
                    <a:pt x="11" y="28"/>
                  </a:lnTo>
                  <a:lnTo>
                    <a:pt x="7" y="26"/>
                  </a:lnTo>
                  <a:lnTo>
                    <a:pt x="4" y="23"/>
                  </a:lnTo>
                  <a:lnTo>
                    <a:pt x="2" y="19"/>
                  </a:lnTo>
                  <a:lnTo>
                    <a:pt x="0" y="14"/>
                  </a:lnTo>
                  <a:lnTo>
                    <a:pt x="2" y="10"/>
                  </a:lnTo>
                  <a:lnTo>
                    <a:pt x="3" y="6"/>
                  </a:lnTo>
                  <a:lnTo>
                    <a:pt x="5" y="4"/>
                  </a:lnTo>
                  <a:lnTo>
                    <a:pt x="8" y="1"/>
                  </a:lnTo>
                  <a:lnTo>
                    <a:pt x="12" y="0"/>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1" name="Freeform 679">
              <a:extLst>
                <a:ext uri="{FF2B5EF4-FFF2-40B4-BE49-F238E27FC236}">
                  <a16:creationId xmlns:a16="http://schemas.microsoft.com/office/drawing/2014/main" id="{27C3BB3B-6BA3-F841-85B3-388ADD327EB7}"/>
                </a:ext>
              </a:extLst>
            </p:cNvPr>
            <p:cNvSpPr>
              <a:spLocks noEditPoints="1"/>
            </p:cNvSpPr>
            <p:nvPr/>
          </p:nvSpPr>
          <p:spPr bwMode="auto">
            <a:xfrm>
              <a:off x="6600825" y="4329348"/>
              <a:ext cx="109537" cy="111125"/>
            </a:xfrm>
            <a:custGeom>
              <a:avLst/>
              <a:gdLst>
                <a:gd name="T0" fmla="*/ 35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5 w 69"/>
                <a:gd name="T15" fmla="*/ 47 h 70"/>
                <a:gd name="T16" fmla="*/ 23 w 69"/>
                <a:gd name="T17" fmla="*/ 54 h 70"/>
                <a:gd name="T18" fmla="*/ 35 w 69"/>
                <a:gd name="T19" fmla="*/ 57 h 70"/>
                <a:gd name="T20" fmla="*/ 41 w 69"/>
                <a:gd name="T21" fmla="*/ 57 h 70"/>
                <a:gd name="T22" fmla="*/ 46 w 69"/>
                <a:gd name="T23" fmla="*/ 54 h 70"/>
                <a:gd name="T24" fmla="*/ 50 w 69"/>
                <a:gd name="T25" fmla="*/ 51 h 70"/>
                <a:gd name="T26" fmla="*/ 54 w 69"/>
                <a:gd name="T27" fmla="*/ 47 h 70"/>
                <a:gd name="T28" fmla="*/ 56 w 69"/>
                <a:gd name="T29" fmla="*/ 42 h 70"/>
                <a:gd name="T30" fmla="*/ 56 w 69"/>
                <a:gd name="T31" fmla="*/ 35 h 70"/>
                <a:gd name="T32" fmla="*/ 56 w 69"/>
                <a:gd name="T33" fmla="*/ 29 h 70"/>
                <a:gd name="T34" fmla="*/ 54 w 69"/>
                <a:gd name="T35" fmla="*/ 24 h 70"/>
                <a:gd name="T36" fmla="*/ 50 w 69"/>
                <a:gd name="T37" fmla="*/ 20 h 70"/>
                <a:gd name="T38" fmla="*/ 46 w 69"/>
                <a:gd name="T39" fmla="*/ 16 h 70"/>
                <a:gd name="T40" fmla="*/ 41 w 69"/>
                <a:gd name="T41" fmla="*/ 13 h 70"/>
                <a:gd name="T42" fmla="*/ 35 w 69"/>
                <a:gd name="T43" fmla="*/ 13 h 70"/>
                <a:gd name="T44" fmla="*/ 35 w 69"/>
                <a:gd name="T45" fmla="*/ 0 h 70"/>
                <a:gd name="T46" fmla="*/ 47 w 69"/>
                <a:gd name="T47" fmla="*/ 3 h 70"/>
                <a:gd name="T48" fmla="*/ 59 w 69"/>
                <a:gd name="T49" fmla="*/ 11 h 70"/>
                <a:gd name="T50" fmla="*/ 67 w 69"/>
                <a:gd name="T51" fmla="*/ 22 h 70"/>
                <a:gd name="T52" fmla="*/ 69 w 69"/>
                <a:gd name="T53" fmla="*/ 35 h 70"/>
                <a:gd name="T54" fmla="*/ 67 w 69"/>
                <a:gd name="T55" fmla="*/ 48 h 70"/>
                <a:gd name="T56" fmla="*/ 59 w 69"/>
                <a:gd name="T57" fmla="*/ 60 h 70"/>
                <a:gd name="T58" fmla="*/ 47 w 69"/>
                <a:gd name="T59" fmla="*/ 67 h 70"/>
                <a:gd name="T60" fmla="*/ 35 w 69"/>
                <a:gd name="T61" fmla="*/ 70 h 70"/>
                <a:gd name="T62" fmla="*/ 22 w 69"/>
                <a:gd name="T63" fmla="*/ 67 h 70"/>
                <a:gd name="T64" fmla="*/ 10 w 69"/>
                <a:gd name="T65" fmla="*/ 60 h 70"/>
                <a:gd name="T66" fmla="*/ 3 w 69"/>
                <a:gd name="T67" fmla="*/ 48 h 70"/>
                <a:gd name="T68" fmla="*/ 0 w 69"/>
                <a:gd name="T69" fmla="*/ 35 h 70"/>
                <a:gd name="T70" fmla="*/ 3 w 69"/>
                <a:gd name="T71" fmla="*/ 22 h 70"/>
                <a:gd name="T72" fmla="*/ 10 w 69"/>
                <a:gd name="T73" fmla="*/ 11 h 70"/>
                <a:gd name="T74" fmla="*/ 22 w 69"/>
                <a:gd name="T75" fmla="*/ 3 h 70"/>
                <a:gd name="T76" fmla="*/ 35 w 69"/>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70">
                  <a:moveTo>
                    <a:pt x="35" y="13"/>
                  </a:moveTo>
                  <a:lnTo>
                    <a:pt x="28" y="13"/>
                  </a:lnTo>
                  <a:lnTo>
                    <a:pt x="23" y="16"/>
                  </a:lnTo>
                  <a:lnTo>
                    <a:pt x="19" y="20"/>
                  </a:lnTo>
                  <a:lnTo>
                    <a:pt x="15" y="24"/>
                  </a:lnTo>
                  <a:lnTo>
                    <a:pt x="13" y="29"/>
                  </a:lnTo>
                  <a:lnTo>
                    <a:pt x="13" y="35"/>
                  </a:lnTo>
                  <a:lnTo>
                    <a:pt x="15" y="47"/>
                  </a:lnTo>
                  <a:lnTo>
                    <a:pt x="23" y="54"/>
                  </a:lnTo>
                  <a:lnTo>
                    <a:pt x="35" y="57"/>
                  </a:lnTo>
                  <a:lnTo>
                    <a:pt x="41" y="57"/>
                  </a:lnTo>
                  <a:lnTo>
                    <a:pt x="46" y="54"/>
                  </a:lnTo>
                  <a:lnTo>
                    <a:pt x="50" y="51"/>
                  </a:lnTo>
                  <a:lnTo>
                    <a:pt x="54" y="47"/>
                  </a:lnTo>
                  <a:lnTo>
                    <a:pt x="56" y="42"/>
                  </a:lnTo>
                  <a:lnTo>
                    <a:pt x="56" y="35"/>
                  </a:lnTo>
                  <a:lnTo>
                    <a:pt x="56" y="29"/>
                  </a:lnTo>
                  <a:lnTo>
                    <a:pt x="54" y="24"/>
                  </a:lnTo>
                  <a:lnTo>
                    <a:pt x="50" y="20"/>
                  </a:lnTo>
                  <a:lnTo>
                    <a:pt x="46" y="16"/>
                  </a:lnTo>
                  <a:lnTo>
                    <a:pt x="41" y="13"/>
                  </a:lnTo>
                  <a:lnTo>
                    <a:pt x="35" y="13"/>
                  </a:lnTo>
                  <a:close/>
                  <a:moveTo>
                    <a:pt x="35" y="0"/>
                  </a:moveTo>
                  <a:lnTo>
                    <a:pt x="47" y="3"/>
                  </a:lnTo>
                  <a:lnTo>
                    <a:pt x="59" y="11"/>
                  </a:lnTo>
                  <a:lnTo>
                    <a:pt x="67" y="22"/>
                  </a:lnTo>
                  <a:lnTo>
                    <a:pt x="69" y="35"/>
                  </a:lnTo>
                  <a:lnTo>
                    <a:pt x="67" y="48"/>
                  </a:lnTo>
                  <a:lnTo>
                    <a:pt x="59" y="60"/>
                  </a:lnTo>
                  <a:lnTo>
                    <a:pt x="47" y="67"/>
                  </a:lnTo>
                  <a:lnTo>
                    <a:pt x="35" y="70"/>
                  </a:lnTo>
                  <a:lnTo>
                    <a:pt x="22" y="67"/>
                  </a:lnTo>
                  <a:lnTo>
                    <a:pt x="10" y="60"/>
                  </a:lnTo>
                  <a:lnTo>
                    <a:pt x="3" y="48"/>
                  </a:lnTo>
                  <a:lnTo>
                    <a:pt x="0" y="35"/>
                  </a:lnTo>
                  <a:lnTo>
                    <a:pt x="3" y="22"/>
                  </a:lnTo>
                  <a:lnTo>
                    <a:pt x="10" y="11"/>
                  </a:lnTo>
                  <a:lnTo>
                    <a:pt x="22" y="3"/>
                  </a:lnTo>
                  <a:lnTo>
                    <a:pt x="3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2" name="Rectangle 680">
              <a:extLst>
                <a:ext uri="{FF2B5EF4-FFF2-40B4-BE49-F238E27FC236}">
                  <a16:creationId xmlns:a16="http://schemas.microsoft.com/office/drawing/2014/main" id="{095F778E-EE76-CB4A-AAF7-05F4F76F8A1D}"/>
                </a:ext>
              </a:extLst>
            </p:cNvPr>
            <p:cNvSpPr>
              <a:spLocks noChangeArrowheads="1"/>
            </p:cNvSpPr>
            <p:nvPr/>
          </p:nvSpPr>
          <p:spPr bwMode="auto">
            <a:xfrm>
              <a:off x="6889750" y="4238860"/>
              <a:ext cx="106362"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3" name="Freeform 681">
              <a:extLst>
                <a:ext uri="{FF2B5EF4-FFF2-40B4-BE49-F238E27FC236}">
                  <a16:creationId xmlns:a16="http://schemas.microsoft.com/office/drawing/2014/main" id="{0302610B-4CE8-B045-9F93-D103242CF6DA}"/>
                </a:ext>
              </a:extLst>
            </p:cNvPr>
            <p:cNvSpPr>
              <a:spLocks/>
            </p:cNvSpPr>
            <p:nvPr/>
          </p:nvSpPr>
          <p:spPr bwMode="auto">
            <a:xfrm>
              <a:off x="6986588" y="4299185"/>
              <a:ext cx="55562" cy="87313"/>
            </a:xfrm>
            <a:custGeom>
              <a:avLst/>
              <a:gdLst>
                <a:gd name="T0" fmla="*/ 10 w 35"/>
                <a:gd name="T1" fmla="*/ 0 h 55"/>
                <a:gd name="T2" fmla="*/ 35 w 35"/>
                <a:gd name="T3" fmla="*/ 0 h 55"/>
                <a:gd name="T4" fmla="*/ 35 w 35"/>
                <a:gd name="T5" fmla="*/ 55 h 55"/>
                <a:gd name="T6" fmla="*/ 24 w 35"/>
                <a:gd name="T7" fmla="*/ 55 h 55"/>
                <a:gd name="T8" fmla="*/ 24 w 35"/>
                <a:gd name="T9" fmla="*/ 13 h 55"/>
                <a:gd name="T10" fmla="*/ 12 w 35"/>
                <a:gd name="T11" fmla="*/ 13 h 55"/>
                <a:gd name="T12" fmla="*/ 12 w 35"/>
                <a:gd name="T13" fmla="*/ 55 h 55"/>
                <a:gd name="T14" fmla="*/ 0 w 35"/>
                <a:gd name="T15" fmla="*/ 55 h 55"/>
                <a:gd name="T16" fmla="*/ 0 w 35"/>
                <a:gd name="T17" fmla="*/ 11 h 55"/>
                <a:gd name="T18" fmla="*/ 1 w 35"/>
                <a:gd name="T19" fmla="*/ 7 h 55"/>
                <a:gd name="T20" fmla="*/ 3 w 35"/>
                <a:gd name="T21" fmla="*/ 4 h 55"/>
                <a:gd name="T22" fmla="*/ 6 w 35"/>
                <a:gd name="T23" fmla="*/ 2 h 55"/>
                <a:gd name="T24" fmla="*/ 10 w 35"/>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5">
                  <a:moveTo>
                    <a:pt x="10" y="0"/>
                  </a:moveTo>
                  <a:lnTo>
                    <a:pt x="35" y="0"/>
                  </a:lnTo>
                  <a:lnTo>
                    <a:pt x="35" y="55"/>
                  </a:lnTo>
                  <a:lnTo>
                    <a:pt x="24" y="55"/>
                  </a:lnTo>
                  <a:lnTo>
                    <a:pt x="24" y="13"/>
                  </a:lnTo>
                  <a:lnTo>
                    <a:pt x="12" y="13"/>
                  </a:lnTo>
                  <a:lnTo>
                    <a:pt x="12" y="55"/>
                  </a:lnTo>
                  <a:lnTo>
                    <a:pt x="0" y="55"/>
                  </a:lnTo>
                  <a:lnTo>
                    <a:pt x="0" y="11"/>
                  </a:lnTo>
                  <a:lnTo>
                    <a:pt x="1" y="7"/>
                  </a:lnTo>
                  <a:lnTo>
                    <a:pt x="3" y="4"/>
                  </a:lnTo>
                  <a:lnTo>
                    <a:pt x="6" y="2"/>
                  </a:lnTo>
                  <a:lnTo>
                    <a:pt x="1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4" name="Freeform 682">
              <a:extLst>
                <a:ext uri="{FF2B5EF4-FFF2-40B4-BE49-F238E27FC236}">
                  <a16:creationId xmlns:a16="http://schemas.microsoft.com/office/drawing/2014/main" id="{72E53BC5-4D83-0946-940C-15FC94DBC766}"/>
                </a:ext>
              </a:extLst>
            </p:cNvPr>
            <p:cNvSpPr>
              <a:spLocks noEditPoints="1"/>
            </p:cNvSpPr>
            <p:nvPr/>
          </p:nvSpPr>
          <p:spPr bwMode="auto">
            <a:xfrm>
              <a:off x="6670675" y="4176948"/>
              <a:ext cx="107950" cy="111125"/>
            </a:xfrm>
            <a:custGeom>
              <a:avLst/>
              <a:gdLst>
                <a:gd name="T0" fmla="*/ 29 w 68"/>
                <a:gd name="T1" fmla="*/ 13 h 70"/>
                <a:gd name="T2" fmla="*/ 29 w 68"/>
                <a:gd name="T3" fmla="*/ 30 h 70"/>
                <a:gd name="T4" fmla="*/ 11 w 68"/>
                <a:gd name="T5" fmla="*/ 30 h 70"/>
                <a:gd name="T6" fmla="*/ 11 w 68"/>
                <a:gd name="T7" fmla="*/ 40 h 70"/>
                <a:gd name="T8" fmla="*/ 29 w 68"/>
                <a:gd name="T9" fmla="*/ 40 h 70"/>
                <a:gd name="T10" fmla="*/ 29 w 68"/>
                <a:gd name="T11" fmla="*/ 57 h 70"/>
                <a:gd name="T12" fmla="*/ 39 w 68"/>
                <a:gd name="T13" fmla="*/ 57 h 70"/>
                <a:gd name="T14" fmla="*/ 39 w 68"/>
                <a:gd name="T15" fmla="*/ 40 h 70"/>
                <a:gd name="T16" fmla="*/ 56 w 68"/>
                <a:gd name="T17" fmla="*/ 40 h 70"/>
                <a:gd name="T18" fmla="*/ 56 w 68"/>
                <a:gd name="T19" fmla="*/ 30 h 70"/>
                <a:gd name="T20" fmla="*/ 39 w 68"/>
                <a:gd name="T21" fmla="*/ 30 h 70"/>
                <a:gd name="T22" fmla="*/ 39 w 68"/>
                <a:gd name="T23" fmla="*/ 13 h 70"/>
                <a:gd name="T24" fmla="*/ 29 w 68"/>
                <a:gd name="T25" fmla="*/ 13 h 70"/>
                <a:gd name="T26" fmla="*/ 16 w 68"/>
                <a:gd name="T27" fmla="*/ 0 h 70"/>
                <a:gd name="T28" fmla="*/ 51 w 68"/>
                <a:gd name="T29" fmla="*/ 0 h 70"/>
                <a:gd name="T30" fmla="*/ 51 w 68"/>
                <a:gd name="T31" fmla="*/ 17 h 70"/>
                <a:gd name="T32" fmla="*/ 68 w 68"/>
                <a:gd name="T33" fmla="*/ 17 h 70"/>
                <a:gd name="T34" fmla="*/ 68 w 68"/>
                <a:gd name="T35" fmla="*/ 52 h 70"/>
                <a:gd name="T36" fmla="*/ 51 w 68"/>
                <a:gd name="T37" fmla="*/ 52 h 70"/>
                <a:gd name="T38" fmla="*/ 51 w 68"/>
                <a:gd name="T39" fmla="*/ 70 h 70"/>
                <a:gd name="T40" fmla="*/ 16 w 68"/>
                <a:gd name="T41" fmla="*/ 70 h 70"/>
                <a:gd name="T42" fmla="*/ 16 w 68"/>
                <a:gd name="T43" fmla="*/ 52 h 70"/>
                <a:gd name="T44" fmla="*/ 0 w 68"/>
                <a:gd name="T45" fmla="*/ 52 h 70"/>
                <a:gd name="T46" fmla="*/ 0 w 68"/>
                <a:gd name="T47" fmla="*/ 17 h 70"/>
                <a:gd name="T48" fmla="*/ 16 w 68"/>
                <a:gd name="T49" fmla="*/ 17 h 70"/>
                <a:gd name="T50" fmla="*/ 16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29" y="13"/>
                  </a:moveTo>
                  <a:lnTo>
                    <a:pt x="29" y="30"/>
                  </a:lnTo>
                  <a:lnTo>
                    <a:pt x="11" y="30"/>
                  </a:lnTo>
                  <a:lnTo>
                    <a:pt x="11" y="40"/>
                  </a:lnTo>
                  <a:lnTo>
                    <a:pt x="29" y="40"/>
                  </a:lnTo>
                  <a:lnTo>
                    <a:pt x="29" y="57"/>
                  </a:lnTo>
                  <a:lnTo>
                    <a:pt x="39" y="57"/>
                  </a:lnTo>
                  <a:lnTo>
                    <a:pt x="39" y="40"/>
                  </a:lnTo>
                  <a:lnTo>
                    <a:pt x="56" y="40"/>
                  </a:lnTo>
                  <a:lnTo>
                    <a:pt x="56" y="30"/>
                  </a:lnTo>
                  <a:lnTo>
                    <a:pt x="39" y="30"/>
                  </a:lnTo>
                  <a:lnTo>
                    <a:pt x="39" y="13"/>
                  </a:lnTo>
                  <a:lnTo>
                    <a:pt x="29" y="13"/>
                  </a:lnTo>
                  <a:close/>
                  <a:moveTo>
                    <a:pt x="16" y="0"/>
                  </a:moveTo>
                  <a:lnTo>
                    <a:pt x="51" y="0"/>
                  </a:lnTo>
                  <a:lnTo>
                    <a:pt x="51" y="17"/>
                  </a:lnTo>
                  <a:lnTo>
                    <a:pt x="68" y="17"/>
                  </a:lnTo>
                  <a:lnTo>
                    <a:pt x="68" y="52"/>
                  </a:lnTo>
                  <a:lnTo>
                    <a:pt x="51" y="52"/>
                  </a:lnTo>
                  <a:lnTo>
                    <a:pt x="51" y="70"/>
                  </a:lnTo>
                  <a:lnTo>
                    <a:pt x="16" y="70"/>
                  </a:lnTo>
                  <a:lnTo>
                    <a:pt x="16" y="52"/>
                  </a:lnTo>
                  <a:lnTo>
                    <a:pt x="0" y="52"/>
                  </a:lnTo>
                  <a:lnTo>
                    <a:pt x="0" y="17"/>
                  </a:lnTo>
                  <a:lnTo>
                    <a:pt x="16" y="17"/>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5" name="Rectangle 683">
              <a:extLst>
                <a:ext uri="{FF2B5EF4-FFF2-40B4-BE49-F238E27FC236}">
                  <a16:creationId xmlns:a16="http://schemas.microsoft.com/office/drawing/2014/main" id="{896DE475-7DD0-8F40-A159-F56B3BA7F397}"/>
                </a:ext>
              </a:extLst>
            </p:cNvPr>
            <p:cNvSpPr>
              <a:spLocks noChangeArrowheads="1"/>
            </p:cNvSpPr>
            <p:nvPr/>
          </p:nvSpPr>
          <p:spPr bwMode="auto">
            <a:xfrm>
              <a:off x="6786563" y="4413485"/>
              <a:ext cx="635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6" name="Rectangle 684">
              <a:extLst>
                <a:ext uri="{FF2B5EF4-FFF2-40B4-BE49-F238E27FC236}">
                  <a16:creationId xmlns:a16="http://schemas.microsoft.com/office/drawing/2014/main" id="{A0676668-CF43-7443-824F-9B6F01511440}"/>
                </a:ext>
              </a:extLst>
            </p:cNvPr>
            <p:cNvSpPr>
              <a:spLocks noChangeArrowheads="1"/>
            </p:cNvSpPr>
            <p:nvPr/>
          </p:nvSpPr>
          <p:spPr bwMode="auto">
            <a:xfrm>
              <a:off x="6742113" y="4413485"/>
              <a:ext cx="254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7" name="Rectangle 685">
              <a:extLst>
                <a:ext uri="{FF2B5EF4-FFF2-40B4-BE49-F238E27FC236}">
                  <a16:creationId xmlns:a16="http://schemas.microsoft.com/office/drawing/2014/main" id="{C751547C-5FAF-7345-B8BB-9F7ADFE7743D}"/>
                </a:ext>
              </a:extLst>
            </p:cNvPr>
            <p:cNvSpPr>
              <a:spLocks noChangeArrowheads="1"/>
            </p:cNvSpPr>
            <p:nvPr/>
          </p:nvSpPr>
          <p:spPr bwMode="auto">
            <a:xfrm>
              <a:off x="6742113" y="4318235"/>
              <a:ext cx="12382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8" name="Freeform 686">
              <a:extLst>
                <a:ext uri="{FF2B5EF4-FFF2-40B4-BE49-F238E27FC236}">
                  <a16:creationId xmlns:a16="http://schemas.microsoft.com/office/drawing/2014/main" id="{B99A4FC9-5970-974C-AC5F-AD7819B958C2}"/>
                </a:ext>
              </a:extLst>
            </p:cNvPr>
            <p:cNvSpPr>
              <a:spLocks/>
            </p:cNvSpPr>
            <p:nvPr/>
          </p:nvSpPr>
          <p:spPr bwMode="auto">
            <a:xfrm>
              <a:off x="6592888"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49" name="Freeform 687">
              <a:extLst>
                <a:ext uri="{FF2B5EF4-FFF2-40B4-BE49-F238E27FC236}">
                  <a16:creationId xmlns:a16="http://schemas.microsoft.com/office/drawing/2014/main" id="{1BE08A0A-4C15-0E44-9D56-93A2A6F30B53}"/>
                </a:ext>
              </a:extLst>
            </p:cNvPr>
            <p:cNvSpPr>
              <a:spLocks/>
            </p:cNvSpPr>
            <p:nvPr/>
          </p:nvSpPr>
          <p:spPr bwMode="auto">
            <a:xfrm>
              <a:off x="6829425"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grpSp>
      <p:grpSp>
        <p:nvGrpSpPr>
          <p:cNvPr id="250" name="Group 249">
            <a:extLst>
              <a:ext uri="{FF2B5EF4-FFF2-40B4-BE49-F238E27FC236}">
                <a16:creationId xmlns:a16="http://schemas.microsoft.com/office/drawing/2014/main" id="{23F0BB75-A7F0-AC4D-911C-66F16154E899}"/>
              </a:ext>
            </a:extLst>
          </p:cNvPr>
          <p:cNvGrpSpPr/>
          <p:nvPr/>
        </p:nvGrpSpPr>
        <p:grpSpPr>
          <a:xfrm>
            <a:off x="7604574" y="3473889"/>
            <a:ext cx="403992" cy="226929"/>
            <a:chOff x="6567488" y="4116623"/>
            <a:chExt cx="474662" cy="323850"/>
          </a:xfrm>
          <a:solidFill>
            <a:schemeClr val="accent2"/>
          </a:solidFill>
        </p:grpSpPr>
        <p:sp>
          <p:nvSpPr>
            <p:cNvPr id="251" name="Rectangle 670">
              <a:extLst>
                <a:ext uri="{FF2B5EF4-FFF2-40B4-BE49-F238E27FC236}">
                  <a16:creationId xmlns:a16="http://schemas.microsoft.com/office/drawing/2014/main" id="{9AAC441A-0323-AA4B-9A51-416DF5F6C221}"/>
                </a:ext>
              </a:extLst>
            </p:cNvPr>
            <p:cNvSpPr>
              <a:spLocks noChangeArrowheads="1"/>
            </p:cNvSpPr>
            <p:nvPr/>
          </p:nvSpPr>
          <p:spPr bwMode="auto">
            <a:xfrm>
              <a:off x="6718300" y="4369035"/>
              <a:ext cx="141287"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2" name="Freeform 671">
              <a:extLst>
                <a:ext uri="{FF2B5EF4-FFF2-40B4-BE49-F238E27FC236}">
                  <a16:creationId xmlns:a16="http://schemas.microsoft.com/office/drawing/2014/main" id="{13EFF269-17FD-424A-98A7-6CADDBC2B2C0}"/>
                </a:ext>
              </a:extLst>
            </p:cNvPr>
            <p:cNvSpPr>
              <a:spLocks/>
            </p:cNvSpPr>
            <p:nvPr/>
          </p:nvSpPr>
          <p:spPr bwMode="auto">
            <a:xfrm>
              <a:off x="6567488" y="4130910"/>
              <a:ext cx="307975" cy="255588"/>
            </a:xfrm>
            <a:custGeom>
              <a:avLst/>
              <a:gdLst>
                <a:gd name="T0" fmla="*/ 0 w 194"/>
                <a:gd name="T1" fmla="*/ 0 h 161"/>
                <a:gd name="T2" fmla="*/ 194 w 194"/>
                <a:gd name="T3" fmla="*/ 0 h 161"/>
                <a:gd name="T4" fmla="*/ 194 w 194"/>
                <a:gd name="T5" fmla="*/ 124 h 161"/>
                <a:gd name="T6" fmla="*/ 181 w 194"/>
                <a:gd name="T7" fmla="*/ 124 h 161"/>
                <a:gd name="T8" fmla="*/ 181 w 194"/>
                <a:gd name="T9" fmla="*/ 11 h 161"/>
                <a:gd name="T10" fmla="*/ 12 w 194"/>
                <a:gd name="T11" fmla="*/ 11 h 161"/>
                <a:gd name="T12" fmla="*/ 12 w 194"/>
                <a:gd name="T13" fmla="*/ 150 h 161"/>
                <a:gd name="T14" fmla="*/ 17 w 194"/>
                <a:gd name="T15" fmla="*/ 150 h 161"/>
                <a:gd name="T16" fmla="*/ 17 w 194"/>
                <a:gd name="T17" fmla="*/ 161 h 161"/>
                <a:gd name="T18" fmla="*/ 0 w 194"/>
                <a:gd name="T19" fmla="*/ 161 h 161"/>
                <a:gd name="T20" fmla="*/ 0 w 194"/>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61">
                  <a:moveTo>
                    <a:pt x="0" y="0"/>
                  </a:moveTo>
                  <a:lnTo>
                    <a:pt x="194" y="0"/>
                  </a:lnTo>
                  <a:lnTo>
                    <a:pt x="194" y="124"/>
                  </a:lnTo>
                  <a:lnTo>
                    <a:pt x="181" y="124"/>
                  </a:lnTo>
                  <a:lnTo>
                    <a:pt x="181" y="11"/>
                  </a:lnTo>
                  <a:lnTo>
                    <a:pt x="12" y="11"/>
                  </a:lnTo>
                  <a:lnTo>
                    <a:pt x="12" y="150"/>
                  </a:lnTo>
                  <a:lnTo>
                    <a:pt x="17" y="150"/>
                  </a:lnTo>
                  <a:lnTo>
                    <a:pt x="17" y="161"/>
                  </a:lnTo>
                  <a:lnTo>
                    <a:pt x="0" y="161"/>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3" name="Freeform 672">
              <a:extLst>
                <a:ext uri="{FF2B5EF4-FFF2-40B4-BE49-F238E27FC236}">
                  <a16:creationId xmlns:a16="http://schemas.microsoft.com/office/drawing/2014/main" id="{EBABB257-11F9-A74F-B977-0F433D57F397}"/>
                </a:ext>
              </a:extLst>
            </p:cNvPr>
            <p:cNvSpPr>
              <a:spLocks/>
            </p:cNvSpPr>
            <p:nvPr/>
          </p:nvSpPr>
          <p:spPr bwMode="auto">
            <a:xfrm>
              <a:off x="6889750" y="4124560"/>
              <a:ext cx="50800" cy="38100"/>
            </a:xfrm>
            <a:custGeom>
              <a:avLst/>
              <a:gdLst>
                <a:gd name="T0" fmla="*/ 17 w 32"/>
                <a:gd name="T1" fmla="*/ 0 h 24"/>
                <a:gd name="T2" fmla="*/ 22 w 32"/>
                <a:gd name="T3" fmla="*/ 0 h 24"/>
                <a:gd name="T4" fmla="*/ 26 w 32"/>
                <a:gd name="T5" fmla="*/ 2 h 24"/>
                <a:gd name="T6" fmla="*/ 30 w 32"/>
                <a:gd name="T7" fmla="*/ 6 h 24"/>
                <a:gd name="T8" fmla="*/ 32 w 32"/>
                <a:gd name="T9" fmla="*/ 10 h 24"/>
                <a:gd name="T10" fmla="*/ 32 w 32"/>
                <a:gd name="T11" fmla="*/ 15 h 24"/>
                <a:gd name="T12" fmla="*/ 32 w 32"/>
                <a:gd name="T13" fmla="*/ 24 h 24"/>
                <a:gd name="T14" fmla="*/ 21 w 32"/>
                <a:gd name="T15" fmla="*/ 24 h 24"/>
                <a:gd name="T16" fmla="*/ 21 w 32"/>
                <a:gd name="T17" fmla="*/ 15 h 24"/>
                <a:gd name="T18" fmla="*/ 21 w 32"/>
                <a:gd name="T19" fmla="*/ 14 h 24"/>
                <a:gd name="T20" fmla="*/ 18 w 32"/>
                <a:gd name="T21" fmla="*/ 13 h 24"/>
                <a:gd name="T22" fmla="*/ 17 w 32"/>
                <a:gd name="T23" fmla="*/ 11 h 24"/>
                <a:gd name="T24" fmla="*/ 14 w 32"/>
                <a:gd name="T25" fmla="*/ 13 h 24"/>
                <a:gd name="T26" fmla="*/ 13 w 32"/>
                <a:gd name="T27" fmla="*/ 14 h 24"/>
                <a:gd name="T28" fmla="*/ 13 w 32"/>
                <a:gd name="T29" fmla="*/ 15 h 24"/>
                <a:gd name="T30" fmla="*/ 13 w 32"/>
                <a:gd name="T31" fmla="*/ 24 h 24"/>
                <a:gd name="T32" fmla="*/ 0 w 32"/>
                <a:gd name="T33" fmla="*/ 24 h 24"/>
                <a:gd name="T34" fmla="*/ 0 w 32"/>
                <a:gd name="T35" fmla="*/ 15 h 24"/>
                <a:gd name="T36" fmla="*/ 2 w 32"/>
                <a:gd name="T37" fmla="*/ 10 h 24"/>
                <a:gd name="T38" fmla="*/ 4 w 32"/>
                <a:gd name="T39" fmla="*/ 6 h 24"/>
                <a:gd name="T40" fmla="*/ 8 w 32"/>
                <a:gd name="T41" fmla="*/ 2 h 24"/>
                <a:gd name="T42" fmla="*/ 12 w 32"/>
                <a:gd name="T43" fmla="*/ 0 h 24"/>
                <a:gd name="T44" fmla="*/ 17 w 32"/>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4">
                  <a:moveTo>
                    <a:pt x="17" y="0"/>
                  </a:moveTo>
                  <a:lnTo>
                    <a:pt x="22" y="0"/>
                  </a:lnTo>
                  <a:lnTo>
                    <a:pt x="26" y="2"/>
                  </a:lnTo>
                  <a:lnTo>
                    <a:pt x="30" y="6"/>
                  </a:lnTo>
                  <a:lnTo>
                    <a:pt x="32" y="10"/>
                  </a:lnTo>
                  <a:lnTo>
                    <a:pt x="32" y="15"/>
                  </a:lnTo>
                  <a:lnTo>
                    <a:pt x="32" y="24"/>
                  </a:lnTo>
                  <a:lnTo>
                    <a:pt x="21" y="24"/>
                  </a:lnTo>
                  <a:lnTo>
                    <a:pt x="21" y="15"/>
                  </a:lnTo>
                  <a:lnTo>
                    <a:pt x="21" y="14"/>
                  </a:lnTo>
                  <a:lnTo>
                    <a:pt x="18" y="13"/>
                  </a:lnTo>
                  <a:lnTo>
                    <a:pt x="17" y="11"/>
                  </a:lnTo>
                  <a:lnTo>
                    <a:pt x="14" y="13"/>
                  </a:lnTo>
                  <a:lnTo>
                    <a:pt x="13" y="14"/>
                  </a:lnTo>
                  <a:lnTo>
                    <a:pt x="13" y="15"/>
                  </a:lnTo>
                  <a:lnTo>
                    <a:pt x="13" y="24"/>
                  </a:lnTo>
                  <a:lnTo>
                    <a:pt x="0" y="24"/>
                  </a:lnTo>
                  <a:lnTo>
                    <a:pt x="0" y="15"/>
                  </a:lnTo>
                  <a:lnTo>
                    <a:pt x="2" y="10"/>
                  </a:lnTo>
                  <a:lnTo>
                    <a:pt x="4" y="6"/>
                  </a:lnTo>
                  <a:lnTo>
                    <a:pt x="8" y="2"/>
                  </a:lnTo>
                  <a:lnTo>
                    <a:pt x="12" y="0"/>
                  </a:lnTo>
                  <a:lnTo>
                    <a:pt x="17"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4" name="Rectangle 673">
              <a:extLst>
                <a:ext uri="{FF2B5EF4-FFF2-40B4-BE49-F238E27FC236}">
                  <a16:creationId xmlns:a16="http://schemas.microsoft.com/office/drawing/2014/main" id="{3AE5DB44-F959-F94B-8072-40B2941C14DC}"/>
                </a:ext>
              </a:extLst>
            </p:cNvPr>
            <p:cNvSpPr>
              <a:spLocks noChangeArrowheads="1"/>
            </p:cNvSpPr>
            <p:nvPr/>
          </p:nvSpPr>
          <p:spPr bwMode="auto">
            <a:xfrm>
              <a:off x="6975475" y="4369035"/>
              <a:ext cx="6667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5" name="Freeform 674">
              <a:extLst>
                <a:ext uri="{FF2B5EF4-FFF2-40B4-BE49-F238E27FC236}">
                  <a16:creationId xmlns:a16="http://schemas.microsoft.com/office/drawing/2014/main" id="{E1D59D8E-399F-5248-8C5B-D4054EAD961A}"/>
                </a:ext>
              </a:extLst>
            </p:cNvPr>
            <p:cNvSpPr>
              <a:spLocks/>
            </p:cNvSpPr>
            <p:nvPr/>
          </p:nvSpPr>
          <p:spPr bwMode="auto">
            <a:xfrm>
              <a:off x="6854825" y="4151548"/>
              <a:ext cx="182562" cy="227013"/>
            </a:xfrm>
            <a:custGeom>
              <a:avLst/>
              <a:gdLst>
                <a:gd name="T0" fmla="*/ 0 w 115"/>
                <a:gd name="T1" fmla="*/ 0 h 143"/>
                <a:gd name="T2" fmla="*/ 71 w 115"/>
                <a:gd name="T3" fmla="*/ 0 h 143"/>
                <a:gd name="T4" fmla="*/ 92 w 115"/>
                <a:gd name="T5" fmla="*/ 56 h 143"/>
                <a:gd name="T6" fmla="*/ 115 w 115"/>
                <a:gd name="T7" fmla="*/ 69 h 143"/>
                <a:gd name="T8" fmla="*/ 115 w 115"/>
                <a:gd name="T9" fmla="*/ 96 h 143"/>
                <a:gd name="T10" fmla="*/ 103 w 115"/>
                <a:gd name="T11" fmla="*/ 96 h 143"/>
                <a:gd name="T12" fmla="*/ 103 w 115"/>
                <a:gd name="T13" fmla="*/ 77 h 143"/>
                <a:gd name="T14" fmla="*/ 83 w 115"/>
                <a:gd name="T15" fmla="*/ 64 h 143"/>
                <a:gd name="T16" fmla="*/ 63 w 115"/>
                <a:gd name="T17" fmla="*/ 12 h 143"/>
                <a:gd name="T18" fmla="*/ 13 w 115"/>
                <a:gd name="T19" fmla="*/ 12 h 143"/>
                <a:gd name="T20" fmla="*/ 13 w 115"/>
                <a:gd name="T21" fmla="*/ 143 h 143"/>
                <a:gd name="T22" fmla="*/ 0 w 115"/>
                <a:gd name="T23" fmla="*/ 143 h 143"/>
                <a:gd name="T24" fmla="*/ 0 w 115"/>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3">
                  <a:moveTo>
                    <a:pt x="0" y="0"/>
                  </a:moveTo>
                  <a:lnTo>
                    <a:pt x="71" y="0"/>
                  </a:lnTo>
                  <a:lnTo>
                    <a:pt x="92" y="56"/>
                  </a:lnTo>
                  <a:lnTo>
                    <a:pt x="115" y="69"/>
                  </a:lnTo>
                  <a:lnTo>
                    <a:pt x="115" y="96"/>
                  </a:lnTo>
                  <a:lnTo>
                    <a:pt x="103" y="96"/>
                  </a:lnTo>
                  <a:lnTo>
                    <a:pt x="103" y="77"/>
                  </a:lnTo>
                  <a:lnTo>
                    <a:pt x="83" y="64"/>
                  </a:lnTo>
                  <a:lnTo>
                    <a:pt x="63" y="12"/>
                  </a:lnTo>
                  <a:lnTo>
                    <a:pt x="13" y="12"/>
                  </a:lnTo>
                  <a:lnTo>
                    <a:pt x="13" y="143"/>
                  </a:lnTo>
                  <a:lnTo>
                    <a:pt x="0" y="143"/>
                  </a:lnTo>
                  <a:lnTo>
                    <a:pt x="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6" name="Rectangle 675">
              <a:extLst>
                <a:ext uri="{FF2B5EF4-FFF2-40B4-BE49-F238E27FC236}">
                  <a16:creationId xmlns:a16="http://schemas.microsoft.com/office/drawing/2014/main" id="{EC22FDD5-7311-B947-804C-01B924DE3026}"/>
                </a:ext>
              </a:extLst>
            </p:cNvPr>
            <p:cNvSpPr>
              <a:spLocks noChangeArrowheads="1"/>
            </p:cNvSpPr>
            <p:nvPr/>
          </p:nvSpPr>
          <p:spPr bwMode="auto">
            <a:xfrm>
              <a:off x="6872288" y="4269023"/>
              <a:ext cx="150812" cy="20638"/>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7" name="Freeform 676">
              <a:extLst>
                <a:ext uri="{FF2B5EF4-FFF2-40B4-BE49-F238E27FC236}">
                  <a16:creationId xmlns:a16="http://schemas.microsoft.com/office/drawing/2014/main" id="{05B41814-4242-B841-8DED-6D962AADA8AD}"/>
                </a:ext>
              </a:extLst>
            </p:cNvPr>
            <p:cNvSpPr>
              <a:spLocks noEditPoints="1"/>
            </p:cNvSpPr>
            <p:nvPr/>
          </p:nvSpPr>
          <p:spPr bwMode="auto">
            <a:xfrm>
              <a:off x="6858000" y="4329348"/>
              <a:ext cx="109537" cy="111125"/>
            </a:xfrm>
            <a:custGeom>
              <a:avLst/>
              <a:gdLst>
                <a:gd name="T0" fmla="*/ 34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3 w 69"/>
                <a:gd name="T15" fmla="*/ 42 h 70"/>
                <a:gd name="T16" fmla="*/ 15 w 69"/>
                <a:gd name="T17" fmla="*/ 47 h 70"/>
                <a:gd name="T18" fmla="*/ 19 w 69"/>
                <a:gd name="T19" fmla="*/ 51 h 70"/>
                <a:gd name="T20" fmla="*/ 23 w 69"/>
                <a:gd name="T21" fmla="*/ 54 h 70"/>
                <a:gd name="T22" fmla="*/ 28 w 69"/>
                <a:gd name="T23" fmla="*/ 57 h 70"/>
                <a:gd name="T24" fmla="*/ 34 w 69"/>
                <a:gd name="T25" fmla="*/ 57 h 70"/>
                <a:gd name="T26" fmla="*/ 39 w 69"/>
                <a:gd name="T27" fmla="*/ 57 h 70"/>
                <a:gd name="T28" fmla="*/ 46 w 69"/>
                <a:gd name="T29" fmla="*/ 54 h 70"/>
                <a:gd name="T30" fmla="*/ 50 w 69"/>
                <a:gd name="T31" fmla="*/ 51 h 70"/>
                <a:gd name="T32" fmla="*/ 54 w 69"/>
                <a:gd name="T33" fmla="*/ 47 h 70"/>
                <a:gd name="T34" fmla="*/ 56 w 69"/>
                <a:gd name="T35" fmla="*/ 42 h 70"/>
                <a:gd name="T36" fmla="*/ 56 w 69"/>
                <a:gd name="T37" fmla="*/ 35 h 70"/>
                <a:gd name="T38" fmla="*/ 56 w 69"/>
                <a:gd name="T39" fmla="*/ 29 h 70"/>
                <a:gd name="T40" fmla="*/ 54 w 69"/>
                <a:gd name="T41" fmla="*/ 24 h 70"/>
                <a:gd name="T42" fmla="*/ 50 w 69"/>
                <a:gd name="T43" fmla="*/ 20 h 70"/>
                <a:gd name="T44" fmla="*/ 46 w 69"/>
                <a:gd name="T45" fmla="*/ 16 h 70"/>
                <a:gd name="T46" fmla="*/ 39 w 69"/>
                <a:gd name="T47" fmla="*/ 13 h 70"/>
                <a:gd name="T48" fmla="*/ 34 w 69"/>
                <a:gd name="T49" fmla="*/ 13 h 70"/>
                <a:gd name="T50" fmla="*/ 34 w 69"/>
                <a:gd name="T51" fmla="*/ 0 h 70"/>
                <a:gd name="T52" fmla="*/ 47 w 69"/>
                <a:gd name="T53" fmla="*/ 3 h 70"/>
                <a:gd name="T54" fmla="*/ 59 w 69"/>
                <a:gd name="T55" fmla="*/ 11 h 70"/>
                <a:gd name="T56" fmla="*/ 65 w 69"/>
                <a:gd name="T57" fmla="*/ 22 h 70"/>
                <a:gd name="T58" fmla="*/ 69 w 69"/>
                <a:gd name="T59" fmla="*/ 35 h 70"/>
                <a:gd name="T60" fmla="*/ 65 w 69"/>
                <a:gd name="T61" fmla="*/ 48 h 70"/>
                <a:gd name="T62" fmla="*/ 59 w 69"/>
                <a:gd name="T63" fmla="*/ 60 h 70"/>
                <a:gd name="T64" fmla="*/ 47 w 69"/>
                <a:gd name="T65" fmla="*/ 67 h 70"/>
                <a:gd name="T66" fmla="*/ 34 w 69"/>
                <a:gd name="T67" fmla="*/ 70 h 70"/>
                <a:gd name="T68" fmla="*/ 22 w 69"/>
                <a:gd name="T69" fmla="*/ 67 h 70"/>
                <a:gd name="T70" fmla="*/ 10 w 69"/>
                <a:gd name="T71" fmla="*/ 60 h 70"/>
                <a:gd name="T72" fmla="*/ 2 w 69"/>
                <a:gd name="T73" fmla="*/ 48 h 70"/>
                <a:gd name="T74" fmla="*/ 0 w 69"/>
                <a:gd name="T75" fmla="*/ 35 h 70"/>
                <a:gd name="T76" fmla="*/ 2 w 69"/>
                <a:gd name="T77" fmla="*/ 22 h 70"/>
                <a:gd name="T78" fmla="*/ 10 w 69"/>
                <a:gd name="T79" fmla="*/ 11 h 70"/>
                <a:gd name="T80" fmla="*/ 22 w 69"/>
                <a:gd name="T81" fmla="*/ 3 h 70"/>
                <a:gd name="T82" fmla="*/ 34 w 6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70">
                  <a:moveTo>
                    <a:pt x="34" y="13"/>
                  </a:moveTo>
                  <a:lnTo>
                    <a:pt x="28" y="13"/>
                  </a:lnTo>
                  <a:lnTo>
                    <a:pt x="23" y="16"/>
                  </a:lnTo>
                  <a:lnTo>
                    <a:pt x="19" y="20"/>
                  </a:lnTo>
                  <a:lnTo>
                    <a:pt x="15" y="24"/>
                  </a:lnTo>
                  <a:lnTo>
                    <a:pt x="13" y="29"/>
                  </a:lnTo>
                  <a:lnTo>
                    <a:pt x="13" y="35"/>
                  </a:lnTo>
                  <a:lnTo>
                    <a:pt x="13" y="42"/>
                  </a:lnTo>
                  <a:lnTo>
                    <a:pt x="15" y="47"/>
                  </a:lnTo>
                  <a:lnTo>
                    <a:pt x="19" y="51"/>
                  </a:lnTo>
                  <a:lnTo>
                    <a:pt x="23" y="54"/>
                  </a:lnTo>
                  <a:lnTo>
                    <a:pt x="28" y="57"/>
                  </a:lnTo>
                  <a:lnTo>
                    <a:pt x="34" y="57"/>
                  </a:lnTo>
                  <a:lnTo>
                    <a:pt x="39" y="57"/>
                  </a:lnTo>
                  <a:lnTo>
                    <a:pt x="46" y="54"/>
                  </a:lnTo>
                  <a:lnTo>
                    <a:pt x="50" y="51"/>
                  </a:lnTo>
                  <a:lnTo>
                    <a:pt x="54" y="47"/>
                  </a:lnTo>
                  <a:lnTo>
                    <a:pt x="56" y="42"/>
                  </a:lnTo>
                  <a:lnTo>
                    <a:pt x="56" y="35"/>
                  </a:lnTo>
                  <a:lnTo>
                    <a:pt x="56" y="29"/>
                  </a:lnTo>
                  <a:lnTo>
                    <a:pt x="54" y="24"/>
                  </a:lnTo>
                  <a:lnTo>
                    <a:pt x="50" y="20"/>
                  </a:lnTo>
                  <a:lnTo>
                    <a:pt x="46" y="16"/>
                  </a:lnTo>
                  <a:lnTo>
                    <a:pt x="39" y="13"/>
                  </a:lnTo>
                  <a:lnTo>
                    <a:pt x="34" y="13"/>
                  </a:lnTo>
                  <a:close/>
                  <a:moveTo>
                    <a:pt x="34" y="0"/>
                  </a:moveTo>
                  <a:lnTo>
                    <a:pt x="47" y="3"/>
                  </a:lnTo>
                  <a:lnTo>
                    <a:pt x="59" y="11"/>
                  </a:lnTo>
                  <a:lnTo>
                    <a:pt x="65" y="22"/>
                  </a:lnTo>
                  <a:lnTo>
                    <a:pt x="69" y="35"/>
                  </a:lnTo>
                  <a:lnTo>
                    <a:pt x="65" y="48"/>
                  </a:lnTo>
                  <a:lnTo>
                    <a:pt x="59" y="60"/>
                  </a:lnTo>
                  <a:lnTo>
                    <a:pt x="47" y="67"/>
                  </a:lnTo>
                  <a:lnTo>
                    <a:pt x="34" y="70"/>
                  </a:lnTo>
                  <a:lnTo>
                    <a:pt x="22" y="67"/>
                  </a:lnTo>
                  <a:lnTo>
                    <a:pt x="10" y="60"/>
                  </a:lnTo>
                  <a:lnTo>
                    <a:pt x="2" y="48"/>
                  </a:lnTo>
                  <a:lnTo>
                    <a:pt x="0" y="35"/>
                  </a:lnTo>
                  <a:lnTo>
                    <a:pt x="2" y="22"/>
                  </a:lnTo>
                  <a:lnTo>
                    <a:pt x="10" y="11"/>
                  </a:lnTo>
                  <a:lnTo>
                    <a:pt x="22" y="3"/>
                  </a:lnTo>
                  <a:lnTo>
                    <a:pt x="34"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8" name="Freeform 677">
              <a:extLst>
                <a:ext uri="{FF2B5EF4-FFF2-40B4-BE49-F238E27FC236}">
                  <a16:creationId xmlns:a16="http://schemas.microsoft.com/office/drawing/2014/main" id="{002729A1-FCDB-5142-9359-9242B5E9E64C}"/>
                </a:ext>
              </a:extLst>
            </p:cNvPr>
            <p:cNvSpPr>
              <a:spLocks noEditPoints="1"/>
            </p:cNvSpPr>
            <p:nvPr/>
          </p:nvSpPr>
          <p:spPr bwMode="auto">
            <a:xfrm>
              <a:off x="6888163" y="4362685"/>
              <a:ext cx="46037" cy="47625"/>
            </a:xfrm>
            <a:custGeom>
              <a:avLst/>
              <a:gdLst>
                <a:gd name="T0" fmla="*/ 15 w 29"/>
                <a:gd name="T1" fmla="*/ 12 h 30"/>
                <a:gd name="T2" fmla="*/ 13 w 29"/>
                <a:gd name="T3" fmla="*/ 13 h 30"/>
                <a:gd name="T4" fmla="*/ 13 w 29"/>
                <a:gd name="T5" fmla="*/ 14 h 30"/>
                <a:gd name="T6" fmla="*/ 13 w 29"/>
                <a:gd name="T7" fmla="*/ 17 h 30"/>
                <a:gd name="T8" fmla="*/ 15 w 29"/>
                <a:gd name="T9" fmla="*/ 17 h 30"/>
                <a:gd name="T10" fmla="*/ 17 w 29"/>
                <a:gd name="T11" fmla="*/ 17 h 30"/>
                <a:gd name="T12" fmla="*/ 18 w 29"/>
                <a:gd name="T13" fmla="*/ 14 h 30"/>
                <a:gd name="T14" fmla="*/ 17 w 29"/>
                <a:gd name="T15" fmla="*/ 13 h 30"/>
                <a:gd name="T16" fmla="*/ 15 w 29"/>
                <a:gd name="T17" fmla="*/ 12 h 30"/>
                <a:gd name="T18" fmla="*/ 15 w 29"/>
                <a:gd name="T19" fmla="*/ 0 h 30"/>
                <a:gd name="T20" fmla="*/ 20 w 29"/>
                <a:gd name="T21" fmla="*/ 0 h 30"/>
                <a:gd name="T22" fmla="*/ 24 w 29"/>
                <a:gd name="T23" fmla="*/ 3 h 30"/>
                <a:gd name="T24" fmla="*/ 27 w 29"/>
                <a:gd name="T25" fmla="*/ 5 h 30"/>
                <a:gd name="T26" fmla="*/ 29 w 29"/>
                <a:gd name="T27" fmla="*/ 9 h 30"/>
                <a:gd name="T28" fmla="*/ 29 w 29"/>
                <a:gd name="T29" fmla="*/ 14 h 30"/>
                <a:gd name="T30" fmla="*/ 29 w 29"/>
                <a:gd name="T31" fmla="*/ 19 h 30"/>
                <a:gd name="T32" fmla="*/ 27 w 29"/>
                <a:gd name="T33" fmla="*/ 23 h 30"/>
                <a:gd name="T34" fmla="*/ 24 w 29"/>
                <a:gd name="T35" fmla="*/ 26 h 30"/>
                <a:gd name="T36" fmla="*/ 20 w 29"/>
                <a:gd name="T37" fmla="*/ 28 h 30"/>
                <a:gd name="T38" fmla="*/ 15 w 29"/>
                <a:gd name="T39" fmla="*/ 30 h 30"/>
                <a:gd name="T40" fmla="*/ 10 w 29"/>
                <a:gd name="T41" fmla="*/ 28 h 30"/>
                <a:gd name="T42" fmla="*/ 6 w 29"/>
                <a:gd name="T43" fmla="*/ 26 h 30"/>
                <a:gd name="T44" fmla="*/ 4 w 29"/>
                <a:gd name="T45" fmla="*/ 23 h 30"/>
                <a:gd name="T46" fmla="*/ 1 w 29"/>
                <a:gd name="T47" fmla="*/ 19 h 30"/>
                <a:gd name="T48" fmla="*/ 0 w 29"/>
                <a:gd name="T49" fmla="*/ 14 h 30"/>
                <a:gd name="T50" fmla="*/ 1 w 29"/>
                <a:gd name="T51" fmla="*/ 10 h 30"/>
                <a:gd name="T52" fmla="*/ 3 w 29"/>
                <a:gd name="T53" fmla="*/ 6 h 30"/>
                <a:gd name="T54" fmla="*/ 5 w 29"/>
                <a:gd name="T55" fmla="*/ 4 h 30"/>
                <a:gd name="T56" fmla="*/ 8 w 29"/>
                <a:gd name="T57" fmla="*/ 1 h 30"/>
                <a:gd name="T58" fmla="*/ 11 w 29"/>
                <a:gd name="T59" fmla="*/ 0 h 30"/>
                <a:gd name="T60" fmla="*/ 15 w 29"/>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0">
                  <a:moveTo>
                    <a:pt x="15" y="12"/>
                  </a:moveTo>
                  <a:lnTo>
                    <a:pt x="13" y="13"/>
                  </a:lnTo>
                  <a:lnTo>
                    <a:pt x="13" y="14"/>
                  </a:lnTo>
                  <a:lnTo>
                    <a:pt x="13" y="17"/>
                  </a:lnTo>
                  <a:lnTo>
                    <a:pt x="15" y="17"/>
                  </a:lnTo>
                  <a:lnTo>
                    <a:pt x="17" y="17"/>
                  </a:lnTo>
                  <a:lnTo>
                    <a:pt x="18" y="14"/>
                  </a:lnTo>
                  <a:lnTo>
                    <a:pt x="17" y="13"/>
                  </a:lnTo>
                  <a:lnTo>
                    <a:pt x="15" y="12"/>
                  </a:lnTo>
                  <a:close/>
                  <a:moveTo>
                    <a:pt x="15" y="0"/>
                  </a:moveTo>
                  <a:lnTo>
                    <a:pt x="20" y="0"/>
                  </a:lnTo>
                  <a:lnTo>
                    <a:pt x="24" y="3"/>
                  </a:lnTo>
                  <a:lnTo>
                    <a:pt x="27" y="5"/>
                  </a:lnTo>
                  <a:lnTo>
                    <a:pt x="29" y="9"/>
                  </a:lnTo>
                  <a:lnTo>
                    <a:pt x="29" y="14"/>
                  </a:lnTo>
                  <a:lnTo>
                    <a:pt x="29" y="19"/>
                  </a:lnTo>
                  <a:lnTo>
                    <a:pt x="27" y="23"/>
                  </a:lnTo>
                  <a:lnTo>
                    <a:pt x="24" y="26"/>
                  </a:lnTo>
                  <a:lnTo>
                    <a:pt x="20" y="28"/>
                  </a:lnTo>
                  <a:lnTo>
                    <a:pt x="15" y="30"/>
                  </a:lnTo>
                  <a:lnTo>
                    <a:pt x="10" y="28"/>
                  </a:lnTo>
                  <a:lnTo>
                    <a:pt x="6" y="26"/>
                  </a:lnTo>
                  <a:lnTo>
                    <a:pt x="4" y="23"/>
                  </a:lnTo>
                  <a:lnTo>
                    <a:pt x="1" y="19"/>
                  </a:lnTo>
                  <a:lnTo>
                    <a:pt x="0" y="14"/>
                  </a:lnTo>
                  <a:lnTo>
                    <a:pt x="1" y="10"/>
                  </a:lnTo>
                  <a:lnTo>
                    <a:pt x="3" y="6"/>
                  </a:lnTo>
                  <a:lnTo>
                    <a:pt x="5" y="4"/>
                  </a:lnTo>
                  <a:lnTo>
                    <a:pt x="8" y="1"/>
                  </a:lnTo>
                  <a:lnTo>
                    <a:pt x="11" y="0"/>
                  </a:lnTo>
                  <a:lnTo>
                    <a:pt x="1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59" name="Freeform 678">
              <a:extLst>
                <a:ext uri="{FF2B5EF4-FFF2-40B4-BE49-F238E27FC236}">
                  <a16:creationId xmlns:a16="http://schemas.microsoft.com/office/drawing/2014/main" id="{F10B9B77-F816-5944-8DF3-034C2456089E}"/>
                </a:ext>
              </a:extLst>
            </p:cNvPr>
            <p:cNvSpPr>
              <a:spLocks noEditPoints="1"/>
            </p:cNvSpPr>
            <p:nvPr/>
          </p:nvSpPr>
          <p:spPr bwMode="auto">
            <a:xfrm>
              <a:off x="6630988" y="4362685"/>
              <a:ext cx="49212" cy="47625"/>
            </a:xfrm>
            <a:custGeom>
              <a:avLst/>
              <a:gdLst>
                <a:gd name="T0" fmla="*/ 16 w 31"/>
                <a:gd name="T1" fmla="*/ 12 h 30"/>
                <a:gd name="T2" fmla="*/ 13 w 31"/>
                <a:gd name="T3" fmla="*/ 13 h 30"/>
                <a:gd name="T4" fmla="*/ 13 w 31"/>
                <a:gd name="T5" fmla="*/ 14 h 30"/>
                <a:gd name="T6" fmla="*/ 13 w 31"/>
                <a:gd name="T7" fmla="*/ 17 h 30"/>
                <a:gd name="T8" fmla="*/ 16 w 31"/>
                <a:gd name="T9" fmla="*/ 17 h 30"/>
                <a:gd name="T10" fmla="*/ 17 w 31"/>
                <a:gd name="T11" fmla="*/ 17 h 30"/>
                <a:gd name="T12" fmla="*/ 18 w 31"/>
                <a:gd name="T13" fmla="*/ 14 h 30"/>
                <a:gd name="T14" fmla="*/ 17 w 31"/>
                <a:gd name="T15" fmla="*/ 13 h 30"/>
                <a:gd name="T16" fmla="*/ 16 w 31"/>
                <a:gd name="T17" fmla="*/ 12 h 30"/>
                <a:gd name="T18" fmla="*/ 16 w 31"/>
                <a:gd name="T19" fmla="*/ 0 h 30"/>
                <a:gd name="T20" fmla="*/ 21 w 31"/>
                <a:gd name="T21" fmla="*/ 0 h 30"/>
                <a:gd name="T22" fmla="*/ 25 w 31"/>
                <a:gd name="T23" fmla="*/ 3 h 30"/>
                <a:gd name="T24" fmla="*/ 27 w 31"/>
                <a:gd name="T25" fmla="*/ 5 h 30"/>
                <a:gd name="T26" fmla="*/ 30 w 31"/>
                <a:gd name="T27" fmla="*/ 9 h 30"/>
                <a:gd name="T28" fmla="*/ 31 w 31"/>
                <a:gd name="T29" fmla="*/ 14 h 30"/>
                <a:gd name="T30" fmla="*/ 30 w 31"/>
                <a:gd name="T31" fmla="*/ 19 h 30"/>
                <a:gd name="T32" fmla="*/ 27 w 31"/>
                <a:gd name="T33" fmla="*/ 23 h 30"/>
                <a:gd name="T34" fmla="*/ 25 w 31"/>
                <a:gd name="T35" fmla="*/ 26 h 30"/>
                <a:gd name="T36" fmla="*/ 21 w 31"/>
                <a:gd name="T37" fmla="*/ 28 h 30"/>
                <a:gd name="T38" fmla="*/ 16 w 31"/>
                <a:gd name="T39" fmla="*/ 30 h 30"/>
                <a:gd name="T40" fmla="*/ 11 w 31"/>
                <a:gd name="T41" fmla="*/ 28 h 30"/>
                <a:gd name="T42" fmla="*/ 7 w 31"/>
                <a:gd name="T43" fmla="*/ 26 h 30"/>
                <a:gd name="T44" fmla="*/ 4 w 31"/>
                <a:gd name="T45" fmla="*/ 23 h 30"/>
                <a:gd name="T46" fmla="*/ 2 w 31"/>
                <a:gd name="T47" fmla="*/ 19 h 30"/>
                <a:gd name="T48" fmla="*/ 0 w 31"/>
                <a:gd name="T49" fmla="*/ 14 h 30"/>
                <a:gd name="T50" fmla="*/ 2 w 31"/>
                <a:gd name="T51" fmla="*/ 10 h 30"/>
                <a:gd name="T52" fmla="*/ 3 w 31"/>
                <a:gd name="T53" fmla="*/ 6 h 30"/>
                <a:gd name="T54" fmla="*/ 5 w 31"/>
                <a:gd name="T55" fmla="*/ 4 h 30"/>
                <a:gd name="T56" fmla="*/ 8 w 31"/>
                <a:gd name="T57" fmla="*/ 1 h 30"/>
                <a:gd name="T58" fmla="*/ 12 w 31"/>
                <a:gd name="T59" fmla="*/ 0 h 30"/>
                <a:gd name="T60" fmla="*/ 16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6" y="12"/>
                  </a:moveTo>
                  <a:lnTo>
                    <a:pt x="13" y="13"/>
                  </a:lnTo>
                  <a:lnTo>
                    <a:pt x="13" y="14"/>
                  </a:lnTo>
                  <a:lnTo>
                    <a:pt x="13" y="17"/>
                  </a:lnTo>
                  <a:lnTo>
                    <a:pt x="16" y="17"/>
                  </a:lnTo>
                  <a:lnTo>
                    <a:pt x="17" y="17"/>
                  </a:lnTo>
                  <a:lnTo>
                    <a:pt x="18" y="14"/>
                  </a:lnTo>
                  <a:lnTo>
                    <a:pt x="17" y="13"/>
                  </a:lnTo>
                  <a:lnTo>
                    <a:pt x="16" y="12"/>
                  </a:lnTo>
                  <a:close/>
                  <a:moveTo>
                    <a:pt x="16" y="0"/>
                  </a:moveTo>
                  <a:lnTo>
                    <a:pt x="21" y="0"/>
                  </a:lnTo>
                  <a:lnTo>
                    <a:pt x="25" y="3"/>
                  </a:lnTo>
                  <a:lnTo>
                    <a:pt x="27" y="5"/>
                  </a:lnTo>
                  <a:lnTo>
                    <a:pt x="30" y="9"/>
                  </a:lnTo>
                  <a:lnTo>
                    <a:pt x="31" y="14"/>
                  </a:lnTo>
                  <a:lnTo>
                    <a:pt x="30" y="19"/>
                  </a:lnTo>
                  <a:lnTo>
                    <a:pt x="27" y="23"/>
                  </a:lnTo>
                  <a:lnTo>
                    <a:pt x="25" y="26"/>
                  </a:lnTo>
                  <a:lnTo>
                    <a:pt x="21" y="28"/>
                  </a:lnTo>
                  <a:lnTo>
                    <a:pt x="16" y="30"/>
                  </a:lnTo>
                  <a:lnTo>
                    <a:pt x="11" y="28"/>
                  </a:lnTo>
                  <a:lnTo>
                    <a:pt x="7" y="26"/>
                  </a:lnTo>
                  <a:lnTo>
                    <a:pt x="4" y="23"/>
                  </a:lnTo>
                  <a:lnTo>
                    <a:pt x="2" y="19"/>
                  </a:lnTo>
                  <a:lnTo>
                    <a:pt x="0" y="14"/>
                  </a:lnTo>
                  <a:lnTo>
                    <a:pt x="2" y="10"/>
                  </a:lnTo>
                  <a:lnTo>
                    <a:pt x="3" y="6"/>
                  </a:lnTo>
                  <a:lnTo>
                    <a:pt x="5" y="4"/>
                  </a:lnTo>
                  <a:lnTo>
                    <a:pt x="8" y="1"/>
                  </a:lnTo>
                  <a:lnTo>
                    <a:pt x="12" y="0"/>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0" name="Freeform 679">
              <a:extLst>
                <a:ext uri="{FF2B5EF4-FFF2-40B4-BE49-F238E27FC236}">
                  <a16:creationId xmlns:a16="http://schemas.microsoft.com/office/drawing/2014/main" id="{3D048EA3-C9AB-354A-A4B2-21FFD83E2231}"/>
                </a:ext>
              </a:extLst>
            </p:cNvPr>
            <p:cNvSpPr>
              <a:spLocks noEditPoints="1"/>
            </p:cNvSpPr>
            <p:nvPr/>
          </p:nvSpPr>
          <p:spPr bwMode="auto">
            <a:xfrm>
              <a:off x="6600825" y="4329348"/>
              <a:ext cx="109537" cy="111125"/>
            </a:xfrm>
            <a:custGeom>
              <a:avLst/>
              <a:gdLst>
                <a:gd name="T0" fmla="*/ 35 w 69"/>
                <a:gd name="T1" fmla="*/ 13 h 70"/>
                <a:gd name="T2" fmla="*/ 28 w 69"/>
                <a:gd name="T3" fmla="*/ 13 h 70"/>
                <a:gd name="T4" fmla="*/ 23 w 69"/>
                <a:gd name="T5" fmla="*/ 16 h 70"/>
                <a:gd name="T6" fmla="*/ 19 w 69"/>
                <a:gd name="T7" fmla="*/ 20 h 70"/>
                <a:gd name="T8" fmla="*/ 15 w 69"/>
                <a:gd name="T9" fmla="*/ 24 h 70"/>
                <a:gd name="T10" fmla="*/ 13 w 69"/>
                <a:gd name="T11" fmla="*/ 29 h 70"/>
                <a:gd name="T12" fmla="*/ 13 w 69"/>
                <a:gd name="T13" fmla="*/ 35 h 70"/>
                <a:gd name="T14" fmla="*/ 15 w 69"/>
                <a:gd name="T15" fmla="*/ 47 h 70"/>
                <a:gd name="T16" fmla="*/ 23 w 69"/>
                <a:gd name="T17" fmla="*/ 54 h 70"/>
                <a:gd name="T18" fmla="*/ 35 w 69"/>
                <a:gd name="T19" fmla="*/ 57 h 70"/>
                <a:gd name="T20" fmla="*/ 41 w 69"/>
                <a:gd name="T21" fmla="*/ 57 h 70"/>
                <a:gd name="T22" fmla="*/ 46 w 69"/>
                <a:gd name="T23" fmla="*/ 54 h 70"/>
                <a:gd name="T24" fmla="*/ 50 w 69"/>
                <a:gd name="T25" fmla="*/ 51 h 70"/>
                <a:gd name="T26" fmla="*/ 54 w 69"/>
                <a:gd name="T27" fmla="*/ 47 h 70"/>
                <a:gd name="T28" fmla="*/ 56 w 69"/>
                <a:gd name="T29" fmla="*/ 42 h 70"/>
                <a:gd name="T30" fmla="*/ 56 w 69"/>
                <a:gd name="T31" fmla="*/ 35 h 70"/>
                <a:gd name="T32" fmla="*/ 56 w 69"/>
                <a:gd name="T33" fmla="*/ 29 h 70"/>
                <a:gd name="T34" fmla="*/ 54 w 69"/>
                <a:gd name="T35" fmla="*/ 24 h 70"/>
                <a:gd name="T36" fmla="*/ 50 w 69"/>
                <a:gd name="T37" fmla="*/ 20 h 70"/>
                <a:gd name="T38" fmla="*/ 46 w 69"/>
                <a:gd name="T39" fmla="*/ 16 h 70"/>
                <a:gd name="T40" fmla="*/ 41 w 69"/>
                <a:gd name="T41" fmla="*/ 13 h 70"/>
                <a:gd name="T42" fmla="*/ 35 w 69"/>
                <a:gd name="T43" fmla="*/ 13 h 70"/>
                <a:gd name="T44" fmla="*/ 35 w 69"/>
                <a:gd name="T45" fmla="*/ 0 h 70"/>
                <a:gd name="T46" fmla="*/ 47 w 69"/>
                <a:gd name="T47" fmla="*/ 3 h 70"/>
                <a:gd name="T48" fmla="*/ 59 w 69"/>
                <a:gd name="T49" fmla="*/ 11 h 70"/>
                <a:gd name="T50" fmla="*/ 67 w 69"/>
                <a:gd name="T51" fmla="*/ 22 h 70"/>
                <a:gd name="T52" fmla="*/ 69 w 69"/>
                <a:gd name="T53" fmla="*/ 35 h 70"/>
                <a:gd name="T54" fmla="*/ 67 w 69"/>
                <a:gd name="T55" fmla="*/ 48 h 70"/>
                <a:gd name="T56" fmla="*/ 59 w 69"/>
                <a:gd name="T57" fmla="*/ 60 h 70"/>
                <a:gd name="T58" fmla="*/ 47 w 69"/>
                <a:gd name="T59" fmla="*/ 67 h 70"/>
                <a:gd name="T60" fmla="*/ 35 w 69"/>
                <a:gd name="T61" fmla="*/ 70 h 70"/>
                <a:gd name="T62" fmla="*/ 22 w 69"/>
                <a:gd name="T63" fmla="*/ 67 h 70"/>
                <a:gd name="T64" fmla="*/ 10 w 69"/>
                <a:gd name="T65" fmla="*/ 60 h 70"/>
                <a:gd name="T66" fmla="*/ 3 w 69"/>
                <a:gd name="T67" fmla="*/ 48 h 70"/>
                <a:gd name="T68" fmla="*/ 0 w 69"/>
                <a:gd name="T69" fmla="*/ 35 h 70"/>
                <a:gd name="T70" fmla="*/ 3 w 69"/>
                <a:gd name="T71" fmla="*/ 22 h 70"/>
                <a:gd name="T72" fmla="*/ 10 w 69"/>
                <a:gd name="T73" fmla="*/ 11 h 70"/>
                <a:gd name="T74" fmla="*/ 22 w 69"/>
                <a:gd name="T75" fmla="*/ 3 h 70"/>
                <a:gd name="T76" fmla="*/ 35 w 69"/>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70">
                  <a:moveTo>
                    <a:pt x="35" y="13"/>
                  </a:moveTo>
                  <a:lnTo>
                    <a:pt x="28" y="13"/>
                  </a:lnTo>
                  <a:lnTo>
                    <a:pt x="23" y="16"/>
                  </a:lnTo>
                  <a:lnTo>
                    <a:pt x="19" y="20"/>
                  </a:lnTo>
                  <a:lnTo>
                    <a:pt x="15" y="24"/>
                  </a:lnTo>
                  <a:lnTo>
                    <a:pt x="13" y="29"/>
                  </a:lnTo>
                  <a:lnTo>
                    <a:pt x="13" y="35"/>
                  </a:lnTo>
                  <a:lnTo>
                    <a:pt x="15" y="47"/>
                  </a:lnTo>
                  <a:lnTo>
                    <a:pt x="23" y="54"/>
                  </a:lnTo>
                  <a:lnTo>
                    <a:pt x="35" y="57"/>
                  </a:lnTo>
                  <a:lnTo>
                    <a:pt x="41" y="57"/>
                  </a:lnTo>
                  <a:lnTo>
                    <a:pt x="46" y="54"/>
                  </a:lnTo>
                  <a:lnTo>
                    <a:pt x="50" y="51"/>
                  </a:lnTo>
                  <a:lnTo>
                    <a:pt x="54" y="47"/>
                  </a:lnTo>
                  <a:lnTo>
                    <a:pt x="56" y="42"/>
                  </a:lnTo>
                  <a:lnTo>
                    <a:pt x="56" y="35"/>
                  </a:lnTo>
                  <a:lnTo>
                    <a:pt x="56" y="29"/>
                  </a:lnTo>
                  <a:lnTo>
                    <a:pt x="54" y="24"/>
                  </a:lnTo>
                  <a:lnTo>
                    <a:pt x="50" y="20"/>
                  </a:lnTo>
                  <a:lnTo>
                    <a:pt x="46" y="16"/>
                  </a:lnTo>
                  <a:lnTo>
                    <a:pt x="41" y="13"/>
                  </a:lnTo>
                  <a:lnTo>
                    <a:pt x="35" y="13"/>
                  </a:lnTo>
                  <a:close/>
                  <a:moveTo>
                    <a:pt x="35" y="0"/>
                  </a:moveTo>
                  <a:lnTo>
                    <a:pt x="47" y="3"/>
                  </a:lnTo>
                  <a:lnTo>
                    <a:pt x="59" y="11"/>
                  </a:lnTo>
                  <a:lnTo>
                    <a:pt x="67" y="22"/>
                  </a:lnTo>
                  <a:lnTo>
                    <a:pt x="69" y="35"/>
                  </a:lnTo>
                  <a:lnTo>
                    <a:pt x="67" y="48"/>
                  </a:lnTo>
                  <a:lnTo>
                    <a:pt x="59" y="60"/>
                  </a:lnTo>
                  <a:lnTo>
                    <a:pt x="47" y="67"/>
                  </a:lnTo>
                  <a:lnTo>
                    <a:pt x="35" y="70"/>
                  </a:lnTo>
                  <a:lnTo>
                    <a:pt x="22" y="67"/>
                  </a:lnTo>
                  <a:lnTo>
                    <a:pt x="10" y="60"/>
                  </a:lnTo>
                  <a:lnTo>
                    <a:pt x="3" y="48"/>
                  </a:lnTo>
                  <a:lnTo>
                    <a:pt x="0" y="35"/>
                  </a:lnTo>
                  <a:lnTo>
                    <a:pt x="3" y="22"/>
                  </a:lnTo>
                  <a:lnTo>
                    <a:pt x="10" y="11"/>
                  </a:lnTo>
                  <a:lnTo>
                    <a:pt x="22" y="3"/>
                  </a:lnTo>
                  <a:lnTo>
                    <a:pt x="3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1" name="Rectangle 680">
              <a:extLst>
                <a:ext uri="{FF2B5EF4-FFF2-40B4-BE49-F238E27FC236}">
                  <a16:creationId xmlns:a16="http://schemas.microsoft.com/office/drawing/2014/main" id="{C0E6556B-09E3-6E43-991A-0B3B3BFAEBFD}"/>
                </a:ext>
              </a:extLst>
            </p:cNvPr>
            <p:cNvSpPr>
              <a:spLocks noChangeArrowheads="1"/>
            </p:cNvSpPr>
            <p:nvPr/>
          </p:nvSpPr>
          <p:spPr bwMode="auto">
            <a:xfrm>
              <a:off x="6889750" y="4238860"/>
              <a:ext cx="106362"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2" name="Freeform 681">
              <a:extLst>
                <a:ext uri="{FF2B5EF4-FFF2-40B4-BE49-F238E27FC236}">
                  <a16:creationId xmlns:a16="http://schemas.microsoft.com/office/drawing/2014/main" id="{9EC12EFA-A450-D54F-9E8C-039199114509}"/>
                </a:ext>
              </a:extLst>
            </p:cNvPr>
            <p:cNvSpPr>
              <a:spLocks/>
            </p:cNvSpPr>
            <p:nvPr/>
          </p:nvSpPr>
          <p:spPr bwMode="auto">
            <a:xfrm>
              <a:off x="6986588" y="4299185"/>
              <a:ext cx="55562" cy="87313"/>
            </a:xfrm>
            <a:custGeom>
              <a:avLst/>
              <a:gdLst>
                <a:gd name="T0" fmla="*/ 10 w 35"/>
                <a:gd name="T1" fmla="*/ 0 h 55"/>
                <a:gd name="T2" fmla="*/ 35 w 35"/>
                <a:gd name="T3" fmla="*/ 0 h 55"/>
                <a:gd name="T4" fmla="*/ 35 w 35"/>
                <a:gd name="T5" fmla="*/ 55 h 55"/>
                <a:gd name="T6" fmla="*/ 24 w 35"/>
                <a:gd name="T7" fmla="*/ 55 h 55"/>
                <a:gd name="T8" fmla="*/ 24 w 35"/>
                <a:gd name="T9" fmla="*/ 13 h 55"/>
                <a:gd name="T10" fmla="*/ 12 w 35"/>
                <a:gd name="T11" fmla="*/ 13 h 55"/>
                <a:gd name="T12" fmla="*/ 12 w 35"/>
                <a:gd name="T13" fmla="*/ 55 h 55"/>
                <a:gd name="T14" fmla="*/ 0 w 35"/>
                <a:gd name="T15" fmla="*/ 55 h 55"/>
                <a:gd name="T16" fmla="*/ 0 w 35"/>
                <a:gd name="T17" fmla="*/ 11 h 55"/>
                <a:gd name="T18" fmla="*/ 1 w 35"/>
                <a:gd name="T19" fmla="*/ 7 h 55"/>
                <a:gd name="T20" fmla="*/ 3 w 35"/>
                <a:gd name="T21" fmla="*/ 4 h 55"/>
                <a:gd name="T22" fmla="*/ 6 w 35"/>
                <a:gd name="T23" fmla="*/ 2 h 55"/>
                <a:gd name="T24" fmla="*/ 10 w 35"/>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5">
                  <a:moveTo>
                    <a:pt x="10" y="0"/>
                  </a:moveTo>
                  <a:lnTo>
                    <a:pt x="35" y="0"/>
                  </a:lnTo>
                  <a:lnTo>
                    <a:pt x="35" y="55"/>
                  </a:lnTo>
                  <a:lnTo>
                    <a:pt x="24" y="55"/>
                  </a:lnTo>
                  <a:lnTo>
                    <a:pt x="24" y="13"/>
                  </a:lnTo>
                  <a:lnTo>
                    <a:pt x="12" y="13"/>
                  </a:lnTo>
                  <a:lnTo>
                    <a:pt x="12" y="55"/>
                  </a:lnTo>
                  <a:lnTo>
                    <a:pt x="0" y="55"/>
                  </a:lnTo>
                  <a:lnTo>
                    <a:pt x="0" y="11"/>
                  </a:lnTo>
                  <a:lnTo>
                    <a:pt x="1" y="7"/>
                  </a:lnTo>
                  <a:lnTo>
                    <a:pt x="3" y="4"/>
                  </a:lnTo>
                  <a:lnTo>
                    <a:pt x="6" y="2"/>
                  </a:lnTo>
                  <a:lnTo>
                    <a:pt x="10"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3" name="Freeform 682">
              <a:extLst>
                <a:ext uri="{FF2B5EF4-FFF2-40B4-BE49-F238E27FC236}">
                  <a16:creationId xmlns:a16="http://schemas.microsoft.com/office/drawing/2014/main" id="{B638E128-5D87-9444-B2BF-CD73473CDE6A}"/>
                </a:ext>
              </a:extLst>
            </p:cNvPr>
            <p:cNvSpPr>
              <a:spLocks noEditPoints="1"/>
            </p:cNvSpPr>
            <p:nvPr/>
          </p:nvSpPr>
          <p:spPr bwMode="auto">
            <a:xfrm>
              <a:off x="6670675" y="4176948"/>
              <a:ext cx="107950" cy="111125"/>
            </a:xfrm>
            <a:custGeom>
              <a:avLst/>
              <a:gdLst>
                <a:gd name="T0" fmla="*/ 29 w 68"/>
                <a:gd name="T1" fmla="*/ 13 h 70"/>
                <a:gd name="T2" fmla="*/ 29 w 68"/>
                <a:gd name="T3" fmla="*/ 30 h 70"/>
                <a:gd name="T4" fmla="*/ 11 w 68"/>
                <a:gd name="T5" fmla="*/ 30 h 70"/>
                <a:gd name="T6" fmla="*/ 11 w 68"/>
                <a:gd name="T7" fmla="*/ 40 h 70"/>
                <a:gd name="T8" fmla="*/ 29 w 68"/>
                <a:gd name="T9" fmla="*/ 40 h 70"/>
                <a:gd name="T10" fmla="*/ 29 w 68"/>
                <a:gd name="T11" fmla="*/ 57 h 70"/>
                <a:gd name="T12" fmla="*/ 39 w 68"/>
                <a:gd name="T13" fmla="*/ 57 h 70"/>
                <a:gd name="T14" fmla="*/ 39 w 68"/>
                <a:gd name="T15" fmla="*/ 40 h 70"/>
                <a:gd name="T16" fmla="*/ 56 w 68"/>
                <a:gd name="T17" fmla="*/ 40 h 70"/>
                <a:gd name="T18" fmla="*/ 56 w 68"/>
                <a:gd name="T19" fmla="*/ 30 h 70"/>
                <a:gd name="T20" fmla="*/ 39 w 68"/>
                <a:gd name="T21" fmla="*/ 30 h 70"/>
                <a:gd name="T22" fmla="*/ 39 w 68"/>
                <a:gd name="T23" fmla="*/ 13 h 70"/>
                <a:gd name="T24" fmla="*/ 29 w 68"/>
                <a:gd name="T25" fmla="*/ 13 h 70"/>
                <a:gd name="T26" fmla="*/ 16 w 68"/>
                <a:gd name="T27" fmla="*/ 0 h 70"/>
                <a:gd name="T28" fmla="*/ 51 w 68"/>
                <a:gd name="T29" fmla="*/ 0 h 70"/>
                <a:gd name="T30" fmla="*/ 51 w 68"/>
                <a:gd name="T31" fmla="*/ 17 h 70"/>
                <a:gd name="T32" fmla="*/ 68 w 68"/>
                <a:gd name="T33" fmla="*/ 17 h 70"/>
                <a:gd name="T34" fmla="*/ 68 w 68"/>
                <a:gd name="T35" fmla="*/ 52 h 70"/>
                <a:gd name="T36" fmla="*/ 51 w 68"/>
                <a:gd name="T37" fmla="*/ 52 h 70"/>
                <a:gd name="T38" fmla="*/ 51 w 68"/>
                <a:gd name="T39" fmla="*/ 70 h 70"/>
                <a:gd name="T40" fmla="*/ 16 w 68"/>
                <a:gd name="T41" fmla="*/ 70 h 70"/>
                <a:gd name="T42" fmla="*/ 16 w 68"/>
                <a:gd name="T43" fmla="*/ 52 h 70"/>
                <a:gd name="T44" fmla="*/ 0 w 68"/>
                <a:gd name="T45" fmla="*/ 52 h 70"/>
                <a:gd name="T46" fmla="*/ 0 w 68"/>
                <a:gd name="T47" fmla="*/ 17 h 70"/>
                <a:gd name="T48" fmla="*/ 16 w 68"/>
                <a:gd name="T49" fmla="*/ 17 h 70"/>
                <a:gd name="T50" fmla="*/ 16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29" y="13"/>
                  </a:moveTo>
                  <a:lnTo>
                    <a:pt x="29" y="30"/>
                  </a:lnTo>
                  <a:lnTo>
                    <a:pt x="11" y="30"/>
                  </a:lnTo>
                  <a:lnTo>
                    <a:pt x="11" y="40"/>
                  </a:lnTo>
                  <a:lnTo>
                    <a:pt x="29" y="40"/>
                  </a:lnTo>
                  <a:lnTo>
                    <a:pt x="29" y="57"/>
                  </a:lnTo>
                  <a:lnTo>
                    <a:pt x="39" y="57"/>
                  </a:lnTo>
                  <a:lnTo>
                    <a:pt x="39" y="40"/>
                  </a:lnTo>
                  <a:lnTo>
                    <a:pt x="56" y="40"/>
                  </a:lnTo>
                  <a:lnTo>
                    <a:pt x="56" y="30"/>
                  </a:lnTo>
                  <a:lnTo>
                    <a:pt x="39" y="30"/>
                  </a:lnTo>
                  <a:lnTo>
                    <a:pt x="39" y="13"/>
                  </a:lnTo>
                  <a:lnTo>
                    <a:pt x="29" y="13"/>
                  </a:lnTo>
                  <a:close/>
                  <a:moveTo>
                    <a:pt x="16" y="0"/>
                  </a:moveTo>
                  <a:lnTo>
                    <a:pt x="51" y="0"/>
                  </a:lnTo>
                  <a:lnTo>
                    <a:pt x="51" y="17"/>
                  </a:lnTo>
                  <a:lnTo>
                    <a:pt x="68" y="17"/>
                  </a:lnTo>
                  <a:lnTo>
                    <a:pt x="68" y="52"/>
                  </a:lnTo>
                  <a:lnTo>
                    <a:pt x="51" y="52"/>
                  </a:lnTo>
                  <a:lnTo>
                    <a:pt x="51" y="70"/>
                  </a:lnTo>
                  <a:lnTo>
                    <a:pt x="16" y="70"/>
                  </a:lnTo>
                  <a:lnTo>
                    <a:pt x="16" y="52"/>
                  </a:lnTo>
                  <a:lnTo>
                    <a:pt x="0" y="52"/>
                  </a:lnTo>
                  <a:lnTo>
                    <a:pt x="0" y="17"/>
                  </a:lnTo>
                  <a:lnTo>
                    <a:pt x="16" y="17"/>
                  </a:lnTo>
                  <a:lnTo>
                    <a:pt x="16"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4" name="Rectangle 683">
              <a:extLst>
                <a:ext uri="{FF2B5EF4-FFF2-40B4-BE49-F238E27FC236}">
                  <a16:creationId xmlns:a16="http://schemas.microsoft.com/office/drawing/2014/main" id="{DE8E20B5-C7A3-5D41-9147-A78FE51E30AC}"/>
                </a:ext>
              </a:extLst>
            </p:cNvPr>
            <p:cNvSpPr>
              <a:spLocks noChangeArrowheads="1"/>
            </p:cNvSpPr>
            <p:nvPr/>
          </p:nvSpPr>
          <p:spPr bwMode="auto">
            <a:xfrm>
              <a:off x="6786563" y="4413485"/>
              <a:ext cx="635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5" name="Rectangle 684">
              <a:extLst>
                <a:ext uri="{FF2B5EF4-FFF2-40B4-BE49-F238E27FC236}">
                  <a16:creationId xmlns:a16="http://schemas.microsoft.com/office/drawing/2014/main" id="{EAC42F95-8C7E-7D46-AF91-75E3A2AF4D67}"/>
                </a:ext>
              </a:extLst>
            </p:cNvPr>
            <p:cNvSpPr>
              <a:spLocks noChangeArrowheads="1"/>
            </p:cNvSpPr>
            <p:nvPr/>
          </p:nvSpPr>
          <p:spPr bwMode="auto">
            <a:xfrm>
              <a:off x="6742113" y="4413485"/>
              <a:ext cx="25400" cy="19050"/>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6" name="Rectangle 685">
              <a:extLst>
                <a:ext uri="{FF2B5EF4-FFF2-40B4-BE49-F238E27FC236}">
                  <a16:creationId xmlns:a16="http://schemas.microsoft.com/office/drawing/2014/main" id="{2DB1B3B8-7ED0-EE41-B60D-0B0286FF86DD}"/>
                </a:ext>
              </a:extLst>
            </p:cNvPr>
            <p:cNvSpPr>
              <a:spLocks noChangeArrowheads="1"/>
            </p:cNvSpPr>
            <p:nvPr/>
          </p:nvSpPr>
          <p:spPr bwMode="auto">
            <a:xfrm>
              <a:off x="6742113" y="4318235"/>
              <a:ext cx="123825" cy="17463"/>
            </a:xfrm>
            <a:prstGeom prst="rect">
              <a:avLst/>
            </a:prstGeom>
            <a:grpFill/>
            <a:ln w="0">
              <a:noFill/>
              <a:prstDash val="solid"/>
              <a:miter lim="800000"/>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7" name="Freeform 686">
              <a:extLst>
                <a:ext uri="{FF2B5EF4-FFF2-40B4-BE49-F238E27FC236}">
                  <a16:creationId xmlns:a16="http://schemas.microsoft.com/office/drawing/2014/main" id="{BEC2F0BE-17FF-074F-BB8D-C495476EE45D}"/>
                </a:ext>
              </a:extLst>
            </p:cNvPr>
            <p:cNvSpPr>
              <a:spLocks/>
            </p:cNvSpPr>
            <p:nvPr/>
          </p:nvSpPr>
          <p:spPr bwMode="auto">
            <a:xfrm>
              <a:off x="6592888"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sp>
          <p:nvSpPr>
            <p:cNvPr id="268" name="Freeform 687">
              <a:extLst>
                <a:ext uri="{FF2B5EF4-FFF2-40B4-BE49-F238E27FC236}">
                  <a16:creationId xmlns:a16="http://schemas.microsoft.com/office/drawing/2014/main" id="{BB53A94A-4074-524C-B1AE-F83CE4043B09}"/>
                </a:ext>
              </a:extLst>
            </p:cNvPr>
            <p:cNvSpPr>
              <a:spLocks/>
            </p:cNvSpPr>
            <p:nvPr/>
          </p:nvSpPr>
          <p:spPr bwMode="auto">
            <a:xfrm>
              <a:off x="6829425" y="4116623"/>
              <a:ext cx="17462" cy="34925"/>
            </a:xfrm>
            <a:custGeom>
              <a:avLst/>
              <a:gdLst>
                <a:gd name="T0" fmla="*/ 5 w 11"/>
                <a:gd name="T1" fmla="*/ 0 h 22"/>
                <a:gd name="T2" fmla="*/ 9 w 11"/>
                <a:gd name="T3" fmla="*/ 1 h 22"/>
                <a:gd name="T4" fmla="*/ 10 w 11"/>
                <a:gd name="T5" fmla="*/ 4 h 22"/>
                <a:gd name="T6" fmla="*/ 11 w 11"/>
                <a:gd name="T7" fmla="*/ 6 h 22"/>
                <a:gd name="T8" fmla="*/ 11 w 11"/>
                <a:gd name="T9" fmla="*/ 15 h 22"/>
                <a:gd name="T10" fmla="*/ 10 w 11"/>
                <a:gd name="T11" fmla="*/ 18 h 22"/>
                <a:gd name="T12" fmla="*/ 9 w 11"/>
                <a:gd name="T13" fmla="*/ 20 h 22"/>
                <a:gd name="T14" fmla="*/ 5 w 11"/>
                <a:gd name="T15" fmla="*/ 22 h 22"/>
                <a:gd name="T16" fmla="*/ 2 w 11"/>
                <a:gd name="T17" fmla="*/ 20 h 22"/>
                <a:gd name="T18" fmla="*/ 0 w 11"/>
                <a:gd name="T19" fmla="*/ 18 h 22"/>
                <a:gd name="T20" fmla="*/ 0 w 11"/>
                <a:gd name="T21" fmla="*/ 15 h 22"/>
                <a:gd name="T22" fmla="*/ 0 w 11"/>
                <a:gd name="T23" fmla="*/ 6 h 22"/>
                <a:gd name="T24" fmla="*/ 0 w 11"/>
                <a:gd name="T25" fmla="*/ 4 h 22"/>
                <a:gd name="T26" fmla="*/ 2 w 11"/>
                <a:gd name="T27" fmla="*/ 1 h 22"/>
                <a:gd name="T28" fmla="*/ 5 w 1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2">
                  <a:moveTo>
                    <a:pt x="5" y="0"/>
                  </a:moveTo>
                  <a:lnTo>
                    <a:pt x="9" y="1"/>
                  </a:lnTo>
                  <a:lnTo>
                    <a:pt x="10" y="4"/>
                  </a:lnTo>
                  <a:lnTo>
                    <a:pt x="11" y="6"/>
                  </a:lnTo>
                  <a:lnTo>
                    <a:pt x="11" y="15"/>
                  </a:lnTo>
                  <a:lnTo>
                    <a:pt x="10" y="18"/>
                  </a:lnTo>
                  <a:lnTo>
                    <a:pt x="9" y="20"/>
                  </a:lnTo>
                  <a:lnTo>
                    <a:pt x="5" y="22"/>
                  </a:lnTo>
                  <a:lnTo>
                    <a:pt x="2" y="20"/>
                  </a:lnTo>
                  <a:lnTo>
                    <a:pt x="0" y="18"/>
                  </a:lnTo>
                  <a:lnTo>
                    <a:pt x="0" y="15"/>
                  </a:lnTo>
                  <a:lnTo>
                    <a:pt x="0" y="6"/>
                  </a:lnTo>
                  <a:lnTo>
                    <a:pt x="0" y="4"/>
                  </a:lnTo>
                  <a:lnTo>
                    <a:pt x="2" y="1"/>
                  </a:lnTo>
                  <a:lnTo>
                    <a:pt x="5" y="0"/>
                  </a:lnTo>
                  <a:close/>
                </a:path>
              </a:pathLst>
            </a:custGeom>
            <a:grpFill/>
            <a:ln w="0">
              <a:noFill/>
              <a:prstDash val="solid"/>
              <a:round/>
              <a:headEnd/>
              <a:tailEnd/>
            </a:ln>
          </p:spPr>
          <p:txBody>
            <a:bodyPr vert="horz" wrap="square" lIns="91434" tIns="45718" rIns="91434" bIns="45718" numCol="1" anchor="t" anchorCtr="0" compatLnSpc="1">
              <a:prstTxWarp prst="textNoShape">
                <a:avLst/>
              </a:prstTxWarp>
            </a:bodyPr>
            <a:lstStyle/>
            <a:p>
              <a:pPr defTabSz="914341">
                <a:spcBef>
                  <a:spcPct val="0"/>
                </a:spcBef>
                <a:defRPr/>
              </a:pPr>
              <a:endParaRPr lang="en-US" sz="700">
                <a:solidFill>
                  <a:srgbClr val="505050"/>
                </a:solidFill>
                <a:latin typeface="Calibri"/>
                <a:ea typeface="ＭＳ Ｐゴシック"/>
              </a:endParaRPr>
            </a:p>
          </p:txBody>
        </p:sp>
      </p:grpSp>
      <p:sp>
        <p:nvSpPr>
          <p:cNvPr id="8" name="Footer Placeholder 7">
            <a:extLst>
              <a:ext uri="{FF2B5EF4-FFF2-40B4-BE49-F238E27FC236}">
                <a16:creationId xmlns:a16="http://schemas.microsoft.com/office/drawing/2014/main" id="{16EAD481-3640-C22C-55E2-491D6E08B15F}"/>
              </a:ext>
            </a:extLst>
          </p:cNvPr>
          <p:cNvSpPr>
            <a:spLocks noGrp="1"/>
          </p:cNvSpPr>
          <p:nvPr>
            <p:ph type="ftr" sz="quarter" idx="3"/>
          </p:nvPr>
        </p:nvSpPr>
        <p:spPr/>
        <p:txBody>
          <a:bodyPr/>
          <a:lstStyle/>
          <a:p>
            <a:r>
              <a:rPr lang="en-US" dirty="0"/>
              <a:t>*Different CAR T centers may offer different CAR T products</a:t>
            </a:r>
          </a:p>
        </p:txBody>
      </p:sp>
    </p:spTree>
    <p:extLst>
      <p:ext uri="{BB962C8B-B14F-4D97-AF65-F5344CB8AC3E}">
        <p14:creationId xmlns:p14="http://schemas.microsoft.com/office/powerpoint/2010/main" val="184945094"/>
      </p:ext>
    </p:extLst>
  </p:cSld>
  <p:clrMapOvr>
    <a:masterClrMapping/>
  </p:clrMapOvr>
  <mc:AlternateContent xmlns:mc="http://schemas.openxmlformats.org/markup-compatibility/2006" xmlns:p14="http://schemas.microsoft.com/office/powerpoint/2010/main">
    <mc:Choice Requires="p14">
      <p:transition p14:dur="0" advTm="36953"/>
    </mc:Choice>
    <mc:Fallback xmlns="">
      <p:transition advTm="369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jdelijke aanduiding voor inhoud 3">
            <a:extLst>
              <a:ext uri="{FF2B5EF4-FFF2-40B4-BE49-F238E27FC236}">
                <a16:creationId xmlns:a16="http://schemas.microsoft.com/office/drawing/2014/main" id="{DBB03F51-9544-4B9E-AF10-AB0CA9ED97B9}"/>
              </a:ext>
            </a:extLst>
          </p:cNvPr>
          <p:cNvSpPr txBox="1">
            <a:spLocks/>
          </p:cNvSpPr>
          <p:nvPr/>
        </p:nvSpPr>
        <p:spPr>
          <a:xfrm>
            <a:off x="1807029" y="879150"/>
            <a:ext cx="8595360" cy="577862"/>
          </a:xfrm>
          <a:prstGeom prst="rect">
            <a:avLst/>
          </a:prstGeom>
        </p:spPr>
        <p:txBody>
          <a:bodyPr vert="horz" lIns="0" tIns="0" rIns="0" bIns="0" spcCol="301752" rtlCol="0" anchor="ctr" anchorCtr="0">
            <a:no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lgn="ctr" defTabSz="685800">
              <a:spcBef>
                <a:spcPts val="900"/>
              </a:spcBef>
              <a:spcAft>
                <a:spcPts val="450"/>
              </a:spcAft>
              <a:buNone/>
            </a:pPr>
            <a:r>
              <a:rPr lang="en-GB" sz="1800" b="1" dirty="0"/>
              <a:t>Objective: Collection of T cells for the CAR T cell manufacturing process</a:t>
            </a:r>
            <a:endParaRPr lang="en-GB" sz="1350" dirty="0"/>
          </a:p>
        </p:txBody>
      </p:sp>
      <p:sp>
        <p:nvSpPr>
          <p:cNvPr id="6" name="Rectangle 5">
            <a:extLst>
              <a:ext uri="{FF2B5EF4-FFF2-40B4-BE49-F238E27FC236}">
                <a16:creationId xmlns:a16="http://schemas.microsoft.com/office/drawing/2014/main" id="{540CE53B-C291-4482-83BB-EA571CB30119}"/>
              </a:ext>
            </a:extLst>
          </p:cNvPr>
          <p:cNvSpPr/>
          <p:nvPr/>
        </p:nvSpPr>
        <p:spPr>
          <a:xfrm>
            <a:off x="1524000" y="1457012"/>
            <a:ext cx="9144000" cy="4758638"/>
          </a:xfrm>
          <a:prstGeom prst="rect">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600" dirty="0">
              <a:solidFill>
                <a:srgbClr val="FFFFFF"/>
              </a:solidFill>
            </a:endParaRPr>
          </a:p>
        </p:txBody>
      </p:sp>
      <p:sp>
        <p:nvSpPr>
          <p:cNvPr id="3" name="Titel 2"/>
          <p:cNvSpPr>
            <a:spLocks noGrp="1"/>
          </p:cNvSpPr>
          <p:nvPr>
            <p:ph type="title"/>
          </p:nvPr>
        </p:nvSpPr>
        <p:spPr>
          <a:xfrm>
            <a:off x="609600" y="16621"/>
            <a:ext cx="10744200" cy="1185577"/>
          </a:xfrm>
        </p:spPr>
        <p:txBody>
          <a:bodyPr/>
          <a:lstStyle/>
          <a:p>
            <a:r>
              <a:rPr lang="en-GB" dirty="0"/>
              <a:t>Apheresis Procedure</a:t>
            </a:r>
          </a:p>
        </p:txBody>
      </p:sp>
      <p:sp>
        <p:nvSpPr>
          <p:cNvPr id="9" name="Isosceles Triangle 8">
            <a:extLst>
              <a:ext uri="{FF2B5EF4-FFF2-40B4-BE49-F238E27FC236}">
                <a16:creationId xmlns:a16="http://schemas.microsoft.com/office/drawing/2014/main" id="{044F8BCA-9909-4F04-A9AF-6D873261D41C}"/>
              </a:ext>
            </a:extLst>
          </p:cNvPr>
          <p:cNvSpPr/>
          <p:nvPr/>
        </p:nvSpPr>
        <p:spPr>
          <a:xfrm rot="10800000">
            <a:off x="2296207" y="1457224"/>
            <a:ext cx="940739" cy="347439"/>
          </a:xfrm>
          <a:prstGeom prst="triangl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10" name="TextBox 9">
            <a:extLst>
              <a:ext uri="{FF2B5EF4-FFF2-40B4-BE49-F238E27FC236}">
                <a16:creationId xmlns:a16="http://schemas.microsoft.com/office/drawing/2014/main" id="{53C98459-E03A-4B9C-A430-E0964A6C232A}"/>
              </a:ext>
            </a:extLst>
          </p:cNvPr>
          <p:cNvSpPr txBox="1"/>
          <p:nvPr/>
        </p:nvSpPr>
        <p:spPr>
          <a:xfrm>
            <a:off x="1868567" y="2036011"/>
            <a:ext cx="4224448" cy="796372"/>
          </a:xfrm>
          <a:prstGeom prst="rect">
            <a:avLst/>
          </a:prstGeom>
          <a:noFill/>
        </p:spPr>
        <p:txBody>
          <a:bodyPr wrap="square" lIns="0" tIns="0" rIns="0" bIns="0" rtlCol="0">
            <a:noAutofit/>
          </a:bodyPr>
          <a:lstStyle/>
          <a:p>
            <a:pPr marL="405000" defTabSz="685800">
              <a:spcBef>
                <a:spcPts val="450"/>
              </a:spcBef>
            </a:pPr>
            <a:r>
              <a:rPr lang="en-GB" sz="1600" b="1" dirty="0">
                <a:solidFill>
                  <a:srgbClr val="595454"/>
                </a:solidFill>
              </a:rPr>
              <a:t>Minimum threshold of lymphocyte count:</a:t>
            </a:r>
          </a:p>
          <a:p>
            <a:pPr marL="540000" lvl="1" defTabSz="685800">
              <a:spcBef>
                <a:spcPts val="450"/>
              </a:spcBef>
            </a:pPr>
            <a:r>
              <a:rPr lang="en-GB" sz="1600" dirty="0">
                <a:solidFill>
                  <a:srgbClr val="595454"/>
                </a:solidFill>
              </a:rPr>
              <a:t>Not required for some products</a:t>
            </a:r>
          </a:p>
          <a:p>
            <a:pPr marL="540000" lvl="1" defTabSz="685800">
              <a:spcBef>
                <a:spcPts val="450"/>
              </a:spcBef>
            </a:pPr>
            <a:r>
              <a:rPr lang="en-GB" sz="1600" dirty="0">
                <a:solidFill>
                  <a:srgbClr val="595454"/>
                </a:solidFill>
              </a:rPr>
              <a:t>When required, it varies between manufacturers (e.g., 0.3 </a:t>
            </a:r>
            <a:r>
              <a:rPr lang="en-US" sz="1600" dirty="0">
                <a:solidFill>
                  <a:srgbClr val="595454"/>
                </a:solidFill>
              </a:rPr>
              <a:t>×</a:t>
            </a:r>
            <a:r>
              <a:rPr lang="en-GB" sz="1600" dirty="0">
                <a:solidFill>
                  <a:srgbClr val="595454"/>
                </a:solidFill>
              </a:rPr>
              <a:t> 10</a:t>
            </a:r>
            <a:r>
              <a:rPr lang="en-GB" sz="1600" baseline="30000" dirty="0">
                <a:solidFill>
                  <a:srgbClr val="595454"/>
                </a:solidFill>
              </a:rPr>
              <a:t>9</a:t>
            </a:r>
            <a:r>
              <a:rPr lang="en-GB" sz="1600" dirty="0">
                <a:solidFill>
                  <a:srgbClr val="595454"/>
                </a:solidFill>
              </a:rPr>
              <a:t>/L)</a:t>
            </a:r>
          </a:p>
          <a:p>
            <a:pPr defTabSz="685800">
              <a:spcBef>
                <a:spcPts val="450"/>
              </a:spcBef>
            </a:pPr>
            <a:endParaRPr lang="en-GB" sz="1600" dirty="0">
              <a:solidFill>
                <a:srgbClr val="595454"/>
              </a:solidFill>
            </a:endParaRPr>
          </a:p>
        </p:txBody>
      </p:sp>
      <p:sp>
        <p:nvSpPr>
          <p:cNvPr id="12" name="TextBox 11">
            <a:extLst>
              <a:ext uri="{FF2B5EF4-FFF2-40B4-BE49-F238E27FC236}">
                <a16:creationId xmlns:a16="http://schemas.microsoft.com/office/drawing/2014/main" id="{1D28E1A3-DF78-4E21-B60B-8FF0EBEDC547}"/>
              </a:ext>
            </a:extLst>
          </p:cNvPr>
          <p:cNvSpPr txBox="1"/>
          <p:nvPr/>
        </p:nvSpPr>
        <p:spPr>
          <a:xfrm>
            <a:off x="1868567" y="3566353"/>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Steroids</a:t>
            </a:r>
            <a:r>
              <a:rPr lang="en-GB" sz="1600" dirty="0">
                <a:solidFill>
                  <a:schemeClr val="bg1">
                    <a:lumMod val="75000"/>
                  </a:schemeClr>
                </a:solidFill>
              </a:rPr>
              <a:t> (e.g., dexamethasone) </a:t>
            </a:r>
            <a:r>
              <a:rPr lang="en-GB" sz="1600" b="1" dirty="0">
                <a:solidFill>
                  <a:schemeClr val="bg1">
                    <a:lumMod val="75000"/>
                  </a:schemeClr>
                </a:solidFill>
              </a:rPr>
              <a:t>prior to apheresis are prohibited </a:t>
            </a:r>
            <a:r>
              <a:rPr lang="en-GB" sz="1600" dirty="0">
                <a:solidFill>
                  <a:schemeClr val="bg1">
                    <a:lumMod val="75000"/>
                  </a:schemeClr>
                </a:solidFill>
              </a:rPr>
              <a:t>(due to lymphodepleting activity) </a:t>
            </a:r>
          </a:p>
          <a:p>
            <a:pPr marL="405000" defTabSz="685800"/>
            <a:endParaRPr lang="en-GB" sz="1600" dirty="0">
              <a:solidFill>
                <a:schemeClr val="bg1">
                  <a:lumMod val="75000"/>
                </a:schemeClr>
              </a:solidFill>
            </a:endParaRPr>
          </a:p>
          <a:p>
            <a:pPr marL="405000" defTabSz="685800"/>
            <a:r>
              <a:rPr lang="en-GB" sz="1600" dirty="0">
                <a:solidFill>
                  <a:schemeClr val="bg1">
                    <a:lumMod val="75000"/>
                  </a:schemeClr>
                </a:solidFill>
              </a:rPr>
              <a:t>Two weeks wash-out is recommended</a:t>
            </a:r>
          </a:p>
          <a:p>
            <a:pPr defTabSz="685800">
              <a:spcBef>
                <a:spcPts val="450"/>
              </a:spcBef>
            </a:pPr>
            <a:endParaRPr lang="en-GB" sz="1600" dirty="0">
              <a:solidFill>
                <a:schemeClr val="bg1">
                  <a:lumMod val="75000"/>
                </a:schemeClr>
              </a:solidFill>
            </a:endParaRPr>
          </a:p>
        </p:txBody>
      </p:sp>
      <p:sp>
        <p:nvSpPr>
          <p:cNvPr id="15" name="Oval 14">
            <a:extLst>
              <a:ext uri="{FF2B5EF4-FFF2-40B4-BE49-F238E27FC236}">
                <a16:creationId xmlns:a16="http://schemas.microsoft.com/office/drawing/2014/main" id="{FD91FC74-98F7-4AA0-98EC-42E84636C2FC}"/>
              </a:ext>
            </a:extLst>
          </p:cNvPr>
          <p:cNvSpPr/>
          <p:nvPr/>
        </p:nvSpPr>
        <p:spPr>
          <a:xfrm>
            <a:off x="1834105" y="199652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0" name="Arrow: Right 19">
            <a:extLst>
              <a:ext uri="{FF2B5EF4-FFF2-40B4-BE49-F238E27FC236}">
                <a16:creationId xmlns:a16="http://schemas.microsoft.com/office/drawing/2014/main" id="{013F664B-2DF6-4BC9-A5A0-4DD827788065}"/>
              </a:ext>
            </a:extLst>
          </p:cNvPr>
          <p:cNvSpPr/>
          <p:nvPr/>
        </p:nvSpPr>
        <p:spPr>
          <a:xfrm>
            <a:off x="1887494" y="201515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3" name="Oval 22">
            <a:extLst>
              <a:ext uri="{FF2B5EF4-FFF2-40B4-BE49-F238E27FC236}">
                <a16:creationId xmlns:a16="http://schemas.microsoft.com/office/drawing/2014/main" id="{756A0C24-EFBD-40AB-A712-83138263DB56}"/>
              </a:ext>
            </a:extLst>
          </p:cNvPr>
          <p:cNvSpPr/>
          <p:nvPr/>
        </p:nvSpPr>
        <p:spPr>
          <a:xfrm>
            <a:off x="1844946" y="351542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4" name="Arrow: Right 23">
            <a:extLst>
              <a:ext uri="{FF2B5EF4-FFF2-40B4-BE49-F238E27FC236}">
                <a16:creationId xmlns:a16="http://schemas.microsoft.com/office/drawing/2014/main" id="{15BDEF6F-DADD-48B8-A890-F2920DF88482}"/>
              </a:ext>
            </a:extLst>
          </p:cNvPr>
          <p:cNvSpPr/>
          <p:nvPr/>
        </p:nvSpPr>
        <p:spPr>
          <a:xfrm>
            <a:off x="1898335" y="353405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6" name="Oval 25">
            <a:extLst>
              <a:ext uri="{FF2B5EF4-FFF2-40B4-BE49-F238E27FC236}">
                <a16:creationId xmlns:a16="http://schemas.microsoft.com/office/drawing/2014/main" id="{BB8C5267-2DFA-49D8-B7CD-FC67C31F8695}"/>
              </a:ext>
            </a:extLst>
          </p:cNvPr>
          <p:cNvSpPr/>
          <p:nvPr/>
        </p:nvSpPr>
        <p:spPr>
          <a:xfrm>
            <a:off x="6130990" y="1996531"/>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7" name="Arrow: Right 26">
            <a:extLst>
              <a:ext uri="{FF2B5EF4-FFF2-40B4-BE49-F238E27FC236}">
                <a16:creationId xmlns:a16="http://schemas.microsoft.com/office/drawing/2014/main" id="{1639173F-1F5E-4AC6-A473-03539F46BA9F}"/>
              </a:ext>
            </a:extLst>
          </p:cNvPr>
          <p:cNvSpPr/>
          <p:nvPr/>
        </p:nvSpPr>
        <p:spPr>
          <a:xfrm>
            <a:off x="6184379" y="2015161"/>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9" name="Oval 28">
            <a:extLst>
              <a:ext uri="{FF2B5EF4-FFF2-40B4-BE49-F238E27FC236}">
                <a16:creationId xmlns:a16="http://schemas.microsoft.com/office/drawing/2014/main" id="{35B16943-F8C1-4228-B4F7-36EE9314515F}"/>
              </a:ext>
            </a:extLst>
          </p:cNvPr>
          <p:cNvSpPr/>
          <p:nvPr/>
        </p:nvSpPr>
        <p:spPr>
          <a:xfrm>
            <a:off x="6130990" y="3804402"/>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0" name="Arrow: Right 29">
            <a:extLst>
              <a:ext uri="{FF2B5EF4-FFF2-40B4-BE49-F238E27FC236}">
                <a16:creationId xmlns:a16="http://schemas.microsoft.com/office/drawing/2014/main" id="{A8D1B1AE-3200-42F2-808E-321EC74EBA36}"/>
              </a:ext>
            </a:extLst>
          </p:cNvPr>
          <p:cNvSpPr/>
          <p:nvPr/>
        </p:nvSpPr>
        <p:spPr>
          <a:xfrm>
            <a:off x="6184379" y="3823032"/>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32" name="Oval 31">
            <a:extLst>
              <a:ext uri="{FF2B5EF4-FFF2-40B4-BE49-F238E27FC236}">
                <a16:creationId xmlns:a16="http://schemas.microsoft.com/office/drawing/2014/main" id="{932C902B-987C-4521-AAA2-28008C9DE574}"/>
              </a:ext>
            </a:extLst>
          </p:cNvPr>
          <p:cNvSpPr/>
          <p:nvPr/>
        </p:nvSpPr>
        <p:spPr>
          <a:xfrm>
            <a:off x="6130990" y="447344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3" name="Arrow: Right 32">
            <a:extLst>
              <a:ext uri="{FF2B5EF4-FFF2-40B4-BE49-F238E27FC236}">
                <a16:creationId xmlns:a16="http://schemas.microsoft.com/office/drawing/2014/main" id="{F2D3FD05-13C4-439D-BBCE-ACBB29923F8E}"/>
              </a:ext>
            </a:extLst>
          </p:cNvPr>
          <p:cNvSpPr/>
          <p:nvPr/>
        </p:nvSpPr>
        <p:spPr>
          <a:xfrm>
            <a:off x="6184379" y="449207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1" name="TextBox 10">
            <a:extLst>
              <a:ext uri="{FF2B5EF4-FFF2-40B4-BE49-F238E27FC236}">
                <a16:creationId xmlns:a16="http://schemas.microsoft.com/office/drawing/2014/main" id="{E0352DCC-B7A4-4057-BBA6-AC3688A4841B}"/>
              </a:ext>
            </a:extLst>
          </p:cNvPr>
          <p:cNvSpPr txBox="1"/>
          <p:nvPr/>
        </p:nvSpPr>
        <p:spPr>
          <a:xfrm>
            <a:off x="6130990" y="2036013"/>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Minimum wash-out time for antimyeloma treatment:</a:t>
            </a:r>
          </a:p>
          <a:p>
            <a:pPr marL="540000" lvl="1" defTabSz="685800">
              <a:spcBef>
                <a:spcPts val="450"/>
              </a:spcBef>
            </a:pPr>
            <a:r>
              <a:rPr lang="en-GB" sz="1600" dirty="0">
                <a:solidFill>
                  <a:schemeClr val="bg1">
                    <a:lumMod val="75000"/>
                  </a:schemeClr>
                </a:solidFill>
              </a:rPr>
              <a:t>Two weeks for standard agents (</a:t>
            </a:r>
            <a:r>
              <a:rPr lang="en-GB" sz="1600" dirty="0">
                <a:solidFill>
                  <a:schemeClr val="bg1">
                    <a:lumMod val="75000"/>
                  </a:schemeClr>
                </a:solidFill>
                <a:sym typeface="Arial" charset="0"/>
              </a:rPr>
              <a:t>proteasome inhibitors</a:t>
            </a:r>
            <a:r>
              <a:rPr lang="en-GB" sz="1600" dirty="0">
                <a:solidFill>
                  <a:schemeClr val="bg1">
                    <a:lumMod val="75000"/>
                  </a:schemeClr>
                </a:solidFill>
              </a:rPr>
              <a:t>, IMiD</a:t>
            </a:r>
            <a:r>
              <a:rPr lang="en-GB" sz="1600" baseline="30000" dirty="0">
                <a:solidFill>
                  <a:schemeClr val="bg1">
                    <a:lumMod val="75000"/>
                  </a:schemeClr>
                </a:solidFill>
              </a:rPr>
              <a:t>® </a:t>
            </a:r>
            <a:r>
              <a:rPr lang="en-GB" sz="1600" dirty="0">
                <a:solidFill>
                  <a:schemeClr val="bg1">
                    <a:lumMod val="75000"/>
                  </a:schemeClr>
                </a:solidFill>
              </a:rPr>
              <a:t>agents, chemotherapy)</a:t>
            </a:r>
          </a:p>
          <a:p>
            <a:pPr marL="540000" lvl="1" defTabSz="685800">
              <a:spcBef>
                <a:spcPts val="450"/>
              </a:spcBef>
            </a:pPr>
            <a:r>
              <a:rPr lang="en-GB" sz="1600" dirty="0">
                <a:solidFill>
                  <a:schemeClr val="bg1">
                    <a:lumMod val="75000"/>
                  </a:schemeClr>
                </a:solidFill>
              </a:rPr>
              <a:t>Three weeks for monoclonal antibodies</a:t>
            </a:r>
          </a:p>
        </p:txBody>
      </p:sp>
      <p:sp>
        <p:nvSpPr>
          <p:cNvPr id="13" name="TextBox 12">
            <a:extLst>
              <a:ext uri="{FF2B5EF4-FFF2-40B4-BE49-F238E27FC236}">
                <a16:creationId xmlns:a16="http://schemas.microsoft.com/office/drawing/2014/main" id="{16F381DB-F5A5-4AEB-BE7C-53E68FC508F4}"/>
              </a:ext>
            </a:extLst>
          </p:cNvPr>
          <p:cNvSpPr txBox="1"/>
          <p:nvPr/>
        </p:nvSpPr>
        <p:spPr>
          <a:xfrm>
            <a:off x="6130990" y="3592485"/>
            <a:ext cx="4224448" cy="796372"/>
          </a:xfrm>
          <a:prstGeom prst="rect">
            <a:avLst/>
          </a:prstGeom>
          <a:noFill/>
        </p:spPr>
        <p:txBody>
          <a:bodyPr wrap="square" lIns="0" tIns="0" rIns="0" bIns="0" rtlCol="0">
            <a:noAutofit/>
          </a:bodyPr>
          <a:lstStyle/>
          <a:p>
            <a:pPr marL="405000" defTabSz="685800"/>
            <a:endParaRPr lang="en-GB" sz="1600" b="1" dirty="0">
              <a:solidFill>
                <a:schemeClr val="bg1">
                  <a:lumMod val="75000"/>
                </a:schemeClr>
              </a:solidFill>
            </a:endParaRPr>
          </a:p>
          <a:p>
            <a:pPr marL="405000" defTabSz="685800"/>
            <a:r>
              <a:rPr lang="en-GB" sz="1600" b="1" dirty="0">
                <a:solidFill>
                  <a:schemeClr val="bg1">
                    <a:lumMod val="75000"/>
                  </a:schemeClr>
                </a:solidFill>
              </a:rPr>
              <a:t>Central venous catheter may be required</a:t>
            </a:r>
          </a:p>
        </p:txBody>
      </p:sp>
      <p:sp>
        <p:nvSpPr>
          <p:cNvPr id="14" name="TextBox 13">
            <a:extLst>
              <a:ext uri="{FF2B5EF4-FFF2-40B4-BE49-F238E27FC236}">
                <a16:creationId xmlns:a16="http://schemas.microsoft.com/office/drawing/2014/main" id="{C5494D6C-6D3D-4F7E-99F3-6EE2BECD2151}"/>
              </a:ext>
            </a:extLst>
          </p:cNvPr>
          <p:cNvSpPr txBox="1"/>
          <p:nvPr/>
        </p:nvSpPr>
        <p:spPr>
          <a:xfrm>
            <a:off x="6130990" y="4527646"/>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Volume of blood required is either according to PBMC counts or as per manufacturer’s instructions </a:t>
            </a:r>
            <a:r>
              <a:rPr lang="en-GB" sz="1600" dirty="0">
                <a:solidFill>
                  <a:schemeClr val="bg1">
                    <a:lumMod val="75000"/>
                  </a:schemeClr>
                </a:solidFill>
              </a:rPr>
              <a:t>(e.g., 2–20 </a:t>
            </a:r>
            <a:r>
              <a:rPr lang="en-US" sz="1600" dirty="0">
                <a:solidFill>
                  <a:schemeClr val="bg1">
                    <a:lumMod val="75000"/>
                  </a:schemeClr>
                </a:solidFill>
              </a:rPr>
              <a:t>×</a:t>
            </a:r>
            <a:r>
              <a:rPr lang="en-GB" sz="1600" dirty="0">
                <a:solidFill>
                  <a:schemeClr val="bg1">
                    <a:lumMod val="75000"/>
                  </a:schemeClr>
                </a:solidFill>
              </a:rPr>
              <a:t> 10</a:t>
            </a:r>
            <a:r>
              <a:rPr lang="en-GB" sz="1600" baseline="30000" dirty="0">
                <a:solidFill>
                  <a:schemeClr val="bg1">
                    <a:lumMod val="75000"/>
                  </a:schemeClr>
                </a:solidFill>
              </a:rPr>
              <a:t>9</a:t>
            </a:r>
            <a:r>
              <a:rPr lang="en-GB" sz="1600" dirty="0">
                <a:solidFill>
                  <a:schemeClr val="bg1">
                    <a:lumMod val="75000"/>
                  </a:schemeClr>
                </a:solidFill>
              </a:rPr>
              <a:t> PBMCs)</a:t>
            </a:r>
          </a:p>
        </p:txBody>
      </p:sp>
      <p:sp>
        <p:nvSpPr>
          <p:cNvPr id="16" name="Footer Placeholder 15">
            <a:extLst>
              <a:ext uri="{FF2B5EF4-FFF2-40B4-BE49-F238E27FC236}">
                <a16:creationId xmlns:a16="http://schemas.microsoft.com/office/drawing/2014/main" id="{1F14F380-F161-9107-E27A-B4D647B2ADC1}"/>
              </a:ext>
            </a:extLst>
          </p:cNvPr>
          <p:cNvSpPr>
            <a:spLocks noGrp="1"/>
          </p:cNvSpPr>
          <p:nvPr>
            <p:ph type="ftr" sz="quarter" idx="3"/>
          </p:nvPr>
        </p:nvSpPr>
        <p:spPr/>
        <p:txBody>
          <a:bodyPr/>
          <a:lstStyle/>
          <a:p>
            <a:r>
              <a:rPr lang="en-GB" sz="1200" dirty="0">
                <a:solidFill>
                  <a:srgbClr val="969696"/>
                </a:solidFill>
                <a:sym typeface="Arial" charset="0"/>
              </a:rPr>
              <a:t>CAR: chimeric antigen receptor; </a:t>
            </a:r>
            <a:r>
              <a:rPr lang="en-GB" sz="1200" dirty="0" err="1">
                <a:solidFill>
                  <a:srgbClr val="969696"/>
                </a:solidFill>
                <a:sym typeface="Arial" charset="0"/>
              </a:rPr>
              <a:t>IMiD</a:t>
            </a:r>
            <a:r>
              <a:rPr lang="en-GB" sz="1200" baseline="30000" dirty="0">
                <a:solidFill>
                  <a:srgbClr val="969696"/>
                </a:solidFill>
                <a:sym typeface="Arial" charset="0"/>
              </a:rPr>
              <a:t>®</a:t>
            </a:r>
            <a:r>
              <a:rPr lang="en-GB" sz="1200" dirty="0">
                <a:solidFill>
                  <a:srgbClr val="969696"/>
                </a:solidFill>
                <a:sym typeface="Arial" charset="0"/>
              </a:rPr>
              <a:t>: immunomodulatory drug; PBMC: peripheral blood mononuclear cell </a:t>
            </a:r>
          </a:p>
        </p:txBody>
      </p:sp>
    </p:spTree>
    <p:extLst>
      <p:ext uri="{BB962C8B-B14F-4D97-AF65-F5344CB8AC3E}">
        <p14:creationId xmlns:p14="http://schemas.microsoft.com/office/powerpoint/2010/main" val="2397784566"/>
      </p:ext>
    </p:extLst>
  </p:cSld>
  <p:clrMapOvr>
    <a:masterClrMapping/>
  </p:clrMapOvr>
  <mc:AlternateContent xmlns:mc="http://schemas.openxmlformats.org/markup-compatibility/2006" xmlns:p14="http://schemas.microsoft.com/office/powerpoint/2010/main">
    <mc:Choice Requires="p14">
      <p:transition p14:dur="0" advTm="67478"/>
    </mc:Choice>
    <mc:Fallback xmlns="">
      <p:transition advTm="674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jdelijke aanduiding voor inhoud 3">
            <a:extLst>
              <a:ext uri="{FF2B5EF4-FFF2-40B4-BE49-F238E27FC236}">
                <a16:creationId xmlns:a16="http://schemas.microsoft.com/office/drawing/2014/main" id="{DBB03F51-9544-4B9E-AF10-AB0CA9ED97B9}"/>
              </a:ext>
            </a:extLst>
          </p:cNvPr>
          <p:cNvSpPr txBox="1">
            <a:spLocks/>
          </p:cNvSpPr>
          <p:nvPr/>
        </p:nvSpPr>
        <p:spPr>
          <a:xfrm>
            <a:off x="1807029" y="879150"/>
            <a:ext cx="8595360" cy="577862"/>
          </a:xfrm>
          <a:prstGeom prst="rect">
            <a:avLst/>
          </a:prstGeom>
        </p:spPr>
        <p:txBody>
          <a:bodyPr vert="horz" lIns="0" tIns="0" rIns="0" bIns="0" spcCol="301752" rtlCol="0" anchor="ctr" anchorCtr="0">
            <a:no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lgn="ctr" defTabSz="685800">
              <a:spcBef>
                <a:spcPts val="900"/>
              </a:spcBef>
              <a:spcAft>
                <a:spcPts val="450"/>
              </a:spcAft>
              <a:buNone/>
            </a:pPr>
            <a:r>
              <a:rPr lang="en-GB" sz="1800" b="1" dirty="0"/>
              <a:t>Objective: Collection of T cells for the CAR T cell manufacturing process</a:t>
            </a:r>
            <a:endParaRPr lang="en-GB" sz="1350" dirty="0"/>
          </a:p>
        </p:txBody>
      </p:sp>
      <p:sp>
        <p:nvSpPr>
          <p:cNvPr id="6" name="Rectangle 5">
            <a:extLst>
              <a:ext uri="{FF2B5EF4-FFF2-40B4-BE49-F238E27FC236}">
                <a16:creationId xmlns:a16="http://schemas.microsoft.com/office/drawing/2014/main" id="{540CE53B-C291-4482-83BB-EA571CB30119}"/>
              </a:ext>
            </a:extLst>
          </p:cNvPr>
          <p:cNvSpPr/>
          <p:nvPr/>
        </p:nvSpPr>
        <p:spPr>
          <a:xfrm>
            <a:off x="1524000" y="1457012"/>
            <a:ext cx="9144000" cy="4758638"/>
          </a:xfrm>
          <a:prstGeom prst="rect">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600" dirty="0">
              <a:solidFill>
                <a:srgbClr val="FFFFFF"/>
              </a:solidFill>
            </a:endParaRPr>
          </a:p>
        </p:txBody>
      </p:sp>
      <p:sp>
        <p:nvSpPr>
          <p:cNvPr id="3" name="Titel 2"/>
          <p:cNvSpPr>
            <a:spLocks noGrp="1"/>
          </p:cNvSpPr>
          <p:nvPr>
            <p:ph type="title"/>
          </p:nvPr>
        </p:nvSpPr>
        <p:spPr>
          <a:xfrm>
            <a:off x="609600" y="16621"/>
            <a:ext cx="10744200" cy="1185577"/>
          </a:xfrm>
        </p:spPr>
        <p:txBody>
          <a:bodyPr/>
          <a:lstStyle/>
          <a:p>
            <a:r>
              <a:rPr lang="en-GB" dirty="0"/>
              <a:t>Apheresis Procedure</a:t>
            </a:r>
          </a:p>
        </p:txBody>
      </p:sp>
      <p:sp>
        <p:nvSpPr>
          <p:cNvPr id="9" name="Isosceles Triangle 8">
            <a:extLst>
              <a:ext uri="{FF2B5EF4-FFF2-40B4-BE49-F238E27FC236}">
                <a16:creationId xmlns:a16="http://schemas.microsoft.com/office/drawing/2014/main" id="{044F8BCA-9909-4F04-A9AF-6D873261D41C}"/>
              </a:ext>
            </a:extLst>
          </p:cNvPr>
          <p:cNvSpPr/>
          <p:nvPr/>
        </p:nvSpPr>
        <p:spPr>
          <a:xfrm rot="10800000">
            <a:off x="2296207" y="1457224"/>
            <a:ext cx="940739" cy="347439"/>
          </a:xfrm>
          <a:prstGeom prst="triangl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10" name="TextBox 9">
            <a:extLst>
              <a:ext uri="{FF2B5EF4-FFF2-40B4-BE49-F238E27FC236}">
                <a16:creationId xmlns:a16="http://schemas.microsoft.com/office/drawing/2014/main" id="{53C98459-E03A-4B9C-A430-E0964A6C232A}"/>
              </a:ext>
            </a:extLst>
          </p:cNvPr>
          <p:cNvSpPr txBox="1"/>
          <p:nvPr/>
        </p:nvSpPr>
        <p:spPr>
          <a:xfrm>
            <a:off x="1868567" y="2036011"/>
            <a:ext cx="4224448" cy="796372"/>
          </a:xfrm>
          <a:prstGeom prst="rect">
            <a:avLst/>
          </a:prstGeom>
          <a:noFill/>
        </p:spPr>
        <p:txBody>
          <a:bodyPr wrap="square" lIns="0" tIns="0" rIns="0" bIns="0" rtlCol="0">
            <a:noAutofit/>
          </a:bodyPr>
          <a:lstStyle/>
          <a:p>
            <a:pPr marL="405000" defTabSz="685800">
              <a:spcBef>
                <a:spcPts val="450"/>
              </a:spcBef>
            </a:pPr>
            <a:r>
              <a:rPr lang="en-GB" sz="1600" b="1" dirty="0">
                <a:solidFill>
                  <a:srgbClr val="595454"/>
                </a:solidFill>
              </a:rPr>
              <a:t>Minimum threshold of lymphocyte count:</a:t>
            </a:r>
          </a:p>
          <a:p>
            <a:pPr marL="540000" lvl="1" defTabSz="685800">
              <a:spcBef>
                <a:spcPts val="450"/>
              </a:spcBef>
            </a:pPr>
            <a:r>
              <a:rPr lang="en-GB" sz="1600" dirty="0">
                <a:solidFill>
                  <a:srgbClr val="595454"/>
                </a:solidFill>
              </a:rPr>
              <a:t>Not required for some products</a:t>
            </a:r>
          </a:p>
          <a:p>
            <a:pPr marL="540000" lvl="1" defTabSz="685800">
              <a:spcBef>
                <a:spcPts val="450"/>
              </a:spcBef>
            </a:pPr>
            <a:r>
              <a:rPr lang="en-GB" sz="1600" dirty="0">
                <a:solidFill>
                  <a:srgbClr val="595454"/>
                </a:solidFill>
              </a:rPr>
              <a:t>When required, it varies between manufacturers (e.g., 0.3 </a:t>
            </a:r>
            <a:r>
              <a:rPr lang="en-US" sz="1600" dirty="0">
                <a:solidFill>
                  <a:srgbClr val="595454"/>
                </a:solidFill>
              </a:rPr>
              <a:t>×</a:t>
            </a:r>
            <a:r>
              <a:rPr lang="en-GB" sz="1600" dirty="0">
                <a:solidFill>
                  <a:srgbClr val="595454"/>
                </a:solidFill>
              </a:rPr>
              <a:t> 10</a:t>
            </a:r>
            <a:r>
              <a:rPr lang="en-GB" sz="1600" baseline="30000" dirty="0">
                <a:solidFill>
                  <a:srgbClr val="595454"/>
                </a:solidFill>
              </a:rPr>
              <a:t>9</a:t>
            </a:r>
            <a:r>
              <a:rPr lang="en-GB" sz="1600" dirty="0">
                <a:solidFill>
                  <a:srgbClr val="595454"/>
                </a:solidFill>
              </a:rPr>
              <a:t>/L)</a:t>
            </a:r>
          </a:p>
          <a:p>
            <a:pPr defTabSz="685800">
              <a:spcBef>
                <a:spcPts val="450"/>
              </a:spcBef>
            </a:pPr>
            <a:endParaRPr lang="en-GB" sz="1600" dirty="0">
              <a:solidFill>
                <a:srgbClr val="595454"/>
              </a:solidFill>
            </a:endParaRPr>
          </a:p>
        </p:txBody>
      </p:sp>
      <p:sp>
        <p:nvSpPr>
          <p:cNvPr id="12" name="TextBox 11">
            <a:extLst>
              <a:ext uri="{FF2B5EF4-FFF2-40B4-BE49-F238E27FC236}">
                <a16:creationId xmlns:a16="http://schemas.microsoft.com/office/drawing/2014/main" id="{1D28E1A3-DF78-4E21-B60B-8FF0EBEDC547}"/>
              </a:ext>
            </a:extLst>
          </p:cNvPr>
          <p:cNvSpPr txBox="1"/>
          <p:nvPr/>
        </p:nvSpPr>
        <p:spPr>
          <a:xfrm>
            <a:off x="1868567" y="3566353"/>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Steroids</a:t>
            </a:r>
            <a:r>
              <a:rPr lang="en-GB" sz="1600" dirty="0">
                <a:solidFill>
                  <a:srgbClr val="595454"/>
                </a:solidFill>
              </a:rPr>
              <a:t> (e.g., dexamethasone) </a:t>
            </a:r>
            <a:r>
              <a:rPr lang="en-GB" sz="1600" b="1" dirty="0">
                <a:solidFill>
                  <a:srgbClr val="595454"/>
                </a:solidFill>
              </a:rPr>
              <a:t>prior to apheresis are prohibited </a:t>
            </a:r>
            <a:r>
              <a:rPr lang="en-GB" sz="1600" dirty="0">
                <a:solidFill>
                  <a:srgbClr val="595454"/>
                </a:solidFill>
              </a:rPr>
              <a:t>(due to lymphodepleting activity) </a:t>
            </a:r>
          </a:p>
          <a:p>
            <a:pPr marL="405000" defTabSz="685800"/>
            <a:endParaRPr lang="en-GB" sz="1600" dirty="0">
              <a:solidFill>
                <a:srgbClr val="595454"/>
              </a:solidFill>
            </a:endParaRPr>
          </a:p>
          <a:p>
            <a:pPr marL="405000" defTabSz="685800"/>
            <a:r>
              <a:rPr lang="en-GB" sz="1600" dirty="0">
                <a:solidFill>
                  <a:srgbClr val="595454"/>
                </a:solidFill>
              </a:rPr>
              <a:t>Two weeks wash-out is recommended</a:t>
            </a:r>
          </a:p>
          <a:p>
            <a:pPr defTabSz="685800">
              <a:spcBef>
                <a:spcPts val="450"/>
              </a:spcBef>
            </a:pPr>
            <a:endParaRPr lang="en-GB" sz="1600" dirty="0">
              <a:solidFill>
                <a:srgbClr val="595454"/>
              </a:solidFill>
            </a:endParaRPr>
          </a:p>
        </p:txBody>
      </p:sp>
      <p:sp>
        <p:nvSpPr>
          <p:cNvPr id="15" name="Oval 14">
            <a:extLst>
              <a:ext uri="{FF2B5EF4-FFF2-40B4-BE49-F238E27FC236}">
                <a16:creationId xmlns:a16="http://schemas.microsoft.com/office/drawing/2014/main" id="{FD91FC74-98F7-4AA0-98EC-42E84636C2FC}"/>
              </a:ext>
            </a:extLst>
          </p:cNvPr>
          <p:cNvSpPr/>
          <p:nvPr/>
        </p:nvSpPr>
        <p:spPr>
          <a:xfrm>
            <a:off x="1834105" y="199652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0" name="Arrow: Right 19">
            <a:extLst>
              <a:ext uri="{FF2B5EF4-FFF2-40B4-BE49-F238E27FC236}">
                <a16:creationId xmlns:a16="http://schemas.microsoft.com/office/drawing/2014/main" id="{013F664B-2DF6-4BC9-A5A0-4DD827788065}"/>
              </a:ext>
            </a:extLst>
          </p:cNvPr>
          <p:cNvSpPr/>
          <p:nvPr/>
        </p:nvSpPr>
        <p:spPr>
          <a:xfrm>
            <a:off x="1887494" y="201515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3" name="Oval 22">
            <a:extLst>
              <a:ext uri="{FF2B5EF4-FFF2-40B4-BE49-F238E27FC236}">
                <a16:creationId xmlns:a16="http://schemas.microsoft.com/office/drawing/2014/main" id="{756A0C24-EFBD-40AB-A712-83138263DB56}"/>
              </a:ext>
            </a:extLst>
          </p:cNvPr>
          <p:cNvSpPr/>
          <p:nvPr/>
        </p:nvSpPr>
        <p:spPr>
          <a:xfrm>
            <a:off x="1844946" y="351542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4" name="Arrow: Right 23">
            <a:extLst>
              <a:ext uri="{FF2B5EF4-FFF2-40B4-BE49-F238E27FC236}">
                <a16:creationId xmlns:a16="http://schemas.microsoft.com/office/drawing/2014/main" id="{15BDEF6F-DADD-48B8-A890-F2920DF88482}"/>
              </a:ext>
            </a:extLst>
          </p:cNvPr>
          <p:cNvSpPr/>
          <p:nvPr/>
        </p:nvSpPr>
        <p:spPr>
          <a:xfrm>
            <a:off x="1898335" y="353405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6" name="Oval 25">
            <a:extLst>
              <a:ext uri="{FF2B5EF4-FFF2-40B4-BE49-F238E27FC236}">
                <a16:creationId xmlns:a16="http://schemas.microsoft.com/office/drawing/2014/main" id="{BB8C5267-2DFA-49D8-B7CD-FC67C31F8695}"/>
              </a:ext>
            </a:extLst>
          </p:cNvPr>
          <p:cNvSpPr/>
          <p:nvPr/>
        </p:nvSpPr>
        <p:spPr>
          <a:xfrm>
            <a:off x="6130990" y="1996531"/>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7" name="Arrow: Right 26">
            <a:extLst>
              <a:ext uri="{FF2B5EF4-FFF2-40B4-BE49-F238E27FC236}">
                <a16:creationId xmlns:a16="http://schemas.microsoft.com/office/drawing/2014/main" id="{1639173F-1F5E-4AC6-A473-03539F46BA9F}"/>
              </a:ext>
            </a:extLst>
          </p:cNvPr>
          <p:cNvSpPr/>
          <p:nvPr/>
        </p:nvSpPr>
        <p:spPr>
          <a:xfrm>
            <a:off x="6184379" y="2015161"/>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9" name="Oval 28">
            <a:extLst>
              <a:ext uri="{FF2B5EF4-FFF2-40B4-BE49-F238E27FC236}">
                <a16:creationId xmlns:a16="http://schemas.microsoft.com/office/drawing/2014/main" id="{35B16943-F8C1-4228-B4F7-36EE9314515F}"/>
              </a:ext>
            </a:extLst>
          </p:cNvPr>
          <p:cNvSpPr/>
          <p:nvPr/>
        </p:nvSpPr>
        <p:spPr>
          <a:xfrm>
            <a:off x="6130990" y="3804402"/>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0" name="Arrow: Right 29">
            <a:extLst>
              <a:ext uri="{FF2B5EF4-FFF2-40B4-BE49-F238E27FC236}">
                <a16:creationId xmlns:a16="http://schemas.microsoft.com/office/drawing/2014/main" id="{A8D1B1AE-3200-42F2-808E-321EC74EBA36}"/>
              </a:ext>
            </a:extLst>
          </p:cNvPr>
          <p:cNvSpPr/>
          <p:nvPr/>
        </p:nvSpPr>
        <p:spPr>
          <a:xfrm>
            <a:off x="6184379" y="3823032"/>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32" name="Oval 31">
            <a:extLst>
              <a:ext uri="{FF2B5EF4-FFF2-40B4-BE49-F238E27FC236}">
                <a16:creationId xmlns:a16="http://schemas.microsoft.com/office/drawing/2014/main" id="{932C902B-987C-4521-AAA2-28008C9DE574}"/>
              </a:ext>
            </a:extLst>
          </p:cNvPr>
          <p:cNvSpPr/>
          <p:nvPr/>
        </p:nvSpPr>
        <p:spPr>
          <a:xfrm>
            <a:off x="6130990" y="447344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3" name="Arrow: Right 32">
            <a:extLst>
              <a:ext uri="{FF2B5EF4-FFF2-40B4-BE49-F238E27FC236}">
                <a16:creationId xmlns:a16="http://schemas.microsoft.com/office/drawing/2014/main" id="{F2D3FD05-13C4-439D-BBCE-ACBB29923F8E}"/>
              </a:ext>
            </a:extLst>
          </p:cNvPr>
          <p:cNvSpPr/>
          <p:nvPr/>
        </p:nvSpPr>
        <p:spPr>
          <a:xfrm>
            <a:off x="6184379" y="449207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1" name="TextBox 10">
            <a:extLst>
              <a:ext uri="{FF2B5EF4-FFF2-40B4-BE49-F238E27FC236}">
                <a16:creationId xmlns:a16="http://schemas.microsoft.com/office/drawing/2014/main" id="{E0352DCC-B7A4-4057-BBA6-AC3688A4841B}"/>
              </a:ext>
            </a:extLst>
          </p:cNvPr>
          <p:cNvSpPr txBox="1"/>
          <p:nvPr/>
        </p:nvSpPr>
        <p:spPr>
          <a:xfrm>
            <a:off x="6130990" y="2036013"/>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Minimum wash-out time for antimyeloma treatment:</a:t>
            </a:r>
          </a:p>
          <a:p>
            <a:pPr marL="540000" lvl="1" defTabSz="685800">
              <a:spcBef>
                <a:spcPts val="450"/>
              </a:spcBef>
            </a:pPr>
            <a:r>
              <a:rPr lang="en-GB" sz="1600" dirty="0">
                <a:solidFill>
                  <a:schemeClr val="bg1">
                    <a:lumMod val="75000"/>
                  </a:schemeClr>
                </a:solidFill>
              </a:rPr>
              <a:t>Two weeks for standard agents (</a:t>
            </a:r>
            <a:r>
              <a:rPr lang="en-GB" sz="1600" dirty="0">
                <a:solidFill>
                  <a:schemeClr val="bg1">
                    <a:lumMod val="75000"/>
                  </a:schemeClr>
                </a:solidFill>
                <a:sym typeface="Arial" charset="0"/>
              </a:rPr>
              <a:t>proteasome inhibitors</a:t>
            </a:r>
            <a:r>
              <a:rPr lang="en-GB" sz="1600" dirty="0">
                <a:solidFill>
                  <a:schemeClr val="bg1">
                    <a:lumMod val="75000"/>
                  </a:schemeClr>
                </a:solidFill>
              </a:rPr>
              <a:t>, IMiD</a:t>
            </a:r>
            <a:r>
              <a:rPr lang="en-GB" sz="1600" baseline="30000" dirty="0">
                <a:solidFill>
                  <a:schemeClr val="bg1">
                    <a:lumMod val="75000"/>
                  </a:schemeClr>
                </a:solidFill>
              </a:rPr>
              <a:t>® </a:t>
            </a:r>
            <a:r>
              <a:rPr lang="en-GB" sz="1600" dirty="0">
                <a:solidFill>
                  <a:schemeClr val="bg1">
                    <a:lumMod val="75000"/>
                  </a:schemeClr>
                </a:solidFill>
              </a:rPr>
              <a:t>agents, chemotherapy)</a:t>
            </a:r>
          </a:p>
          <a:p>
            <a:pPr marL="540000" lvl="1" defTabSz="685800">
              <a:spcBef>
                <a:spcPts val="450"/>
              </a:spcBef>
            </a:pPr>
            <a:r>
              <a:rPr lang="en-GB" sz="1600" dirty="0">
                <a:solidFill>
                  <a:schemeClr val="bg1">
                    <a:lumMod val="75000"/>
                  </a:schemeClr>
                </a:solidFill>
              </a:rPr>
              <a:t>Three weeks for monoclonal antibodies</a:t>
            </a:r>
          </a:p>
        </p:txBody>
      </p:sp>
      <p:sp>
        <p:nvSpPr>
          <p:cNvPr id="13" name="TextBox 12">
            <a:extLst>
              <a:ext uri="{FF2B5EF4-FFF2-40B4-BE49-F238E27FC236}">
                <a16:creationId xmlns:a16="http://schemas.microsoft.com/office/drawing/2014/main" id="{16F381DB-F5A5-4AEB-BE7C-53E68FC508F4}"/>
              </a:ext>
            </a:extLst>
          </p:cNvPr>
          <p:cNvSpPr txBox="1"/>
          <p:nvPr/>
        </p:nvSpPr>
        <p:spPr>
          <a:xfrm>
            <a:off x="6130990" y="3592485"/>
            <a:ext cx="4224448" cy="796372"/>
          </a:xfrm>
          <a:prstGeom prst="rect">
            <a:avLst/>
          </a:prstGeom>
          <a:noFill/>
        </p:spPr>
        <p:txBody>
          <a:bodyPr wrap="square" lIns="0" tIns="0" rIns="0" bIns="0" rtlCol="0">
            <a:noAutofit/>
          </a:bodyPr>
          <a:lstStyle/>
          <a:p>
            <a:pPr marL="405000" defTabSz="685800"/>
            <a:endParaRPr lang="en-GB" sz="1600" b="1" dirty="0">
              <a:solidFill>
                <a:schemeClr val="bg1">
                  <a:lumMod val="75000"/>
                </a:schemeClr>
              </a:solidFill>
            </a:endParaRPr>
          </a:p>
          <a:p>
            <a:pPr marL="405000" defTabSz="685800"/>
            <a:r>
              <a:rPr lang="en-GB" sz="1600" b="1" dirty="0">
                <a:solidFill>
                  <a:schemeClr val="bg1">
                    <a:lumMod val="75000"/>
                  </a:schemeClr>
                </a:solidFill>
              </a:rPr>
              <a:t>Central venous catheter may be required</a:t>
            </a:r>
          </a:p>
        </p:txBody>
      </p:sp>
      <p:sp>
        <p:nvSpPr>
          <p:cNvPr id="14" name="TextBox 13">
            <a:extLst>
              <a:ext uri="{FF2B5EF4-FFF2-40B4-BE49-F238E27FC236}">
                <a16:creationId xmlns:a16="http://schemas.microsoft.com/office/drawing/2014/main" id="{C5494D6C-6D3D-4F7E-99F3-6EE2BECD2151}"/>
              </a:ext>
            </a:extLst>
          </p:cNvPr>
          <p:cNvSpPr txBox="1"/>
          <p:nvPr/>
        </p:nvSpPr>
        <p:spPr>
          <a:xfrm>
            <a:off x="6130990" y="4527646"/>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Volume of blood required is either according to PBMC counts or as per manufacturer’s instructions </a:t>
            </a:r>
            <a:r>
              <a:rPr lang="en-GB" sz="1600" dirty="0">
                <a:solidFill>
                  <a:schemeClr val="bg1">
                    <a:lumMod val="75000"/>
                  </a:schemeClr>
                </a:solidFill>
              </a:rPr>
              <a:t>(e.g., 2–20 </a:t>
            </a:r>
            <a:r>
              <a:rPr lang="en-US" sz="1600" dirty="0">
                <a:solidFill>
                  <a:schemeClr val="bg1">
                    <a:lumMod val="75000"/>
                  </a:schemeClr>
                </a:solidFill>
              </a:rPr>
              <a:t>×</a:t>
            </a:r>
            <a:r>
              <a:rPr lang="en-GB" sz="1600" dirty="0">
                <a:solidFill>
                  <a:schemeClr val="bg1">
                    <a:lumMod val="75000"/>
                  </a:schemeClr>
                </a:solidFill>
              </a:rPr>
              <a:t> 10</a:t>
            </a:r>
            <a:r>
              <a:rPr lang="en-GB" sz="1600" baseline="30000" dirty="0">
                <a:solidFill>
                  <a:schemeClr val="bg1">
                    <a:lumMod val="75000"/>
                  </a:schemeClr>
                </a:solidFill>
              </a:rPr>
              <a:t>9</a:t>
            </a:r>
            <a:r>
              <a:rPr lang="en-GB" sz="1600" dirty="0">
                <a:solidFill>
                  <a:schemeClr val="bg1">
                    <a:lumMod val="75000"/>
                  </a:schemeClr>
                </a:solidFill>
              </a:rPr>
              <a:t> PBMCs)</a:t>
            </a:r>
          </a:p>
        </p:txBody>
      </p:sp>
      <p:sp>
        <p:nvSpPr>
          <p:cNvPr id="16" name="Footer Placeholder 15">
            <a:extLst>
              <a:ext uri="{FF2B5EF4-FFF2-40B4-BE49-F238E27FC236}">
                <a16:creationId xmlns:a16="http://schemas.microsoft.com/office/drawing/2014/main" id="{1F14F380-F161-9107-E27A-B4D647B2ADC1}"/>
              </a:ext>
            </a:extLst>
          </p:cNvPr>
          <p:cNvSpPr>
            <a:spLocks noGrp="1"/>
          </p:cNvSpPr>
          <p:nvPr>
            <p:ph type="ftr" sz="quarter" idx="3"/>
          </p:nvPr>
        </p:nvSpPr>
        <p:spPr/>
        <p:txBody>
          <a:bodyPr/>
          <a:lstStyle/>
          <a:p>
            <a:r>
              <a:rPr lang="en-GB" sz="1200" dirty="0">
                <a:solidFill>
                  <a:srgbClr val="969696"/>
                </a:solidFill>
                <a:sym typeface="Arial" charset="0"/>
              </a:rPr>
              <a:t>CAR: chimeric antigen receptor; </a:t>
            </a:r>
            <a:r>
              <a:rPr lang="en-GB" sz="1200" dirty="0" err="1">
                <a:solidFill>
                  <a:srgbClr val="969696"/>
                </a:solidFill>
                <a:sym typeface="Arial" charset="0"/>
              </a:rPr>
              <a:t>IMiD</a:t>
            </a:r>
            <a:r>
              <a:rPr lang="en-GB" sz="1200" baseline="30000" dirty="0">
                <a:solidFill>
                  <a:srgbClr val="969696"/>
                </a:solidFill>
                <a:sym typeface="Arial" charset="0"/>
              </a:rPr>
              <a:t>®</a:t>
            </a:r>
            <a:r>
              <a:rPr lang="en-GB" sz="1200" dirty="0">
                <a:solidFill>
                  <a:srgbClr val="969696"/>
                </a:solidFill>
                <a:sym typeface="Arial" charset="0"/>
              </a:rPr>
              <a:t>: immunomodulatory drug; PBMC: peripheral blood mononuclear cell </a:t>
            </a:r>
          </a:p>
        </p:txBody>
      </p:sp>
    </p:spTree>
    <p:extLst>
      <p:ext uri="{BB962C8B-B14F-4D97-AF65-F5344CB8AC3E}">
        <p14:creationId xmlns:p14="http://schemas.microsoft.com/office/powerpoint/2010/main" val="3430034984"/>
      </p:ext>
    </p:extLst>
  </p:cSld>
  <p:clrMapOvr>
    <a:masterClrMapping/>
  </p:clrMapOvr>
  <mc:AlternateContent xmlns:mc="http://schemas.openxmlformats.org/markup-compatibility/2006" xmlns:p14="http://schemas.microsoft.com/office/powerpoint/2010/main">
    <mc:Choice Requires="p14">
      <p:transition p14:dur="0" advTm="67478"/>
    </mc:Choice>
    <mc:Fallback xmlns="">
      <p:transition advTm="674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jdelijke aanduiding voor inhoud 3">
            <a:extLst>
              <a:ext uri="{FF2B5EF4-FFF2-40B4-BE49-F238E27FC236}">
                <a16:creationId xmlns:a16="http://schemas.microsoft.com/office/drawing/2014/main" id="{DBB03F51-9544-4B9E-AF10-AB0CA9ED97B9}"/>
              </a:ext>
            </a:extLst>
          </p:cNvPr>
          <p:cNvSpPr txBox="1">
            <a:spLocks/>
          </p:cNvSpPr>
          <p:nvPr/>
        </p:nvSpPr>
        <p:spPr>
          <a:xfrm>
            <a:off x="1807029" y="879150"/>
            <a:ext cx="8595360" cy="577862"/>
          </a:xfrm>
          <a:prstGeom prst="rect">
            <a:avLst/>
          </a:prstGeom>
        </p:spPr>
        <p:txBody>
          <a:bodyPr vert="horz" lIns="0" tIns="0" rIns="0" bIns="0" spcCol="301752" rtlCol="0" anchor="ctr" anchorCtr="0">
            <a:no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lgn="ctr" defTabSz="685800">
              <a:spcBef>
                <a:spcPts val="900"/>
              </a:spcBef>
              <a:spcAft>
                <a:spcPts val="450"/>
              </a:spcAft>
              <a:buNone/>
            </a:pPr>
            <a:r>
              <a:rPr lang="en-GB" sz="1800" b="1" dirty="0"/>
              <a:t>Objective: Collection of T cells for the CAR T cell manufacturing process</a:t>
            </a:r>
            <a:endParaRPr lang="en-GB" sz="1350" dirty="0"/>
          </a:p>
        </p:txBody>
      </p:sp>
      <p:sp>
        <p:nvSpPr>
          <p:cNvPr id="6" name="Rectangle 5">
            <a:extLst>
              <a:ext uri="{FF2B5EF4-FFF2-40B4-BE49-F238E27FC236}">
                <a16:creationId xmlns:a16="http://schemas.microsoft.com/office/drawing/2014/main" id="{540CE53B-C291-4482-83BB-EA571CB30119}"/>
              </a:ext>
            </a:extLst>
          </p:cNvPr>
          <p:cNvSpPr/>
          <p:nvPr/>
        </p:nvSpPr>
        <p:spPr>
          <a:xfrm>
            <a:off x="1524000" y="1457012"/>
            <a:ext cx="9144000" cy="4758638"/>
          </a:xfrm>
          <a:prstGeom prst="rect">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600" dirty="0">
              <a:solidFill>
                <a:srgbClr val="FFFFFF"/>
              </a:solidFill>
            </a:endParaRPr>
          </a:p>
        </p:txBody>
      </p:sp>
      <p:sp>
        <p:nvSpPr>
          <p:cNvPr id="3" name="Titel 2"/>
          <p:cNvSpPr>
            <a:spLocks noGrp="1"/>
          </p:cNvSpPr>
          <p:nvPr>
            <p:ph type="title"/>
          </p:nvPr>
        </p:nvSpPr>
        <p:spPr>
          <a:xfrm>
            <a:off x="609600" y="16621"/>
            <a:ext cx="10744200" cy="1185577"/>
          </a:xfrm>
        </p:spPr>
        <p:txBody>
          <a:bodyPr/>
          <a:lstStyle/>
          <a:p>
            <a:r>
              <a:rPr lang="en-GB" dirty="0"/>
              <a:t>Apheresis Procedure</a:t>
            </a:r>
          </a:p>
        </p:txBody>
      </p:sp>
      <p:sp>
        <p:nvSpPr>
          <p:cNvPr id="9" name="Isosceles Triangle 8">
            <a:extLst>
              <a:ext uri="{FF2B5EF4-FFF2-40B4-BE49-F238E27FC236}">
                <a16:creationId xmlns:a16="http://schemas.microsoft.com/office/drawing/2014/main" id="{044F8BCA-9909-4F04-A9AF-6D873261D41C}"/>
              </a:ext>
            </a:extLst>
          </p:cNvPr>
          <p:cNvSpPr/>
          <p:nvPr/>
        </p:nvSpPr>
        <p:spPr>
          <a:xfrm rot="10800000">
            <a:off x="2296207" y="1457224"/>
            <a:ext cx="940739" cy="347439"/>
          </a:xfrm>
          <a:prstGeom prst="triangl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10" name="TextBox 9">
            <a:extLst>
              <a:ext uri="{FF2B5EF4-FFF2-40B4-BE49-F238E27FC236}">
                <a16:creationId xmlns:a16="http://schemas.microsoft.com/office/drawing/2014/main" id="{53C98459-E03A-4B9C-A430-E0964A6C232A}"/>
              </a:ext>
            </a:extLst>
          </p:cNvPr>
          <p:cNvSpPr txBox="1"/>
          <p:nvPr/>
        </p:nvSpPr>
        <p:spPr>
          <a:xfrm>
            <a:off x="1868567" y="2036011"/>
            <a:ext cx="4224448" cy="796372"/>
          </a:xfrm>
          <a:prstGeom prst="rect">
            <a:avLst/>
          </a:prstGeom>
          <a:noFill/>
        </p:spPr>
        <p:txBody>
          <a:bodyPr wrap="square" lIns="0" tIns="0" rIns="0" bIns="0" rtlCol="0">
            <a:noAutofit/>
          </a:bodyPr>
          <a:lstStyle/>
          <a:p>
            <a:pPr marL="405000" defTabSz="685800">
              <a:spcBef>
                <a:spcPts val="450"/>
              </a:spcBef>
            </a:pPr>
            <a:r>
              <a:rPr lang="en-GB" sz="1600" b="1" dirty="0">
                <a:solidFill>
                  <a:srgbClr val="595454"/>
                </a:solidFill>
              </a:rPr>
              <a:t>Minimum threshold of lymphocyte count:</a:t>
            </a:r>
          </a:p>
          <a:p>
            <a:pPr marL="540000" lvl="1" defTabSz="685800">
              <a:spcBef>
                <a:spcPts val="450"/>
              </a:spcBef>
            </a:pPr>
            <a:r>
              <a:rPr lang="en-GB" sz="1600" dirty="0">
                <a:solidFill>
                  <a:srgbClr val="595454"/>
                </a:solidFill>
              </a:rPr>
              <a:t>Not required for some products</a:t>
            </a:r>
          </a:p>
          <a:p>
            <a:pPr marL="540000" lvl="1" defTabSz="685800">
              <a:spcBef>
                <a:spcPts val="450"/>
              </a:spcBef>
            </a:pPr>
            <a:r>
              <a:rPr lang="en-GB" sz="1600" dirty="0">
                <a:solidFill>
                  <a:srgbClr val="595454"/>
                </a:solidFill>
              </a:rPr>
              <a:t>When required, it varies between manufacturers (e.g., 0.3 </a:t>
            </a:r>
            <a:r>
              <a:rPr lang="en-US" sz="1600" dirty="0">
                <a:solidFill>
                  <a:srgbClr val="595454"/>
                </a:solidFill>
              </a:rPr>
              <a:t>×</a:t>
            </a:r>
            <a:r>
              <a:rPr lang="en-GB" sz="1600" dirty="0">
                <a:solidFill>
                  <a:srgbClr val="595454"/>
                </a:solidFill>
              </a:rPr>
              <a:t> 10</a:t>
            </a:r>
            <a:r>
              <a:rPr lang="en-GB" sz="1600" baseline="30000" dirty="0">
                <a:solidFill>
                  <a:srgbClr val="595454"/>
                </a:solidFill>
              </a:rPr>
              <a:t>9</a:t>
            </a:r>
            <a:r>
              <a:rPr lang="en-GB" sz="1600" dirty="0">
                <a:solidFill>
                  <a:srgbClr val="595454"/>
                </a:solidFill>
              </a:rPr>
              <a:t>/L)</a:t>
            </a:r>
          </a:p>
          <a:p>
            <a:pPr defTabSz="685800">
              <a:spcBef>
                <a:spcPts val="450"/>
              </a:spcBef>
            </a:pPr>
            <a:endParaRPr lang="en-GB" sz="1600" dirty="0">
              <a:solidFill>
                <a:srgbClr val="595454"/>
              </a:solidFill>
            </a:endParaRPr>
          </a:p>
        </p:txBody>
      </p:sp>
      <p:sp>
        <p:nvSpPr>
          <p:cNvPr id="12" name="TextBox 11">
            <a:extLst>
              <a:ext uri="{FF2B5EF4-FFF2-40B4-BE49-F238E27FC236}">
                <a16:creationId xmlns:a16="http://schemas.microsoft.com/office/drawing/2014/main" id="{1D28E1A3-DF78-4E21-B60B-8FF0EBEDC547}"/>
              </a:ext>
            </a:extLst>
          </p:cNvPr>
          <p:cNvSpPr txBox="1"/>
          <p:nvPr/>
        </p:nvSpPr>
        <p:spPr>
          <a:xfrm>
            <a:off x="1868567" y="3566353"/>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Steroids</a:t>
            </a:r>
            <a:r>
              <a:rPr lang="en-GB" sz="1600" dirty="0">
                <a:solidFill>
                  <a:srgbClr val="595454"/>
                </a:solidFill>
              </a:rPr>
              <a:t> (e.g., dexamethasone) </a:t>
            </a:r>
            <a:r>
              <a:rPr lang="en-GB" sz="1600" b="1" dirty="0">
                <a:solidFill>
                  <a:srgbClr val="595454"/>
                </a:solidFill>
              </a:rPr>
              <a:t>prior to apheresis are prohibited </a:t>
            </a:r>
            <a:r>
              <a:rPr lang="en-GB" sz="1600" dirty="0">
                <a:solidFill>
                  <a:srgbClr val="595454"/>
                </a:solidFill>
              </a:rPr>
              <a:t>(due to lymphodepleting activity) </a:t>
            </a:r>
          </a:p>
          <a:p>
            <a:pPr marL="405000" defTabSz="685800"/>
            <a:endParaRPr lang="en-GB" sz="1600" dirty="0">
              <a:solidFill>
                <a:srgbClr val="595454"/>
              </a:solidFill>
            </a:endParaRPr>
          </a:p>
          <a:p>
            <a:pPr marL="405000" defTabSz="685800"/>
            <a:r>
              <a:rPr lang="en-GB" sz="1600" dirty="0">
                <a:solidFill>
                  <a:srgbClr val="595454"/>
                </a:solidFill>
              </a:rPr>
              <a:t>Two weeks wash-out is recommended</a:t>
            </a:r>
          </a:p>
          <a:p>
            <a:pPr defTabSz="685800">
              <a:spcBef>
                <a:spcPts val="450"/>
              </a:spcBef>
            </a:pPr>
            <a:endParaRPr lang="en-GB" sz="1600" dirty="0">
              <a:solidFill>
                <a:srgbClr val="595454"/>
              </a:solidFill>
            </a:endParaRPr>
          </a:p>
        </p:txBody>
      </p:sp>
      <p:sp>
        <p:nvSpPr>
          <p:cNvPr id="15" name="Oval 14">
            <a:extLst>
              <a:ext uri="{FF2B5EF4-FFF2-40B4-BE49-F238E27FC236}">
                <a16:creationId xmlns:a16="http://schemas.microsoft.com/office/drawing/2014/main" id="{FD91FC74-98F7-4AA0-98EC-42E84636C2FC}"/>
              </a:ext>
            </a:extLst>
          </p:cNvPr>
          <p:cNvSpPr/>
          <p:nvPr/>
        </p:nvSpPr>
        <p:spPr>
          <a:xfrm>
            <a:off x="1834105" y="199652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0" name="Arrow: Right 19">
            <a:extLst>
              <a:ext uri="{FF2B5EF4-FFF2-40B4-BE49-F238E27FC236}">
                <a16:creationId xmlns:a16="http://schemas.microsoft.com/office/drawing/2014/main" id="{013F664B-2DF6-4BC9-A5A0-4DD827788065}"/>
              </a:ext>
            </a:extLst>
          </p:cNvPr>
          <p:cNvSpPr/>
          <p:nvPr/>
        </p:nvSpPr>
        <p:spPr>
          <a:xfrm>
            <a:off x="1887494" y="201515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3" name="Oval 22">
            <a:extLst>
              <a:ext uri="{FF2B5EF4-FFF2-40B4-BE49-F238E27FC236}">
                <a16:creationId xmlns:a16="http://schemas.microsoft.com/office/drawing/2014/main" id="{756A0C24-EFBD-40AB-A712-83138263DB56}"/>
              </a:ext>
            </a:extLst>
          </p:cNvPr>
          <p:cNvSpPr/>
          <p:nvPr/>
        </p:nvSpPr>
        <p:spPr>
          <a:xfrm>
            <a:off x="1844946" y="351542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4" name="Arrow: Right 23">
            <a:extLst>
              <a:ext uri="{FF2B5EF4-FFF2-40B4-BE49-F238E27FC236}">
                <a16:creationId xmlns:a16="http://schemas.microsoft.com/office/drawing/2014/main" id="{15BDEF6F-DADD-48B8-A890-F2920DF88482}"/>
              </a:ext>
            </a:extLst>
          </p:cNvPr>
          <p:cNvSpPr/>
          <p:nvPr/>
        </p:nvSpPr>
        <p:spPr>
          <a:xfrm>
            <a:off x="1898335" y="353405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6" name="Oval 25">
            <a:extLst>
              <a:ext uri="{FF2B5EF4-FFF2-40B4-BE49-F238E27FC236}">
                <a16:creationId xmlns:a16="http://schemas.microsoft.com/office/drawing/2014/main" id="{BB8C5267-2DFA-49D8-B7CD-FC67C31F8695}"/>
              </a:ext>
            </a:extLst>
          </p:cNvPr>
          <p:cNvSpPr/>
          <p:nvPr/>
        </p:nvSpPr>
        <p:spPr>
          <a:xfrm>
            <a:off x="6130990" y="1996531"/>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7" name="Arrow: Right 26">
            <a:extLst>
              <a:ext uri="{FF2B5EF4-FFF2-40B4-BE49-F238E27FC236}">
                <a16:creationId xmlns:a16="http://schemas.microsoft.com/office/drawing/2014/main" id="{1639173F-1F5E-4AC6-A473-03539F46BA9F}"/>
              </a:ext>
            </a:extLst>
          </p:cNvPr>
          <p:cNvSpPr/>
          <p:nvPr/>
        </p:nvSpPr>
        <p:spPr>
          <a:xfrm>
            <a:off x="6184379" y="2015161"/>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9" name="Oval 28">
            <a:extLst>
              <a:ext uri="{FF2B5EF4-FFF2-40B4-BE49-F238E27FC236}">
                <a16:creationId xmlns:a16="http://schemas.microsoft.com/office/drawing/2014/main" id="{35B16943-F8C1-4228-B4F7-36EE9314515F}"/>
              </a:ext>
            </a:extLst>
          </p:cNvPr>
          <p:cNvSpPr/>
          <p:nvPr/>
        </p:nvSpPr>
        <p:spPr>
          <a:xfrm>
            <a:off x="6130990" y="3804402"/>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0" name="Arrow: Right 29">
            <a:extLst>
              <a:ext uri="{FF2B5EF4-FFF2-40B4-BE49-F238E27FC236}">
                <a16:creationId xmlns:a16="http://schemas.microsoft.com/office/drawing/2014/main" id="{A8D1B1AE-3200-42F2-808E-321EC74EBA36}"/>
              </a:ext>
            </a:extLst>
          </p:cNvPr>
          <p:cNvSpPr/>
          <p:nvPr/>
        </p:nvSpPr>
        <p:spPr>
          <a:xfrm>
            <a:off x="6184379" y="3823032"/>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32" name="Oval 31">
            <a:extLst>
              <a:ext uri="{FF2B5EF4-FFF2-40B4-BE49-F238E27FC236}">
                <a16:creationId xmlns:a16="http://schemas.microsoft.com/office/drawing/2014/main" id="{932C902B-987C-4521-AAA2-28008C9DE574}"/>
              </a:ext>
            </a:extLst>
          </p:cNvPr>
          <p:cNvSpPr/>
          <p:nvPr/>
        </p:nvSpPr>
        <p:spPr>
          <a:xfrm>
            <a:off x="6130990" y="447344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3" name="Arrow: Right 32">
            <a:extLst>
              <a:ext uri="{FF2B5EF4-FFF2-40B4-BE49-F238E27FC236}">
                <a16:creationId xmlns:a16="http://schemas.microsoft.com/office/drawing/2014/main" id="{F2D3FD05-13C4-439D-BBCE-ACBB29923F8E}"/>
              </a:ext>
            </a:extLst>
          </p:cNvPr>
          <p:cNvSpPr/>
          <p:nvPr/>
        </p:nvSpPr>
        <p:spPr>
          <a:xfrm>
            <a:off x="6184379" y="449207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1" name="TextBox 10">
            <a:extLst>
              <a:ext uri="{FF2B5EF4-FFF2-40B4-BE49-F238E27FC236}">
                <a16:creationId xmlns:a16="http://schemas.microsoft.com/office/drawing/2014/main" id="{E0352DCC-B7A4-4057-BBA6-AC3688A4841B}"/>
              </a:ext>
            </a:extLst>
          </p:cNvPr>
          <p:cNvSpPr txBox="1"/>
          <p:nvPr/>
        </p:nvSpPr>
        <p:spPr>
          <a:xfrm>
            <a:off x="6130990" y="2036013"/>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Minimum wash-out time for antimyeloma treatment:</a:t>
            </a:r>
          </a:p>
          <a:p>
            <a:pPr marL="540000" lvl="1" defTabSz="685800">
              <a:spcBef>
                <a:spcPts val="450"/>
              </a:spcBef>
            </a:pPr>
            <a:r>
              <a:rPr lang="en-GB" sz="1600" dirty="0">
                <a:solidFill>
                  <a:srgbClr val="595454"/>
                </a:solidFill>
              </a:rPr>
              <a:t>Two weeks for standard agents (</a:t>
            </a:r>
            <a:r>
              <a:rPr lang="en-GB" sz="1600" dirty="0">
                <a:solidFill>
                  <a:srgbClr val="595454"/>
                </a:solidFill>
                <a:sym typeface="Arial" charset="0"/>
              </a:rPr>
              <a:t>proteasome inhibitors</a:t>
            </a:r>
            <a:r>
              <a:rPr lang="en-GB" sz="1600" dirty="0">
                <a:solidFill>
                  <a:srgbClr val="595454"/>
                </a:solidFill>
              </a:rPr>
              <a:t>, IMiD</a:t>
            </a:r>
            <a:r>
              <a:rPr lang="en-GB" sz="1600" baseline="30000" dirty="0">
                <a:solidFill>
                  <a:srgbClr val="595454"/>
                </a:solidFill>
              </a:rPr>
              <a:t>® </a:t>
            </a:r>
            <a:r>
              <a:rPr lang="en-GB" sz="1600" dirty="0">
                <a:solidFill>
                  <a:srgbClr val="595454"/>
                </a:solidFill>
              </a:rPr>
              <a:t>agents, chemotherapy)</a:t>
            </a:r>
          </a:p>
          <a:p>
            <a:pPr marL="540000" lvl="1" defTabSz="685800">
              <a:spcBef>
                <a:spcPts val="450"/>
              </a:spcBef>
            </a:pPr>
            <a:r>
              <a:rPr lang="en-GB" sz="1600" dirty="0">
                <a:solidFill>
                  <a:srgbClr val="595454"/>
                </a:solidFill>
              </a:rPr>
              <a:t>Three weeks for monoclonal antibodies</a:t>
            </a:r>
          </a:p>
        </p:txBody>
      </p:sp>
      <p:sp>
        <p:nvSpPr>
          <p:cNvPr id="13" name="TextBox 12">
            <a:extLst>
              <a:ext uri="{FF2B5EF4-FFF2-40B4-BE49-F238E27FC236}">
                <a16:creationId xmlns:a16="http://schemas.microsoft.com/office/drawing/2014/main" id="{16F381DB-F5A5-4AEB-BE7C-53E68FC508F4}"/>
              </a:ext>
            </a:extLst>
          </p:cNvPr>
          <p:cNvSpPr txBox="1"/>
          <p:nvPr/>
        </p:nvSpPr>
        <p:spPr>
          <a:xfrm>
            <a:off x="6130990" y="3592485"/>
            <a:ext cx="4224448" cy="796372"/>
          </a:xfrm>
          <a:prstGeom prst="rect">
            <a:avLst/>
          </a:prstGeom>
          <a:noFill/>
        </p:spPr>
        <p:txBody>
          <a:bodyPr wrap="square" lIns="0" tIns="0" rIns="0" bIns="0" rtlCol="0">
            <a:noAutofit/>
          </a:bodyPr>
          <a:lstStyle/>
          <a:p>
            <a:pPr marL="405000" defTabSz="685800"/>
            <a:endParaRPr lang="en-GB" sz="1600" b="1" dirty="0">
              <a:solidFill>
                <a:schemeClr val="bg1">
                  <a:lumMod val="75000"/>
                </a:schemeClr>
              </a:solidFill>
            </a:endParaRPr>
          </a:p>
          <a:p>
            <a:pPr marL="405000" defTabSz="685800"/>
            <a:r>
              <a:rPr lang="en-GB" sz="1600" b="1" dirty="0">
                <a:solidFill>
                  <a:schemeClr val="bg1">
                    <a:lumMod val="75000"/>
                  </a:schemeClr>
                </a:solidFill>
              </a:rPr>
              <a:t>Central venous catheter may be required</a:t>
            </a:r>
          </a:p>
        </p:txBody>
      </p:sp>
      <p:sp>
        <p:nvSpPr>
          <p:cNvPr id="14" name="TextBox 13">
            <a:extLst>
              <a:ext uri="{FF2B5EF4-FFF2-40B4-BE49-F238E27FC236}">
                <a16:creationId xmlns:a16="http://schemas.microsoft.com/office/drawing/2014/main" id="{C5494D6C-6D3D-4F7E-99F3-6EE2BECD2151}"/>
              </a:ext>
            </a:extLst>
          </p:cNvPr>
          <p:cNvSpPr txBox="1"/>
          <p:nvPr/>
        </p:nvSpPr>
        <p:spPr>
          <a:xfrm>
            <a:off x="6130990" y="4527646"/>
            <a:ext cx="4224448" cy="796372"/>
          </a:xfrm>
          <a:prstGeom prst="rect">
            <a:avLst/>
          </a:prstGeom>
          <a:noFill/>
        </p:spPr>
        <p:txBody>
          <a:bodyPr wrap="square" lIns="0" tIns="0" rIns="0" bIns="0" rtlCol="0">
            <a:noAutofit/>
          </a:bodyPr>
          <a:lstStyle/>
          <a:p>
            <a:pPr marL="405000" defTabSz="685800"/>
            <a:r>
              <a:rPr lang="en-GB" sz="1600" b="1" dirty="0">
                <a:solidFill>
                  <a:schemeClr val="bg1">
                    <a:lumMod val="75000"/>
                  </a:schemeClr>
                </a:solidFill>
              </a:rPr>
              <a:t>Volume of blood required is either according to PBMC counts or as per manufacturer’s instructions </a:t>
            </a:r>
            <a:r>
              <a:rPr lang="en-GB" sz="1600" dirty="0">
                <a:solidFill>
                  <a:schemeClr val="bg1">
                    <a:lumMod val="75000"/>
                  </a:schemeClr>
                </a:solidFill>
              </a:rPr>
              <a:t>(e.g., 2–20 </a:t>
            </a:r>
            <a:r>
              <a:rPr lang="en-US" sz="1600" dirty="0">
                <a:solidFill>
                  <a:schemeClr val="bg1">
                    <a:lumMod val="75000"/>
                  </a:schemeClr>
                </a:solidFill>
              </a:rPr>
              <a:t>×</a:t>
            </a:r>
            <a:r>
              <a:rPr lang="en-GB" sz="1600" dirty="0">
                <a:solidFill>
                  <a:schemeClr val="bg1">
                    <a:lumMod val="75000"/>
                  </a:schemeClr>
                </a:solidFill>
              </a:rPr>
              <a:t> 10</a:t>
            </a:r>
            <a:r>
              <a:rPr lang="en-GB" sz="1600" baseline="30000" dirty="0">
                <a:solidFill>
                  <a:schemeClr val="bg1">
                    <a:lumMod val="75000"/>
                  </a:schemeClr>
                </a:solidFill>
              </a:rPr>
              <a:t>9</a:t>
            </a:r>
            <a:r>
              <a:rPr lang="en-GB" sz="1600" dirty="0">
                <a:solidFill>
                  <a:schemeClr val="bg1">
                    <a:lumMod val="75000"/>
                  </a:schemeClr>
                </a:solidFill>
              </a:rPr>
              <a:t> PBMCs)</a:t>
            </a:r>
          </a:p>
        </p:txBody>
      </p:sp>
      <p:sp>
        <p:nvSpPr>
          <p:cNvPr id="16" name="Footer Placeholder 15">
            <a:extLst>
              <a:ext uri="{FF2B5EF4-FFF2-40B4-BE49-F238E27FC236}">
                <a16:creationId xmlns:a16="http://schemas.microsoft.com/office/drawing/2014/main" id="{1F14F380-F161-9107-E27A-B4D647B2ADC1}"/>
              </a:ext>
            </a:extLst>
          </p:cNvPr>
          <p:cNvSpPr>
            <a:spLocks noGrp="1"/>
          </p:cNvSpPr>
          <p:nvPr>
            <p:ph type="ftr" sz="quarter" idx="3"/>
          </p:nvPr>
        </p:nvSpPr>
        <p:spPr/>
        <p:txBody>
          <a:bodyPr/>
          <a:lstStyle/>
          <a:p>
            <a:r>
              <a:rPr lang="en-GB" sz="1200" dirty="0">
                <a:solidFill>
                  <a:srgbClr val="969696"/>
                </a:solidFill>
                <a:sym typeface="Arial" charset="0"/>
              </a:rPr>
              <a:t>CAR: chimeric antigen receptor; </a:t>
            </a:r>
            <a:r>
              <a:rPr lang="en-GB" sz="1200" dirty="0" err="1">
                <a:solidFill>
                  <a:srgbClr val="969696"/>
                </a:solidFill>
                <a:sym typeface="Arial" charset="0"/>
              </a:rPr>
              <a:t>IMiD</a:t>
            </a:r>
            <a:r>
              <a:rPr lang="en-GB" sz="1200" baseline="30000" dirty="0">
                <a:solidFill>
                  <a:srgbClr val="969696"/>
                </a:solidFill>
                <a:sym typeface="Arial" charset="0"/>
              </a:rPr>
              <a:t>®</a:t>
            </a:r>
            <a:r>
              <a:rPr lang="en-GB" sz="1200" dirty="0">
                <a:solidFill>
                  <a:srgbClr val="969696"/>
                </a:solidFill>
                <a:sym typeface="Arial" charset="0"/>
              </a:rPr>
              <a:t>: immunomodulatory drug; PBMC: peripheral blood mononuclear cell </a:t>
            </a:r>
          </a:p>
        </p:txBody>
      </p:sp>
    </p:spTree>
    <p:extLst>
      <p:ext uri="{BB962C8B-B14F-4D97-AF65-F5344CB8AC3E}">
        <p14:creationId xmlns:p14="http://schemas.microsoft.com/office/powerpoint/2010/main" val="3679744014"/>
      </p:ext>
    </p:extLst>
  </p:cSld>
  <p:clrMapOvr>
    <a:masterClrMapping/>
  </p:clrMapOvr>
  <mc:AlternateContent xmlns:mc="http://schemas.openxmlformats.org/markup-compatibility/2006" xmlns:p14="http://schemas.microsoft.com/office/powerpoint/2010/main">
    <mc:Choice Requires="p14">
      <p:transition p14:dur="0" advTm="67478"/>
    </mc:Choice>
    <mc:Fallback xmlns="">
      <p:transition advTm="674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jdelijke aanduiding voor inhoud 3">
            <a:extLst>
              <a:ext uri="{FF2B5EF4-FFF2-40B4-BE49-F238E27FC236}">
                <a16:creationId xmlns:a16="http://schemas.microsoft.com/office/drawing/2014/main" id="{DBB03F51-9544-4B9E-AF10-AB0CA9ED97B9}"/>
              </a:ext>
            </a:extLst>
          </p:cNvPr>
          <p:cNvSpPr txBox="1">
            <a:spLocks/>
          </p:cNvSpPr>
          <p:nvPr/>
        </p:nvSpPr>
        <p:spPr>
          <a:xfrm>
            <a:off x="1807029" y="879150"/>
            <a:ext cx="8595360" cy="577862"/>
          </a:xfrm>
          <a:prstGeom prst="rect">
            <a:avLst/>
          </a:prstGeom>
        </p:spPr>
        <p:txBody>
          <a:bodyPr vert="horz" lIns="0" tIns="0" rIns="0" bIns="0" spcCol="301752" rtlCol="0" anchor="ctr" anchorCtr="0">
            <a:no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algn="ctr" defTabSz="685800">
              <a:spcBef>
                <a:spcPts val="900"/>
              </a:spcBef>
              <a:spcAft>
                <a:spcPts val="450"/>
              </a:spcAft>
              <a:buNone/>
            </a:pPr>
            <a:r>
              <a:rPr lang="en-GB" sz="1800" b="1" dirty="0"/>
              <a:t>Objective: Collection of T cells for the CAR T cell manufacturing process</a:t>
            </a:r>
            <a:endParaRPr lang="en-GB" sz="1350" dirty="0"/>
          </a:p>
        </p:txBody>
      </p:sp>
      <p:sp>
        <p:nvSpPr>
          <p:cNvPr id="6" name="Rectangle 5">
            <a:extLst>
              <a:ext uri="{FF2B5EF4-FFF2-40B4-BE49-F238E27FC236}">
                <a16:creationId xmlns:a16="http://schemas.microsoft.com/office/drawing/2014/main" id="{540CE53B-C291-4482-83BB-EA571CB30119}"/>
              </a:ext>
            </a:extLst>
          </p:cNvPr>
          <p:cNvSpPr/>
          <p:nvPr/>
        </p:nvSpPr>
        <p:spPr>
          <a:xfrm>
            <a:off x="1524000" y="1457012"/>
            <a:ext cx="9144000" cy="4758638"/>
          </a:xfrm>
          <a:prstGeom prst="rect">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600" dirty="0">
              <a:solidFill>
                <a:srgbClr val="FFFFFF"/>
              </a:solidFill>
            </a:endParaRPr>
          </a:p>
        </p:txBody>
      </p:sp>
      <p:sp>
        <p:nvSpPr>
          <p:cNvPr id="3" name="Titel 2"/>
          <p:cNvSpPr>
            <a:spLocks noGrp="1"/>
          </p:cNvSpPr>
          <p:nvPr>
            <p:ph type="title"/>
          </p:nvPr>
        </p:nvSpPr>
        <p:spPr>
          <a:xfrm>
            <a:off x="609600" y="16621"/>
            <a:ext cx="10744200" cy="1185577"/>
          </a:xfrm>
        </p:spPr>
        <p:txBody>
          <a:bodyPr/>
          <a:lstStyle/>
          <a:p>
            <a:r>
              <a:rPr lang="en-GB" dirty="0"/>
              <a:t>Apheresis Procedure</a:t>
            </a:r>
          </a:p>
        </p:txBody>
      </p:sp>
      <p:sp>
        <p:nvSpPr>
          <p:cNvPr id="9" name="Isosceles Triangle 8">
            <a:extLst>
              <a:ext uri="{FF2B5EF4-FFF2-40B4-BE49-F238E27FC236}">
                <a16:creationId xmlns:a16="http://schemas.microsoft.com/office/drawing/2014/main" id="{044F8BCA-9909-4F04-A9AF-6D873261D41C}"/>
              </a:ext>
            </a:extLst>
          </p:cNvPr>
          <p:cNvSpPr/>
          <p:nvPr/>
        </p:nvSpPr>
        <p:spPr>
          <a:xfrm rot="10800000">
            <a:off x="2296207" y="1457224"/>
            <a:ext cx="940739" cy="347439"/>
          </a:xfrm>
          <a:prstGeom prst="triangl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10" name="TextBox 9">
            <a:extLst>
              <a:ext uri="{FF2B5EF4-FFF2-40B4-BE49-F238E27FC236}">
                <a16:creationId xmlns:a16="http://schemas.microsoft.com/office/drawing/2014/main" id="{53C98459-E03A-4B9C-A430-E0964A6C232A}"/>
              </a:ext>
            </a:extLst>
          </p:cNvPr>
          <p:cNvSpPr txBox="1"/>
          <p:nvPr/>
        </p:nvSpPr>
        <p:spPr>
          <a:xfrm>
            <a:off x="1868567" y="2036011"/>
            <a:ext cx="4224448" cy="796372"/>
          </a:xfrm>
          <a:prstGeom prst="rect">
            <a:avLst/>
          </a:prstGeom>
          <a:noFill/>
        </p:spPr>
        <p:txBody>
          <a:bodyPr wrap="square" lIns="0" tIns="0" rIns="0" bIns="0" rtlCol="0">
            <a:noAutofit/>
          </a:bodyPr>
          <a:lstStyle/>
          <a:p>
            <a:pPr marL="405000" defTabSz="685800">
              <a:spcBef>
                <a:spcPts val="450"/>
              </a:spcBef>
            </a:pPr>
            <a:r>
              <a:rPr lang="en-GB" sz="1600" b="1" dirty="0">
                <a:solidFill>
                  <a:srgbClr val="595454"/>
                </a:solidFill>
              </a:rPr>
              <a:t>Minimum threshold of lymphocyte count:</a:t>
            </a:r>
          </a:p>
          <a:p>
            <a:pPr marL="540000" lvl="1" defTabSz="685800">
              <a:spcBef>
                <a:spcPts val="450"/>
              </a:spcBef>
            </a:pPr>
            <a:r>
              <a:rPr lang="en-GB" sz="1600" dirty="0">
                <a:solidFill>
                  <a:srgbClr val="595454"/>
                </a:solidFill>
              </a:rPr>
              <a:t>Not required for some products</a:t>
            </a:r>
          </a:p>
          <a:p>
            <a:pPr marL="540000" lvl="1" defTabSz="685800">
              <a:spcBef>
                <a:spcPts val="450"/>
              </a:spcBef>
            </a:pPr>
            <a:r>
              <a:rPr lang="en-GB" sz="1600" dirty="0">
                <a:solidFill>
                  <a:srgbClr val="595454"/>
                </a:solidFill>
              </a:rPr>
              <a:t>When required, it varies between manufacturers (e.g., 0.3 </a:t>
            </a:r>
            <a:r>
              <a:rPr lang="en-US" sz="1600" dirty="0">
                <a:solidFill>
                  <a:srgbClr val="595454"/>
                </a:solidFill>
              </a:rPr>
              <a:t>×</a:t>
            </a:r>
            <a:r>
              <a:rPr lang="en-GB" sz="1600" dirty="0">
                <a:solidFill>
                  <a:srgbClr val="595454"/>
                </a:solidFill>
              </a:rPr>
              <a:t> 10</a:t>
            </a:r>
            <a:r>
              <a:rPr lang="en-GB" sz="1600" baseline="30000" dirty="0">
                <a:solidFill>
                  <a:srgbClr val="595454"/>
                </a:solidFill>
              </a:rPr>
              <a:t>9</a:t>
            </a:r>
            <a:r>
              <a:rPr lang="en-GB" sz="1600" dirty="0">
                <a:solidFill>
                  <a:srgbClr val="595454"/>
                </a:solidFill>
              </a:rPr>
              <a:t>/L)</a:t>
            </a:r>
          </a:p>
          <a:p>
            <a:pPr defTabSz="685800">
              <a:spcBef>
                <a:spcPts val="450"/>
              </a:spcBef>
            </a:pPr>
            <a:endParaRPr lang="en-GB" sz="1600" dirty="0">
              <a:solidFill>
                <a:srgbClr val="595454"/>
              </a:solidFill>
            </a:endParaRPr>
          </a:p>
        </p:txBody>
      </p:sp>
      <p:sp>
        <p:nvSpPr>
          <p:cNvPr id="12" name="TextBox 11">
            <a:extLst>
              <a:ext uri="{FF2B5EF4-FFF2-40B4-BE49-F238E27FC236}">
                <a16:creationId xmlns:a16="http://schemas.microsoft.com/office/drawing/2014/main" id="{1D28E1A3-DF78-4E21-B60B-8FF0EBEDC547}"/>
              </a:ext>
            </a:extLst>
          </p:cNvPr>
          <p:cNvSpPr txBox="1"/>
          <p:nvPr/>
        </p:nvSpPr>
        <p:spPr>
          <a:xfrm>
            <a:off x="1868567" y="3566353"/>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Steroids</a:t>
            </a:r>
            <a:r>
              <a:rPr lang="en-GB" sz="1600" dirty="0">
                <a:solidFill>
                  <a:srgbClr val="595454"/>
                </a:solidFill>
              </a:rPr>
              <a:t> (e.g., dexamethasone) </a:t>
            </a:r>
            <a:r>
              <a:rPr lang="en-GB" sz="1600" b="1" dirty="0">
                <a:solidFill>
                  <a:srgbClr val="595454"/>
                </a:solidFill>
              </a:rPr>
              <a:t>prior to apheresis are prohibited </a:t>
            </a:r>
            <a:r>
              <a:rPr lang="en-GB" sz="1600" dirty="0">
                <a:solidFill>
                  <a:srgbClr val="595454"/>
                </a:solidFill>
              </a:rPr>
              <a:t>(due to lymphodepleting activity) </a:t>
            </a:r>
          </a:p>
          <a:p>
            <a:pPr marL="405000" defTabSz="685800"/>
            <a:endParaRPr lang="en-GB" sz="1600" dirty="0">
              <a:solidFill>
                <a:srgbClr val="595454"/>
              </a:solidFill>
            </a:endParaRPr>
          </a:p>
          <a:p>
            <a:pPr marL="405000" defTabSz="685800"/>
            <a:r>
              <a:rPr lang="en-GB" sz="1600" dirty="0">
                <a:solidFill>
                  <a:srgbClr val="595454"/>
                </a:solidFill>
              </a:rPr>
              <a:t>Two weeks wash-out is recommended</a:t>
            </a:r>
          </a:p>
          <a:p>
            <a:pPr defTabSz="685800">
              <a:spcBef>
                <a:spcPts val="450"/>
              </a:spcBef>
            </a:pPr>
            <a:endParaRPr lang="en-GB" sz="1600" dirty="0">
              <a:solidFill>
                <a:srgbClr val="595454"/>
              </a:solidFill>
            </a:endParaRPr>
          </a:p>
        </p:txBody>
      </p:sp>
      <p:sp>
        <p:nvSpPr>
          <p:cNvPr id="15" name="Oval 14">
            <a:extLst>
              <a:ext uri="{FF2B5EF4-FFF2-40B4-BE49-F238E27FC236}">
                <a16:creationId xmlns:a16="http://schemas.microsoft.com/office/drawing/2014/main" id="{FD91FC74-98F7-4AA0-98EC-42E84636C2FC}"/>
              </a:ext>
            </a:extLst>
          </p:cNvPr>
          <p:cNvSpPr/>
          <p:nvPr/>
        </p:nvSpPr>
        <p:spPr>
          <a:xfrm>
            <a:off x="1834105" y="199652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0" name="Arrow: Right 19">
            <a:extLst>
              <a:ext uri="{FF2B5EF4-FFF2-40B4-BE49-F238E27FC236}">
                <a16:creationId xmlns:a16="http://schemas.microsoft.com/office/drawing/2014/main" id="{013F664B-2DF6-4BC9-A5A0-4DD827788065}"/>
              </a:ext>
            </a:extLst>
          </p:cNvPr>
          <p:cNvSpPr/>
          <p:nvPr/>
        </p:nvSpPr>
        <p:spPr>
          <a:xfrm>
            <a:off x="1887494" y="201515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3" name="Oval 22">
            <a:extLst>
              <a:ext uri="{FF2B5EF4-FFF2-40B4-BE49-F238E27FC236}">
                <a16:creationId xmlns:a16="http://schemas.microsoft.com/office/drawing/2014/main" id="{756A0C24-EFBD-40AB-A712-83138263DB56}"/>
              </a:ext>
            </a:extLst>
          </p:cNvPr>
          <p:cNvSpPr/>
          <p:nvPr/>
        </p:nvSpPr>
        <p:spPr>
          <a:xfrm>
            <a:off x="1844946" y="351542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4" name="Arrow: Right 23">
            <a:extLst>
              <a:ext uri="{FF2B5EF4-FFF2-40B4-BE49-F238E27FC236}">
                <a16:creationId xmlns:a16="http://schemas.microsoft.com/office/drawing/2014/main" id="{15BDEF6F-DADD-48B8-A890-F2920DF88482}"/>
              </a:ext>
            </a:extLst>
          </p:cNvPr>
          <p:cNvSpPr/>
          <p:nvPr/>
        </p:nvSpPr>
        <p:spPr>
          <a:xfrm>
            <a:off x="1898335" y="353405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6" name="Oval 25">
            <a:extLst>
              <a:ext uri="{FF2B5EF4-FFF2-40B4-BE49-F238E27FC236}">
                <a16:creationId xmlns:a16="http://schemas.microsoft.com/office/drawing/2014/main" id="{BB8C5267-2DFA-49D8-B7CD-FC67C31F8695}"/>
              </a:ext>
            </a:extLst>
          </p:cNvPr>
          <p:cNvSpPr/>
          <p:nvPr/>
        </p:nvSpPr>
        <p:spPr>
          <a:xfrm>
            <a:off x="6130990" y="1996531"/>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7" name="Arrow: Right 26">
            <a:extLst>
              <a:ext uri="{FF2B5EF4-FFF2-40B4-BE49-F238E27FC236}">
                <a16:creationId xmlns:a16="http://schemas.microsoft.com/office/drawing/2014/main" id="{1639173F-1F5E-4AC6-A473-03539F46BA9F}"/>
              </a:ext>
            </a:extLst>
          </p:cNvPr>
          <p:cNvSpPr/>
          <p:nvPr/>
        </p:nvSpPr>
        <p:spPr>
          <a:xfrm>
            <a:off x="6184379" y="2015161"/>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9" name="Oval 28">
            <a:extLst>
              <a:ext uri="{FF2B5EF4-FFF2-40B4-BE49-F238E27FC236}">
                <a16:creationId xmlns:a16="http://schemas.microsoft.com/office/drawing/2014/main" id="{35B16943-F8C1-4228-B4F7-36EE9314515F}"/>
              </a:ext>
            </a:extLst>
          </p:cNvPr>
          <p:cNvSpPr/>
          <p:nvPr/>
        </p:nvSpPr>
        <p:spPr>
          <a:xfrm>
            <a:off x="6130990" y="3804402"/>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0" name="Arrow: Right 29">
            <a:extLst>
              <a:ext uri="{FF2B5EF4-FFF2-40B4-BE49-F238E27FC236}">
                <a16:creationId xmlns:a16="http://schemas.microsoft.com/office/drawing/2014/main" id="{A8D1B1AE-3200-42F2-808E-321EC74EBA36}"/>
              </a:ext>
            </a:extLst>
          </p:cNvPr>
          <p:cNvSpPr/>
          <p:nvPr/>
        </p:nvSpPr>
        <p:spPr>
          <a:xfrm>
            <a:off x="6184379" y="3823032"/>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32" name="Oval 31">
            <a:extLst>
              <a:ext uri="{FF2B5EF4-FFF2-40B4-BE49-F238E27FC236}">
                <a16:creationId xmlns:a16="http://schemas.microsoft.com/office/drawing/2014/main" id="{932C902B-987C-4521-AAA2-28008C9DE574}"/>
              </a:ext>
            </a:extLst>
          </p:cNvPr>
          <p:cNvSpPr/>
          <p:nvPr/>
        </p:nvSpPr>
        <p:spPr>
          <a:xfrm>
            <a:off x="6130990" y="4473449"/>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3" name="Arrow: Right 32">
            <a:extLst>
              <a:ext uri="{FF2B5EF4-FFF2-40B4-BE49-F238E27FC236}">
                <a16:creationId xmlns:a16="http://schemas.microsoft.com/office/drawing/2014/main" id="{F2D3FD05-13C4-439D-BBCE-ACBB29923F8E}"/>
              </a:ext>
            </a:extLst>
          </p:cNvPr>
          <p:cNvSpPr/>
          <p:nvPr/>
        </p:nvSpPr>
        <p:spPr>
          <a:xfrm>
            <a:off x="6184379" y="4492079"/>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1" name="TextBox 10">
            <a:extLst>
              <a:ext uri="{FF2B5EF4-FFF2-40B4-BE49-F238E27FC236}">
                <a16:creationId xmlns:a16="http://schemas.microsoft.com/office/drawing/2014/main" id="{E0352DCC-B7A4-4057-BBA6-AC3688A4841B}"/>
              </a:ext>
            </a:extLst>
          </p:cNvPr>
          <p:cNvSpPr txBox="1"/>
          <p:nvPr/>
        </p:nvSpPr>
        <p:spPr>
          <a:xfrm>
            <a:off x="6130990" y="2036013"/>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Minimum wash-out time for antimyeloma treatment:</a:t>
            </a:r>
          </a:p>
          <a:p>
            <a:pPr marL="540000" lvl="1" defTabSz="685800">
              <a:spcBef>
                <a:spcPts val="450"/>
              </a:spcBef>
            </a:pPr>
            <a:r>
              <a:rPr lang="en-GB" sz="1600" dirty="0">
                <a:solidFill>
                  <a:srgbClr val="595454"/>
                </a:solidFill>
              </a:rPr>
              <a:t>Two weeks for standard agents (</a:t>
            </a:r>
            <a:r>
              <a:rPr lang="en-GB" sz="1600" dirty="0">
                <a:solidFill>
                  <a:srgbClr val="595454"/>
                </a:solidFill>
                <a:sym typeface="Arial" charset="0"/>
              </a:rPr>
              <a:t>proteasome inhibitors</a:t>
            </a:r>
            <a:r>
              <a:rPr lang="en-GB" sz="1600" dirty="0">
                <a:solidFill>
                  <a:srgbClr val="595454"/>
                </a:solidFill>
              </a:rPr>
              <a:t>, IMiD</a:t>
            </a:r>
            <a:r>
              <a:rPr lang="en-GB" sz="1600" baseline="30000" dirty="0">
                <a:solidFill>
                  <a:srgbClr val="595454"/>
                </a:solidFill>
              </a:rPr>
              <a:t>® </a:t>
            </a:r>
            <a:r>
              <a:rPr lang="en-GB" sz="1600" dirty="0">
                <a:solidFill>
                  <a:srgbClr val="595454"/>
                </a:solidFill>
              </a:rPr>
              <a:t>agents, chemotherapy)</a:t>
            </a:r>
          </a:p>
          <a:p>
            <a:pPr marL="540000" lvl="1" defTabSz="685800">
              <a:spcBef>
                <a:spcPts val="450"/>
              </a:spcBef>
            </a:pPr>
            <a:r>
              <a:rPr lang="en-GB" sz="1600" dirty="0">
                <a:solidFill>
                  <a:srgbClr val="595454"/>
                </a:solidFill>
              </a:rPr>
              <a:t>Three weeks for monoclonal antibodies</a:t>
            </a:r>
          </a:p>
        </p:txBody>
      </p:sp>
      <p:sp>
        <p:nvSpPr>
          <p:cNvPr id="13" name="TextBox 12">
            <a:extLst>
              <a:ext uri="{FF2B5EF4-FFF2-40B4-BE49-F238E27FC236}">
                <a16:creationId xmlns:a16="http://schemas.microsoft.com/office/drawing/2014/main" id="{16F381DB-F5A5-4AEB-BE7C-53E68FC508F4}"/>
              </a:ext>
            </a:extLst>
          </p:cNvPr>
          <p:cNvSpPr txBox="1"/>
          <p:nvPr/>
        </p:nvSpPr>
        <p:spPr>
          <a:xfrm>
            <a:off x="6130990" y="3592485"/>
            <a:ext cx="4224448" cy="796372"/>
          </a:xfrm>
          <a:prstGeom prst="rect">
            <a:avLst/>
          </a:prstGeom>
          <a:noFill/>
        </p:spPr>
        <p:txBody>
          <a:bodyPr wrap="square" lIns="0" tIns="0" rIns="0" bIns="0" rtlCol="0">
            <a:noAutofit/>
          </a:bodyPr>
          <a:lstStyle/>
          <a:p>
            <a:pPr marL="405000" defTabSz="685800"/>
            <a:endParaRPr lang="en-GB" sz="1600" b="1" dirty="0">
              <a:solidFill>
                <a:srgbClr val="595454"/>
              </a:solidFill>
            </a:endParaRPr>
          </a:p>
          <a:p>
            <a:pPr marL="405000" defTabSz="685800"/>
            <a:r>
              <a:rPr lang="en-GB" sz="1600" b="1" dirty="0">
                <a:solidFill>
                  <a:srgbClr val="595454"/>
                </a:solidFill>
              </a:rPr>
              <a:t>Central venous catheter may be required</a:t>
            </a:r>
          </a:p>
        </p:txBody>
      </p:sp>
      <p:sp>
        <p:nvSpPr>
          <p:cNvPr id="14" name="TextBox 13">
            <a:extLst>
              <a:ext uri="{FF2B5EF4-FFF2-40B4-BE49-F238E27FC236}">
                <a16:creationId xmlns:a16="http://schemas.microsoft.com/office/drawing/2014/main" id="{C5494D6C-6D3D-4F7E-99F3-6EE2BECD2151}"/>
              </a:ext>
            </a:extLst>
          </p:cNvPr>
          <p:cNvSpPr txBox="1"/>
          <p:nvPr/>
        </p:nvSpPr>
        <p:spPr>
          <a:xfrm>
            <a:off x="6130990" y="4527646"/>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Volume of blood required is either according to PBMC counts or as per manufacturer’s instructions </a:t>
            </a:r>
            <a:r>
              <a:rPr lang="en-GB" sz="1600" dirty="0">
                <a:solidFill>
                  <a:srgbClr val="595454"/>
                </a:solidFill>
              </a:rPr>
              <a:t>(e.g., 2–20 </a:t>
            </a:r>
            <a:r>
              <a:rPr lang="en-US" sz="1600" dirty="0">
                <a:solidFill>
                  <a:srgbClr val="595454"/>
                </a:solidFill>
              </a:rPr>
              <a:t>×</a:t>
            </a:r>
            <a:r>
              <a:rPr lang="en-GB" sz="1600" dirty="0">
                <a:solidFill>
                  <a:srgbClr val="595454"/>
                </a:solidFill>
              </a:rPr>
              <a:t> 10</a:t>
            </a:r>
            <a:r>
              <a:rPr lang="en-GB" sz="1600" baseline="30000" dirty="0">
                <a:solidFill>
                  <a:srgbClr val="595454"/>
                </a:solidFill>
              </a:rPr>
              <a:t>9</a:t>
            </a:r>
            <a:r>
              <a:rPr lang="en-GB" sz="1600" dirty="0">
                <a:solidFill>
                  <a:srgbClr val="595454"/>
                </a:solidFill>
              </a:rPr>
              <a:t> PBMCs)</a:t>
            </a:r>
          </a:p>
        </p:txBody>
      </p:sp>
      <p:sp>
        <p:nvSpPr>
          <p:cNvPr id="16" name="Footer Placeholder 15">
            <a:extLst>
              <a:ext uri="{FF2B5EF4-FFF2-40B4-BE49-F238E27FC236}">
                <a16:creationId xmlns:a16="http://schemas.microsoft.com/office/drawing/2014/main" id="{1F14F380-F161-9107-E27A-B4D647B2ADC1}"/>
              </a:ext>
            </a:extLst>
          </p:cNvPr>
          <p:cNvSpPr>
            <a:spLocks noGrp="1"/>
          </p:cNvSpPr>
          <p:nvPr>
            <p:ph type="ftr" sz="quarter" idx="3"/>
          </p:nvPr>
        </p:nvSpPr>
        <p:spPr/>
        <p:txBody>
          <a:bodyPr/>
          <a:lstStyle/>
          <a:p>
            <a:r>
              <a:rPr lang="en-GB" sz="1200" dirty="0">
                <a:solidFill>
                  <a:srgbClr val="969696"/>
                </a:solidFill>
                <a:sym typeface="Arial" charset="0"/>
              </a:rPr>
              <a:t>CAR: chimeric antigen receptor; </a:t>
            </a:r>
            <a:r>
              <a:rPr lang="en-GB" sz="1200" dirty="0" err="1">
                <a:solidFill>
                  <a:srgbClr val="969696"/>
                </a:solidFill>
                <a:sym typeface="Arial" charset="0"/>
              </a:rPr>
              <a:t>IMiD</a:t>
            </a:r>
            <a:r>
              <a:rPr lang="en-GB" sz="1200" baseline="30000" dirty="0">
                <a:solidFill>
                  <a:srgbClr val="969696"/>
                </a:solidFill>
                <a:sym typeface="Arial" charset="0"/>
              </a:rPr>
              <a:t>®</a:t>
            </a:r>
            <a:r>
              <a:rPr lang="en-GB" sz="1200" dirty="0">
                <a:solidFill>
                  <a:srgbClr val="969696"/>
                </a:solidFill>
                <a:sym typeface="Arial" charset="0"/>
              </a:rPr>
              <a:t>: immunomodulatory drug; PBMC: peripheral blood mononuclear cell </a:t>
            </a:r>
          </a:p>
        </p:txBody>
      </p:sp>
    </p:spTree>
    <p:extLst>
      <p:ext uri="{BB962C8B-B14F-4D97-AF65-F5344CB8AC3E}">
        <p14:creationId xmlns:p14="http://schemas.microsoft.com/office/powerpoint/2010/main" val="3341431002"/>
      </p:ext>
    </p:extLst>
  </p:cSld>
  <p:clrMapOvr>
    <a:masterClrMapping/>
  </p:clrMapOvr>
  <mc:AlternateContent xmlns:mc="http://schemas.openxmlformats.org/markup-compatibility/2006" xmlns:p14="http://schemas.microsoft.com/office/powerpoint/2010/main">
    <mc:Choice Requires="p14">
      <p:transition p14:dur="0" advTm="67478"/>
    </mc:Choice>
    <mc:Fallback xmlns="">
      <p:transition advTm="674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59CDF60-C09E-A513-B59E-7636970E1D62}"/>
              </a:ext>
            </a:extLst>
          </p:cNvPr>
          <p:cNvSpPr/>
          <p:nvPr/>
        </p:nvSpPr>
        <p:spPr>
          <a:xfrm>
            <a:off x="1524000" y="1457012"/>
            <a:ext cx="9144000" cy="4758638"/>
          </a:xfrm>
          <a:prstGeom prst="rect">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600" dirty="0">
              <a:solidFill>
                <a:srgbClr val="FFFFFF"/>
              </a:solidFill>
            </a:endParaRPr>
          </a:p>
        </p:txBody>
      </p:sp>
      <p:sp>
        <p:nvSpPr>
          <p:cNvPr id="17" name="Isosceles Triangle 16">
            <a:extLst>
              <a:ext uri="{FF2B5EF4-FFF2-40B4-BE49-F238E27FC236}">
                <a16:creationId xmlns:a16="http://schemas.microsoft.com/office/drawing/2014/main" id="{028CF041-785A-DECF-0FDD-EA4703494569}"/>
              </a:ext>
            </a:extLst>
          </p:cNvPr>
          <p:cNvSpPr/>
          <p:nvPr/>
        </p:nvSpPr>
        <p:spPr>
          <a:xfrm rot="10800000">
            <a:off x="2296207" y="1457224"/>
            <a:ext cx="940739" cy="347439"/>
          </a:xfrm>
          <a:prstGeom prst="triangl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 name="Titel 2"/>
          <p:cNvSpPr>
            <a:spLocks noGrp="1"/>
          </p:cNvSpPr>
          <p:nvPr>
            <p:ph type="title"/>
          </p:nvPr>
        </p:nvSpPr>
        <p:spPr>
          <a:xfrm>
            <a:off x="609600" y="20603"/>
            <a:ext cx="10744200" cy="1185577"/>
          </a:xfrm>
        </p:spPr>
        <p:txBody>
          <a:bodyPr/>
          <a:lstStyle/>
          <a:p>
            <a:r>
              <a:rPr lang="en-GB" dirty="0"/>
              <a:t>Bridging Therapy</a:t>
            </a:r>
          </a:p>
        </p:txBody>
      </p:sp>
      <p:sp>
        <p:nvSpPr>
          <p:cNvPr id="4" name="Tijdelijke aanduiding voor inhoud 3"/>
          <p:cNvSpPr>
            <a:spLocks noGrp="1"/>
          </p:cNvSpPr>
          <p:nvPr>
            <p:ph idx="4294967295"/>
          </p:nvPr>
        </p:nvSpPr>
        <p:spPr>
          <a:xfrm>
            <a:off x="837167" y="930934"/>
            <a:ext cx="10525539" cy="468390"/>
          </a:xfrm>
        </p:spPr>
        <p:txBody>
          <a:bodyPr anchor="ctr" anchorCtr="0">
            <a:normAutofit/>
          </a:bodyPr>
          <a:lstStyle/>
          <a:p>
            <a:pPr marL="0" indent="0" algn="ctr">
              <a:spcAft>
                <a:spcPts val="450"/>
              </a:spcAft>
              <a:buNone/>
            </a:pPr>
            <a:r>
              <a:rPr lang="en-GB" sz="1800" b="1" dirty="0">
                <a:solidFill>
                  <a:schemeClr val="tx1"/>
                </a:solidFill>
              </a:rPr>
              <a:t>Objective: To control the disease during the CAR T cell manufacturing process</a:t>
            </a:r>
            <a:endParaRPr lang="en-GB" sz="1800" dirty="0">
              <a:solidFill>
                <a:schemeClr val="tx1"/>
              </a:solidFill>
            </a:endParaRPr>
          </a:p>
        </p:txBody>
      </p:sp>
      <p:sp>
        <p:nvSpPr>
          <p:cNvPr id="23" name="Oval 22">
            <a:extLst>
              <a:ext uri="{FF2B5EF4-FFF2-40B4-BE49-F238E27FC236}">
                <a16:creationId xmlns:a16="http://schemas.microsoft.com/office/drawing/2014/main" id="{756A0C24-EFBD-40AB-A712-83138263DB56}"/>
              </a:ext>
            </a:extLst>
          </p:cNvPr>
          <p:cNvSpPr/>
          <p:nvPr/>
        </p:nvSpPr>
        <p:spPr>
          <a:xfrm>
            <a:off x="1834105" y="4290118"/>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4" name="Arrow: Right 23">
            <a:extLst>
              <a:ext uri="{FF2B5EF4-FFF2-40B4-BE49-F238E27FC236}">
                <a16:creationId xmlns:a16="http://schemas.microsoft.com/office/drawing/2014/main" id="{15BDEF6F-DADD-48B8-A890-F2920DF88482}"/>
              </a:ext>
            </a:extLst>
          </p:cNvPr>
          <p:cNvSpPr/>
          <p:nvPr/>
        </p:nvSpPr>
        <p:spPr>
          <a:xfrm>
            <a:off x="1887494" y="4308748"/>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32" name="Oval 31">
            <a:extLst>
              <a:ext uri="{FF2B5EF4-FFF2-40B4-BE49-F238E27FC236}">
                <a16:creationId xmlns:a16="http://schemas.microsoft.com/office/drawing/2014/main" id="{932C902B-987C-4521-AAA2-28008C9DE574}"/>
              </a:ext>
            </a:extLst>
          </p:cNvPr>
          <p:cNvSpPr/>
          <p:nvPr/>
        </p:nvSpPr>
        <p:spPr>
          <a:xfrm>
            <a:off x="6130990" y="473867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3" name="Arrow: Right 32">
            <a:extLst>
              <a:ext uri="{FF2B5EF4-FFF2-40B4-BE49-F238E27FC236}">
                <a16:creationId xmlns:a16="http://schemas.microsoft.com/office/drawing/2014/main" id="{F2D3FD05-13C4-439D-BBCE-ACBB29923F8E}"/>
              </a:ext>
            </a:extLst>
          </p:cNvPr>
          <p:cNvSpPr/>
          <p:nvPr/>
        </p:nvSpPr>
        <p:spPr>
          <a:xfrm>
            <a:off x="6184379" y="475730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0" name="TextBox 9">
            <a:extLst>
              <a:ext uri="{FF2B5EF4-FFF2-40B4-BE49-F238E27FC236}">
                <a16:creationId xmlns:a16="http://schemas.microsoft.com/office/drawing/2014/main" id="{53C98459-E03A-4B9C-A430-E0964A6C232A}"/>
              </a:ext>
            </a:extLst>
          </p:cNvPr>
          <p:cNvSpPr txBox="1"/>
          <p:nvPr/>
        </p:nvSpPr>
        <p:spPr>
          <a:xfrm>
            <a:off x="1871553" y="2034229"/>
            <a:ext cx="4224448" cy="796372"/>
          </a:xfrm>
          <a:prstGeom prst="rect">
            <a:avLst/>
          </a:prstGeom>
          <a:noFill/>
        </p:spPr>
        <p:txBody>
          <a:bodyPr wrap="square" lIns="0" tIns="0" rIns="0" bIns="0" rtlCol="0">
            <a:noAutofit/>
          </a:bodyPr>
          <a:lstStyle/>
          <a:p>
            <a:pPr marL="405000" defTabSz="685800">
              <a:spcBef>
                <a:spcPts val="450"/>
              </a:spcBef>
            </a:pPr>
            <a:r>
              <a:rPr lang="en-GB" sz="1600" b="1" dirty="0">
                <a:solidFill>
                  <a:srgbClr val="595454"/>
                </a:solidFill>
              </a:rPr>
              <a:t>Further reduction of underlying myeloma can:</a:t>
            </a:r>
          </a:p>
          <a:p>
            <a:pPr marL="540000" defTabSz="685800">
              <a:spcBef>
                <a:spcPts val="450"/>
              </a:spcBef>
            </a:pPr>
            <a:r>
              <a:rPr lang="en-GB" sz="1600" dirty="0">
                <a:solidFill>
                  <a:srgbClr val="595454"/>
                </a:solidFill>
              </a:rPr>
              <a:t>Maintain the patient in a good condition and preserve organ function (e.g. kidney function)</a:t>
            </a:r>
          </a:p>
          <a:p>
            <a:pPr marL="540000" defTabSz="685800">
              <a:spcBef>
                <a:spcPts val="450"/>
              </a:spcBef>
            </a:pPr>
            <a:r>
              <a:rPr lang="en-GB" sz="1600" dirty="0">
                <a:solidFill>
                  <a:srgbClr val="595454"/>
                </a:solidFill>
              </a:rPr>
              <a:t>Reduce the risk for severe adverse events associated with CAR T cell infusion</a:t>
            </a:r>
          </a:p>
          <a:p>
            <a:pPr defTabSz="685800">
              <a:spcBef>
                <a:spcPts val="450"/>
              </a:spcBef>
            </a:pPr>
            <a:endParaRPr lang="en-GB" sz="1600" dirty="0">
              <a:solidFill>
                <a:srgbClr val="595454"/>
              </a:solidFill>
            </a:endParaRPr>
          </a:p>
        </p:txBody>
      </p:sp>
      <p:sp>
        <p:nvSpPr>
          <p:cNvPr id="12" name="TextBox 11">
            <a:extLst>
              <a:ext uri="{FF2B5EF4-FFF2-40B4-BE49-F238E27FC236}">
                <a16:creationId xmlns:a16="http://schemas.microsoft.com/office/drawing/2014/main" id="{1D28E1A3-DF78-4E21-B60B-8FF0EBEDC547}"/>
              </a:ext>
            </a:extLst>
          </p:cNvPr>
          <p:cNvSpPr txBox="1"/>
          <p:nvPr/>
        </p:nvSpPr>
        <p:spPr>
          <a:xfrm>
            <a:off x="1871553" y="4316594"/>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If new options are not available, retreatment with a previous regimen can be considered</a:t>
            </a:r>
          </a:p>
          <a:p>
            <a:pPr defTabSz="685800">
              <a:spcBef>
                <a:spcPts val="450"/>
              </a:spcBef>
            </a:pPr>
            <a:endParaRPr lang="en-GB" sz="1600" dirty="0">
              <a:solidFill>
                <a:srgbClr val="595454"/>
              </a:solidFill>
            </a:endParaRPr>
          </a:p>
        </p:txBody>
      </p:sp>
      <p:sp>
        <p:nvSpPr>
          <p:cNvPr id="11" name="TextBox 10">
            <a:extLst>
              <a:ext uri="{FF2B5EF4-FFF2-40B4-BE49-F238E27FC236}">
                <a16:creationId xmlns:a16="http://schemas.microsoft.com/office/drawing/2014/main" id="{E0352DCC-B7A4-4057-BBA6-AC3688A4841B}"/>
              </a:ext>
            </a:extLst>
          </p:cNvPr>
          <p:cNvSpPr txBox="1"/>
          <p:nvPr/>
        </p:nvSpPr>
        <p:spPr>
          <a:xfrm>
            <a:off x="6130990" y="2034229"/>
            <a:ext cx="4224448" cy="796372"/>
          </a:xfrm>
          <a:prstGeom prst="rect">
            <a:avLst/>
          </a:prstGeom>
          <a:noFill/>
        </p:spPr>
        <p:txBody>
          <a:bodyPr wrap="square" lIns="0" tIns="0" rIns="0" bIns="0" rtlCol="0">
            <a:noAutofit/>
          </a:bodyPr>
          <a:lstStyle/>
          <a:p>
            <a:pPr marL="405000" defTabSz="685800"/>
            <a:r>
              <a:rPr lang="en-GB" sz="1600" b="1">
                <a:solidFill>
                  <a:srgbClr val="595454"/>
                </a:solidFill>
              </a:rPr>
              <a:t>Bridging therapies associated with a significant risk of toxicity </a:t>
            </a:r>
            <a:r>
              <a:rPr lang="en-GB" sz="1600">
                <a:solidFill>
                  <a:srgbClr val="595454"/>
                </a:solidFill>
              </a:rPr>
              <a:t>(e.g. combination chemotherapy) </a:t>
            </a:r>
            <a:r>
              <a:rPr lang="en-GB" sz="1600" b="1">
                <a:solidFill>
                  <a:srgbClr val="595454"/>
                </a:solidFill>
              </a:rPr>
              <a:t>are to be avoided</a:t>
            </a:r>
          </a:p>
        </p:txBody>
      </p:sp>
      <p:sp>
        <p:nvSpPr>
          <p:cNvPr id="13" name="TextBox 12">
            <a:extLst>
              <a:ext uri="{FF2B5EF4-FFF2-40B4-BE49-F238E27FC236}">
                <a16:creationId xmlns:a16="http://schemas.microsoft.com/office/drawing/2014/main" id="{16F381DB-F5A5-4AEB-BE7C-53E68FC508F4}"/>
              </a:ext>
            </a:extLst>
          </p:cNvPr>
          <p:cNvSpPr txBox="1"/>
          <p:nvPr/>
        </p:nvSpPr>
        <p:spPr>
          <a:xfrm>
            <a:off x="6111942" y="3210952"/>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During the bridging period patients should be:</a:t>
            </a:r>
          </a:p>
          <a:p>
            <a:pPr marL="540000" defTabSz="685800">
              <a:spcBef>
                <a:spcPts val="450"/>
              </a:spcBef>
            </a:pPr>
            <a:r>
              <a:rPr lang="en-GB" sz="1600" dirty="0">
                <a:solidFill>
                  <a:srgbClr val="595454"/>
                </a:solidFill>
              </a:rPr>
              <a:t>Discouraged from traveling</a:t>
            </a:r>
          </a:p>
          <a:p>
            <a:pPr marL="540000" defTabSz="685800">
              <a:spcBef>
                <a:spcPts val="450"/>
              </a:spcBef>
            </a:pPr>
            <a:r>
              <a:rPr lang="en-GB" sz="1600" dirty="0">
                <a:solidFill>
                  <a:srgbClr val="595454"/>
                </a:solidFill>
              </a:rPr>
              <a:t>Encouraged to carefully follow infection-prevention measures</a:t>
            </a:r>
          </a:p>
        </p:txBody>
      </p:sp>
      <p:sp>
        <p:nvSpPr>
          <p:cNvPr id="14" name="TextBox 13">
            <a:extLst>
              <a:ext uri="{FF2B5EF4-FFF2-40B4-BE49-F238E27FC236}">
                <a16:creationId xmlns:a16="http://schemas.microsoft.com/office/drawing/2014/main" id="{C5494D6C-6D3D-4F7E-99F3-6EE2BECD2151}"/>
              </a:ext>
            </a:extLst>
          </p:cNvPr>
          <p:cNvSpPr txBox="1"/>
          <p:nvPr/>
        </p:nvSpPr>
        <p:spPr>
          <a:xfrm>
            <a:off x="6130990" y="4763297"/>
            <a:ext cx="4224448" cy="796372"/>
          </a:xfrm>
          <a:prstGeom prst="rect">
            <a:avLst/>
          </a:prstGeom>
          <a:noFill/>
        </p:spPr>
        <p:txBody>
          <a:bodyPr wrap="square" lIns="0" tIns="0" rIns="0" bIns="0" rtlCol="0">
            <a:noAutofit/>
          </a:bodyPr>
          <a:lstStyle/>
          <a:p>
            <a:pPr marL="405000" defTabSz="685800"/>
            <a:r>
              <a:rPr lang="en-GB" sz="1600" b="1" dirty="0">
                <a:solidFill>
                  <a:srgbClr val="595454"/>
                </a:solidFill>
              </a:rPr>
              <a:t>Bridging therapy needs to be discontinued at least two weeks before CAR T cell infusion</a:t>
            </a:r>
          </a:p>
        </p:txBody>
      </p:sp>
      <p:sp>
        <p:nvSpPr>
          <p:cNvPr id="26" name="Oval 25">
            <a:extLst>
              <a:ext uri="{FF2B5EF4-FFF2-40B4-BE49-F238E27FC236}">
                <a16:creationId xmlns:a16="http://schemas.microsoft.com/office/drawing/2014/main" id="{BB8C5267-2DFA-49D8-B7CD-FC67C31F8695}"/>
              </a:ext>
            </a:extLst>
          </p:cNvPr>
          <p:cNvSpPr/>
          <p:nvPr/>
        </p:nvSpPr>
        <p:spPr>
          <a:xfrm>
            <a:off x="6130990" y="1994747"/>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7" name="Arrow: Right 26">
            <a:extLst>
              <a:ext uri="{FF2B5EF4-FFF2-40B4-BE49-F238E27FC236}">
                <a16:creationId xmlns:a16="http://schemas.microsoft.com/office/drawing/2014/main" id="{1639173F-1F5E-4AC6-A473-03539F46BA9F}"/>
              </a:ext>
            </a:extLst>
          </p:cNvPr>
          <p:cNvSpPr/>
          <p:nvPr/>
        </p:nvSpPr>
        <p:spPr>
          <a:xfrm>
            <a:off x="6184379" y="2013377"/>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29" name="Oval 28">
            <a:extLst>
              <a:ext uri="{FF2B5EF4-FFF2-40B4-BE49-F238E27FC236}">
                <a16:creationId xmlns:a16="http://schemas.microsoft.com/office/drawing/2014/main" id="{35B16943-F8C1-4228-B4F7-36EE9314515F}"/>
              </a:ext>
            </a:extLst>
          </p:cNvPr>
          <p:cNvSpPr/>
          <p:nvPr/>
        </p:nvSpPr>
        <p:spPr>
          <a:xfrm>
            <a:off x="6111941" y="3171546"/>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30" name="Arrow: Right 29">
            <a:extLst>
              <a:ext uri="{FF2B5EF4-FFF2-40B4-BE49-F238E27FC236}">
                <a16:creationId xmlns:a16="http://schemas.microsoft.com/office/drawing/2014/main" id="{A8D1B1AE-3200-42F2-808E-321EC74EBA36}"/>
              </a:ext>
            </a:extLst>
          </p:cNvPr>
          <p:cNvSpPr/>
          <p:nvPr/>
        </p:nvSpPr>
        <p:spPr>
          <a:xfrm>
            <a:off x="6165330" y="3190176"/>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5" name="Oval 14">
            <a:extLst>
              <a:ext uri="{FF2B5EF4-FFF2-40B4-BE49-F238E27FC236}">
                <a16:creationId xmlns:a16="http://schemas.microsoft.com/office/drawing/2014/main" id="{FD91FC74-98F7-4AA0-98EC-42E84636C2FC}"/>
              </a:ext>
            </a:extLst>
          </p:cNvPr>
          <p:cNvSpPr/>
          <p:nvPr/>
        </p:nvSpPr>
        <p:spPr>
          <a:xfrm>
            <a:off x="1834105" y="1994747"/>
            <a:ext cx="324000" cy="324000"/>
          </a:xfrm>
          <a:prstGeom prst="ellipse">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lIns="0" tIns="0" rIns="0" bIns="0" rtlCol="0" anchor="ctr"/>
          <a:lstStyle/>
          <a:p>
            <a:pPr algn="ctr" defTabSz="685800"/>
            <a:endParaRPr lang="en-GB" sz="2100" b="1">
              <a:solidFill>
                <a:srgbClr val="FFEED9"/>
              </a:solidFill>
              <a:latin typeface="Trebuchet MS"/>
            </a:endParaRPr>
          </a:p>
        </p:txBody>
      </p:sp>
      <p:sp>
        <p:nvSpPr>
          <p:cNvPr id="20" name="Arrow: Right 19">
            <a:extLst>
              <a:ext uri="{FF2B5EF4-FFF2-40B4-BE49-F238E27FC236}">
                <a16:creationId xmlns:a16="http://schemas.microsoft.com/office/drawing/2014/main" id="{013F664B-2DF6-4BC9-A5A0-4DD827788065}"/>
              </a:ext>
            </a:extLst>
          </p:cNvPr>
          <p:cNvSpPr/>
          <p:nvPr/>
        </p:nvSpPr>
        <p:spPr>
          <a:xfrm>
            <a:off x="1887494" y="2013377"/>
            <a:ext cx="217222" cy="286739"/>
          </a:xfrm>
          <a:prstGeom prst="rightArrow">
            <a:avLst/>
          </a:prstGeom>
          <a:solidFill>
            <a:schemeClr val="accent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EED9"/>
              </a:solidFill>
              <a:latin typeface="Trebuchet MS"/>
            </a:endParaRPr>
          </a:p>
        </p:txBody>
      </p:sp>
      <p:sp>
        <p:nvSpPr>
          <p:cNvPr id="19" name="Footer Placeholder 18">
            <a:extLst>
              <a:ext uri="{FF2B5EF4-FFF2-40B4-BE49-F238E27FC236}">
                <a16:creationId xmlns:a16="http://schemas.microsoft.com/office/drawing/2014/main" id="{9485985C-2109-D653-18E3-04D30B89C02C}"/>
              </a:ext>
            </a:extLst>
          </p:cNvPr>
          <p:cNvSpPr>
            <a:spLocks noGrp="1"/>
          </p:cNvSpPr>
          <p:nvPr>
            <p:ph type="ftr" sz="quarter" idx="3"/>
          </p:nvPr>
        </p:nvSpPr>
        <p:spPr/>
        <p:txBody>
          <a:bodyPr/>
          <a:lstStyle/>
          <a:p>
            <a:r>
              <a:rPr lang="en-US" dirty="0"/>
              <a:t>CAR: chimeric antigen receptor </a:t>
            </a:r>
          </a:p>
        </p:txBody>
      </p:sp>
    </p:spTree>
    <p:extLst>
      <p:ext uri="{BB962C8B-B14F-4D97-AF65-F5344CB8AC3E}">
        <p14:creationId xmlns:p14="http://schemas.microsoft.com/office/powerpoint/2010/main" val="789423212"/>
      </p:ext>
    </p:extLst>
  </p:cSld>
  <p:clrMapOvr>
    <a:masterClrMapping/>
  </p:clrMapOvr>
  <mc:AlternateContent xmlns:mc="http://schemas.openxmlformats.org/markup-compatibility/2006" xmlns:p14="http://schemas.microsoft.com/office/powerpoint/2010/main">
    <mc:Choice Requires="p14">
      <p:transition p14:dur="0" advTm="61176"/>
    </mc:Choice>
    <mc:Fallback xmlns="">
      <p:transition advTm="61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EDD1-9648-4D64-81B1-12B1806897CF}"/>
              </a:ext>
            </a:extLst>
          </p:cNvPr>
          <p:cNvSpPr>
            <a:spLocks noGrp="1"/>
          </p:cNvSpPr>
          <p:nvPr>
            <p:ph type="title"/>
          </p:nvPr>
        </p:nvSpPr>
        <p:spPr/>
        <p:txBody>
          <a:bodyPr/>
          <a:lstStyle/>
          <a:p>
            <a:r>
              <a:rPr lang="en-GB" dirty="0"/>
              <a:t>Lymphodepletion: Optimizing CAR T Cell Expansion Following Infusion </a:t>
            </a:r>
          </a:p>
        </p:txBody>
      </p:sp>
      <p:sp>
        <p:nvSpPr>
          <p:cNvPr id="4" name="Text Placeholder 3">
            <a:extLst>
              <a:ext uri="{FF2B5EF4-FFF2-40B4-BE49-F238E27FC236}">
                <a16:creationId xmlns:a16="http://schemas.microsoft.com/office/drawing/2014/main" id="{822E1C1D-45C0-412D-8289-21E1340A4D0D}"/>
              </a:ext>
            </a:extLst>
          </p:cNvPr>
          <p:cNvSpPr>
            <a:spLocks noGrp="1"/>
          </p:cNvSpPr>
          <p:nvPr>
            <p:ph idx="1"/>
          </p:nvPr>
        </p:nvSpPr>
        <p:spPr>
          <a:xfrm>
            <a:off x="648333" y="1359146"/>
            <a:ext cx="5649450" cy="4722477"/>
          </a:xfrm>
        </p:spPr>
        <p:txBody>
          <a:bodyPr>
            <a:normAutofit/>
          </a:bodyPr>
          <a:lstStyle/>
          <a:p>
            <a:r>
              <a:rPr lang="en-US" sz="1800" dirty="0"/>
              <a:t>Usually given as outpatient</a:t>
            </a:r>
          </a:p>
          <a:p>
            <a:r>
              <a:rPr lang="en-US" sz="1800" dirty="0"/>
              <a:t>Creates a favorable environment in the body </a:t>
            </a:r>
            <a:br>
              <a:rPr lang="en-US" sz="1800" dirty="0"/>
            </a:br>
            <a:r>
              <a:rPr lang="en-US" sz="1800" dirty="0"/>
              <a:t>(e.g., by elimination of regulatory T cells)</a:t>
            </a:r>
            <a:r>
              <a:rPr lang="en-US" sz="1800" baseline="30000" dirty="0"/>
              <a:t>1</a:t>
            </a:r>
          </a:p>
          <a:p>
            <a:r>
              <a:rPr lang="en-US" sz="1800" dirty="0"/>
              <a:t>Upregulates tumor immunogenicity</a:t>
            </a:r>
            <a:r>
              <a:rPr lang="en-US" sz="1800" baseline="30000" dirty="0"/>
              <a:t>1</a:t>
            </a:r>
            <a:r>
              <a:rPr lang="en-US" sz="1800" dirty="0"/>
              <a:t> </a:t>
            </a:r>
          </a:p>
          <a:p>
            <a:r>
              <a:rPr lang="en-US" sz="1800" dirty="0"/>
              <a:t>Promotes homeostatic proliferation of transferred CAR T cells</a:t>
            </a:r>
            <a:r>
              <a:rPr lang="en-US" sz="1800" baseline="30000" dirty="0"/>
              <a:t>1</a:t>
            </a:r>
            <a:r>
              <a:rPr lang="en-US" sz="1800" dirty="0"/>
              <a:t> </a:t>
            </a:r>
          </a:p>
          <a:p>
            <a:r>
              <a:rPr lang="en-US" sz="1800" dirty="0"/>
              <a:t>Most commonly used regimen: cyclophosphamide and fludarabine (Cy/Flu) daily for 3–5 days</a:t>
            </a:r>
            <a:r>
              <a:rPr lang="en-US" sz="1800" baseline="30000" dirty="0"/>
              <a:t>1,2</a:t>
            </a:r>
            <a:r>
              <a:rPr lang="en-US" sz="1800" dirty="0"/>
              <a:t> </a:t>
            </a:r>
          </a:p>
        </p:txBody>
      </p:sp>
      <p:sp>
        <p:nvSpPr>
          <p:cNvPr id="8" name="Rectangle 7">
            <a:extLst>
              <a:ext uri="{FF2B5EF4-FFF2-40B4-BE49-F238E27FC236}">
                <a16:creationId xmlns:a16="http://schemas.microsoft.com/office/drawing/2014/main" id="{01D3BE30-AB03-4FB6-98D5-6D8D9469A491}"/>
              </a:ext>
            </a:extLst>
          </p:cNvPr>
          <p:cNvSpPr/>
          <p:nvPr/>
        </p:nvSpPr>
        <p:spPr>
          <a:xfrm>
            <a:off x="774700" y="4273128"/>
            <a:ext cx="5234457" cy="1284207"/>
          </a:xfrm>
          <a:prstGeom prst="rect">
            <a:avLst/>
          </a:prstGeom>
          <a:solidFill>
            <a:schemeClr val="bg1">
              <a:lumMod val="50000"/>
            </a:schemeClr>
          </a:solidFill>
          <a:ln>
            <a:noFill/>
          </a:ln>
        </p:spPr>
        <p:style>
          <a:lnRef idx="0">
            <a:schemeClr val="accent1"/>
          </a:lnRef>
          <a:fillRef idx="1">
            <a:schemeClr val="accent1"/>
          </a:fillRef>
          <a:effectRef idx="0">
            <a:srgbClr val="000000"/>
          </a:effectRef>
          <a:fontRef idx="minor">
            <a:schemeClr val="lt1"/>
          </a:fontRef>
        </p:style>
        <p:txBody>
          <a:bodyPr tIns="27000" bIns="27000" rtlCol="0" anchor="ctr"/>
          <a:lstStyle/>
          <a:p>
            <a:pPr algn="ctr" defTabSz="685800">
              <a:lnSpc>
                <a:spcPct val="90000"/>
              </a:lnSpc>
              <a:defRPr/>
            </a:pPr>
            <a:r>
              <a:rPr lang="en-GB" spc="-23" dirty="0">
                <a:solidFill>
                  <a:srgbClr val="FFFFFF"/>
                </a:solidFill>
              </a:rPr>
              <a:t>Using cyclophosphamide and fludarabine together </a:t>
            </a:r>
            <a:br>
              <a:rPr lang="en-GB" spc="-23" dirty="0">
                <a:solidFill>
                  <a:srgbClr val="FFFFFF"/>
                </a:solidFill>
              </a:rPr>
            </a:br>
            <a:r>
              <a:rPr lang="en-GB" spc="-23" dirty="0">
                <a:solidFill>
                  <a:srgbClr val="FFFFFF"/>
                </a:solidFill>
              </a:rPr>
              <a:t>results in improved CAR T cell expansion and </a:t>
            </a:r>
            <a:br>
              <a:rPr lang="en-GB" spc="-23" dirty="0">
                <a:solidFill>
                  <a:srgbClr val="FFFFFF"/>
                </a:solidFill>
              </a:rPr>
            </a:br>
            <a:r>
              <a:rPr lang="en-GB" spc="-23" dirty="0">
                <a:solidFill>
                  <a:srgbClr val="FFFFFF"/>
                </a:solidFill>
              </a:rPr>
              <a:t>persistence vs. cyclophosphamide </a:t>
            </a:r>
            <a:r>
              <a:rPr lang="en-GB" spc="-23" dirty="0" err="1">
                <a:solidFill>
                  <a:srgbClr val="FFFFFF"/>
                </a:solidFill>
              </a:rPr>
              <a:t>alone</a:t>
            </a:r>
            <a:r>
              <a:rPr lang="en-GB" spc="-23" baseline="30000" dirty="0" err="1">
                <a:solidFill>
                  <a:srgbClr val="FFFFFF"/>
                </a:solidFill>
              </a:rPr>
              <a:t>2</a:t>
            </a:r>
            <a:endParaRPr lang="en-GB" spc="-23" dirty="0">
              <a:solidFill>
                <a:srgbClr val="FFFFFF"/>
              </a:solidFill>
            </a:endParaRPr>
          </a:p>
        </p:txBody>
      </p:sp>
      <p:grpSp>
        <p:nvGrpSpPr>
          <p:cNvPr id="10" name="Group 9">
            <a:extLst>
              <a:ext uri="{FF2B5EF4-FFF2-40B4-BE49-F238E27FC236}">
                <a16:creationId xmlns:a16="http://schemas.microsoft.com/office/drawing/2014/main" id="{6963FF0A-8F35-7BBA-34F8-CC9AF6BA7DF3}"/>
              </a:ext>
            </a:extLst>
          </p:cNvPr>
          <p:cNvGrpSpPr/>
          <p:nvPr/>
        </p:nvGrpSpPr>
        <p:grpSpPr>
          <a:xfrm>
            <a:off x="6653374" y="1523268"/>
            <a:ext cx="4798445" cy="4021148"/>
            <a:chOff x="7024253" y="1981232"/>
            <a:chExt cx="3882436" cy="3253522"/>
          </a:xfrm>
        </p:grpSpPr>
        <p:graphicFrame>
          <p:nvGraphicFramePr>
            <p:cNvPr id="78" name="Chart 77">
              <a:extLst>
                <a:ext uri="{FF2B5EF4-FFF2-40B4-BE49-F238E27FC236}">
                  <a16:creationId xmlns:a16="http://schemas.microsoft.com/office/drawing/2014/main" id="{E9198966-2A20-4A9B-8F74-A5F3CF1E25AA}"/>
                </a:ext>
              </a:extLst>
            </p:cNvPr>
            <p:cNvGraphicFramePr/>
            <p:nvPr>
              <p:extLst>
                <p:ext uri="{D42A27DB-BD31-4B8C-83A1-F6EECF244321}">
                  <p14:modId xmlns:p14="http://schemas.microsoft.com/office/powerpoint/2010/main" val="2434612733"/>
                </p:ext>
              </p:extLst>
            </p:nvPr>
          </p:nvGraphicFramePr>
          <p:xfrm>
            <a:off x="7194189" y="3467850"/>
            <a:ext cx="37125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66D08A7-B058-4885-AD6C-87501780233F}"/>
                </a:ext>
              </a:extLst>
            </p:cNvPr>
            <p:cNvGraphicFramePr/>
            <p:nvPr>
              <p:extLst>
                <p:ext uri="{D42A27DB-BD31-4B8C-83A1-F6EECF244321}">
                  <p14:modId xmlns:p14="http://schemas.microsoft.com/office/powerpoint/2010/main" val="1310355849"/>
                </p:ext>
              </p:extLst>
            </p:nvPr>
          </p:nvGraphicFramePr>
          <p:xfrm>
            <a:off x="7194189" y="1981232"/>
            <a:ext cx="37125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CE45EC9-6B5F-4FE9-BF14-87F7B56B900A}"/>
                </a:ext>
              </a:extLst>
            </p:cNvPr>
            <p:cNvSpPr txBox="1"/>
            <p:nvPr/>
          </p:nvSpPr>
          <p:spPr>
            <a:xfrm rot="16200000">
              <a:off x="6562523" y="2699428"/>
              <a:ext cx="1047972"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p>
              <a:pPr algn="ctr" defTabSz="685800">
                <a:spcBef>
                  <a:spcPts val="900"/>
                </a:spcBef>
                <a:buSzPct val="100000"/>
              </a:pPr>
              <a:r>
                <a:rPr lang="en-GB" sz="1000" b="1" dirty="0" err="1">
                  <a:solidFill>
                    <a:srgbClr val="595454"/>
                  </a:solidFill>
                </a:rPr>
                <a:t>CD8</a:t>
              </a:r>
              <a:r>
                <a:rPr lang="en-GB" sz="1000" b="1" baseline="30000" dirty="0">
                  <a:solidFill>
                    <a:srgbClr val="595454"/>
                  </a:solidFill>
                </a:rPr>
                <a:t>+</a:t>
              </a:r>
              <a:r>
                <a:rPr lang="en-GB" sz="1000" b="1" dirty="0">
                  <a:solidFill>
                    <a:srgbClr val="595454"/>
                  </a:solidFill>
                </a:rPr>
                <a:t> </a:t>
              </a:r>
              <a:r>
                <a:rPr lang="en-GB" sz="1000" b="1" dirty="0" err="1">
                  <a:solidFill>
                    <a:srgbClr val="595454"/>
                  </a:solidFill>
                </a:rPr>
                <a:t>EGFRt</a:t>
              </a:r>
              <a:r>
                <a:rPr lang="en-GB" sz="1000" b="1" baseline="30000" dirty="0">
                  <a:solidFill>
                    <a:srgbClr val="595454"/>
                  </a:solidFill>
                </a:rPr>
                <a:t>+</a:t>
              </a:r>
              <a:r>
                <a:rPr lang="en-GB" sz="1000" b="1" dirty="0">
                  <a:solidFill>
                    <a:srgbClr val="595454"/>
                  </a:solidFill>
                </a:rPr>
                <a:t> cells/</a:t>
              </a:r>
              <a:r>
                <a:rPr lang="en-GB" sz="1000" b="1" dirty="0">
                  <a:solidFill>
                    <a:srgbClr val="595454"/>
                  </a:solidFill>
                  <a:sym typeface="Symbol" panose="05050102010706020507" pitchFamily="18" charset="2"/>
                </a:rPr>
                <a:t></a:t>
              </a:r>
              <a:r>
                <a:rPr lang="en-GB" sz="1000" b="1" dirty="0">
                  <a:solidFill>
                    <a:srgbClr val="595454"/>
                  </a:solidFill>
                </a:rPr>
                <a:t>L</a:t>
              </a:r>
            </a:p>
          </p:txBody>
        </p:sp>
        <p:sp>
          <p:nvSpPr>
            <p:cNvPr id="75" name="TextBox 74">
              <a:extLst>
                <a:ext uri="{FF2B5EF4-FFF2-40B4-BE49-F238E27FC236}">
                  <a16:creationId xmlns:a16="http://schemas.microsoft.com/office/drawing/2014/main" id="{8A15C708-C5DC-4746-B9AD-29A29D537F6E}"/>
                </a:ext>
              </a:extLst>
            </p:cNvPr>
            <p:cNvSpPr txBox="1"/>
            <p:nvPr/>
          </p:nvSpPr>
          <p:spPr>
            <a:xfrm>
              <a:off x="8518728" y="5110243"/>
              <a:ext cx="1477277"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defPPr>
                <a:defRPr lang="en-US"/>
              </a:defPPr>
              <a:lvl1pPr algn="ctr">
                <a:lnSpc>
                  <a:spcPct val="100000"/>
                </a:lnSpc>
                <a:spcBef>
                  <a:spcPts val="1200"/>
                </a:spcBef>
                <a:buSzPct val="100000"/>
                <a:defRPr sz="1200" b="1"/>
              </a:lvl1pPr>
            </a:lstStyle>
            <a:p>
              <a:pPr defTabSz="685800">
                <a:spcBef>
                  <a:spcPts val="900"/>
                </a:spcBef>
              </a:pPr>
              <a:r>
                <a:rPr lang="en-GB" sz="1000" dirty="0">
                  <a:solidFill>
                    <a:srgbClr val="595454"/>
                  </a:solidFill>
                </a:rPr>
                <a:t>Days after CAR T cell infusion</a:t>
              </a:r>
            </a:p>
          </p:txBody>
        </p:sp>
        <p:sp>
          <p:nvSpPr>
            <p:cNvPr id="76" name="TextBox 75">
              <a:extLst>
                <a:ext uri="{FF2B5EF4-FFF2-40B4-BE49-F238E27FC236}">
                  <a16:creationId xmlns:a16="http://schemas.microsoft.com/office/drawing/2014/main" id="{900EE7A7-DCA7-45DF-B95E-8EFAE2D8C101}"/>
                </a:ext>
              </a:extLst>
            </p:cNvPr>
            <p:cNvSpPr txBox="1"/>
            <p:nvPr/>
          </p:nvSpPr>
          <p:spPr>
            <a:xfrm rot="16200000">
              <a:off x="6562523" y="4164969"/>
              <a:ext cx="1047972"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p>
              <a:pPr algn="ctr" defTabSz="685800">
                <a:spcBef>
                  <a:spcPts val="900"/>
                </a:spcBef>
                <a:buSzPct val="100000"/>
              </a:pPr>
              <a:r>
                <a:rPr lang="en-GB" sz="1000" b="1" dirty="0">
                  <a:solidFill>
                    <a:srgbClr val="595454"/>
                  </a:solidFill>
                </a:rPr>
                <a:t>CD4</a:t>
              </a:r>
              <a:r>
                <a:rPr lang="en-GB" sz="1000" b="1" baseline="30000" dirty="0">
                  <a:solidFill>
                    <a:srgbClr val="595454"/>
                  </a:solidFill>
                </a:rPr>
                <a:t>+</a:t>
              </a:r>
              <a:r>
                <a:rPr lang="en-GB" sz="1000" b="1" dirty="0">
                  <a:solidFill>
                    <a:srgbClr val="595454"/>
                  </a:solidFill>
                </a:rPr>
                <a:t> </a:t>
              </a:r>
              <a:r>
                <a:rPr lang="en-GB" sz="1000" b="1" dirty="0" err="1">
                  <a:solidFill>
                    <a:srgbClr val="595454"/>
                  </a:solidFill>
                </a:rPr>
                <a:t>EGFRt</a:t>
              </a:r>
              <a:r>
                <a:rPr lang="en-GB" sz="1000" b="1" baseline="30000" dirty="0">
                  <a:solidFill>
                    <a:srgbClr val="595454"/>
                  </a:solidFill>
                </a:rPr>
                <a:t>+</a:t>
              </a:r>
              <a:r>
                <a:rPr lang="en-GB" sz="1000" b="1" dirty="0">
                  <a:solidFill>
                    <a:srgbClr val="595454"/>
                  </a:solidFill>
                </a:rPr>
                <a:t> cells/</a:t>
              </a:r>
              <a:r>
                <a:rPr lang="en-GB" sz="1000" b="1" dirty="0">
                  <a:solidFill>
                    <a:srgbClr val="595454"/>
                  </a:solidFill>
                  <a:sym typeface="Symbol" panose="05050102010706020507" pitchFamily="18" charset="2"/>
                </a:rPr>
                <a:t></a:t>
              </a:r>
              <a:r>
                <a:rPr lang="en-GB" sz="1000" b="1" dirty="0">
                  <a:solidFill>
                    <a:srgbClr val="595454"/>
                  </a:solidFill>
                </a:rPr>
                <a:t>L</a:t>
              </a:r>
            </a:p>
          </p:txBody>
        </p:sp>
        <p:sp>
          <p:nvSpPr>
            <p:cNvPr id="147" name="TextBox 146">
              <a:extLst>
                <a:ext uri="{FF2B5EF4-FFF2-40B4-BE49-F238E27FC236}">
                  <a16:creationId xmlns:a16="http://schemas.microsoft.com/office/drawing/2014/main" id="{665BE690-A454-435F-898A-E33684E1EB2F}"/>
                </a:ext>
              </a:extLst>
            </p:cNvPr>
            <p:cNvSpPr txBox="1"/>
            <p:nvPr/>
          </p:nvSpPr>
          <p:spPr>
            <a:xfrm>
              <a:off x="10051996" y="2023928"/>
              <a:ext cx="726318" cy="112060"/>
            </a:xfrm>
            <a:prstGeom prst="rect">
              <a:avLst/>
            </a:prstGeom>
            <a:noFill/>
          </p:spPr>
          <p:txBody>
            <a:bodyPr wrap="none" lIns="0" tIns="0" rIns="0" bIns="0" rtlCol="0">
              <a:spAutoFit/>
            </a:bodyPr>
            <a:lstStyle/>
            <a:p>
              <a:pPr algn="r" defTabSz="685800">
                <a:buSzPct val="100000"/>
              </a:pPr>
              <a:r>
                <a:rPr lang="en-GB" sz="900" dirty="0">
                  <a:solidFill>
                    <a:srgbClr val="BE2BBB"/>
                  </a:solidFill>
                  <a:sym typeface="Wingdings" panose="05000000000000000000" pitchFamily="2" charset="2"/>
                </a:rPr>
                <a:t></a:t>
              </a:r>
              <a:r>
                <a:rPr lang="en-GB" sz="900" dirty="0">
                  <a:solidFill>
                    <a:srgbClr val="595454"/>
                  </a:solidFill>
                  <a:sym typeface="Wingdings" panose="05000000000000000000" pitchFamily="2" charset="2"/>
                </a:rPr>
                <a:t> </a:t>
              </a:r>
              <a:r>
                <a:rPr lang="en-GB" sz="900" dirty="0">
                  <a:solidFill>
                    <a:srgbClr val="595454"/>
                  </a:solidFill>
                </a:rPr>
                <a:t>Cy/flu</a:t>
              </a:r>
              <a:r>
                <a:rPr lang="en-GB" sz="900" dirty="0">
                  <a:solidFill>
                    <a:srgbClr val="EEE7E7">
                      <a:lumMod val="50000"/>
                    </a:srgbClr>
                  </a:solidFill>
                </a:rPr>
                <a:t>  </a:t>
              </a:r>
              <a:r>
                <a:rPr lang="en-GB" sz="900" dirty="0">
                  <a:solidFill>
                    <a:srgbClr val="A69F9F"/>
                  </a:solidFill>
                  <a:sym typeface="Wingdings" panose="05000000000000000000" pitchFamily="2" charset="2"/>
                </a:rPr>
                <a:t></a:t>
              </a:r>
              <a:r>
                <a:rPr lang="en-GB" sz="900" dirty="0">
                  <a:solidFill>
                    <a:srgbClr val="595454"/>
                  </a:solidFill>
                  <a:sym typeface="Wingdings" panose="05000000000000000000" pitchFamily="2" charset="2"/>
                </a:rPr>
                <a:t> </a:t>
              </a:r>
              <a:r>
                <a:rPr lang="en-GB" sz="900" dirty="0">
                  <a:solidFill>
                    <a:srgbClr val="595454"/>
                  </a:solidFill>
                </a:rPr>
                <a:t>No flu</a:t>
              </a:r>
            </a:p>
          </p:txBody>
        </p:sp>
        <p:sp>
          <p:nvSpPr>
            <p:cNvPr id="149" name="Freeform 5">
              <a:extLst>
                <a:ext uri="{FF2B5EF4-FFF2-40B4-BE49-F238E27FC236}">
                  <a16:creationId xmlns:a16="http://schemas.microsoft.com/office/drawing/2014/main" id="{3326CA49-5DC9-4680-A1E5-E38C47533DFB}"/>
                </a:ext>
              </a:extLst>
            </p:cNvPr>
            <p:cNvSpPr>
              <a:spLocks noEditPoints="1"/>
            </p:cNvSpPr>
            <p:nvPr/>
          </p:nvSpPr>
          <p:spPr bwMode="auto">
            <a:xfrm>
              <a:off x="8109450" y="3046990"/>
              <a:ext cx="81000" cy="11239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0" name="Freeform 5">
              <a:extLst>
                <a:ext uri="{FF2B5EF4-FFF2-40B4-BE49-F238E27FC236}">
                  <a16:creationId xmlns:a16="http://schemas.microsoft.com/office/drawing/2014/main" id="{9512FC34-FC1A-4EAD-BA4E-EDED37965853}"/>
                </a:ext>
              </a:extLst>
            </p:cNvPr>
            <p:cNvSpPr>
              <a:spLocks noEditPoints="1"/>
            </p:cNvSpPr>
            <p:nvPr/>
          </p:nvSpPr>
          <p:spPr bwMode="auto">
            <a:xfrm>
              <a:off x="8509526" y="2996092"/>
              <a:ext cx="81000" cy="13144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1" name="Freeform 5">
              <a:extLst>
                <a:ext uri="{FF2B5EF4-FFF2-40B4-BE49-F238E27FC236}">
                  <a16:creationId xmlns:a16="http://schemas.microsoft.com/office/drawing/2014/main" id="{A4484E57-7303-4C43-93DA-F8E45B38EDC2}"/>
                </a:ext>
              </a:extLst>
            </p:cNvPr>
            <p:cNvSpPr>
              <a:spLocks noEditPoints="1"/>
            </p:cNvSpPr>
            <p:nvPr/>
          </p:nvSpPr>
          <p:spPr bwMode="auto">
            <a:xfrm>
              <a:off x="8902666" y="2286341"/>
              <a:ext cx="81000" cy="23241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2" name="Freeform 5">
              <a:extLst>
                <a:ext uri="{FF2B5EF4-FFF2-40B4-BE49-F238E27FC236}">
                  <a16:creationId xmlns:a16="http://schemas.microsoft.com/office/drawing/2014/main" id="{C0070355-C18C-4413-BEA3-4B8CF55CA25B}"/>
                </a:ext>
              </a:extLst>
            </p:cNvPr>
            <p:cNvSpPr>
              <a:spLocks noEditPoints="1"/>
            </p:cNvSpPr>
            <p:nvPr/>
          </p:nvSpPr>
          <p:spPr bwMode="auto">
            <a:xfrm>
              <a:off x="9305054" y="2411274"/>
              <a:ext cx="81000" cy="109532"/>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3" name="Freeform 5">
              <a:extLst>
                <a:ext uri="{FF2B5EF4-FFF2-40B4-BE49-F238E27FC236}">
                  <a16:creationId xmlns:a16="http://schemas.microsoft.com/office/drawing/2014/main" id="{5B119F64-7D28-498C-B212-C6AAA3E981D4}"/>
                </a:ext>
              </a:extLst>
            </p:cNvPr>
            <p:cNvSpPr>
              <a:spLocks noEditPoints="1"/>
            </p:cNvSpPr>
            <p:nvPr/>
          </p:nvSpPr>
          <p:spPr bwMode="auto">
            <a:xfrm>
              <a:off x="9709746" y="2520525"/>
              <a:ext cx="81000" cy="112061"/>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4" name="Freeform 5">
              <a:extLst>
                <a:ext uri="{FF2B5EF4-FFF2-40B4-BE49-F238E27FC236}">
                  <a16:creationId xmlns:a16="http://schemas.microsoft.com/office/drawing/2014/main" id="{C1D93A08-77A1-4EE9-A630-6DCF76488337}"/>
                </a:ext>
              </a:extLst>
            </p:cNvPr>
            <p:cNvSpPr>
              <a:spLocks noEditPoints="1"/>
            </p:cNvSpPr>
            <p:nvPr/>
          </p:nvSpPr>
          <p:spPr bwMode="auto">
            <a:xfrm>
              <a:off x="10095952" y="2641225"/>
              <a:ext cx="81000" cy="11206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5" name="Freeform 5">
              <a:extLst>
                <a:ext uri="{FF2B5EF4-FFF2-40B4-BE49-F238E27FC236}">
                  <a16:creationId xmlns:a16="http://schemas.microsoft.com/office/drawing/2014/main" id="{EE9DB127-140A-4409-9F02-B14E23D50D4C}"/>
                </a:ext>
              </a:extLst>
            </p:cNvPr>
            <p:cNvSpPr>
              <a:spLocks noEditPoints="1"/>
            </p:cNvSpPr>
            <p:nvPr/>
          </p:nvSpPr>
          <p:spPr bwMode="auto">
            <a:xfrm>
              <a:off x="10500658" y="2684080"/>
              <a:ext cx="81000" cy="1162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9" name="Freeform 5">
              <a:extLst>
                <a:ext uri="{FF2B5EF4-FFF2-40B4-BE49-F238E27FC236}">
                  <a16:creationId xmlns:a16="http://schemas.microsoft.com/office/drawing/2014/main" id="{EE99FA41-FB84-44A9-B96A-ED4B93E5DBAB}"/>
                </a:ext>
              </a:extLst>
            </p:cNvPr>
            <p:cNvSpPr>
              <a:spLocks noEditPoints="1"/>
            </p:cNvSpPr>
            <p:nvPr/>
          </p:nvSpPr>
          <p:spPr bwMode="auto">
            <a:xfrm>
              <a:off x="7695500" y="3142238"/>
              <a:ext cx="81000" cy="9906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0" name="Freeform 5">
              <a:extLst>
                <a:ext uri="{FF2B5EF4-FFF2-40B4-BE49-F238E27FC236}">
                  <a16:creationId xmlns:a16="http://schemas.microsoft.com/office/drawing/2014/main" id="{C91BE3F5-2F16-4F1A-A054-F615C9C1A293}"/>
                </a:ext>
              </a:extLst>
            </p:cNvPr>
            <p:cNvSpPr>
              <a:spLocks noEditPoints="1"/>
            </p:cNvSpPr>
            <p:nvPr/>
          </p:nvSpPr>
          <p:spPr bwMode="auto">
            <a:xfrm>
              <a:off x="8109450" y="3159385"/>
              <a:ext cx="81000" cy="11104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1" name="Freeform 5">
              <a:extLst>
                <a:ext uri="{FF2B5EF4-FFF2-40B4-BE49-F238E27FC236}">
                  <a16:creationId xmlns:a16="http://schemas.microsoft.com/office/drawing/2014/main" id="{E993A38B-6ABE-496E-BD70-1E9A8B9B37C6}"/>
                </a:ext>
              </a:extLst>
            </p:cNvPr>
            <p:cNvSpPr>
              <a:spLocks noEditPoints="1"/>
            </p:cNvSpPr>
            <p:nvPr/>
          </p:nvSpPr>
          <p:spPr bwMode="auto">
            <a:xfrm>
              <a:off x="8509526" y="3205789"/>
              <a:ext cx="81000" cy="9715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2" name="Freeform 5">
              <a:extLst>
                <a:ext uri="{FF2B5EF4-FFF2-40B4-BE49-F238E27FC236}">
                  <a16:creationId xmlns:a16="http://schemas.microsoft.com/office/drawing/2014/main" id="{E42DCA5E-A2B8-4643-ABF1-19973FCD38AA}"/>
                </a:ext>
              </a:extLst>
            </p:cNvPr>
            <p:cNvSpPr>
              <a:spLocks noEditPoints="1"/>
            </p:cNvSpPr>
            <p:nvPr/>
          </p:nvSpPr>
          <p:spPr bwMode="auto">
            <a:xfrm>
              <a:off x="8898041" y="3017600"/>
              <a:ext cx="81000" cy="105587"/>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3" name="Freeform 5">
              <a:extLst>
                <a:ext uri="{FF2B5EF4-FFF2-40B4-BE49-F238E27FC236}">
                  <a16:creationId xmlns:a16="http://schemas.microsoft.com/office/drawing/2014/main" id="{94E53B16-69B0-45F3-B00C-D7335F49789B}"/>
                </a:ext>
              </a:extLst>
            </p:cNvPr>
            <p:cNvSpPr>
              <a:spLocks noEditPoints="1"/>
            </p:cNvSpPr>
            <p:nvPr/>
          </p:nvSpPr>
          <p:spPr bwMode="auto">
            <a:xfrm>
              <a:off x="9295807" y="2910923"/>
              <a:ext cx="81000" cy="112528"/>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4" name="Freeform 5">
              <a:extLst>
                <a:ext uri="{FF2B5EF4-FFF2-40B4-BE49-F238E27FC236}">
                  <a16:creationId xmlns:a16="http://schemas.microsoft.com/office/drawing/2014/main" id="{40BB6118-FBF6-4544-9F30-3A8AC75E66C8}"/>
                </a:ext>
              </a:extLst>
            </p:cNvPr>
            <p:cNvSpPr>
              <a:spLocks noEditPoints="1"/>
            </p:cNvSpPr>
            <p:nvPr/>
          </p:nvSpPr>
          <p:spPr bwMode="auto">
            <a:xfrm>
              <a:off x="9698192" y="3000716"/>
              <a:ext cx="81000" cy="114344"/>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5" name="Freeform 5">
              <a:extLst>
                <a:ext uri="{FF2B5EF4-FFF2-40B4-BE49-F238E27FC236}">
                  <a16:creationId xmlns:a16="http://schemas.microsoft.com/office/drawing/2014/main" id="{A76DB339-E34D-46B6-A900-EC6B323E68A8}"/>
                </a:ext>
              </a:extLst>
            </p:cNvPr>
            <p:cNvSpPr>
              <a:spLocks noEditPoints="1"/>
            </p:cNvSpPr>
            <p:nvPr/>
          </p:nvSpPr>
          <p:spPr bwMode="auto">
            <a:xfrm>
              <a:off x="10109828" y="3207690"/>
              <a:ext cx="81000" cy="1162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6" name="Freeform 5">
              <a:extLst>
                <a:ext uri="{FF2B5EF4-FFF2-40B4-BE49-F238E27FC236}">
                  <a16:creationId xmlns:a16="http://schemas.microsoft.com/office/drawing/2014/main" id="{28C1C312-B4A2-4C52-B827-1412F331AA1C}"/>
                </a:ext>
              </a:extLst>
            </p:cNvPr>
            <p:cNvSpPr>
              <a:spLocks noEditPoints="1"/>
            </p:cNvSpPr>
            <p:nvPr/>
          </p:nvSpPr>
          <p:spPr bwMode="auto">
            <a:xfrm>
              <a:off x="10507589" y="3215851"/>
              <a:ext cx="81000" cy="10096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8" name="Freeform 5">
              <a:extLst>
                <a:ext uri="{FF2B5EF4-FFF2-40B4-BE49-F238E27FC236}">
                  <a16:creationId xmlns:a16="http://schemas.microsoft.com/office/drawing/2014/main" id="{160E3213-AE9C-4145-83C2-30A9CDF4EA0C}"/>
                </a:ext>
              </a:extLst>
            </p:cNvPr>
            <p:cNvSpPr>
              <a:spLocks noEditPoints="1"/>
            </p:cNvSpPr>
            <p:nvPr/>
          </p:nvSpPr>
          <p:spPr bwMode="auto">
            <a:xfrm>
              <a:off x="7760238" y="4650316"/>
              <a:ext cx="81000" cy="12001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0" name="Freeform 5">
              <a:extLst>
                <a:ext uri="{FF2B5EF4-FFF2-40B4-BE49-F238E27FC236}">
                  <a16:creationId xmlns:a16="http://schemas.microsoft.com/office/drawing/2014/main" id="{62D0061A-F873-4C2C-BBE1-E97F9CBBD836}"/>
                </a:ext>
              </a:extLst>
            </p:cNvPr>
            <p:cNvSpPr>
              <a:spLocks noEditPoints="1"/>
            </p:cNvSpPr>
            <p:nvPr/>
          </p:nvSpPr>
          <p:spPr bwMode="auto">
            <a:xfrm>
              <a:off x="8555766" y="4174065"/>
              <a:ext cx="81000" cy="27051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1" name="Freeform 5">
              <a:extLst>
                <a:ext uri="{FF2B5EF4-FFF2-40B4-BE49-F238E27FC236}">
                  <a16:creationId xmlns:a16="http://schemas.microsoft.com/office/drawing/2014/main" id="{A186508E-503A-438B-A6BD-0BA4160F51E1}"/>
                </a:ext>
              </a:extLst>
            </p:cNvPr>
            <p:cNvSpPr>
              <a:spLocks noEditPoints="1"/>
            </p:cNvSpPr>
            <p:nvPr/>
          </p:nvSpPr>
          <p:spPr bwMode="auto">
            <a:xfrm>
              <a:off x="8953530" y="3884507"/>
              <a:ext cx="81000" cy="1543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2" name="Freeform 5">
              <a:extLst>
                <a:ext uri="{FF2B5EF4-FFF2-40B4-BE49-F238E27FC236}">
                  <a16:creationId xmlns:a16="http://schemas.microsoft.com/office/drawing/2014/main" id="{935CAA6D-3642-43B6-A67C-C3C40003ACD4}"/>
                </a:ext>
              </a:extLst>
            </p:cNvPr>
            <p:cNvSpPr>
              <a:spLocks noEditPoints="1"/>
            </p:cNvSpPr>
            <p:nvPr/>
          </p:nvSpPr>
          <p:spPr bwMode="auto">
            <a:xfrm>
              <a:off x="9351294" y="3886412"/>
              <a:ext cx="81000" cy="12382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3" name="Freeform 5">
              <a:extLst>
                <a:ext uri="{FF2B5EF4-FFF2-40B4-BE49-F238E27FC236}">
                  <a16:creationId xmlns:a16="http://schemas.microsoft.com/office/drawing/2014/main" id="{CF59DF65-1468-463D-8E51-1A4C077831FB}"/>
                </a:ext>
              </a:extLst>
            </p:cNvPr>
            <p:cNvSpPr>
              <a:spLocks noEditPoints="1"/>
            </p:cNvSpPr>
            <p:nvPr/>
          </p:nvSpPr>
          <p:spPr bwMode="auto">
            <a:xfrm>
              <a:off x="9749058" y="4057861"/>
              <a:ext cx="81000" cy="125731"/>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4" name="Freeform 5">
              <a:extLst>
                <a:ext uri="{FF2B5EF4-FFF2-40B4-BE49-F238E27FC236}">
                  <a16:creationId xmlns:a16="http://schemas.microsoft.com/office/drawing/2014/main" id="{71C14C2B-D223-4EE2-9297-3B3EC961431E}"/>
                </a:ext>
              </a:extLst>
            </p:cNvPr>
            <p:cNvSpPr>
              <a:spLocks noEditPoints="1"/>
            </p:cNvSpPr>
            <p:nvPr/>
          </p:nvSpPr>
          <p:spPr bwMode="auto">
            <a:xfrm>
              <a:off x="10146822" y="4158825"/>
              <a:ext cx="81000" cy="78106"/>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7" name="Freeform 5">
              <a:extLst>
                <a:ext uri="{FF2B5EF4-FFF2-40B4-BE49-F238E27FC236}">
                  <a16:creationId xmlns:a16="http://schemas.microsoft.com/office/drawing/2014/main" id="{B411C3A0-40FD-420A-864A-4D9566C0794D}"/>
                </a:ext>
              </a:extLst>
            </p:cNvPr>
            <p:cNvSpPr>
              <a:spLocks noEditPoints="1"/>
            </p:cNvSpPr>
            <p:nvPr/>
          </p:nvSpPr>
          <p:spPr bwMode="auto">
            <a:xfrm>
              <a:off x="7760238" y="4671270"/>
              <a:ext cx="81000" cy="10287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8" name="Freeform 5">
              <a:extLst>
                <a:ext uri="{FF2B5EF4-FFF2-40B4-BE49-F238E27FC236}">
                  <a16:creationId xmlns:a16="http://schemas.microsoft.com/office/drawing/2014/main" id="{0D431197-CC73-417C-BB22-01C1840A86AB}"/>
                </a:ext>
              </a:extLst>
            </p:cNvPr>
            <p:cNvSpPr>
              <a:spLocks noEditPoints="1"/>
            </p:cNvSpPr>
            <p:nvPr/>
          </p:nvSpPr>
          <p:spPr bwMode="auto">
            <a:xfrm>
              <a:off x="8109449" y="4669542"/>
              <a:ext cx="81000" cy="10858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9" name="Freeform 5">
              <a:extLst>
                <a:ext uri="{FF2B5EF4-FFF2-40B4-BE49-F238E27FC236}">
                  <a16:creationId xmlns:a16="http://schemas.microsoft.com/office/drawing/2014/main" id="{4B5B3F87-4B56-4445-8D33-792950CFECC8}"/>
                </a:ext>
              </a:extLst>
            </p:cNvPr>
            <p:cNvSpPr>
              <a:spLocks noEditPoints="1"/>
            </p:cNvSpPr>
            <p:nvPr/>
          </p:nvSpPr>
          <p:spPr bwMode="auto">
            <a:xfrm>
              <a:off x="8504902" y="4723649"/>
              <a:ext cx="81000" cy="9715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1" name="Freeform 5">
              <a:extLst>
                <a:ext uri="{FF2B5EF4-FFF2-40B4-BE49-F238E27FC236}">
                  <a16:creationId xmlns:a16="http://schemas.microsoft.com/office/drawing/2014/main" id="{69B7577B-0B1F-462C-B4D0-407E0ED7F248}"/>
                </a:ext>
              </a:extLst>
            </p:cNvPr>
            <p:cNvSpPr>
              <a:spLocks noEditPoints="1"/>
            </p:cNvSpPr>
            <p:nvPr/>
          </p:nvSpPr>
          <p:spPr bwMode="auto">
            <a:xfrm>
              <a:off x="9295805" y="4503631"/>
              <a:ext cx="81000" cy="14859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2" name="Freeform 5">
              <a:extLst>
                <a:ext uri="{FF2B5EF4-FFF2-40B4-BE49-F238E27FC236}">
                  <a16:creationId xmlns:a16="http://schemas.microsoft.com/office/drawing/2014/main" id="{E7C9A83D-43C3-4648-A42F-6E15D2FE1158}"/>
                </a:ext>
              </a:extLst>
            </p:cNvPr>
            <p:cNvSpPr>
              <a:spLocks noEditPoints="1"/>
            </p:cNvSpPr>
            <p:nvPr/>
          </p:nvSpPr>
          <p:spPr bwMode="auto">
            <a:xfrm>
              <a:off x="9700506" y="4596698"/>
              <a:ext cx="81000" cy="14859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3" name="Freeform 5">
              <a:extLst>
                <a:ext uri="{FF2B5EF4-FFF2-40B4-BE49-F238E27FC236}">
                  <a16:creationId xmlns:a16="http://schemas.microsoft.com/office/drawing/2014/main" id="{ECF49B76-6E46-44D0-9C89-517D85033217}"/>
                </a:ext>
              </a:extLst>
            </p:cNvPr>
            <p:cNvSpPr>
              <a:spLocks noEditPoints="1"/>
            </p:cNvSpPr>
            <p:nvPr/>
          </p:nvSpPr>
          <p:spPr bwMode="auto">
            <a:xfrm>
              <a:off x="10146822" y="4635076"/>
              <a:ext cx="81000" cy="14287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grpSp>
      <p:sp>
        <p:nvSpPr>
          <p:cNvPr id="13" name="Footer Placeholder 12">
            <a:extLst>
              <a:ext uri="{FF2B5EF4-FFF2-40B4-BE49-F238E27FC236}">
                <a16:creationId xmlns:a16="http://schemas.microsoft.com/office/drawing/2014/main" id="{FE952328-E51B-F261-82F0-7081F6D307F2}"/>
              </a:ext>
            </a:extLst>
          </p:cNvPr>
          <p:cNvSpPr>
            <a:spLocks noGrp="1"/>
          </p:cNvSpPr>
          <p:nvPr>
            <p:ph type="ftr" sz="quarter" idx="3"/>
          </p:nvPr>
        </p:nvSpPr>
        <p:spPr/>
        <p:txBody>
          <a:bodyPr/>
          <a:lstStyle/>
          <a:p>
            <a:r>
              <a:rPr lang="en-US" dirty="0"/>
              <a:t>Figure extracted from Turtle CJ, et al. 2015.  </a:t>
            </a:r>
          </a:p>
          <a:p>
            <a:endParaRPr lang="en-US" dirty="0"/>
          </a:p>
          <a:p>
            <a:r>
              <a:rPr lang="en-US" dirty="0"/>
              <a:t>CD: Cluster of differentiation; Cy: cyclophosphamide; </a:t>
            </a:r>
            <a:r>
              <a:rPr lang="en-US" dirty="0" err="1"/>
              <a:t>EGFRt</a:t>
            </a:r>
            <a:r>
              <a:rPr lang="en-US" dirty="0"/>
              <a:t>: truncated-epidermal growth factor receptor; flu: fludarabine; CAR: chimeric antigen receptor</a:t>
            </a:r>
          </a:p>
          <a:p>
            <a:endParaRPr lang="en-US" dirty="0"/>
          </a:p>
          <a:p>
            <a:r>
              <a:rPr lang="en-US" dirty="0" err="1"/>
              <a:t>Yakoub</a:t>
            </a:r>
            <a:r>
              <a:rPr lang="en-US" dirty="0"/>
              <a:t>-Agha I, et al. </a:t>
            </a:r>
            <a:r>
              <a:rPr lang="en-US" i="1" dirty="0" err="1"/>
              <a:t>Haematologica</a:t>
            </a:r>
            <a:r>
              <a:rPr lang="en-US" i="1" dirty="0"/>
              <a:t> </a:t>
            </a:r>
            <a:r>
              <a:rPr lang="en-US" dirty="0"/>
              <a:t>2020;105:297–316.</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732621234"/>
      </p:ext>
    </p:extLst>
  </p:cSld>
  <p:clrMapOvr>
    <a:masterClrMapping/>
  </p:clrMapOvr>
  <mc:AlternateContent xmlns:mc="http://schemas.openxmlformats.org/markup-compatibility/2006" xmlns:p14="http://schemas.microsoft.com/office/powerpoint/2010/main">
    <mc:Choice Requires="p14">
      <p:transition p14:dur="0" advTm="33544"/>
    </mc:Choice>
    <mc:Fallback xmlns="">
      <p:transition advTm="335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EDD1-9648-4D64-81B1-12B1806897CF}"/>
              </a:ext>
            </a:extLst>
          </p:cNvPr>
          <p:cNvSpPr>
            <a:spLocks noGrp="1"/>
          </p:cNvSpPr>
          <p:nvPr>
            <p:ph type="title"/>
          </p:nvPr>
        </p:nvSpPr>
        <p:spPr/>
        <p:txBody>
          <a:bodyPr/>
          <a:lstStyle/>
          <a:p>
            <a:r>
              <a:rPr lang="en-GB" dirty="0"/>
              <a:t>Lymphodepletion: Optimizing CAR T Cell Expansion Following Infusion </a:t>
            </a:r>
          </a:p>
        </p:txBody>
      </p:sp>
      <p:sp>
        <p:nvSpPr>
          <p:cNvPr id="4" name="Text Placeholder 3">
            <a:extLst>
              <a:ext uri="{FF2B5EF4-FFF2-40B4-BE49-F238E27FC236}">
                <a16:creationId xmlns:a16="http://schemas.microsoft.com/office/drawing/2014/main" id="{822E1C1D-45C0-412D-8289-21E1340A4D0D}"/>
              </a:ext>
            </a:extLst>
          </p:cNvPr>
          <p:cNvSpPr>
            <a:spLocks noGrp="1"/>
          </p:cNvSpPr>
          <p:nvPr>
            <p:ph idx="1"/>
          </p:nvPr>
        </p:nvSpPr>
        <p:spPr>
          <a:xfrm>
            <a:off x="648333" y="1359146"/>
            <a:ext cx="5649450" cy="4722477"/>
          </a:xfrm>
        </p:spPr>
        <p:txBody>
          <a:bodyPr>
            <a:normAutofit/>
          </a:bodyPr>
          <a:lstStyle/>
          <a:p>
            <a:r>
              <a:rPr lang="en-US" sz="1800" dirty="0"/>
              <a:t>Usually given as outpatient</a:t>
            </a:r>
          </a:p>
          <a:p>
            <a:r>
              <a:rPr lang="en-US" sz="1800" dirty="0"/>
              <a:t>Creates a favorable environment in the body </a:t>
            </a:r>
            <a:br>
              <a:rPr lang="en-US" sz="1800" dirty="0"/>
            </a:br>
            <a:r>
              <a:rPr lang="en-US" sz="1800" dirty="0"/>
              <a:t>(e.g., by elimination of regulatory T cells)</a:t>
            </a:r>
            <a:r>
              <a:rPr lang="en-US" sz="1800" baseline="30000" dirty="0"/>
              <a:t>1</a:t>
            </a:r>
          </a:p>
          <a:p>
            <a:r>
              <a:rPr lang="en-US" sz="1800" dirty="0"/>
              <a:t>Upregulates tumor immunogenicity</a:t>
            </a:r>
            <a:r>
              <a:rPr lang="en-US" sz="1800" baseline="30000" dirty="0"/>
              <a:t>1</a:t>
            </a:r>
            <a:r>
              <a:rPr lang="en-US" sz="1800" dirty="0"/>
              <a:t> </a:t>
            </a:r>
          </a:p>
          <a:p>
            <a:r>
              <a:rPr lang="en-US" sz="1800" dirty="0"/>
              <a:t>Promotes homeostatic proliferation of transferred CAR T cells</a:t>
            </a:r>
            <a:r>
              <a:rPr lang="en-US" sz="1800" baseline="30000" dirty="0"/>
              <a:t>1</a:t>
            </a:r>
            <a:r>
              <a:rPr lang="en-US" sz="1800" dirty="0"/>
              <a:t> </a:t>
            </a:r>
          </a:p>
          <a:p>
            <a:r>
              <a:rPr lang="en-US" sz="1800" dirty="0"/>
              <a:t>Most commonly used regimen: cyclophosphamide and fludarabine (Cy/Flu) daily for 3–5 days</a:t>
            </a:r>
            <a:r>
              <a:rPr lang="en-US" sz="1800" baseline="30000" dirty="0"/>
              <a:t>1,2</a:t>
            </a:r>
            <a:r>
              <a:rPr lang="en-US" sz="1800" dirty="0"/>
              <a:t> </a:t>
            </a:r>
          </a:p>
        </p:txBody>
      </p:sp>
      <p:sp>
        <p:nvSpPr>
          <p:cNvPr id="8" name="Rectangle 7">
            <a:extLst>
              <a:ext uri="{FF2B5EF4-FFF2-40B4-BE49-F238E27FC236}">
                <a16:creationId xmlns:a16="http://schemas.microsoft.com/office/drawing/2014/main" id="{01D3BE30-AB03-4FB6-98D5-6D8D9469A491}"/>
              </a:ext>
            </a:extLst>
          </p:cNvPr>
          <p:cNvSpPr/>
          <p:nvPr/>
        </p:nvSpPr>
        <p:spPr>
          <a:xfrm>
            <a:off x="774700" y="4273128"/>
            <a:ext cx="5234457" cy="1284207"/>
          </a:xfrm>
          <a:prstGeom prst="rect">
            <a:avLst/>
          </a:prstGeom>
          <a:solidFill>
            <a:srgbClr val="BE2BBB"/>
          </a:solidFill>
          <a:ln>
            <a:noFill/>
          </a:ln>
        </p:spPr>
        <p:style>
          <a:lnRef idx="0">
            <a:schemeClr val="accent1"/>
          </a:lnRef>
          <a:fillRef idx="1">
            <a:schemeClr val="accent1"/>
          </a:fillRef>
          <a:effectRef idx="0">
            <a:srgbClr val="000000"/>
          </a:effectRef>
          <a:fontRef idx="minor">
            <a:schemeClr val="lt1"/>
          </a:fontRef>
        </p:style>
        <p:txBody>
          <a:bodyPr tIns="27000" bIns="27000" rtlCol="0" anchor="ctr"/>
          <a:lstStyle/>
          <a:p>
            <a:pPr algn="ctr" defTabSz="685800">
              <a:lnSpc>
                <a:spcPct val="90000"/>
              </a:lnSpc>
              <a:defRPr/>
            </a:pPr>
            <a:r>
              <a:rPr lang="en-GB" spc="-23" dirty="0">
                <a:solidFill>
                  <a:srgbClr val="FFFFFF"/>
                </a:solidFill>
              </a:rPr>
              <a:t>Using cyclophosphamide and fludarabine together </a:t>
            </a:r>
            <a:br>
              <a:rPr lang="en-GB" spc="-23" dirty="0">
                <a:solidFill>
                  <a:srgbClr val="FFFFFF"/>
                </a:solidFill>
              </a:rPr>
            </a:br>
            <a:r>
              <a:rPr lang="en-GB" spc="-23" dirty="0">
                <a:solidFill>
                  <a:srgbClr val="FFFFFF"/>
                </a:solidFill>
              </a:rPr>
              <a:t>results in improved CAR T cell expansion and </a:t>
            </a:r>
            <a:br>
              <a:rPr lang="en-GB" spc="-23" dirty="0">
                <a:solidFill>
                  <a:srgbClr val="FFFFFF"/>
                </a:solidFill>
              </a:rPr>
            </a:br>
            <a:r>
              <a:rPr lang="en-GB" spc="-23" dirty="0">
                <a:solidFill>
                  <a:srgbClr val="FFFFFF"/>
                </a:solidFill>
              </a:rPr>
              <a:t>persistence vs. cyclophosphamide </a:t>
            </a:r>
            <a:r>
              <a:rPr lang="en-GB" spc="-23" dirty="0" err="1">
                <a:solidFill>
                  <a:srgbClr val="FFFFFF"/>
                </a:solidFill>
              </a:rPr>
              <a:t>alone</a:t>
            </a:r>
            <a:r>
              <a:rPr lang="en-GB" spc="-23" baseline="30000" dirty="0" err="1">
                <a:solidFill>
                  <a:srgbClr val="FFFFFF"/>
                </a:solidFill>
              </a:rPr>
              <a:t>2</a:t>
            </a:r>
            <a:endParaRPr lang="en-GB" spc="-23" dirty="0">
              <a:solidFill>
                <a:srgbClr val="FFFFFF"/>
              </a:solidFill>
            </a:endParaRPr>
          </a:p>
        </p:txBody>
      </p:sp>
      <p:grpSp>
        <p:nvGrpSpPr>
          <p:cNvPr id="10" name="Group 9">
            <a:extLst>
              <a:ext uri="{FF2B5EF4-FFF2-40B4-BE49-F238E27FC236}">
                <a16:creationId xmlns:a16="http://schemas.microsoft.com/office/drawing/2014/main" id="{6963FF0A-8F35-7BBA-34F8-CC9AF6BA7DF3}"/>
              </a:ext>
            </a:extLst>
          </p:cNvPr>
          <p:cNvGrpSpPr/>
          <p:nvPr/>
        </p:nvGrpSpPr>
        <p:grpSpPr>
          <a:xfrm>
            <a:off x="6653374" y="1523268"/>
            <a:ext cx="4798445" cy="4021148"/>
            <a:chOff x="7024253" y="1981232"/>
            <a:chExt cx="3882436" cy="3253522"/>
          </a:xfrm>
        </p:grpSpPr>
        <p:graphicFrame>
          <p:nvGraphicFramePr>
            <p:cNvPr id="78" name="Chart 77">
              <a:extLst>
                <a:ext uri="{FF2B5EF4-FFF2-40B4-BE49-F238E27FC236}">
                  <a16:creationId xmlns:a16="http://schemas.microsoft.com/office/drawing/2014/main" id="{E9198966-2A20-4A9B-8F74-A5F3CF1E25AA}"/>
                </a:ext>
              </a:extLst>
            </p:cNvPr>
            <p:cNvGraphicFramePr/>
            <p:nvPr/>
          </p:nvGraphicFramePr>
          <p:xfrm>
            <a:off x="7194189" y="3467850"/>
            <a:ext cx="37125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66D08A7-B058-4885-AD6C-87501780233F}"/>
                </a:ext>
              </a:extLst>
            </p:cNvPr>
            <p:cNvGraphicFramePr/>
            <p:nvPr/>
          </p:nvGraphicFramePr>
          <p:xfrm>
            <a:off x="7194189" y="1981232"/>
            <a:ext cx="37125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CE45EC9-6B5F-4FE9-BF14-87F7B56B900A}"/>
                </a:ext>
              </a:extLst>
            </p:cNvPr>
            <p:cNvSpPr txBox="1"/>
            <p:nvPr/>
          </p:nvSpPr>
          <p:spPr>
            <a:xfrm rot="16200000">
              <a:off x="6562523" y="2699428"/>
              <a:ext cx="1047972"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p>
              <a:pPr algn="ctr" defTabSz="685800">
                <a:spcBef>
                  <a:spcPts val="900"/>
                </a:spcBef>
                <a:buSzPct val="100000"/>
              </a:pPr>
              <a:r>
                <a:rPr lang="en-GB" sz="1000" b="1" dirty="0" err="1">
                  <a:solidFill>
                    <a:srgbClr val="595454"/>
                  </a:solidFill>
                </a:rPr>
                <a:t>CD8</a:t>
              </a:r>
              <a:r>
                <a:rPr lang="en-GB" sz="1000" b="1" baseline="30000" dirty="0">
                  <a:solidFill>
                    <a:srgbClr val="595454"/>
                  </a:solidFill>
                </a:rPr>
                <a:t>+</a:t>
              </a:r>
              <a:r>
                <a:rPr lang="en-GB" sz="1000" b="1" dirty="0">
                  <a:solidFill>
                    <a:srgbClr val="595454"/>
                  </a:solidFill>
                </a:rPr>
                <a:t> </a:t>
              </a:r>
              <a:r>
                <a:rPr lang="en-GB" sz="1000" b="1" dirty="0" err="1">
                  <a:solidFill>
                    <a:srgbClr val="595454"/>
                  </a:solidFill>
                </a:rPr>
                <a:t>EGFRt</a:t>
              </a:r>
              <a:r>
                <a:rPr lang="en-GB" sz="1000" b="1" baseline="30000" dirty="0">
                  <a:solidFill>
                    <a:srgbClr val="595454"/>
                  </a:solidFill>
                </a:rPr>
                <a:t>+</a:t>
              </a:r>
              <a:r>
                <a:rPr lang="en-GB" sz="1000" b="1" dirty="0">
                  <a:solidFill>
                    <a:srgbClr val="595454"/>
                  </a:solidFill>
                </a:rPr>
                <a:t> cells/</a:t>
              </a:r>
              <a:r>
                <a:rPr lang="en-GB" sz="1000" b="1" dirty="0">
                  <a:solidFill>
                    <a:srgbClr val="595454"/>
                  </a:solidFill>
                  <a:sym typeface="Symbol" panose="05050102010706020507" pitchFamily="18" charset="2"/>
                </a:rPr>
                <a:t></a:t>
              </a:r>
              <a:r>
                <a:rPr lang="en-GB" sz="1000" b="1" dirty="0">
                  <a:solidFill>
                    <a:srgbClr val="595454"/>
                  </a:solidFill>
                </a:rPr>
                <a:t>L</a:t>
              </a:r>
            </a:p>
          </p:txBody>
        </p:sp>
        <p:sp>
          <p:nvSpPr>
            <p:cNvPr id="75" name="TextBox 74">
              <a:extLst>
                <a:ext uri="{FF2B5EF4-FFF2-40B4-BE49-F238E27FC236}">
                  <a16:creationId xmlns:a16="http://schemas.microsoft.com/office/drawing/2014/main" id="{8A15C708-C5DC-4746-B9AD-29A29D537F6E}"/>
                </a:ext>
              </a:extLst>
            </p:cNvPr>
            <p:cNvSpPr txBox="1"/>
            <p:nvPr/>
          </p:nvSpPr>
          <p:spPr>
            <a:xfrm>
              <a:off x="8518728" y="5110243"/>
              <a:ext cx="1477277"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defPPr>
                <a:defRPr lang="en-US"/>
              </a:defPPr>
              <a:lvl1pPr algn="ctr">
                <a:lnSpc>
                  <a:spcPct val="100000"/>
                </a:lnSpc>
                <a:spcBef>
                  <a:spcPts val="1200"/>
                </a:spcBef>
                <a:buSzPct val="100000"/>
                <a:defRPr sz="1200" b="1"/>
              </a:lvl1pPr>
            </a:lstStyle>
            <a:p>
              <a:pPr defTabSz="685800">
                <a:spcBef>
                  <a:spcPts val="900"/>
                </a:spcBef>
              </a:pPr>
              <a:r>
                <a:rPr lang="en-GB" sz="1000" dirty="0">
                  <a:solidFill>
                    <a:srgbClr val="595454"/>
                  </a:solidFill>
                </a:rPr>
                <a:t>Days after CAR T cell infusion</a:t>
              </a:r>
            </a:p>
          </p:txBody>
        </p:sp>
        <p:sp>
          <p:nvSpPr>
            <p:cNvPr id="76" name="TextBox 75">
              <a:extLst>
                <a:ext uri="{FF2B5EF4-FFF2-40B4-BE49-F238E27FC236}">
                  <a16:creationId xmlns:a16="http://schemas.microsoft.com/office/drawing/2014/main" id="{900EE7A7-DCA7-45DF-B95E-8EFAE2D8C101}"/>
                </a:ext>
              </a:extLst>
            </p:cNvPr>
            <p:cNvSpPr txBox="1"/>
            <p:nvPr/>
          </p:nvSpPr>
          <p:spPr>
            <a:xfrm rot="16200000">
              <a:off x="6562523" y="4164969"/>
              <a:ext cx="1047972" cy="12451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rtlCol="0">
              <a:spAutoFit/>
            </a:bodyPr>
            <a:lstStyle/>
            <a:p>
              <a:pPr algn="ctr" defTabSz="685800">
                <a:spcBef>
                  <a:spcPts val="900"/>
                </a:spcBef>
                <a:buSzPct val="100000"/>
              </a:pPr>
              <a:r>
                <a:rPr lang="en-GB" sz="1000" b="1" dirty="0">
                  <a:solidFill>
                    <a:srgbClr val="595454"/>
                  </a:solidFill>
                </a:rPr>
                <a:t>CD4</a:t>
              </a:r>
              <a:r>
                <a:rPr lang="en-GB" sz="1000" b="1" baseline="30000" dirty="0">
                  <a:solidFill>
                    <a:srgbClr val="595454"/>
                  </a:solidFill>
                </a:rPr>
                <a:t>+</a:t>
              </a:r>
              <a:r>
                <a:rPr lang="en-GB" sz="1000" b="1" dirty="0">
                  <a:solidFill>
                    <a:srgbClr val="595454"/>
                  </a:solidFill>
                </a:rPr>
                <a:t> </a:t>
              </a:r>
              <a:r>
                <a:rPr lang="en-GB" sz="1000" b="1" dirty="0" err="1">
                  <a:solidFill>
                    <a:srgbClr val="595454"/>
                  </a:solidFill>
                </a:rPr>
                <a:t>EGFRt</a:t>
              </a:r>
              <a:r>
                <a:rPr lang="en-GB" sz="1000" b="1" baseline="30000" dirty="0">
                  <a:solidFill>
                    <a:srgbClr val="595454"/>
                  </a:solidFill>
                </a:rPr>
                <a:t>+</a:t>
              </a:r>
              <a:r>
                <a:rPr lang="en-GB" sz="1000" b="1" dirty="0">
                  <a:solidFill>
                    <a:srgbClr val="595454"/>
                  </a:solidFill>
                </a:rPr>
                <a:t> cells/</a:t>
              </a:r>
              <a:r>
                <a:rPr lang="en-GB" sz="1000" b="1" dirty="0">
                  <a:solidFill>
                    <a:srgbClr val="595454"/>
                  </a:solidFill>
                  <a:sym typeface="Symbol" panose="05050102010706020507" pitchFamily="18" charset="2"/>
                </a:rPr>
                <a:t></a:t>
              </a:r>
              <a:r>
                <a:rPr lang="en-GB" sz="1000" b="1" dirty="0">
                  <a:solidFill>
                    <a:srgbClr val="595454"/>
                  </a:solidFill>
                </a:rPr>
                <a:t>L</a:t>
              </a:r>
            </a:p>
          </p:txBody>
        </p:sp>
        <p:sp>
          <p:nvSpPr>
            <p:cNvPr id="147" name="TextBox 146">
              <a:extLst>
                <a:ext uri="{FF2B5EF4-FFF2-40B4-BE49-F238E27FC236}">
                  <a16:creationId xmlns:a16="http://schemas.microsoft.com/office/drawing/2014/main" id="{665BE690-A454-435F-898A-E33684E1EB2F}"/>
                </a:ext>
              </a:extLst>
            </p:cNvPr>
            <p:cNvSpPr txBox="1"/>
            <p:nvPr/>
          </p:nvSpPr>
          <p:spPr>
            <a:xfrm>
              <a:off x="10051996" y="2023928"/>
              <a:ext cx="726318" cy="112060"/>
            </a:xfrm>
            <a:prstGeom prst="rect">
              <a:avLst/>
            </a:prstGeom>
            <a:noFill/>
          </p:spPr>
          <p:txBody>
            <a:bodyPr wrap="none" lIns="0" tIns="0" rIns="0" bIns="0" rtlCol="0">
              <a:spAutoFit/>
            </a:bodyPr>
            <a:lstStyle/>
            <a:p>
              <a:pPr algn="r" defTabSz="685800">
                <a:buSzPct val="100000"/>
              </a:pPr>
              <a:r>
                <a:rPr lang="en-GB" sz="900" dirty="0">
                  <a:solidFill>
                    <a:srgbClr val="BE2BBB"/>
                  </a:solidFill>
                  <a:sym typeface="Wingdings" panose="05000000000000000000" pitchFamily="2" charset="2"/>
                </a:rPr>
                <a:t></a:t>
              </a:r>
              <a:r>
                <a:rPr lang="en-GB" sz="900" dirty="0">
                  <a:solidFill>
                    <a:srgbClr val="595454"/>
                  </a:solidFill>
                  <a:sym typeface="Wingdings" panose="05000000000000000000" pitchFamily="2" charset="2"/>
                </a:rPr>
                <a:t> </a:t>
              </a:r>
              <a:r>
                <a:rPr lang="en-GB" sz="900" dirty="0">
                  <a:solidFill>
                    <a:srgbClr val="595454"/>
                  </a:solidFill>
                </a:rPr>
                <a:t>Cy/flu</a:t>
              </a:r>
              <a:r>
                <a:rPr lang="en-GB" sz="900" dirty="0">
                  <a:solidFill>
                    <a:srgbClr val="EEE7E7">
                      <a:lumMod val="50000"/>
                    </a:srgbClr>
                  </a:solidFill>
                </a:rPr>
                <a:t>  </a:t>
              </a:r>
              <a:r>
                <a:rPr lang="en-GB" sz="900" dirty="0">
                  <a:solidFill>
                    <a:srgbClr val="A69F9F"/>
                  </a:solidFill>
                  <a:sym typeface="Wingdings" panose="05000000000000000000" pitchFamily="2" charset="2"/>
                </a:rPr>
                <a:t></a:t>
              </a:r>
              <a:r>
                <a:rPr lang="en-GB" sz="900" dirty="0">
                  <a:solidFill>
                    <a:srgbClr val="595454"/>
                  </a:solidFill>
                  <a:sym typeface="Wingdings" panose="05000000000000000000" pitchFamily="2" charset="2"/>
                </a:rPr>
                <a:t> </a:t>
              </a:r>
              <a:r>
                <a:rPr lang="en-GB" sz="900" dirty="0">
                  <a:solidFill>
                    <a:srgbClr val="595454"/>
                  </a:solidFill>
                </a:rPr>
                <a:t>No flu</a:t>
              </a:r>
            </a:p>
          </p:txBody>
        </p:sp>
        <p:sp>
          <p:nvSpPr>
            <p:cNvPr id="149" name="Freeform 5">
              <a:extLst>
                <a:ext uri="{FF2B5EF4-FFF2-40B4-BE49-F238E27FC236}">
                  <a16:creationId xmlns:a16="http://schemas.microsoft.com/office/drawing/2014/main" id="{3326CA49-5DC9-4680-A1E5-E38C47533DFB}"/>
                </a:ext>
              </a:extLst>
            </p:cNvPr>
            <p:cNvSpPr>
              <a:spLocks noEditPoints="1"/>
            </p:cNvSpPr>
            <p:nvPr/>
          </p:nvSpPr>
          <p:spPr bwMode="auto">
            <a:xfrm>
              <a:off x="8109450" y="3046990"/>
              <a:ext cx="81000" cy="11239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0" name="Freeform 5">
              <a:extLst>
                <a:ext uri="{FF2B5EF4-FFF2-40B4-BE49-F238E27FC236}">
                  <a16:creationId xmlns:a16="http://schemas.microsoft.com/office/drawing/2014/main" id="{9512FC34-FC1A-4EAD-BA4E-EDED37965853}"/>
                </a:ext>
              </a:extLst>
            </p:cNvPr>
            <p:cNvSpPr>
              <a:spLocks noEditPoints="1"/>
            </p:cNvSpPr>
            <p:nvPr/>
          </p:nvSpPr>
          <p:spPr bwMode="auto">
            <a:xfrm>
              <a:off x="8509526" y="2996092"/>
              <a:ext cx="81000" cy="13144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1" name="Freeform 5">
              <a:extLst>
                <a:ext uri="{FF2B5EF4-FFF2-40B4-BE49-F238E27FC236}">
                  <a16:creationId xmlns:a16="http://schemas.microsoft.com/office/drawing/2014/main" id="{A4484E57-7303-4C43-93DA-F8E45B38EDC2}"/>
                </a:ext>
              </a:extLst>
            </p:cNvPr>
            <p:cNvSpPr>
              <a:spLocks noEditPoints="1"/>
            </p:cNvSpPr>
            <p:nvPr/>
          </p:nvSpPr>
          <p:spPr bwMode="auto">
            <a:xfrm>
              <a:off x="8902666" y="2286341"/>
              <a:ext cx="81000" cy="23241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2" name="Freeform 5">
              <a:extLst>
                <a:ext uri="{FF2B5EF4-FFF2-40B4-BE49-F238E27FC236}">
                  <a16:creationId xmlns:a16="http://schemas.microsoft.com/office/drawing/2014/main" id="{C0070355-C18C-4413-BEA3-4B8CF55CA25B}"/>
                </a:ext>
              </a:extLst>
            </p:cNvPr>
            <p:cNvSpPr>
              <a:spLocks noEditPoints="1"/>
            </p:cNvSpPr>
            <p:nvPr/>
          </p:nvSpPr>
          <p:spPr bwMode="auto">
            <a:xfrm>
              <a:off x="9305054" y="2411274"/>
              <a:ext cx="81000" cy="109532"/>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3" name="Freeform 5">
              <a:extLst>
                <a:ext uri="{FF2B5EF4-FFF2-40B4-BE49-F238E27FC236}">
                  <a16:creationId xmlns:a16="http://schemas.microsoft.com/office/drawing/2014/main" id="{5B119F64-7D28-498C-B212-C6AAA3E981D4}"/>
                </a:ext>
              </a:extLst>
            </p:cNvPr>
            <p:cNvSpPr>
              <a:spLocks noEditPoints="1"/>
            </p:cNvSpPr>
            <p:nvPr/>
          </p:nvSpPr>
          <p:spPr bwMode="auto">
            <a:xfrm>
              <a:off x="9709746" y="2520525"/>
              <a:ext cx="81000" cy="112061"/>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4" name="Freeform 5">
              <a:extLst>
                <a:ext uri="{FF2B5EF4-FFF2-40B4-BE49-F238E27FC236}">
                  <a16:creationId xmlns:a16="http://schemas.microsoft.com/office/drawing/2014/main" id="{C1D93A08-77A1-4EE9-A630-6DCF76488337}"/>
                </a:ext>
              </a:extLst>
            </p:cNvPr>
            <p:cNvSpPr>
              <a:spLocks noEditPoints="1"/>
            </p:cNvSpPr>
            <p:nvPr/>
          </p:nvSpPr>
          <p:spPr bwMode="auto">
            <a:xfrm>
              <a:off x="10095952" y="2641225"/>
              <a:ext cx="81000" cy="11206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5" name="Freeform 5">
              <a:extLst>
                <a:ext uri="{FF2B5EF4-FFF2-40B4-BE49-F238E27FC236}">
                  <a16:creationId xmlns:a16="http://schemas.microsoft.com/office/drawing/2014/main" id="{EE9DB127-140A-4409-9F02-B14E23D50D4C}"/>
                </a:ext>
              </a:extLst>
            </p:cNvPr>
            <p:cNvSpPr>
              <a:spLocks noEditPoints="1"/>
            </p:cNvSpPr>
            <p:nvPr/>
          </p:nvSpPr>
          <p:spPr bwMode="auto">
            <a:xfrm>
              <a:off x="10500658" y="2684080"/>
              <a:ext cx="81000" cy="1162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59" name="Freeform 5">
              <a:extLst>
                <a:ext uri="{FF2B5EF4-FFF2-40B4-BE49-F238E27FC236}">
                  <a16:creationId xmlns:a16="http://schemas.microsoft.com/office/drawing/2014/main" id="{EE99FA41-FB84-44A9-B96A-ED4B93E5DBAB}"/>
                </a:ext>
              </a:extLst>
            </p:cNvPr>
            <p:cNvSpPr>
              <a:spLocks noEditPoints="1"/>
            </p:cNvSpPr>
            <p:nvPr/>
          </p:nvSpPr>
          <p:spPr bwMode="auto">
            <a:xfrm>
              <a:off x="7695500" y="3142238"/>
              <a:ext cx="81000" cy="9906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0" name="Freeform 5">
              <a:extLst>
                <a:ext uri="{FF2B5EF4-FFF2-40B4-BE49-F238E27FC236}">
                  <a16:creationId xmlns:a16="http://schemas.microsoft.com/office/drawing/2014/main" id="{C91BE3F5-2F16-4F1A-A054-F615C9C1A293}"/>
                </a:ext>
              </a:extLst>
            </p:cNvPr>
            <p:cNvSpPr>
              <a:spLocks noEditPoints="1"/>
            </p:cNvSpPr>
            <p:nvPr/>
          </p:nvSpPr>
          <p:spPr bwMode="auto">
            <a:xfrm>
              <a:off x="8109450" y="3159385"/>
              <a:ext cx="81000" cy="11104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1" name="Freeform 5">
              <a:extLst>
                <a:ext uri="{FF2B5EF4-FFF2-40B4-BE49-F238E27FC236}">
                  <a16:creationId xmlns:a16="http://schemas.microsoft.com/office/drawing/2014/main" id="{E993A38B-6ABE-496E-BD70-1E9A8B9B37C6}"/>
                </a:ext>
              </a:extLst>
            </p:cNvPr>
            <p:cNvSpPr>
              <a:spLocks noEditPoints="1"/>
            </p:cNvSpPr>
            <p:nvPr/>
          </p:nvSpPr>
          <p:spPr bwMode="auto">
            <a:xfrm>
              <a:off x="8509526" y="3205789"/>
              <a:ext cx="81000" cy="9715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2" name="Freeform 5">
              <a:extLst>
                <a:ext uri="{FF2B5EF4-FFF2-40B4-BE49-F238E27FC236}">
                  <a16:creationId xmlns:a16="http://schemas.microsoft.com/office/drawing/2014/main" id="{E42DCA5E-A2B8-4643-ABF1-19973FCD38AA}"/>
                </a:ext>
              </a:extLst>
            </p:cNvPr>
            <p:cNvSpPr>
              <a:spLocks noEditPoints="1"/>
            </p:cNvSpPr>
            <p:nvPr/>
          </p:nvSpPr>
          <p:spPr bwMode="auto">
            <a:xfrm>
              <a:off x="8898041" y="3017600"/>
              <a:ext cx="81000" cy="105587"/>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3" name="Freeform 5">
              <a:extLst>
                <a:ext uri="{FF2B5EF4-FFF2-40B4-BE49-F238E27FC236}">
                  <a16:creationId xmlns:a16="http://schemas.microsoft.com/office/drawing/2014/main" id="{94E53B16-69B0-45F3-B00C-D7335F49789B}"/>
                </a:ext>
              </a:extLst>
            </p:cNvPr>
            <p:cNvSpPr>
              <a:spLocks noEditPoints="1"/>
            </p:cNvSpPr>
            <p:nvPr/>
          </p:nvSpPr>
          <p:spPr bwMode="auto">
            <a:xfrm>
              <a:off x="9295807" y="2910923"/>
              <a:ext cx="81000" cy="112528"/>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4" name="Freeform 5">
              <a:extLst>
                <a:ext uri="{FF2B5EF4-FFF2-40B4-BE49-F238E27FC236}">
                  <a16:creationId xmlns:a16="http://schemas.microsoft.com/office/drawing/2014/main" id="{40BB6118-FBF6-4544-9F30-3A8AC75E66C8}"/>
                </a:ext>
              </a:extLst>
            </p:cNvPr>
            <p:cNvSpPr>
              <a:spLocks noEditPoints="1"/>
            </p:cNvSpPr>
            <p:nvPr/>
          </p:nvSpPr>
          <p:spPr bwMode="auto">
            <a:xfrm>
              <a:off x="9698192" y="3000716"/>
              <a:ext cx="81000" cy="114344"/>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5" name="Freeform 5">
              <a:extLst>
                <a:ext uri="{FF2B5EF4-FFF2-40B4-BE49-F238E27FC236}">
                  <a16:creationId xmlns:a16="http://schemas.microsoft.com/office/drawing/2014/main" id="{A76DB339-E34D-46B6-A900-EC6B323E68A8}"/>
                </a:ext>
              </a:extLst>
            </p:cNvPr>
            <p:cNvSpPr>
              <a:spLocks noEditPoints="1"/>
            </p:cNvSpPr>
            <p:nvPr/>
          </p:nvSpPr>
          <p:spPr bwMode="auto">
            <a:xfrm>
              <a:off x="10109828" y="3207690"/>
              <a:ext cx="81000" cy="1162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6" name="Freeform 5">
              <a:extLst>
                <a:ext uri="{FF2B5EF4-FFF2-40B4-BE49-F238E27FC236}">
                  <a16:creationId xmlns:a16="http://schemas.microsoft.com/office/drawing/2014/main" id="{28C1C312-B4A2-4C52-B827-1412F331AA1C}"/>
                </a:ext>
              </a:extLst>
            </p:cNvPr>
            <p:cNvSpPr>
              <a:spLocks noEditPoints="1"/>
            </p:cNvSpPr>
            <p:nvPr/>
          </p:nvSpPr>
          <p:spPr bwMode="auto">
            <a:xfrm>
              <a:off x="10507589" y="3215851"/>
              <a:ext cx="81000" cy="10096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68" name="Freeform 5">
              <a:extLst>
                <a:ext uri="{FF2B5EF4-FFF2-40B4-BE49-F238E27FC236}">
                  <a16:creationId xmlns:a16="http://schemas.microsoft.com/office/drawing/2014/main" id="{160E3213-AE9C-4145-83C2-30A9CDF4EA0C}"/>
                </a:ext>
              </a:extLst>
            </p:cNvPr>
            <p:cNvSpPr>
              <a:spLocks noEditPoints="1"/>
            </p:cNvSpPr>
            <p:nvPr/>
          </p:nvSpPr>
          <p:spPr bwMode="auto">
            <a:xfrm>
              <a:off x="7760238" y="4650316"/>
              <a:ext cx="81000" cy="12001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0" name="Freeform 5">
              <a:extLst>
                <a:ext uri="{FF2B5EF4-FFF2-40B4-BE49-F238E27FC236}">
                  <a16:creationId xmlns:a16="http://schemas.microsoft.com/office/drawing/2014/main" id="{62D0061A-F873-4C2C-BBE1-E97F9CBBD836}"/>
                </a:ext>
              </a:extLst>
            </p:cNvPr>
            <p:cNvSpPr>
              <a:spLocks noEditPoints="1"/>
            </p:cNvSpPr>
            <p:nvPr/>
          </p:nvSpPr>
          <p:spPr bwMode="auto">
            <a:xfrm>
              <a:off x="8555766" y="4174065"/>
              <a:ext cx="81000" cy="27051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1" name="Freeform 5">
              <a:extLst>
                <a:ext uri="{FF2B5EF4-FFF2-40B4-BE49-F238E27FC236}">
                  <a16:creationId xmlns:a16="http://schemas.microsoft.com/office/drawing/2014/main" id="{A186508E-503A-438B-A6BD-0BA4160F51E1}"/>
                </a:ext>
              </a:extLst>
            </p:cNvPr>
            <p:cNvSpPr>
              <a:spLocks noEditPoints="1"/>
            </p:cNvSpPr>
            <p:nvPr/>
          </p:nvSpPr>
          <p:spPr bwMode="auto">
            <a:xfrm>
              <a:off x="8953530" y="3884507"/>
              <a:ext cx="81000" cy="15430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2" name="Freeform 5">
              <a:extLst>
                <a:ext uri="{FF2B5EF4-FFF2-40B4-BE49-F238E27FC236}">
                  <a16:creationId xmlns:a16="http://schemas.microsoft.com/office/drawing/2014/main" id="{935CAA6D-3642-43B6-A67C-C3C40003ACD4}"/>
                </a:ext>
              </a:extLst>
            </p:cNvPr>
            <p:cNvSpPr>
              <a:spLocks noEditPoints="1"/>
            </p:cNvSpPr>
            <p:nvPr/>
          </p:nvSpPr>
          <p:spPr bwMode="auto">
            <a:xfrm>
              <a:off x="9351294" y="3886412"/>
              <a:ext cx="81000" cy="12382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3" name="Freeform 5">
              <a:extLst>
                <a:ext uri="{FF2B5EF4-FFF2-40B4-BE49-F238E27FC236}">
                  <a16:creationId xmlns:a16="http://schemas.microsoft.com/office/drawing/2014/main" id="{CF59DF65-1468-463D-8E51-1A4C077831FB}"/>
                </a:ext>
              </a:extLst>
            </p:cNvPr>
            <p:cNvSpPr>
              <a:spLocks noEditPoints="1"/>
            </p:cNvSpPr>
            <p:nvPr/>
          </p:nvSpPr>
          <p:spPr bwMode="auto">
            <a:xfrm>
              <a:off x="9749058" y="4057861"/>
              <a:ext cx="81000" cy="125731"/>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4" name="Freeform 5">
              <a:extLst>
                <a:ext uri="{FF2B5EF4-FFF2-40B4-BE49-F238E27FC236}">
                  <a16:creationId xmlns:a16="http://schemas.microsoft.com/office/drawing/2014/main" id="{71C14C2B-D223-4EE2-9297-3B3EC961431E}"/>
                </a:ext>
              </a:extLst>
            </p:cNvPr>
            <p:cNvSpPr>
              <a:spLocks noEditPoints="1"/>
            </p:cNvSpPr>
            <p:nvPr/>
          </p:nvSpPr>
          <p:spPr bwMode="auto">
            <a:xfrm>
              <a:off x="10146822" y="4158825"/>
              <a:ext cx="81000" cy="78106"/>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rgbClr val="BE2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7" name="Freeform 5">
              <a:extLst>
                <a:ext uri="{FF2B5EF4-FFF2-40B4-BE49-F238E27FC236}">
                  <a16:creationId xmlns:a16="http://schemas.microsoft.com/office/drawing/2014/main" id="{B411C3A0-40FD-420A-864A-4D9566C0794D}"/>
                </a:ext>
              </a:extLst>
            </p:cNvPr>
            <p:cNvSpPr>
              <a:spLocks noEditPoints="1"/>
            </p:cNvSpPr>
            <p:nvPr/>
          </p:nvSpPr>
          <p:spPr bwMode="auto">
            <a:xfrm>
              <a:off x="7760238" y="4671270"/>
              <a:ext cx="81000" cy="10287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8" name="Freeform 5">
              <a:extLst>
                <a:ext uri="{FF2B5EF4-FFF2-40B4-BE49-F238E27FC236}">
                  <a16:creationId xmlns:a16="http://schemas.microsoft.com/office/drawing/2014/main" id="{0D431197-CC73-417C-BB22-01C1840A86AB}"/>
                </a:ext>
              </a:extLst>
            </p:cNvPr>
            <p:cNvSpPr>
              <a:spLocks noEditPoints="1"/>
            </p:cNvSpPr>
            <p:nvPr/>
          </p:nvSpPr>
          <p:spPr bwMode="auto">
            <a:xfrm>
              <a:off x="8109449" y="4669542"/>
              <a:ext cx="81000" cy="10858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79" name="Freeform 5">
              <a:extLst>
                <a:ext uri="{FF2B5EF4-FFF2-40B4-BE49-F238E27FC236}">
                  <a16:creationId xmlns:a16="http://schemas.microsoft.com/office/drawing/2014/main" id="{4B5B3F87-4B56-4445-8D33-792950CFECC8}"/>
                </a:ext>
              </a:extLst>
            </p:cNvPr>
            <p:cNvSpPr>
              <a:spLocks noEditPoints="1"/>
            </p:cNvSpPr>
            <p:nvPr/>
          </p:nvSpPr>
          <p:spPr bwMode="auto">
            <a:xfrm>
              <a:off x="8504902" y="4723649"/>
              <a:ext cx="81000" cy="9715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1" name="Freeform 5">
              <a:extLst>
                <a:ext uri="{FF2B5EF4-FFF2-40B4-BE49-F238E27FC236}">
                  <a16:creationId xmlns:a16="http://schemas.microsoft.com/office/drawing/2014/main" id="{69B7577B-0B1F-462C-B4D0-407E0ED7F248}"/>
                </a:ext>
              </a:extLst>
            </p:cNvPr>
            <p:cNvSpPr>
              <a:spLocks noEditPoints="1"/>
            </p:cNvSpPr>
            <p:nvPr/>
          </p:nvSpPr>
          <p:spPr bwMode="auto">
            <a:xfrm>
              <a:off x="9295805" y="4503631"/>
              <a:ext cx="81000" cy="14859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2" name="Freeform 5">
              <a:extLst>
                <a:ext uri="{FF2B5EF4-FFF2-40B4-BE49-F238E27FC236}">
                  <a16:creationId xmlns:a16="http://schemas.microsoft.com/office/drawing/2014/main" id="{E7C9A83D-43C3-4648-A42F-6E15D2FE1158}"/>
                </a:ext>
              </a:extLst>
            </p:cNvPr>
            <p:cNvSpPr>
              <a:spLocks noEditPoints="1"/>
            </p:cNvSpPr>
            <p:nvPr/>
          </p:nvSpPr>
          <p:spPr bwMode="auto">
            <a:xfrm>
              <a:off x="9700506" y="4596698"/>
              <a:ext cx="81000" cy="148590"/>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sp>
          <p:nvSpPr>
            <p:cNvPr id="183" name="Freeform 5">
              <a:extLst>
                <a:ext uri="{FF2B5EF4-FFF2-40B4-BE49-F238E27FC236}">
                  <a16:creationId xmlns:a16="http://schemas.microsoft.com/office/drawing/2014/main" id="{ECF49B76-6E46-44D0-9C89-517D85033217}"/>
                </a:ext>
              </a:extLst>
            </p:cNvPr>
            <p:cNvSpPr>
              <a:spLocks noEditPoints="1"/>
            </p:cNvSpPr>
            <p:nvPr/>
          </p:nvSpPr>
          <p:spPr bwMode="auto">
            <a:xfrm>
              <a:off x="10146822" y="4635076"/>
              <a:ext cx="81000" cy="142875"/>
            </a:xfrm>
            <a:custGeom>
              <a:avLst/>
              <a:gdLst>
                <a:gd name="T0" fmla="*/ 0 w 380"/>
                <a:gd name="T1" fmla="*/ 0 h 312"/>
                <a:gd name="T2" fmla="*/ 380 w 380"/>
                <a:gd name="T3" fmla="*/ 0 h 312"/>
                <a:gd name="T4" fmla="*/ 0 w 380"/>
                <a:gd name="T5" fmla="*/ 312 h 312"/>
                <a:gd name="T6" fmla="*/ 380 w 380"/>
                <a:gd name="T7" fmla="*/ 312 h 312"/>
                <a:gd name="T8" fmla="*/ 189 w 380"/>
                <a:gd name="T9" fmla="*/ 0 h 312"/>
                <a:gd name="T10" fmla="*/ 189 w 380"/>
                <a:gd name="T11" fmla="*/ 312 h 312"/>
              </a:gdLst>
              <a:ahLst/>
              <a:cxnLst>
                <a:cxn ang="0">
                  <a:pos x="T0" y="T1"/>
                </a:cxn>
                <a:cxn ang="0">
                  <a:pos x="T2" y="T3"/>
                </a:cxn>
                <a:cxn ang="0">
                  <a:pos x="T4" y="T5"/>
                </a:cxn>
                <a:cxn ang="0">
                  <a:pos x="T6" y="T7"/>
                </a:cxn>
                <a:cxn ang="0">
                  <a:pos x="T8" y="T9"/>
                </a:cxn>
                <a:cxn ang="0">
                  <a:pos x="T10" y="T11"/>
                </a:cxn>
              </a:cxnLst>
              <a:rect l="0" t="0" r="r" b="b"/>
              <a:pathLst>
                <a:path w="380" h="312">
                  <a:moveTo>
                    <a:pt x="0" y="0"/>
                  </a:moveTo>
                  <a:lnTo>
                    <a:pt x="380" y="0"/>
                  </a:lnTo>
                  <a:moveTo>
                    <a:pt x="0" y="312"/>
                  </a:moveTo>
                  <a:lnTo>
                    <a:pt x="380" y="312"/>
                  </a:lnTo>
                  <a:moveTo>
                    <a:pt x="189" y="0"/>
                  </a:moveTo>
                  <a:lnTo>
                    <a:pt x="189" y="312"/>
                  </a:lnTo>
                </a:path>
              </a:pathLst>
            </a:custGeom>
            <a:noFill/>
            <a:ln w="19050"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400">
                <a:solidFill>
                  <a:srgbClr val="595454"/>
                </a:solidFill>
              </a:endParaRPr>
            </a:p>
          </p:txBody>
        </p:sp>
      </p:grpSp>
      <p:sp>
        <p:nvSpPr>
          <p:cNvPr id="13" name="Footer Placeholder 12">
            <a:extLst>
              <a:ext uri="{FF2B5EF4-FFF2-40B4-BE49-F238E27FC236}">
                <a16:creationId xmlns:a16="http://schemas.microsoft.com/office/drawing/2014/main" id="{FE952328-E51B-F261-82F0-7081F6D307F2}"/>
              </a:ext>
            </a:extLst>
          </p:cNvPr>
          <p:cNvSpPr>
            <a:spLocks noGrp="1"/>
          </p:cNvSpPr>
          <p:nvPr>
            <p:ph type="ftr" sz="quarter" idx="3"/>
          </p:nvPr>
        </p:nvSpPr>
        <p:spPr/>
        <p:txBody>
          <a:bodyPr/>
          <a:lstStyle/>
          <a:p>
            <a:r>
              <a:rPr lang="en-US" dirty="0"/>
              <a:t>Figure extracted from Turtle CJ, et al. 2015.  </a:t>
            </a:r>
          </a:p>
          <a:p>
            <a:endParaRPr lang="en-US" dirty="0"/>
          </a:p>
          <a:p>
            <a:r>
              <a:rPr lang="en-US" dirty="0"/>
              <a:t>CD: Cluster of differentiation; Cy: cyclophosphamide; </a:t>
            </a:r>
            <a:r>
              <a:rPr lang="en-US" dirty="0" err="1"/>
              <a:t>EGFRt</a:t>
            </a:r>
            <a:r>
              <a:rPr lang="en-US" dirty="0"/>
              <a:t>: truncated-epidermal growth factor receptor; flu: fludarabine; CAR: chimeric antigen receptor</a:t>
            </a:r>
          </a:p>
          <a:p>
            <a:endParaRPr lang="en-US" dirty="0"/>
          </a:p>
          <a:p>
            <a:r>
              <a:rPr lang="en-US" dirty="0" err="1"/>
              <a:t>Yakoub</a:t>
            </a:r>
            <a:r>
              <a:rPr lang="en-US" dirty="0"/>
              <a:t>-Agha I, et al. </a:t>
            </a:r>
            <a:r>
              <a:rPr lang="en-US" i="1" dirty="0" err="1"/>
              <a:t>Haematologica</a:t>
            </a:r>
            <a:r>
              <a:rPr lang="en-US" i="1" dirty="0"/>
              <a:t> </a:t>
            </a:r>
            <a:r>
              <a:rPr lang="en-US" dirty="0"/>
              <a:t>2020;105:297–316.</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2001734165"/>
      </p:ext>
    </p:extLst>
  </p:cSld>
  <p:clrMapOvr>
    <a:masterClrMapping/>
  </p:clrMapOvr>
  <mc:AlternateContent xmlns:mc="http://schemas.openxmlformats.org/markup-compatibility/2006" xmlns:p14="http://schemas.microsoft.com/office/powerpoint/2010/main">
    <mc:Choice Requires="p14">
      <p:transition p14:dur="0" advTm="33544"/>
    </mc:Choice>
    <mc:Fallback xmlns="">
      <p:transition advTm="335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13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30E50-5449-C346-949A-BEE926D7AEFF}"/>
              </a:ext>
            </a:extLst>
          </p:cNvPr>
          <p:cNvSpPr>
            <a:spLocks noGrp="1"/>
          </p:cNvSpPr>
          <p:nvPr>
            <p:ph type="title"/>
          </p:nvPr>
        </p:nvSpPr>
        <p:spPr/>
        <p:txBody>
          <a:bodyPr/>
          <a:lstStyle/>
          <a:p>
            <a:r>
              <a:rPr lang="en-US" dirty="0"/>
              <a:t>Take Home Points</a:t>
            </a:r>
          </a:p>
        </p:txBody>
      </p:sp>
      <p:sp>
        <p:nvSpPr>
          <p:cNvPr id="5" name="Text Placeholder 4">
            <a:extLst>
              <a:ext uri="{FF2B5EF4-FFF2-40B4-BE49-F238E27FC236}">
                <a16:creationId xmlns:a16="http://schemas.microsoft.com/office/drawing/2014/main" id="{71702998-5688-C243-ACF4-CDAF991FCF41}"/>
              </a:ext>
            </a:extLst>
          </p:cNvPr>
          <p:cNvSpPr>
            <a:spLocks noGrp="1"/>
          </p:cNvSpPr>
          <p:nvPr>
            <p:ph idx="1"/>
          </p:nvPr>
        </p:nvSpPr>
        <p:spPr>
          <a:xfrm>
            <a:off x="609600" y="1161385"/>
            <a:ext cx="10744200" cy="4722477"/>
          </a:xfrm>
        </p:spPr>
        <p:txBody>
          <a:bodyPr>
            <a:normAutofit/>
          </a:bodyPr>
          <a:lstStyle/>
          <a:p>
            <a:endParaRPr lang="en-US" sz="2800" dirty="0"/>
          </a:p>
          <a:p>
            <a:endParaRPr lang="en-US" sz="2800" dirty="0"/>
          </a:p>
          <a:p>
            <a:r>
              <a:rPr lang="en-US" sz="2800" dirty="0"/>
              <a:t>CAR T cells is planned treatment requiring care coordination</a:t>
            </a:r>
          </a:p>
          <a:p>
            <a:pPr marL="0" indent="0">
              <a:buNone/>
            </a:pPr>
            <a:endParaRPr lang="en-US" sz="2800" dirty="0"/>
          </a:p>
          <a:p>
            <a:r>
              <a:rPr lang="en-US" sz="2800" dirty="0"/>
              <a:t>Work closely with referral center to have best chance of success for your patient</a:t>
            </a:r>
          </a:p>
        </p:txBody>
      </p:sp>
      <p:sp>
        <p:nvSpPr>
          <p:cNvPr id="7" name="Rectangle 6">
            <a:extLst>
              <a:ext uri="{FF2B5EF4-FFF2-40B4-BE49-F238E27FC236}">
                <a16:creationId xmlns:a16="http://schemas.microsoft.com/office/drawing/2014/main" id="{D5695C0C-3D17-8A0C-A584-5CA1478A459D}"/>
              </a:ext>
            </a:extLst>
          </p:cNvPr>
          <p:cNvSpPr/>
          <p:nvPr/>
        </p:nvSpPr>
        <p:spPr>
          <a:xfrm>
            <a:off x="525780" y="3322320"/>
            <a:ext cx="10744200" cy="124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23409374"/>
      </p:ext>
    </p:extLst>
  </p:cSld>
  <p:clrMapOvr>
    <a:masterClrMapping/>
  </p:clrMapOvr>
  <mc:AlternateContent xmlns:mc="http://schemas.openxmlformats.org/markup-compatibility/2006" xmlns:p14="http://schemas.microsoft.com/office/powerpoint/2010/main">
    <mc:Choice Requires="p14">
      <p:transition p14:dur="0" advTm="40408"/>
    </mc:Choice>
    <mc:Fallback xmlns="">
      <p:transition advTm="404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30E50-5449-C346-949A-BEE926D7AEFF}"/>
              </a:ext>
            </a:extLst>
          </p:cNvPr>
          <p:cNvSpPr>
            <a:spLocks noGrp="1"/>
          </p:cNvSpPr>
          <p:nvPr>
            <p:ph type="title"/>
          </p:nvPr>
        </p:nvSpPr>
        <p:spPr/>
        <p:txBody>
          <a:bodyPr/>
          <a:lstStyle/>
          <a:p>
            <a:r>
              <a:rPr lang="en-US" dirty="0"/>
              <a:t>Take Home Points</a:t>
            </a:r>
          </a:p>
        </p:txBody>
      </p:sp>
      <p:sp>
        <p:nvSpPr>
          <p:cNvPr id="5" name="Text Placeholder 4">
            <a:extLst>
              <a:ext uri="{FF2B5EF4-FFF2-40B4-BE49-F238E27FC236}">
                <a16:creationId xmlns:a16="http://schemas.microsoft.com/office/drawing/2014/main" id="{71702998-5688-C243-ACF4-CDAF991FCF41}"/>
              </a:ext>
            </a:extLst>
          </p:cNvPr>
          <p:cNvSpPr>
            <a:spLocks noGrp="1"/>
          </p:cNvSpPr>
          <p:nvPr>
            <p:ph idx="1"/>
          </p:nvPr>
        </p:nvSpPr>
        <p:spPr>
          <a:xfrm>
            <a:off x="609600" y="1161385"/>
            <a:ext cx="10744200" cy="4722477"/>
          </a:xfrm>
        </p:spPr>
        <p:txBody>
          <a:bodyPr>
            <a:normAutofit/>
          </a:bodyPr>
          <a:lstStyle/>
          <a:p>
            <a:endParaRPr lang="en-US" sz="2800" dirty="0"/>
          </a:p>
          <a:p>
            <a:endParaRPr lang="en-US" sz="2800" dirty="0"/>
          </a:p>
          <a:p>
            <a:r>
              <a:rPr lang="en-US" sz="2800" dirty="0"/>
              <a:t>CAR T cells is planned treatment requiring care coordination</a:t>
            </a:r>
          </a:p>
          <a:p>
            <a:pPr marL="0" indent="0">
              <a:buNone/>
            </a:pPr>
            <a:endParaRPr lang="en-US" sz="2800" dirty="0"/>
          </a:p>
          <a:p>
            <a:r>
              <a:rPr lang="en-US" sz="2800" dirty="0"/>
              <a:t>Work closely with referral center to have best chance of success for your patient</a:t>
            </a:r>
          </a:p>
        </p:txBody>
      </p:sp>
    </p:spTree>
    <p:custDataLst>
      <p:tags r:id="rId1"/>
    </p:custDataLst>
    <p:extLst>
      <p:ext uri="{BB962C8B-B14F-4D97-AF65-F5344CB8AC3E}">
        <p14:creationId xmlns:p14="http://schemas.microsoft.com/office/powerpoint/2010/main" val="2700326798"/>
      </p:ext>
    </p:extLst>
  </p:cSld>
  <p:clrMapOvr>
    <a:masterClrMapping/>
  </p:clrMapOvr>
  <mc:AlternateContent xmlns:mc="http://schemas.openxmlformats.org/markup-compatibility/2006" xmlns:p14="http://schemas.microsoft.com/office/powerpoint/2010/main">
    <mc:Choice Requires="p14">
      <p:transition p14:dur="0" advTm="40408"/>
    </mc:Choice>
    <mc:Fallback xmlns="">
      <p:transition advTm="404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1A8734-E277-E01E-1F14-C1DA941AD536}"/>
              </a:ext>
            </a:extLst>
          </p:cNvPr>
          <p:cNvSpPr>
            <a:spLocks noGrp="1"/>
          </p:cNvSpPr>
          <p:nvPr>
            <p:ph type="title"/>
          </p:nvPr>
        </p:nvSpPr>
        <p:spPr/>
        <p:txBody>
          <a:bodyPr/>
          <a:lstStyle/>
          <a:p>
            <a:r>
              <a:rPr lang="en-GB" dirty="0"/>
              <a:t>Considerations for Treatment </a:t>
            </a:r>
            <a:endParaRPr lang="en-US" dirty="0"/>
          </a:p>
        </p:txBody>
      </p:sp>
      <p:sp>
        <p:nvSpPr>
          <p:cNvPr id="6" name="Content Placeholder 5">
            <a:extLst>
              <a:ext uri="{FF2B5EF4-FFF2-40B4-BE49-F238E27FC236}">
                <a16:creationId xmlns:a16="http://schemas.microsoft.com/office/drawing/2014/main" id="{F5087A5E-9BEA-4951-8384-10DBE7218970}"/>
              </a:ext>
            </a:extLst>
          </p:cNvPr>
          <p:cNvSpPr>
            <a:spLocks noGrp="1"/>
          </p:cNvSpPr>
          <p:nvPr>
            <p:ph idx="1"/>
          </p:nvPr>
        </p:nvSpPr>
        <p:spPr>
          <a:xfrm>
            <a:off x="609600" y="2017045"/>
            <a:ext cx="10744200" cy="1389472"/>
          </a:xfrm>
        </p:spPr>
        <p:txBody>
          <a:bodyPr>
            <a:normAutofit/>
          </a:bodyPr>
          <a:lstStyle/>
          <a:p>
            <a:r>
              <a:rPr lang="en-GB" sz="3200" dirty="0"/>
              <a:t>Managing patients before and after CAR T cell infusion</a:t>
            </a:r>
          </a:p>
        </p:txBody>
      </p:sp>
    </p:spTree>
    <p:extLst>
      <p:ext uri="{BB962C8B-B14F-4D97-AF65-F5344CB8AC3E}">
        <p14:creationId xmlns:p14="http://schemas.microsoft.com/office/powerpoint/2010/main" val="2495119043"/>
      </p:ext>
    </p:extLst>
  </p:cSld>
  <p:clrMapOvr>
    <a:masterClrMapping/>
  </p:clrMapOvr>
  <mc:AlternateContent xmlns:mc="http://schemas.openxmlformats.org/markup-compatibility/2006" xmlns:p14="http://schemas.microsoft.com/office/powerpoint/2010/main">
    <mc:Choice Requires="p14">
      <p:transition p14:dur="0" advTm="14396"/>
    </mc:Choice>
    <mc:Fallback xmlns="">
      <p:transition advTm="143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1922325440"/>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w="28575">
            <a:solidFill>
              <a:srgbClr val="FF0000"/>
            </a:solid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2678009481"/>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w="28575">
            <a:solidFill>
              <a:srgbClr val="FF0000"/>
            </a:solid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w="28575">
            <a:no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3989846579"/>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w="28575">
            <a:solidFill>
              <a:srgbClr val="FF0000"/>
            </a:solid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4174067980"/>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w="28575">
            <a:no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w="28575">
            <a:solidFill>
              <a:srgbClr val="FF0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w="28575">
              <a:solidFill>
                <a:srgbClr val="FF0000"/>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2490958271"/>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CFC34E1-9A6A-48F1-A797-D928474D5B77}"/>
              </a:ext>
            </a:extLst>
          </p:cNvPr>
          <p:cNvCxnSpPr>
            <a:cxnSpLocks/>
            <a:stCxn id="3" idx="3"/>
          </p:cNvCxnSpPr>
          <p:nvPr/>
        </p:nvCxnSpPr>
        <p:spPr>
          <a:xfrm>
            <a:off x="7884754" y="2308651"/>
            <a:ext cx="104054" cy="547370"/>
          </a:xfrm>
          <a:prstGeom prst="bentConnector2">
            <a:avLst/>
          </a:prstGeom>
          <a:ln w="22225" cap="flat">
            <a:solidFill>
              <a:schemeClr val="accent4"/>
            </a:solidFill>
            <a:miter lim="800000"/>
            <a:tailEnd type="arrow" w="med" len="med"/>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C072718A-A3AD-439E-A9D3-D4B130EEE7A6}"/>
              </a:ext>
            </a:extLst>
          </p:cNvPr>
          <p:cNvCxnSpPr>
            <a:cxnSpLocks/>
            <a:stCxn id="3" idx="1"/>
          </p:cNvCxnSpPr>
          <p:nvPr/>
        </p:nvCxnSpPr>
        <p:spPr>
          <a:xfrm rot="10800000" flipV="1">
            <a:off x="5886793" y="2308651"/>
            <a:ext cx="107962" cy="547370"/>
          </a:xfrm>
          <a:prstGeom prst="bentConnector2">
            <a:avLst/>
          </a:prstGeom>
          <a:ln w="22225" cap="flat">
            <a:solidFill>
              <a:schemeClr val="accent4"/>
            </a:solidFill>
            <a:miter lim="800000"/>
            <a:headEnd type="arrow" w="med" len="med"/>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F1F0579-A22F-44CC-BF4E-C9A07B056DB2}"/>
              </a:ext>
            </a:extLst>
          </p:cNvPr>
          <p:cNvGrpSpPr/>
          <p:nvPr/>
        </p:nvGrpSpPr>
        <p:grpSpPr>
          <a:xfrm>
            <a:off x="1524000" y="2409917"/>
            <a:ext cx="8959528" cy="2632500"/>
            <a:chOff x="0" y="2124010"/>
            <a:chExt cx="11946037" cy="3510000"/>
          </a:xfrm>
          <a:solidFill>
            <a:srgbClr val="ECE2E2"/>
          </a:solidFill>
        </p:grpSpPr>
        <p:sp>
          <p:nvSpPr>
            <p:cNvPr id="310" name="Isosceles Triangle 309">
              <a:extLst>
                <a:ext uri="{FF2B5EF4-FFF2-40B4-BE49-F238E27FC236}">
                  <a16:creationId xmlns:a16="http://schemas.microsoft.com/office/drawing/2014/main" id="{F6A04073-A20C-4B4E-81D1-6278328A8AC9}"/>
                </a:ext>
              </a:extLst>
            </p:cNvPr>
            <p:cNvSpPr>
              <a:spLocks/>
            </p:cNvSpPr>
            <p:nvPr/>
          </p:nvSpPr>
          <p:spPr>
            <a:xfrm rot="5400000">
              <a:off x="8931037" y="2619010"/>
              <a:ext cx="3510000" cy="2520000"/>
            </a:xfrm>
            <a:prstGeom prst="triangle">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09" name="Rectangle 308">
              <a:extLst>
                <a:ext uri="{FF2B5EF4-FFF2-40B4-BE49-F238E27FC236}">
                  <a16:creationId xmlns:a16="http://schemas.microsoft.com/office/drawing/2014/main" id="{9954EA7F-BDDC-4A33-95E3-B2E57BB2FC3D}"/>
                </a:ext>
              </a:extLst>
            </p:cNvPr>
            <p:cNvSpPr/>
            <p:nvPr/>
          </p:nvSpPr>
          <p:spPr>
            <a:xfrm>
              <a:off x="0" y="2709010"/>
              <a:ext cx="9696040" cy="2340008"/>
            </a:xfrm>
            <a:prstGeom prst="rect">
              <a:avLst/>
            </a:prstGeom>
            <a:grp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sp>
        <p:nvSpPr>
          <p:cNvPr id="2" name="Title 1">
            <a:extLst>
              <a:ext uri="{FF2B5EF4-FFF2-40B4-BE49-F238E27FC236}">
                <a16:creationId xmlns:a16="http://schemas.microsoft.com/office/drawing/2014/main" id="{CCA7448E-7ADD-4BD8-9667-E972BC109C61}"/>
              </a:ext>
            </a:extLst>
          </p:cNvPr>
          <p:cNvSpPr>
            <a:spLocks noGrp="1"/>
          </p:cNvSpPr>
          <p:nvPr>
            <p:ph type="title"/>
          </p:nvPr>
        </p:nvSpPr>
        <p:spPr/>
        <p:txBody>
          <a:bodyPr/>
          <a:lstStyle/>
          <a:p>
            <a:r>
              <a:rPr lang="en-GB" dirty="0"/>
              <a:t>Overview of the CAR T Cell Administration Process</a:t>
            </a:r>
          </a:p>
        </p:txBody>
      </p:sp>
      <p:sp>
        <p:nvSpPr>
          <p:cNvPr id="14" name="Rectangle 13">
            <a:extLst>
              <a:ext uri="{FF2B5EF4-FFF2-40B4-BE49-F238E27FC236}">
                <a16:creationId xmlns:a16="http://schemas.microsoft.com/office/drawing/2014/main" id="{9CF21404-F289-435A-BCD1-968BAE08692A}"/>
              </a:ext>
            </a:extLst>
          </p:cNvPr>
          <p:cNvSpPr/>
          <p:nvPr/>
        </p:nvSpPr>
        <p:spPr>
          <a:xfrm>
            <a:off x="2832025"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Referral of the patient to the cell therapy center</a:t>
            </a:r>
          </a:p>
        </p:txBody>
      </p:sp>
      <p:sp>
        <p:nvSpPr>
          <p:cNvPr id="15" name="Rectangle 14">
            <a:extLst>
              <a:ext uri="{FF2B5EF4-FFF2-40B4-BE49-F238E27FC236}">
                <a16:creationId xmlns:a16="http://schemas.microsoft.com/office/drawing/2014/main" id="{6D1B0C10-21D0-43DE-B8D9-CF01A2235806}"/>
              </a:ext>
            </a:extLst>
          </p:cNvPr>
          <p:cNvSpPr/>
          <p:nvPr/>
        </p:nvSpPr>
        <p:spPr>
          <a:xfrm>
            <a:off x="3859776" y="2916167"/>
            <a:ext cx="945000" cy="1620000"/>
          </a:xfrm>
          <a:prstGeom prst="rect">
            <a:avLst/>
          </a:prstGeom>
          <a:solidFill>
            <a:schemeClr val="accent6">
              <a:lumMod val="20000"/>
              <a:lumOff val="80000"/>
              <a:alpha val="75000"/>
            </a:schemeClr>
          </a:solidFill>
          <a:ln w="28575">
            <a:noFill/>
          </a:ln>
          <a:effectLst/>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Evaluation </a:t>
            </a:r>
            <a:br>
              <a:rPr lang="nl-NL" sz="900" b="1" dirty="0">
                <a:solidFill>
                  <a:srgbClr val="595454"/>
                </a:solidFill>
              </a:rPr>
            </a:br>
            <a:r>
              <a:rPr lang="nl-NL" sz="900" b="1" dirty="0">
                <a:solidFill>
                  <a:srgbClr val="595454"/>
                </a:solidFill>
              </a:rPr>
              <a:t>and selection</a:t>
            </a:r>
            <a:br>
              <a:rPr lang="nl-NL" sz="900" b="1" dirty="0">
                <a:solidFill>
                  <a:srgbClr val="595454"/>
                </a:solidFill>
              </a:rPr>
            </a:br>
            <a:r>
              <a:rPr lang="nl-NL" sz="900" b="1" dirty="0">
                <a:solidFill>
                  <a:srgbClr val="595454"/>
                </a:solidFill>
              </a:rPr>
              <a:t>of the patient </a:t>
            </a:r>
            <a:br>
              <a:rPr lang="nl-NL" sz="900" b="1" dirty="0">
                <a:solidFill>
                  <a:srgbClr val="595454"/>
                </a:solidFill>
              </a:rPr>
            </a:br>
            <a:r>
              <a:rPr lang="nl-NL" sz="900" b="1" dirty="0">
                <a:solidFill>
                  <a:srgbClr val="595454"/>
                </a:solidFill>
              </a:rPr>
              <a:t>in the CAR T cell therapy center</a:t>
            </a:r>
          </a:p>
        </p:txBody>
      </p:sp>
      <p:sp>
        <p:nvSpPr>
          <p:cNvPr id="16" name="Rectangle 15">
            <a:extLst>
              <a:ext uri="{FF2B5EF4-FFF2-40B4-BE49-F238E27FC236}">
                <a16:creationId xmlns:a16="http://schemas.microsoft.com/office/drawing/2014/main" id="{1FFB6EE5-A393-4F01-9073-8CE56955B910}"/>
              </a:ext>
            </a:extLst>
          </p:cNvPr>
          <p:cNvSpPr>
            <a:spLocks noChangeAspect="1"/>
          </p:cNvSpPr>
          <p:nvPr/>
        </p:nvSpPr>
        <p:spPr>
          <a:xfrm>
            <a:off x="4887527" y="2916167"/>
            <a:ext cx="945000" cy="1620000"/>
          </a:xfrm>
          <a:prstGeom prst="rect">
            <a:avLst/>
          </a:prstGeom>
          <a:solidFill>
            <a:srgbClr val="CB7C78">
              <a:alpha val="75000"/>
            </a:srgbClr>
          </a:solidFill>
          <a:ln w="28575">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Apheresis </a:t>
            </a:r>
            <a:br>
              <a:rPr lang="nl-NL" sz="900" b="1" dirty="0">
                <a:solidFill>
                  <a:srgbClr val="FFFFFF"/>
                </a:solidFill>
              </a:rPr>
            </a:br>
            <a:r>
              <a:rPr lang="nl-NL" sz="900" b="1" dirty="0">
                <a:solidFill>
                  <a:srgbClr val="FFFFFF"/>
                </a:solidFill>
              </a:rPr>
              <a:t>and transport </a:t>
            </a:r>
            <a:br>
              <a:rPr lang="nl-NL" sz="900" b="1" dirty="0">
                <a:solidFill>
                  <a:srgbClr val="FFFFFF"/>
                </a:solidFill>
              </a:rPr>
            </a:br>
            <a:r>
              <a:rPr lang="nl-NL" sz="900" b="1" dirty="0">
                <a:solidFill>
                  <a:srgbClr val="FFFFFF"/>
                </a:solidFill>
              </a:rPr>
              <a:t>of cells to</a:t>
            </a:r>
            <a:br>
              <a:rPr lang="nl-NL" sz="900" b="1" dirty="0">
                <a:solidFill>
                  <a:srgbClr val="FFFFFF"/>
                </a:solidFill>
              </a:rPr>
            </a:br>
            <a:r>
              <a:rPr lang="nl-NL" sz="900" b="1" dirty="0">
                <a:solidFill>
                  <a:srgbClr val="FFFFFF"/>
                </a:solidFill>
              </a:rPr>
              <a:t>CAR T cell manufacturing site</a:t>
            </a:r>
          </a:p>
        </p:txBody>
      </p:sp>
      <p:sp>
        <p:nvSpPr>
          <p:cNvPr id="17" name="Rectangle 16">
            <a:extLst>
              <a:ext uri="{FF2B5EF4-FFF2-40B4-BE49-F238E27FC236}">
                <a16:creationId xmlns:a16="http://schemas.microsoft.com/office/drawing/2014/main" id="{1E18830A-85DC-4D64-8C3B-2C5490209A68}"/>
              </a:ext>
            </a:extLst>
          </p:cNvPr>
          <p:cNvSpPr/>
          <p:nvPr/>
        </p:nvSpPr>
        <p:spPr>
          <a:xfrm>
            <a:off x="5915279" y="2916167"/>
            <a:ext cx="945000" cy="1620000"/>
          </a:xfrm>
          <a:prstGeom prst="rect">
            <a:avLst/>
          </a:prstGeom>
          <a:solidFill>
            <a:srgbClr val="CB7C78">
              <a:alpha val="75000"/>
            </a:srgb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FFFFFF"/>
                </a:solidFill>
              </a:rPr>
              <a:t>Start bridging therapy </a:t>
            </a:r>
          </a:p>
          <a:p>
            <a:pPr algn="ctr" defTabSz="466725">
              <a:lnSpc>
                <a:spcPct val="95000"/>
              </a:lnSpc>
              <a:spcBef>
                <a:spcPct val="0"/>
              </a:spcBef>
              <a:defRPr/>
            </a:pPr>
            <a:r>
              <a:rPr lang="nl-NL" sz="750" dirty="0">
                <a:solidFill>
                  <a:srgbClr val="FFFFFF"/>
                </a:solidFill>
              </a:rPr>
              <a:t>(</a:t>
            </a:r>
            <a:r>
              <a:rPr lang="en-GB" sz="750" dirty="0">
                <a:solidFill>
                  <a:srgbClr val="FFFFFF"/>
                </a:solidFill>
              </a:rPr>
              <a:t>Post-apheresis, and typically stopped two weeks prior to infusion</a:t>
            </a:r>
            <a:r>
              <a:rPr lang="nl-NL" sz="750" dirty="0">
                <a:solidFill>
                  <a:srgbClr val="FFFFFF"/>
                </a:solidFill>
              </a:rPr>
              <a:t>)</a:t>
            </a:r>
            <a:r>
              <a:rPr lang="nl-NL" sz="750" baseline="30000" dirty="0">
                <a:solidFill>
                  <a:srgbClr val="FFFFFF"/>
                </a:solidFill>
              </a:rPr>
              <a:t>2</a:t>
            </a:r>
            <a:endParaRPr lang="nl-NL" sz="750" dirty="0">
              <a:solidFill>
                <a:srgbClr val="FFFFFF"/>
              </a:solidFill>
            </a:endParaRPr>
          </a:p>
        </p:txBody>
      </p:sp>
      <p:sp>
        <p:nvSpPr>
          <p:cNvPr id="18" name="Rectangle 17">
            <a:extLst>
              <a:ext uri="{FF2B5EF4-FFF2-40B4-BE49-F238E27FC236}">
                <a16:creationId xmlns:a16="http://schemas.microsoft.com/office/drawing/2014/main" id="{ECEA2A0F-41D5-417B-BD5B-9103A0E0AAD8}"/>
              </a:ext>
            </a:extLst>
          </p:cNvPr>
          <p:cNvSpPr/>
          <p:nvPr/>
        </p:nvSpPr>
        <p:spPr>
          <a:xfrm>
            <a:off x="6932600" y="2916167"/>
            <a:ext cx="96305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defRPr/>
            </a:pPr>
            <a:r>
              <a:rPr lang="nl-NL" sz="900" b="1" dirty="0">
                <a:solidFill>
                  <a:srgbClr val="595454"/>
                </a:solidFill>
              </a:rPr>
              <a:t>Start </a:t>
            </a:r>
            <a:r>
              <a:rPr lang="nl-NL" sz="900" b="1" spc="-8" dirty="0">
                <a:solidFill>
                  <a:srgbClr val="595454"/>
                </a:solidFill>
              </a:rPr>
              <a:t>lymphodepletion</a:t>
            </a:r>
            <a:r>
              <a:rPr lang="nl-NL" sz="900" b="1" dirty="0">
                <a:solidFill>
                  <a:srgbClr val="595454"/>
                </a:solidFill>
              </a:rPr>
              <a:t> therapy</a:t>
            </a:r>
          </a:p>
          <a:p>
            <a:pPr algn="ctr" defTabSz="466725">
              <a:lnSpc>
                <a:spcPct val="95000"/>
              </a:lnSpc>
              <a:spcBef>
                <a:spcPct val="0"/>
              </a:spcBef>
              <a:defRPr/>
            </a:pPr>
            <a:r>
              <a:rPr lang="nl-NL" sz="750" b="1" dirty="0">
                <a:solidFill>
                  <a:srgbClr val="595454"/>
                </a:solidFill>
              </a:rPr>
              <a:t>(</a:t>
            </a:r>
            <a:r>
              <a:rPr lang="en-GB" sz="750" b="1" dirty="0">
                <a:solidFill>
                  <a:srgbClr val="595454"/>
                </a:solidFill>
              </a:rPr>
              <a:t>Three consecutive injections 3–5 days before CAR T cell </a:t>
            </a:r>
            <a:r>
              <a:rPr lang="en-GB" sz="750" b="1" dirty="0" err="1">
                <a:solidFill>
                  <a:srgbClr val="595454"/>
                </a:solidFill>
              </a:rPr>
              <a:t>infusion</a:t>
            </a:r>
            <a:r>
              <a:rPr lang="en-GB" sz="750" b="1" baseline="30000" dirty="0" err="1">
                <a:solidFill>
                  <a:srgbClr val="595454"/>
                </a:solidFill>
              </a:rPr>
              <a:t>a</a:t>
            </a:r>
            <a:r>
              <a:rPr lang="nl-NL" sz="750" b="1" dirty="0">
                <a:solidFill>
                  <a:srgbClr val="595454"/>
                </a:solidFill>
              </a:rPr>
              <a:t>)</a:t>
            </a:r>
            <a:r>
              <a:rPr lang="nl-NL" sz="750" b="1" baseline="30000" dirty="0">
                <a:solidFill>
                  <a:srgbClr val="595454"/>
                </a:solidFill>
              </a:rPr>
              <a:t>2,3</a:t>
            </a:r>
            <a:endParaRPr lang="nl-NL" sz="750" b="1" dirty="0">
              <a:solidFill>
                <a:srgbClr val="595454"/>
              </a:solidFill>
            </a:endParaRPr>
          </a:p>
        </p:txBody>
      </p:sp>
      <p:sp>
        <p:nvSpPr>
          <p:cNvPr id="19" name="Rectangle 18">
            <a:extLst>
              <a:ext uri="{FF2B5EF4-FFF2-40B4-BE49-F238E27FC236}">
                <a16:creationId xmlns:a16="http://schemas.microsoft.com/office/drawing/2014/main" id="{36D3A85A-BBC2-4D82-9AA6-A3F7D2D323CE}"/>
              </a:ext>
            </a:extLst>
          </p:cNvPr>
          <p:cNvSpPr/>
          <p:nvPr/>
        </p:nvSpPr>
        <p:spPr>
          <a:xfrm>
            <a:off x="7970781"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00" tIns="621000" rIns="27000" bIns="27000" numCol="1" spcCol="1270" anchor="t" anchorCtr="0">
            <a:noAutofit/>
          </a:bodyPr>
          <a:lstStyle/>
          <a:p>
            <a:pPr algn="ctr" defTabSz="466725">
              <a:lnSpc>
                <a:spcPct val="95000"/>
              </a:lnSpc>
              <a:spcBef>
                <a:spcPct val="0"/>
              </a:spcBef>
            </a:pPr>
            <a:r>
              <a:rPr lang="nl-NL" sz="900" b="1" dirty="0">
                <a:solidFill>
                  <a:srgbClr val="595454"/>
                </a:solidFill>
              </a:rPr>
              <a:t>CAR T cell infusion plus monitoring of short-term complications</a:t>
            </a:r>
          </a:p>
          <a:p>
            <a:pPr algn="ctr" defTabSz="466725">
              <a:lnSpc>
                <a:spcPct val="95000"/>
              </a:lnSpc>
              <a:spcBef>
                <a:spcPts val="150"/>
              </a:spcBef>
            </a:pPr>
            <a:r>
              <a:rPr lang="nl-NL" sz="750" b="1" dirty="0">
                <a:solidFill>
                  <a:srgbClr val="595454"/>
                </a:solidFill>
              </a:rPr>
              <a:t>(Infusion to Day 28)</a:t>
            </a:r>
            <a:r>
              <a:rPr lang="nl-NL" sz="750" b="1" baseline="30000" dirty="0">
                <a:solidFill>
                  <a:srgbClr val="595454"/>
                </a:solidFill>
              </a:rPr>
              <a:t>2</a:t>
            </a:r>
            <a:endParaRPr lang="nl-NL" sz="900" b="1" dirty="0">
              <a:solidFill>
                <a:srgbClr val="595454"/>
              </a:solidFill>
            </a:endParaRPr>
          </a:p>
        </p:txBody>
      </p:sp>
      <p:sp>
        <p:nvSpPr>
          <p:cNvPr id="20" name="Rectangle 19">
            <a:extLst>
              <a:ext uri="{FF2B5EF4-FFF2-40B4-BE49-F238E27FC236}">
                <a16:creationId xmlns:a16="http://schemas.microsoft.com/office/drawing/2014/main" id="{EDD0C99A-E746-441A-B03F-32C938F522E7}"/>
              </a:ext>
            </a:extLst>
          </p:cNvPr>
          <p:cNvSpPr/>
          <p:nvPr/>
        </p:nvSpPr>
        <p:spPr>
          <a:xfrm>
            <a:off x="8998532"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en-US" sz="900" b="1" dirty="0">
                <a:solidFill>
                  <a:srgbClr val="595454"/>
                </a:solidFill>
              </a:rPr>
              <a:t>Monitoring of medium-term </a:t>
            </a:r>
            <a:r>
              <a:rPr lang="en-US" sz="750" b="1" dirty="0">
                <a:solidFill>
                  <a:srgbClr val="595454"/>
                </a:solidFill>
              </a:rPr>
              <a:t>(Day 28–100)</a:t>
            </a:r>
            <a:r>
              <a:rPr lang="en-US" sz="750" b="1" baseline="30000" dirty="0">
                <a:solidFill>
                  <a:srgbClr val="595454"/>
                </a:solidFill>
              </a:rPr>
              <a:t>2</a:t>
            </a:r>
            <a:r>
              <a:rPr lang="en-US" sz="750" b="1" dirty="0">
                <a:solidFill>
                  <a:srgbClr val="595454"/>
                </a:solidFill>
              </a:rPr>
              <a:t> </a:t>
            </a:r>
            <a:br>
              <a:rPr lang="en-US" sz="750" b="1" dirty="0">
                <a:solidFill>
                  <a:srgbClr val="595454"/>
                </a:solidFill>
              </a:rPr>
            </a:br>
            <a:r>
              <a:rPr lang="en-US" sz="900" b="1" dirty="0">
                <a:solidFill>
                  <a:srgbClr val="595454"/>
                </a:solidFill>
              </a:rPr>
              <a:t>and long-term </a:t>
            </a:r>
            <a:r>
              <a:rPr lang="en-US" sz="750" b="1" dirty="0">
                <a:solidFill>
                  <a:srgbClr val="595454"/>
                </a:solidFill>
              </a:rPr>
              <a:t>(&gt; Day 100)</a:t>
            </a:r>
            <a:r>
              <a:rPr lang="en-US" sz="750" b="1" baseline="30000" dirty="0">
                <a:solidFill>
                  <a:srgbClr val="595454"/>
                </a:solidFill>
              </a:rPr>
              <a:t>2</a:t>
            </a:r>
            <a:r>
              <a:rPr lang="en-US" sz="750" b="1" dirty="0">
                <a:solidFill>
                  <a:srgbClr val="595454"/>
                </a:solidFill>
              </a:rPr>
              <a:t> </a:t>
            </a:r>
            <a:r>
              <a:rPr lang="en-US" sz="900" b="1" dirty="0">
                <a:solidFill>
                  <a:srgbClr val="595454"/>
                </a:solidFill>
              </a:rPr>
              <a:t>complications</a:t>
            </a:r>
          </a:p>
        </p:txBody>
      </p:sp>
      <p:sp>
        <p:nvSpPr>
          <p:cNvPr id="21" name="TextBox 20">
            <a:extLst>
              <a:ext uri="{FF2B5EF4-FFF2-40B4-BE49-F238E27FC236}">
                <a16:creationId xmlns:a16="http://schemas.microsoft.com/office/drawing/2014/main" id="{139CA703-6332-46F7-A629-20F05A50A67A}"/>
              </a:ext>
            </a:extLst>
          </p:cNvPr>
          <p:cNvSpPr txBox="1"/>
          <p:nvPr/>
        </p:nvSpPr>
        <p:spPr>
          <a:xfrm>
            <a:off x="5988374" y="1693448"/>
            <a:ext cx="1902765"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Ex vivo CAR T cell manufacturing</a:t>
            </a:r>
          </a:p>
        </p:txBody>
      </p:sp>
      <p:sp>
        <p:nvSpPr>
          <p:cNvPr id="27" name="TextBox 26">
            <a:extLst>
              <a:ext uri="{FF2B5EF4-FFF2-40B4-BE49-F238E27FC236}">
                <a16:creationId xmlns:a16="http://schemas.microsoft.com/office/drawing/2014/main" id="{5F8FAAF8-B3E5-46C2-89E6-061C13F6B155}"/>
              </a:ext>
            </a:extLst>
          </p:cNvPr>
          <p:cNvSpPr txBox="1"/>
          <p:nvPr/>
        </p:nvSpPr>
        <p:spPr>
          <a:xfrm>
            <a:off x="5140473" y="1693448"/>
            <a:ext cx="561051"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dirty="0">
                <a:latin typeface="+mn-lt"/>
              </a:rPr>
              <a:t>Collection</a:t>
            </a:r>
          </a:p>
        </p:txBody>
      </p:sp>
      <p:sp>
        <p:nvSpPr>
          <p:cNvPr id="28" name="Rectangle 27">
            <a:extLst>
              <a:ext uri="{FF2B5EF4-FFF2-40B4-BE49-F238E27FC236}">
                <a16:creationId xmlns:a16="http://schemas.microsoft.com/office/drawing/2014/main" id="{1851CF9A-FACF-4977-9A1B-5256AC7677A8}"/>
              </a:ext>
            </a:extLst>
          </p:cNvPr>
          <p:cNvSpPr/>
          <p:nvPr/>
        </p:nvSpPr>
        <p:spPr>
          <a:xfrm>
            <a:off x="1804274" y="2916167"/>
            <a:ext cx="945000" cy="1620000"/>
          </a:xfrm>
          <a:prstGeom prst="rect">
            <a:avLst/>
          </a:prstGeom>
          <a:solidFill>
            <a:schemeClr val="accent6">
              <a:lumMod val="20000"/>
              <a:lumOff val="80000"/>
              <a:alpha val="7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4000" tIns="621000" rIns="54000" bIns="27000" numCol="1" spcCol="1270" anchor="t" anchorCtr="0">
            <a:noAutofit/>
          </a:bodyPr>
          <a:lstStyle/>
          <a:p>
            <a:pPr algn="ctr" defTabSz="466725">
              <a:lnSpc>
                <a:spcPct val="95000"/>
              </a:lnSpc>
              <a:spcBef>
                <a:spcPct val="0"/>
              </a:spcBef>
              <a:defRPr/>
            </a:pPr>
            <a:r>
              <a:rPr lang="nl-NL" sz="900" b="1" dirty="0">
                <a:solidFill>
                  <a:srgbClr val="595454"/>
                </a:solidFill>
              </a:rPr>
              <a:t>Identify patients eligible for CAR T cell therapy</a:t>
            </a:r>
          </a:p>
        </p:txBody>
      </p:sp>
      <p:sp>
        <p:nvSpPr>
          <p:cNvPr id="293" name="TextBox 292">
            <a:extLst>
              <a:ext uri="{FF2B5EF4-FFF2-40B4-BE49-F238E27FC236}">
                <a16:creationId xmlns:a16="http://schemas.microsoft.com/office/drawing/2014/main" id="{45A9CFD0-79C5-418F-B230-A7299F3C8CD0}"/>
              </a:ext>
            </a:extLst>
          </p:cNvPr>
          <p:cNvSpPr txBox="1"/>
          <p:nvPr/>
        </p:nvSpPr>
        <p:spPr>
          <a:xfrm>
            <a:off x="8235704" y="1693448"/>
            <a:ext cx="445636" cy="15388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1000" b="0">
                <a:latin typeface="+mn-lt"/>
              </a:rPr>
              <a:t>Infusion</a:t>
            </a:r>
          </a:p>
        </p:txBody>
      </p:sp>
      <p:grpSp>
        <p:nvGrpSpPr>
          <p:cNvPr id="10" name="Group 9">
            <a:extLst>
              <a:ext uri="{FF2B5EF4-FFF2-40B4-BE49-F238E27FC236}">
                <a16:creationId xmlns:a16="http://schemas.microsoft.com/office/drawing/2014/main" id="{02BD1CBF-A3B1-4AC5-AE74-AA737A212E35}"/>
              </a:ext>
            </a:extLst>
          </p:cNvPr>
          <p:cNvGrpSpPr/>
          <p:nvPr/>
        </p:nvGrpSpPr>
        <p:grpSpPr>
          <a:xfrm rot="18900000">
            <a:off x="9336361" y="3083303"/>
            <a:ext cx="269345" cy="404345"/>
            <a:chOff x="10326047" y="2979873"/>
            <a:chExt cx="359126" cy="539126"/>
          </a:xfrm>
        </p:grpSpPr>
        <p:sp>
          <p:nvSpPr>
            <p:cNvPr id="6" name="Oval 5">
              <a:extLst>
                <a:ext uri="{FF2B5EF4-FFF2-40B4-BE49-F238E27FC236}">
                  <a16:creationId xmlns:a16="http://schemas.microsoft.com/office/drawing/2014/main" id="{9C249DFC-7599-4A59-8BFF-821D88EEE804}"/>
                </a:ext>
              </a:extLst>
            </p:cNvPr>
            <p:cNvSpPr/>
            <p:nvPr/>
          </p:nvSpPr>
          <p:spPr>
            <a:xfrm>
              <a:off x="10326047" y="2979873"/>
              <a:ext cx="359126" cy="359126"/>
            </a:xfrm>
            <a:prstGeom prst="ellips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8" name="Straight Connector 7">
              <a:extLst>
                <a:ext uri="{FF2B5EF4-FFF2-40B4-BE49-F238E27FC236}">
                  <a16:creationId xmlns:a16="http://schemas.microsoft.com/office/drawing/2014/main" id="{06583148-D802-49C3-8FD5-A74E5508D4E6}"/>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nvGrpSpPr>
          <p:cNvPr id="11" name="Group 10">
            <a:extLst>
              <a:ext uri="{FF2B5EF4-FFF2-40B4-BE49-F238E27FC236}">
                <a16:creationId xmlns:a16="http://schemas.microsoft.com/office/drawing/2014/main" id="{3ED753AB-A765-42E1-A454-739CEA4DF231}"/>
              </a:ext>
            </a:extLst>
          </p:cNvPr>
          <p:cNvGrpSpPr/>
          <p:nvPr/>
        </p:nvGrpSpPr>
        <p:grpSpPr>
          <a:xfrm>
            <a:off x="2154200" y="3051157"/>
            <a:ext cx="345220" cy="420619"/>
            <a:chOff x="982506" y="2978995"/>
            <a:chExt cx="460293" cy="560825"/>
          </a:xfrm>
        </p:grpSpPr>
        <p:sp>
          <p:nvSpPr>
            <p:cNvPr id="29" name="Freeform: Shape 28">
              <a:extLst>
                <a:ext uri="{FF2B5EF4-FFF2-40B4-BE49-F238E27FC236}">
                  <a16:creationId xmlns:a16="http://schemas.microsoft.com/office/drawing/2014/main" id="{2052A2E3-4598-4215-A3C0-FC5F94F0223D}"/>
                </a:ext>
              </a:extLst>
            </p:cNvPr>
            <p:cNvSpPr>
              <a:spLocks noChangeAspect="1"/>
            </p:cNvSpPr>
            <p:nvPr/>
          </p:nvSpPr>
          <p:spPr>
            <a:xfrm>
              <a:off x="982506" y="2978995"/>
              <a:ext cx="326865" cy="4500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2" name="Group 31">
              <a:extLst>
                <a:ext uri="{FF2B5EF4-FFF2-40B4-BE49-F238E27FC236}">
                  <a16:creationId xmlns:a16="http://schemas.microsoft.com/office/drawing/2014/main" id="{8032044B-8DD0-481D-9F65-750F6445C75C}"/>
                </a:ext>
              </a:extLst>
            </p:cNvPr>
            <p:cNvGrpSpPr/>
            <p:nvPr/>
          </p:nvGrpSpPr>
          <p:grpSpPr>
            <a:xfrm rot="18900000">
              <a:off x="1277310" y="3291385"/>
              <a:ext cx="165489" cy="248435"/>
              <a:chOff x="10326047" y="2979873"/>
              <a:chExt cx="359126" cy="539126"/>
            </a:xfrm>
          </p:grpSpPr>
          <p:sp>
            <p:nvSpPr>
              <p:cNvPr id="33" name="Oval 32">
                <a:extLst>
                  <a:ext uri="{FF2B5EF4-FFF2-40B4-BE49-F238E27FC236}">
                    <a16:creationId xmlns:a16="http://schemas.microsoft.com/office/drawing/2014/main" id="{0C2AB838-A3B7-4AEF-B904-ED18D85A7367}"/>
                  </a:ext>
                </a:extLst>
              </p:cNvPr>
              <p:cNvSpPr/>
              <p:nvPr/>
            </p:nvSpPr>
            <p:spPr>
              <a:xfrm>
                <a:off x="10326047" y="2979873"/>
                <a:ext cx="359126" cy="359126"/>
              </a:xfrm>
              <a:prstGeom prst="ellipse">
                <a:avLst/>
              </a:prstGeom>
              <a:solidFill>
                <a:srgbClr val="FFEEE5"/>
              </a:solidFill>
              <a:ln w="25400">
                <a:solidFill>
                  <a:srgbClr val="CB7C78"/>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cxnSp>
            <p:nvCxnSpPr>
              <p:cNvPr id="34" name="Straight Connector 33">
                <a:extLst>
                  <a:ext uri="{FF2B5EF4-FFF2-40B4-BE49-F238E27FC236}">
                    <a16:creationId xmlns:a16="http://schemas.microsoft.com/office/drawing/2014/main" id="{5E9A498D-C2C1-4DC3-ACB0-559FB490A89D}"/>
                  </a:ext>
                </a:extLst>
              </p:cNvPr>
              <p:cNvCxnSpPr/>
              <p:nvPr/>
            </p:nvCxnSpPr>
            <p:spPr>
              <a:xfrm>
                <a:off x="10505610" y="3338999"/>
                <a:ext cx="0" cy="180000"/>
              </a:xfrm>
              <a:prstGeom prst="line">
                <a:avLst/>
              </a:prstGeom>
              <a:noFill/>
              <a:ln w="25400" cap="rnd">
                <a:solidFill>
                  <a:srgbClr val="CB7C78"/>
                </a:solidFill>
              </a:ln>
            </p:spPr>
            <p:style>
              <a:lnRef idx="0">
                <a:schemeClr val="accent1"/>
              </a:lnRef>
              <a:fillRef idx="1">
                <a:schemeClr val="accent1"/>
              </a:fillRef>
              <a:effectRef idx="0">
                <a:srgbClr val="000000"/>
              </a:effectRef>
              <a:fontRef idx="minor">
                <a:schemeClr val="lt1"/>
              </a:fontRef>
            </p:style>
          </p:cxnSp>
        </p:grpSp>
      </p:grpSp>
      <p:grpSp>
        <p:nvGrpSpPr>
          <p:cNvPr id="37" name="Group 36">
            <a:extLst>
              <a:ext uri="{FF2B5EF4-FFF2-40B4-BE49-F238E27FC236}">
                <a16:creationId xmlns:a16="http://schemas.microsoft.com/office/drawing/2014/main" id="{BA560F3A-8559-4593-8359-B4F267F89655}"/>
              </a:ext>
            </a:extLst>
          </p:cNvPr>
          <p:cNvGrpSpPr>
            <a:grpSpLocks noChangeAspect="1"/>
          </p:cNvGrpSpPr>
          <p:nvPr/>
        </p:nvGrpSpPr>
        <p:grpSpPr>
          <a:xfrm>
            <a:off x="4130297" y="3018084"/>
            <a:ext cx="403958" cy="438076"/>
            <a:chOff x="2317360" y="1363642"/>
            <a:chExt cx="1341737" cy="1455061"/>
          </a:xfrm>
          <a:solidFill>
            <a:srgbClr val="CB7C78"/>
          </a:solidFill>
        </p:grpSpPr>
        <p:sp>
          <p:nvSpPr>
            <p:cNvPr id="47" name="Freeform: Shape 46">
              <a:extLst>
                <a:ext uri="{FF2B5EF4-FFF2-40B4-BE49-F238E27FC236}">
                  <a16:creationId xmlns:a16="http://schemas.microsoft.com/office/drawing/2014/main" id="{2ACF4EC8-4CB1-4954-B666-019F66289965}"/>
                </a:ext>
              </a:extLst>
            </p:cNvPr>
            <p:cNvSpPr/>
            <p:nvPr/>
          </p:nvSpPr>
          <p:spPr>
            <a:xfrm flipH="1">
              <a:off x="2689945" y="1363642"/>
              <a:ext cx="596567" cy="716509"/>
            </a:xfrm>
            <a:custGeom>
              <a:avLst/>
              <a:gdLst>
                <a:gd name="connsiteX0" fmla="*/ 298605 w 596567"/>
                <a:gd name="connsiteY0" fmla="*/ 0 h 716509"/>
                <a:gd name="connsiteX1" fmla="*/ 100187 w 596567"/>
                <a:gd name="connsiteY1" fmla="*/ 231488 h 716509"/>
                <a:gd name="connsiteX2" fmla="*/ 188373 w 596567"/>
                <a:gd name="connsiteY2" fmla="*/ 423291 h 716509"/>
                <a:gd name="connsiteX3" fmla="*/ 980 w 596567"/>
                <a:gd name="connsiteY3" fmla="*/ 690053 h 716509"/>
                <a:gd name="connsiteX4" fmla="*/ 23026 w 596567"/>
                <a:gd name="connsiteY4" fmla="*/ 716509 h 716509"/>
                <a:gd name="connsiteX5" fmla="*/ 45073 w 596567"/>
                <a:gd name="connsiteY5" fmla="*/ 716509 h 716509"/>
                <a:gd name="connsiteX6" fmla="*/ 67119 w 596567"/>
                <a:gd name="connsiteY6" fmla="*/ 698872 h 716509"/>
                <a:gd name="connsiteX7" fmla="*/ 298605 w 596567"/>
                <a:gd name="connsiteY7" fmla="*/ 462974 h 716509"/>
                <a:gd name="connsiteX8" fmla="*/ 530093 w 596567"/>
                <a:gd name="connsiteY8" fmla="*/ 698872 h 716509"/>
                <a:gd name="connsiteX9" fmla="*/ 552140 w 596567"/>
                <a:gd name="connsiteY9" fmla="*/ 716509 h 716509"/>
                <a:gd name="connsiteX10" fmla="*/ 574186 w 596567"/>
                <a:gd name="connsiteY10" fmla="*/ 716509 h 716509"/>
                <a:gd name="connsiteX11" fmla="*/ 596233 w 596567"/>
                <a:gd name="connsiteY11" fmla="*/ 690053 h 716509"/>
                <a:gd name="connsiteX12" fmla="*/ 408837 w 596567"/>
                <a:gd name="connsiteY12" fmla="*/ 423291 h 716509"/>
                <a:gd name="connsiteX13" fmla="*/ 497023 w 596567"/>
                <a:gd name="connsiteY13" fmla="*/ 231488 h 716509"/>
                <a:gd name="connsiteX14" fmla="*/ 298605 w 596567"/>
                <a:gd name="connsiteY14" fmla="*/ 0 h 716509"/>
                <a:gd name="connsiteX15" fmla="*/ 296402 w 596567"/>
                <a:gd name="connsiteY15" fmla="*/ 66139 h 716509"/>
                <a:gd name="connsiteX16" fmla="*/ 428680 w 596567"/>
                <a:gd name="connsiteY16" fmla="*/ 231488 h 716509"/>
                <a:gd name="connsiteX17" fmla="*/ 296402 w 596567"/>
                <a:gd name="connsiteY17" fmla="*/ 396835 h 716509"/>
                <a:gd name="connsiteX18" fmla="*/ 164123 w 596567"/>
                <a:gd name="connsiteY18" fmla="*/ 231488 h 716509"/>
                <a:gd name="connsiteX19" fmla="*/ 296402 w 596567"/>
                <a:gd name="connsiteY19" fmla="*/ 66139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7" h="716509">
                  <a:moveTo>
                    <a:pt x="298605" y="0"/>
                  </a:moveTo>
                  <a:cubicBezTo>
                    <a:pt x="188373" y="0"/>
                    <a:pt x="100187" y="103619"/>
                    <a:pt x="100187" y="231488"/>
                  </a:cubicBezTo>
                  <a:cubicBezTo>
                    <a:pt x="100187" y="310855"/>
                    <a:pt x="135462" y="381404"/>
                    <a:pt x="188373" y="423291"/>
                  </a:cubicBezTo>
                  <a:cubicBezTo>
                    <a:pt x="97984" y="469589"/>
                    <a:pt x="27436" y="568797"/>
                    <a:pt x="980" y="690053"/>
                  </a:cubicBezTo>
                  <a:cubicBezTo>
                    <a:pt x="-3429" y="703281"/>
                    <a:pt x="7593" y="716509"/>
                    <a:pt x="23026" y="716509"/>
                  </a:cubicBezTo>
                  <a:lnTo>
                    <a:pt x="45073" y="716509"/>
                  </a:lnTo>
                  <a:cubicBezTo>
                    <a:pt x="56095" y="716509"/>
                    <a:pt x="64913" y="707690"/>
                    <a:pt x="67119" y="698872"/>
                  </a:cubicBezTo>
                  <a:cubicBezTo>
                    <a:pt x="97984" y="566594"/>
                    <a:pt x="192782" y="462974"/>
                    <a:pt x="298605" y="462974"/>
                  </a:cubicBezTo>
                  <a:cubicBezTo>
                    <a:pt x="404428" y="462974"/>
                    <a:pt x="499229" y="564388"/>
                    <a:pt x="530093" y="698872"/>
                  </a:cubicBezTo>
                  <a:cubicBezTo>
                    <a:pt x="532297" y="709894"/>
                    <a:pt x="541116" y="716509"/>
                    <a:pt x="552140" y="716509"/>
                  </a:cubicBezTo>
                  <a:lnTo>
                    <a:pt x="574186" y="716509"/>
                  </a:lnTo>
                  <a:cubicBezTo>
                    <a:pt x="589618" y="716509"/>
                    <a:pt x="598436" y="703281"/>
                    <a:pt x="596233" y="690053"/>
                  </a:cubicBezTo>
                  <a:cubicBezTo>
                    <a:pt x="569777" y="568797"/>
                    <a:pt x="499229" y="469589"/>
                    <a:pt x="408837" y="423291"/>
                  </a:cubicBezTo>
                  <a:cubicBezTo>
                    <a:pt x="461748" y="381404"/>
                    <a:pt x="497023" y="310855"/>
                    <a:pt x="497023" y="231488"/>
                  </a:cubicBezTo>
                  <a:cubicBezTo>
                    <a:pt x="497023" y="103619"/>
                    <a:pt x="408837" y="0"/>
                    <a:pt x="298605" y="0"/>
                  </a:cubicBezTo>
                  <a:close/>
                  <a:moveTo>
                    <a:pt x="296402" y="66139"/>
                  </a:moveTo>
                  <a:cubicBezTo>
                    <a:pt x="369154" y="66139"/>
                    <a:pt x="428680" y="141097"/>
                    <a:pt x="428680" y="231488"/>
                  </a:cubicBezTo>
                  <a:cubicBezTo>
                    <a:pt x="428680" y="321877"/>
                    <a:pt x="369154" y="396835"/>
                    <a:pt x="296402" y="396835"/>
                  </a:cubicBezTo>
                  <a:cubicBezTo>
                    <a:pt x="223647" y="396835"/>
                    <a:pt x="164123" y="321877"/>
                    <a:pt x="164123" y="231488"/>
                  </a:cubicBezTo>
                  <a:cubicBezTo>
                    <a:pt x="164123" y="141097"/>
                    <a:pt x="223647"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6" name="Freeform: Shape 45">
              <a:extLst>
                <a:ext uri="{FF2B5EF4-FFF2-40B4-BE49-F238E27FC236}">
                  <a16:creationId xmlns:a16="http://schemas.microsoft.com/office/drawing/2014/main" id="{5986AC9D-8328-4A54-8D81-2E5F4EE36911}"/>
                </a:ext>
              </a:extLst>
            </p:cNvPr>
            <p:cNvSpPr/>
            <p:nvPr/>
          </p:nvSpPr>
          <p:spPr>
            <a:xfrm flipH="1">
              <a:off x="2317360" y="2102197"/>
              <a:ext cx="596568" cy="716506"/>
            </a:xfrm>
            <a:custGeom>
              <a:avLst/>
              <a:gdLst>
                <a:gd name="connsiteX0" fmla="*/ 298607 w 596568"/>
                <a:gd name="connsiteY0" fmla="*/ 0 h 716506"/>
                <a:gd name="connsiteX1" fmla="*/ 100190 w 596568"/>
                <a:gd name="connsiteY1" fmla="*/ 231485 h 716506"/>
                <a:gd name="connsiteX2" fmla="*/ 188375 w 596568"/>
                <a:gd name="connsiteY2" fmla="*/ 423290 h 716506"/>
                <a:gd name="connsiteX3" fmla="*/ 980 w 596568"/>
                <a:gd name="connsiteY3" fmla="*/ 690051 h 716506"/>
                <a:gd name="connsiteX4" fmla="*/ 23026 w 596568"/>
                <a:gd name="connsiteY4" fmla="*/ 716506 h 716506"/>
                <a:gd name="connsiteX5" fmla="*/ 45073 w 596568"/>
                <a:gd name="connsiteY5" fmla="*/ 716506 h 716506"/>
                <a:gd name="connsiteX6" fmla="*/ 67119 w 596568"/>
                <a:gd name="connsiteY6" fmla="*/ 698869 h 716506"/>
                <a:gd name="connsiteX7" fmla="*/ 298607 w 596568"/>
                <a:gd name="connsiteY7" fmla="*/ 462974 h 716506"/>
                <a:gd name="connsiteX8" fmla="*/ 530093 w 596568"/>
                <a:gd name="connsiteY8" fmla="*/ 698869 h 716506"/>
                <a:gd name="connsiteX9" fmla="*/ 552140 w 596568"/>
                <a:gd name="connsiteY9" fmla="*/ 716506 h 716506"/>
                <a:gd name="connsiteX10" fmla="*/ 574186 w 596568"/>
                <a:gd name="connsiteY10" fmla="*/ 716506 h 716506"/>
                <a:gd name="connsiteX11" fmla="*/ 596233 w 596568"/>
                <a:gd name="connsiteY11" fmla="*/ 690051 h 716506"/>
                <a:gd name="connsiteX12" fmla="*/ 408839 w 596568"/>
                <a:gd name="connsiteY12" fmla="*/ 423290 h 716506"/>
                <a:gd name="connsiteX13" fmla="*/ 497025 w 596568"/>
                <a:gd name="connsiteY13" fmla="*/ 231485 h 716506"/>
                <a:gd name="connsiteX14" fmla="*/ 298607 w 596568"/>
                <a:gd name="connsiteY14" fmla="*/ 0 h 716506"/>
                <a:gd name="connsiteX15" fmla="*/ 296402 w 596568"/>
                <a:gd name="connsiteY15" fmla="*/ 66139 h 716506"/>
                <a:gd name="connsiteX16" fmla="*/ 428680 w 596568"/>
                <a:gd name="connsiteY16" fmla="*/ 231485 h 716506"/>
                <a:gd name="connsiteX17" fmla="*/ 296402 w 596568"/>
                <a:gd name="connsiteY17" fmla="*/ 396835 h 716506"/>
                <a:gd name="connsiteX18" fmla="*/ 164123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7" y="0"/>
                  </a:moveTo>
                  <a:cubicBezTo>
                    <a:pt x="188375" y="0"/>
                    <a:pt x="100190" y="103616"/>
                    <a:pt x="100190" y="231485"/>
                  </a:cubicBezTo>
                  <a:cubicBezTo>
                    <a:pt x="100190" y="310853"/>
                    <a:pt x="135464" y="381401"/>
                    <a:pt x="188375" y="423290"/>
                  </a:cubicBezTo>
                  <a:cubicBezTo>
                    <a:pt x="97984" y="469587"/>
                    <a:pt x="27436" y="568797"/>
                    <a:pt x="980" y="690051"/>
                  </a:cubicBezTo>
                  <a:cubicBezTo>
                    <a:pt x="-3429" y="703278"/>
                    <a:pt x="7595" y="716506"/>
                    <a:pt x="23026" y="716506"/>
                  </a:cubicBezTo>
                  <a:lnTo>
                    <a:pt x="45073" y="716506"/>
                  </a:lnTo>
                  <a:cubicBezTo>
                    <a:pt x="56097" y="716506"/>
                    <a:pt x="64916" y="707688"/>
                    <a:pt x="67119" y="698869"/>
                  </a:cubicBezTo>
                  <a:cubicBezTo>
                    <a:pt x="97984" y="566591"/>
                    <a:pt x="192785" y="462974"/>
                    <a:pt x="298607" y="462974"/>
                  </a:cubicBezTo>
                  <a:cubicBezTo>
                    <a:pt x="404430" y="462974"/>
                    <a:pt x="499229" y="564387"/>
                    <a:pt x="530093" y="698869"/>
                  </a:cubicBezTo>
                  <a:cubicBezTo>
                    <a:pt x="532299" y="709893"/>
                    <a:pt x="541118" y="716506"/>
                    <a:pt x="552140" y="716506"/>
                  </a:cubicBezTo>
                  <a:lnTo>
                    <a:pt x="574186" y="716506"/>
                  </a:lnTo>
                  <a:cubicBezTo>
                    <a:pt x="589620" y="716506"/>
                    <a:pt x="598438" y="703278"/>
                    <a:pt x="596233" y="690051"/>
                  </a:cubicBezTo>
                  <a:cubicBezTo>
                    <a:pt x="569777" y="568797"/>
                    <a:pt x="499229" y="469587"/>
                    <a:pt x="408839" y="423290"/>
                  </a:cubicBezTo>
                  <a:cubicBezTo>
                    <a:pt x="461751" y="381401"/>
                    <a:pt x="497025" y="310853"/>
                    <a:pt x="497025" y="231485"/>
                  </a:cubicBezTo>
                  <a:cubicBezTo>
                    <a:pt x="497025" y="103616"/>
                    <a:pt x="408839" y="0"/>
                    <a:pt x="298607" y="0"/>
                  </a:cubicBezTo>
                  <a:close/>
                  <a:moveTo>
                    <a:pt x="296402" y="66139"/>
                  </a:moveTo>
                  <a:cubicBezTo>
                    <a:pt x="369156" y="66139"/>
                    <a:pt x="428680" y="141096"/>
                    <a:pt x="428680" y="231485"/>
                  </a:cubicBezTo>
                  <a:cubicBezTo>
                    <a:pt x="428680" y="321877"/>
                    <a:pt x="369156" y="396835"/>
                    <a:pt x="296402" y="396835"/>
                  </a:cubicBezTo>
                  <a:cubicBezTo>
                    <a:pt x="223650" y="396835"/>
                    <a:pt x="164123" y="321877"/>
                    <a:pt x="164123" y="231485"/>
                  </a:cubicBezTo>
                  <a:cubicBezTo>
                    <a:pt x="164123"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sp>
          <p:nvSpPr>
            <p:cNvPr id="45" name="Freeform: Shape 44">
              <a:extLst>
                <a:ext uri="{FF2B5EF4-FFF2-40B4-BE49-F238E27FC236}">
                  <a16:creationId xmlns:a16="http://schemas.microsoft.com/office/drawing/2014/main" id="{D0B0772C-A974-4401-BA48-BFDB8E9818A3}"/>
                </a:ext>
              </a:extLst>
            </p:cNvPr>
            <p:cNvSpPr/>
            <p:nvPr/>
          </p:nvSpPr>
          <p:spPr>
            <a:xfrm flipH="1">
              <a:off x="3062529" y="2102197"/>
              <a:ext cx="596568" cy="716506"/>
            </a:xfrm>
            <a:custGeom>
              <a:avLst/>
              <a:gdLst>
                <a:gd name="connsiteX0" fmla="*/ 298608 w 596568"/>
                <a:gd name="connsiteY0" fmla="*/ 0 h 716506"/>
                <a:gd name="connsiteX1" fmla="*/ 100190 w 596568"/>
                <a:gd name="connsiteY1" fmla="*/ 231485 h 716506"/>
                <a:gd name="connsiteX2" fmla="*/ 188376 w 596568"/>
                <a:gd name="connsiteY2" fmla="*/ 423290 h 716506"/>
                <a:gd name="connsiteX3" fmla="*/ 980 w 596568"/>
                <a:gd name="connsiteY3" fmla="*/ 690051 h 716506"/>
                <a:gd name="connsiteX4" fmla="*/ 23027 w 596568"/>
                <a:gd name="connsiteY4" fmla="*/ 716506 h 716506"/>
                <a:gd name="connsiteX5" fmla="*/ 45073 w 596568"/>
                <a:gd name="connsiteY5" fmla="*/ 716506 h 716506"/>
                <a:gd name="connsiteX6" fmla="*/ 67120 w 596568"/>
                <a:gd name="connsiteY6" fmla="*/ 698869 h 716506"/>
                <a:gd name="connsiteX7" fmla="*/ 298608 w 596568"/>
                <a:gd name="connsiteY7" fmla="*/ 462974 h 716506"/>
                <a:gd name="connsiteX8" fmla="*/ 530094 w 596568"/>
                <a:gd name="connsiteY8" fmla="*/ 698869 h 716506"/>
                <a:gd name="connsiteX9" fmla="*/ 552141 w 596568"/>
                <a:gd name="connsiteY9" fmla="*/ 716506 h 716506"/>
                <a:gd name="connsiteX10" fmla="*/ 574187 w 596568"/>
                <a:gd name="connsiteY10" fmla="*/ 716506 h 716506"/>
                <a:gd name="connsiteX11" fmla="*/ 596233 w 596568"/>
                <a:gd name="connsiteY11" fmla="*/ 690051 h 716506"/>
                <a:gd name="connsiteX12" fmla="*/ 408840 w 596568"/>
                <a:gd name="connsiteY12" fmla="*/ 423290 h 716506"/>
                <a:gd name="connsiteX13" fmla="*/ 497026 w 596568"/>
                <a:gd name="connsiteY13" fmla="*/ 231485 h 716506"/>
                <a:gd name="connsiteX14" fmla="*/ 298608 w 596568"/>
                <a:gd name="connsiteY14" fmla="*/ 0 h 716506"/>
                <a:gd name="connsiteX15" fmla="*/ 296402 w 596568"/>
                <a:gd name="connsiteY15" fmla="*/ 66139 h 716506"/>
                <a:gd name="connsiteX16" fmla="*/ 428681 w 596568"/>
                <a:gd name="connsiteY16" fmla="*/ 231485 h 716506"/>
                <a:gd name="connsiteX17" fmla="*/ 296402 w 596568"/>
                <a:gd name="connsiteY17" fmla="*/ 396835 h 716506"/>
                <a:gd name="connsiteX18" fmla="*/ 164124 w 596568"/>
                <a:gd name="connsiteY18" fmla="*/ 231485 h 716506"/>
                <a:gd name="connsiteX19" fmla="*/ 296402 w 596568"/>
                <a:gd name="connsiteY19" fmla="*/ 66139 h 7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6568" h="716506">
                  <a:moveTo>
                    <a:pt x="298608" y="0"/>
                  </a:moveTo>
                  <a:cubicBezTo>
                    <a:pt x="188376" y="0"/>
                    <a:pt x="100190" y="103616"/>
                    <a:pt x="100190" y="231485"/>
                  </a:cubicBezTo>
                  <a:cubicBezTo>
                    <a:pt x="100190" y="310853"/>
                    <a:pt x="135465" y="381401"/>
                    <a:pt x="188376" y="423290"/>
                  </a:cubicBezTo>
                  <a:cubicBezTo>
                    <a:pt x="97985" y="469587"/>
                    <a:pt x="27436" y="568797"/>
                    <a:pt x="980" y="690051"/>
                  </a:cubicBezTo>
                  <a:cubicBezTo>
                    <a:pt x="-3429" y="703278"/>
                    <a:pt x="7596" y="716506"/>
                    <a:pt x="23027" y="716506"/>
                  </a:cubicBezTo>
                  <a:lnTo>
                    <a:pt x="45073" y="716506"/>
                  </a:lnTo>
                  <a:cubicBezTo>
                    <a:pt x="56098" y="716506"/>
                    <a:pt x="64916" y="707688"/>
                    <a:pt x="67120" y="698869"/>
                  </a:cubicBezTo>
                  <a:cubicBezTo>
                    <a:pt x="97985" y="566591"/>
                    <a:pt x="192785" y="462974"/>
                    <a:pt x="298608" y="462974"/>
                  </a:cubicBezTo>
                  <a:cubicBezTo>
                    <a:pt x="404431" y="462974"/>
                    <a:pt x="499229" y="564387"/>
                    <a:pt x="530094" y="698869"/>
                  </a:cubicBezTo>
                  <a:cubicBezTo>
                    <a:pt x="532300" y="709893"/>
                    <a:pt x="541118" y="716506"/>
                    <a:pt x="552141" y="716506"/>
                  </a:cubicBezTo>
                  <a:lnTo>
                    <a:pt x="574187" y="716506"/>
                  </a:lnTo>
                  <a:cubicBezTo>
                    <a:pt x="589621" y="716506"/>
                    <a:pt x="598439" y="703278"/>
                    <a:pt x="596233" y="690051"/>
                  </a:cubicBezTo>
                  <a:cubicBezTo>
                    <a:pt x="569778" y="568797"/>
                    <a:pt x="499229" y="469587"/>
                    <a:pt x="408840" y="423290"/>
                  </a:cubicBezTo>
                  <a:cubicBezTo>
                    <a:pt x="461751" y="381401"/>
                    <a:pt x="497026" y="310853"/>
                    <a:pt x="497026" y="231485"/>
                  </a:cubicBezTo>
                  <a:cubicBezTo>
                    <a:pt x="497026" y="103616"/>
                    <a:pt x="408840" y="0"/>
                    <a:pt x="298608" y="0"/>
                  </a:cubicBezTo>
                  <a:close/>
                  <a:moveTo>
                    <a:pt x="296402" y="66139"/>
                  </a:moveTo>
                  <a:cubicBezTo>
                    <a:pt x="369157" y="66139"/>
                    <a:pt x="428681" y="141096"/>
                    <a:pt x="428681" y="231485"/>
                  </a:cubicBezTo>
                  <a:cubicBezTo>
                    <a:pt x="428681" y="321877"/>
                    <a:pt x="371360" y="396835"/>
                    <a:pt x="296402" y="396835"/>
                  </a:cubicBezTo>
                  <a:cubicBezTo>
                    <a:pt x="223650" y="396835"/>
                    <a:pt x="164124" y="321877"/>
                    <a:pt x="164124" y="231485"/>
                  </a:cubicBezTo>
                  <a:cubicBezTo>
                    <a:pt x="164124" y="141096"/>
                    <a:pt x="223650" y="66139"/>
                    <a:pt x="296402" y="66139"/>
                  </a:cubicBezTo>
                  <a:close/>
                </a:path>
              </a:pathLst>
            </a:custGeom>
            <a:grp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595454"/>
                </a:solidFill>
                <a:latin typeface="Trebuchet MS"/>
              </a:endParaRPr>
            </a:p>
          </p:txBody>
        </p:sp>
      </p:grpSp>
      <p:sp>
        <p:nvSpPr>
          <p:cNvPr id="74" name="Freeform: Shape 73">
            <a:extLst>
              <a:ext uri="{FF2B5EF4-FFF2-40B4-BE49-F238E27FC236}">
                <a16:creationId xmlns:a16="http://schemas.microsoft.com/office/drawing/2014/main" id="{4B4E3442-C3C1-4A5E-B458-7F5D0A08C294}"/>
              </a:ext>
            </a:extLst>
          </p:cNvPr>
          <p:cNvSpPr>
            <a:spLocks noChangeAspect="1"/>
          </p:cNvSpPr>
          <p:nvPr/>
        </p:nvSpPr>
        <p:spPr>
          <a:xfrm>
            <a:off x="3181952" y="3051155"/>
            <a:ext cx="245149" cy="337500"/>
          </a:xfrm>
          <a:custGeom>
            <a:avLst/>
            <a:gdLst>
              <a:gd name="connsiteX0" fmla="*/ 356235 w 417194"/>
              <a:gd name="connsiteY0" fmla="*/ 374332 h 574357"/>
              <a:gd name="connsiteX1" fmla="*/ 263842 w 417194"/>
              <a:gd name="connsiteY1" fmla="*/ 298132 h 574357"/>
              <a:gd name="connsiteX2" fmla="*/ 339090 w 417194"/>
              <a:gd name="connsiteY2" fmla="*/ 156210 h 574357"/>
              <a:gd name="connsiteX3" fmla="*/ 208597 w 417194"/>
              <a:gd name="connsiteY3" fmla="*/ 0 h 574357"/>
              <a:gd name="connsiteX4" fmla="*/ 78105 w 417194"/>
              <a:gd name="connsiteY4" fmla="*/ 156210 h 574357"/>
              <a:gd name="connsiteX5" fmla="*/ 153352 w 417194"/>
              <a:gd name="connsiteY5" fmla="*/ 298132 h 574357"/>
              <a:gd name="connsiteX6" fmla="*/ 60960 w 417194"/>
              <a:gd name="connsiteY6" fmla="*/ 374332 h 574357"/>
              <a:gd name="connsiteX7" fmla="*/ 0 w 417194"/>
              <a:gd name="connsiteY7" fmla="*/ 565785 h 574357"/>
              <a:gd name="connsiteX8" fmla="*/ 8572 w 417194"/>
              <a:gd name="connsiteY8" fmla="*/ 574357 h 574357"/>
              <a:gd name="connsiteX9" fmla="*/ 17145 w 417194"/>
              <a:gd name="connsiteY9" fmla="*/ 574357 h 574357"/>
              <a:gd name="connsiteX10" fmla="*/ 25717 w 417194"/>
              <a:gd name="connsiteY10" fmla="*/ 565785 h 574357"/>
              <a:gd name="connsiteX11" fmla="*/ 81915 w 417194"/>
              <a:gd name="connsiteY11" fmla="*/ 389572 h 574357"/>
              <a:gd name="connsiteX12" fmla="*/ 205740 w 417194"/>
              <a:gd name="connsiteY12" fmla="*/ 313372 h 574357"/>
              <a:gd name="connsiteX13" fmla="*/ 208597 w 417194"/>
              <a:gd name="connsiteY13" fmla="*/ 313372 h 574357"/>
              <a:gd name="connsiteX14" fmla="*/ 211455 w 417194"/>
              <a:gd name="connsiteY14" fmla="*/ 313372 h 574357"/>
              <a:gd name="connsiteX15" fmla="*/ 335280 w 417194"/>
              <a:gd name="connsiteY15" fmla="*/ 389572 h 574357"/>
              <a:gd name="connsiteX16" fmla="*/ 391477 w 417194"/>
              <a:gd name="connsiteY16" fmla="*/ 565785 h 574357"/>
              <a:gd name="connsiteX17" fmla="*/ 400050 w 417194"/>
              <a:gd name="connsiteY17" fmla="*/ 574357 h 574357"/>
              <a:gd name="connsiteX18" fmla="*/ 408622 w 417194"/>
              <a:gd name="connsiteY18" fmla="*/ 574357 h 574357"/>
              <a:gd name="connsiteX19" fmla="*/ 417195 w 417194"/>
              <a:gd name="connsiteY19" fmla="*/ 565785 h 574357"/>
              <a:gd name="connsiteX20" fmla="*/ 356235 w 417194"/>
              <a:gd name="connsiteY20" fmla="*/ 374332 h 574357"/>
              <a:gd name="connsiteX21" fmla="*/ 104775 w 417194"/>
              <a:gd name="connsiteY21" fmla="*/ 156210 h 574357"/>
              <a:gd name="connsiteX22" fmla="*/ 209550 w 417194"/>
              <a:gd name="connsiteY22" fmla="*/ 25717 h 574357"/>
              <a:gd name="connsiteX23" fmla="*/ 314325 w 417194"/>
              <a:gd name="connsiteY23" fmla="*/ 156210 h 574357"/>
              <a:gd name="connsiteX24" fmla="*/ 209550 w 417194"/>
              <a:gd name="connsiteY24" fmla="*/ 286702 h 574357"/>
              <a:gd name="connsiteX25" fmla="*/ 104775 w 417194"/>
              <a:gd name="connsiteY25" fmla="*/ 156210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7194" h="574357">
                <a:moveTo>
                  <a:pt x="356235" y="374332"/>
                </a:moveTo>
                <a:cubicBezTo>
                  <a:pt x="330517" y="338138"/>
                  <a:pt x="298132" y="312420"/>
                  <a:pt x="263842" y="298132"/>
                </a:cubicBezTo>
                <a:cubicBezTo>
                  <a:pt x="307657" y="273367"/>
                  <a:pt x="339090" y="219075"/>
                  <a:pt x="339090" y="156210"/>
                </a:cubicBezTo>
                <a:cubicBezTo>
                  <a:pt x="339090" y="69532"/>
                  <a:pt x="280988" y="0"/>
                  <a:pt x="208597" y="0"/>
                </a:cubicBezTo>
                <a:cubicBezTo>
                  <a:pt x="137160" y="0"/>
                  <a:pt x="78105" y="70485"/>
                  <a:pt x="78105" y="156210"/>
                </a:cubicBezTo>
                <a:cubicBezTo>
                  <a:pt x="78105" y="219075"/>
                  <a:pt x="108585" y="272415"/>
                  <a:pt x="153352" y="298132"/>
                </a:cubicBezTo>
                <a:cubicBezTo>
                  <a:pt x="119063" y="311467"/>
                  <a:pt x="86677" y="338138"/>
                  <a:pt x="60960" y="374332"/>
                </a:cubicBezTo>
                <a:cubicBezTo>
                  <a:pt x="22860" y="426720"/>
                  <a:pt x="1905" y="494347"/>
                  <a:pt x="0" y="565785"/>
                </a:cubicBezTo>
                <a:cubicBezTo>
                  <a:pt x="0" y="570547"/>
                  <a:pt x="3810" y="574357"/>
                  <a:pt x="8572" y="574357"/>
                </a:cubicBezTo>
                <a:lnTo>
                  <a:pt x="17145" y="574357"/>
                </a:lnTo>
                <a:cubicBezTo>
                  <a:pt x="21907" y="574357"/>
                  <a:pt x="25717" y="570547"/>
                  <a:pt x="25717" y="565785"/>
                </a:cubicBezTo>
                <a:cubicBezTo>
                  <a:pt x="27622" y="501015"/>
                  <a:pt x="47625" y="437197"/>
                  <a:pt x="81915" y="389572"/>
                </a:cubicBezTo>
                <a:cubicBezTo>
                  <a:pt x="116205" y="341947"/>
                  <a:pt x="160972" y="314325"/>
                  <a:pt x="205740" y="313372"/>
                </a:cubicBezTo>
                <a:cubicBezTo>
                  <a:pt x="206692" y="313372"/>
                  <a:pt x="207645" y="313372"/>
                  <a:pt x="208597" y="313372"/>
                </a:cubicBezTo>
                <a:cubicBezTo>
                  <a:pt x="209550" y="313372"/>
                  <a:pt x="210502" y="313372"/>
                  <a:pt x="211455" y="313372"/>
                </a:cubicBezTo>
                <a:cubicBezTo>
                  <a:pt x="256222" y="314325"/>
                  <a:pt x="300990" y="341947"/>
                  <a:pt x="335280" y="389572"/>
                </a:cubicBezTo>
                <a:cubicBezTo>
                  <a:pt x="369570" y="437197"/>
                  <a:pt x="389572" y="501015"/>
                  <a:pt x="391477" y="565785"/>
                </a:cubicBezTo>
                <a:cubicBezTo>
                  <a:pt x="391477" y="570547"/>
                  <a:pt x="395288" y="574357"/>
                  <a:pt x="400050" y="574357"/>
                </a:cubicBezTo>
                <a:lnTo>
                  <a:pt x="408622" y="574357"/>
                </a:lnTo>
                <a:cubicBezTo>
                  <a:pt x="413385" y="574357"/>
                  <a:pt x="417195" y="570547"/>
                  <a:pt x="417195" y="565785"/>
                </a:cubicBezTo>
                <a:cubicBezTo>
                  <a:pt x="416242" y="494347"/>
                  <a:pt x="394335" y="426720"/>
                  <a:pt x="356235" y="374332"/>
                </a:cubicBezTo>
                <a:moveTo>
                  <a:pt x="104775" y="156210"/>
                </a:moveTo>
                <a:cubicBezTo>
                  <a:pt x="104775" y="84772"/>
                  <a:pt x="151447" y="25717"/>
                  <a:pt x="209550" y="25717"/>
                </a:cubicBezTo>
                <a:cubicBezTo>
                  <a:pt x="266700" y="25717"/>
                  <a:pt x="314325" y="83820"/>
                  <a:pt x="314325" y="156210"/>
                </a:cubicBezTo>
                <a:cubicBezTo>
                  <a:pt x="314325" y="228600"/>
                  <a:pt x="267652" y="286702"/>
                  <a:pt x="209550" y="286702"/>
                </a:cubicBezTo>
                <a:cubicBezTo>
                  <a:pt x="151447" y="286702"/>
                  <a:pt x="104775" y="228600"/>
                  <a:pt x="104775" y="156210"/>
                </a:cubicBezTo>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78" name="Graphic 71">
            <a:extLst>
              <a:ext uri="{FF2B5EF4-FFF2-40B4-BE49-F238E27FC236}">
                <a16:creationId xmlns:a16="http://schemas.microsoft.com/office/drawing/2014/main" id="{6B82C9BA-422A-4736-ABE1-7A533B34EDC0}"/>
              </a:ext>
            </a:extLst>
          </p:cNvPr>
          <p:cNvSpPr/>
          <p:nvPr/>
        </p:nvSpPr>
        <p:spPr>
          <a:xfrm rot="18900000" flipV="1">
            <a:off x="3409125" y="3113801"/>
            <a:ext cx="229053" cy="158641"/>
          </a:xfrm>
          <a:custGeom>
            <a:avLst/>
            <a:gdLst>
              <a:gd name="connsiteX0" fmla="*/ 22683 w 467421"/>
              <a:gd name="connsiteY0" fmla="*/ 84249 h 323733"/>
              <a:gd name="connsiteX1" fmla="*/ 157157 w 467421"/>
              <a:gd name="connsiteY1" fmla="*/ 199687 h 323733"/>
              <a:gd name="connsiteX2" fmla="*/ 279481 w 467421"/>
              <a:gd name="connsiteY2" fmla="*/ 125159 h 323733"/>
              <a:gd name="connsiteX3" fmla="*/ 211433 w 467421"/>
              <a:gd name="connsiteY3" fmla="*/ 87490 h 323733"/>
              <a:gd name="connsiteX4" fmla="*/ 238166 w 467421"/>
              <a:gd name="connsiteY4" fmla="*/ 76553 h 323733"/>
              <a:gd name="connsiteX5" fmla="*/ 354009 w 467421"/>
              <a:gd name="connsiteY5" fmla="*/ 29568 h 323733"/>
              <a:gd name="connsiteX6" fmla="*/ 426917 w 467421"/>
              <a:gd name="connsiteY6" fmla="*/ 0 h 323733"/>
              <a:gd name="connsiteX7" fmla="*/ 431778 w 467421"/>
              <a:gd name="connsiteY7" fmla="*/ 28353 h 323733"/>
              <a:gd name="connsiteX8" fmla="*/ 453650 w 467421"/>
              <a:gd name="connsiteY8" fmla="*/ 151892 h 323733"/>
              <a:gd name="connsiteX9" fmla="*/ 467422 w 467421"/>
              <a:gd name="connsiteY9" fmla="*/ 229255 h 323733"/>
              <a:gd name="connsiteX10" fmla="*/ 460536 w 467421"/>
              <a:gd name="connsiteY10" fmla="*/ 225610 h 323733"/>
              <a:gd name="connsiteX11" fmla="*/ 424892 w 467421"/>
              <a:gd name="connsiteY11" fmla="*/ 205763 h 323733"/>
              <a:gd name="connsiteX12" fmla="*/ 409095 w 467421"/>
              <a:gd name="connsiteY12" fmla="*/ 197257 h 323733"/>
              <a:gd name="connsiteX13" fmla="*/ 402614 w 467421"/>
              <a:gd name="connsiteY13" fmla="*/ 193611 h 323733"/>
              <a:gd name="connsiteX14" fmla="*/ 396539 w 467421"/>
              <a:gd name="connsiteY14" fmla="*/ 203737 h 323733"/>
              <a:gd name="connsiteX15" fmla="*/ 386008 w 467421"/>
              <a:gd name="connsiteY15" fmla="*/ 219129 h 323733"/>
              <a:gd name="connsiteX16" fmla="*/ 360490 w 467421"/>
              <a:gd name="connsiteY16" fmla="*/ 248697 h 323733"/>
              <a:gd name="connsiteX17" fmla="*/ 296898 w 467421"/>
              <a:gd name="connsiteY17" fmla="*/ 295683 h 323733"/>
              <a:gd name="connsiteX18" fmla="*/ 0 w 467421"/>
              <a:gd name="connsiteY18" fmla="*/ 246267 h 32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421" h="323733">
                <a:moveTo>
                  <a:pt x="22683" y="84249"/>
                </a:moveTo>
                <a:cubicBezTo>
                  <a:pt x="32404" y="149867"/>
                  <a:pt x="89110" y="196447"/>
                  <a:pt x="157157" y="199687"/>
                </a:cubicBezTo>
                <a:cubicBezTo>
                  <a:pt x="222775" y="202927"/>
                  <a:pt x="279481" y="125159"/>
                  <a:pt x="279481" y="125159"/>
                </a:cubicBezTo>
                <a:cubicBezTo>
                  <a:pt x="256798" y="112602"/>
                  <a:pt x="234116" y="100046"/>
                  <a:pt x="211433" y="87490"/>
                </a:cubicBezTo>
                <a:cubicBezTo>
                  <a:pt x="220344" y="83844"/>
                  <a:pt x="229255" y="80199"/>
                  <a:pt x="238166" y="76553"/>
                </a:cubicBezTo>
                <a:cubicBezTo>
                  <a:pt x="276645" y="61162"/>
                  <a:pt x="315530" y="45365"/>
                  <a:pt x="354009" y="29568"/>
                </a:cubicBezTo>
                <a:cubicBezTo>
                  <a:pt x="378312" y="19847"/>
                  <a:pt x="402614" y="9721"/>
                  <a:pt x="426917" y="0"/>
                </a:cubicBezTo>
                <a:cubicBezTo>
                  <a:pt x="428537" y="9316"/>
                  <a:pt x="430157" y="19037"/>
                  <a:pt x="431778" y="28353"/>
                </a:cubicBezTo>
                <a:cubicBezTo>
                  <a:pt x="439068" y="69668"/>
                  <a:pt x="446359" y="110577"/>
                  <a:pt x="453650" y="151892"/>
                </a:cubicBezTo>
                <a:cubicBezTo>
                  <a:pt x="458106" y="177815"/>
                  <a:pt x="462966" y="203332"/>
                  <a:pt x="467422" y="229255"/>
                </a:cubicBezTo>
                <a:cubicBezTo>
                  <a:pt x="464991" y="228040"/>
                  <a:pt x="462966" y="226825"/>
                  <a:pt x="460536" y="225610"/>
                </a:cubicBezTo>
                <a:cubicBezTo>
                  <a:pt x="448789" y="219129"/>
                  <a:pt x="436638" y="212243"/>
                  <a:pt x="424892" y="205763"/>
                </a:cubicBezTo>
                <a:cubicBezTo>
                  <a:pt x="419626" y="202927"/>
                  <a:pt x="414361" y="200092"/>
                  <a:pt x="409095" y="197257"/>
                </a:cubicBezTo>
                <a:cubicBezTo>
                  <a:pt x="407880" y="196447"/>
                  <a:pt x="403830" y="193611"/>
                  <a:pt x="402614" y="193611"/>
                </a:cubicBezTo>
                <a:cubicBezTo>
                  <a:pt x="400994" y="194016"/>
                  <a:pt x="397349" y="202522"/>
                  <a:pt x="396539" y="203737"/>
                </a:cubicBezTo>
                <a:cubicBezTo>
                  <a:pt x="393298" y="209003"/>
                  <a:pt x="389653" y="213864"/>
                  <a:pt x="386008" y="219129"/>
                </a:cubicBezTo>
                <a:cubicBezTo>
                  <a:pt x="378312" y="229660"/>
                  <a:pt x="369806" y="239786"/>
                  <a:pt x="360490" y="248697"/>
                </a:cubicBezTo>
                <a:cubicBezTo>
                  <a:pt x="341858" y="267735"/>
                  <a:pt x="320390" y="283531"/>
                  <a:pt x="296898" y="295683"/>
                </a:cubicBezTo>
                <a:cubicBezTo>
                  <a:pt x="199282" y="346718"/>
                  <a:pt x="75338" y="326871"/>
                  <a:pt x="0" y="246267"/>
                </a:cubicBezTo>
              </a:path>
            </a:pathLst>
          </a:custGeom>
          <a:noFill/>
          <a:ln w="25400" cap="rnd">
            <a:solidFill>
              <a:srgbClr val="CB7C78"/>
            </a:solidFill>
            <a:prstDash val="solid"/>
            <a:round/>
          </a:ln>
        </p:spPr>
        <p:txBody>
          <a:bodyPr rtlCol="0" anchor="ctr"/>
          <a:lstStyle/>
          <a:p>
            <a:pPr defTabSz="685800"/>
            <a:endParaRPr lang="en-GB" sz="1350">
              <a:solidFill>
                <a:srgbClr val="595454"/>
              </a:solidFill>
              <a:latin typeface="Trebuchet MS"/>
            </a:endParaRPr>
          </a:p>
        </p:txBody>
      </p:sp>
      <p:sp>
        <p:nvSpPr>
          <p:cNvPr id="3" name="Rectangle 2">
            <a:extLst>
              <a:ext uri="{FF2B5EF4-FFF2-40B4-BE49-F238E27FC236}">
                <a16:creationId xmlns:a16="http://schemas.microsoft.com/office/drawing/2014/main" id="{DDA73852-E8FD-4AFD-A482-3D5A686164E5}"/>
              </a:ext>
            </a:extLst>
          </p:cNvPr>
          <p:cNvSpPr/>
          <p:nvPr/>
        </p:nvSpPr>
        <p:spPr>
          <a:xfrm>
            <a:off x="5994754" y="1903652"/>
            <a:ext cx="1890000" cy="810000"/>
          </a:xfrm>
          <a:prstGeom prst="rect">
            <a:avLst/>
          </a:prstGeom>
          <a:solidFill>
            <a:srgbClr val="DFF8FD"/>
          </a:solidFill>
          <a:ln w="28575">
            <a:solidFill>
              <a:srgbClr val="FF0000"/>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nvGrpSpPr>
          <p:cNvPr id="31" name="Group 30">
            <a:extLst>
              <a:ext uri="{FF2B5EF4-FFF2-40B4-BE49-F238E27FC236}">
                <a16:creationId xmlns:a16="http://schemas.microsoft.com/office/drawing/2014/main" id="{7E19BB88-D9A1-4652-A9F8-7668637C0B31}"/>
              </a:ext>
            </a:extLst>
          </p:cNvPr>
          <p:cNvGrpSpPr/>
          <p:nvPr/>
        </p:nvGrpSpPr>
        <p:grpSpPr>
          <a:xfrm>
            <a:off x="6288813" y="2046263"/>
            <a:ext cx="1234409" cy="524778"/>
            <a:chOff x="6353082" y="1639138"/>
            <a:chExt cx="1645879" cy="699704"/>
          </a:xfrm>
        </p:grpSpPr>
        <p:sp>
          <p:nvSpPr>
            <p:cNvPr id="246" name="Freeform: Shape 245">
              <a:extLst>
                <a:ext uri="{FF2B5EF4-FFF2-40B4-BE49-F238E27FC236}">
                  <a16:creationId xmlns:a16="http://schemas.microsoft.com/office/drawing/2014/main" id="{51546145-59AD-4C1E-A7CF-3B79C0A7D2F5}"/>
                </a:ext>
              </a:extLst>
            </p:cNvPr>
            <p:cNvSpPr/>
            <p:nvPr/>
          </p:nvSpPr>
          <p:spPr>
            <a:xfrm>
              <a:off x="7561883"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111" name="Freeform: Shape 110">
              <a:extLst>
                <a:ext uri="{FF2B5EF4-FFF2-40B4-BE49-F238E27FC236}">
                  <a16:creationId xmlns:a16="http://schemas.microsoft.com/office/drawing/2014/main" id="{3469821F-3451-4950-A150-03ED56DD81E7}"/>
                </a:ext>
              </a:extLst>
            </p:cNvPr>
            <p:cNvSpPr/>
            <p:nvPr/>
          </p:nvSpPr>
          <p:spPr>
            <a:xfrm flipH="1">
              <a:off x="7883216" y="1994679"/>
              <a:ext cx="77584" cy="132644"/>
            </a:xfrm>
            <a:custGeom>
              <a:avLst/>
              <a:gdLst>
                <a:gd name="connsiteX0" fmla="*/ 161879 w 161879"/>
                <a:gd name="connsiteY0" fmla="*/ 0 h 406887"/>
                <a:gd name="connsiteX1" fmla="*/ 0 w 161879"/>
                <a:gd name="connsiteY1" fmla="*/ 406887 h 406887"/>
                <a:gd name="connsiteX0" fmla="*/ 166960 w 166960"/>
                <a:gd name="connsiteY0" fmla="*/ 0 h 406887"/>
                <a:gd name="connsiteX1" fmla="*/ 5081 w 166960"/>
                <a:gd name="connsiteY1" fmla="*/ 406887 h 406887"/>
                <a:gd name="connsiteX0" fmla="*/ 274332 w 274332"/>
                <a:gd name="connsiteY0" fmla="*/ 0 h 463763"/>
                <a:gd name="connsiteX1" fmla="*/ 3075 w 274332"/>
                <a:gd name="connsiteY1" fmla="*/ 463763 h 463763"/>
                <a:gd name="connsiteX0" fmla="*/ 275504 w 275504"/>
                <a:gd name="connsiteY0" fmla="*/ 0 h 463763"/>
                <a:gd name="connsiteX1" fmla="*/ 4247 w 275504"/>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 name="connsiteX0" fmla="*/ 271257 w 271257"/>
                <a:gd name="connsiteY0" fmla="*/ 0 h 463763"/>
                <a:gd name="connsiteX1" fmla="*/ 0 w 271257"/>
                <a:gd name="connsiteY1" fmla="*/ 463763 h 463763"/>
              </a:gdLst>
              <a:ahLst/>
              <a:cxnLst>
                <a:cxn ang="0">
                  <a:pos x="connsiteX0" y="connsiteY0"/>
                </a:cxn>
                <a:cxn ang="0">
                  <a:pos x="connsiteX1" y="connsiteY1"/>
                </a:cxn>
              </a:cxnLst>
              <a:rect l="l" t="t" r="r" b="b"/>
              <a:pathLst>
                <a:path w="271257" h="463763">
                  <a:moveTo>
                    <a:pt x="271257" y="0"/>
                  </a:moveTo>
                  <a:cubicBezTo>
                    <a:pt x="138545" y="65627"/>
                    <a:pt x="46700" y="346654"/>
                    <a:pt x="0" y="463763"/>
                  </a:cubicBezTo>
                </a:path>
              </a:pathLst>
            </a:custGeom>
            <a:ln w="15875">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500">
                <a:solidFill>
                  <a:srgbClr val="595454"/>
                </a:solidFill>
                <a:latin typeface="Trebuchet MS"/>
              </a:endParaRPr>
            </a:p>
          </p:txBody>
        </p:sp>
        <p:sp>
          <p:nvSpPr>
            <p:cNvPr id="235" name="Oval 234">
              <a:extLst>
                <a:ext uri="{FF2B5EF4-FFF2-40B4-BE49-F238E27FC236}">
                  <a16:creationId xmlns:a16="http://schemas.microsoft.com/office/drawing/2014/main" id="{8A622955-1B1A-4DBE-BB55-B2F1CE6F41E4}"/>
                </a:ext>
              </a:extLst>
            </p:cNvPr>
            <p:cNvSpPr/>
            <p:nvPr/>
          </p:nvSpPr>
          <p:spPr>
            <a:xfrm>
              <a:off x="7064734" y="1750290"/>
              <a:ext cx="351226" cy="33476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36" name="Oval 235">
              <a:extLst>
                <a:ext uri="{FF2B5EF4-FFF2-40B4-BE49-F238E27FC236}">
                  <a16:creationId xmlns:a16="http://schemas.microsoft.com/office/drawing/2014/main" id="{FDC6EBE3-55AE-4D87-AB4F-8862063A41C6}"/>
                </a:ext>
              </a:extLst>
            </p:cNvPr>
            <p:cNvSpPr/>
            <p:nvPr/>
          </p:nvSpPr>
          <p:spPr>
            <a:xfrm>
              <a:off x="7125758" y="1792135"/>
              <a:ext cx="230920" cy="240610"/>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37" name="Oval 236">
              <a:extLst>
                <a:ext uri="{FF2B5EF4-FFF2-40B4-BE49-F238E27FC236}">
                  <a16:creationId xmlns:a16="http://schemas.microsoft.com/office/drawing/2014/main" id="{A6F81AF9-77CA-4413-AC56-ED13C7BF3182}"/>
                </a:ext>
              </a:extLst>
            </p:cNvPr>
            <p:cNvSpPr/>
            <p:nvPr/>
          </p:nvSpPr>
          <p:spPr>
            <a:xfrm>
              <a:off x="7172423" y="1854249"/>
              <a:ext cx="102966" cy="10296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38" name="Group 237">
              <a:extLst>
                <a:ext uri="{FF2B5EF4-FFF2-40B4-BE49-F238E27FC236}">
                  <a16:creationId xmlns:a16="http://schemas.microsoft.com/office/drawing/2014/main" id="{989659AE-DAA4-4CE7-BA34-B1728CA748E6}"/>
                </a:ext>
              </a:extLst>
            </p:cNvPr>
            <p:cNvGrpSpPr>
              <a:grpSpLocks noChangeAspect="1"/>
            </p:cNvGrpSpPr>
            <p:nvPr/>
          </p:nvGrpSpPr>
          <p:grpSpPr>
            <a:xfrm rot="18000000">
              <a:off x="7208848" y="1867478"/>
              <a:ext cx="43217" cy="60723"/>
              <a:chOff x="8744446" y="3107094"/>
              <a:chExt cx="752475" cy="1057274"/>
            </a:xfrm>
            <a:solidFill>
              <a:schemeClr val="accent6"/>
            </a:solidFill>
          </p:grpSpPr>
          <p:sp>
            <p:nvSpPr>
              <p:cNvPr id="240" name="Freeform: Shape 239">
                <a:extLst>
                  <a:ext uri="{FF2B5EF4-FFF2-40B4-BE49-F238E27FC236}">
                    <a16:creationId xmlns:a16="http://schemas.microsoft.com/office/drawing/2014/main" id="{1EAED9DB-7A1B-495C-9D8E-7FCCB10A8A4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1" name="Freeform: Shape 240">
                <a:extLst>
                  <a:ext uri="{FF2B5EF4-FFF2-40B4-BE49-F238E27FC236}">
                    <a16:creationId xmlns:a16="http://schemas.microsoft.com/office/drawing/2014/main" id="{32F7C057-FDAF-4B02-8551-AD560FAC554D}"/>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2" name="Freeform: Shape 241">
                <a:extLst>
                  <a:ext uri="{FF2B5EF4-FFF2-40B4-BE49-F238E27FC236}">
                    <a16:creationId xmlns:a16="http://schemas.microsoft.com/office/drawing/2014/main" id="{54A9626F-D308-4FAC-9216-E535911BC61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3" name="Freeform: Shape 242">
                <a:extLst>
                  <a:ext uri="{FF2B5EF4-FFF2-40B4-BE49-F238E27FC236}">
                    <a16:creationId xmlns:a16="http://schemas.microsoft.com/office/drawing/2014/main" id="{2B49D7D8-8709-4CE9-95DC-1CF52F0F8FB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4" name="Freeform: Shape 243">
                <a:extLst>
                  <a:ext uri="{FF2B5EF4-FFF2-40B4-BE49-F238E27FC236}">
                    <a16:creationId xmlns:a16="http://schemas.microsoft.com/office/drawing/2014/main" id="{54F1C572-A58B-47E9-A5E6-417015D4BDAE}"/>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45" name="Freeform: Shape 244">
                <a:extLst>
                  <a:ext uri="{FF2B5EF4-FFF2-40B4-BE49-F238E27FC236}">
                    <a16:creationId xmlns:a16="http://schemas.microsoft.com/office/drawing/2014/main" id="{BB1BE110-460A-41C8-9AD8-2E2FBD6737F5}"/>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39" name="Graphic 217">
              <a:extLst>
                <a:ext uri="{FF2B5EF4-FFF2-40B4-BE49-F238E27FC236}">
                  <a16:creationId xmlns:a16="http://schemas.microsoft.com/office/drawing/2014/main" id="{A002DE38-BF83-485F-8E59-4D1ECBE656F6}"/>
                </a:ext>
              </a:extLst>
            </p:cNvPr>
            <p:cNvSpPr/>
            <p:nvPr/>
          </p:nvSpPr>
          <p:spPr>
            <a:xfrm rot="1078270" flipH="1" flipV="1">
              <a:off x="7183689" y="2073609"/>
              <a:ext cx="15431" cy="18518"/>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1270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24" name="Oval 223">
              <a:extLst>
                <a:ext uri="{FF2B5EF4-FFF2-40B4-BE49-F238E27FC236}">
                  <a16:creationId xmlns:a16="http://schemas.microsoft.com/office/drawing/2014/main" id="{8DC5B49D-9189-4CFD-A597-10F5D1EE5F4A}"/>
                </a:ext>
              </a:extLst>
            </p:cNvPr>
            <p:cNvSpPr/>
            <p:nvPr/>
          </p:nvSpPr>
          <p:spPr>
            <a:xfrm>
              <a:off x="7634877" y="1837467"/>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25" name="Oval 224">
              <a:extLst>
                <a:ext uri="{FF2B5EF4-FFF2-40B4-BE49-F238E27FC236}">
                  <a16:creationId xmlns:a16="http://schemas.microsoft.com/office/drawing/2014/main" id="{90C69163-3640-4A55-A5EC-91E11918877C}"/>
                </a:ext>
              </a:extLst>
            </p:cNvPr>
            <p:cNvSpPr/>
            <p:nvPr/>
          </p:nvSpPr>
          <p:spPr>
            <a:xfrm>
              <a:off x="7680339" y="1868641"/>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26" name="Oval 225">
              <a:extLst>
                <a:ext uri="{FF2B5EF4-FFF2-40B4-BE49-F238E27FC236}">
                  <a16:creationId xmlns:a16="http://schemas.microsoft.com/office/drawing/2014/main" id="{AA2E9AB5-DB12-4EA8-90E7-E86FF56CAB48}"/>
                </a:ext>
              </a:extLst>
            </p:cNvPr>
            <p:cNvSpPr/>
            <p:nvPr/>
          </p:nvSpPr>
          <p:spPr>
            <a:xfrm>
              <a:off x="7715102" y="1914913"/>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27" name="Group 226">
              <a:extLst>
                <a:ext uri="{FF2B5EF4-FFF2-40B4-BE49-F238E27FC236}">
                  <a16:creationId xmlns:a16="http://schemas.microsoft.com/office/drawing/2014/main" id="{66B8C73E-19B4-46EC-8C37-59FE8568FE50}"/>
                </a:ext>
              </a:extLst>
            </p:cNvPr>
            <p:cNvGrpSpPr>
              <a:grpSpLocks noChangeAspect="1"/>
            </p:cNvGrpSpPr>
            <p:nvPr/>
          </p:nvGrpSpPr>
          <p:grpSpPr>
            <a:xfrm rot="18000000">
              <a:off x="7742238" y="1924769"/>
              <a:ext cx="32196" cy="45237"/>
              <a:chOff x="8744446" y="3107094"/>
              <a:chExt cx="752475" cy="1057274"/>
            </a:xfrm>
            <a:solidFill>
              <a:schemeClr val="accent6"/>
            </a:solidFill>
          </p:grpSpPr>
          <p:sp>
            <p:nvSpPr>
              <p:cNvPr id="229" name="Freeform: Shape 228">
                <a:extLst>
                  <a:ext uri="{FF2B5EF4-FFF2-40B4-BE49-F238E27FC236}">
                    <a16:creationId xmlns:a16="http://schemas.microsoft.com/office/drawing/2014/main" id="{8B936EB5-4403-4F83-89A8-29C38F7F2F71}"/>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0" name="Freeform: Shape 229">
                <a:extLst>
                  <a:ext uri="{FF2B5EF4-FFF2-40B4-BE49-F238E27FC236}">
                    <a16:creationId xmlns:a16="http://schemas.microsoft.com/office/drawing/2014/main" id="{D8FAB11C-47C4-49DA-A4CF-4748C43586F2}"/>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1" name="Freeform: Shape 230">
                <a:extLst>
                  <a:ext uri="{FF2B5EF4-FFF2-40B4-BE49-F238E27FC236}">
                    <a16:creationId xmlns:a16="http://schemas.microsoft.com/office/drawing/2014/main" id="{077ED7D2-DECD-4515-A14B-8B85D1D49CBD}"/>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2" name="Freeform: Shape 231">
                <a:extLst>
                  <a:ext uri="{FF2B5EF4-FFF2-40B4-BE49-F238E27FC236}">
                    <a16:creationId xmlns:a16="http://schemas.microsoft.com/office/drawing/2014/main" id="{64987C9A-ED2D-40B2-929A-99A723D2AF2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3" name="Freeform: Shape 232">
                <a:extLst>
                  <a:ext uri="{FF2B5EF4-FFF2-40B4-BE49-F238E27FC236}">
                    <a16:creationId xmlns:a16="http://schemas.microsoft.com/office/drawing/2014/main" id="{E3D80613-F005-4228-BDC3-C35C8262DDE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34" name="Freeform: Shape 233">
                <a:extLst>
                  <a:ext uri="{FF2B5EF4-FFF2-40B4-BE49-F238E27FC236}">
                    <a16:creationId xmlns:a16="http://schemas.microsoft.com/office/drawing/2014/main" id="{30C34A0F-2FFE-4BB5-95B3-111CF027AB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28" name="Graphic 217">
              <a:extLst>
                <a:ext uri="{FF2B5EF4-FFF2-40B4-BE49-F238E27FC236}">
                  <a16:creationId xmlns:a16="http://schemas.microsoft.com/office/drawing/2014/main" id="{51F39102-3902-44B2-AF58-082AFE9E3B73}"/>
                </a:ext>
              </a:extLst>
            </p:cNvPr>
            <p:cNvSpPr/>
            <p:nvPr/>
          </p:nvSpPr>
          <p:spPr>
            <a:xfrm rot="1078270" flipH="1" flipV="1">
              <a:off x="7723495" y="2078331"/>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13" name="Oval 212">
              <a:extLst>
                <a:ext uri="{FF2B5EF4-FFF2-40B4-BE49-F238E27FC236}">
                  <a16:creationId xmlns:a16="http://schemas.microsoft.com/office/drawing/2014/main" id="{13C8B2F0-1685-4224-BE47-E3716BF4880E}"/>
                </a:ext>
              </a:extLst>
            </p:cNvPr>
            <p:cNvSpPr/>
            <p:nvPr/>
          </p:nvSpPr>
          <p:spPr>
            <a:xfrm>
              <a:off x="7624415"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14" name="Oval 213">
              <a:extLst>
                <a:ext uri="{FF2B5EF4-FFF2-40B4-BE49-F238E27FC236}">
                  <a16:creationId xmlns:a16="http://schemas.microsoft.com/office/drawing/2014/main" id="{AD52E059-3853-4C92-8162-7FF2BCD27A19}"/>
                </a:ext>
              </a:extLst>
            </p:cNvPr>
            <p:cNvSpPr/>
            <p:nvPr/>
          </p:nvSpPr>
          <p:spPr>
            <a:xfrm>
              <a:off x="7645755"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15" name="Oval 214">
              <a:extLst>
                <a:ext uri="{FF2B5EF4-FFF2-40B4-BE49-F238E27FC236}">
                  <a16:creationId xmlns:a16="http://schemas.microsoft.com/office/drawing/2014/main" id="{6CD45DEF-178F-4EA9-96C3-F25BD9E877A4}"/>
                </a:ext>
              </a:extLst>
            </p:cNvPr>
            <p:cNvSpPr/>
            <p:nvPr/>
          </p:nvSpPr>
          <p:spPr>
            <a:xfrm>
              <a:off x="7662073"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16" name="Group 215">
              <a:extLst>
                <a:ext uri="{FF2B5EF4-FFF2-40B4-BE49-F238E27FC236}">
                  <a16:creationId xmlns:a16="http://schemas.microsoft.com/office/drawing/2014/main" id="{CC1DED92-6AA8-4E51-A03B-D8538B423C44}"/>
                </a:ext>
              </a:extLst>
            </p:cNvPr>
            <p:cNvGrpSpPr>
              <a:grpSpLocks noChangeAspect="1"/>
            </p:cNvGrpSpPr>
            <p:nvPr/>
          </p:nvGrpSpPr>
          <p:grpSpPr>
            <a:xfrm rot="18000000">
              <a:off x="7674810" y="2139980"/>
              <a:ext cx="15113" cy="21234"/>
              <a:chOff x="8744446" y="3107094"/>
              <a:chExt cx="752475" cy="1057274"/>
            </a:xfrm>
            <a:solidFill>
              <a:schemeClr val="accent6"/>
            </a:solidFill>
          </p:grpSpPr>
          <p:sp>
            <p:nvSpPr>
              <p:cNvPr id="218" name="Freeform: Shape 217">
                <a:extLst>
                  <a:ext uri="{FF2B5EF4-FFF2-40B4-BE49-F238E27FC236}">
                    <a16:creationId xmlns:a16="http://schemas.microsoft.com/office/drawing/2014/main" id="{724B67AD-E4DD-42C2-9634-DD24308CC37E}"/>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9" name="Freeform: Shape 218">
                <a:extLst>
                  <a:ext uri="{FF2B5EF4-FFF2-40B4-BE49-F238E27FC236}">
                    <a16:creationId xmlns:a16="http://schemas.microsoft.com/office/drawing/2014/main" id="{C5500E7B-0CD6-4981-9443-79AFCEB7EE84}"/>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0" name="Freeform: Shape 219">
                <a:extLst>
                  <a:ext uri="{FF2B5EF4-FFF2-40B4-BE49-F238E27FC236}">
                    <a16:creationId xmlns:a16="http://schemas.microsoft.com/office/drawing/2014/main" id="{4FFD1A42-EE34-4D5C-A04E-8294201833C5}"/>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1" name="Freeform: Shape 220">
                <a:extLst>
                  <a:ext uri="{FF2B5EF4-FFF2-40B4-BE49-F238E27FC236}">
                    <a16:creationId xmlns:a16="http://schemas.microsoft.com/office/drawing/2014/main" id="{64749649-E683-4200-9D48-86324340F318}"/>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2" name="Freeform: Shape 221">
                <a:extLst>
                  <a:ext uri="{FF2B5EF4-FFF2-40B4-BE49-F238E27FC236}">
                    <a16:creationId xmlns:a16="http://schemas.microsoft.com/office/drawing/2014/main" id="{C9C0970A-CE39-4101-9999-0787FF8DB0F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23" name="Freeform: Shape 222">
                <a:extLst>
                  <a:ext uri="{FF2B5EF4-FFF2-40B4-BE49-F238E27FC236}">
                    <a16:creationId xmlns:a16="http://schemas.microsoft.com/office/drawing/2014/main" id="{9FCEACE9-B961-478C-A1E8-EA307A4D7A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17" name="Graphic 217">
              <a:extLst>
                <a:ext uri="{FF2B5EF4-FFF2-40B4-BE49-F238E27FC236}">
                  <a16:creationId xmlns:a16="http://schemas.microsoft.com/office/drawing/2014/main" id="{D0D7F875-C5C7-4AB8-9198-F4C4B56DEF99}"/>
                </a:ext>
              </a:extLst>
            </p:cNvPr>
            <p:cNvSpPr/>
            <p:nvPr/>
          </p:nvSpPr>
          <p:spPr>
            <a:xfrm rot="1078270" flipH="1" flipV="1">
              <a:off x="7666012"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02" name="Oval 201">
              <a:extLst>
                <a:ext uri="{FF2B5EF4-FFF2-40B4-BE49-F238E27FC236}">
                  <a16:creationId xmlns:a16="http://schemas.microsoft.com/office/drawing/2014/main" id="{3C1F2C44-E302-46FD-A539-AF60828569C3}"/>
                </a:ext>
              </a:extLst>
            </p:cNvPr>
            <p:cNvSpPr/>
            <p:nvPr/>
          </p:nvSpPr>
          <p:spPr>
            <a:xfrm>
              <a:off x="7780681" y="2099000"/>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03" name="Oval 202">
              <a:extLst>
                <a:ext uri="{FF2B5EF4-FFF2-40B4-BE49-F238E27FC236}">
                  <a16:creationId xmlns:a16="http://schemas.microsoft.com/office/drawing/2014/main" id="{9855AB56-65EF-40E6-9F46-DFB0B0FBC082}"/>
                </a:ext>
              </a:extLst>
            </p:cNvPr>
            <p:cNvSpPr/>
            <p:nvPr/>
          </p:nvSpPr>
          <p:spPr>
            <a:xfrm>
              <a:off x="7802021" y="2113633"/>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04" name="Oval 203">
              <a:extLst>
                <a:ext uri="{FF2B5EF4-FFF2-40B4-BE49-F238E27FC236}">
                  <a16:creationId xmlns:a16="http://schemas.microsoft.com/office/drawing/2014/main" id="{A98548DA-0C4F-4763-9F66-2CDD69D90527}"/>
                </a:ext>
              </a:extLst>
            </p:cNvPr>
            <p:cNvSpPr/>
            <p:nvPr/>
          </p:nvSpPr>
          <p:spPr>
            <a:xfrm>
              <a:off x="7818339" y="2135353"/>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05" name="Group 204">
              <a:extLst>
                <a:ext uri="{FF2B5EF4-FFF2-40B4-BE49-F238E27FC236}">
                  <a16:creationId xmlns:a16="http://schemas.microsoft.com/office/drawing/2014/main" id="{3221FCE7-3B23-4C13-A3D8-E5624CB15C4E}"/>
                </a:ext>
              </a:extLst>
            </p:cNvPr>
            <p:cNvGrpSpPr>
              <a:grpSpLocks noChangeAspect="1"/>
            </p:cNvGrpSpPr>
            <p:nvPr/>
          </p:nvGrpSpPr>
          <p:grpSpPr>
            <a:xfrm rot="18000000">
              <a:off x="7831076" y="2139980"/>
              <a:ext cx="15113" cy="21234"/>
              <a:chOff x="8744446" y="3107094"/>
              <a:chExt cx="752475" cy="1057274"/>
            </a:xfrm>
            <a:solidFill>
              <a:schemeClr val="accent6"/>
            </a:solidFill>
          </p:grpSpPr>
          <p:sp>
            <p:nvSpPr>
              <p:cNvPr id="207" name="Freeform: Shape 206">
                <a:extLst>
                  <a:ext uri="{FF2B5EF4-FFF2-40B4-BE49-F238E27FC236}">
                    <a16:creationId xmlns:a16="http://schemas.microsoft.com/office/drawing/2014/main" id="{BCC976F6-F081-4491-B427-900AEA92E30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8" name="Freeform: Shape 207">
                <a:extLst>
                  <a:ext uri="{FF2B5EF4-FFF2-40B4-BE49-F238E27FC236}">
                    <a16:creationId xmlns:a16="http://schemas.microsoft.com/office/drawing/2014/main" id="{D2D26AD7-633F-4EE7-8BB7-376745CB8F60}"/>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9" name="Freeform: Shape 208">
                <a:extLst>
                  <a:ext uri="{FF2B5EF4-FFF2-40B4-BE49-F238E27FC236}">
                    <a16:creationId xmlns:a16="http://schemas.microsoft.com/office/drawing/2014/main" id="{8A43397E-604D-4723-A7B3-77739EDA0EE2}"/>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0" name="Freeform: Shape 209">
                <a:extLst>
                  <a:ext uri="{FF2B5EF4-FFF2-40B4-BE49-F238E27FC236}">
                    <a16:creationId xmlns:a16="http://schemas.microsoft.com/office/drawing/2014/main" id="{EC690241-6EC8-41B1-8059-4584E33E9A4B}"/>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1" name="Freeform: Shape 210">
                <a:extLst>
                  <a:ext uri="{FF2B5EF4-FFF2-40B4-BE49-F238E27FC236}">
                    <a16:creationId xmlns:a16="http://schemas.microsoft.com/office/drawing/2014/main" id="{D422B5D4-0805-4D4D-A17D-6754E2D37ACF}"/>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12" name="Freeform: Shape 211">
                <a:extLst>
                  <a:ext uri="{FF2B5EF4-FFF2-40B4-BE49-F238E27FC236}">
                    <a16:creationId xmlns:a16="http://schemas.microsoft.com/office/drawing/2014/main" id="{64650413-7D83-447C-8C30-832ECA1E01C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06" name="Graphic 217">
              <a:extLst>
                <a:ext uri="{FF2B5EF4-FFF2-40B4-BE49-F238E27FC236}">
                  <a16:creationId xmlns:a16="http://schemas.microsoft.com/office/drawing/2014/main" id="{6DCB5F6F-0A0D-4FB0-8BC0-973A77E4FDD0}"/>
                </a:ext>
              </a:extLst>
            </p:cNvPr>
            <p:cNvSpPr/>
            <p:nvPr/>
          </p:nvSpPr>
          <p:spPr>
            <a:xfrm rot="1078270" flipH="1" flipV="1">
              <a:off x="7822278" y="2212062"/>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91" name="Oval 190">
              <a:extLst>
                <a:ext uri="{FF2B5EF4-FFF2-40B4-BE49-F238E27FC236}">
                  <a16:creationId xmlns:a16="http://schemas.microsoft.com/office/drawing/2014/main" id="{C1C485A7-2CAD-424B-A0F1-3AC62798EC06}"/>
                </a:ext>
              </a:extLst>
            </p:cNvPr>
            <p:cNvSpPr/>
            <p:nvPr/>
          </p:nvSpPr>
          <p:spPr>
            <a:xfrm>
              <a:off x="7876141"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92" name="Oval 191">
              <a:extLst>
                <a:ext uri="{FF2B5EF4-FFF2-40B4-BE49-F238E27FC236}">
                  <a16:creationId xmlns:a16="http://schemas.microsoft.com/office/drawing/2014/main" id="{A606E10A-E22D-46E8-8D45-45F0803966AE}"/>
                </a:ext>
              </a:extLst>
            </p:cNvPr>
            <p:cNvSpPr/>
            <p:nvPr/>
          </p:nvSpPr>
          <p:spPr>
            <a:xfrm>
              <a:off x="7897481"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93" name="Oval 192">
              <a:extLst>
                <a:ext uri="{FF2B5EF4-FFF2-40B4-BE49-F238E27FC236}">
                  <a16:creationId xmlns:a16="http://schemas.microsoft.com/office/drawing/2014/main" id="{B67B8541-9C58-4985-851E-1895E5CB7628}"/>
                </a:ext>
              </a:extLst>
            </p:cNvPr>
            <p:cNvSpPr/>
            <p:nvPr/>
          </p:nvSpPr>
          <p:spPr>
            <a:xfrm>
              <a:off x="7913799"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94" name="Group 193">
              <a:extLst>
                <a:ext uri="{FF2B5EF4-FFF2-40B4-BE49-F238E27FC236}">
                  <a16:creationId xmlns:a16="http://schemas.microsoft.com/office/drawing/2014/main" id="{A7FC2F65-02CC-4235-8532-490332331523}"/>
                </a:ext>
              </a:extLst>
            </p:cNvPr>
            <p:cNvGrpSpPr>
              <a:grpSpLocks noChangeAspect="1"/>
            </p:cNvGrpSpPr>
            <p:nvPr/>
          </p:nvGrpSpPr>
          <p:grpSpPr>
            <a:xfrm rot="18000000">
              <a:off x="7926536" y="2259632"/>
              <a:ext cx="15113" cy="21234"/>
              <a:chOff x="8744446" y="3107094"/>
              <a:chExt cx="752475" cy="1057274"/>
            </a:xfrm>
            <a:solidFill>
              <a:schemeClr val="accent6"/>
            </a:solidFill>
          </p:grpSpPr>
          <p:sp>
            <p:nvSpPr>
              <p:cNvPr id="196" name="Freeform: Shape 195">
                <a:extLst>
                  <a:ext uri="{FF2B5EF4-FFF2-40B4-BE49-F238E27FC236}">
                    <a16:creationId xmlns:a16="http://schemas.microsoft.com/office/drawing/2014/main" id="{5AA3CF1F-6590-4485-AB8E-BBB00A1F2CCC}"/>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7" name="Freeform: Shape 196">
                <a:extLst>
                  <a:ext uri="{FF2B5EF4-FFF2-40B4-BE49-F238E27FC236}">
                    <a16:creationId xmlns:a16="http://schemas.microsoft.com/office/drawing/2014/main" id="{E79548FB-1D20-4E62-B9DB-6A689575DEC1}"/>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8" name="Freeform: Shape 197">
                <a:extLst>
                  <a:ext uri="{FF2B5EF4-FFF2-40B4-BE49-F238E27FC236}">
                    <a16:creationId xmlns:a16="http://schemas.microsoft.com/office/drawing/2014/main" id="{541C9578-4BC6-4DFC-8683-C3FF5C621C61}"/>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9" name="Freeform: Shape 198">
                <a:extLst>
                  <a:ext uri="{FF2B5EF4-FFF2-40B4-BE49-F238E27FC236}">
                    <a16:creationId xmlns:a16="http://schemas.microsoft.com/office/drawing/2014/main" id="{2D3E5D50-7369-4BC0-BC80-A2DC04125D5E}"/>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0" name="Freeform: Shape 199">
                <a:extLst>
                  <a:ext uri="{FF2B5EF4-FFF2-40B4-BE49-F238E27FC236}">
                    <a16:creationId xmlns:a16="http://schemas.microsoft.com/office/drawing/2014/main" id="{09F76021-CC81-4812-99BD-DA69C7CF1E28}"/>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01" name="Freeform: Shape 200">
                <a:extLst>
                  <a:ext uri="{FF2B5EF4-FFF2-40B4-BE49-F238E27FC236}">
                    <a16:creationId xmlns:a16="http://schemas.microsoft.com/office/drawing/2014/main" id="{F8EE1A05-E7D4-4E19-A27B-F51E74AE4543}"/>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95" name="Graphic 217">
              <a:extLst>
                <a:ext uri="{FF2B5EF4-FFF2-40B4-BE49-F238E27FC236}">
                  <a16:creationId xmlns:a16="http://schemas.microsoft.com/office/drawing/2014/main" id="{3651E90F-5C5E-48BB-A82B-B9F05F0BCE7F}"/>
                </a:ext>
              </a:extLst>
            </p:cNvPr>
            <p:cNvSpPr/>
            <p:nvPr/>
          </p:nvSpPr>
          <p:spPr>
            <a:xfrm rot="1078270" flipH="1" flipV="1">
              <a:off x="7917738"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80" name="Oval 179">
              <a:extLst>
                <a:ext uri="{FF2B5EF4-FFF2-40B4-BE49-F238E27FC236}">
                  <a16:creationId xmlns:a16="http://schemas.microsoft.com/office/drawing/2014/main" id="{ECB538D1-F82E-4589-B696-9592D0ABEDD2}"/>
                </a:ext>
              </a:extLst>
            </p:cNvPr>
            <p:cNvSpPr/>
            <p:nvPr/>
          </p:nvSpPr>
          <p:spPr>
            <a:xfrm>
              <a:off x="7712029" y="2218652"/>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81" name="Oval 180">
              <a:extLst>
                <a:ext uri="{FF2B5EF4-FFF2-40B4-BE49-F238E27FC236}">
                  <a16:creationId xmlns:a16="http://schemas.microsoft.com/office/drawing/2014/main" id="{C9DA23A4-8872-4202-B2EF-B67995721E04}"/>
                </a:ext>
              </a:extLst>
            </p:cNvPr>
            <p:cNvSpPr/>
            <p:nvPr/>
          </p:nvSpPr>
          <p:spPr>
            <a:xfrm>
              <a:off x="7733369" y="2233285"/>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82" name="Oval 181">
              <a:extLst>
                <a:ext uri="{FF2B5EF4-FFF2-40B4-BE49-F238E27FC236}">
                  <a16:creationId xmlns:a16="http://schemas.microsoft.com/office/drawing/2014/main" id="{9A3D1040-1200-4CDB-A7B0-C3BE997C49B9}"/>
                </a:ext>
              </a:extLst>
            </p:cNvPr>
            <p:cNvSpPr/>
            <p:nvPr/>
          </p:nvSpPr>
          <p:spPr>
            <a:xfrm>
              <a:off x="7749687" y="2255005"/>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83" name="Group 182">
              <a:extLst>
                <a:ext uri="{FF2B5EF4-FFF2-40B4-BE49-F238E27FC236}">
                  <a16:creationId xmlns:a16="http://schemas.microsoft.com/office/drawing/2014/main" id="{251E2DB0-AE30-436A-97E2-A235BA3F031F}"/>
                </a:ext>
              </a:extLst>
            </p:cNvPr>
            <p:cNvGrpSpPr>
              <a:grpSpLocks noChangeAspect="1"/>
            </p:cNvGrpSpPr>
            <p:nvPr/>
          </p:nvGrpSpPr>
          <p:grpSpPr>
            <a:xfrm rot="18000000">
              <a:off x="7762424" y="2259632"/>
              <a:ext cx="15113" cy="21234"/>
              <a:chOff x="8744446" y="3107094"/>
              <a:chExt cx="752475" cy="1057274"/>
            </a:xfrm>
            <a:solidFill>
              <a:schemeClr val="accent6"/>
            </a:solidFill>
          </p:grpSpPr>
          <p:sp>
            <p:nvSpPr>
              <p:cNvPr id="185" name="Freeform: Shape 184">
                <a:extLst>
                  <a:ext uri="{FF2B5EF4-FFF2-40B4-BE49-F238E27FC236}">
                    <a16:creationId xmlns:a16="http://schemas.microsoft.com/office/drawing/2014/main" id="{F954D064-2537-491A-A81E-BCA504F8AB04}"/>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6" name="Freeform: Shape 185">
                <a:extLst>
                  <a:ext uri="{FF2B5EF4-FFF2-40B4-BE49-F238E27FC236}">
                    <a16:creationId xmlns:a16="http://schemas.microsoft.com/office/drawing/2014/main" id="{0883BAA6-9F34-4177-95F5-D60D8E74311B}"/>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7" name="Freeform: Shape 186">
                <a:extLst>
                  <a:ext uri="{FF2B5EF4-FFF2-40B4-BE49-F238E27FC236}">
                    <a16:creationId xmlns:a16="http://schemas.microsoft.com/office/drawing/2014/main" id="{876A86A3-8CEB-42F9-84B5-E6A331394049}"/>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8" name="Freeform: Shape 187">
                <a:extLst>
                  <a:ext uri="{FF2B5EF4-FFF2-40B4-BE49-F238E27FC236}">
                    <a16:creationId xmlns:a16="http://schemas.microsoft.com/office/drawing/2014/main" id="{A0CF162F-278C-499B-AF61-574DE904E24C}"/>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89" name="Freeform: Shape 188">
                <a:extLst>
                  <a:ext uri="{FF2B5EF4-FFF2-40B4-BE49-F238E27FC236}">
                    <a16:creationId xmlns:a16="http://schemas.microsoft.com/office/drawing/2014/main" id="{9270BAA5-CE9A-4AF6-B14F-8DAA66B2E097}"/>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90" name="Freeform: Shape 189">
                <a:extLst>
                  <a:ext uri="{FF2B5EF4-FFF2-40B4-BE49-F238E27FC236}">
                    <a16:creationId xmlns:a16="http://schemas.microsoft.com/office/drawing/2014/main" id="{24D20FD6-9FB7-4F86-BC92-C16D26A3749D}"/>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84" name="Graphic 217">
              <a:extLst>
                <a:ext uri="{FF2B5EF4-FFF2-40B4-BE49-F238E27FC236}">
                  <a16:creationId xmlns:a16="http://schemas.microsoft.com/office/drawing/2014/main" id="{327270E3-4B7A-42B9-983B-995C1513D5B1}"/>
                </a:ext>
              </a:extLst>
            </p:cNvPr>
            <p:cNvSpPr/>
            <p:nvPr/>
          </p:nvSpPr>
          <p:spPr>
            <a:xfrm rot="1078270" flipH="1" flipV="1">
              <a:off x="7753626" y="2331714"/>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169" name="Oval 168">
              <a:extLst>
                <a:ext uri="{FF2B5EF4-FFF2-40B4-BE49-F238E27FC236}">
                  <a16:creationId xmlns:a16="http://schemas.microsoft.com/office/drawing/2014/main" id="{A0BCDD94-C16E-4430-BD45-C4B37C78F367}"/>
                </a:ext>
              </a:extLst>
            </p:cNvPr>
            <p:cNvSpPr/>
            <p:nvPr/>
          </p:nvSpPr>
          <p:spPr>
            <a:xfrm>
              <a:off x="7545302" y="2219305"/>
              <a:ext cx="122820" cy="117063"/>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70" name="Oval 169">
              <a:extLst>
                <a:ext uri="{FF2B5EF4-FFF2-40B4-BE49-F238E27FC236}">
                  <a16:creationId xmlns:a16="http://schemas.microsoft.com/office/drawing/2014/main" id="{A6535FB7-35BD-4B0C-995E-586794D44A48}"/>
                </a:ext>
              </a:extLst>
            </p:cNvPr>
            <p:cNvSpPr/>
            <p:nvPr/>
          </p:nvSpPr>
          <p:spPr>
            <a:xfrm>
              <a:off x="7566642" y="2233938"/>
              <a:ext cx="80750" cy="84139"/>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71" name="Oval 170">
              <a:extLst>
                <a:ext uri="{FF2B5EF4-FFF2-40B4-BE49-F238E27FC236}">
                  <a16:creationId xmlns:a16="http://schemas.microsoft.com/office/drawing/2014/main" id="{D4A64BBF-C820-42E0-9E30-0599AC087F42}"/>
                </a:ext>
              </a:extLst>
            </p:cNvPr>
            <p:cNvSpPr/>
            <p:nvPr/>
          </p:nvSpPr>
          <p:spPr>
            <a:xfrm>
              <a:off x="7582960" y="2255658"/>
              <a:ext cx="36006" cy="36006"/>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172" name="Group 171">
              <a:extLst>
                <a:ext uri="{FF2B5EF4-FFF2-40B4-BE49-F238E27FC236}">
                  <a16:creationId xmlns:a16="http://schemas.microsoft.com/office/drawing/2014/main" id="{1F538946-C2CB-4B97-8C3A-5579183C4530}"/>
                </a:ext>
              </a:extLst>
            </p:cNvPr>
            <p:cNvGrpSpPr>
              <a:grpSpLocks noChangeAspect="1"/>
            </p:cNvGrpSpPr>
            <p:nvPr/>
          </p:nvGrpSpPr>
          <p:grpSpPr>
            <a:xfrm rot="18000000">
              <a:off x="7595697" y="2260285"/>
              <a:ext cx="15113" cy="21234"/>
              <a:chOff x="8744446" y="3107094"/>
              <a:chExt cx="752475" cy="1057274"/>
            </a:xfrm>
            <a:solidFill>
              <a:schemeClr val="accent6"/>
            </a:solidFill>
          </p:grpSpPr>
          <p:sp>
            <p:nvSpPr>
              <p:cNvPr id="174" name="Freeform: Shape 173">
                <a:extLst>
                  <a:ext uri="{FF2B5EF4-FFF2-40B4-BE49-F238E27FC236}">
                    <a16:creationId xmlns:a16="http://schemas.microsoft.com/office/drawing/2014/main" id="{C49C2A34-C2DE-44E0-A69C-CDB2D65D7E88}"/>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5" name="Freeform: Shape 174">
                <a:extLst>
                  <a:ext uri="{FF2B5EF4-FFF2-40B4-BE49-F238E27FC236}">
                    <a16:creationId xmlns:a16="http://schemas.microsoft.com/office/drawing/2014/main" id="{387AB067-25B6-4C0F-92E4-61CEE7FAF1FE}"/>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6" name="Freeform: Shape 175">
                <a:extLst>
                  <a:ext uri="{FF2B5EF4-FFF2-40B4-BE49-F238E27FC236}">
                    <a16:creationId xmlns:a16="http://schemas.microsoft.com/office/drawing/2014/main" id="{73DBCDFB-7B74-4465-92CE-4CF9C07492B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7" name="Freeform: Shape 176">
                <a:extLst>
                  <a:ext uri="{FF2B5EF4-FFF2-40B4-BE49-F238E27FC236}">
                    <a16:creationId xmlns:a16="http://schemas.microsoft.com/office/drawing/2014/main" id="{962671CC-88C8-4885-AA7E-B4FF08701C2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8" name="Freeform: Shape 177">
                <a:extLst>
                  <a:ext uri="{FF2B5EF4-FFF2-40B4-BE49-F238E27FC236}">
                    <a16:creationId xmlns:a16="http://schemas.microsoft.com/office/drawing/2014/main" id="{5C5A76FB-1C89-40A0-9CD8-395B7629583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79" name="Freeform: Shape 178">
                <a:extLst>
                  <a:ext uri="{FF2B5EF4-FFF2-40B4-BE49-F238E27FC236}">
                    <a16:creationId xmlns:a16="http://schemas.microsoft.com/office/drawing/2014/main" id="{7FA48645-0726-41B9-A258-047D9984FE1F}"/>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173" name="Graphic 217">
              <a:extLst>
                <a:ext uri="{FF2B5EF4-FFF2-40B4-BE49-F238E27FC236}">
                  <a16:creationId xmlns:a16="http://schemas.microsoft.com/office/drawing/2014/main" id="{BFBFF861-36A3-4F6A-A5CB-4B721D977F12}"/>
                </a:ext>
              </a:extLst>
            </p:cNvPr>
            <p:cNvSpPr/>
            <p:nvPr/>
          </p:nvSpPr>
          <p:spPr>
            <a:xfrm rot="1078270" flipH="1" flipV="1">
              <a:off x="7586899" y="2332367"/>
              <a:ext cx="5396" cy="647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nvGrpSpPr>
            <p:cNvPr id="71" name="Group 70">
              <a:extLst>
                <a:ext uri="{FF2B5EF4-FFF2-40B4-BE49-F238E27FC236}">
                  <a16:creationId xmlns:a16="http://schemas.microsoft.com/office/drawing/2014/main" id="{DB0828ED-8B89-4978-A312-FC510873E41F}"/>
                </a:ext>
              </a:extLst>
            </p:cNvPr>
            <p:cNvGrpSpPr/>
            <p:nvPr/>
          </p:nvGrpSpPr>
          <p:grpSpPr>
            <a:xfrm>
              <a:off x="6782769" y="1667198"/>
              <a:ext cx="74981" cy="71467"/>
              <a:chOff x="3562131" y="3017520"/>
              <a:chExt cx="1227992" cy="1170432"/>
            </a:xfrm>
          </p:grpSpPr>
          <p:sp>
            <p:nvSpPr>
              <p:cNvPr id="166" name="Oval 165">
                <a:extLst>
                  <a:ext uri="{FF2B5EF4-FFF2-40B4-BE49-F238E27FC236}">
                    <a16:creationId xmlns:a16="http://schemas.microsoft.com/office/drawing/2014/main" id="{0A555A56-A468-4563-9BE9-2B4BF5133C95}"/>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67" name="Oval 166">
                <a:extLst>
                  <a:ext uri="{FF2B5EF4-FFF2-40B4-BE49-F238E27FC236}">
                    <a16:creationId xmlns:a16="http://schemas.microsoft.com/office/drawing/2014/main" id="{6A449DB2-2C80-4FF1-8EE5-F06FF2B5D76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68" name="Oval 167">
                <a:extLst>
                  <a:ext uri="{FF2B5EF4-FFF2-40B4-BE49-F238E27FC236}">
                    <a16:creationId xmlns:a16="http://schemas.microsoft.com/office/drawing/2014/main" id="{80EE43B5-1C8D-4E39-A3FB-5BD1543A55F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2" name="Group 71">
              <a:extLst>
                <a:ext uri="{FF2B5EF4-FFF2-40B4-BE49-F238E27FC236}">
                  <a16:creationId xmlns:a16="http://schemas.microsoft.com/office/drawing/2014/main" id="{9B0DF458-6A8F-470F-89C3-C837D12DD1AE}"/>
                </a:ext>
              </a:extLst>
            </p:cNvPr>
            <p:cNvGrpSpPr>
              <a:grpSpLocks noChangeAspect="1"/>
            </p:cNvGrpSpPr>
            <p:nvPr/>
          </p:nvGrpSpPr>
          <p:grpSpPr>
            <a:xfrm rot="21036934">
              <a:off x="6946321" y="1834812"/>
              <a:ext cx="100500" cy="141208"/>
              <a:chOff x="8744446" y="3107094"/>
              <a:chExt cx="752475" cy="1057274"/>
            </a:xfrm>
            <a:solidFill>
              <a:schemeClr val="accent6"/>
            </a:solidFill>
          </p:grpSpPr>
          <p:sp>
            <p:nvSpPr>
              <p:cNvPr id="160" name="Freeform: Shape 159">
                <a:extLst>
                  <a:ext uri="{FF2B5EF4-FFF2-40B4-BE49-F238E27FC236}">
                    <a16:creationId xmlns:a16="http://schemas.microsoft.com/office/drawing/2014/main" id="{E8331D10-DCA8-49EB-A833-CE520E1FBDB0}"/>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1" name="Freeform: Shape 160">
                <a:extLst>
                  <a:ext uri="{FF2B5EF4-FFF2-40B4-BE49-F238E27FC236}">
                    <a16:creationId xmlns:a16="http://schemas.microsoft.com/office/drawing/2014/main" id="{7ECCEC0F-FE11-4B5F-826D-0FF67E1B3657}"/>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6350"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2" name="Freeform: Shape 161">
                <a:extLst>
                  <a:ext uri="{FF2B5EF4-FFF2-40B4-BE49-F238E27FC236}">
                    <a16:creationId xmlns:a16="http://schemas.microsoft.com/office/drawing/2014/main" id="{A04001C7-B816-4317-82A4-D91A9D483ECC}"/>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3" name="Freeform: Shape 162">
                <a:extLst>
                  <a:ext uri="{FF2B5EF4-FFF2-40B4-BE49-F238E27FC236}">
                    <a16:creationId xmlns:a16="http://schemas.microsoft.com/office/drawing/2014/main" id="{C1AA5A89-8B25-4127-BEF4-1DCAEA64FDA4}"/>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4" name="Freeform: Shape 163">
                <a:extLst>
                  <a:ext uri="{FF2B5EF4-FFF2-40B4-BE49-F238E27FC236}">
                    <a16:creationId xmlns:a16="http://schemas.microsoft.com/office/drawing/2014/main" id="{DF972B23-7FC3-4F59-BB74-6FFFA2F2AC34}"/>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165" name="Freeform: Shape 164">
                <a:extLst>
                  <a:ext uri="{FF2B5EF4-FFF2-40B4-BE49-F238E27FC236}">
                    <a16:creationId xmlns:a16="http://schemas.microsoft.com/office/drawing/2014/main" id="{D9468BC9-BBEE-4B6B-A9EF-4FE0A30B3C4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952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grpSp>
          <p:nvGrpSpPr>
            <p:cNvPr id="73" name="Group 72">
              <a:extLst>
                <a:ext uri="{FF2B5EF4-FFF2-40B4-BE49-F238E27FC236}">
                  <a16:creationId xmlns:a16="http://schemas.microsoft.com/office/drawing/2014/main" id="{2CAB3D5A-B691-4A22-A49A-9D50168A9136}"/>
                </a:ext>
              </a:extLst>
            </p:cNvPr>
            <p:cNvGrpSpPr/>
            <p:nvPr/>
          </p:nvGrpSpPr>
          <p:grpSpPr>
            <a:xfrm>
              <a:off x="6835893" y="1739393"/>
              <a:ext cx="89178" cy="84998"/>
              <a:chOff x="3562131" y="3017520"/>
              <a:chExt cx="1227992" cy="1170432"/>
            </a:xfrm>
          </p:grpSpPr>
          <p:sp>
            <p:nvSpPr>
              <p:cNvPr id="157" name="Oval 156">
                <a:extLst>
                  <a:ext uri="{FF2B5EF4-FFF2-40B4-BE49-F238E27FC236}">
                    <a16:creationId xmlns:a16="http://schemas.microsoft.com/office/drawing/2014/main" id="{A26A368B-AE3E-4150-8A90-A2111A82AC2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8" name="Oval 157">
                <a:extLst>
                  <a:ext uri="{FF2B5EF4-FFF2-40B4-BE49-F238E27FC236}">
                    <a16:creationId xmlns:a16="http://schemas.microsoft.com/office/drawing/2014/main" id="{63D76CC1-8765-4228-8854-56F844B600B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9" name="Oval 158">
                <a:extLst>
                  <a:ext uri="{FF2B5EF4-FFF2-40B4-BE49-F238E27FC236}">
                    <a16:creationId xmlns:a16="http://schemas.microsoft.com/office/drawing/2014/main" id="{62835332-D725-41F8-96B0-258FD6CD16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5" name="Group 74">
              <a:extLst>
                <a:ext uri="{FF2B5EF4-FFF2-40B4-BE49-F238E27FC236}">
                  <a16:creationId xmlns:a16="http://schemas.microsoft.com/office/drawing/2014/main" id="{BE028243-D274-4C60-A155-87948EF752EC}"/>
                </a:ext>
              </a:extLst>
            </p:cNvPr>
            <p:cNvGrpSpPr/>
            <p:nvPr/>
          </p:nvGrpSpPr>
          <p:grpSpPr>
            <a:xfrm>
              <a:off x="6855880" y="1945051"/>
              <a:ext cx="73458" cy="70014"/>
              <a:chOff x="3562131" y="3017520"/>
              <a:chExt cx="1227992" cy="1170432"/>
            </a:xfrm>
          </p:grpSpPr>
          <p:sp>
            <p:nvSpPr>
              <p:cNvPr id="154" name="Oval 153">
                <a:extLst>
                  <a:ext uri="{FF2B5EF4-FFF2-40B4-BE49-F238E27FC236}">
                    <a16:creationId xmlns:a16="http://schemas.microsoft.com/office/drawing/2014/main" id="{4615486D-85C4-47D8-BF9B-4D3038F2CDF9}"/>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5" name="Oval 154">
                <a:extLst>
                  <a:ext uri="{FF2B5EF4-FFF2-40B4-BE49-F238E27FC236}">
                    <a16:creationId xmlns:a16="http://schemas.microsoft.com/office/drawing/2014/main" id="{A23A4D1D-DF78-43C4-BBFC-FEB81B59BB7E}"/>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6" name="Oval 155">
                <a:extLst>
                  <a:ext uri="{FF2B5EF4-FFF2-40B4-BE49-F238E27FC236}">
                    <a16:creationId xmlns:a16="http://schemas.microsoft.com/office/drawing/2014/main" id="{D569274A-4564-472E-9A76-F1AE690549B8}"/>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6" name="Group 75">
              <a:extLst>
                <a:ext uri="{FF2B5EF4-FFF2-40B4-BE49-F238E27FC236}">
                  <a16:creationId xmlns:a16="http://schemas.microsoft.com/office/drawing/2014/main" id="{F21127D6-575B-4687-A43C-90BF964B8F1B}"/>
                </a:ext>
              </a:extLst>
            </p:cNvPr>
            <p:cNvGrpSpPr/>
            <p:nvPr/>
          </p:nvGrpSpPr>
          <p:grpSpPr>
            <a:xfrm>
              <a:off x="6812669" y="1850307"/>
              <a:ext cx="92037" cy="87722"/>
              <a:chOff x="3562131" y="3017520"/>
              <a:chExt cx="1227992" cy="1170432"/>
            </a:xfrm>
          </p:grpSpPr>
          <p:sp>
            <p:nvSpPr>
              <p:cNvPr id="151" name="Oval 150">
                <a:extLst>
                  <a:ext uri="{FF2B5EF4-FFF2-40B4-BE49-F238E27FC236}">
                    <a16:creationId xmlns:a16="http://schemas.microsoft.com/office/drawing/2014/main" id="{B766D431-7E55-4EA1-803D-E1424096DE0D}"/>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52" name="Oval 151">
                <a:extLst>
                  <a:ext uri="{FF2B5EF4-FFF2-40B4-BE49-F238E27FC236}">
                    <a16:creationId xmlns:a16="http://schemas.microsoft.com/office/drawing/2014/main" id="{C9A92C64-81FB-4D32-877F-6010D527E26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3" name="Oval 152">
                <a:extLst>
                  <a:ext uri="{FF2B5EF4-FFF2-40B4-BE49-F238E27FC236}">
                    <a16:creationId xmlns:a16="http://schemas.microsoft.com/office/drawing/2014/main" id="{28E97AA4-38A5-4CB0-9A7C-F646721C39E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7" name="Group 76">
              <a:extLst>
                <a:ext uri="{FF2B5EF4-FFF2-40B4-BE49-F238E27FC236}">
                  <a16:creationId xmlns:a16="http://schemas.microsoft.com/office/drawing/2014/main" id="{7B7EC198-5054-4306-A4A3-C9E6C9431657}"/>
                </a:ext>
              </a:extLst>
            </p:cNvPr>
            <p:cNvGrpSpPr/>
            <p:nvPr/>
          </p:nvGrpSpPr>
          <p:grpSpPr>
            <a:xfrm>
              <a:off x="6711951" y="1894306"/>
              <a:ext cx="74316" cy="70832"/>
              <a:chOff x="3562131" y="3017520"/>
              <a:chExt cx="1227992" cy="1170432"/>
            </a:xfrm>
          </p:grpSpPr>
          <p:sp>
            <p:nvSpPr>
              <p:cNvPr id="148" name="Oval 147">
                <a:extLst>
                  <a:ext uri="{FF2B5EF4-FFF2-40B4-BE49-F238E27FC236}">
                    <a16:creationId xmlns:a16="http://schemas.microsoft.com/office/drawing/2014/main" id="{5AB8EC57-BC29-4110-B61A-98EA0CD558FF}"/>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9" name="Oval 148">
                <a:extLst>
                  <a:ext uri="{FF2B5EF4-FFF2-40B4-BE49-F238E27FC236}">
                    <a16:creationId xmlns:a16="http://schemas.microsoft.com/office/drawing/2014/main" id="{BE0AE6F5-1FA6-4FF0-804E-0F7F8F8D23F4}"/>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50" name="Oval 149">
                <a:extLst>
                  <a:ext uri="{FF2B5EF4-FFF2-40B4-BE49-F238E27FC236}">
                    <a16:creationId xmlns:a16="http://schemas.microsoft.com/office/drawing/2014/main" id="{13E56D1D-605C-4356-AAD9-6B37344562D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79" name="Group 78">
              <a:extLst>
                <a:ext uri="{FF2B5EF4-FFF2-40B4-BE49-F238E27FC236}">
                  <a16:creationId xmlns:a16="http://schemas.microsoft.com/office/drawing/2014/main" id="{B9AB952F-F1C2-4342-AC3A-62E9B51FA85F}"/>
                </a:ext>
              </a:extLst>
            </p:cNvPr>
            <p:cNvGrpSpPr/>
            <p:nvPr/>
          </p:nvGrpSpPr>
          <p:grpSpPr>
            <a:xfrm>
              <a:off x="6739126" y="1765683"/>
              <a:ext cx="90036" cy="85816"/>
              <a:chOff x="3562131" y="3017520"/>
              <a:chExt cx="1227992" cy="1170432"/>
            </a:xfrm>
          </p:grpSpPr>
          <p:sp>
            <p:nvSpPr>
              <p:cNvPr id="145" name="Oval 144">
                <a:extLst>
                  <a:ext uri="{FF2B5EF4-FFF2-40B4-BE49-F238E27FC236}">
                    <a16:creationId xmlns:a16="http://schemas.microsoft.com/office/drawing/2014/main" id="{0A295D56-D8D2-4C9F-A9F4-8CD3EABD35A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6" name="Oval 145">
                <a:extLst>
                  <a:ext uri="{FF2B5EF4-FFF2-40B4-BE49-F238E27FC236}">
                    <a16:creationId xmlns:a16="http://schemas.microsoft.com/office/drawing/2014/main" id="{247851CB-99F4-4BB3-8224-5510E937B2F9}"/>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7" name="Oval 146">
                <a:extLst>
                  <a:ext uri="{FF2B5EF4-FFF2-40B4-BE49-F238E27FC236}">
                    <a16:creationId xmlns:a16="http://schemas.microsoft.com/office/drawing/2014/main" id="{537D8F72-24E0-4451-AC42-3A454675E4EA}"/>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2" name="Group 11">
              <a:extLst>
                <a:ext uri="{FF2B5EF4-FFF2-40B4-BE49-F238E27FC236}">
                  <a16:creationId xmlns:a16="http://schemas.microsoft.com/office/drawing/2014/main" id="{217D1280-7F0C-4C30-B6DD-4E13FA470F20}"/>
                </a:ext>
              </a:extLst>
            </p:cNvPr>
            <p:cNvGrpSpPr/>
            <p:nvPr/>
          </p:nvGrpSpPr>
          <p:grpSpPr>
            <a:xfrm>
              <a:off x="6353082" y="1639138"/>
              <a:ext cx="247867" cy="272430"/>
              <a:chOff x="6340143" y="1639138"/>
              <a:chExt cx="247867" cy="272430"/>
            </a:xfrm>
          </p:grpSpPr>
          <p:grpSp>
            <p:nvGrpSpPr>
              <p:cNvPr id="97" name="Group 96">
                <a:extLst>
                  <a:ext uri="{FF2B5EF4-FFF2-40B4-BE49-F238E27FC236}">
                    <a16:creationId xmlns:a16="http://schemas.microsoft.com/office/drawing/2014/main" id="{E78E39CF-88BF-4D48-B64A-5FDF8AF8DBD8}"/>
                  </a:ext>
                </a:extLst>
              </p:cNvPr>
              <p:cNvGrpSpPr/>
              <p:nvPr/>
            </p:nvGrpSpPr>
            <p:grpSpPr>
              <a:xfrm>
                <a:off x="6515123" y="1720867"/>
                <a:ext cx="72887" cy="69470"/>
                <a:chOff x="3562131" y="3017520"/>
                <a:chExt cx="1227992" cy="1170432"/>
              </a:xfrm>
            </p:grpSpPr>
            <p:sp>
              <p:nvSpPr>
                <p:cNvPr id="142" name="Oval 141">
                  <a:extLst>
                    <a:ext uri="{FF2B5EF4-FFF2-40B4-BE49-F238E27FC236}">
                      <a16:creationId xmlns:a16="http://schemas.microsoft.com/office/drawing/2014/main" id="{708AC8FC-122C-4E25-B318-54402956DB36}"/>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3" name="Oval 142">
                  <a:extLst>
                    <a:ext uri="{FF2B5EF4-FFF2-40B4-BE49-F238E27FC236}">
                      <a16:creationId xmlns:a16="http://schemas.microsoft.com/office/drawing/2014/main" id="{22D4A7D3-4BB0-4FDC-8A27-7750F1F776DB}"/>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4" name="Oval 143">
                  <a:extLst>
                    <a:ext uri="{FF2B5EF4-FFF2-40B4-BE49-F238E27FC236}">
                      <a16:creationId xmlns:a16="http://schemas.microsoft.com/office/drawing/2014/main" id="{B79E0770-A51C-4591-90B5-9F63E1E9F579}"/>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98" name="Group 97">
                <a:extLst>
                  <a:ext uri="{FF2B5EF4-FFF2-40B4-BE49-F238E27FC236}">
                    <a16:creationId xmlns:a16="http://schemas.microsoft.com/office/drawing/2014/main" id="{6B5549AD-B829-4C10-9047-8FEF6AE96B15}"/>
                  </a:ext>
                </a:extLst>
              </p:cNvPr>
              <p:cNvGrpSpPr/>
              <p:nvPr/>
            </p:nvGrpSpPr>
            <p:grpSpPr>
              <a:xfrm>
                <a:off x="6476983" y="1639138"/>
                <a:ext cx="65741" cy="62659"/>
                <a:chOff x="3562131" y="3017520"/>
                <a:chExt cx="1227992" cy="1170432"/>
              </a:xfrm>
            </p:grpSpPr>
            <p:sp>
              <p:nvSpPr>
                <p:cNvPr id="139" name="Oval 138">
                  <a:extLst>
                    <a:ext uri="{FF2B5EF4-FFF2-40B4-BE49-F238E27FC236}">
                      <a16:creationId xmlns:a16="http://schemas.microsoft.com/office/drawing/2014/main" id="{C19FC26F-8E99-41D5-BC38-851A038EB777}"/>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40" name="Oval 139">
                  <a:extLst>
                    <a:ext uri="{FF2B5EF4-FFF2-40B4-BE49-F238E27FC236}">
                      <a16:creationId xmlns:a16="http://schemas.microsoft.com/office/drawing/2014/main" id="{073C97B0-8A68-4C21-8942-422E8973F2A2}"/>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41" name="Oval 140">
                  <a:extLst>
                    <a:ext uri="{FF2B5EF4-FFF2-40B4-BE49-F238E27FC236}">
                      <a16:creationId xmlns:a16="http://schemas.microsoft.com/office/drawing/2014/main" id="{2D8F28ED-EF7A-4C28-9445-ABD5801F28BC}"/>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0" name="Group 99">
                <a:extLst>
                  <a:ext uri="{FF2B5EF4-FFF2-40B4-BE49-F238E27FC236}">
                    <a16:creationId xmlns:a16="http://schemas.microsoft.com/office/drawing/2014/main" id="{148BB024-541B-4866-8F28-FEB19686349E}"/>
                  </a:ext>
                </a:extLst>
              </p:cNvPr>
              <p:cNvGrpSpPr/>
              <p:nvPr/>
            </p:nvGrpSpPr>
            <p:grpSpPr>
              <a:xfrm>
                <a:off x="6374197" y="1709970"/>
                <a:ext cx="50020" cy="47675"/>
                <a:chOff x="3562131" y="3017520"/>
                <a:chExt cx="1227992" cy="1170432"/>
              </a:xfrm>
            </p:grpSpPr>
            <p:sp>
              <p:nvSpPr>
                <p:cNvPr id="136" name="Oval 135">
                  <a:extLst>
                    <a:ext uri="{FF2B5EF4-FFF2-40B4-BE49-F238E27FC236}">
                      <a16:creationId xmlns:a16="http://schemas.microsoft.com/office/drawing/2014/main" id="{324DC8E5-9A68-4389-A4C2-3E60050FF012}"/>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7" name="Oval 136">
                  <a:extLst>
                    <a:ext uri="{FF2B5EF4-FFF2-40B4-BE49-F238E27FC236}">
                      <a16:creationId xmlns:a16="http://schemas.microsoft.com/office/drawing/2014/main" id="{2FD80BF5-1C84-4C28-8787-DC290538919A}"/>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8" name="Oval 137">
                  <a:extLst>
                    <a:ext uri="{FF2B5EF4-FFF2-40B4-BE49-F238E27FC236}">
                      <a16:creationId xmlns:a16="http://schemas.microsoft.com/office/drawing/2014/main" id="{73C158B8-9FD2-4212-8566-68CDBE979E94}"/>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1" name="Group 100">
                <a:extLst>
                  <a:ext uri="{FF2B5EF4-FFF2-40B4-BE49-F238E27FC236}">
                    <a16:creationId xmlns:a16="http://schemas.microsoft.com/office/drawing/2014/main" id="{74D88471-CAA0-4D15-9794-43606B7202B4}"/>
                  </a:ext>
                </a:extLst>
              </p:cNvPr>
              <p:cNvGrpSpPr/>
              <p:nvPr/>
            </p:nvGrpSpPr>
            <p:grpSpPr>
              <a:xfrm>
                <a:off x="6492704" y="1821667"/>
                <a:ext cx="50020" cy="47675"/>
                <a:chOff x="3562131" y="3017520"/>
                <a:chExt cx="1227992" cy="1170432"/>
              </a:xfrm>
            </p:grpSpPr>
            <p:sp>
              <p:nvSpPr>
                <p:cNvPr id="133" name="Oval 132">
                  <a:extLst>
                    <a:ext uri="{FF2B5EF4-FFF2-40B4-BE49-F238E27FC236}">
                      <a16:creationId xmlns:a16="http://schemas.microsoft.com/office/drawing/2014/main" id="{66165D57-FAD7-4904-A609-A1F4F6B5086B}"/>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4" name="Oval 133">
                  <a:extLst>
                    <a:ext uri="{FF2B5EF4-FFF2-40B4-BE49-F238E27FC236}">
                      <a16:creationId xmlns:a16="http://schemas.microsoft.com/office/drawing/2014/main" id="{217AB5D0-E349-468D-89CB-3157E52BB666}"/>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5" name="Oval 134">
                  <a:extLst>
                    <a:ext uri="{FF2B5EF4-FFF2-40B4-BE49-F238E27FC236}">
                      <a16:creationId xmlns:a16="http://schemas.microsoft.com/office/drawing/2014/main" id="{B5AD818D-9D34-4B98-B3E8-F3BED477C5DD}"/>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2" name="Group 101">
                <a:extLst>
                  <a:ext uri="{FF2B5EF4-FFF2-40B4-BE49-F238E27FC236}">
                    <a16:creationId xmlns:a16="http://schemas.microsoft.com/office/drawing/2014/main" id="{CA486EBD-CADA-4661-8884-24D0D670DF4E}"/>
                  </a:ext>
                </a:extLst>
              </p:cNvPr>
              <p:cNvGrpSpPr/>
              <p:nvPr/>
            </p:nvGrpSpPr>
            <p:grpSpPr>
              <a:xfrm>
                <a:off x="6430045" y="1847548"/>
                <a:ext cx="64311" cy="61296"/>
                <a:chOff x="3562131" y="3017520"/>
                <a:chExt cx="1227992" cy="1170432"/>
              </a:xfrm>
            </p:grpSpPr>
            <p:sp>
              <p:nvSpPr>
                <p:cNvPr id="130" name="Oval 129">
                  <a:extLst>
                    <a:ext uri="{FF2B5EF4-FFF2-40B4-BE49-F238E27FC236}">
                      <a16:creationId xmlns:a16="http://schemas.microsoft.com/office/drawing/2014/main" id="{A9B4394F-83B0-45AF-B611-D523C4F59EA0}"/>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31" name="Oval 130">
                  <a:extLst>
                    <a:ext uri="{FF2B5EF4-FFF2-40B4-BE49-F238E27FC236}">
                      <a16:creationId xmlns:a16="http://schemas.microsoft.com/office/drawing/2014/main" id="{5D2EBA88-D62F-48EA-8A95-C4A923744180}"/>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32" name="Oval 131">
                  <a:extLst>
                    <a:ext uri="{FF2B5EF4-FFF2-40B4-BE49-F238E27FC236}">
                      <a16:creationId xmlns:a16="http://schemas.microsoft.com/office/drawing/2014/main" id="{ED4F591C-F5D5-46B0-9200-511FC512AA2B}"/>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3" name="Group 102">
                <a:extLst>
                  <a:ext uri="{FF2B5EF4-FFF2-40B4-BE49-F238E27FC236}">
                    <a16:creationId xmlns:a16="http://schemas.microsoft.com/office/drawing/2014/main" id="{B9CE4101-CE63-4F1C-B722-4FB7B7AE6769}"/>
                  </a:ext>
                </a:extLst>
              </p:cNvPr>
              <p:cNvGrpSpPr/>
              <p:nvPr/>
            </p:nvGrpSpPr>
            <p:grpSpPr>
              <a:xfrm>
                <a:off x="6394629" y="1763094"/>
                <a:ext cx="78603" cy="74918"/>
                <a:chOff x="3562131" y="3017520"/>
                <a:chExt cx="1227992" cy="1170432"/>
              </a:xfrm>
            </p:grpSpPr>
            <p:sp>
              <p:nvSpPr>
                <p:cNvPr id="127" name="Oval 126">
                  <a:extLst>
                    <a:ext uri="{FF2B5EF4-FFF2-40B4-BE49-F238E27FC236}">
                      <a16:creationId xmlns:a16="http://schemas.microsoft.com/office/drawing/2014/main" id="{332EE89E-2C42-4353-B6D0-AA22211F7458}"/>
                    </a:ext>
                  </a:extLst>
                </p:cNvPr>
                <p:cNvSpPr/>
                <p:nvPr/>
              </p:nvSpPr>
              <p:spPr>
                <a:xfrm>
                  <a:off x="3562131" y="3017520"/>
                  <a:ext cx="1227992" cy="1170432"/>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8" name="Oval 127">
                  <a:extLst>
                    <a:ext uri="{FF2B5EF4-FFF2-40B4-BE49-F238E27FC236}">
                      <a16:creationId xmlns:a16="http://schemas.microsoft.com/office/drawing/2014/main" id="{60AAF42F-B3E6-4694-B4A6-07F6D14EC223}"/>
                    </a:ext>
                  </a:extLst>
                </p:cNvPr>
                <p:cNvSpPr/>
                <p:nvPr/>
              </p:nvSpPr>
              <p:spPr>
                <a:xfrm>
                  <a:off x="3775491" y="3163824"/>
                  <a:ext cx="807367" cy="841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9" name="Oval 128">
                  <a:extLst>
                    <a:ext uri="{FF2B5EF4-FFF2-40B4-BE49-F238E27FC236}">
                      <a16:creationId xmlns:a16="http://schemas.microsoft.com/office/drawing/2014/main" id="{BCABDA51-95A1-4B72-98E8-68DCB35B0FA0}"/>
                    </a:ext>
                  </a:extLst>
                </p:cNvPr>
                <p:cNvSpPr/>
                <p:nvPr/>
              </p:nvSpPr>
              <p:spPr>
                <a:xfrm>
                  <a:off x="3938644" y="3380991"/>
                  <a:ext cx="360000" cy="360000"/>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4" name="Group 103">
                <a:extLst>
                  <a:ext uri="{FF2B5EF4-FFF2-40B4-BE49-F238E27FC236}">
                    <a16:creationId xmlns:a16="http://schemas.microsoft.com/office/drawing/2014/main" id="{012FA26E-FB1E-41BE-ACCB-9F4AE025D563}"/>
                  </a:ext>
                </a:extLst>
              </p:cNvPr>
              <p:cNvGrpSpPr/>
              <p:nvPr/>
            </p:nvGrpSpPr>
            <p:grpSpPr>
              <a:xfrm>
                <a:off x="6352402" y="1848909"/>
                <a:ext cx="65741" cy="62659"/>
                <a:chOff x="3562131" y="3017520"/>
                <a:chExt cx="1227992" cy="1170432"/>
              </a:xfrm>
            </p:grpSpPr>
            <p:sp>
              <p:nvSpPr>
                <p:cNvPr id="124" name="Oval 123">
                  <a:extLst>
                    <a:ext uri="{FF2B5EF4-FFF2-40B4-BE49-F238E27FC236}">
                      <a16:creationId xmlns:a16="http://schemas.microsoft.com/office/drawing/2014/main" id="{5E4500DF-CCBB-4B22-BAE2-736C91EEF5C6}"/>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5" name="Oval 124">
                  <a:extLst>
                    <a:ext uri="{FF2B5EF4-FFF2-40B4-BE49-F238E27FC236}">
                      <a16:creationId xmlns:a16="http://schemas.microsoft.com/office/drawing/2014/main" id="{53A34274-4616-4B15-9246-EFBB69434B24}"/>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6" name="Oval 125">
                  <a:extLst>
                    <a:ext uri="{FF2B5EF4-FFF2-40B4-BE49-F238E27FC236}">
                      <a16:creationId xmlns:a16="http://schemas.microsoft.com/office/drawing/2014/main" id="{CA2963A6-7BC5-4B11-B56B-BEF000AF14BE}"/>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5" name="Group 104">
                <a:extLst>
                  <a:ext uri="{FF2B5EF4-FFF2-40B4-BE49-F238E27FC236}">
                    <a16:creationId xmlns:a16="http://schemas.microsoft.com/office/drawing/2014/main" id="{3BA07978-6861-4093-A7B0-4E3596E8C633}"/>
                  </a:ext>
                </a:extLst>
              </p:cNvPr>
              <p:cNvGrpSpPr/>
              <p:nvPr/>
            </p:nvGrpSpPr>
            <p:grpSpPr>
              <a:xfrm>
                <a:off x="6340143" y="1783526"/>
                <a:ext cx="52436" cy="49978"/>
                <a:chOff x="3562131" y="3017520"/>
                <a:chExt cx="1227992" cy="1170432"/>
              </a:xfrm>
            </p:grpSpPr>
            <p:sp>
              <p:nvSpPr>
                <p:cNvPr id="121" name="Oval 120">
                  <a:extLst>
                    <a:ext uri="{FF2B5EF4-FFF2-40B4-BE49-F238E27FC236}">
                      <a16:creationId xmlns:a16="http://schemas.microsoft.com/office/drawing/2014/main" id="{5BDEF281-D8EA-44F3-9A34-92B6E03B988F}"/>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22" name="Oval 121">
                  <a:extLst>
                    <a:ext uri="{FF2B5EF4-FFF2-40B4-BE49-F238E27FC236}">
                      <a16:creationId xmlns:a16="http://schemas.microsoft.com/office/drawing/2014/main" id="{224B6A34-2FC0-4B9A-8734-78260D0C7CF1}"/>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3" name="Oval 122">
                  <a:extLst>
                    <a:ext uri="{FF2B5EF4-FFF2-40B4-BE49-F238E27FC236}">
                      <a16:creationId xmlns:a16="http://schemas.microsoft.com/office/drawing/2014/main" id="{43315C6A-38C6-4859-BF50-2C98EF63D3D2}"/>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6" name="Group 105">
                <a:extLst>
                  <a:ext uri="{FF2B5EF4-FFF2-40B4-BE49-F238E27FC236}">
                    <a16:creationId xmlns:a16="http://schemas.microsoft.com/office/drawing/2014/main" id="{94540FFC-F654-4E33-A1AF-B24EEBADE47E}"/>
                  </a:ext>
                </a:extLst>
              </p:cNvPr>
              <p:cNvGrpSpPr/>
              <p:nvPr/>
            </p:nvGrpSpPr>
            <p:grpSpPr>
              <a:xfrm>
                <a:off x="6480445" y="1772246"/>
                <a:ext cx="44263" cy="42188"/>
                <a:chOff x="3562131" y="3017520"/>
                <a:chExt cx="1227992" cy="1170432"/>
              </a:xfrm>
            </p:grpSpPr>
            <p:sp>
              <p:nvSpPr>
                <p:cNvPr id="118" name="Oval 117">
                  <a:extLst>
                    <a:ext uri="{FF2B5EF4-FFF2-40B4-BE49-F238E27FC236}">
                      <a16:creationId xmlns:a16="http://schemas.microsoft.com/office/drawing/2014/main" id="{811B8410-77B4-4079-B2CE-F9F7EF0A0F79}"/>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9" name="Oval 118">
                  <a:extLst>
                    <a:ext uri="{FF2B5EF4-FFF2-40B4-BE49-F238E27FC236}">
                      <a16:creationId xmlns:a16="http://schemas.microsoft.com/office/drawing/2014/main" id="{C41648A4-1918-4439-AD1B-CFCDB8016147}"/>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20" name="Oval 119">
                  <a:extLst>
                    <a:ext uri="{FF2B5EF4-FFF2-40B4-BE49-F238E27FC236}">
                      <a16:creationId xmlns:a16="http://schemas.microsoft.com/office/drawing/2014/main" id="{E450BB4A-D6FE-4C10-A3F4-9DD58B49D80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7" name="Group 106">
                <a:extLst>
                  <a:ext uri="{FF2B5EF4-FFF2-40B4-BE49-F238E27FC236}">
                    <a16:creationId xmlns:a16="http://schemas.microsoft.com/office/drawing/2014/main" id="{1085ADB0-296B-4F3C-9826-086459CFBE92}"/>
                  </a:ext>
                </a:extLst>
              </p:cNvPr>
              <p:cNvGrpSpPr/>
              <p:nvPr/>
            </p:nvGrpSpPr>
            <p:grpSpPr>
              <a:xfrm>
                <a:off x="6413700" y="1659187"/>
                <a:ext cx="44263" cy="42188"/>
                <a:chOff x="3562131" y="3017520"/>
                <a:chExt cx="1227992" cy="1170432"/>
              </a:xfrm>
            </p:grpSpPr>
            <p:sp>
              <p:nvSpPr>
                <p:cNvPr id="115" name="Oval 114">
                  <a:extLst>
                    <a:ext uri="{FF2B5EF4-FFF2-40B4-BE49-F238E27FC236}">
                      <a16:creationId xmlns:a16="http://schemas.microsoft.com/office/drawing/2014/main" id="{F3F36360-DFD3-4264-A734-6024AF547274}"/>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6" name="Oval 115">
                  <a:extLst>
                    <a:ext uri="{FF2B5EF4-FFF2-40B4-BE49-F238E27FC236}">
                      <a16:creationId xmlns:a16="http://schemas.microsoft.com/office/drawing/2014/main" id="{00BED8C5-7956-42FA-B0E3-742E5E7BD769}"/>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7" name="Oval 116">
                  <a:extLst>
                    <a:ext uri="{FF2B5EF4-FFF2-40B4-BE49-F238E27FC236}">
                      <a16:creationId xmlns:a16="http://schemas.microsoft.com/office/drawing/2014/main" id="{36C86CAE-20A1-47DA-BEE6-9CAF6D09C49A}"/>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nvGrpSpPr>
              <p:cNvPr id="108" name="Group 107">
                <a:extLst>
                  <a:ext uri="{FF2B5EF4-FFF2-40B4-BE49-F238E27FC236}">
                    <a16:creationId xmlns:a16="http://schemas.microsoft.com/office/drawing/2014/main" id="{B9BB9289-19A2-486B-97E2-7146017B257D}"/>
                  </a:ext>
                </a:extLst>
              </p:cNvPr>
              <p:cNvGrpSpPr/>
              <p:nvPr/>
            </p:nvGrpSpPr>
            <p:grpSpPr>
              <a:xfrm>
                <a:off x="6442305" y="1704138"/>
                <a:ext cx="66057" cy="62960"/>
                <a:chOff x="3562131" y="3017520"/>
                <a:chExt cx="1227992" cy="1170432"/>
              </a:xfrm>
            </p:grpSpPr>
            <p:sp>
              <p:nvSpPr>
                <p:cNvPr id="112" name="Oval 111">
                  <a:extLst>
                    <a:ext uri="{FF2B5EF4-FFF2-40B4-BE49-F238E27FC236}">
                      <a16:creationId xmlns:a16="http://schemas.microsoft.com/office/drawing/2014/main" id="{6410829A-C1BA-4199-AE25-DE24DFA3274C}"/>
                    </a:ext>
                  </a:extLst>
                </p:cNvPr>
                <p:cNvSpPr/>
                <p:nvPr/>
              </p:nvSpPr>
              <p:spPr>
                <a:xfrm>
                  <a:off x="3562131" y="3017520"/>
                  <a:ext cx="1227992" cy="1170432"/>
                </a:xfrm>
                <a:prstGeom prst="ellipse">
                  <a:avLst/>
                </a:prstGeom>
                <a:gradFill>
                  <a:gsLst>
                    <a:gs pos="0">
                      <a:schemeClr val="accent2">
                        <a:lumMod val="75000"/>
                      </a:schemeClr>
                    </a:gs>
                    <a:gs pos="100000">
                      <a:schemeClr val="accent2"/>
                    </a:gs>
                  </a:gsLst>
                  <a:lin ang="5400000" scaled="1"/>
                </a:gradFill>
                <a:ln>
                  <a:noFill/>
                </a:ln>
                <a:effectLst>
                  <a:innerShdw blurRad="50800">
                    <a:schemeClr val="accent2">
                      <a:lumMod val="50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113" name="Oval 112">
                  <a:extLst>
                    <a:ext uri="{FF2B5EF4-FFF2-40B4-BE49-F238E27FC236}">
                      <a16:creationId xmlns:a16="http://schemas.microsoft.com/office/drawing/2014/main" id="{E6E61E60-EB32-4294-9796-F5DE8A31020F}"/>
                    </a:ext>
                  </a:extLst>
                </p:cNvPr>
                <p:cNvSpPr/>
                <p:nvPr/>
              </p:nvSpPr>
              <p:spPr>
                <a:xfrm>
                  <a:off x="3775491" y="3163824"/>
                  <a:ext cx="807367" cy="841248"/>
                </a:xfrm>
                <a:prstGeom prst="ellipse">
                  <a:avLst/>
                </a:prstGeom>
                <a:solidFill>
                  <a:schemeClr val="accent2">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114" name="Oval 113">
                  <a:extLst>
                    <a:ext uri="{FF2B5EF4-FFF2-40B4-BE49-F238E27FC236}">
                      <a16:creationId xmlns:a16="http://schemas.microsoft.com/office/drawing/2014/main" id="{05FFBB4A-FE27-4010-9BD2-AF3CB71A3833}"/>
                    </a:ext>
                  </a:extLst>
                </p:cNvPr>
                <p:cNvSpPr/>
                <p:nvPr/>
              </p:nvSpPr>
              <p:spPr>
                <a:xfrm>
                  <a:off x="3938644" y="3380991"/>
                  <a:ext cx="360000" cy="360000"/>
                </a:xfrm>
                <a:prstGeom prst="ellipse">
                  <a:avLst/>
                </a:prstGeom>
                <a:solidFill>
                  <a:schemeClr val="accent2">
                    <a:lumMod val="50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grpSp>
        <p:cxnSp>
          <p:nvCxnSpPr>
            <p:cNvPr id="109" name="Straight Arrow Connector 108">
              <a:extLst>
                <a:ext uri="{FF2B5EF4-FFF2-40B4-BE49-F238E27FC236}">
                  <a16:creationId xmlns:a16="http://schemas.microsoft.com/office/drawing/2014/main" id="{43D7ABBB-47B1-4B66-90E1-3870A6884A5C}"/>
                </a:ext>
              </a:extLst>
            </p:cNvPr>
            <p:cNvCxnSpPr>
              <a:cxnSpLocks/>
            </p:cNvCxnSpPr>
            <p:nvPr/>
          </p:nvCxnSpPr>
          <p:spPr>
            <a:xfrm>
              <a:off x="6627660" y="1753867"/>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0D47692C-001B-4F02-84C8-925C8D522028}"/>
                </a:ext>
              </a:extLst>
            </p:cNvPr>
            <p:cNvCxnSpPr>
              <a:cxnSpLocks/>
            </p:cNvCxnSpPr>
            <p:nvPr/>
          </p:nvCxnSpPr>
          <p:spPr>
            <a:xfrm>
              <a:off x="7054398" y="1894961"/>
              <a:ext cx="108000" cy="0"/>
            </a:xfrm>
            <a:prstGeom prst="straightConnector1">
              <a:avLst/>
            </a:prstGeom>
            <a:ln w="15875" cap="rnd">
              <a:solidFill>
                <a:schemeClr val="accent4"/>
              </a:solidFill>
              <a:headEnd w="med" len="sm"/>
              <a:tailEnd type="arrow" w="sm" len="sm"/>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B5B19883-4EFE-48FA-9184-D6524F6E220F}"/>
              </a:ext>
            </a:extLst>
          </p:cNvPr>
          <p:cNvSpPr txBox="1"/>
          <p:nvPr/>
        </p:nvSpPr>
        <p:spPr>
          <a:xfrm>
            <a:off x="7189183" y="1971295"/>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Grow and expand number of T cells</a:t>
            </a:r>
          </a:p>
        </p:txBody>
      </p:sp>
      <p:sp>
        <p:nvSpPr>
          <p:cNvPr id="248" name="TextBox 247">
            <a:extLst>
              <a:ext uri="{FF2B5EF4-FFF2-40B4-BE49-F238E27FC236}">
                <a16:creationId xmlns:a16="http://schemas.microsoft.com/office/drawing/2014/main" id="{138DF84D-7FA0-4E27-90A8-EBE3B010F8D4}"/>
              </a:ext>
            </a:extLst>
          </p:cNvPr>
          <p:cNvSpPr txBox="1"/>
          <p:nvPr/>
        </p:nvSpPr>
        <p:spPr>
          <a:xfrm>
            <a:off x="6526243" y="2480224"/>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r>
              <a:rPr lang="en-GB" sz="600" b="0" dirty="0">
                <a:solidFill>
                  <a:srgbClr val="000000"/>
                </a:solidFill>
                <a:latin typeface="+mn-lt"/>
              </a:rPr>
              <a:t>Engineer T cells with CAR gene</a:t>
            </a:r>
          </a:p>
        </p:txBody>
      </p:sp>
      <p:sp>
        <p:nvSpPr>
          <p:cNvPr id="250" name="TextBox 249">
            <a:extLst>
              <a:ext uri="{FF2B5EF4-FFF2-40B4-BE49-F238E27FC236}">
                <a16:creationId xmlns:a16="http://schemas.microsoft.com/office/drawing/2014/main" id="{2576889D-FD4A-41C5-A092-4DB38945D3AB}"/>
              </a:ext>
            </a:extLst>
          </p:cNvPr>
          <p:cNvSpPr txBox="1"/>
          <p:nvPr/>
        </p:nvSpPr>
        <p:spPr>
          <a:xfrm>
            <a:off x="6055932" y="2272071"/>
            <a:ext cx="645063" cy="18466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Pct val="100000"/>
              <a:buFont typeface="Trebuchet MS" panose="020B0603020202020204" pitchFamily="34" charset="0"/>
              <a:buChar char="​"/>
              <a:tabLst/>
              <a:defRPr kumimoji="0" sz="1200" b="1" i="0" u="none" strike="noStrike" cap="none" spc="0" normalizeH="0" baseline="0">
                <a:ln>
                  <a:noFill/>
                </a:ln>
                <a:solidFill>
                  <a:srgbClr val="595454"/>
                </a:solidFill>
                <a:effectLst/>
                <a:uLnTx/>
                <a:uFillTx/>
                <a:latin typeface="Trebuchet MS" panose="020B06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r>
              <a:rPr lang="en-GB" sz="600" b="0" dirty="0">
                <a:solidFill>
                  <a:srgbClr val="000000"/>
                </a:solidFill>
                <a:latin typeface="+mn-lt"/>
              </a:rPr>
              <a:t>Isolate and activate T cells</a:t>
            </a:r>
          </a:p>
        </p:txBody>
      </p:sp>
      <p:grpSp>
        <p:nvGrpSpPr>
          <p:cNvPr id="252" name="Group 251">
            <a:extLst>
              <a:ext uri="{FF2B5EF4-FFF2-40B4-BE49-F238E27FC236}">
                <a16:creationId xmlns:a16="http://schemas.microsoft.com/office/drawing/2014/main" id="{171B6E77-8A06-4D29-843C-3536E2ADC279}"/>
              </a:ext>
            </a:extLst>
          </p:cNvPr>
          <p:cNvGrpSpPr>
            <a:grpSpLocks noChangeAspect="1"/>
          </p:cNvGrpSpPr>
          <p:nvPr/>
        </p:nvGrpSpPr>
        <p:grpSpPr>
          <a:xfrm>
            <a:off x="5049970" y="1903643"/>
            <a:ext cx="742268" cy="810000"/>
            <a:chOff x="4295980" y="1898982"/>
            <a:chExt cx="2880000" cy="3142801"/>
          </a:xfrm>
        </p:grpSpPr>
        <p:sp>
          <p:nvSpPr>
            <p:cNvPr id="253" name="Rectangle 252">
              <a:extLst>
                <a:ext uri="{FF2B5EF4-FFF2-40B4-BE49-F238E27FC236}">
                  <a16:creationId xmlns:a16="http://schemas.microsoft.com/office/drawing/2014/main" id="{C421572F-976F-46B8-8DD1-FA1B2985378A}"/>
                </a:ext>
              </a:extLst>
            </p:cNvPr>
            <p:cNvSpPr/>
            <p:nvPr/>
          </p:nvSpPr>
          <p:spPr>
            <a:xfrm>
              <a:off x="4295980" y="1898982"/>
              <a:ext cx="2880000" cy="3142800"/>
            </a:xfrm>
            <a:prstGeom prst="rect">
              <a:avLst/>
            </a:prstGeom>
            <a:solidFill>
              <a:srgbClr val="DFF8FD"/>
            </a:solidFill>
            <a:ln w="28575">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254" name="Freeform: Shape 253">
              <a:extLst>
                <a:ext uri="{FF2B5EF4-FFF2-40B4-BE49-F238E27FC236}">
                  <a16:creationId xmlns:a16="http://schemas.microsoft.com/office/drawing/2014/main" id="{0431A087-687B-4693-A151-25F505E6413E}"/>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5" name="Freeform: Shape 254">
              <a:extLst>
                <a:ext uri="{FF2B5EF4-FFF2-40B4-BE49-F238E27FC236}">
                  <a16:creationId xmlns:a16="http://schemas.microsoft.com/office/drawing/2014/main" id="{8817BD99-B440-4172-8827-13BF04ACFD7F}"/>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256" name="Freeform: Shape 255">
              <a:extLst>
                <a:ext uri="{FF2B5EF4-FFF2-40B4-BE49-F238E27FC236}">
                  <a16:creationId xmlns:a16="http://schemas.microsoft.com/office/drawing/2014/main" id="{1F2D699C-0CEE-4917-A177-C3001893BD1C}"/>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7" name="Freeform: Shape 256">
              <a:extLst>
                <a:ext uri="{FF2B5EF4-FFF2-40B4-BE49-F238E27FC236}">
                  <a16:creationId xmlns:a16="http://schemas.microsoft.com/office/drawing/2014/main" id="{AACFE6A2-D8C7-4C0D-AE2E-54D4C1D3C5C7}"/>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8" name="Freeform: Shape 257">
              <a:extLst>
                <a:ext uri="{FF2B5EF4-FFF2-40B4-BE49-F238E27FC236}">
                  <a16:creationId xmlns:a16="http://schemas.microsoft.com/office/drawing/2014/main" id="{209B833C-5527-4C53-9E14-FE70BACF282B}"/>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59" name="Freeform: Shape 258">
              <a:extLst>
                <a:ext uri="{FF2B5EF4-FFF2-40B4-BE49-F238E27FC236}">
                  <a16:creationId xmlns:a16="http://schemas.microsoft.com/office/drawing/2014/main" id="{8016187C-F3F9-4FCC-83D1-F01E82DED621}"/>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sp>
          <p:nvSpPr>
            <p:cNvPr id="260" name="Freeform: Shape 259">
              <a:extLst>
                <a:ext uri="{FF2B5EF4-FFF2-40B4-BE49-F238E27FC236}">
                  <a16:creationId xmlns:a16="http://schemas.microsoft.com/office/drawing/2014/main" id="{0F7C05F8-04B6-46C6-A818-F48162AEDCF6}"/>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1" name="Freeform: Shape 260">
              <a:extLst>
                <a:ext uri="{FF2B5EF4-FFF2-40B4-BE49-F238E27FC236}">
                  <a16:creationId xmlns:a16="http://schemas.microsoft.com/office/drawing/2014/main" id="{D793D9B2-7B43-4C4F-91E7-DA20DA30BD75}"/>
                </a:ext>
              </a:extLst>
            </p:cNvPr>
            <p:cNvSpPr/>
            <p:nvPr/>
          </p:nvSpPr>
          <p:spPr>
            <a:xfrm>
              <a:off x="6161824" y="2645321"/>
              <a:ext cx="719637" cy="781518"/>
            </a:xfrm>
            <a:custGeom>
              <a:avLst/>
              <a:gdLst>
                <a:gd name="connsiteX0" fmla="*/ 0 w 937335"/>
                <a:gd name="connsiteY0" fmla="*/ 0 h 1017936"/>
                <a:gd name="connsiteX1" fmla="*/ 0 w 937335"/>
                <a:gd name="connsiteY1" fmla="*/ 812701 h 1017936"/>
                <a:gd name="connsiteX2" fmla="*/ 87759 w 937335"/>
                <a:gd name="connsiteY2" fmla="*/ 933009 h 1017936"/>
                <a:gd name="connsiteX3" fmla="*/ 252154 w 937335"/>
                <a:gd name="connsiteY3" fmla="*/ 984717 h 1017936"/>
                <a:gd name="connsiteX4" fmla="*/ 684358 w 937335"/>
                <a:gd name="connsiteY4" fmla="*/ 984717 h 1017936"/>
                <a:gd name="connsiteX5" fmla="*/ 848958 w 937335"/>
                <a:gd name="connsiteY5" fmla="*/ 933009 h 1017936"/>
                <a:gd name="connsiteX6" fmla="*/ 937336 w 937335"/>
                <a:gd name="connsiteY6" fmla="*/ 812701 h 1017936"/>
                <a:gd name="connsiteX7" fmla="*/ 937336 w 937335"/>
                <a:gd name="connsiteY7" fmla="*/ 0 h 1017936"/>
                <a:gd name="connsiteX8" fmla="*/ 0 w 937335"/>
                <a:gd name="connsiteY8" fmla="*/ 0 h 10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335" h="1017936">
                  <a:moveTo>
                    <a:pt x="0" y="0"/>
                  </a:moveTo>
                  <a:lnTo>
                    <a:pt x="0" y="812701"/>
                  </a:lnTo>
                  <a:cubicBezTo>
                    <a:pt x="0" y="867705"/>
                    <a:pt x="35227" y="916529"/>
                    <a:pt x="87759" y="933009"/>
                  </a:cubicBezTo>
                  <a:lnTo>
                    <a:pt x="252154" y="984717"/>
                  </a:lnTo>
                  <a:cubicBezTo>
                    <a:pt x="392857" y="1029009"/>
                    <a:pt x="543655" y="1029009"/>
                    <a:pt x="684358" y="984717"/>
                  </a:cubicBezTo>
                  <a:lnTo>
                    <a:pt x="848958" y="933009"/>
                  </a:lnTo>
                  <a:cubicBezTo>
                    <a:pt x="901490" y="916529"/>
                    <a:pt x="937336" y="867911"/>
                    <a:pt x="937336" y="812701"/>
                  </a:cubicBezTo>
                  <a:lnTo>
                    <a:pt x="937336" y="0"/>
                  </a:lnTo>
                  <a:lnTo>
                    <a:pt x="0" y="0"/>
                  </a:lnTo>
                  <a:close/>
                </a:path>
              </a:pathLst>
            </a:custGeom>
            <a:solidFill>
              <a:schemeClr val="accent5">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2" name="Freeform: Shape 261">
              <a:extLst>
                <a:ext uri="{FF2B5EF4-FFF2-40B4-BE49-F238E27FC236}">
                  <a16:creationId xmlns:a16="http://schemas.microsoft.com/office/drawing/2014/main" id="{FFA9FD9E-C297-4F8B-A6C1-F8831B78A40E}"/>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3" name="Freeform: Shape 262">
              <a:extLst>
                <a:ext uri="{FF2B5EF4-FFF2-40B4-BE49-F238E27FC236}">
                  <a16:creationId xmlns:a16="http://schemas.microsoft.com/office/drawing/2014/main" id="{8D2000DC-FBF6-4732-9FF8-437372947AA5}"/>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4" name="Freeform: Shape 263">
              <a:extLst>
                <a:ext uri="{FF2B5EF4-FFF2-40B4-BE49-F238E27FC236}">
                  <a16:creationId xmlns:a16="http://schemas.microsoft.com/office/drawing/2014/main" id="{AACF69E5-F030-4731-BAF5-0DE2C3E900C3}"/>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5" name="Freeform: Shape 264">
              <a:extLst>
                <a:ext uri="{FF2B5EF4-FFF2-40B4-BE49-F238E27FC236}">
                  <a16:creationId xmlns:a16="http://schemas.microsoft.com/office/drawing/2014/main" id="{7C62F34C-C6E1-402E-9747-5AF50E6E2F5C}"/>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6" name="Freeform: Shape 265">
              <a:extLst>
                <a:ext uri="{FF2B5EF4-FFF2-40B4-BE49-F238E27FC236}">
                  <a16:creationId xmlns:a16="http://schemas.microsoft.com/office/drawing/2014/main" id="{7FDD65A9-BB01-479B-A82D-6D17E5B060C0}"/>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7" name="Freeform: Shape 266">
              <a:extLst>
                <a:ext uri="{FF2B5EF4-FFF2-40B4-BE49-F238E27FC236}">
                  <a16:creationId xmlns:a16="http://schemas.microsoft.com/office/drawing/2014/main" id="{C681A6C0-4E8E-4309-9CEC-B970334619A1}"/>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8" name="Freeform: Shape 267">
              <a:extLst>
                <a:ext uri="{FF2B5EF4-FFF2-40B4-BE49-F238E27FC236}">
                  <a16:creationId xmlns:a16="http://schemas.microsoft.com/office/drawing/2014/main" id="{381E154F-0C56-4C3D-BB8F-52063E9C6996}"/>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69" name="Freeform: Shape 268">
              <a:extLst>
                <a:ext uri="{FF2B5EF4-FFF2-40B4-BE49-F238E27FC236}">
                  <a16:creationId xmlns:a16="http://schemas.microsoft.com/office/drawing/2014/main" id="{EE9E5465-76EF-4521-9D2E-5B69D8704700}"/>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270" name="Group 269">
              <a:extLst>
                <a:ext uri="{FF2B5EF4-FFF2-40B4-BE49-F238E27FC236}">
                  <a16:creationId xmlns:a16="http://schemas.microsoft.com/office/drawing/2014/main" id="{DC198243-12D4-45FF-9AFC-DDB9A8946D96}"/>
                </a:ext>
              </a:extLst>
            </p:cNvPr>
            <p:cNvGrpSpPr/>
            <p:nvPr/>
          </p:nvGrpSpPr>
          <p:grpSpPr>
            <a:xfrm>
              <a:off x="6487954" y="3849000"/>
              <a:ext cx="70856" cy="62473"/>
              <a:chOff x="5433066" y="2289862"/>
              <a:chExt cx="92291" cy="81372"/>
            </a:xfrm>
          </p:grpSpPr>
          <p:sp>
            <p:nvSpPr>
              <p:cNvPr id="273" name="Freeform: Shape 272">
                <a:extLst>
                  <a:ext uri="{FF2B5EF4-FFF2-40B4-BE49-F238E27FC236}">
                    <a16:creationId xmlns:a16="http://schemas.microsoft.com/office/drawing/2014/main" id="{22CF8F4E-2A96-483E-98B2-8C6D44B957BC}"/>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4" name="Freeform: Shape 273">
                <a:extLst>
                  <a:ext uri="{FF2B5EF4-FFF2-40B4-BE49-F238E27FC236}">
                    <a16:creationId xmlns:a16="http://schemas.microsoft.com/office/drawing/2014/main" id="{4797178D-A8F9-4826-947B-BE794977436F}"/>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271" name="Freeform: Shape 270">
              <a:extLst>
                <a:ext uri="{FF2B5EF4-FFF2-40B4-BE49-F238E27FC236}">
                  <a16:creationId xmlns:a16="http://schemas.microsoft.com/office/drawing/2014/main" id="{98819C30-1C6E-4C99-8915-66D14D6605BE}"/>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272" name="Freeform: Shape 271">
              <a:extLst>
                <a:ext uri="{FF2B5EF4-FFF2-40B4-BE49-F238E27FC236}">
                  <a16:creationId xmlns:a16="http://schemas.microsoft.com/office/drawing/2014/main" id="{3B9EA9E1-DCD2-4DD7-A150-190B701AF33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5" name="Group 274">
            <a:extLst>
              <a:ext uri="{FF2B5EF4-FFF2-40B4-BE49-F238E27FC236}">
                <a16:creationId xmlns:a16="http://schemas.microsoft.com/office/drawing/2014/main" id="{4A184D9E-7AFC-489E-918D-01064E51C04E}"/>
              </a:ext>
            </a:extLst>
          </p:cNvPr>
          <p:cNvGrpSpPr>
            <a:grpSpLocks noChangeAspect="1"/>
          </p:cNvGrpSpPr>
          <p:nvPr/>
        </p:nvGrpSpPr>
        <p:grpSpPr>
          <a:xfrm>
            <a:off x="8087504" y="1903643"/>
            <a:ext cx="742268" cy="810000"/>
            <a:chOff x="3851194" y="1898982"/>
            <a:chExt cx="2880000" cy="3142801"/>
          </a:xfrm>
        </p:grpSpPr>
        <p:grpSp>
          <p:nvGrpSpPr>
            <p:cNvPr id="276" name="Group 275">
              <a:extLst>
                <a:ext uri="{FF2B5EF4-FFF2-40B4-BE49-F238E27FC236}">
                  <a16:creationId xmlns:a16="http://schemas.microsoft.com/office/drawing/2014/main" id="{0A11E2E0-6367-4E18-AB47-90980762FC61}"/>
                </a:ext>
              </a:extLst>
            </p:cNvPr>
            <p:cNvGrpSpPr/>
            <p:nvPr/>
          </p:nvGrpSpPr>
          <p:grpSpPr>
            <a:xfrm>
              <a:off x="3851194" y="1898982"/>
              <a:ext cx="2880000" cy="3142801"/>
              <a:chOff x="4295980" y="1898982"/>
              <a:chExt cx="2880000" cy="3142801"/>
            </a:xfrm>
          </p:grpSpPr>
          <p:sp>
            <p:nvSpPr>
              <p:cNvPr id="316" name="Rectangle 315">
                <a:extLst>
                  <a:ext uri="{FF2B5EF4-FFF2-40B4-BE49-F238E27FC236}">
                    <a16:creationId xmlns:a16="http://schemas.microsoft.com/office/drawing/2014/main" id="{F2160E50-8FEA-4250-9E69-29BDDD5EDBDF}"/>
                  </a:ext>
                </a:extLst>
              </p:cNvPr>
              <p:cNvSpPr/>
              <p:nvPr/>
            </p:nvSpPr>
            <p:spPr>
              <a:xfrm>
                <a:off x="4295980" y="1898982"/>
                <a:ext cx="2880000" cy="3142800"/>
              </a:xfrm>
              <a:prstGeom prst="rect">
                <a:avLst/>
              </a:prstGeom>
              <a:solidFill>
                <a:srgbClr val="DFF8F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17" name="Freeform: Shape 316">
                <a:extLst>
                  <a:ext uri="{FF2B5EF4-FFF2-40B4-BE49-F238E27FC236}">
                    <a16:creationId xmlns:a16="http://schemas.microsoft.com/office/drawing/2014/main" id="{40A2D767-0D2D-48B7-A2F5-F211D2BE0390}"/>
                  </a:ext>
                </a:extLst>
              </p:cNvPr>
              <p:cNvSpPr/>
              <p:nvPr/>
            </p:nvSpPr>
            <p:spPr>
              <a:xfrm>
                <a:off x="4295981" y="2060448"/>
                <a:ext cx="1688179" cy="2981335"/>
              </a:xfrm>
              <a:custGeom>
                <a:avLst/>
                <a:gdLst>
                  <a:gd name="connsiteX0" fmla="*/ 565708 w 1688179"/>
                  <a:gd name="connsiteY0" fmla="*/ 0 h 2981335"/>
                  <a:gd name="connsiteX1" fmla="*/ 566644 w 1688179"/>
                  <a:gd name="connsiteY1" fmla="*/ 0 h 2981335"/>
                  <a:gd name="connsiteX2" fmla="*/ 567578 w 1688179"/>
                  <a:gd name="connsiteY2" fmla="*/ 0 h 2981335"/>
                  <a:gd name="connsiteX3" fmla="*/ 789146 w 1688179"/>
                  <a:gd name="connsiteY3" fmla="*/ 98163 h 2981335"/>
                  <a:gd name="connsiteX4" fmla="*/ 839630 w 1688179"/>
                  <a:gd name="connsiteY4" fmla="*/ 424438 h 2981335"/>
                  <a:gd name="connsiteX5" fmla="*/ 892917 w 1688179"/>
                  <a:gd name="connsiteY5" fmla="*/ 443135 h 2981335"/>
                  <a:gd name="connsiteX6" fmla="*/ 878895 w 1688179"/>
                  <a:gd name="connsiteY6" fmla="*/ 543168 h 2981335"/>
                  <a:gd name="connsiteX7" fmla="*/ 827476 w 1688179"/>
                  <a:gd name="connsiteY7" fmla="*/ 583368 h 2981335"/>
                  <a:gd name="connsiteX8" fmla="*/ 778862 w 1688179"/>
                  <a:gd name="connsiteY8" fmla="*/ 732950 h 2981335"/>
                  <a:gd name="connsiteX9" fmla="*/ 789146 w 1688179"/>
                  <a:gd name="connsiteY9" fmla="*/ 912448 h 2981335"/>
                  <a:gd name="connsiteX10" fmla="*/ 984536 w 1688179"/>
                  <a:gd name="connsiteY10" fmla="*/ 1069509 h 2981335"/>
                  <a:gd name="connsiteX11" fmla="*/ 1309878 w 1688179"/>
                  <a:gd name="connsiteY11" fmla="*/ 1191979 h 2981335"/>
                  <a:gd name="connsiteX12" fmla="*/ 1326706 w 1688179"/>
                  <a:gd name="connsiteY12" fmla="*/ 1211611 h 2981335"/>
                  <a:gd name="connsiteX13" fmla="*/ 1334184 w 1688179"/>
                  <a:gd name="connsiteY13" fmla="*/ 1220959 h 2981335"/>
                  <a:gd name="connsiteX14" fmla="*/ 1341664 w 1688179"/>
                  <a:gd name="connsiteY14" fmla="*/ 1231244 h 2981335"/>
                  <a:gd name="connsiteX15" fmla="*/ 1351013 w 1688179"/>
                  <a:gd name="connsiteY15" fmla="*/ 1245267 h 2981335"/>
                  <a:gd name="connsiteX16" fmla="*/ 1355686 w 1688179"/>
                  <a:gd name="connsiteY16" fmla="*/ 1251812 h 2981335"/>
                  <a:gd name="connsiteX17" fmla="*/ 1365971 w 1688179"/>
                  <a:gd name="connsiteY17" fmla="*/ 1268640 h 2981335"/>
                  <a:gd name="connsiteX18" fmla="*/ 1368775 w 1688179"/>
                  <a:gd name="connsiteY18" fmla="*/ 1273314 h 2981335"/>
                  <a:gd name="connsiteX19" fmla="*/ 1378124 w 1688179"/>
                  <a:gd name="connsiteY19" fmla="*/ 1292946 h 2981335"/>
                  <a:gd name="connsiteX20" fmla="*/ 1379993 w 1688179"/>
                  <a:gd name="connsiteY20" fmla="*/ 1295750 h 2981335"/>
                  <a:gd name="connsiteX21" fmla="*/ 1389342 w 1688179"/>
                  <a:gd name="connsiteY21" fmla="*/ 1318188 h 2981335"/>
                  <a:gd name="connsiteX22" fmla="*/ 1390277 w 1688179"/>
                  <a:gd name="connsiteY22" fmla="*/ 1320058 h 2981335"/>
                  <a:gd name="connsiteX23" fmla="*/ 1398691 w 1688179"/>
                  <a:gd name="connsiteY23" fmla="*/ 1344365 h 2981335"/>
                  <a:gd name="connsiteX24" fmla="*/ 1398691 w 1688179"/>
                  <a:gd name="connsiteY24" fmla="*/ 1345300 h 2981335"/>
                  <a:gd name="connsiteX25" fmla="*/ 1410845 w 1688179"/>
                  <a:gd name="connsiteY25" fmla="*/ 1644464 h 2981335"/>
                  <a:gd name="connsiteX26" fmla="*/ 1501528 w 1688179"/>
                  <a:gd name="connsiteY26" fmla="*/ 2027766 h 2981335"/>
                  <a:gd name="connsiteX27" fmla="*/ 1610911 w 1688179"/>
                  <a:gd name="connsiteY27" fmla="*/ 2409200 h 2981335"/>
                  <a:gd name="connsiteX28" fmla="*/ 1655783 w 1688179"/>
                  <a:gd name="connsiteY28" fmla="*/ 2815874 h 2981335"/>
                  <a:gd name="connsiteX29" fmla="*/ 1673488 w 1688179"/>
                  <a:gd name="connsiteY29" fmla="*/ 2912956 h 2981335"/>
                  <a:gd name="connsiteX30" fmla="*/ 1688179 w 1688179"/>
                  <a:gd name="connsiteY30" fmla="*/ 2981335 h 2981335"/>
                  <a:gd name="connsiteX31" fmla="*/ 1464276 w 1688179"/>
                  <a:gd name="connsiteY31" fmla="*/ 2981335 h 2981335"/>
                  <a:gd name="connsiteX32" fmla="*/ 1442309 w 1688179"/>
                  <a:gd name="connsiteY32" fmla="*/ 2902394 h 2981335"/>
                  <a:gd name="connsiteX33" fmla="*/ 1312682 w 1688179"/>
                  <a:gd name="connsiteY33" fmla="*/ 2572803 h 2981335"/>
                  <a:gd name="connsiteX34" fmla="*/ 1242566 w 1688179"/>
                  <a:gd name="connsiteY34" fmla="*/ 2215678 h 2981335"/>
                  <a:gd name="connsiteX35" fmla="*/ 1135988 w 1688179"/>
                  <a:gd name="connsiteY35" fmla="*/ 1938951 h 2981335"/>
                  <a:gd name="connsiteX36" fmla="*/ 1132250 w 1688179"/>
                  <a:gd name="connsiteY36" fmla="*/ 1933342 h 2981335"/>
                  <a:gd name="connsiteX37" fmla="*/ 1128509 w 1688179"/>
                  <a:gd name="connsiteY37" fmla="*/ 1945497 h 2981335"/>
                  <a:gd name="connsiteX38" fmla="*/ 1124769 w 1688179"/>
                  <a:gd name="connsiteY38" fmla="*/ 1958585 h 2981335"/>
                  <a:gd name="connsiteX39" fmla="*/ 1100463 w 1688179"/>
                  <a:gd name="connsiteY39" fmla="*/ 2067966 h 2981335"/>
                  <a:gd name="connsiteX40" fmla="*/ 1096723 w 1688179"/>
                  <a:gd name="connsiteY40" fmla="*/ 2088533 h 2981335"/>
                  <a:gd name="connsiteX41" fmla="*/ 1095788 w 1688179"/>
                  <a:gd name="connsiteY41" fmla="*/ 2093208 h 2981335"/>
                  <a:gd name="connsiteX42" fmla="*/ 1092984 w 1688179"/>
                  <a:gd name="connsiteY42" fmla="*/ 2110035 h 2981335"/>
                  <a:gd name="connsiteX43" fmla="*/ 1092049 w 1688179"/>
                  <a:gd name="connsiteY43" fmla="*/ 2114710 h 2981335"/>
                  <a:gd name="connsiteX44" fmla="*/ 1088309 w 1688179"/>
                  <a:gd name="connsiteY44" fmla="*/ 2135277 h 2981335"/>
                  <a:gd name="connsiteX45" fmla="*/ 1088309 w 1688179"/>
                  <a:gd name="connsiteY45" fmla="*/ 2137147 h 2981335"/>
                  <a:gd name="connsiteX46" fmla="*/ 1085505 w 1688179"/>
                  <a:gd name="connsiteY46" fmla="*/ 2155845 h 2981335"/>
                  <a:gd name="connsiteX47" fmla="*/ 1084570 w 1688179"/>
                  <a:gd name="connsiteY47" fmla="*/ 2161455 h 2981335"/>
                  <a:gd name="connsiteX48" fmla="*/ 1081765 w 1688179"/>
                  <a:gd name="connsiteY48" fmla="*/ 2180152 h 2981335"/>
                  <a:gd name="connsiteX49" fmla="*/ 1081765 w 1688179"/>
                  <a:gd name="connsiteY49" fmla="*/ 2183891 h 2981335"/>
                  <a:gd name="connsiteX50" fmla="*/ 1078961 w 1688179"/>
                  <a:gd name="connsiteY50" fmla="*/ 2205394 h 2981335"/>
                  <a:gd name="connsiteX51" fmla="*/ 1078025 w 1688179"/>
                  <a:gd name="connsiteY51" fmla="*/ 2210068 h 2981335"/>
                  <a:gd name="connsiteX52" fmla="*/ 1076156 w 1688179"/>
                  <a:gd name="connsiteY52" fmla="*/ 2227832 h 2981335"/>
                  <a:gd name="connsiteX53" fmla="*/ 1075221 w 1688179"/>
                  <a:gd name="connsiteY53" fmla="*/ 2233440 h 2981335"/>
                  <a:gd name="connsiteX54" fmla="*/ 1073351 w 1688179"/>
                  <a:gd name="connsiteY54" fmla="*/ 2254008 h 2981335"/>
                  <a:gd name="connsiteX55" fmla="*/ 1073351 w 1688179"/>
                  <a:gd name="connsiteY55" fmla="*/ 2254942 h 2981335"/>
                  <a:gd name="connsiteX56" fmla="*/ 1071481 w 1688179"/>
                  <a:gd name="connsiteY56" fmla="*/ 2276445 h 2981335"/>
                  <a:gd name="connsiteX57" fmla="*/ 1070545 w 1688179"/>
                  <a:gd name="connsiteY57" fmla="*/ 2282055 h 2981335"/>
                  <a:gd name="connsiteX58" fmla="*/ 1069611 w 1688179"/>
                  <a:gd name="connsiteY58" fmla="*/ 2298883 h 2981335"/>
                  <a:gd name="connsiteX59" fmla="*/ 1069611 w 1688179"/>
                  <a:gd name="connsiteY59" fmla="*/ 2304493 h 2981335"/>
                  <a:gd name="connsiteX60" fmla="*/ 1068677 w 1688179"/>
                  <a:gd name="connsiteY60" fmla="*/ 2325059 h 2981335"/>
                  <a:gd name="connsiteX61" fmla="*/ 1068677 w 1688179"/>
                  <a:gd name="connsiteY61" fmla="*/ 2328799 h 2981335"/>
                  <a:gd name="connsiteX62" fmla="*/ 1067742 w 1688179"/>
                  <a:gd name="connsiteY62" fmla="*/ 2345627 h 2981335"/>
                  <a:gd name="connsiteX63" fmla="*/ 1067742 w 1688179"/>
                  <a:gd name="connsiteY63" fmla="*/ 2351236 h 2981335"/>
                  <a:gd name="connsiteX64" fmla="*/ 1066808 w 1688179"/>
                  <a:gd name="connsiteY64" fmla="*/ 2368064 h 2981335"/>
                  <a:gd name="connsiteX65" fmla="*/ 1066808 w 1688179"/>
                  <a:gd name="connsiteY65" fmla="*/ 2371804 h 2981335"/>
                  <a:gd name="connsiteX66" fmla="*/ 1066808 w 1688179"/>
                  <a:gd name="connsiteY66" fmla="*/ 2391436 h 2981335"/>
                  <a:gd name="connsiteX67" fmla="*/ 1066808 w 1688179"/>
                  <a:gd name="connsiteY67" fmla="*/ 2396110 h 2981335"/>
                  <a:gd name="connsiteX68" fmla="*/ 1066808 w 1688179"/>
                  <a:gd name="connsiteY68" fmla="*/ 2411069 h 2981335"/>
                  <a:gd name="connsiteX69" fmla="*/ 1066808 w 1688179"/>
                  <a:gd name="connsiteY69" fmla="*/ 2416678 h 2981335"/>
                  <a:gd name="connsiteX70" fmla="*/ 1066808 w 1688179"/>
                  <a:gd name="connsiteY70" fmla="*/ 2435376 h 2981335"/>
                  <a:gd name="connsiteX71" fmla="*/ 1092984 w 1688179"/>
                  <a:gd name="connsiteY71" fmla="*/ 2676577 h 2981335"/>
                  <a:gd name="connsiteX72" fmla="*/ 1127692 w 1688179"/>
                  <a:gd name="connsiteY72" fmla="*/ 2938066 h 2981335"/>
                  <a:gd name="connsiteX73" fmla="*/ 1137554 w 1688179"/>
                  <a:gd name="connsiteY73" fmla="*/ 2981335 h 2981335"/>
                  <a:gd name="connsiteX74" fmla="*/ 0 w 1688179"/>
                  <a:gd name="connsiteY74" fmla="*/ 2981335 h 2981335"/>
                  <a:gd name="connsiteX75" fmla="*/ 0 w 1688179"/>
                  <a:gd name="connsiteY75" fmla="*/ 1088085 h 2981335"/>
                  <a:gd name="connsiteX76" fmla="*/ 39368 w 1688179"/>
                  <a:gd name="connsiteY76" fmla="*/ 1078857 h 2981335"/>
                  <a:gd name="connsiteX77" fmla="*/ 147815 w 1688179"/>
                  <a:gd name="connsiteY77" fmla="*/ 1070444 h 2981335"/>
                  <a:gd name="connsiteX78" fmla="*/ 343205 w 1688179"/>
                  <a:gd name="connsiteY78" fmla="*/ 913384 h 2981335"/>
                  <a:gd name="connsiteX79" fmla="*/ 353490 w 1688179"/>
                  <a:gd name="connsiteY79" fmla="*/ 733886 h 2981335"/>
                  <a:gd name="connsiteX80" fmla="*/ 348815 w 1688179"/>
                  <a:gd name="connsiteY80" fmla="*/ 726406 h 2981335"/>
                  <a:gd name="connsiteX81" fmla="*/ 303941 w 1688179"/>
                  <a:gd name="connsiteY81" fmla="*/ 584304 h 2981335"/>
                  <a:gd name="connsiteX82" fmla="*/ 289917 w 1688179"/>
                  <a:gd name="connsiteY82" fmla="*/ 593653 h 2981335"/>
                  <a:gd name="connsiteX83" fmla="*/ 286177 w 1688179"/>
                  <a:gd name="connsiteY83" fmla="*/ 593653 h 2981335"/>
                  <a:gd name="connsiteX84" fmla="*/ 253457 w 1688179"/>
                  <a:gd name="connsiteY84" fmla="*/ 544104 h 2981335"/>
                  <a:gd name="connsiteX85" fmla="*/ 239434 w 1688179"/>
                  <a:gd name="connsiteY85" fmla="*/ 444071 h 2981335"/>
                  <a:gd name="connsiteX86" fmla="*/ 240369 w 1688179"/>
                  <a:gd name="connsiteY86" fmla="*/ 438461 h 2981335"/>
                  <a:gd name="connsiteX87" fmla="*/ 269350 w 1688179"/>
                  <a:gd name="connsiteY87" fmla="*/ 414155 h 2981335"/>
                  <a:gd name="connsiteX88" fmla="*/ 293657 w 1688179"/>
                  <a:gd name="connsiteY88" fmla="*/ 425373 h 2981335"/>
                  <a:gd name="connsiteX89" fmla="*/ 344141 w 1688179"/>
                  <a:gd name="connsiteY89" fmla="*/ 99099 h 2981335"/>
                  <a:gd name="connsiteX90" fmla="*/ 346011 w 1688179"/>
                  <a:gd name="connsiteY90" fmla="*/ 96294 h 2981335"/>
                  <a:gd name="connsiteX91" fmla="*/ 565708 w 1688179"/>
                  <a:gd name="connsiteY91" fmla="*/ 0 h 298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8179" h="2981335">
                    <a:moveTo>
                      <a:pt x="565708" y="0"/>
                    </a:moveTo>
                    <a:lnTo>
                      <a:pt x="566644" y="0"/>
                    </a:lnTo>
                    <a:lnTo>
                      <a:pt x="567578" y="0"/>
                    </a:lnTo>
                    <a:cubicBezTo>
                      <a:pt x="637695" y="0"/>
                      <a:pt x="729314" y="20568"/>
                      <a:pt x="789146" y="98163"/>
                    </a:cubicBezTo>
                    <a:cubicBezTo>
                      <a:pt x="848979" y="175758"/>
                      <a:pt x="845239" y="326276"/>
                      <a:pt x="839630" y="424438"/>
                    </a:cubicBezTo>
                    <a:cubicBezTo>
                      <a:pt x="857392" y="404806"/>
                      <a:pt x="890113" y="411350"/>
                      <a:pt x="892917" y="443135"/>
                    </a:cubicBezTo>
                    <a:cubicBezTo>
                      <a:pt x="895723" y="474921"/>
                      <a:pt x="880765" y="511382"/>
                      <a:pt x="878895" y="543168"/>
                    </a:cubicBezTo>
                    <a:cubicBezTo>
                      <a:pt x="876089" y="585238"/>
                      <a:pt x="843369" y="605806"/>
                      <a:pt x="827476" y="583368"/>
                    </a:cubicBezTo>
                    <a:cubicBezTo>
                      <a:pt x="821867" y="653485"/>
                      <a:pt x="804104" y="695555"/>
                      <a:pt x="778862" y="732950"/>
                    </a:cubicBezTo>
                    <a:cubicBezTo>
                      <a:pt x="775124" y="779694"/>
                      <a:pt x="767644" y="863834"/>
                      <a:pt x="789146" y="912448"/>
                    </a:cubicBezTo>
                    <a:cubicBezTo>
                      <a:pt x="810648" y="960127"/>
                      <a:pt x="877961" y="1023699"/>
                      <a:pt x="984536" y="1069509"/>
                    </a:cubicBezTo>
                    <a:cubicBezTo>
                      <a:pt x="1100463" y="1069509"/>
                      <a:pt x="1217323" y="1091012"/>
                      <a:pt x="1309878" y="1191979"/>
                    </a:cubicBezTo>
                    <a:lnTo>
                      <a:pt x="1326706" y="1211611"/>
                    </a:lnTo>
                    <a:cubicBezTo>
                      <a:pt x="1329510" y="1214417"/>
                      <a:pt x="1331380" y="1218156"/>
                      <a:pt x="1334184" y="1220959"/>
                    </a:cubicBezTo>
                    <a:cubicBezTo>
                      <a:pt x="1336054" y="1224699"/>
                      <a:pt x="1338858" y="1227505"/>
                      <a:pt x="1341664" y="1231244"/>
                    </a:cubicBezTo>
                    <a:cubicBezTo>
                      <a:pt x="1345403" y="1235919"/>
                      <a:pt x="1348208" y="1240593"/>
                      <a:pt x="1351013" y="1245267"/>
                    </a:cubicBezTo>
                    <a:cubicBezTo>
                      <a:pt x="1352882" y="1247137"/>
                      <a:pt x="1353816" y="1249007"/>
                      <a:pt x="1355686" y="1251812"/>
                    </a:cubicBezTo>
                    <a:cubicBezTo>
                      <a:pt x="1359426" y="1257421"/>
                      <a:pt x="1363166" y="1263030"/>
                      <a:pt x="1365971" y="1268640"/>
                    </a:cubicBezTo>
                    <a:cubicBezTo>
                      <a:pt x="1366905" y="1270510"/>
                      <a:pt x="1367841" y="1271444"/>
                      <a:pt x="1368775" y="1273314"/>
                    </a:cubicBezTo>
                    <a:cubicBezTo>
                      <a:pt x="1371580" y="1279858"/>
                      <a:pt x="1375319" y="1286402"/>
                      <a:pt x="1378124" y="1292946"/>
                    </a:cubicBezTo>
                    <a:cubicBezTo>
                      <a:pt x="1379059" y="1293881"/>
                      <a:pt x="1379993" y="1294816"/>
                      <a:pt x="1379993" y="1295750"/>
                    </a:cubicBezTo>
                    <a:cubicBezTo>
                      <a:pt x="1383733" y="1303230"/>
                      <a:pt x="1386537" y="1310708"/>
                      <a:pt x="1389342" y="1318188"/>
                    </a:cubicBezTo>
                    <a:cubicBezTo>
                      <a:pt x="1389342" y="1319124"/>
                      <a:pt x="1390277" y="1319124"/>
                      <a:pt x="1390277" y="1320058"/>
                    </a:cubicBezTo>
                    <a:cubicBezTo>
                      <a:pt x="1393082" y="1327537"/>
                      <a:pt x="1395887" y="1335951"/>
                      <a:pt x="1398691" y="1344365"/>
                    </a:cubicBezTo>
                    <a:lnTo>
                      <a:pt x="1398691" y="1345300"/>
                    </a:lnTo>
                    <a:cubicBezTo>
                      <a:pt x="1422064" y="1423830"/>
                      <a:pt x="1426737" y="1520124"/>
                      <a:pt x="1410845" y="1644464"/>
                    </a:cubicBezTo>
                    <a:cubicBezTo>
                      <a:pt x="1459459" y="1765999"/>
                      <a:pt x="1490310" y="1940821"/>
                      <a:pt x="1501528" y="2027766"/>
                    </a:cubicBezTo>
                    <a:cubicBezTo>
                      <a:pt x="1564167" y="2156780"/>
                      <a:pt x="1584733" y="2226896"/>
                      <a:pt x="1610911" y="2409200"/>
                    </a:cubicBezTo>
                    <a:cubicBezTo>
                      <a:pt x="1637087" y="2591501"/>
                      <a:pt x="1630543" y="2673771"/>
                      <a:pt x="1655783" y="2815874"/>
                    </a:cubicBezTo>
                    <a:cubicBezTo>
                      <a:pt x="1662094" y="2851166"/>
                      <a:pt x="1667820" y="2883420"/>
                      <a:pt x="1673488" y="2912956"/>
                    </a:cubicBezTo>
                    <a:lnTo>
                      <a:pt x="1688179" y="2981335"/>
                    </a:lnTo>
                    <a:lnTo>
                      <a:pt x="1464276" y="2981335"/>
                    </a:lnTo>
                    <a:lnTo>
                      <a:pt x="1442309" y="2902394"/>
                    </a:lnTo>
                    <a:cubicBezTo>
                      <a:pt x="1405411" y="2795949"/>
                      <a:pt x="1345637" y="2670966"/>
                      <a:pt x="1312682" y="2572803"/>
                    </a:cubicBezTo>
                    <a:cubicBezTo>
                      <a:pt x="1268742" y="2441920"/>
                      <a:pt x="1249109" y="2299817"/>
                      <a:pt x="1242566" y="2215678"/>
                    </a:cubicBezTo>
                    <a:cubicBezTo>
                      <a:pt x="1222933" y="2146495"/>
                      <a:pt x="1170580" y="1989435"/>
                      <a:pt x="1135988" y="1938951"/>
                    </a:cubicBezTo>
                    <a:cubicBezTo>
                      <a:pt x="1135054" y="1937081"/>
                      <a:pt x="1133184" y="1935212"/>
                      <a:pt x="1132250" y="1933342"/>
                    </a:cubicBezTo>
                    <a:cubicBezTo>
                      <a:pt x="1131314" y="1937081"/>
                      <a:pt x="1129444" y="1940821"/>
                      <a:pt x="1128509" y="1945497"/>
                    </a:cubicBezTo>
                    <a:cubicBezTo>
                      <a:pt x="1127574" y="1950171"/>
                      <a:pt x="1125704" y="1953909"/>
                      <a:pt x="1124769" y="1958585"/>
                    </a:cubicBezTo>
                    <a:cubicBezTo>
                      <a:pt x="1116356" y="1989435"/>
                      <a:pt x="1107941" y="2026830"/>
                      <a:pt x="1100463" y="2067966"/>
                    </a:cubicBezTo>
                    <a:cubicBezTo>
                      <a:pt x="1099528" y="2075444"/>
                      <a:pt x="1097658" y="2081989"/>
                      <a:pt x="1096723" y="2088533"/>
                    </a:cubicBezTo>
                    <a:cubicBezTo>
                      <a:pt x="1096723" y="2090403"/>
                      <a:pt x="1095788" y="2091338"/>
                      <a:pt x="1095788" y="2093208"/>
                    </a:cubicBezTo>
                    <a:lnTo>
                      <a:pt x="1092984" y="2110035"/>
                    </a:lnTo>
                    <a:cubicBezTo>
                      <a:pt x="1092984" y="2111905"/>
                      <a:pt x="1092049" y="2112840"/>
                      <a:pt x="1092049" y="2114710"/>
                    </a:cubicBezTo>
                    <a:cubicBezTo>
                      <a:pt x="1090179" y="2121255"/>
                      <a:pt x="1089243" y="2127799"/>
                      <a:pt x="1088309" y="2135277"/>
                    </a:cubicBezTo>
                    <a:lnTo>
                      <a:pt x="1088309" y="2137147"/>
                    </a:lnTo>
                    <a:cubicBezTo>
                      <a:pt x="1087373" y="2142757"/>
                      <a:pt x="1086439" y="2149301"/>
                      <a:pt x="1085505" y="2155845"/>
                    </a:cubicBezTo>
                    <a:cubicBezTo>
                      <a:pt x="1085505" y="2157715"/>
                      <a:pt x="1084570" y="2159585"/>
                      <a:pt x="1084570" y="2161455"/>
                    </a:cubicBezTo>
                    <a:cubicBezTo>
                      <a:pt x="1083636" y="2167999"/>
                      <a:pt x="1082700" y="2173608"/>
                      <a:pt x="1081765" y="2180152"/>
                    </a:cubicBezTo>
                    <a:lnTo>
                      <a:pt x="1081765" y="2183891"/>
                    </a:lnTo>
                    <a:cubicBezTo>
                      <a:pt x="1080831" y="2191370"/>
                      <a:pt x="1079895" y="2197914"/>
                      <a:pt x="1078961" y="2205394"/>
                    </a:cubicBezTo>
                    <a:cubicBezTo>
                      <a:pt x="1078025" y="2207264"/>
                      <a:pt x="1078025" y="2208198"/>
                      <a:pt x="1078025" y="2210068"/>
                    </a:cubicBezTo>
                    <a:cubicBezTo>
                      <a:pt x="1077091" y="2216612"/>
                      <a:pt x="1077091" y="2222222"/>
                      <a:pt x="1076156" y="2227832"/>
                    </a:cubicBezTo>
                    <a:cubicBezTo>
                      <a:pt x="1075221" y="2229702"/>
                      <a:pt x="1075221" y="2231571"/>
                      <a:pt x="1075221" y="2233440"/>
                    </a:cubicBezTo>
                    <a:cubicBezTo>
                      <a:pt x="1074286" y="2239984"/>
                      <a:pt x="1074286" y="2247464"/>
                      <a:pt x="1073351" y="2254008"/>
                    </a:cubicBezTo>
                    <a:lnTo>
                      <a:pt x="1073351" y="2254942"/>
                    </a:lnTo>
                    <a:cubicBezTo>
                      <a:pt x="1072415" y="2262422"/>
                      <a:pt x="1072415" y="2268967"/>
                      <a:pt x="1071481" y="2276445"/>
                    </a:cubicBezTo>
                    <a:cubicBezTo>
                      <a:pt x="1070545" y="2278315"/>
                      <a:pt x="1070545" y="2280185"/>
                      <a:pt x="1070545" y="2282055"/>
                    </a:cubicBezTo>
                    <a:cubicBezTo>
                      <a:pt x="1070545" y="2287663"/>
                      <a:pt x="1069611" y="2293273"/>
                      <a:pt x="1069611" y="2298883"/>
                    </a:cubicBezTo>
                    <a:lnTo>
                      <a:pt x="1069611" y="2304493"/>
                    </a:lnTo>
                    <a:cubicBezTo>
                      <a:pt x="1069611" y="2311035"/>
                      <a:pt x="1068677" y="2318515"/>
                      <a:pt x="1068677" y="2325059"/>
                    </a:cubicBezTo>
                    <a:lnTo>
                      <a:pt x="1068677" y="2328799"/>
                    </a:lnTo>
                    <a:cubicBezTo>
                      <a:pt x="1068677" y="2334408"/>
                      <a:pt x="1067742" y="2340018"/>
                      <a:pt x="1067742" y="2345627"/>
                    </a:cubicBezTo>
                    <a:lnTo>
                      <a:pt x="1067742" y="2351236"/>
                    </a:lnTo>
                    <a:cubicBezTo>
                      <a:pt x="1066808" y="2356846"/>
                      <a:pt x="1066808" y="2362455"/>
                      <a:pt x="1066808" y="2368064"/>
                    </a:cubicBezTo>
                    <a:lnTo>
                      <a:pt x="1066808" y="2371804"/>
                    </a:lnTo>
                    <a:lnTo>
                      <a:pt x="1066808" y="2391436"/>
                    </a:lnTo>
                    <a:lnTo>
                      <a:pt x="1066808" y="2396110"/>
                    </a:lnTo>
                    <a:lnTo>
                      <a:pt x="1066808" y="2411069"/>
                    </a:lnTo>
                    <a:lnTo>
                      <a:pt x="1066808" y="2416678"/>
                    </a:lnTo>
                    <a:lnTo>
                      <a:pt x="1066808" y="2435376"/>
                    </a:lnTo>
                    <a:cubicBezTo>
                      <a:pt x="1095788" y="2520449"/>
                      <a:pt x="1092984" y="2595240"/>
                      <a:pt x="1092984" y="2676577"/>
                    </a:cubicBezTo>
                    <a:cubicBezTo>
                      <a:pt x="1092984" y="2737577"/>
                      <a:pt x="1105079" y="2829079"/>
                      <a:pt x="1127692" y="2938066"/>
                    </a:cubicBezTo>
                    <a:lnTo>
                      <a:pt x="1137554" y="2981335"/>
                    </a:lnTo>
                    <a:lnTo>
                      <a:pt x="0" y="2981335"/>
                    </a:lnTo>
                    <a:lnTo>
                      <a:pt x="0" y="1088085"/>
                    </a:lnTo>
                    <a:lnTo>
                      <a:pt x="39368" y="1078857"/>
                    </a:lnTo>
                    <a:cubicBezTo>
                      <a:pt x="74894" y="1072314"/>
                      <a:pt x="111354" y="1070444"/>
                      <a:pt x="147815" y="1070444"/>
                    </a:cubicBezTo>
                    <a:cubicBezTo>
                      <a:pt x="254392" y="1024635"/>
                      <a:pt x="321703" y="961997"/>
                      <a:pt x="343205" y="913384"/>
                    </a:cubicBezTo>
                    <a:cubicBezTo>
                      <a:pt x="364708" y="864769"/>
                      <a:pt x="357229" y="779694"/>
                      <a:pt x="353490" y="733886"/>
                    </a:cubicBezTo>
                    <a:cubicBezTo>
                      <a:pt x="351620" y="731080"/>
                      <a:pt x="350685" y="729210"/>
                      <a:pt x="348815" y="726406"/>
                    </a:cubicBezTo>
                    <a:cubicBezTo>
                      <a:pt x="325443" y="690880"/>
                      <a:pt x="309551" y="649746"/>
                      <a:pt x="303941" y="584304"/>
                    </a:cubicBezTo>
                    <a:cubicBezTo>
                      <a:pt x="300201" y="589913"/>
                      <a:pt x="295527" y="592718"/>
                      <a:pt x="289917" y="593653"/>
                    </a:cubicBezTo>
                    <a:lnTo>
                      <a:pt x="286177" y="593653"/>
                    </a:lnTo>
                    <a:cubicBezTo>
                      <a:pt x="271219" y="591783"/>
                      <a:pt x="255326" y="573085"/>
                      <a:pt x="253457" y="544104"/>
                    </a:cubicBezTo>
                    <a:cubicBezTo>
                      <a:pt x="250652" y="512317"/>
                      <a:pt x="236628" y="475857"/>
                      <a:pt x="239434" y="444071"/>
                    </a:cubicBezTo>
                    <a:cubicBezTo>
                      <a:pt x="239434" y="442201"/>
                      <a:pt x="240369" y="440331"/>
                      <a:pt x="240369" y="438461"/>
                    </a:cubicBezTo>
                    <a:cubicBezTo>
                      <a:pt x="244109" y="422568"/>
                      <a:pt x="256262" y="414155"/>
                      <a:pt x="269350" y="414155"/>
                    </a:cubicBezTo>
                    <a:cubicBezTo>
                      <a:pt x="278699" y="414155"/>
                      <a:pt x="287113" y="417895"/>
                      <a:pt x="293657" y="425373"/>
                    </a:cubicBezTo>
                    <a:cubicBezTo>
                      <a:pt x="288047" y="327210"/>
                      <a:pt x="284308" y="175758"/>
                      <a:pt x="344141" y="99099"/>
                    </a:cubicBezTo>
                    <a:cubicBezTo>
                      <a:pt x="345076" y="98163"/>
                      <a:pt x="345076" y="97229"/>
                      <a:pt x="346011" y="96294"/>
                    </a:cubicBezTo>
                    <a:cubicBezTo>
                      <a:pt x="404908" y="21503"/>
                      <a:pt x="496527" y="0"/>
                      <a:pt x="565708" y="0"/>
                    </a:cubicBezTo>
                    <a:close/>
                  </a:path>
                </a:pathLst>
              </a:custGeom>
              <a:solidFill>
                <a:schemeClr val="accent4"/>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8" name="Freeform: Shape 317">
                <a:extLst>
                  <a:ext uri="{FF2B5EF4-FFF2-40B4-BE49-F238E27FC236}">
                    <a16:creationId xmlns:a16="http://schemas.microsoft.com/office/drawing/2014/main" id="{834567A3-3A7D-454B-A422-2C50A98ED561}"/>
                  </a:ext>
                </a:extLst>
              </p:cNvPr>
              <p:cNvSpPr/>
              <p:nvPr/>
            </p:nvSpPr>
            <p:spPr>
              <a:xfrm>
                <a:off x="5688849" y="3845361"/>
                <a:ext cx="850912" cy="957622"/>
              </a:xfrm>
              <a:custGeom>
                <a:avLst/>
                <a:gdLst>
                  <a:gd name="connsiteX0" fmla="*/ 819279 w 850912"/>
                  <a:gd name="connsiteY0" fmla="*/ 0 h 957622"/>
                  <a:gd name="connsiteX1" fmla="*/ 850912 w 850912"/>
                  <a:gd name="connsiteY1" fmla="*/ 0 h 957622"/>
                  <a:gd name="connsiteX2" fmla="*/ 850912 w 850912"/>
                  <a:gd name="connsiteY2" fmla="*/ 532166 h 957622"/>
                  <a:gd name="connsiteX3" fmla="*/ 726281 w 850912"/>
                  <a:gd name="connsiteY3" fmla="*/ 832991 h 957622"/>
                  <a:gd name="connsiteX4" fmla="*/ 425456 w 850912"/>
                  <a:gd name="connsiteY4" fmla="*/ 957622 h 957622"/>
                  <a:gd name="connsiteX5" fmla="*/ 124632 w 850912"/>
                  <a:gd name="connsiteY5" fmla="*/ 832991 h 957622"/>
                  <a:gd name="connsiteX6" fmla="*/ 0 w 850912"/>
                  <a:gd name="connsiteY6" fmla="*/ 532166 h 957622"/>
                  <a:gd name="connsiteX7" fmla="*/ 0 w 850912"/>
                  <a:gd name="connsiteY7" fmla="*/ 415743 h 957622"/>
                  <a:gd name="connsiteX8" fmla="*/ 31632 w 850912"/>
                  <a:gd name="connsiteY8" fmla="*/ 415743 h 957622"/>
                  <a:gd name="connsiteX9" fmla="*/ 31632 w 850912"/>
                  <a:gd name="connsiteY9" fmla="*/ 532166 h 957622"/>
                  <a:gd name="connsiteX10" fmla="*/ 425456 w 850912"/>
                  <a:gd name="connsiteY10" fmla="*/ 925990 h 957622"/>
                  <a:gd name="connsiteX11" fmla="*/ 819279 w 850912"/>
                  <a:gd name="connsiteY11" fmla="*/ 532166 h 957622"/>
                  <a:gd name="connsiteX12" fmla="*/ 819279 w 850912"/>
                  <a:gd name="connsiteY12" fmla="*/ 0 h 95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12" h="957622">
                    <a:moveTo>
                      <a:pt x="819279" y="0"/>
                    </a:moveTo>
                    <a:lnTo>
                      <a:pt x="850912" y="0"/>
                    </a:lnTo>
                    <a:lnTo>
                      <a:pt x="850912" y="532166"/>
                    </a:lnTo>
                    <a:cubicBezTo>
                      <a:pt x="850912" y="645727"/>
                      <a:pt x="806627" y="752644"/>
                      <a:pt x="726281" y="832991"/>
                    </a:cubicBezTo>
                    <a:cubicBezTo>
                      <a:pt x="645934" y="913337"/>
                      <a:pt x="539175" y="957622"/>
                      <a:pt x="425456" y="957622"/>
                    </a:cubicBezTo>
                    <a:cubicBezTo>
                      <a:pt x="311737" y="957622"/>
                      <a:pt x="204978" y="913337"/>
                      <a:pt x="124632" y="832991"/>
                    </a:cubicBezTo>
                    <a:cubicBezTo>
                      <a:pt x="44285" y="752644"/>
                      <a:pt x="0" y="645885"/>
                      <a:pt x="0" y="532166"/>
                    </a:cubicBezTo>
                    <a:lnTo>
                      <a:pt x="0" y="415743"/>
                    </a:lnTo>
                    <a:lnTo>
                      <a:pt x="31632" y="415743"/>
                    </a:lnTo>
                    <a:lnTo>
                      <a:pt x="31632" y="532166"/>
                    </a:lnTo>
                    <a:cubicBezTo>
                      <a:pt x="31632" y="749323"/>
                      <a:pt x="208299" y="925990"/>
                      <a:pt x="425456" y="925990"/>
                    </a:cubicBezTo>
                    <a:cubicBezTo>
                      <a:pt x="642613" y="925990"/>
                      <a:pt x="819279" y="749323"/>
                      <a:pt x="819279" y="532166"/>
                    </a:cubicBezTo>
                    <a:lnTo>
                      <a:pt x="819279" y="0"/>
                    </a:lnTo>
                    <a:close/>
                  </a:path>
                </a:pathLst>
              </a:custGeom>
              <a:solidFill>
                <a:schemeClr val="bg1"/>
              </a:solidFill>
              <a:ln>
                <a:noFill/>
              </a:ln>
            </p:spPr>
            <p:style>
              <a:lnRef idx="0">
                <a:schemeClr val="accent1"/>
              </a:lnRef>
              <a:fillRef idx="1">
                <a:schemeClr val="accent1"/>
              </a:fillRef>
              <a:effectRef idx="0">
                <a:srgbClr val="000000"/>
              </a:effectRef>
              <a:fontRef idx="minor">
                <a:schemeClr val="lt1"/>
              </a:fontRef>
            </p:style>
            <p:txBody>
              <a:bodyPr wrap="square" rtlCol="0" anchor="ctr">
                <a:noAutofit/>
              </a:bodyPr>
              <a:lstStyle/>
              <a:p>
                <a:pPr algn="ctr" defTabSz="685800"/>
                <a:endParaRPr lang="en-GB" sz="1500">
                  <a:solidFill>
                    <a:srgbClr val="FFFFFF"/>
                  </a:solidFill>
                  <a:latin typeface="Trebuchet MS"/>
                </a:endParaRPr>
              </a:p>
            </p:txBody>
          </p:sp>
          <p:sp>
            <p:nvSpPr>
              <p:cNvPr id="319" name="Freeform: Shape 318">
                <a:extLst>
                  <a:ext uri="{FF2B5EF4-FFF2-40B4-BE49-F238E27FC236}">
                    <a16:creationId xmlns:a16="http://schemas.microsoft.com/office/drawing/2014/main" id="{B6B6C5FD-CC21-48F7-A2C1-232805519A5F}"/>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0" name="Freeform: Shape 319">
                <a:extLst>
                  <a:ext uri="{FF2B5EF4-FFF2-40B4-BE49-F238E27FC236}">
                    <a16:creationId xmlns:a16="http://schemas.microsoft.com/office/drawing/2014/main" id="{C6125BB4-6F1F-4A8D-9117-3B2A322A55E2}"/>
                  </a:ext>
                </a:extLst>
              </p:cNvPr>
              <p:cNvSpPr/>
              <p:nvPr/>
            </p:nvSpPr>
            <p:spPr>
              <a:xfrm>
                <a:off x="6505036" y="3485477"/>
                <a:ext cx="36377" cy="105652"/>
              </a:xfrm>
              <a:custGeom>
                <a:avLst/>
                <a:gdLst>
                  <a:gd name="connsiteX0" fmla="*/ 10300 w 47381"/>
                  <a:gd name="connsiteY0" fmla="*/ 2884 h 137613"/>
                  <a:gd name="connsiteX1" fmla="*/ 0 w 47381"/>
                  <a:gd name="connsiteY1" fmla="*/ 0 h 137613"/>
                  <a:gd name="connsiteX2" fmla="*/ 0 w 47381"/>
                  <a:gd name="connsiteY2" fmla="*/ 137613 h 137613"/>
                  <a:gd name="connsiteX3" fmla="*/ 47382 w 47381"/>
                  <a:gd name="connsiteY3" fmla="*/ 137613 h 137613"/>
                  <a:gd name="connsiteX4" fmla="*/ 47382 w 47381"/>
                  <a:gd name="connsiteY4" fmla="*/ 12566 h 137613"/>
                  <a:gd name="connsiteX5" fmla="*/ 10300 w 47381"/>
                  <a:gd name="connsiteY5" fmla="*/ 2884 h 137613"/>
                  <a:gd name="connsiteX6" fmla="*/ 10300 w 47381"/>
                  <a:gd name="connsiteY6" fmla="*/ 2884 h 1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 h="137613">
                    <a:moveTo>
                      <a:pt x="10300" y="2884"/>
                    </a:moveTo>
                    <a:cubicBezTo>
                      <a:pt x="6798" y="1854"/>
                      <a:pt x="3502" y="824"/>
                      <a:pt x="0" y="0"/>
                    </a:cubicBezTo>
                    <a:lnTo>
                      <a:pt x="0" y="137613"/>
                    </a:lnTo>
                    <a:lnTo>
                      <a:pt x="47382" y="137613"/>
                    </a:lnTo>
                    <a:lnTo>
                      <a:pt x="47382" y="12566"/>
                    </a:lnTo>
                    <a:cubicBezTo>
                      <a:pt x="35021" y="9888"/>
                      <a:pt x="22455" y="6592"/>
                      <a:pt x="10300" y="2884"/>
                    </a:cubicBezTo>
                    <a:lnTo>
                      <a:pt x="10300" y="2884"/>
                    </a:lnTo>
                    <a:close/>
                  </a:path>
                </a:pathLst>
              </a:custGeom>
              <a:solidFill>
                <a:schemeClr val="accent5">
                  <a:lumMod val="75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1" name="Freeform: Shape 320">
                <a:extLst>
                  <a:ext uri="{FF2B5EF4-FFF2-40B4-BE49-F238E27FC236}">
                    <a16:creationId xmlns:a16="http://schemas.microsoft.com/office/drawing/2014/main" id="{F0D821F3-358B-4EB6-88CC-6454B169C51D}"/>
                  </a:ext>
                </a:extLst>
              </p:cNvPr>
              <p:cNvSpPr/>
              <p:nvPr/>
            </p:nvSpPr>
            <p:spPr>
              <a:xfrm>
                <a:off x="6140472" y="2140784"/>
                <a:ext cx="765504" cy="1362288"/>
              </a:xfrm>
              <a:custGeom>
                <a:avLst/>
                <a:gdLst>
                  <a:gd name="connsiteX0" fmla="*/ 962675 w 997077"/>
                  <a:gd name="connsiteY0" fmla="*/ 0 h 1774396"/>
                  <a:gd name="connsiteX1" fmla="*/ 35227 w 997077"/>
                  <a:gd name="connsiteY1" fmla="*/ 0 h 1774396"/>
                  <a:gd name="connsiteX2" fmla="*/ 0 w 997077"/>
                  <a:gd name="connsiteY2" fmla="*/ 34403 h 1774396"/>
                  <a:gd name="connsiteX3" fmla="*/ 0 w 997077"/>
                  <a:gd name="connsiteY3" fmla="*/ 1609127 h 1774396"/>
                  <a:gd name="connsiteX4" fmla="*/ 125047 w 997077"/>
                  <a:gd name="connsiteY4" fmla="*/ 1734586 h 1774396"/>
                  <a:gd name="connsiteX5" fmla="*/ 228875 w 997077"/>
                  <a:gd name="connsiteY5" fmla="*/ 1734586 h 1774396"/>
                  <a:gd name="connsiteX6" fmla="*/ 364634 w 997077"/>
                  <a:gd name="connsiteY6" fmla="*/ 1754363 h 1774396"/>
                  <a:gd name="connsiteX7" fmla="*/ 364634 w 997077"/>
                  <a:gd name="connsiteY7" fmla="*/ 1754157 h 1774396"/>
                  <a:gd name="connsiteX8" fmla="*/ 634504 w 997077"/>
                  <a:gd name="connsiteY8" fmla="*/ 1754157 h 1774396"/>
                  <a:gd name="connsiteX9" fmla="*/ 634504 w 997077"/>
                  <a:gd name="connsiteY9" fmla="*/ 1754569 h 1774396"/>
                  <a:gd name="connsiteX10" fmla="*/ 769027 w 997077"/>
                  <a:gd name="connsiteY10" fmla="*/ 1734586 h 1774396"/>
                  <a:gd name="connsiteX11" fmla="*/ 872855 w 997077"/>
                  <a:gd name="connsiteY11" fmla="*/ 1734586 h 1774396"/>
                  <a:gd name="connsiteX12" fmla="*/ 997078 w 997077"/>
                  <a:gd name="connsiteY12" fmla="*/ 1609127 h 1774396"/>
                  <a:gd name="connsiteX13" fmla="*/ 997078 w 997077"/>
                  <a:gd name="connsiteY13" fmla="*/ 34403 h 1774396"/>
                  <a:gd name="connsiteX14" fmla="*/ 962675 w 997077"/>
                  <a:gd name="connsiteY14" fmla="*/ 0 h 1774396"/>
                  <a:gd name="connsiteX15" fmla="*/ 115776 w 997077"/>
                  <a:gd name="connsiteY15" fmla="*/ 1701625 h 1774396"/>
                  <a:gd name="connsiteX16" fmla="*/ 78283 w 997077"/>
                  <a:gd name="connsiteY16" fmla="*/ 1664131 h 1774396"/>
                  <a:gd name="connsiteX17" fmla="*/ 115776 w 997077"/>
                  <a:gd name="connsiteY17" fmla="*/ 1626638 h 1774396"/>
                  <a:gd name="connsiteX18" fmla="*/ 153270 w 997077"/>
                  <a:gd name="connsiteY18" fmla="*/ 1664131 h 1774396"/>
                  <a:gd name="connsiteX19" fmla="*/ 115776 w 997077"/>
                  <a:gd name="connsiteY19" fmla="*/ 1701625 h 1774396"/>
                  <a:gd name="connsiteX20" fmla="*/ 498951 w 997077"/>
                  <a:gd name="connsiteY20" fmla="*/ 147090 h 1774396"/>
                  <a:gd name="connsiteX21" fmla="*/ 442093 w 997077"/>
                  <a:gd name="connsiteY21" fmla="*/ 90231 h 1774396"/>
                  <a:gd name="connsiteX22" fmla="*/ 498951 w 997077"/>
                  <a:gd name="connsiteY22" fmla="*/ 33373 h 1774396"/>
                  <a:gd name="connsiteX23" fmla="*/ 555809 w 997077"/>
                  <a:gd name="connsiteY23" fmla="*/ 90231 h 1774396"/>
                  <a:gd name="connsiteX24" fmla="*/ 498951 w 997077"/>
                  <a:gd name="connsiteY24" fmla="*/ 147090 h 1774396"/>
                  <a:gd name="connsiteX25" fmla="*/ 882332 w 997077"/>
                  <a:gd name="connsiteY25" fmla="*/ 1701625 h 1774396"/>
                  <a:gd name="connsiteX26" fmla="*/ 844838 w 997077"/>
                  <a:gd name="connsiteY26" fmla="*/ 1664131 h 1774396"/>
                  <a:gd name="connsiteX27" fmla="*/ 882332 w 997077"/>
                  <a:gd name="connsiteY27" fmla="*/ 1626638 h 1774396"/>
                  <a:gd name="connsiteX28" fmla="*/ 919825 w 997077"/>
                  <a:gd name="connsiteY28" fmla="*/ 1664131 h 1774396"/>
                  <a:gd name="connsiteX29" fmla="*/ 882332 w 997077"/>
                  <a:gd name="connsiteY29" fmla="*/ 1701625 h 177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7077" h="1774396">
                    <a:moveTo>
                      <a:pt x="962675" y="0"/>
                    </a:moveTo>
                    <a:lnTo>
                      <a:pt x="35227" y="0"/>
                    </a:lnTo>
                    <a:cubicBezTo>
                      <a:pt x="16069" y="0"/>
                      <a:pt x="0" y="15245"/>
                      <a:pt x="0" y="34403"/>
                    </a:cubicBezTo>
                    <a:lnTo>
                      <a:pt x="0" y="1609127"/>
                    </a:lnTo>
                    <a:cubicBezTo>
                      <a:pt x="0" y="1677934"/>
                      <a:pt x="56240" y="1734586"/>
                      <a:pt x="125047" y="1734586"/>
                    </a:cubicBezTo>
                    <a:lnTo>
                      <a:pt x="228875" y="1734586"/>
                    </a:lnTo>
                    <a:cubicBezTo>
                      <a:pt x="274608" y="1734586"/>
                      <a:pt x="319312" y="1740972"/>
                      <a:pt x="364634" y="1754363"/>
                    </a:cubicBezTo>
                    <a:lnTo>
                      <a:pt x="364634" y="1754157"/>
                    </a:lnTo>
                    <a:cubicBezTo>
                      <a:pt x="451157" y="1781144"/>
                      <a:pt x="545921" y="1781144"/>
                      <a:pt x="634504" y="1754157"/>
                    </a:cubicBezTo>
                    <a:lnTo>
                      <a:pt x="634504" y="1754569"/>
                    </a:lnTo>
                    <a:cubicBezTo>
                      <a:pt x="677766" y="1741178"/>
                      <a:pt x="723294" y="1734586"/>
                      <a:pt x="769027" y="1734586"/>
                    </a:cubicBezTo>
                    <a:lnTo>
                      <a:pt x="872855" y="1734586"/>
                    </a:lnTo>
                    <a:cubicBezTo>
                      <a:pt x="941662" y="1734586"/>
                      <a:pt x="997078" y="1677934"/>
                      <a:pt x="997078" y="1609127"/>
                    </a:cubicBezTo>
                    <a:lnTo>
                      <a:pt x="997078" y="34403"/>
                    </a:lnTo>
                    <a:cubicBezTo>
                      <a:pt x="997078" y="15245"/>
                      <a:pt x="982039" y="0"/>
                      <a:pt x="962675" y="0"/>
                    </a:cubicBezTo>
                    <a:close/>
                    <a:moveTo>
                      <a:pt x="115776" y="1701625"/>
                    </a:moveTo>
                    <a:cubicBezTo>
                      <a:pt x="94970" y="1701625"/>
                      <a:pt x="78283" y="1684732"/>
                      <a:pt x="78283" y="1664131"/>
                    </a:cubicBezTo>
                    <a:cubicBezTo>
                      <a:pt x="78283" y="1643324"/>
                      <a:pt x="95176" y="1626638"/>
                      <a:pt x="115776" y="1626638"/>
                    </a:cubicBezTo>
                    <a:cubicBezTo>
                      <a:pt x="136583" y="1626638"/>
                      <a:pt x="153270" y="1643530"/>
                      <a:pt x="153270" y="1664131"/>
                    </a:cubicBezTo>
                    <a:cubicBezTo>
                      <a:pt x="153270" y="1684938"/>
                      <a:pt x="136377" y="1701625"/>
                      <a:pt x="115776" y="1701625"/>
                    </a:cubicBezTo>
                    <a:close/>
                    <a:moveTo>
                      <a:pt x="498951" y="147090"/>
                    </a:moveTo>
                    <a:cubicBezTo>
                      <a:pt x="467432" y="147090"/>
                      <a:pt x="442093" y="121545"/>
                      <a:pt x="442093" y="90231"/>
                    </a:cubicBezTo>
                    <a:cubicBezTo>
                      <a:pt x="442093" y="58712"/>
                      <a:pt x="467638" y="33373"/>
                      <a:pt x="498951" y="33373"/>
                    </a:cubicBezTo>
                    <a:cubicBezTo>
                      <a:pt x="530470" y="33373"/>
                      <a:pt x="555809" y="58918"/>
                      <a:pt x="555809" y="90231"/>
                    </a:cubicBezTo>
                    <a:cubicBezTo>
                      <a:pt x="556015" y="121545"/>
                      <a:pt x="530470" y="147090"/>
                      <a:pt x="498951" y="147090"/>
                    </a:cubicBezTo>
                    <a:close/>
                    <a:moveTo>
                      <a:pt x="882332" y="1701625"/>
                    </a:moveTo>
                    <a:cubicBezTo>
                      <a:pt x="861525" y="1701625"/>
                      <a:pt x="844838" y="1684732"/>
                      <a:pt x="844838" y="1664131"/>
                    </a:cubicBezTo>
                    <a:cubicBezTo>
                      <a:pt x="844838" y="1643324"/>
                      <a:pt x="861731" y="1626638"/>
                      <a:pt x="882332" y="1626638"/>
                    </a:cubicBezTo>
                    <a:cubicBezTo>
                      <a:pt x="903138" y="1626638"/>
                      <a:pt x="919825" y="1643530"/>
                      <a:pt x="919825" y="1664131"/>
                    </a:cubicBezTo>
                    <a:cubicBezTo>
                      <a:pt x="919825" y="1684938"/>
                      <a:pt x="902932" y="1701625"/>
                      <a:pt x="882332" y="1701625"/>
                    </a:cubicBez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2" name="Freeform: Shape 321">
                <a:extLst>
                  <a:ext uri="{FF2B5EF4-FFF2-40B4-BE49-F238E27FC236}">
                    <a16:creationId xmlns:a16="http://schemas.microsoft.com/office/drawing/2014/main" id="{5522A59F-D609-42C8-8077-E759667BF0E5}"/>
                  </a:ext>
                </a:extLst>
              </p:cNvPr>
              <p:cNvSpPr/>
              <p:nvPr/>
            </p:nvSpPr>
            <p:spPr>
              <a:xfrm>
                <a:off x="6161824" y="2346236"/>
                <a:ext cx="720270" cy="1080444"/>
              </a:xfrm>
              <a:custGeom>
                <a:avLst/>
                <a:gdLst>
                  <a:gd name="connsiteX0" fmla="*/ 849782 w 938159"/>
                  <a:gd name="connsiteY0" fmla="*/ 1322364 h 1407290"/>
                  <a:gd name="connsiteX1" fmla="*/ 685182 w 938159"/>
                  <a:gd name="connsiteY1" fmla="*/ 1374072 h 1407290"/>
                  <a:gd name="connsiteX2" fmla="*/ 252772 w 938159"/>
                  <a:gd name="connsiteY2" fmla="*/ 1374072 h 1407290"/>
                  <a:gd name="connsiteX3" fmla="*/ 88171 w 938159"/>
                  <a:gd name="connsiteY3" fmla="*/ 1322364 h 1407290"/>
                  <a:gd name="connsiteX4" fmla="*/ 0 w 938159"/>
                  <a:gd name="connsiteY4" fmla="*/ 1202056 h 1407290"/>
                  <a:gd name="connsiteX5" fmla="*/ 0 w 938159"/>
                  <a:gd name="connsiteY5" fmla="*/ 45528 h 1407290"/>
                  <a:gd name="connsiteX6" fmla="*/ 45528 w 938159"/>
                  <a:gd name="connsiteY6" fmla="*/ 0 h 1407290"/>
                  <a:gd name="connsiteX7" fmla="*/ 892632 w 938159"/>
                  <a:gd name="connsiteY7" fmla="*/ 0 h 1407290"/>
                  <a:gd name="connsiteX8" fmla="*/ 938160 w 938159"/>
                  <a:gd name="connsiteY8" fmla="*/ 45528 h 1407290"/>
                  <a:gd name="connsiteX9" fmla="*/ 938160 w 938159"/>
                  <a:gd name="connsiteY9" fmla="*/ 1202262 h 1407290"/>
                  <a:gd name="connsiteX10" fmla="*/ 849782 w 938159"/>
                  <a:gd name="connsiteY10" fmla="*/ 1322364 h 14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59" h="1407290">
                    <a:moveTo>
                      <a:pt x="849782" y="1322364"/>
                    </a:moveTo>
                    <a:lnTo>
                      <a:pt x="685182" y="1374072"/>
                    </a:lnTo>
                    <a:cubicBezTo>
                      <a:pt x="544479" y="1418364"/>
                      <a:pt x="393475" y="1418364"/>
                      <a:pt x="252772" y="1374072"/>
                    </a:cubicBezTo>
                    <a:lnTo>
                      <a:pt x="88171" y="1322364"/>
                    </a:lnTo>
                    <a:cubicBezTo>
                      <a:pt x="35639" y="1305884"/>
                      <a:pt x="0" y="1257266"/>
                      <a:pt x="0" y="1202056"/>
                    </a:cubicBezTo>
                    <a:lnTo>
                      <a:pt x="0" y="45528"/>
                    </a:lnTo>
                    <a:cubicBezTo>
                      <a:pt x="0" y="20395"/>
                      <a:pt x="20395" y="0"/>
                      <a:pt x="45528" y="0"/>
                    </a:cubicBezTo>
                    <a:lnTo>
                      <a:pt x="892632" y="0"/>
                    </a:lnTo>
                    <a:cubicBezTo>
                      <a:pt x="917765" y="0"/>
                      <a:pt x="938160" y="20395"/>
                      <a:pt x="938160" y="45528"/>
                    </a:cubicBezTo>
                    <a:lnTo>
                      <a:pt x="938160" y="1202262"/>
                    </a:lnTo>
                    <a:cubicBezTo>
                      <a:pt x="937954" y="1257266"/>
                      <a:pt x="902314" y="1305884"/>
                      <a:pt x="849782" y="1322364"/>
                    </a:cubicBezTo>
                    <a:close/>
                  </a:path>
                </a:pathLst>
              </a:custGeom>
              <a:solidFill>
                <a:schemeClr val="accent5">
                  <a:lumMod val="40000"/>
                  <a:lumOff val="6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3" name="Freeform: Shape 322">
                <a:extLst>
                  <a:ext uri="{FF2B5EF4-FFF2-40B4-BE49-F238E27FC236}">
                    <a16:creationId xmlns:a16="http://schemas.microsoft.com/office/drawing/2014/main" id="{6A4170C9-6A4B-4513-BB16-D88E24729728}"/>
                  </a:ext>
                </a:extLst>
              </p:cNvPr>
              <p:cNvSpPr>
                <a:spLocks noChangeAspect="1"/>
              </p:cNvSpPr>
              <p:nvPr/>
            </p:nvSpPr>
            <p:spPr>
              <a:xfrm>
                <a:off x="6161824" y="2286609"/>
                <a:ext cx="721376" cy="27430"/>
              </a:xfrm>
              <a:custGeom>
                <a:avLst/>
                <a:gdLst>
                  <a:gd name="connsiteX0" fmla="*/ 999138 w 1018502"/>
                  <a:gd name="connsiteY0" fmla="*/ 38729 h 38729"/>
                  <a:gd name="connsiteX1" fmla="*/ 19365 w 1018502"/>
                  <a:gd name="connsiteY1" fmla="*/ 38729 h 38729"/>
                  <a:gd name="connsiteX2" fmla="*/ 0 w 1018502"/>
                  <a:gd name="connsiteY2" fmla="*/ 19365 h 38729"/>
                  <a:gd name="connsiteX3" fmla="*/ 0 w 1018502"/>
                  <a:gd name="connsiteY3" fmla="*/ 19365 h 38729"/>
                  <a:gd name="connsiteX4" fmla="*/ 19365 w 1018502"/>
                  <a:gd name="connsiteY4" fmla="*/ 0 h 38729"/>
                  <a:gd name="connsiteX5" fmla="*/ 999138 w 1018502"/>
                  <a:gd name="connsiteY5" fmla="*/ 0 h 38729"/>
                  <a:gd name="connsiteX6" fmla="*/ 1018503 w 1018502"/>
                  <a:gd name="connsiteY6" fmla="*/ 19365 h 38729"/>
                  <a:gd name="connsiteX7" fmla="*/ 1018503 w 1018502"/>
                  <a:gd name="connsiteY7" fmla="*/ 19365 h 38729"/>
                  <a:gd name="connsiteX8" fmla="*/ 999138 w 1018502"/>
                  <a:gd name="connsiteY8" fmla="*/ 38729 h 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02" h="38729">
                    <a:moveTo>
                      <a:pt x="999138" y="38729"/>
                    </a:moveTo>
                    <a:lnTo>
                      <a:pt x="19365" y="38729"/>
                    </a:lnTo>
                    <a:cubicBezTo>
                      <a:pt x="8652" y="38729"/>
                      <a:pt x="0" y="30077"/>
                      <a:pt x="0" y="19365"/>
                    </a:cubicBezTo>
                    <a:lnTo>
                      <a:pt x="0" y="19365"/>
                    </a:lnTo>
                    <a:cubicBezTo>
                      <a:pt x="0" y="8652"/>
                      <a:pt x="8652" y="0"/>
                      <a:pt x="19365" y="0"/>
                    </a:cubicBezTo>
                    <a:lnTo>
                      <a:pt x="999138" y="0"/>
                    </a:lnTo>
                    <a:cubicBezTo>
                      <a:pt x="1009851" y="0"/>
                      <a:pt x="1018503" y="8652"/>
                      <a:pt x="1018503" y="19365"/>
                    </a:cubicBezTo>
                    <a:lnTo>
                      <a:pt x="1018503" y="19365"/>
                    </a:lnTo>
                    <a:cubicBezTo>
                      <a:pt x="1018503" y="30077"/>
                      <a:pt x="1009851" y="38729"/>
                      <a:pt x="999138" y="38729"/>
                    </a:cubicBezTo>
                    <a:close/>
                  </a:path>
                </a:pathLst>
              </a:custGeom>
              <a:solidFill>
                <a:schemeClr val="accent4">
                  <a:lumMod val="40000"/>
                  <a:lumOff val="6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4" name="Freeform: Shape 323">
                <a:extLst>
                  <a:ext uri="{FF2B5EF4-FFF2-40B4-BE49-F238E27FC236}">
                    <a16:creationId xmlns:a16="http://schemas.microsoft.com/office/drawing/2014/main" id="{DF5EB57C-6588-4D7D-B32D-504325AECC26}"/>
                  </a:ext>
                </a:extLst>
              </p:cNvPr>
              <p:cNvSpPr/>
              <p:nvPr/>
            </p:nvSpPr>
            <p:spPr>
              <a:xfrm>
                <a:off x="6516107" y="2346395"/>
                <a:ext cx="365513" cy="1080424"/>
              </a:xfrm>
              <a:custGeom>
                <a:avLst/>
                <a:gdLst>
                  <a:gd name="connsiteX0" fmla="*/ 430144 w 476084"/>
                  <a:gd name="connsiteY0" fmla="*/ 0 h 1407264"/>
                  <a:gd name="connsiteX1" fmla="*/ 416754 w 476084"/>
                  <a:gd name="connsiteY1" fmla="*/ 0 h 1407264"/>
                  <a:gd name="connsiteX2" fmla="*/ 461458 w 476084"/>
                  <a:gd name="connsiteY2" fmla="*/ 45322 h 1407264"/>
                  <a:gd name="connsiteX3" fmla="*/ 461458 w 476084"/>
                  <a:gd name="connsiteY3" fmla="*/ 1202056 h 1407264"/>
                  <a:gd name="connsiteX4" fmla="*/ 373698 w 476084"/>
                  <a:gd name="connsiteY4" fmla="*/ 1322364 h 1407264"/>
                  <a:gd name="connsiteX5" fmla="*/ 209304 w 476084"/>
                  <a:gd name="connsiteY5" fmla="*/ 1374072 h 1407264"/>
                  <a:gd name="connsiteX6" fmla="*/ 0 w 476084"/>
                  <a:gd name="connsiteY6" fmla="*/ 1407239 h 1407264"/>
                  <a:gd name="connsiteX7" fmla="*/ 222901 w 476084"/>
                  <a:gd name="connsiteY7" fmla="*/ 1374072 h 1407264"/>
                  <a:gd name="connsiteX8" fmla="*/ 387707 w 476084"/>
                  <a:gd name="connsiteY8" fmla="*/ 1322364 h 1407264"/>
                  <a:gd name="connsiteX9" fmla="*/ 476084 w 476084"/>
                  <a:gd name="connsiteY9" fmla="*/ 1202056 h 1407264"/>
                  <a:gd name="connsiteX10" fmla="*/ 476084 w 476084"/>
                  <a:gd name="connsiteY10" fmla="*/ 45322 h 1407264"/>
                  <a:gd name="connsiteX11" fmla="*/ 430144 w 476084"/>
                  <a:gd name="connsiteY11" fmla="*/ 0 h 14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4" h="1407264">
                    <a:moveTo>
                      <a:pt x="430144" y="0"/>
                    </a:moveTo>
                    <a:lnTo>
                      <a:pt x="416754" y="0"/>
                    </a:lnTo>
                    <a:cubicBezTo>
                      <a:pt x="441887" y="0"/>
                      <a:pt x="461458" y="20189"/>
                      <a:pt x="461458" y="45322"/>
                    </a:cubicBezTo>
                    <a:lnTo>
                      <a:pt x="461458" y="1202056"/>
                    </a:lnTo>
                    <a:cubicBezTo>
                      <a:pt x="461458" y="1257060"/>
                      <a:pt x="426230" y="1305884"/>
                      <a:pt x="373698" y="1322364"/>
                    </a:cubicBezTo>
                    <a:lnTo>
                      <a:pt x="209304" y="1374072"/>
                    </a:lnTo>
                    <a:cubicBezTo>
                      <a:pt x="141115" y="1395497"/>
                      <a:pt x="70661" y="1406621"/>
                      <a:pt x="0" y="1407239"/>
                    </a:cubicBezTo>
                    <a:cubicBezTo>
                      <a:pt x="75193" y="1407857"/>
                      <a:pt x="150386" y="1396939"/>
                      <a:pt x="222901" y="1374072"/>
                    </a:cubicBezTo>
                    <a:lnTo>
                      <a:pt x="387707" y="1322364"/>
                    </a:lnTo>
                    <a:cubicBezTo>
                      <a:pt x="440239" y="1305884"/>
                      <a:pt x="476084" y="1257266"/>
                      <a:pt x="476084" y="1202056"/>
                    </a:cubicBezTo>
                    <a:lnTo>
                      <a:pt x="476084" y="45322"/>
                    </a:lnTo>
                    <a:cubicBezTo>
                      <a:pt x="475878" y="20189"/>
                      <a:pt x="455277" y="0"/>
                      <a:pt x="430144" y="0"/>
                    </a:cubicBezTo>
                    <a:close/>
                  </a:path>
                </a:pathLst>
              </a:custGeom>
              <a:solidFill>
                <a:srgbClr val="FFFFFF">
                  <a:alpha val="2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5" name="Freeform: Shape 324">
                <a:extLst>
                  <a:ext uri="{FF2B5EF4-FFF2-40B4-BE49-F238E27FC236}">
                    <a16:creationId xmlns:a16="http://schemas.microsoft.com/office/drawing/2014/main" id="{800C77AB-0DC0-4840-BCBA-09303ED04DA8}"/>
                  </a:ext>
                </a:extLst>
              </p:cNvPr>
              <p:cNvSpPr/>
              <p:nvPr/>
            </p:nvSpPr>
            <p:spPr>
              <a:xfrm>
                <a:off x="6566719" y="3418891"/>
                <a:ext cx="64846" cy="76708"/>
              </a:xfrm>
              <a:custGeom>
                <a:avLst/>
                <a:gdLst>
                  <a:gd name="connsiteX0" fmla="*/ 35021 w 84463"/>
                  <a:gd name="connsiteY0" fmla="*/ 81167 h 99913"/>
                  <a:gd name="connsiteX1" fmla="*/ 35021 w 84463"/>
                  <a:gd name="connsiteY1" fmla="*/ 99914 h 99913"/>
                  <a:gd name="connsiteX2" fmla="*/ 76017 w 84463"/>
                  <a:gd name="connsiteY2" fmla="*/ 88377 h 99913"/>
                  <a:gd name="connsiteX3" fmla="*/ 75399 w 84463"/>
                  <a:gd name="connsiteY3" fmla="*/ 88377 h 99913"/>
                  <a:gd name="connsiteX4" fmla="*/ 84463 w 84463"/>
                  <a:gd name="connsiteY4" fmla="*/ 86523 h 99913"/>
                  <a:gd name="connsiteX5" fmla="*/ 84463 w 84463"/>
                  <a:gd name="connsiteY5" fmla="*/ 79313 h 99913"/>
                  <a:gd name="connsiteX6" fmla="*/ 60978 w 84463"/>
                  <a:gd name="connsiteY6" fmla="*/ 0 h 99913"/>
                  <a:gd name="connsiteX7" fmla="*/ 0 w 84463"/>
                  <a:gd name="connsiteY7" fmla="*/ 7828 h 99913"/>
                  <a:gd name="connsiteX8" fmla="*/ 35021 w 84463"/>
                  <a:gd name="connsiteY8" fmla="*/ 81167 h 9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3" h="99913">
                    <a:moveTo>
                      <a:pt x="35021" y="81167"/>
                    </a:moveTo>
                    <a:lnTo>
                      <a:pt x="35021" y="99914"/>
                    </a:lnTo>
                    <a:cubicBezTo>
                      <a:pt x="47382" y="97030"/>
                      <a:pt x="62420" y="92498"/>
                      <a:pt x="76017" y="88377"/>
                    </a:cubicBezTo>
                    <a:lnTo>
                      <a:pt x="75399" y="88377"/>
                    </a:lnTo>
                    <a:cubicBezTo>
                      <a:pt x="78695" y="88377"/>
                      <a:pt x="82403" y="87347"/>
                      <a:pt x="84463" y="86523"/>
                    </a:cubicBezTo>
                    <a:lnTo>
                      <a:pt x="84463" y="79313"/>
                    </a:lnTo>
                    <a:cubicBezTo>
                      <a:pt x="84463" y="50060"/>
                      <a:pt x="76223" y="22661"/>
                      <a:pt x="60978" y="0"/>
                    </a:cubicBezTo>
                    <a:cubicBezTo>
                      <a:pt x="40584" y="3502"/>
                      <a:pt x="20601" y="5974"/>
                      <a:pt x="0" y="7828"/>
                    </a:cubicBezTo>
                    <a:cubicBezTo>
                      <a:pt x="21219" y="25133"/>
                      <a:pt x="35021" y="51502"/>
                      <a:pt x="35021" y="81167"/>
                    </a:cubicBezTo>
                    <a:close/>
                  </a:path>
                </a:pathLst>
              </a:custGeom>
              <a:solidFill>
                <a:srgbClr val="FFFFFF">
                  <a:alpha val="5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6" name="Freeform: Shape 325">
                <a:extLst>
                  <a:ext uri="{FF2B5EF4-FFF2-40B4-BE49-F238E27FC236}">
                    <a16:creationId xmlns:a16="http://schemas.microsoft.com/office/drawing/2014/main" id="{82FF8995-99C1-463F-81A3-CEF871B4FF7A}"/>
                  </a:ext>
                </a:extLst>
              </p:cNvPr>
              <p:cNvSpPr/>
              <p:nvPr/>
            </p:nvSpPr>
            <p:spPr>
              <a:xfrm>
                <a:off x="6174794" y="2348292"/>
                <a:ext cx="706668" cy="1078388"/>
              </a:xfrm>
              <a:custGeom>
                <a:avLst/>
                <a:gdLst>
                  <a:gd name="connsiteX0" fmla="*/ 0 w 920443"/>
                  <a:gd name="connsiteY0" fmla="*/ 1264064 h 1404612"/>
                  <a:gd name="connsiteX1" fmla="*/ 70455 w 920443"/>
                  <a:gd name="connsiteY1" fmla="*/ 1319686 h 1404612"/>
                  <a:gd name="connsiteX2" fmla="*/ 235055 w 920443"/>
                  <a:gd name="connsiteY2" fmla="*/ 1371394 h 1404612"/>
                  <a:gd name="connsiteX3" fmla="*/ 667465 w 920443"/>
                  <a:gd name="connsiteY3" fmla="*/ 1371394 h 1404612"/>
                  <a:gd name="connsiteX4" fmla="*/ 832066 w 920443"/>
                  <a:gd name="connsiteY4" fmla="*/ 1319686 h 1404612"/>
                  <a:gd name="connsiteX5" fmla="*/ 920443 w 920443"/>
                  <a:gd name="connsiteY5" fmla="*/ 1199378 h 1404612"/>
                  <a:gd name="connsiteX6" fmla="*/ 920443 w 920443"/>
                  <a:gd name="connsiteY6" fmla="*/ 42850 h 1404612"/>
                  <a:gd name="connsiteX7" fmla="*/ 890160 w 920443"/>
                  <a:gd name="connsiteY7" fmla="*/ 0 h 1404612"/>
                  <a:gd name="connsiteX8" fmla="*/ 0 w 920443"/>
                  <a:gd name="connsiteY8" fmla="*/ 1264064 h 14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43" h="1404612">
                    <a:moveTo>
                      <a:pt x="0" y="1264064"/>
                    </a:moveTo>
                    <a:cubicBezTo>
                      <a:pt x="15451" y="1290021"/>
                      <a:pt x="40172" y="1310210"/>
                      <a:pt x="70455" y="1319686"/>
                    </a:cubicBezTo>
                    <a:lnTo>
                      <a:pt x="235055" y="1371394"/>
                    </a:lnTo>
                    <a:cubicBezTo>
                      <a:pt x="375758" y="1415686"/>
                      <a:pt x="526762" y="1415686"/>
                      <a:pt x="667465" y="1371394"/>
                    </a:cubicBezTo>
                    <a:lnTo>
                      <a:pt x="832066" y="1319686"/>
                    </a:lnTo>
                    <a:cubicBezTo>
                      <a:pt x="884598" y="1303205"/>
                      <a:pt x="920443" y="1254588"/>
                      <a:pt x="920443" y="1199378"/>
                    </a:cubicBezTo>
                    <a:lnTo>
                      <a:pt x="920443" y="42850"/>
                    </a:lnTo>
                    <a:cubicBezTo>
                      <a:pt x="920443" y="23073"/>
                      <a:pt x="907671" y="6386"/>
                      <a:pt x="890160" y="0"/>
                    </a:cubicBezTo>
                    <a:cubicBezTo>
                      <a:pt x="785508" y="388943"/>
                      <a:pt x="546127" y="900460"/>
                      <a:pt x="0" y="1264064"/>
                    </a:cubicBezTo>
                    <a:close/>
                  </a:path>
                </a:pathLst>
              </a:custGeom>
              <a:solidFill>
                <a:schemeClr val="bg1">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7" name="Freeform: Shape 326">
                <a:extLst>
                  <a:ext uri="{FF2B5EF4-FFF2-40B4-BE49-F238E27FC236}">
                    <a16:creationId xmlns:a16="http://schemas.microsoft.com/office/drawing/2014/main" id="{C783FB20-77D4-422E-98BF-67ED5CF7529F}"/>
                  </a:ext>
                </a:extLst>
              </p:cNvPr>
              <p:cNvSpPr/>
              <p:nvPr/>
            </p:nvSpPr>
            <p:spPr>
              <a:xfrm>
                <a:off x="6484949" y="3658098"/>
                <a:ext cx="76550" cy="194064"/>
              </a:xfrm>
              <a:custGeom>
                <a:avLst/>
                <a:gdLst>
                  <a:gd name="connsiteX0" fmla="*/ 92498 w 99707"/>
                  <a:gd name="connsiteY0" fmla="*/ 252772 h 252771"/>
                  <a:gd name="connsiteX1" fmla="*/ 7210 w 99707"/>
                  <a:gd name="connsiteY1" fmla="*/ 252772 h 252771"/>
                  <a:gd name="connsiteX2" fmla="*/ 0 w 99707"/>
                  <a:gd name="connsiteY2" fmla="*/ 0 h 252771"/>
                  <a:gd name="connsiteX3" fmla="*/ 99708 w 99707"/>
                  <a:gd name="connsiteY3" fmla="*/ 0 h 252771"/>
                </a:gdLst>
                <a:ahLst/>
                <a:cxnLst>
                  <a:cxn ang="0">
                    <a:pos x="connsiteX0" y="connsiteY0"/>
                  </a:cxn>
                  <a:cxn ang="0">
                    <a:pos x="connsiteX1" y="connsiteY1"/>
                  </a:cxn>
                  <a:cxn ang="0">
                    <a:pos x="connsiteX2" y="connsiteY2"/>
                  </a:cxn>
                  <a:cxn ang="0">
                    <a:pos x="connsiteX3" y="connsiteY3"/>
                  </a:cxn>
                </a:cxnLst>
                <a:rect l="l" t="t" r="r" b="b"/>
                <a:pathLst>
                  <a:path w="99707" h="252771">
                    <a:moveTo>
                      <a:pt x="92498" y="252772"/>
                    </a:moveTo>
                    <a:lnTo>
                      <a:pt x="7210" y="252772"/>
                    </a:lnTo>
                    <a:lnTo>
                      <a:pt x="0" y="0"/>
                    </a:lnTo>
                    <a:lnTo>
                      <a:pt x="99708" y="0"/>
                    </a:ln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8" name="Freeform: Shape 327">
                <a:extLst>
                  <a:ext uri="{FF2B5EF4-FFF2-40B4-BE49-F238E27FC236}">
                    <a16:creationId xmlns:a16="http://schemas.microsoft.com/office/drawing/2014/main" id="{38A8E7C3-8FFB-4C7D-BF4C-089F6280ED1C}"/>
                  </a:ext>
                </a:extLst>
              </p:cNvPr>
              <p:cNvSpPr/>
              <p:nvPr/>
            </p:nvSpPr>
            <p:spPr>
              <a:xfrm>
                <a:off x="6488112" y="3766755"/>
                <a:ext cx="70224" cy="85407"/>
              </a:xfrm>
              <a:custGeom>
                <a:avLst/>
                <a:gdLst>
                  <a:gd name="connsiteX0" fmla="*/ 0 w 91467"/>
                  <a:gd name="connsiteY0" fmla="*/ 0 h 111244"/>
                  <a:gd name="connsiteX1" fmla="*/ 3090 w 91467"/>
                  <a:gd name="connsiteY1" fmla="*/ 111244 h 111244"/>
                  <a:gd name="connsiteX2" fmla="*/ 88377 w 91467"/>
                  <a:gd name="connsiteY2" fmla="*/ 111244 h 111244"/>
                  <a:gd name="connsiteX3" fmla="*/ 91468 w 91467"/>
                  <a:gd name="connsiteY3" fmla="*/ 0 h 111244"/>
                </a:gdLst>
                <a:ahLst/>
                <a:cxnLst>
                  <a:cxn ang="0">
                    <a:pos x="connsiteX0" y="connsiteY0"/>
                  </a:cxn>
                  <a:cxn ang="0">
                    <a:pos x="connsiteX1" y="connsiteY1"/>
                  </a:cxn>
                  <a:cxn ang="0">
                    <a:pos x="connsiteX2" y="connsiteY2"/>
                  </a:cxn>
                  <a:cxn ang="0">
                    <a:pos x="connsiteX3" y="connsiteY3"/>
                  </a:cxn>
                </a:cxnLst>
                <a:rect l="l" t="t" r="r" b="b"/>
                <a:pathLst>
                  <a:path w="91467" h="111244">
                    <a:moveTo>
                      <a:pt x="0" y="0"/>
                    </a:moveTo>
                    <a:lnTo>
                      <a:pt x="3090" y="111244"/>
                    </a:lnTo>
                    <a:lnTo>
                      <a:pt x="88377" y="111244"/>
                    </a:lnTo>
                    <a:lnTo>
                      <a:pt x="91468" y="0"/>
                    </a:lnTo>
                    <a:close/>
                  </a:path>
                </a:pathLst>
              </a:custGeom>
              <a:solidFill>
                <a:schemeClr val="accent5">
                  <a:lumMod val="50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29" name="Freeform: Shape 328">
                <a:extLst>
                  <a:ext uri="{FF2B5EF4-FFF2-40B4-BE49-F238E27FC236}">
                    <a16:creationId xmlns:a16="http://schemas.microsoft.com/office/drawing/2014/main" id="{C51A18FC-0D53-4818-85F6-5753444950DE}"/>
                  </a:ext>
                </a:extLst>
              </p:cNvPr>
              <p:cNvSpPr/>
              <p:nvPr/>
            </p:nvSpPr>
            <p:spPr>
              <a:xfrm>
                <a:off x="6488429" y="3588190"/>
                <a:ext cx="69591" cy="49979"/>
              </a:xfrm>
              <a:custGeom>
                <a:avLst/>
                <a:gdLst>
                  <a:gd name="connsiteX0" fmla="*/ 90643 w 90643"/>
                  <a:gd name="connsiteY0" fmla="*/ 65099 h 65098"/>
                  <a:gd name="connsiteX1" fmla="*/ 0 w 90643"/>
                  <a:gd name="connsiteY1" fmla="*/ 65099 h 65098"/>
                  <a:gd name="connsiteX2" fmla="*/ 8858 w 90643"/>
                  <a:gd name="connsiteY2" fmla="*/ 7004 h 65098"/>
                  <a:gd name="connsiteX3" fmla="*/ 17099 w 90643"/>
                  <a:gd name="connsiteY3" fmla="*/ 0 h 65098"/>
                  <a:gd name="connsiteX4" fmla="*/ 73545 w 90643"/>
                  <a:gd name="connsiteY4" fmla="*/ 0 h 65098"/>
                  <a:gd name="connsiteX5" fmla="*/ 81785 w 90643"/>
                  <a:gd name="connsiteY5" fmla="*/ 7004 h 65098"/>
                  <a:gd name="connsiteX6" fmla="*/ 90643 w 90643"/>
                  <a:gd name="connsiteY6" fmla="*/ 65099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3" h="65098">
                    <a:moveTo>
                      <a:pt x="90643" y="65099"/>
                    </a:moveTo>
                    <a:lnTo>
                      <a:pt x="0" y="65099"/>
                    </a:lnTo>
                    <a:lnTo>
                      <a:pt x="8858" y="7004"/>
                    </a:lnTo>
                    <a:cubicBezTo>
                      <a:pt x="9476" y="2884"/>
                      <a:pt x="12978" y="0"/>
                      <a:pt x="17099" y="0"/>
                    </a:cubicBezTo>
                    <a:lnTo>
                      <a:pt x="73545" y="0"/>
                    </a:lnTo>
                    <a:cubicBezTo>
                      <a:pt x="77665" y="0"/>
                      <a:pt x="81167" y="3090"/>
                      <a:pt x="81785" y="7004"/>
                    </a:cubicBezTo>
                    <a:lnTo>
                      <a:pt x="90643" y="65099"/>
                    </a:lnTo>
                    <a:close/>
                  </a:path>
                </a:pathLst>
              </a:custGeom>
              <a:solidFill>
                <a:schemeClr val="bg1"/>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0" name="Freeform: Shape 329">
                <a:extLst>
                  <a:ext uri="{FF2B5EF4-FFF2-40B4-BE49-F238E27FC236}">
                    <a16:creationId xmlns:a16="http://schemas.microsoft.com/office/drawing/2014/main" id="{8D5739EE-8D49-4B16-BC73-65FDA931857A}"/>
                  </a:ext>
                </a:extLst>
              </p:cNvPr>
              <p:cNvSpPr/>
              <p:nvPr/>
            </p:nvSpPr>
            <p:spPr>
              <a:xfrm>
                <a:off x="6484949" y="3657624"/>
                <a:ext cx="76550" cy="18979"/>
              </a:xfrm>
              <a:custGeom>
                <a:avLst/>
                <a:gdLst>
                  <a:gd name="connsiteX0" fmla="*/ 99708 w 99707"/>
                  <a:gd name="connsiteY0" fmla="*/ 0 h 24720"/>
                  <a:gd name="connsiteX1" fmla="*/ 0 w 99707"/>
                  <a:gd name="connsiteY1" fmla="*/ 0 h 24720"/>
                  <a:gd name="connsiteX2" fmla="*/ 1236 w 99707"/>
                  <a:gd name="connsiteY2" fmla="*/ 24721 h 24720"/>
                  <a:gd name="connsiteX3" fmla="*/ 98472 w 99707"/>
                  <a:gd name="connsiteY3" fmla="*/ 24721 h 24720"/>
                </a:gdLst>
                <a:ahLst/>
                <a:cxnLst>
                  <a:cxn ang="0">
                    <a:pos x="connsiteX0" y="connsiteY0"/>
                  </a:cxn>
                  <a:cxn ang="0">
                    <a:pos x="connsiteX1" y="connsiteY1"/>
                  </a:cxn>
                  <a:cxn ang="0">
                    <a:pos x="connsiteX2" y="connsiteY2"/>
                  </a:cxn>
                  <a:cxn ang="0">
                    <a:pos x="connsiteX3" y="connsiteY3"/>
                  </a:cxn>
                </a:cxnLst>
                <a:rect l="l" t="t" r="r" b="b"/>
                <a:pathLst>
                  <a:path w="99707" h="24720">
                    <a:moveTo>
                      <a:pt x="99708" y="0"/>
                    </a:moveTo>
                    <a:lnTo>
                      <a:pt x="0" y="0"/>
                    </a:lnTo>
                    <a:lnTo>
                      <a:pt x="1236" y="24721"/>
                    </a:lnTo>
                    <a:lnTo>
                      <a:pt x="98472" y="24721"/>
                    </a:lnTo>
                    <a:close/>
                  </a:path>
                </a:pathLst>
              </a:custGeom>
              <a:solidFill>
                <a:srgbClr val="000000">
                  <a:alpha val="10000"/>
                </a:srgb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1" name="Freeform: Shape 330">
                <a:extLst>
                  <a:ext uri="{FF2B5EF4-FFF2-40B4-BE49-F238E27FC236}">
                    <a16:creationId xmlns:a16="http://schemas.microsoft.com/office/drawing/2014/main" id="{DF772D04-8BD4-44C8-81EF-9A1889F12BA8}"/>
                  </a:ext>
                </a:extLst>
              </p:cNvPr>
              <p:cNvSpPr/>
              <p:nvPr/>
            </p:nvSpPr>
            <p:spPr>
              <a:xfrm>
                <a:off x="6481311" y="3634691"/>
                <a:ext cx="83826" cy="34795"/>
              </a:xfrm>
              <a:custGeom>
                <a:avLst/>
                <a:gdLst>
                  <a:gd name="connsiteX0" fmla="*/ 109184 w 109184"/>
                  <a:gd name="connsiteY0" fmla="*/ 45322 h 45321"/>
                  <a:gd name="connsiteX1" fmla="*/ 0 w 109184"/>
                  <a:gd name="connsiteY1" fmla="*/ 45322 h 45321"/>
                  <a:gd name="connsiteX2" fmla="*/ 0 w 109184"/>
                  <a:gd name="connsiteY2" fmla="*/ 4120 h 45321"/>
                  <a:gd name="connsiteX3" fmla="*/ 4120 w 109184"/>
                  <a:gd name="connsiteY3" fmla="*/ 0 h 45321"/>
                  <a:gd name="connsiteX4" fmla="*/ 105064 w 109184"/>
                  <a:gd name="connsiteY4" fmla="*/ 0 h 45321"/>
                  <a:gd name="connsiteX5" fmla="*/ 109184 w 109184"/>
                  <a:gd name="connsiteY5" fmla="*/ 4120 h 45321"/>
                  <a:gd name="connsiteX6" fmla="*/ 109184 w 109184"/>
                  <a:gd name="connsiteY6"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84" h="45321">
                    <a:moveTo>
                      <a:pt x="109184" y="45322"/>
                    </a:moveTo>
                    <a:lnTo>
                      <a:pt x="0" y="45322"/>
                    </a:lnTo>
                    <a:lnTo>
                      <a:pt x="0" y="4120"/>
                    </a:lnTo>
                    <a:cubicBezTo>
                      <a:pt x="0" y="1854"/>
                      <a:pt x="1854" y="0"/>
                      <a:pt x="4120" y="0"/>
                    </a:cubicBezTo>
                    <a:lnTo>
                      <a:pt x="105064" y="0"/>
                    </a:lnTo>
                    <a:cubicBezTo>
                      <a:pt x="107330" y="0"/>
                      <a:pt x="109184" y="1854"/>
                      <a:pt x="109184" y="4120"/>
                    </a:cubicBezTo>
                    <a:lnTo>
                      <a:pt x="109184" y="45322"/>
                    </a:lnTo>
                    <a:close/>
                  </a:path>
                </a:pathLst>
              </a:custGeom>
              <a:solidFill>
                <a:schemeClr val="accent5"/>
              </a:solidFill>
              <a:ln w="2060" cap="flat">
                <a:noFill/>
                <a:prstDash val="solid"/>
                <a:miter/>
              </a:ln>
            </p:spPr>
            <p:txBody>
              <a:bodyPr rtlCol="0" anchor="ctr"/>
              <a:lstStyle/>
              <a:p>
                <a:pPr defTabSz="685800"/>
                <a:endParaRPr lang="en-GB" sz="1350">
                  <a:solidFill>
                    <a:srgbClr val="595454"/>
                  </a:solidFill>
                  <a:latin typeface="Trebuchet MS"/>
                </a:endParaRPr>
              </a:p>
            </p:txBody>
          </p:sp>
          <p:grpSp>
            <p:nvGrpSpPr>
              <p:cNvPr id="332" name="Group 331">
                <a:extLst>
                  <a:ext uri="{FF2B5EF4-FFF2-40B4-BE49-F238E27FC236}">
                    <a16:creationId xmlns:a16="http://schemas.microsoft.com/office/drawing/2014/main" id="{9587E0F4-F5B3-4004-9413-9C84A8002E4D}"/>
                  </a:ext>
                </a:extLst>
              </p:cNvPr>
              <p:cNvGrpSpPr/>
              <p:nvPr/>
            </p:nvGrpSpPr>
            <p:grpSpPr>
              <a:xfrm>
                <a:off x="6487954" y="3849000"/>
                <a:ext cx="70856" cy="62473"/>
                <a:chOff x="5433066" y="2289862"/>
                <a:chExt cx="92291" cy="81372"/>
              </a:xfrm>
            </p:grpSpPr>
            <p:sp>
              <p:nvSpPr>
                <p:cNvPr id="335" name="Freeform: Shape 334">
                  <a:extLst>
                    <a:ext uri="{FF2B5EF4-FFF2-40B4-BE49-F238E27FC236}">
                      <a16:creationId xmlns:a16="http://schemas.microsoft.com/office/drawing/2014/main" id="{D64B6012-38C5-4BF2-B6CC-BEF6C58D4EBA}"/>
                    </a:ext>
                  </a:extLst>
                </p:cNvPr>
                <p:cNvSpPr/>
                <p:nvPr/>
              </p:nvSpPr>
              <p:spPr>
                <a:xfrm>
                  <a:off x="5456345" y="2326531"/>
                  <a:ext cx="45321" cy="44703"/>
                </a:xfrm>
                <a:custGeom>
                  <a:avLst/>
                  <a:gdLst>
                    <a:gd name="connsiteX0" fmla="*/ 0 w 45321"/>
                    <a:gd name="connsiteY0" fmla="*/ 0 h 44703"/>
                    <a:gd name="connsiteX1" fmla="*/ 45322 w 45321"/>
                    <a:gd name="connsiteY1" fmla="*/ 0 h 44703"/>
                    <a:gd name="connsiteX2" fmla="*/ 45322 w 45321"/>
                    <a:gd name="connsiteY2" fmla="*/ 44704 h 44703"/>
                    <a:gd name="connsiteX3" fmla="*/ 0 w 45321"/>
                    <a:gd name="connsiteY3" fmla="*/ 44704 h 44703"/>
                  </a:gdLst>
                  <a:ahLst/>
                  <a:cxnLst>
                    <a:cxn ang="0">
                      <a:pos x="connsiteX0" y="connsiteY0"/>
                    </a:cxn>
                    <a:cxn ang="0">
                      <a:pos x="connsiteX1" y="connsiteY1"/>
                    </a:cxn>
                    <a:cxn ang="0">
                      <a:pos x="connsiteX2" y="connsiteY2"/>
                    </a:cxn>
                    <a:cxn ang="0">
                      <a:pos x="connsiteX3" y="connsiteY3"/>
                    </a:cxn>
                  </a:cxnLst>
                  <a:rect l="l" t="t" r="r" b="b"/>
                  <a:pathLst>
                    <a:path w="45321" h="44703">
                      <a:moveTo>
                        <a:pt x="0" y="0"/>
                      </a:moveTo>
                      <a:lnTo>
                        <a:pt x="45322" y="0"/>
                      </a:lnTo>
                      <a:lnTo>
                        <a:pt x="45322" y="44704"/>
                      </a:lnTo>
                      <a:lnTo>
                        <a:pt x="0" y="44704"/>
                      </a:ln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6" name="Freeform: Shape 335">
                  <a:extLst>
                    <a:ext uri="{FF2B5EF4-FFF2-40B4-BE49-F238E27FC236}">
                      <a16:creationId xmlns:a16="http://schemas.microsoft.com/office/drawing/2014/main" id="{38C2AAB2-5E33-467B-A4D2-D593FA25B8BD}"/>
                    </a:ext>
                  </a:extLst>
                </p:cNvPr>
                <p:cNvSpPr/>
                <p:nvPr/>
              </p:nvSpPr>
              <p:spPr>
                <a:xfrm>
                  <a:off x="5433066" y="2289862"/>
                  <a:ext cx="92291" cy="45321"/>
                </a:xfrm>
                <a:custGeom>
                  <a:avLst/>
                  <a:gdLst>
                    <a:gd name="connsiteX0" fmla="*/ 85493 w 92291"/>
                    <a:gd name="connsiteY0" fmla="*/ 45322 h 45321"/>
                    <a:gd name="connsiteX1" fmla="*/ 6592 w 92291"/>
                    <a:gd name="connsiteY1" fmla="*/ 45322 h 45321"/>
                    <a:gd name="connsiteX2" fmla="*/ 1854 w 92291"/>
                    <a:gd name="connsiteY2" fmla="*/ 40790 h 45321"/>
                    <a:gd name="connsiteX3" fmla="*/ 0 w 92291"/>
                    <a:gd name="connsiteY3" fmla="*/ 2266 h 45321"/>
                    <a:gd name="connsiteX4" fmla="*/ 2060 w 92291"/>
                    <a:gd name="connsiteY4" fmla="*/ 0 h 45321"/>
                    <a:gd name="connsiteX5" fmla="*/ 90231 w 92291"/>
                    <a:gd name="connsiteY5" fmla="*/ 0 h 45321"/>
                    <a:gd name="connsiteX6" fmla="*/ 92291 w 92291"/>
                    <a:gd name="connsiteY6" fmla="*/ 2266 h 45321"/>
                    <a:gd name="connsiteX7" fmla="*/ 90437 w 92291"/>
                    <a:gd name="connsiteY7" fmla="*/ 40790 h 45321"/>
                    <a:gd name="connsiteX8" fmla="*/ 85493 w 92291"/>
                    <a:gd name="connsiteY8" fmla="*/ 45322 h 4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91" h="45321">
                      <a:moveTo>
                        <a:pt x="85493" y="45322"/>
                      </a:moveTo>
                      <a:lnTo>
                        <a:pt x="6592" y="45322"/>
                      </a:lnTo>
                      <a:cubicBezTo>
                        <a:pt x="4120" y="45322"/>
                        <a:pt x="2060" y="43262"/>
                        <a:pt x="1854" y="40790"/>
                      </a:cubicBezTo>
                      <a:lnTo>
                        <a:pt x="0" y="2266"/>
                      </a:lnTo>
                      <a:cubicBezTo>
                        <a:pt x="0" y="1030"/>
                        <a:pt x="824" y="0"/>
                        <a:pt x="2060" y="0"/>
                      </a:cubicBezTo>
                      <a:lnTo>
                        <a:pt x="90231" y="0"/>
                      </a:lnTo>
                      <a:cubicBezTo>
                        <a:pt x="91467" y="0"/>
                        <a:pt x="92291" y="1030"/>
                        <a:pt x="92291" y="2266"/>
                      </a:cubicBezTo>
                      <a:lnTo>
                        <a:pt x="90437" y="40790"/>
                      </a:lnTo>
                      <a:cubicBezTo>
                        <a:pt x="90025" y="43262"/>
                        <a:pt x="87965" y="45322"/>
                        <a:pt x="85493" y="45322"/>
                      </a:cubicBezTo>
                      <a:close/>
                    </a:path>
                  </a:pathLst>
                </a:custGeom>
                <a:solidFill>
                  <a:schemeClr val="accent4">
                    <a:lumMod val="20000"/>
                    <a:lumOff val="8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sp>
            <p:nvSpPr>
              <p:cNvPr id="333" name="Freeform: Shape 332">
                <a:extLst>
                  <a:ext uri="{FF2B5EF4-FFF2-40B4-BE49-F238E27FC236}">
                    <a16:creationId xmlns:a16="http://schemas.microsoft.com/office/drawing/2014/main" id="{3250424A-554F-4AD8-8C98-E61525E72632}"/>
                  </a:ext>
                </a:extLst>
              </p:cNvPr>
              <p:cNvSpPr/>
              <p:nvPr/>
            </p:nvSpPr>
            <p:spPr>
              <a:xfrm>
                <a:off x="6510778" y="3700644"/>
                <a:ext cx="24624" cy="40404"/>
              </a:xfrm>
              <a:custGeom>
                <a:avLst/>
                <a:gdLst>
                  <a:gd name="connsiteX0" fmla="*/ 16417 w 32073"/>
                  <a:gd name="connsiteY0" fmla="*/ 824 h 52627"/>
                  <a:gd name="connsiteX1" fmla="*/ 16211 w 32073"/>
                  <a:gd name="connsiteY1" fmla="*/ 0 h 52627"/>
                  <a:gd name="connsiteX2" fmla="*/ 16005 w 32073"/>
                  <a:gd name="connsiteY2" fmla="*/ 824 h 52627"/>
                  <a:gd name="connsiteX3" fmla="*/ 3644 w 32073"/>
                  <a:gd name="connsiteY3" fmla="*/ 26369 h 52627"/>
                  <a:gd name="connsiteX4" fmla="*/ 142 w 32073"/>
                  <a:gd name="connsiteY4" fmla="*/ 38524 h 52627"/>
                  <a:gd name="connsiteX5" fmla="*/ 14150 w 32073"/>
                  <a:gd name="connsiteY5" fmla="*/ 52532 h 52627"/>
                  <a:gd name="connsiteX6" fmla="*/ 32073 w 32073"/>
                  <a:gd name="connsiteY6" fmla="*/ 36669 h 52627"/>
                  <a:gd name="connsiteX7" fmla="*/ 28983 w 32073"/>
                  <a:gd name="connsiteY7" fmla="*/ 27193 h 52627"/>
                  <a:gd name="connsiteX8" fmla="*/ 16417 w 32073"/>
                  <a:gd name="connsiteY8" fmla="*/ 824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3" h="52627">
                    <a:moveTo>
                      <a:pt x="16417" y="824"/>
                    </a:moveTo>
                    <a:lnTo>
                      <a:pt x="16211" y="0"/>
                    </a:lnTo>
                    <a:lnTo>
                      <a:pt x="16005" y="824"/>
                    </a:lnTo>
                    <a:cubicBezTo>
                      <a:pt x="13738" y="10094"/>
                      <a:pt x="9824" y="18953"/>
                      <a:pt x="3644" y="26369"/>
                    </a:cubicBezTo>
                    <a:cubicBezTo>
                      <a:pt x="966" y="29665"/>
                      <a:pt x="-476" y="33785"/>
                      <a:pt x="142" y="38524"/>
                    </a:cubicBezTo>
                    <a:cubicBezTo>
                      <a:pt x="966" y="45734"/>
                      <a:pt x="6940" y="51708"/>
                      <a:pt x="14150" y="52532"/>
                    </a:cubicBezTo>
                    <a:cubicBezTo>
                      <a:pt x="23833" y="53562"/>
                      <a:pt x="32073" y="46146"/>
                      <a:pt x="32073" y="36669"/>
                    </a:cubicBezTo>
                    <a:cubicBezTo>
                      <a:pt x="32073" y="33167"/>
                      <a:pt x="31043" y="29871"/>
                      <a:pt x="28983" y="27193"/>
                    </a:cubicBezTo>
                    <a:cubicBezTo>
                      <a:pt x="23421" y="18953"/>
                      <a:pt x="18683" y="10300"/>
                      <a:pt x="16417" y="824"/>
                    </a:cubicBezTo>
                    <a:close/>
                  </a:path>
                </a:pathLst>
              </a:custGeom>
              <a:solidFill>
                <a:schemeClr val="accent5">
                  <a:lumMod val="75000"/>
                  <a:alpha val="5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sp>
            <p:nvSpPr>
              <p:cNvPr id="334" name="Freeform: Shape 333">
                <a:extLst>
                  <a:ext uri="{FF2B5EF4-FFF2-40B4-BE49-F238E27FC236}">
                    <a16:creationId xmlns:a16="http://schemas.microsoft.com/office/drawing/2014/main" id="{6F838390-CE43-42ED-94EA-67E26FFA8504}"/>
                  </a:ext>
                </a:extLst>
              </p:cNvPr>
              <p:cNvSpPr/>
              <p:nvPr/>
            </p:nvSpPr>
            <p:spPr>
              <a:xfrm>
                <a:off x="6510937" y="3700644"/>
                <a:ext cx="14027" cy="40450"/>
              </a:xfrm>
              <a:custGeom>
                <a:avLst/>
                <a:gdLst>
                  <a:gd name="connsiteX0" fmla="*/ 4262 w 18270"/>
                  <a:gd name="connsiteY0" fmla="*/ 38524 h 52686"/>
                  <a:gd name="connsiteX1" fmla="*/ 7764 w 18270"/>
                  <a:gd name="connsiteY1" fmla="*/ 26369 h 52686"/>
                  <a:gd name="connsiteX2" fmla="*/ 18271 w 18270"/>
                  <a:gd name="connsiteY2" fmla="*/ 7004 h 52686"/>
                  <a:gd name="connsiteX3" fmla="*/ 16417 w 18270"/>
                  <a:gd name="connsiteY3" fmla="*/ 824 h 52686"/>
                  <a:gd name="connsiteX4" fmla="*/ 16211 w 18270"/>
                  <a:gd name="connsiteY4" fmla="*/ 0 h 52686"/>
                  <a:gd name="connsiteX5" fmla="*/ 16005 w 18270"/>
                  <a:gd name="connsiteY5" fmla="*/ 824 h 52686"/>
                  <a:gd name="connsiteX6" fmla="*/ 3644 w 18270"/>
                  <a:gd name="connsiteY6" fmla="*/ 26369 h 52686"/>
                  <a:gd name="connsiteX7" fmla="*/ 142 w 18270"/>
                  <a:gd name="connsiteY7" fmla="*/ 38524 h 52686"/>
                  <a:gd name="connsiteX8" fmla="*/ 14151 w 18270"/>
                  <a:gd name="connsiteY8" fmla="*/ 52532 h 52686"/>
                  <a:gd name="connsiteX9" fmla="*/ 18065 w 18270"/>
                  <a:gd name="connsiteY9" fmla="*/ 52532 h 52686"/>
                  <a:gd name="connsiteX10" fmla="*/ 4262 w 18270"/>
                  <a:gd name="connsiteY10" fmla="*/ 38524 h 5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0" h="52686">
                    <a:moveTo>
                      <a:pt x="4262" y="38524"/>
                    </a:moveTo>
                    <a:cubicBezTo>
                      <a:pt x="3644" y="33991"/>
                      <a:pt x="5086" y="29665"/>
                      <a:pt x="7764" y="26369"/>
                    </a:cubicBezTo>
                    <a:cubicBezTo>
                      <a:pt x="12502" y="20601"/>
                      <a:pt x="15799" y="14009"/>
                      <a:pt x="18271" y="7004"/>
                    </a:cubicBezTo>
                    <a:cubicBezTo>
                      <a:pt x="17447" y="4944"/>
                      <a:pt x="16829" y="2884"/>
                      <a:pt x="16417" y="824"/>
                    </a:cubicBezTo>
                    <a:lnTo>
                      <a:pt x="16211" y="0"/>
                    </a:lnTo>
                    <a:lnTo>
                      <a:pt x="16005" y="824"/>
                    </a:lnTo>
                    <a:cubicBezTo>
                      <a:pt x="13738" y="10094"/>
                      <a:pt x="9824" y="18953"/>
                      <a:pt x="3644" y="26369"/>
                    </a:cubicBezTo>
                    <a:cubicBezTo>
                      <a:pt x="966" y="29665"/>
                      <a:pt x="-476" y="33785"/>
                      <a:pt x="142" y="38524"/>
                    </a:cubicBezTo>
                    <a:cubicBezTo>
                      <a:pt x="966" y="45734"/>
                      <a:pt x="6940" y="51708"/>
                      <a:pt x="14151" y="52532"/>
                    </a:cubicBezTo>
                    <a:cubicBezTo>
                      <a:pt x="15387" y="52738"/>
                      <a:pt x="16829" y="52738"/>
                      <a:pt x="18065" y="52532"/>
                    </a:cubicBezTo>
                    <a:cubicBezTo>
                      <a:pt x="10854" y="51502"/>
                      <a:pt x="5086" y="45528"/>
                      <a:pt x="4262" y="38524"/>
                    </a:cubicBezTo>
                    <a:close/>
                  </a:path>
                </a:pathLst>
              </a:custGeom>
              <a:solidFill>
                <a:schemeClr val="accent5">
                  <a:lumMod val="75000"/>
                  <a:alpha val="20000"/>
                </a:schemeClr>
              </a:solidFill>
              <a:ln w="2060" cap="flat">
                <a:noFill/>
                <a:prstDash val="solid"/>
                <a:miter/>
              </a:ln>
            </p:spPr>
            <p:txBody>
              <a:bodyPr rtlCol="0" anchor="ctr"/>
              <a:lstStyle/>
              <a:p>
                <a:pPr defTabSz="685800"/>
                <a:endParaRPr lang="en-GB" sz="1350">
                  <a:solidFill>
                    <a:srgbClr val="595454"/>
                  </a:solidFill>
                  <a:latin typeface="Trebuchet MS"/>
                </a:endParaRPr>
              </a:p>
            </p:txBody>
          </p:sp>
        </p:grpSp>
        <p:grpSp>
          <p:nvGrpSpPr>
            <p:cNvPr id="277" name="Group 276">
              <a:extLst>
                <a:ext uri="{FF2B5EF4-FFF2-40B4-BE49-F238E27FC236}">
                  <a16:creationId xmlns:a16="http://schemas.microsoft.com/office/drawing/2014/main" id="{26B0DD74-C178-40DF-8094-371F584B4B4E}"/>
                </a:ext>
              </a:extLst>
            </p:cNvPr>
            <p:cNvGrpSpPr/>
            <p:nvPr/>
          </p:nvGrpSpPr>
          <p:grpSpPr>
            <a:xfrm>
              <a:off x="5784166" y="2430203"/>
              <a:ext cx="430023" cy="418527"/>
              <a:chOff x="6519105" y="992241"/>
              <a:chExt cx="261654" cy="254659"/>
            </a:xfrm>
          </p:grpSpPr>
          <p:sp>
            <p:nvSpPr>
              <p:cNvPr id="303" name="Oval 302">
                <a:extLst>
                  <a:ext uri="{FF2B5EF4-FFF2-40B4-BE49-F238E27FC236}">
                    <a16:creationId xmlns:a16="http://schemas.microsoft.com/office/drawing/2014/main" id="{0045D9DB-B7DF-4971-8675-BA2CE7064BBD}"/>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304" name="Oval 303">
                <a:extLst>
                  <a:ext uri="{FF2B5EF4-FFF2-40B4-BE49-F238E27FC236}">
                    <a16:creationId xmlns:a16="http://schemas.microsoft.com/office/drawing/2014/main" id="{0249B1AC-C7AD-4025-AB33-2DA5CB538192}"/>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305" name="Oval 304">
                <a:extLst>
                  <a:ext uri="{FF2B5EF4-FFF2-40B4-BE49-F238E27FC236}">
                    <a16:creationId xmlns:a16="http://schemas.microsoft.com/office/drawing/2014/main" id="{C109012E-F6F8-4EBF-8F8F-AF3C9A37B8C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306" name="Group 305">
                <a:extLst>
                  <a:ext uri="{FF2B5EF4-FFF2-40B4-BE49-F238E27FC236}">
                    <a16:creationId xmlns:a16="http://schemas.microsoft.com/office/drawing/2014/main" id="{72003997-3A18-4FB3-A86A-C9AE8E240BC6}"/>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308" name="Freeform: Shape 307">
                  <a:extLst>
                    <a:ext uri="{FF2B5EF4-FFF2-40B4-BE49-F238E27FC236}">
                      <a16:creationId xmlns:a16="http://schemas.microsoft.com/office/drawing/2014/main" id="{7E489EB1-4F5C-451B-B2C8-647BB622BB95}"/>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1" name="Freeform: Shape 310">
                  <a:extLst>
                    <a:ext uri="{FF2B5EF4-FFF2-40B4-BE49-F238E27FC236}">
                      <a16:creationId xmlns:a16="http://schemas.microsoft.com/office/drawing/2014/main" id="{DF534C74-3C49-4F59-85B9-BB21A739E518}"/>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2" name="Freeform: Shape 311">
                  <a:extLst>
                    <a:ext uri="{FF2B5EF4-FFF2-40B4-BE49-F238E27FC236}">
                      <a16:creationId xmlns:a16="http://schemas.microsoft.com/office/drawing/2014/main" id="{5F1577DE-40E5-4DCB-AF6F-A97723831F8F}"/>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3" name="Freeform: Shape 312">
                  <a:extLst>
                    <a:ext uri="{FF2B5EF4-FFF2-40B4-BE49-F238E27FC236}">
                      <a16:creationId xmlns:a16="http://schemas.microsoft.com/office/drawing/2014/main" id="{12D26E62-97E0-42D0-85E7-CC4C02F76830}"/>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4" name="Freeform: Shape 313">
                  <a:extLst>
                    <a:ext uri="{FF2B5EF4-FFF2-40B4-BE49-F238E27FC236}">
                      <a16:creationId xmlns:a16="http://schemas.microsoft.com/office/drawing/2014/main" id="{1C44E9D2-EF46-4242-9810-347F10D81190}"/>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15" name="Freeform: Shape 314">
                  <a:extLst>
                    <a:ext uri="{FF2B5EF4-FFF2-40B4-BE49-F238E27FC236}">
                      <a16:creationId xmlns:a16="http://schemas.microsoft.com/office/drawing/2014/main" id="{9E82A621-279E-46BE-B96F-15E38BB22D10}"/>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307" name="Graphic 217">
                <a:extLst>
                  <a:ext uri="{FF2B5EF4-FFF2-40B4-BE49-F238E27FC236}">
                    <a16:creationId xmlns:a16="http://schemas.microsoft.com/office/drawing/2014/main" id="{98ADB2E1-C597-4173-BA17-63E61408CDD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8" name="Group 277">
              <a:extLst>
                <a:ext uri="{FF2B5EF4-FFF2-40B4-BE49-F238E27FC236}">
                  <a16:creationId xmlns:a16="http://schemas.microsoft.com/office/drawing/2014/main" id="{F4F008AB-E3A0-4441-8601-E3F118F456ED}"/>
                </a:ext>
              </a:extLst>
            </p:cNvPr>
            <p:cNvGrpSpPr/>
            <p:nvPr/>
          </p:nvGrpSpPr>
          <p:grpSpPr>
            <a:xfrm>
              <a:off x="5795668" y="3004846"/>
              <a:ext cx="294581" cy="286706"/>
              <a:chOff x="6519105" y="992241"/>
              <a:chExt cx="261654" cy="254659"/>
            </a:xfrm>
          </p:grpSpPr>
          <p:sp>
            <p:nvSpPr>
              <p:cNvPr id="291" name="Oval 290">
                <a:extLst>
                  <a:ext uri="{FF2B5EF4-FFF2-40B4-BE49-F238E27FC236}">
                    <a16:creationId xmlns:a16="http://schemas.microsoft.com/office/drawing/2014/main" id="{495B1558-12CE-4AC9-81A8-A44A116E413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92" name="Oval 291">
                <a:extLst>
                  <a:ext uri="{FF2B5EF4-FFF2-40B4-BE49-F238E27FC236}">
                    <a16:creationId xmlns:a16="http://schemas.microsoft.com/office/drawing/2014/main" id="{3B11BE25-612D-4DD6-9A47-323C234A0B54}"/>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94" name="Oval 293">
                <a:extLst>
                  <a:ext uri="{FF2B5EF4-FFF2-40B4-BE49-F238E27FC236}">
                    <a16:creationId xmlns:a16="http://schemas.microsoft.com/office/drawing/2014/main" id="{A2CFC86D-46E5-4FC2-97DA-2C4947376144}"/>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95" name="Group 294">
                <a:extLst>
                  <a:ext uri="{FF2B5EF4-FFF2-40B4-BE49-F238E27FC236}">
                    <a16:creationId xmlns:a16="http://schemas.microsoft.com/office/drawing/2014/main" id="{05E8C980-9141-4E81-B546-59642EBC7FBB}"/>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97" name="Freeform: Shape 296">
                  <a:extLst>
                    <a:ext uri="{FF2B5EF4-FFF2-40B4-BE49-F238E27FC236}">
                      <a16:creationId xmlns:a16="http://schemas.microsoft.com/office/drawing/2014/main" id="{43D35E0E-BC65-48C0-ABAB-626FE1C172F3}"/>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8" name="Freeform: Shape 297">
                  <a:extLst>
                    <a:ext uri="{FF2B5EF4-FFF2-40B4-BE49-F238E27FC236}">
                      <a16:creationId xmlns:a16="http://schemas.microsoft.com/office/drawing/2014/main" id="{DC084400-545A-4D7D-AD79-0DEF3AEA0B33}"/>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9" name="Freeform: Shape 298">
                  <a:extLst>
                    <a:ext uri="{FF2B5EF4-FFF2-40B4-BE49-F238E27FC236}">
                      <a16:creationId xmlns:a16="http://schemas.microsoft.com/office/drawing/2014/main" id="{2429EFB7-269D-4AC8-B5AA-37D5B70A4733}"/>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0" name="Freeform: Shape 299">
                  <a:extLst>
                    <a:ext uri="{FF2B5EF4-FFF2-40B4-BE49-F238E27FC236}">
                      <a16:creationId xmlns:a16="http://schemas.microsoft.com/office/drawing/2014/main" id="{86F88E92-C09D-4390-ACD9-F2E56B7D7F67}"/>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1" name="Freeform: Shape 300">
                  <a:extLst>
                    <a:ext uri="{FF2B5EF4-FFF2-40B4-BE49-F238E27FC236}">
                      <a16:creationId xmlns:a16="http://schemas.microsoft.com/office/drawing/2014/main" id="{533F164D-C819-492F-94EB-841A3C6FFECB}"/>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302" name="Freeform: Shape 301">
                  <a:extLst>
                    <a:ext uri="{FF2B5EF4-FFF2-40B4-BE49-F238E27FC236}">
                      <a16:creationId xmlns:a16="http://schemas.microsoft.com/office/drawing/2014/main" id="{D0172661-7FFA-4AFD-ACB8-E3C1E651E374}"/>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96" name="Graphic 217">
                <a:extLst>
                  <a:ext uri="{FF2B5EF4-FFF2-40B4-BE49-F238E27FC236}">
                    <a16:creationId xmlns:a16="http://schemas.microsoft.com/office/drawing/2014/main" id="{D4E0383A-7899-4029-ABB5-15C555C6AB7E}"/>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nvGrpSpPr>
            <p:cNvPr id="279" name="Group 278">
              <a:extLst>
                <a:ext uri="{FF2B5EF4-FFF2-40B4-BE49-F238E27FC236}">
                  <a16:creationId xmlns:a16="http://schemas.microsoft.com/office/drawing/2014/main" id="{085CD1DE-9EC4-42A8-B65B-2074F442F162}"/>
                </a:ext>
              </a:extLst>
            </p:cNvPr>
            <p:cNvGrpSpPr/>
            <p:nvPr/>
          </p:nvGrpSpPr>
          <p:grpSpPr>
            <a:xfrm>
              <a:off x="6060211" y="2838069"/>
              <a:ext cx="294581" cy="286706"/>
              <a:chOff x="6519105" y="992241"/>
              <a:chExt cx="261654" cy="254659"/>
            </a:xfrm>
          </p:grpSpPr>
          <p:sp>
            <p:nvSpPr>
              <p:cNvPr id="280" name="Oval 279">
                <a:extLst>
                  <a:ext uri="{FF2B5EF4-FFF2-40B4-BE49-F238E27FC236}">
                    <a16:creationId xmlns:a16="http://schemas.microsoft.com/office/drawing/2014/main" id="{B95C1E83-D28C-4A16-A3AA-DC6C9B3C71E3}"/>
                  </a:ext>
                </a:extLst>
              </p:cNvPr>
              <p:cNvSpPr/>
              <p:nvPr/>
            </p:nvSpPr>
            <p:spPr>
              <a:xfrm>
                <a:off x="6519105" y="992241"/>
                <a:ext cx="261654" cy="249389"/>
              </a:xfrm>
              <a:prstGeom prst="ellipse">
                <a:avLst/>
              </a:prstGeom>
              <a:gradFill>
                <a:gsLst>
                  <a:gs pos="0">
                    <a:srgbClr val="33D6F1"/>
                  </a:gs>
                  <a:gs pos="100000">
                    <a:srgbClr val="C0F2FB"/>
                  </a:gs>
                </a:gsLst>
                <a:lin ang="5400000" scaled="1"/>
              </a:gradFill>
              <a:ln>
                <a:noFill/>
              </a:ln>
              <a:effectLst>
                <a:innerShdw blurRad="50800">
                  <a:schemeClr val="accent5">
                    <a:lumMod val="75000"/>
                  </a:schemeClr>
                </a:innerShdw>
              </a:effectLst>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US" sz="1500">
                  <a:solidFill>
                    <a:srgbClr val="FFFFFF"/>
                  </a:solidFill>
                  <a:latin typeface="Trebuchet MS"/>
                </a:endParaRPr>
              </a:p>
            </p:txBody>
          </p:sp>
          <p:sp>
            <p:nvSpPr>
              <p:cNvPr id="281" name="Oval 280">
                <a:extLst>
                  <a:ext uri="{FF2B5EF4-FFF2-40B4-BE49-F238E27FC236}">
                    <a16:creationId xmlns:a16="http://schemas.microsoft.com/office/drawing/2014/main" id="{CF00A158-FD89-402E-BD2C-6FE8B96D146A}"/>
                  </a:ext>
                </a:extLst>
              </p:cNvPr>
              <p:cNvSpPr/>
              <p:nvPr/>
            </p:nvSpPr>
            <p:spPr>
              <a:xfrm>
                <a:off x="6564567" y="1023415"/>
                <a:ext cx="172029" cy="179248"/>
              </a:xfrm>
              <a:prstGeom prst="ellipse">
                <a:avLst/>
              </a:prstGeom>
              <a:solidFill>
                <a:schemeClr val="accent5"/>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sp>
            <p:nvSpPr>
              <p:cNvPr id="282" name="Oval 281">
                <a:extLst>
                  <a:ext uri="{FF2B5EF4-FFF2-40B4-BE49-F238E27FC236}">
                    <a16:creationId xmlns:a16="http://schemas.microsoft.com/office/drawing/2014/main" id="{42CDD153-A7A2-49DE-9BA1-BD25D9372865}"/>
                  </a:ext>
                </a:extLst>
              </p:cNvPr>
              <p:cNvSpPr/>
              <p:nvPr/>
            </p:nvSpPr>
            <p:spPr>
              <a:xfrm>
                <a:off x="6599330" y="1069687"/>
                <a:ext cx="76707" cy="76707"/>
              </a:xfrm>
              <a:prstGeom prst="ellipse">
                <a:avLst/>
              </a:prstGeom>
              <a:solidFill>
                <a:schemeClr val="accent5">
                  <a:lumMod val="75000"/>
                </a:schemeClr>
              </a:solidFill>
              <a:ln>
                <a:noFill/>
              </a:ln>
              <a:effectLst>
                <a:innerShdw blurRad="38100" dist="50800">
                  <a:schemeClr val="accent4">
                    <a:lumMod val="50000"/>
                    <a:alpha val="10000"/>
                  </a:schemeClr>
                </a:innerShdw>
              </a:effectLst>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500">
                  <a:solidFill>
                    <a:srgbClr val="FFFFFF"/>
                  </a:solidFill>
                  <a:latin typeface="Trebuchet MS"/>
                </a:endParaRPr>
              </a:p>
            </p:txBody>
          </p:sp>
          <p:grpSp>
            <p:nvGrpSpPr>
              <p:cNvPr id="283" name="Group 282">
                <a:extLst>
                  <a:ext uri="{FF2B5EF4-FFF2-40B4-BE49-F238E27FC236}">
                    <a16:creationId xmlns:a16="http://schemas.microsoft.com/office/drawing/2014/main" id="{8F2E557A-76F6-4565-B5EA-7D7FF1F51459}"/>
                  </a:ext>
                </a:extLst>
              </p:cNvPr>
              <p:cNvGrpSpPr>
                <a:grpSpLocks noChangeAspect="1"/>
              </p:cNvGrpSpPr>
              <p:nvPr/>
            </p:nvGrpSpPr>
            <p:grpSpPr>
              <a:xfrm rot="18000000">
                <a:off x="6626466" y="1079543"/>
                <a:ext cx="32196" cy="45237"/>
                <a:chOff x="8744446" y="3107094"/>
                <a:chExt cx="752475" cy="1057274"/>
              </a:xfrm>
              <a:solidFill>
                <a:schemeClr val="accent6"/>
              </a:solidFill>
            </p:grpSpPr>
            <p:sp>
              <p:nvSpPr>
                <p:cNvPr id="285" name="Freeform: Shape 284">
                  <a:extLst>
                    <a:ext uri="{FF2B5EF4-FFF2-40B4-BE49-F238E27FC236}">
                      <a16:creationId xmlns:a16="http://schemas.microsoft.com/office/drawing/2014/main" id="{5B715428-9ADC-430C-BD9F-6F5F465A0E16}"/>
                    </a:ext>
                  </a:extLst>
                </p:cNvPr>
                <p:cNvSpPr/>
                <p:nvPr/>
              </p:nvSpPr>
              <p:spPr>
                <a:xfrm>
                  <a:off x="8744446" y="3108046"/>
                  <a:ext cx="752475" cy="1056322"/>
                </a:xfrm>
                <a:custGeom>
                  <a:avLst/>
                  <a:gdLst>
                    <a:gd name="connsiteX0" fmla="*/ 735330 w 752475"/>
                    <a:gd name="connsiteY0" fmla="*/ 1056323 h 1056322"/>
                    <a:gd name="connsiteX1" fmla="*/ 719138 w 752475"/>
                    <a:gd name="connsiteY1" fmla="*/ 1056323 h 1056322"/>
                    <a:gd name="connsiteX2" fmla="*/ 702945 w 752475"/>
                    <a:gd name="connsiteY2" fmla="*/ 1041083 h 1056322"/>
                    <a:gd name="connsiteX3" fmla="*/ 360045 w 752475"/>
                    <a:gd name="connsiteY3" fmla="*/ 546735 h 1056322"/>
                    <a:gd name="connsiteX4" fmla="*/ 0 w 752475"/>
                    <a:gd name="connsiteY4" fmla="*/ 17145 h 1056322"/>
                    <a:gd name="connsiteX5" fmla="*/ 16193 w 752475"/>
                    <a:gd name="connsiteY5" fmla="*/ 0 h 1056322"/>
                    <a:gd name="connsiteX6" fmla="*/ 32385 w 752475"/>
                    <a:gd name="connsiteY6" fmla="*/ 0 h 1056322"/>
                    <a:gd name="connsiteX7" fmla="*/ 48578 w 752475"/>
                    <a:gd name="connsiteY7" fmla="*/ 15240 h 1056322"/>
                    <a:gd name="connsiteX8" fmla="*/ 391478 w 752475"/>
                    <a:gd name="connsiteY8" fmla="*/ 509588 h 1056322"/>
                    <a:gd name="connsiteX9" fmla="*/ 752475 w 752475"/>
                    <a:gd name="connsiteY9" fmla="*/ 1040130 h 1056322"/>
                    <a:gd name="connsiteX10" fmla="*/ 735330 w 752475"/>
                    <a:gd name="connsiteY10" fmla="*/ 1056323 h 10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6322">
                      <a:moveTo>
                        <a:pt x="735330" y="1056323"/>
                      </a:moveTo>
                      <a:lnTo>
                        <a:pt x="719138" y="1056323"/>
                      </a:lnTo>
                      <a:cubicBezTo>
                        <a:pt x="710565" y="1056323"/>
                        <a:pt x="703898" y="1049655"/>
                        <a:pt x="702945" y="1041083"/>
                      </a:cubicBezTo>
                      <a:cubicBezTo>
                        <a:pt x="696278" y="815340"/>
                        <a:pt x="532448" y="684847"/>
                        <a:pt x="360045" y="546735"/>
                      </a:cubicBezTo>
                      <a:cubicBezTo>
                        <a:pt x="187643" y="408623"/>
                        <a:pt x="7620" y="264795"/>
                        <a:pt x="0" y="17145"/>
                      </a:cubicBezTo>
                      <a:cubicBezTo>
                        <a:pt x="0" y="7620"/>
                        <a:pt x="6668" y="0"/>
                        <a:pt x="16193" y="0"/>
                      </a:cubicBezTo>
                      <a:lnTo>
                        <a:pt x="32385" y="0"/>
                      </a:lnTo>
                      <a:cubicBezTo>
                        <a:pt x="40958" y="0"/>
                        <a:pt x="47625" y="6668"/>
                        <a:pt x="48578" y="15240"/>
                      </a:cubicBezTo>
                      <a:cubicBezTo>
                        <a:pt x="55245" y="240983"/>
                        <a:pt x="219075" y="371475"/>
                        <a:pt x="391478" y="509588"/>
                      </a:cubicBezTo>
                      <a:cubicBezTo>
                        <a:pt x="564833" y="648653"/>
                        <a:pt x="744855" y="792480"/>
                        <a:pt x="752475" y="1040130"/>
                      </a:cubicBezTo>
                      <a:cubicBezTo>
                        <a:pt x="752475" y="1048703"/>
                        <a:pt x="744855" y="1056323"/>
                        <a:pt x="735330" y="1056323"/>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6" name="Freeform: Shape 285">
                  <a:extLst>
                    <a:ext uri="{FF2B5EF4-FFF2-40B4-BE49-F238E27FC236}">
                      <a16:creationId xmlns:a16="http://schemas.microsoft.com/office/drawing/2014/main" id="{FDFB07DF-CA83-4399-BF11-6386A58A34D9}"/>
                    </a:ext>
                  </a:extLst>
                </p:cNvPr>
                <p:cNvSpPr/>
                <p:nvPr/>
              </p:nvSpPr>
              <p:spPr>
                <a:xfrm>
                  <a:off x="8744446" y="3107094"/>
                  <a:ext cx="752475" cy="1057274"/>
                </a:xfrm>
                <a:custGeom>
                  <a:avLst/>
                  <a:gdLst>
                    <a:gd name="connsiteX0" fmla="*/ 32385 w 752475"/>
                    <a:gd name="connsiteY0" fmla="*/ 1057275 h 1057274"/>
                    <a:gd name="connsiteX1" fmla="*/ 16193 w 752475"/>
                    <a:gd name="connsiteY1" fmla="*/ 1057275 h 1057274"/>
                    <a:gd name="connsiteX2" fmla="*/ 0 w 752475"/>
                    <a:gd name="connsiteY2" fmla="*/ 1040130 h 1057274"/>
                    <a:gd name="connsiteX3" fmla="*/ 360998 w 752475"/>
                    <a:gd name="connsiteY3" fmla="*/ 509587 h 1057274"/>
                    <a:gd name="connsiteX4" fmla="*/ 703898 w 752475"/>
                    <a:gd name="connsiteY4" fmla="*/ 15240 h 1057274"/>
                    <a:gd name="connsiteX5" fmla="*/ 720090 w 752475"/>
                    <a:gd name="connsiteY5" fmla="*/ 0 h 1057274"/>
                    <a:gd name="connsiteX6" fmla="*/ 736283 w 752475"/>
                    <a:gd name="connsiteY6" fmla="*/ 0 h 1057274"/>
                    <a:gd name="connsiteX7" fmla="*/ 752475 w 752475"/>
                    <a:gd name="connsiteY7" fmla="*/ 17145 h 1057274"/>
                    <a:gd name="connsiteX8" fmla="*/ 391478 w 752475"/>
                    <a:gd name="connsiteY8" fmla="*/ 547687 h 1057274"/>
                    <a:gd name="connsiteX9" fmla="*/ 48578 w 752475"/>
                    <a:gd name="connsiteY9" fmla="*/ 1042035 h 1057274"/>
                    <a:gd name="connsiteX10" fmla="*/ 32385 w 752475"/>
                    <a:gd name="connsiteY10" fmla="*/ 1057275 h 10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057274">
                      <a:moveTo>
                        <a:pt x="32385" y="1057275"/>
                      </a:moveTo>
                      <a:lnTo>
                        <a:pt x="16193" y="1057275"/>
                      </a:lnTo>
                      <a:cubicBezTo>
                        <a:pt x="6668" y="1057275"/>
                        <a:pt x="0" y="1049655"/>
                        <a:pt x="0" y="1040130"/>
                      </a:cubicBezTo>
                      <a:cubicBezTo>
                        <a:pt x="7620" y="792480"/>
                        <a:pt x="187643" y="648652"/>
                        <a:pt x="360998" y="509587"/>
                      </a:cubicBezTo>
                      <a:cubicBezTo>
                        <a:pt x="533400" y="371475"/>
                        <a:pt x="697230" y="240983"/>
                        <a:pt x="703898" y="15240"/>
                      </a:cubicBezTo>
                      <a:cubicBezTo>
                        <a:pt x="703898" y="6667"/>
                        <a:pt x="711518" y="0"/>
                        <a:pt x="720090" y="0"/>
                      </a:cubicBezTo>
                      <a:lnTo>
                        <a:pt x="736283" y="0"/>
                      </a:lnTo>
                      <a:cubicBezTo>
                        <a:pt x="745808" y="0"/>
                        <a:pt x="752475" y="7620"/>
                        <a:pt x="752475" y="17145"/>
                      </a:cubicBezTo>
                      <a:cubicBezTo>
                        <a:pt x="744855" y="264795"/>
                        <a:pt x="564833" y="408622"/>
                        <a:pt x="391478" y="547687"/>
                      </a:cubicBezTo>
                      <a:cubicBezTo>
                        <a:pt x="219075" y="685800"/>
                        <a:pt x="55245" y="816293"/>
                        <a:pt x="48578" y="1042035"/>
                      </a:cubicBezTo>
                      <a:cubicBezTo>
                        <a:pt x="47625" y="1050608"/>
                        <a:pt x="40958" y="1057275"/>
                        <a:pt x="32385" y="1057275"/>
                      </a:cubicBezTo>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7" name="Freeform: Shape 286">
                  <a:extLst>
                    <a:ext uri="{FF2B5EF4-FFF2-40B4-BE49-F238E27FC236}">
                      <a16:creationId xmlns:a16="http://schemas.microsoft.com/office/drawing/2014/main" id="{4BEB72FB-1054-45CD-92CB-1CE28C9E23C4}"/>
                    </a:ext>
                  </a:extLst>
                </p:cNvPr>
                <p:cNvSpPr/>
                <p:nvPr/>
              </p:nvSpPr>
              <p:spPr>
                <a:xfrm>
                  <a:off x="8796833" y="3236634"/>
                  <a:ext cx="659130" cy="32385"/>
                </a:xfrm>
                <a:custGeom>
                  <a:avLst/>
                  <a:gdLst>
                    <a:gd name="connsiteX0" fmla="*/ 0 w 659130"/>
                    <a:gd name="connsiteY0" fmla="*/ 0 h 32385"/>
                    <a:gd name="connsiteX1" fmla="*/ 659130 w 659130"/>
                    <a:gd name="connsiteY1" fmla="*/ 0 h 32385"/>
                    <a:gd name="connsiteX2" fmla="*/ 659130 w 659130"/>
                    <a:gd name="connsiteY2" fmla="*/ 32385 h 32385"/>
                    <a:gd name="connsiteX3" fmla="*/ 0 w 659130"/>
                    <a:gd name="connsiteY3" fmla="*/ 32385 h 32385"/>
                  </a:gdLst>
                  <a:ahLst/>
                  <a:cxnLst>
                    <a:cxn ang="0">
                      <a:pos x="connsiteX0" y="connsiteY0"/>
                    </a:cxn>
                    <a:cxn ang="0">
                      <a:pos x="connsiteX1" y="connsiteY1"/>
                    </a:cxn>
                    <a:cxn ang="0">
                      <a:pos x="connsiteX2" y="connsiteY2"/>
                    </a:cxn>
                    <a:cxn ang="0">
                      <a:pos x="connsiteX3" y="connsiteY3"/>
                    </a:cxn>
                  </a:cxnLst>
                  <a:rect l="l" t="t" r="r" b="b"/>
                  <a:pathLst>
                    <a:path w="659130" h="32385">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8" name="Freeform: Shape 287">
                  <a:extLst>
                    <a:ext uri="{FF2B5EF4-FFF2-40B4-BE49-F238E27FC236}">
                      <a16:creationId xmlns:a16="http://schemas.microsoft.com/office/drawing/2014/main" id="{08242E81-1792-4DC0-BBDE-8E5886913EDF}"/>
                    </a:ext>
                  </a:extLst>
                </p:cNvPr>
                <p:cNvSpPr/>
                <p:nvPr/>
              </p:nvSpPr>
              <p:spPr>
                <a:xfrm>
                  <a:off x="8796833" y="4004349"/>
                  <a:ext cx="659130" cy="32384"/>
                </a:xfrm>
                <a:custGeom>
                  <a:avLst/>
                  <a:gdLst>
                    <a:gd name="connsiteX0" fmla="*/ 0 w 659130"/>
                    <a:gd name="connsiteY0" fmla="*/ 0 h 32384"/>
                    <a:gd name="connsiteX1" fmla="*/ 659130 w 659130"/>
                    <a:gd name="connsiteY1" fmla="*/ 0 h 32384"/>
                    <a:gd name="connsiteX2" fmla="*/ 659130 w 659130"/>
                    <a:gd name="connsiteY2" fmla="*/ 32385 h 32384"/>
                    <a:gd name="connsiteX3" fmla="*/ 0 w 659130"/>
                    <a:gd name="connsiteY3" fmla="*/ 32385 h 32384"/>
                  </a:gdLst>
                  <a:ahLst/>
                  <a:cxnLst>
                    <a:cxn ang="0">
                      <a:pos x="connsiteX0" y="connsiteY0"/>
                    </a:cxn>
                    <a:cxn ang="0">
                      <a:pos x="connsiteX1" y="connsiteY1"/>
                    </a:cxn>
                    <a:cxn ang="0">
                      <a:pos x="connsiteX2" y="connsiteY2"/>
                    </a:cxn>
                    <a:cxn ang="0">
                      <a:pos x="connsiteX3" y="connsiteY3"/>
                    </a:cxn>
                  </a:cxnLst>
                  <a:rect l="l" t="t" r="r" b="b"/>
                  <a:pathLst>
                    <a:path w="659130" h="32384">
                      <a:moveTo>
                        <a:pt x="0" y="0"/>
                      </a:moveTo>
                      <a:lnTo>
                        <a:pt x="659130" y="0"/>
                      </a:lnTo>
                      <a:lnTo>
                        <a:pt x="659130"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89" name="Freeform: Shape 288">
                  <a:extLst>
                    <a:ext uri="{FF2B5EF4-FFF2-40B4-BE49-F238E27FC236}">
                      <a16:creationId xmlns:a16="http://schemas.microsoft.com/office/drawing/2014/main" id="{61365ADC-B090-45A0-98BA-CF5239B7C023}"/>
                    </a:ext>
                  </a:extLst>
                </p:cNvPr>
                <p:cNvSpPr/>
                <p:nvPr/>
              </p:nvSpPr>
              <p:spPr>
                <a:xfrm>
                  <a:off x="8887321" y="3844329"/>
                  <a:ext cx="471487" cy="32384"/>
                </a:xfrm>
                <a:custGeom>
                  <a:avLst/>
                  <a:gdLst>
                    <a:gd name="connsiteX0" fmla="*/ 0 w 471487"/>
                    <a:gd name="connsiteY0" fmla="*/ 0 h 32384"/>
                    <a:gd name="connsiteX1" fmla="*/ 471488 w 471487"/>
                    <a:gd name="connsiteY1" fmla="*/ 0 h 32384"/>
                    <a:gd name="connsiteX2" fmla="*/ 471488 w 471487"/>
                    <a:gd name="connsiteY2" fmla="*/ 32385 h 32384"/>
                    <a:gd name="connsiteX3" fmla="*/ 0 w 471487"/>
                    <a:gd name="connsiteY3" fmla="*/ 32385 h 32384"/>
                  </a:gdLst>
                  <a:ahLst/>
                  <a:cxnLst>
                    <a:cxn ang="0">
                      <a:pos x="connsiteX0" y="connsiteY0"/>
                    </a:cxn>
                    <a:cxn ang="0">
                      <a:pos x="connsiteX1" y="connsiteY1"/>
                    </a:cxn>
                    <a:cxn ang="0">
                      <a:pos x="connsiteX2" y="connsiteY2"/>
                    </a:cxn>
                    <a:cxn ang="0">
                      <a:pos x="connsiteX3" y="connsiteY3"/>
                    </a:cxn>
                  </a:cxnLst>
                  <a:rect l="l" t="t" r="r" b="b"/>
                  <a:pathLst>
                    <a:path w="471487" h="32384">
                      <a:moveTo>
                        <a:pt x="0" y="0"/>
                      </a:moveTo>
                      <a:lnTo>
                        <a:pt x="471488" y="0"/>
                      </a:lnTo>
                      <a:lnTo>
                        <a:pt x="471488"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sp>
              <p:nvSpPr>
                <p:cNvPr id="290" name="Freeform: Shape 289">
                  <a:extLst>
                    <a:ext uri="{FF2B5EF4-FFF2-40B4-BE49-F238E27FC236}">
                      <a16:creationId xmlns:a16="http://schemas.microsoft.com/office/drawing/2014/main" id="{C8D4992C-A6AD-44ED-A074-A5ACB74DD6C9}"/>
                    </a:ext>
                  </a:extLst>
                </p:cNvPr>
                <p:cNvSpPr/>
                <p:nvPr/>
              </p:nvSpPr>
              <p:spPr>
                <a:xfrm>
                  <a:off x="8889226" y="3396654"/>
                  <a:ext cx="461962" cy="32385"/>
                </a:xfrm>
                <a:custGeom>
                  <a:avLst/>
                  <a:gdLst>
                    <a:gd name="connsiteX0" fmla="*/ 0 w 461962"/>
                    <a:gd name="connsiteY0" fmla="*/ 0 h 32385"/>
                    <a:gd name="connsiteX1" fmla="*/ 461963 w 461962"/>
                    <a:gd name="connsiteY1" fmla="*/ 0 h 32385"/>
                    <a:gd name="connsiteX2" fmla="*/ 461963 w 461962"/>
                    <a:gd name="connsiteY2" fmla="*/ 32385 h 32385"/>
                    <a:gd name="connsiteX3" fmla="*/ 0 w 461962"/>
                    <a:gd name="connsiteY3" fmla="*/ 32385 h 32385"/>
                  </a:gdLst>
                  <a:ahLst/>
                  <a:cxnLst>
                    <a:cxn ang="0">
                      <a:pos x="connsiteX0" y="connsiteY0"/>
                    </a:cxn>
                    <a:cxn ang="0">
                      <a:pos x="connsiteX1" y="connsiteY1"/>
                    </a:cxn>
                    <a:cxn ang="0">
                      <a:pos x="connsiteX2" y="connsiteY2"/>
                    </a:cxn>
                    <a:cxn ang="0">
                      <a:pos x="connsiteX3" y="connsiteY3"/>
                    </a:cxn>
                  </a:cxnLst>
                  <a:rect l="l" t="t" r="r" b="b"/>
                  <a:pathLst>
                    <a:path w="461962" h="32385">
                      <a:moveTo>
                        <a:pt x="0" y="0"/>
                      </a:moveTo>
                      <a:lnTo>
                        <a:pt x="461963" y="0"/>
                      </a:lnTo>
                      <a:lnTo>
                        <a:pt x="461963" y="32385"/>
                      </a:lnTo>
                      <a:lnTo>
                        <a:pt x="0" y="32385"/>
                      </a:lnTo>
                      <a:close/>
                    </a:path>
                  </a:pathLst>
                </a:custGeom>
                <a:grpFill/>
                <a:ln w="3175" cap="flat">
                  <a:solidFill>
                    <a:schemeClr val="accent6"/>
                  </a:solidFill>
                  <a:prstDash val="solid"/>
                  <a:miter/>
                </a:ln>
              </p:spPr>
              <p:txBody>
                <a:bodyPr rtlCol="0" anchor="ctr"/>
                <a:lstStyle/>
                <a:p>
                  <a:pPr defTabSz="685800"/>
                  <a:endParaRPr lang="en-GB" sz="1350">
                    <a:solidFill>
                      <a:srgbClr val="595454"/>
                    </a:solidFill>
                    <a:latin typeface="Trebuchet MS"/>
                  </a:endParaRPr>
                </a:p>
              </p:txBody>
            </p:sp>
          </p:grpSp>
          <p:sp>
            <p:nvSpPr>
              <p:cNvPr id="284" name="Graphic 217">
                <a:extLst>
                  <a:ext uri="{FF2B5EF4-FFF2-40B4-BE49-F238E27FC236}">
                    <a16:creationId xmlns:a16="http://schemas.microsoft.com/office/drawing/2014/main" id="{1DF60570-E191-44F4-863E-252F9CB008A8}"/>
                  </a:ext>
                </a:extLst>
              </p:cNvPr>
              <p:cNvSpPr/>
              <p:nvPr/>
            </p:nvSpPr>
            <p:spPr>
              <a:xfrm rot="1078270" flipH="1" flipV="1">
                <a:off x="6607723" y="1233105"/>
                <a:ext cx="11496" cy="13795"/>
              </a:xfrm>
              <a:custGeom>
                <a:avLst/>
                <a:gdLst>
                  <a:gd name="connsiteX0" fmla="*/ 0 w 165734"/>
                  <a:gd name="connsiteY0" fmla="*/ 0 h 254317"/>
                  <a:gd name="connsiteX1" fmla="*/ 82868 w 165734"/>
                  <a:gd name="connsiteY1" fmla="*/ 94298 h 254317"/>
                  <a:gd name="connsiteX2" fmla="*/ 165735 w 165734"/>
                  <a:gd name="connsiteY2" fmla="*/ 0 h 254317"/>
                  <a:gd name="connsiteX3" fmla="*/ 82868 w 165734"/>
                  <a:gd name="connsiteY3" fmla="*/ 92393 h 254317"/>
                  <a:gd name="connsiteX4" fmla="*/ 82868 w 165734"/>
                  <a:gd name="connsiteY4" fmla="*/ 254318 h 25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254317">
                    <a:moveTo>
                      <a:pt x="0" y="0"/>
                    </a:moveTo>
                    <a:lnTo>
                      <a:pt x="82868" y="94298"/>
                    </a:lnTo>
                    <a:lnTo>
                      <a:pt x="165735" y="0"/>
                    </a:lnTo>
                    <a:moveTo>
                      <a:pt x="82868" y="92393"/>
                    </a:moveTo>
                    <a:lnTo>
                      <a:pt x="82868" y="254318"/>
                    </a:lnTo>
                  </a:path>
                </a:pathLst>
              </a:custGeom>
              <a:noFill/>
              <a:ln w="6350" cap="rnd">
                <a:gradFill>
                  <a:gsLst>
                    <a:gs pos="0">
                      <a:schemeClr val="accent5"/>
                    </a:gs>
                    <a:gs pos="100000">
                      <a:schemeClr val="accent5">
                        <a:lumMod val="75000"/>
                      </a:schemeClr>
                    </a:gs>
                  </a:gsLst>
                  <a:lin ang="5400000" scaled="1"/>
                </a:gradFill>
                <a:prstDash val="solid"/>
                <a:rou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a:solidFill>
                    <a:srgbClr val="595454"/>
                  </a:solidFill>
                  <a:latin typeface="Trebuchet MS"/>
                </a:endParaRPr>
              </a:p>
            </p:txBody>
          </p:sp>
        </p:grpSp>
      </p:grpSp>
      <p:sp>
        <p:nvSpPr>
          <p:cNvPr id="337" name="Freeform: Shape 336">
            <a:extLst>
              <a:ext uri="{FF2B5EF4-FFF2-40B4-BE49-F238E27FC236}">
                <a16:creationId xmlns:a16="http://schemas.microsoft.com/office/drawing/2014/main" id="{72C7A5FF-768E-4BE9-884C-97DBFF9ECB42}"/>
              </a:ext>
            </a:extLst>
          </p:cNvPr>
          <p:cNvSpPr>
            <a:spLocks noChangeAspect="1"/>
          </p:cNvSpPr>
          <p:nvPr/>
        </p:nvSpPr>
        <p:spPr>
          <a:xfrm>
            <a:off x="7246199" y="3048866"/>
            <a:ext cx="338663" cy="339790"/>
          </a:xfrm>
          <a:custGeom>
            <a:avLst/>
            <a:gdLst>
              <a:gd name="connsiteX0" fmla="*/ 529590 w 572452"/>
              <a:gd name="connsiteY0" fmla="*/ 137160 h 574357"/>
              <a:gd name="connsiteX1" fmla="*/ 529590 w 572452"/>
              <a:gd name="connsiteY1" fmla="*/ 141922 h 574357"/>
              <a:gd name="connsiteX2" fmla="*/ 521970 w 572452"/>
              <a:gd name="connsiteY2" fmla="*/ 148590 h 574357"/>
              <a:gd name="connsiteX3" fmla="*/ 494347 w 572452"/>
              <a:gd name="connsiteY3" fmla="*/ 148590 h 574357"/>
              <a:gd name="connsiteX4" fmla="*/ 494347 w 572452"/>
              <a:gd name="connsiteY4" fmla="*/ 176213 h 574357"/>
              <a:gd name="connsiteX5" fmla="*/ 487680 w 572452"/>
              <a:gd name="connsiteY5" fmla="*/ 183833 h 574357"/>
              <a:gd name="connsiteX6" fmla="*/ 482917 w 572452"/>
              <a:gd name="connsiteY6" fmla="*/ 183833 h 574357"/>
              <a:gd name="connsiteX7" fmla="*/ 476250 w 572452"/>
              <a:gd name="connsiteY7" fmla="*/ 176213 h 574357"/>
              <a:gd name="connsiteX8" fmla="*/ 476250 w 572452"/>
              <a:gd name="connsiteY8" fmla="*/ 148590 h 574357"/>
              <a:gd name="connsiteX9" fmla="*/ 448627 w 572452"/>
              <a:gd name="connsiteY9" fmla="*/ 148590 h 574357"/>
              <a:gd name="connsiteX10" fmla="*/ 441008 w 572452"/>
              <a:gd name="connsiteY10" fmla="*/ 141922 h 574357"/>
              <a:gd name="connsiteX11" fmla="*/ 441008 w 572452"/>
              <a:gd name="connsiteY11" fmla="*/ 137160 h 574357"/>
              <a:gd name="connsiteX12" fmla="*/ 448627 w 572452"/>
              <a:gd name="connsiteY12" fmla="*/ 130493 h 574357"/>
              <a:gd name="connsiteX13" fmla="*/ 476250 w 572452"/>
              <a:gd name="connsiteY13" fmla="*/ 130493 h 574357"/>
              <a:gd name="connsiteX14" fmla="*/ 476250 w 572452"/>
              <a:gd name="connsiteY14" fmla="*/ 102870 h 574357"/>
              <a:gd name="connsiteX15" fmla="*/ 482917 w 572452"/>
              <a:gd name="connsiteY15" fmla="*/ 95250 h 574357"/>
              <a:gd name="connsiteX16" fmla="*/ 487680 w 572452"/>
              <a:gd name="connsiteY16" fmla="*/ 95250 h 574357"/>
              <a:gd name="connsiteX17" fmla="*/ 494347 w 572452"/>
              <a:gd name="connsiteY17" fmla="*/ 102870 h 574357"/>
              <a:gd name="connsiteX18" fmla="*/ 494347 w 572452"/>
              <a:gd name="connsiteY18" fmla="*/ 130493 h 574357"/>
              <a:gd name="connsiteX19" fmla="*/ 521970 w 572452"/>
              <a:gd name="connsiteY19" fmla="*/ 130493 h 574357"/>
              <a:gd name="connsiteX20" fmla="*/ 529590 w 572452"/>
              <a:gd name="connsiteY20" fmla="*/ 137160 h 574357"/>
              <a:gd name="connsiteX21" fmla="*/ 572452 w 572452"/>
              <a:gd name="connsiteY21" fmla="*/ 8572 h 574357"/>
              <a:gd name="connsiteX22" fmla="*/ 572452 w 572452"/>
              <a:gd name="connsiteY22" fmla="*/ 269558 h 574357"/>
              <a:gd name="connsiteX23" fmla="*/ 563880 w 572452"/>
              <a:gd name="connsiteY23" fmla="*/ 278130 h 574357"/>
              <a:gd name="connsiteX24" fmla="*/ 538163 w 572452"/>
              <a:gd name="connsiteY24" fmla="*/ 278130 h 574357"/>
              <a:gd name="connsiteX25" fmla="*/ 538163 w 572452"/>
              <a:gd name="connsiteY25" fmla="*/ 330518 h 574357"/>
              <a:gd name="connsiteX26" fmla="*/ 528638 w 572452"/>
              <a:gd name="connsiteY26" fmla="*/ 339090 h 574357"/>
              <a:gd name="connsiteX27" fmla="*/ 494347 w 572452"/>
              <a:gd name="connsiteY27" fmla="*/ 339090 h 574357"/>
              <a:gd name="connsiteX28" fmla="*/ 494347 w 572452"/>
              <a:gd name="connsiteY28" fmla="*/ 567690 h 574357"/>
              <a:gd name="connsiteX29" fmla="*/ 487680 w 572452"/>
              <a:gd name="connsiteY29" fmla="*/ 574358 h 574357"/>
              <a:gd name="connsiteX30" fmla="*/ 482917 w 572452"/>
              <a:gd name="connsiteY30" fmla="*/ 574358 h 574357"/>
              <a:gd name="connsiteX31" fmla="*/ 476250 w 572452"/>
              <a:gd name="connsiteY31" fmla="*/ 567690 h 574357"/>
              <a:gd name="connsiteX32" fmla="*/ 476250 w 572452"/>
              <a:gd name="connsiteY32" fmla="*/ 339090 h 574357"/>
              <a:gd name="connsiteX33" fmla="*/ 441960 w 572452"/>
              <a:gd name="connsiteY33" fmla="*/ 339090 h 574357"/>
              <a:gd name="connsiteX34" fmla="*/ 432435 w 572452"/>
              <a:gd name="connsiteY34" fmla="*/ 330518 h 574357"/>
              <a:gd name="connsiteX35" fmla="*/ 432435 w 572452"/>
              <a:gd name="connsiteY35" fmla="*/ 278130 h 574357"/>
              <a:gd name="connsiteX36" fmla="*/ 406717 w 572452"/>
              <a:gd name="connsiteY36" fmla="*/ 278130 h 574357"/>
              <a:gd name="connsiteX37" fmla="*/ 398145 w 572452"/>
              <a:gd name="connsiteY37" fmla="*/ 269558 h 574357"/>
              <a:gd name="connsiteX38" fmla="*/ 398145 w 572452"/>
              <a:gd name="connsiteY38" fmla="*/ 8572 h 574357"/>
              <a:gd name="connsiteX39" fmla="*/ 406717 w 572452"/>
              <a:gd name="connsiteY39" fmla="*/ 0 h 574357"/>
              <a:gd name="connsiteX40" fmla="*/ 562927 w 572452"/>
              <a:gd name="connsiteY40" fmla="*/ 0 h 574357"/>
              <a:gd name="connsiteX41" fmla="*/ 572452 w 572452"/>
              <a:gd name="connsiteY41" fmla="*/ 8572 h 574357"/>
              <a:gd name="connsiteX42" fmla="*/ 519113 w 572452"/>
              <a:gd name="connsiteY42" fmla="*/ 278130 h 574357"/>
              <a:gd name="connsiteX43" fmla="*/ 453390 w 572452"/>
              <a:gd name="connsiteY43" fmla="*/ 278130 h 574357"/>
              <a:gd name="connsiteX44" fmla="*/ 453390 w 572452"/>
              <a:gd name="connsiteY44" fmla="*/ 321945 h 574357"/>
              <a:gd name="connsiteX45" fmla="*/ 519113 w 572452"/>
              <a:gd name="connsiteY45" fmla="*/ 321945 h 574357"/>
              <a:gd name="connsiteX46" fmla="*/ 519113 w 572452"/>
              <a:gd name="connsiteY46" fmla="*/ 278130 h 574357"/>
              <a:gd name="connsiteX47" fmla="*/ 555308 w 572452"/>
              <a:gd name="connsiteY47" fmla="*/ 17145 h 574357"/>
              <a:gd name="connsiteX48" fmla="*/ 416242 w 572452"/>
              <a:gd name="connsiteY48" fmla="*/ 17145 h 574357"/>
              <a:gd name="connsiteX49" fmla="*/ 416242 w 572452"/>
              <a:gd name="connsiteY49" fmla="*/ 260985 h 574357"/>
              <a:gd name="connsiteX50" fmla="*/ 555308 w 572452"/>
              <a:gd name="connsiteY50" fmla="*/ 260985 h 574357"/>
              <a:gd name="connsiteX51" fmla="*/ 555308 w 572452"/>
              <a:gd name="connsiteY51" fmla="*/ 17145 h 574357"/>
              <a:gd name="connsiteX52" fmla="*/ 416242 w 572452"/>
              <a:gd name="connsiteY52" fmla="*/ 564833 h 574357"/>
              <a:gd name="connsiteX53" fmla="*/ 407670 w 572452"/>
              <a:gd name="connsiteY53" fmla="*/ 574358 h 574357"/>
              <a:gd name="connsiteX54" fmla="*/ 399097 w 572452"/>
              <a:gd name="connsiteY54" fmla="*/ 574358 h 574357"/>
              <a:gd name="connsiteX55" fmla="*/ 390525 w 572452"/>
              <a:gd name="connsiteY55" fmla="*/ 565785 h 574357"/>
              <a:gd name="connsiteX56" fmla="*/ 209550 w 572452"/>
              <a:gd name="connsiteY56" fmla="*/ 312420 h 574357"/>
              <a:gd name="connsiteX57" fmla="*/ 208597 w 572452"/>
              <a:gd name="connsiteY57" fmla="*/ 312420 h 574357"/>
              <a:gd name="connsiteX58" fmla="*/ 208597 w 572452"/>
              <a:gd name="connsiteY58" fmla="*/ 312420 h 574357"/>
              <a:gd name="connsiteX59" fmla="*/ 208597 w 572452"/>
              <a:gd name="connsiteY59" fmla="*/ 312420 h 574357"/>
              <a:gd name="connsiteX60" fmla="*/ 206692 w 572452"/>
              <a:gd name="connsiteY60" fmla="*/ 312420 h 574357"/>
              <a:gd name="connsiteX61" fmla="*/ 25717 w 572452"/>
              <a:gd name="connsiteY61" fmla="*/ 565785 h 574357"/>
              <a:gd name="connsiteX62" fmla="*/ 17145 w 572452"/>
              <a:gd name="connsiteY62" fmla="*/ 574358 h 574357"/>
              <a:gd name="connsiteX63" fmla="*/ 8572 w 572452"/>
              <a:gd name="connsiteY63" fmla="*/ 574358 h 574357"/>
              <a:gd name="connsiteX64" fmla="*/ 0 w 572452"/>
              <a:gd name="connsiteY64" fmla="*/ 564833 h 574357"/>
              <a:gd name="connsiteX65" fmla="*/ 60008 w 572452"/>
              <a:gd name="connsiteY65" fmla="*/ 378143 h 574357"/>
              <a:gd name="connsiteX66" fmla="*/ 153352 w 572452"/>
              <a:gd name="connsiteY66" fmla="*/ 298133 h 574357"/>
              <a:gd name="connsiteX67" fmla="*/ 77152 w 572452"/>
              <a:gd name="connsiteY67" fmla="*/ 156210 h 574357"/>
              <a:gd name="connsiteX68" fmla="*/ 207645 w 572452"/>
              <a:gd name="connsiteY68" fmla="*/ 0 h 574357"/>
              <a:gd name="connsiteX69" fmla="*/ 338138 w 572452"/>
              <a:gd name="connsiteY69" fmla="*/ 156210 h 574357"/>
              <a:gd name="connsiteX70" fmla="*/ 261938 w 572452"/>
              <a:gd name="connsiteY70" fmla="*/ 298133 h 574357"/>
              <a:gd name="connsiteX71" fmla="*/ 355283 w 572452"/>
              <a:gd name="connsiteY71" fmla="*/ 378143 h 574357"/>
              <a:gd name="connsiteX72" fmla="*/ 416242 w 572452"/>
              <a:gd name="connsiteY72" fmla="*/ 564833 h 574357"/>
              <a:gd name="connsiteX73" fmla="*/ 207645 w 572452"/>
              <a:gd name="connsiteY73" fmla="*/ 287655 h 574357"/>
              <a:gd name="connsiteX74" fmla="*/ 207645 w 572452"/>
              <a:gd name="connsiteY74" fmla="*/ 287655 h 574357"/>
              <a:gd name="connsiteX75" fmla="*/ 312420 w 572452"/>
              <a:gd name="connsiteY75" fmla="*/ 157163 h 574357"/>
              <a:gd name="connsiteX76" fmla="*/ 207645 w 572452"/>
              <a:gd name="connsiteY76" fmla="*/ 26670 h 574357"/>
              <a:gd name="connsiteX77" fmla="*/ 102870 w 572452"/>
              <a:gd name="connsiteY77" fmla="*/ 157163 h 574357"/>
              <a:gd name="connsiteX78" fmla="*/ 207645 w 572452"/>
              <a:gd name="connsiteY78" fmla="*/ 287655 h 57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2452" h="574357">
                <a:moveTo>
                  <a:pt x="529590" y="137160"/>
                </a:moveTo>
                <a:lnTo>
                  <a:pt x="529590" y="141922"/>
                </a:lnTo>
                <a:cubicBezTo>
                  <a:pt x="529590" y="145733"/>
                  <a:pt x="526733" y="148590"/>
                  <a:pt x="521970" y="148590"/>
                </a:cubicBezTo>
                <a:lnTo>
                  <a:pt x="494347" y="148590"/>
                </a:lnTo>
                <a:lnTo>
                  <a:pt x="494347" y="176213"/>
                </a:lnTo>
                <a:cubicBezTo>
                  <a:pt x="494347" y="180022"/>
                  <a:pt x="491490" y="183833"/>
                  <a:pt x="487680" y="183833"/>
                </a:cubicBezTo>
                <a:lnTo>
                  <a:pt x="482917" y="183833"/>
                </a:lnTo>
                <a:cubicBezTo>
                  <a:pt x="479108" y="183833"/>
                  <a:pt x="476250" y="180975"/>
                  <a:pt x="476250" y="176213"/>
                </a:cubicBezTo>
                <a:lnTo>
                  <a:pt x="476250" y="148590"/>
                </a:lnTo>
                <a:lnTo>
                  <a:pt x="448627" y="148590"/>
                </a:lnTo>
                <a:cubicBezTo>
                  <a:pt x="444817" y="148590"/>
                  <a:pt x="441008" y="145733"/>
                  <a:pt x="441008" y="141922"/>
                </a:cubicBezTo>
                <a:lnTo>
                  <a:pt x="441008" y="137160"/>
                </a:lnTo>
                <a:cubicBezTo>
                  <a:pt x="441008" y="133350"/>
                  <a:pt x="443865" y="130493"/>
                  <a:pt x="448627" y="130493"/>
                </a:cubicBezTo>
                <a:lnTo>
                  <a:pt x="476250" y="130493"/>
                </a:lnTo>
                <a:lnTo>
                  <a:pt x="476250" y="102870"/>
                </a:lnTo>
                <a:cubicBezTo>
                  <a:pt x="476250" y="99060"/>
                  <a:pt x="479108" y="95250"/>
                  <a:pt x="482917" y="95250"/>
                </a:cubicBezTo>
                <a:lnTo>
                  <a:pt x="487680" y="95250"/>
                </a:lnTo>
                <a:cubicBezTo>
                  <a:pt x="491490" y="95250"/>
                  <a:pt x="494347" y="98108"/>
                  <a:pt x="494347" y="102870"/>
                </a:cubicBezTo>
                <a:lnTo>
                  <a:pt x="494347" y="130493"/>
                </a:lnTo>
                <a:lnTo>
                  <a:pt x="521970" y="130493"/>
                </a:lnTo>
                <a:cubicBezTo>
                  <a:pt x="525780" y="130493"/>
                  <a:pt x="529590" y="133350"/>
                  <a:pt x="529590" y="137160"/>
                </a:cubicBezTo>
                <a:moveTo>
                  <a:pt x="572452" y="8572"/>
                </a:moveTo>
                <a:lnTo>
                  <a:pt x="572452" y="269558"/>
                </a:lnTo>
                <a:cubicBezTo>
                  <a:pt x="572452" y="274320"/>
                  <a:pt x="568643" y="278130"/>
                  <a:pt x="563880" y="278130"/>
                </a:cubicBezTo>
                <a:lnTo>
                  <a:pt x="538163" y="278130"/>
                </a:lnTo>
                <a:lnTo>
                  <a:pt x="538163" y="330518"/>
                </a:lnTo>
                <a:cubicBezTo>
                  <a:pt x="538163" y="335280"/>
                  <a:pt x="534352" y="339090"/>
                  <a:pt x="528638" y="339090"/>
                </a:cubicBezTo>
                <a:lnTo>
                  <a:pt x="494347" y="339090"/>
                </a:lnTo>
                <a:lnTo>
                  <a:pt x="494347" y="567690"/>
                </a:lnTo>
                <a:cubicBezTo>
                  <a:pt x="494347" y="571500"/>
                  <a:pt x="491490" y="574358"/>
                  <a:pt x="487680" y="574358"/>
                </a:cubicBezTo>
                <a:lnTo>
                  <a:pt x="482917" y="574358"/>
                </a:lnTo>
                <a:cubicBezTo>
                  <a:pt x="479108" y="574358"/>
                  <a:pt x="476250" y="571500"/>
                  <a:pt x="476250" y="567690"/>
                </a:cubicBezTo>
                <a:lnTo>
                  <a:pt x="476250" y="339090"/>
                </a:lnTo>
                <a:lnTo>
                  <a:pt x="441960" y="339090"/>
                </a:lnTo>
                <a:cubicBezTo>
                  <a:pt x="436245" y="339090"/>
                  <a:pt x="432435" y="335280"/>
                  <a:pt x="432435" y="330518"/>
                </a:cubicBezTo>
                <a:lnTo>
                  <a:pt x="432435" y="278130"/>
                </a:lnTo>
                <a:lnTo>
                  <a:pt x="406717" y="278130"/>
                </a:lnTo>
                <a:cubicBezTo>
                  <a:pt x="401955" y="278130"/>
                  <a:pt x="398145" y="274320"/>
                  <a:pt x="398145" y="269558"/>
                </a:cubicBezTo>
                <a:lnTo>
                  <a:pt x="398145" y="8572"/>
                </a:lnTo>
                <a:cubicBezTo>
                  <a:pt x="398145" y="3810"/>
                  <a:pt x="401955" y="0"/>
                  <a:pt x="406717" y="0"/>
                </a:cubicBezTo>
                <a:lnTo>
                  <a:pt x="562927" y="0"/>
                </a:lnTo>
                <a:cubicBezTo>
                  <a:pt x="568643" y="0"/>
                  <a:pt x="572452" y="3810"/>
                  <a:pt x="572452" y="8572"/>
                </a:cubicBezTo>
                <a:moveTo>
                  <a:pt x="519113" y="278130"/>
                </a:moveTo>
                <a:lnTo>
                  <a:pt x="453390" y="278130"/>
                </a:lnTo>
                <a:lnTo>
                  <a:pt x="453390" y="321945"/>
                </a:lnTo>
                <a:lnTo>
                  <a:pt x="519113" y="321945"/>
                </a:lnTo>
                <a:lnTo>
                  <a:pt x="519113" y="278130"/>
                </a:lnTo>
                <a:close/>
                <a:moveTo>
                  <a:pt x="555308" y="17145"/>
                </a:moveTo>
                <a:lnTo>
                  <a:pt x="416242" y="17145"/>
                </a:lnTo>
                <a:lnTo>
                  <a:pt x="416242" y="260985"/>
                </a:lnTo>
                <a:lnTo>
                  <a:pt x="555308" y="260985"/>
                </a:lnTo>
                <a:lnTo>
                  <a:pt x="555308" y="17145"/>
                </a:lnTo>
                <a:close/>
                <a:moveTo>
                  <a:pt x="416242" y="564833"/>
                </a:moveTo>
                <a:cubicBezTo>
                  <a:pt x="416242" y="569595"/>
                  <a:pt x="412433" y="574358"/>
                  <a:pt x="407670" y="574358"/>
                </a:cubicBezTo>
                <a:lnTo>
                  <a:pt x="399097" y="574358"/>
                </a:lnTo>
                <a:cubicBezTo>
                  <a:pt x="394335" y="574358"/>
                  <a:pt x="390525" y="570547"/>
                  <a:pt x="390525" y="565785"/>
                </a:cubicBezTo>
                <a:cubicBezTo>
                  <a:pt x="382905" y="428625"/>
                  <a:pt x="300990" y="312420"/>
                  <a:pt x="209550" y="312420"/>
                </a:cubicBezTo>
                <a:lnTo>
                  <a:pt x="208597" y="312420"/>
                </a:lnTo>
                <a:cubicBezTo>
                  <a:pt x="208597" y="312420"/>
                  <a:pt x="208597" y="312420"/>
                  <a:pt x="208597" y="312420"/>
                </a:cubicBezTo>
                <a:cubicBezTo>
                  <a:pt x="208597" y="312420"/>
                  <a:pt x="208597" y="312420"/>
                  <a:pt x="208597" y="312420"/>
                </a:cubicBezTo>
                <a:lnTo>
                  <a:pt x="206692" y="312420"/>
                </a:lnTo>
                <a:cubicBezTo>
                  <a:pt x="114300" y="312420"/>
                  <a:pt x="33338" y="428625"/>
                  <a:pt x="25717" y="565785"/>
                </a:cubicBezTo>
                <a:cubicBezTo>
                  <a:pt x="25717" y="570547"/>
                  <a:pt x="21908" y="574358"/>
                  <a:pt x="17145" y="574358"/>
                </a:cubicBezTo>
                <a:lnTo>
                  <a:pt x="8572" y="574358"/>
                </a:lnTo>
                <a:cubicBezTo>
                  <a:pt x="3810" y="574358"/>
                  <a:pt x="0" y="570547"/>
                  <a:pt x="0" y="564833"/>
                </a:cubicBezTo>
                <a:cubicBezTo>
                  <a:pt x="3810" y="496253"/>
                  <a:pt x="25717" y="429578"/>
                  <a:pt x="60008" y="378143"/>
                </a:cubicBezTo>
                <a:cubicBezTo>
                  <a:pt x="86677" y="339090"/>
                  <a:pt x="119063" y="312420"/>
                  <a:pt x="153352" y="298133"/>
                </a:cubicBezTo>
                <a:cubicBezTo>
                  <a:pt x="108585" y="273368"/>
                  <a:pt x="77152" y="219075"/>
                  <a:pt x="77152" y="156210"/>
                </a:cubicBezTo>
                <a:cubicBezTo>
                  <a:pt x="77152" y="69533"/>
                  <a:pt x="135255" y="0"/>
                  <a:pt x="207645" y="0"/>
                </a:cubicBezTo>
                <a:cubicBezTo>
                  <a:pt x="280035" y="0"/>
                  <a:pt x="338138" y="70485"/>
                  <a:pt x="338138" y="156210"/>
                </a:cubicBezTo>
                <a:cubicBezTo>
                  <a:pt x="338138" y="219075"/>
                  <a:pt x="306705" y="273368"/>
                  <a:pt x="261938" y="298133"/>
                </a:cubicBezTo>
                <a:cubicBezTo>
                  <a:pt x="297180" y="312420"/>
                  <a:pt x="329565" y="339090"/>
                  <a:pt x="355283" y="378143"/>
                </a:cubicBezTo>
                <a:cubicBezTo>
                  <a:pt x="391477" y="429578"/>
                  <a:pt x="412433" y="496253"/>
                  <a:pt x="416242" y="564833"/>
                </a:cubicBezTo>
                <a:moveTo>
                  <a:pt x="207645" y="287655"/>
                </a:moveTo>
                <a:lnTo>
                  <a:pt x="207645" y="287655"/>
                </a:lnTo>
                <a:cubicBezTo>
                  <a:pt x="265747" y="287655"/>
                  <a:pt x="312420" y="228600"/>
                  <a:pt x="312420" y="157163"/>
                </a:cubicBezTo>
                <a:cubicBezTo>
                  <a:pt x="312420" y="85725"/>
                  <a:pt x="265747" y="26670"/>
                  <a:pt x="207645" y="26670"/>
                </a:cubicBezTo>
                <a:cubicBezTo>
                  <a:pt x="150495" y="26670"/>
                  <a:pt x="102870" y="85725"/>
                  <a:pt x="102870" y="157163"/>
                </a:cubicBezTo>
                <a:cubicBezTo>
                  <a:pt x="102870" y="228600"/>
                  <a:pt x="149542" y="286703"/>
                  <a:pt x="207645" y="287655"/>
                </a:cubicBezTo>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nvGrpSpPr>
          <p:cNvPr id="338" name="Group 337">
            <a:extLst>
              <a:ext uri="{FF2B5EF4-FFF2-40B4-BE49-F238E27FC236}">
                <a16:creationId xmlns:a16="http://schemas.microsoft.com/office/drawing/2014/main" id="{9E572E93-F8D7-4EBA-BC56-3024B7C8B071}"/>
              </a:ext>
            </a:extLst>
          </p:cNvPr>
          <p:cNvGrpSpPr>
            <a:grpSpLocks noChangeAspect="1"/>
          </p:cNvGrpSpPr>
          <p:nvPr/>
        </p:nvGrpSpPr>
        <p:grpSpPr>
          <a:xfrm>
            <a:off x="8274531" y="3050032"/>
            <a:ext cx="337500" cy="338624"/>
            <a:chOff x="8976924" y="550861"/>
            <a:chExt cx="2958289" cy="2968138"/>
          </a:xfrm>
          <a:solidFill>
            <a:srgbClr val="CB7C78"/>
          </a:solidFill>
        </p:grpSpPr>
        <p:sp>
          <p:nvSpPr>
            <p:cNvPr id="339" name="Freeform: Shape 338">
              <a:extLst>
                <a:ext uri="{FF2B5EF4-FFF2-40B4-BE49-F238E27FC236}">
                  <a16:creationId xmlns:a16="http://schemas.microsoft.com/office/drawing/2014/main" id="{572644CB-24A6-452D-A499-6E7E2BDE5945}"/>
                </a:ext>
              </a:extLst>
            </p:cNvPr>
            <p:cNvSpPr/>
            <p:nvPr/>
          </p:nvSpPr>
          <p:spPr>
            <a:xfrm>
              <a:off x="8976924" y="550861"/>
              <a:ext cx="2151035" cy="2968138"/>
            </a:xfrm>
            <a:custGeom>
              <a:avLst/>
              <a:gdLst>
                <a:gd name="connsiteX0" fmla="*/ 1073058 w 2151035"/>
                <a:gd name="connsiteY0" fmla="*/ 0 h 2968138"/>
                <a:gd name="connsiteX1" fmla="*/ 1747413 w 2151035"/>
                <a:gd name="connsiteY1" fmla="*/ 807254 h 2968138"/>
                <a:gd name="connsiteX2" fmla="*/ 1353630 w 2151035"/>
                <a:gd name="connsiteY2" fmla="*/ 1540677 h 2968138"/>
                <a:gd name="connsiteX3" fmla="*/ 1836014 w 2151035"/>
                <a:gd name="connsiteY3" fmla="*/ 1954148 h 2968138"/>
                <a:gd name="connsiteX4" fmla="*/ 2151035 w 2151035"/>
                <a:gd name="connsiteY4" fmla="*/ 2918915 h 2968138"/>
                <a:gd name="connsiteX5" fmla="*/ 2106737 w 2151035"/>
                <a:gd name="connsiteY5" fmla="*/ 2968138 h 2968138"/>
                <a:gd name="connsiteX6" fmla="*/ 2062434 w 2151035"/>
                <a:gd name="connsiteY6" fmla="*/ 2968138 h 2968138"/>
                <a:gd name="connsiteX7" fmla="*/ 2018136 w 2151035"/>
                <a:gd name="connsiteY7" fmla="*/ 2923835 h 2968138"/>
                <a:gd name="connsiteX8" fmla="*/ 1082902 w 2151035"/>
                <a:gd name="connsiteY8" fmla="*/ 1614508 h 2968138"/>
                <a:gd name="connsiteX9" fmla="*/ 1077977 w 2151035"/>
                <a:gd name="connsiteY9" fmla="*/ 1614508 h 2968138"/>
                <a:gd name="connsiteX10" fmla="*/ 1068133 w 2151035"/>
                <a:gd name="connsiteY10" fmla="*/ 1614508 h 2968138"/>
                <a:gd name="connsiteX11" fmla="*/ 132899 w 2151035"/>
                <a:gd name="connsiteY11" fmla="*/ 2923835 h 2968138"/>
                <a:gd name="connsiteX12" fmla="*/ 88601 w 2151035"/>
                <a:gd name="connsiteY12" fmla="*/ 2968138 h 2968138"/>
                <a:gd name="connsiteX13" fmla="*/ 44298 w 2151035"/>
                <a:gd name="connsiteY13" fmla="*/ 2968138 h 2968138"/>
                <a:gd name="connsiteX14" fmla="*/ 0 w 2151035"/>
                <a:gd name="connsiteY14" fmla="*/ 2918915 h 2968138"/>
                <a:gd name="connsiteX15" fmla="*/ 310106 w 2151035"/>
                <a:gd name="connsiteY15" fmla="*/ 1954148 h 2968138"/>
                <a:gd name="connsiteX16" fmla="*/ 792485 w 2151035"/>
                <a:gd name="connsiteY16" fmla="*/ 1540677 h 2968138"/>
                <a:gd name="connsiteX17" fmla="*/ 398702 w 2151035"/>
                <a:gd name="connsiteY17" fmla="*/ 807254 h 2968138"/>
                <a:gd name="connsiteX18" fmla="*/ 1073058 w 2151035"/>
                <a:gd name="connsiteY18" fmla="*/ 0 h 2968138"/>
                <a:gd name="connsiteX19" fmla="*/ 1073058 w 2151035"/>
                <a:gd name="connsiteY19" fmla="*/ 137824 h 2968138"/>
                <a:gd name="connsiteX20" fmla="*/ 531606 w 2151035"/>
                <a:gd name="connsiteY20" fmla="*/ 812179 h 2968138"/>
                <a:gd name="connsiteX21" fmla="*/ 1073058 w 2151035"/>
                <a:gd name="connsiteY21" fmla="*/ 1486529 h 2968138"/>
                <a:gd name="connsiteX22" fmla="*/ 1614508 w 2151035"/>
                <a:gd name="connsiteY22" fmla="*/ 812179 h 2968138"/>
                <a:gd name="connsiteX23" fmla="*/ 1073058 w 2151035"/>
                <a:gd name="connsiteY23" fmla="*/ 137824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1035" h="2968138">
                  <a:moveTo>
                    <a:pt x="1073058" y="0"/>
                  </a:moveTo>
                  <a:cubicBezTo>
                    <a:pt x="1447151" y="0"/>
                    <a:pt x="1747413" y="364249"/>
                    <a:pt x="1747413" y="807254"/>
                  </a:cubicBezTo>
                  <a:cubicBezTo>
                    <a:pt x="1747413" y="1132125"/>
                    <a:pt x="1584975" y="1412697"/>
                    <a:pt x="1353630" y="1540677"/>
                  </a:cubicBezTo>
                  <a:cubicBezTo>
                    <a:pt x="1535752" y="1614508"/>
                    <a:pt x="1703110" y="1752332"/>
                    <a:pt x="1836014" y="1954148"/>
                  </a:cubicBezTo>
                  <a:cubicBezTo>
                    <a:pt x="2023055" y="2219952"/>
                    <a:pt x="2131351" y="2564511"/>
                    <a:pt x="2151035" y="2918915"/>
                  </a:cubicBezTo>
                  <a:cubicBezTo>
                    <a:pt x="2151035" y="2943524"/>
                    <a:pt x="2131351" y="2968138"/>
                    <a:pt x="2106737" y="2968138"/>
                  </a:cubicBezTo>
                  <a:lnTo>
                    <a:pt x="2062434" y="2968138"/>
                  </a:lnTo>
                  <a:cubicBezTo>
                    <a:pt x="2037825" y="2968138"/>
                    <a:pt x="2018136" y="2948444"/>
                    <a:pt x="2018136" y="2923835"/>
                  </a:cubicBezTo>
                  <a:cubicBezTo>
                    <a:pt x="1978757" y="2215027"/>
                    <a:pt x="1555441" y="1614508"/>
                    <a:pt x="1082902" y="1614508"/>
                  </a:cubicBezTo>
                  <a:lnTo>
                    <a:pt x="1077977" y="1614508"/>
                  </a:lnTo>
                  <a:lnTo>
                    <a:pt x="1068133" y="1614508"/>
                  </a:lnTo>
                  <a:cubicBezTo>
                    <a:pt x="590674" y="1614508"/>
                    <a:pt x="172282" y="2215027"/>
                    <a:pt x="132899" y="2923835"/>
                  </a:cubicBezTo>
                  <a:cubicBezTo>
                    <a:pt x="132899" y="2948444"/>
                    <a:pt x="113215" y="2968138"/>
                    <a:pt x="88601" y="2968138"/>
                  </a:cubicBezTo>
                  <a:lnTo>
                    <a:pt x="44298" y="2968138"/>
                  </a:lnTo>
                  <a:cubicBezTo>
                    <a:pt x="19689" y="2968138"/>
                    <a:pt x="0" y="2948444"/>
                    <a:pt x="0" y="2918915"/>
                  </a:cubicBezTo>
                  <a:cubicBezTo>
                    <a:pt x="19689" y="2564511"/>
                    <a:pt x="132899" y="2219952"/>
                    <a:pt x="310106" y="1954148"/>
                  </a:cubicBezTo>
                  <a:cubicBezTo>
                    <a:pt x="447925" y="1752332"/>
                    <a:pt x="615288" y="1614508"/>
                    <a:pt x="792485" y="1540677"/>
                  </a:cubicBezTo>
                  <a:cubicBezTo>
                    <a:pt x="561140" y="1412697"/>
                    <a:pt x="398702" y="1132125"/>
                    <a:pt x="398702" y="807254"/>
                  </a:cubicBezTo>
                  <a:cubicBezTo>
                    <a:pt x="398702" y="359329"/>
                    <a:pt x="698964" y="0"/>
                    <a:pt x="1073058" y="0"/>
                  </a:cubicBezTo>
                  <a:close/>
                  <a:moveTo>
                    <a:pt x="1073058" y="137824"/>
                  </a:moveTo>
                  <a:cubicBezTo>
                    <a:pt x="777721" y="137824"/>
                    <a:pt x="531606" y="443005"/>
                    <a:pt x="531606" y="812179"/>
                  </a:cubicBezTo>
                  <a:cubicBezTo>
                    <a:pt x="531606" y="1181348"/>
                    <a:pt x="772796" y="1481609"/>
                    <a:pt x="1073058" y="1486529"/>
                  </a:cubicBezTo>
                  <a:cubicBezTo>
                    <a:pt x="1373314" y="1486529"/>
                    <a:pt x="1614508" y="1181348"/>
                    <a:pt x="1614508" y="812179"/>
                  </a:cubicBezTo>
                  <a:cubicBezTo>
                    <a:pt x="1614508" y="443005"/>
                    <a:pt x="1373314" y="137824"/>
                    <a:pt x="1073058" y="137824"/>
                  </a:cubicBezTo>
                  <a:close/>
                </a:path>
              </a:pathLst>
            </a:custGeom>
            <a:solidFill>
              <a:srgbClr val="CB7C78"/>
            </a:solidFill>
            <a:ln w="3175"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0" name="Freeform: Shape 339">
              <a:extLst>
                <a:ext uri="{FF2B5EF4-FFF2-40B4-BE49-F238E27FC236}">
                  <a16:creationId xmlns:a16="http://schemas.microsoft.com/office/drawing/2014/main" id="{1AEC8214-6CF9-45DA-974C-9372F9A0E559}"/>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rgbClr val="CB7C78"/>
            </a:solidFill>
            <a:ln w="635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1" name="Oval 340">
              <a:extLst>
                <a:ext uri="{FF2B5EF4-FFF2-40B4-BE49-F238E27FC236}">
                  <a16:creationId xmlns:a16="http://schemas.microsoft.com/office/drawing/2014/main" id="{AF89F9CB-20B2-49DD-91AC-FD935E72E012}"/>
                </a:ext>
              </a:extLst>
            </p:cNvPr>
            <p:cNvSpPr/>
            <p:nvPr/>
          </p:nvSpPr>
          <p:spPr>
            <a:xfrm>
              <a:off x="11258461" y="815388"/>
              <a:ext cx="315640" cy="315639"/>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sp>
          <p:nvSpPr>
            <p:cNvPr id="342" name="Oval 341">
              <a:extLst>
                <a:ext uri="{FF2B5EF4-FFF2-40B4-BE49-F238E27FC236}">
                  <a16:creationId xmlns:a16="http://schemas.microsoft.com/office/drawing/2014/main" id="{2B4086C0-2BFF-4002-96A8-8055133D1435}"/>
                </a:ext>
              </a:extLst>
            </p:cNvPr>
            <p:cNvSpPr/>
            <p:nvPr/>
          </p:nvSpPr>
          <p:spPr>
            <a:xfrm>
              <a:off x="11487139" y="1232362"/>
              <a:ext cx="251297" cy="251297"/>
            </a:xfrm>
            <a:prstGeom prst="ellipse">
              <a:avLst/>
            </a:prstGeom>
            <a:noFill/>
            <a:ln w="12700" cap="flat">
              <a:solidFill>
                <a:srgbClr val="CB7C78"/>
              </a:solidFill>
              <a:prstDash val="solid"/>
              <a:miter/>
            </a:ln>
          </p:spPr>
          <p:txBody>
            <a:bodyPr rtlCol="0" anchor="ctr"/>
            <a:lstStyle/>
            <a:p>
              <a:pPr defTabSz="685800"/>
              <a:endParaRPr lang="en-GB" sz="1350">
                <a:solidFill>
                  <a:srgbClr val="595454"/>
                </a:solidFill>
                <a:latin typeface="Trebuchet MS"/>
              </a:endParaRPr>
            </a:p>
          </p:txBody>
        </p:sp>
      </p:grpSp>
      <p:grpSp>
        <p:nvGrpSpPr>
          <p:cNvPr id="343" name="Group 342">
            <a:extLst>
              <a:ext uri="{FF2B5EF4-FFF2-40B4-BE49-F238E27FC236}">
                <a16:creationId xmlns:a16="http://schemas.microsoft.com/office/drawing/2014/main" id="{57C7D408-73A2-4667-A508-B56E7A58E9DC}"/>
              </a:ext>
            </a:extLst>
          </p:cNvPr>
          <p:cNvGrpSpPr>
            <a:grpSpLocks noChangeAspect="1"/>
          </p:cNvGrpSpPr>
          <p:nvPr/>
        </p:nvGrpSpPr>
        <p:grpSpPr>
          <a:xfrm>
            <a:off x="6467289" y="3099541"/>
            <a:ext cx="102766" cy="338624"/>
            <a:chOff x="11034438" y="550861"/>
            <a:chExt cx="900775" cy="2968138"/>
          </a:xfrm>
          <a:solidFill>
            <a:srgbClr val="CB7C78"/>
          </a:solidFill>
        </p:grpSpPr>
        <p:sp>
          <p:nvSpPr>
            <p:cNvPr id="344" name="Freeform: Shape 343">
              <a:extLst>
                <a:ext uri="{FF2B5EF4-FFF2-40B4-BE49-F238E27FC236}">
                  <a16:creationId xmlns:a16="http://schemas.microsoft.com/office/drawing/2014/main" id="{9294C93C-DECF-4366-901B-B2736DDB81E0}"/>
                </a:ext>
              </a:extLst>
            </p:cNvPr>
            <p:cNvSpPr/>
            <p:nvPr/>
          </p:nvSpPr>
          <p:spPr>
            <a:xfrm>
              <a:off x="11034438" y="550861"/>
              <a:ext cx="900775" cy="2968138"/>
            </a:xfrm>
            <a:custGeom>
              <a:avLst/>
              <a:gdLst>
                <a:gd name="connsiteX0" fmla="*/ 44298 w 900775"/>
                <a:gd name="connsiteY0" fmla="*/ 0 h 2968138"/>
                <a:gd name="connsiteX1" fmla="*/ 851552 w 900775"/>
                <a:gd name="connsiteY1" fmla="*/ 0 h 2968138"/>
                <a:gd name="connsiteX2" fmla="*/ 900775 w 900775"/>
                <a:gd name="connsiteY2" fmla="*/ 44298 h 2968138"/>
                <a:gd name="connsiteX3" fmla="*/ 900775 w 900775"/>
                <a:gd name="connsiteY3" fmla="*/ 1393008 h 2968138"/>
                <a:gd name="connsiteX4" fmla="*/ 856477 w 900775"/>
                <a:gd name="connsiteY4" fmla="*/ 1437306 h 2968138"/>
                <a:gd name="connsiteX5" fmla="*/ 723578 w 900775"/>
                <a:gd name="connsiteY5" fmla="*/ 1437306 h 2968138"/>
                <a:gd name="connsiteX6" fmla="*/ 723578 w 900775"/>
                <a:gd name="connsiteY6" fmla="*/ 1708034 h 2968138"/>
                <a:gd name="connsiteX7" fmla="*/ 674355 w 900775"/>
                <a:gd name="connsiteY7" fmla="*/ 1752332 h 2968138"/>
                <a:gd name="connsiteX8" fmla="*/ 497148 w 900775"/>
                <a:gd name="connsiteY8" fmla="*/ 1752332 h 2968138"/>
                <a:gd name="connsiteX9" fmla="*/ 497148 w 900775"/>
                <a:gd name="connsiteY9" fmla="*/ 2933680 h 2968138"/>
                <a:gd name="connsiteX10" fmla="*/ 462694 w 900775"/>
                <a:gd name="connsiteY10" fmla="*/ 2968138 h 2968138"/>
                <a:gd name="connsiteX11" fmla="*/ 438080 w 900775"/>
                <a:gd name="connsiteY11" fmla="*/ 2968138 h 2968138"/>
                <a:gd name="connsiteX12" fmla="*/ 403627 w 900775"/>
                <a:gd name="connsiteY12" fmla="*/ 2933680 h 2968138"/>
                <a:gd name="connsiteX13" fmla="*/ 403627 w 900775"/>
                <a:gd name="connsiteY13" fmla="*/ 1752332 h 2968138"/>
                <a:gd name="connsiteX14" fmla="*/ 226425 w 900775"/>
                <a:gd name="connsiteY14" fmla="*/ 1752332 h 2968138"/>
                <a:gd name="connsiteX15" fmla="*/ 177202 w 900775"/>
                <a:gd name="connsiteY15" fmla="*/ 1708034 h 2968138"/>
                <a:gd name="connsiteX16" fmla="*/ 177202 w 900775"/>
                <a:gd name="connsiteY16" fmla="*/ 1437306 h 2968138"/>
                <a:gd name="connsiteX17" fmla="*/ 44298 w 900775"/>
                <a:gd name="connsiteY17" fmla="*/ 1437306 h 2968138"/>
                <a:gd name="connsiteX18" fmla="*/ 0 w 900775"/>
                <a:gd name="connsiteY18" fmla="*/ 1393008 h 2968138"/>
                <a:gd name="connsiteX19" fmla="*/ 0 w 900775"/>
                <a:gd name="connsiteY19" fmla="*/ 44298 h 2968138"/>
                <a:gd name="connsiteX20" fmla="*/ 44298 w 900775"/>
                <a:gd name="connsiteY20" fmla="*/ 0 h 2968138"/>
                <a:gd name="connsiteX21" fmla="*/ 93521 w 900775"/>
                <a:gd name="connsiteY21" fmla="*/ 88601 h 2968138"/>
                <a:gd name="connsiteX22" fmla="*/ 93521 w 900775"/>
                <a:gd name="connsiteY22" fmla="*/ 1348705 h 2968138"/>
                <a:gd name="connsiteX23" fmla="*/ 812179 w 900775"/>
                <a:gd name="connsiteY23" fmla="*/ 1348705 h 2968138"/>
                <a:gd name="connsiteX24" fmla="*/ 812179 w 900775"/>
                <a:gd name="connsiteY24" fmla="*/ 88601 h 2968138"/>
                <a:gd name="connsiteX25" fmla="*/ 93521 w 900775"/>
                <a:gd name="connsiteY25" fmla="*/ 88601 h 2968138"/>
                <a:gd name="connsiteX26" fmla="*/ 285492 w 900775"/>
                <a:gd name="connsiteY26" fmla="*/ 1437306 h 2968138"/>
                <a:gd name="connsiteX27" fmla="*/ 285492 w 900775"/>
                <a:gd name="connsiteY27" fmla="*/ 1663731 h 2968138"/>
                <a:gd name="connsiteX28" fmla="*/ 625132 w 900775"/>
                <a:gd name="connsiteY28" fmla="*/ 1663731 h 2968138"/>
                <a:gd name="connsiteX29" fmla="*/ 625132 w 900775"/>
                <a:gd name="connsiteY29" fmla="*/ 1437306 h 2968138"/>
                <a:gd name="connsiteX30" fmla="*/ 285492 w 900775"/>
                <a:gd name="connsiteY30" fmla="*/ 1437306 h 296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775" h="2968138">
                  <a:moveTo>
                    <a:pt x="44298" y="0"/>
                  </a:moveTo>
                  <a:lnTo>
                    <a:pt x="851552" y="0"/>
                  </a:lnTo>
                  <a:cubicBezTo>
                    <a:pt x="881091" y="0"/>
                    <a:pt x="900775" y="19689"/>
                    <a:pt x="900775" y="44298"/>
                  </a:cubicBezTo>
                  <a:lnTo>
                    <a:pt x="900775" y="1393008"/>
                  </a:lnTo>
                  <a:cubicBezTo>
                    <a:pt x="900775" y="1417617"/>
                    <a:pt x="881091" y="1437306"/>
                    <a:pt x="856477" y="1437306"/>
                  </a:cubicBezTo>
                  <a:lnTo>
                    <a:pt x="723578" y="1437306"/>
                  </a:lnTo>
                  <a:lnTo>
                    <a:pt x="723578" y="1708034"/>
                  </a:lnTo>
                  <a:cubicBezTo>
                    <a:pt x="723578" y="1732643"/>
                    <a:pt x="703884" y="1752332"/>
                    <a:pt x="674355" y="1752332"/>
                  </a:cubicBezTo>
                  <a:lnTo>
                    <a:pt x="497148" y="1752332"/>
                  </a:lnTo>
                  <a:lnTo>
                    <a:pt x="497148" y="2933680"/>
                  </a:lnTo>
                  <a:cubicBezTo>
                    <a:pt x="497148" y="2953369"/>
                    <a:pt x="482384" y="2968138"/>
                    <a:pt x="462694" y="2968138"/>
                  </a:cubicBezTo>
                  <a:lnTo>
                    <a:pt x="438080" y="2968138"/>
                  </a:lnTo>
                  <a:cubicBezTo>
                    <a:pt x="418396" y="2968138"/>
                    <a:pt x="403627" y="2953369"/>
                    <a:pt x="403627" y="2933680"/>
                  </a:cubicBezTo>
                  <a:lnTo>
                    <a:pt x="403627" y="1752332"/>
                  </a:lnTo>
                  <a:lnTo>
                    <a:pt x="226425" y="1752332"/>
                  </a:lnTo>
                  <a:cubicBezTo>
                    <a:pt x="196891" y="1752332"/>
                    <a:pt x="177202" y="1732643"/>
                    <a:pt x="177202" y="1708034"/>
                  </a:cubicBezTo>
                  <a:lnTo>
                    <a:pt x="177202" y="1437306"/>
                  </a:lnTo>
                  <a:lnTo>
                    <a:pt x="44298" y="1437306"/>
                  </a:lnTo>
                  <a:cubicBezTo>
                    <a:pt x="19689" y="1437306"/>
                    <a:pt x="0" y="1417617"/>
                    <a:pt x="0" y="1393008"/>
                  </a:cubicBezTo>
                  <a:lnTo>
                    <a:pt x="0" y="44298"/>
                  </a:lnTo>
                  <a:cubicBezTo>
                    <a:pt x="0" y="19689"/>
                    <a:pt x="19689" y="0"/>
                    <a:pt x="44298" y="0"/>
                  </a:cubicBezTo>
                  <a:close/>
                  <a:moveTo>
                    <a:pt x="93521" y="88601"/>
                  </a:moveTo>
                  <a:lnTo>
                    <a:pt x="93521" y="1348705"/>
                  </a:lnTo>
                  <a:lnTo>
                    <a:pt x="812179" y="1348705"/>
                  </a:lnTo>
                  <a:lnTo>
                    <a:pt x="812179" y="88601"/>
                  </a:lnTo>
                  <a:lnTo>
                    <a:pt x="93521" y="88601"/>
                  </a:lnTo>
                  <a:close/>
                  <a:moveTo>
                    <a:pt x="285492" y="1437306"/>
                  </a:moveTo>
                  <a:lnTo>
                    <a:pt x="285492" y="1663731"/>
                  </a:lnTo>
                  <a:lnTo>
                    <a:pt x="625132" y="1663731"/>
                  </a:lnTo>
                  <a:lnTo>
                    <a:pt x="625132" y="1437306"/>
                  </a:lnTo>
                  <a:lnTo>
                    <a:pt x="285492" y="1437306"/>
                  </a:lnTo>
                  <a:close/>
                </a:path>
              </a:pathLst>
            </a:custGeom>
            <a:solidFill>
              <a:schemeClr val="bg1"/>
            </a:solidFill>
            <a:ln w="635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5" name="Oval 344">
              <a:extLst>
                <a:ext uri="{FF2B5EF4-FFF2-40B4-BE49-F238E27FC236}">
                  <a16:creationId xmlns:a16="http://schemas.microsoft.com/office/drawing/2014/main" id="{C6855616-BC53-456E-A269-01A92D9AC2AC}"/>
                </a:ext>
              </a:extLst>
            </p:cNvPr>
            <p:cNvSpPr/>
            <p:nvPr/>
          </p:nvSpPr>
          <p:spPr>
            <a:xfrm>
              <a:off x="11258461" y="815388"/>
              <a:ext cx="315640" cy="315639"/>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sp>
          <p:nvSpPr>
            <p:cNvPr id="346" name="Oval 345">
              <a:extLst>
                <a:ext uri="{FF2B5EF4-FFF2-40B4-BE49-F238E27FC236}">
                  <a16:creationId xmlns:a16="http://schemas.microsoft.com/office/drawing/2014/main" id="{3651F8A4-811F-4AE2-8B70-024C9437D1B7}"/>
                </a:ext>
              </a:extLst>
            </p:cNvPr>
            <p:cNvSpPr/>
            <p:nvPr/>
          </p:nvSpPr>
          <p:spPr>
            <a:xfrm>
              <a:off x="11487139" y="1232362"/>
              <a:ext cx="251297" cy="251297"/>
            </a:xfrm>
            <a:prstGeom prst="ellipse">
              <a:avLst/>
            </a:prstGeom>
            <a:noFill/>
            <a:ln w="12700" cap="flat">
              <a:solidFill>
                <a:schemeClr val="bg1"/>
              </a:solidFill>
              <a:prstDash val="solid"/>
              <a:miter/>
            </a:ln>
          </p:spPr>
          <p:txBody>
            <a:bodyPr rtlCol="0" anchor="ctr"/>
            <a:lstStyle/>
            <a:p>
              <a:pPr defTabSz="685800"/>
              <a:endParaRPr lang="en-GB" sz="1350">
                <a:solidFill>
                  <a:srgbClr val="595454"/>
                </a:solidFill>
                <a:latin typeface="Trebuchet MS"/>
              </a:endParaRPr>
            </a:p>
          </p:txBody>
        </p:sp>
      </p:grpSp>
      <p:grpSp>
        <p:nvGrpSpPr>
          <p:cNvPr id="347" name="Graphic 6">
            <a:extLst>
              <a:ext uri="{FF2B5EF4-FFF2-40B4-BE49-F238E27FC236}">
                <a16:creationId xmlns:a16="http://schemas.microsoft.com/office/drawing/2014/main" id="{3DC887F1-8CBE-4FF5-8259-8AA3D237D111}"/>
              </a:ext>
            </a:extLst>
          </p:cNvPr>
          <p:cNvGrpSpPr>
            <a:grpSpLocks noChangeAspect="1"/>
          </p:cNvGrpSpPr>
          <p:nvPr/>
        </p:nvGrpSpPr>
        <p:grpSpPr>
          <a:xfrm>
            <a:off x="6204060" y="3133853"/>
            <a:ext cx="244966" cy="270000"/>
            <a:chOff x="5860732" y="3168967"/>
            <a:chExt cx="530964" cy="585226"/>
          </a:xfrm>
          <a:noFill/>
        </p:grpSpPr>
        <p:sp>
          <p:nvSpPr>
            <p:cNvPr id="348" name="Freeform: Shape 347">
              <a:extLst>
                <a:ext uri="{FF2B5EF4-FFF2-40B4-BE49-F238E27FC236}">
                  <a16:creationId xmlns:a16="http://schemas.microsoft.com/office/drawing/2014/main" id="{EEBCAF0D-921C-42ED-8D0F-B65930896AEE}"/>
                </a:ext>
              </a:extLst>
            </p:cNvPr>
            <p:cNvSpPr/>
            <p:nvPr/>
          </p:nvSpPr>
          <p:spPr>
            <a:xfrm>
              <a:off x="5860732" y="3168967"/>
              <a:ext cx="237172" cy="521969"/>
            </a:xfrm>
            <a:custGeom>
              <a:avLst/>
              <a:gdLst>
                <a:gd name="connsiteX0" fmla="*/ 172403 w 237172"/>
                <a:gd name="connsiteY0" fmla="*/ 510540 h 521969"/>
                <a:gd name="connsiteX1" fmla="*/ 122873 w 237172"/>
                <a:gd name="connsiteY1" fmla="*/ 521970 h 521969"/>
                <a:gd name="connsiteX2" fmla="*/ 114300 w 237172"/>
                <a:gd name="connsiteY2" fmla="*/ 521970 h 521969"/>
                <a:gd name="connsiteX3" fmla="*/ 0 w 237172"/>
                <a:gd name="connsiteY3" fmla="*/ 407670 h 521969"/>
                <a:gd name="connsiteX4" fmla="*/ 0 w 237172"/>
                <a:gd name="connsiteY4" fmla="*/ 114300 h 521969"/>
                <a:gd name="connsiteX5" fmla="*/ 114300 w 237172"/>
                <a:gd name="connsiteY5" fmla="*/ 0 h 521969"/>
                <a:gd name="connsiteX6" fmla="*/ 122873 w 237172"/>
                <a:gd name="connsiteY6" fmla="*/ 0 h 521969"/>
                <a:gd name="connsiteX7" fmla="*/ 237173 w 237172"/>
                <a:gd name="connsiteY7" fmla="*/ 114300 h 521969"/>
                <a:gd name="connsiteX8" fmla="*/ 237173 w 237172"/>
                <a:gd name="connsiteY8" fmla="*/ 188595 h 5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 h="521969">
                  <a:moveTo>
                    <a:pt x="172403" y="510540"/>
                  </a:moveTo>
                  <a:cubicBezTo>
                    <a:pt x="157163" y="518160"/>
                    <a:pt x="140018" y="521970"/>
                    <a:pt x="122873" y="521970"/>
                  </a:cubicBezTo>
                  <a:lnTo>
                    <a:pt x="114300" y="521970"/>
                  </a:lnTo>
                  <a:cubicBezTo>
                    <a:pt x="51435" y="521970"/>
                    <a:pt x="0" y="470535"/>
                    <a:pt x="0" y="407670"/>
                  </a:cubicBezTo>
                  <a:lnTo>
                    <a:pt x="0" y="114300"/>
                  </a:lnTo>
                  <a:cubicBezTo>
                    <a:pt x="0" y="51435"/>
                    <a:pt x="51435" y="0"/>
                    <a:pt x="114300" y="0"/>
                  </a:cubicBezTo>
                  <a:lnTo>
                    <a:pt x="122873" y="0"/>
                  </a:lnTo>
                  <a:cubicBezTo>
                    <a:pt x="185738" y="0"/>
                    <a:pt x="237173" y="51435"/>
                    <a:pt x="237173" y="114300"/>
                  </a:cubicBezTo>
                  <a:lnTo>
                    <a:pt x="237173" y="188595"/>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49" name="Freeform: Shape 348">
              <a:extLst>
                <a:ext uri="{FF2B5EF4-FFF2-40B4-BE49-F238E27FC236}">
                  <a16:creationId xmlns:a16="http://schemas.microsoft.com/office/drawing/2014/main" id="{6F23E22B-0BC6-4802-8AE0-A46F181BB743}"/>
                </a:ext>
              </a:extLst>
            </p:cNvPr>
            <p:cNvSpPr/>
            <p:nvPr/>
          </p:nvSpPr>
          <p:spPr>
            <a:xfrm>
              <a:off x="5863590" y="3429952"/>
              <a:ext cx="149542" cy="9525"/>
            </a:xfrm>
            <a:custGeom>
              <a:avLst/>
              <a:gdLst>
                <a:gd name="connsiteX0" fmla="*/ 0 w 149542"/>
                <a:gd name="connsiteY0" fmla="*/ 0 h 9525"/>
                <a:gd name="connsiteX1" fmla="*/ 149543 w 149542"/>
                <a:gd name="connsiteY1" fmla="*/ 0 h 9525"/>
              </a:gdLst>
              <a:ahLst/>
              <a:cxnLst>
                <a:cxn ang="0">
                  <a:pos x="connsiteX0" y="connsiteY0"/>
                </a:cxn>
                <a:cxn ang="0">
                  <a:pos x="connsiteX1" y="connsiteY1"/>
                </a:cxn>
              </a:cxnLst>
              <a:rect l="l" t="t" r="r" b="b"/>
              <a:pathLst>
                <a:path w="149542" h="9525">
                  <a:moveTo>
                    <a:pt x="0" y="0"/>
                  </a:moveTo>
                  <a:lnTo>
                    <a:pt x="149543" y="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0" name="Freeform: Shape 349">
              <a:extLst>
                <a:ext uri="{FF2B5EF4-FFF2-40B4-BE49-F238E27FC236}">
                  <a16:creationId xmlns:a16="http://schemas.microsoft.com/office/drawing/2014/main" id="{A4D0517F-57DF-4A6F-B929-AD29C993F388}"/>
                </a:ext>
              </a:extLst>
            </p:cNvPr>
            <p:cNvSpPr/>
            <p:nvPr/>
          </p:nvSpPr>
          <p:spPr>
            <a:xfrm rot="-2700000">
              <a:off x="6028372" y="3390870"/>
              <a:ext cx="300987" cy="300987"/>
            </a:xfrm>
            <a:custGeom>
              <a:avLst/>
              <a:gdLst>
                <a:gd name="connsiteX0" fmla="*/ 300987 w 300987"/>
                <a:gd name="connsiteY0" fmla="*/ 150494 h 300987"/>
                <a:gd name="connsiteX1" fmla="*/ 150494 w 300987"/>
                <a:gd name="connsiteY1" fmla="*/ 300987 h 300987"/>
                <a:gd name="connsiteX2" fmla="*/ 0 w 300987"/>
                <a:gd name="connsiteY2" fmla="*/ 150494 h 300987"/>
                <a:gd name="connsiteX3" fmla="*/ 150494 w 300987"/>
                <a:gd name="connsiteY3" fmla="*/ 0 h 300987"/>
                <a:gd name="connsiteX4" fmla="*/ 300987 w 300987"/>
                <a:gd name="connsiteY4" fmla="*/ 150494 h 3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87" h="300987">
                  <a:moveTo>
                    <a:pt x="300987" y="150494"/>
                  </a:moveTo>
                  <a:cubicBezTo>
                    <a:pt x="300987" y="233609"/>
                    <a:pt x="233609" y="300987"/>
                    <a:pt x="150494" y="300987"/>
                  </a:cubicBezTo>
                  <a:cubicBezTo>
                    <a:pt x="67378" y="300987"/>
                    <a:pt x="0" y="233609"/>
                    <a:pt x="0" y="150494"/>
                  </a:cubicBezTo>
                  <a:cubicBezTo>
                    <a:pt x="0" y="67378"/>
                    <a:pt x="67378" y="0"/>
                    <a:pt x="150494" y="0"/>
                  </a:cubicBezTo>
                  <a:cubicBezTo>
                    <a:pt x="233609" y="0"/>
                    <a:pt x="300987" y="67378"/>
                    <a:pt x="300987" y="150494"/>
                  </a:cubicBezTo>
                  <a:close/>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51" name="Freeform: Shape 350">
              <a:extLst>
                <a:ext uri="{FF2B5EF4-FFF2-40B4-BE49-F238E27FC236}">
                  <a16:creationId xmlns:a16="http://schemas.microsoft.com/office/drawing/2014/main" id="{7DBECE28-B543-440F-863B-533C0E9BD6B8}"/>
                </a:ext>
              </a:extLst>
            </p:cNvPr>
            <p:cNvSpPr/>
            <p:nvPr/>
          </p:nvSpPr>
          <p:spPr>
            <a:xfrm>
              <a:off x="6088380" y="3423284"/>
              <a:ext cx="180975" cy="236220"/>
            </a:xfrm>
            <a:custGeom>
              <a:avLst/>
              <a:gdLst>
                <a:gd name="connsiteX0" fmla="*/ 180975 w 180975"/>
                <a:gd name="connsiteY0" fmla="*/ 0 h 236220"/>
                <a:gd name="connsiteX1" fmla="*/ 0 w 180975"/>
                <a:gd name="connsiteY1" fmla="*/ 236220 h 236220"/>
              </a:gdLst>
              <a:ahLst/>
              <a:cxnLst>
                <a:cxn ang="0">
                  <a:pos x="connsiteX0" y="connsiteY0"/>
                </a:cxn>
                <a:cxn ang="0">
                  <a:pos x="connsiteX1" y="connsiteY1"/>
                </a:cxn>
              </a:cxnLst>
              <a:rect l="l" t="t" r="r" b="b"/>
              <a:pathLst>
                <a:path w="180975" h="236220">
                  <a:moveTo>
                    <a:pt x="180975" y="0"/>
                  </a:moveTo>
                  <a:lnTo>
                    <a:pt x="0" y="236220"/>
                  </a:lnTo>
                </a:path>
              </a:pathLst>
            </a:cu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4" name="Group 363">
            <a:extLst>
              <a:ext uri="{FF2B5EF4-FFF2-40B4-BE49-F238E27FC236}">
                <a16:creationId xmlns:a16="http://schemas.microsoft.com/office/drawing/2014/main" id="{EFFEBB6D-9351-4797-B053-A1F70562C70F}"/>
              </a:ext>
            </a:extLst>
          </p:cNvPr>
          <p:cNvGrpSpPr/>
          <p:nvPr/>
        </p:nvGrpSpPr>
        <p:grpSpPr>
          <a:xfrm>
            <a:off x="5206632" y="3060409"/>
            <a:ext cx="405000" cy="405000"/>
            <a:chOff x="6275998" y="2978995"/>
            <a:chExt cx="540000" cy="540000"/>
          </a:xfrm>
        </p:grpSpPr>
        <p:sp>
          <p:nvSpPr>
            <p:cNvPr id="365" name="Oval 364">
              <a:extLst>
                <a:ext uri="{FF2B5EF4-FFF2-40B4-BE49-F238E27FC236}">
                  <a16:creationId xmlns:a16="http://schemas.microsoft.com/office/drawing/2014/main" id="{B9582DBD-146C-460F-9DD3-42C2F6503B88}"/>
                </a:ext>
              </a:extLst>
            </p:cNvPr>
            <p:cNvSpPr>
              <a:spLocks noChangeAspect="1"/>
            </p:cNvSpPr>
            <p:nvPr/>
          </p:nvSpPr>
          <p:spPr>
            <a:xfrm>
              <a:off x="6275998" y="2978995"/>
              <a:ext cx="540000" cy="540000"/>
            </a:xfrm>
            <a:prstGeom prst="ellipse">
              <a:avLst/>
            </a:prstGeom>
            <a:noFill/>
            <a:ln w="2540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595454"/>
                </a:solidFill>
                <a:latin typeface="Trebuchet MS"/>
              </a:endParaRPr>
            </a:p>
          </p:txBody>
        </p:sp>
        <p:grpSp>
          <p:nvGrpSpPr>
            <p:cNvPr id="366" name="Group 365">
              <a:extLst>
                <a:ext uri="{FF2B5EF4-FFF2-40B4-BE49-F238E27FC236}">
                  <a16:creationId xmlns:a16="http://schemas.microsoft.com/office/drawing/2014/main" id="{343363A8-0FF6-49C9-80A7-512180D6A017}"/>
                </a:ext>
              </a:extLst>
            </p:cNvPr>
            <p:cNvGrpSpPr/>
            <p:nvPr/>
          </p:nvGrpSpPr>
          <p:grpSpPr>
            <a:xfrm>
              <a:off x="6377976" y="3057347"/>
              <a:ext cx="379883" cy="404758"/>
              <a:chOff x="6377976" y="3057347"/>
              <a:chExt cx="379883" cy="404758"/>
            </a:xfrm>
          </p:grpSpPr>
          <p:grpSp>
            <p:nvGrpSpPr>
              <p:cNvPr id="367" name="Group 366">
                <a:extLst>
                  <a:ext uri="{FF2B5EF4-FFF2-40B4-BE49-F238E27FC236}">
                    <a16:creationId xmlns:a16="http://schemas.microsoft.com/office/drawing/2014/main" id="{A2993F91-DA64-4775-83EA-1D32B8C0083C}"/>
                  </a:ext>
                </a:extLst>
              </p:cNvPr>
              <p:cNvGrpSpPr/>
              <p:nvPr/>
            </p:nvGrpSpPr>
            <p:grpSpPr>
              <a:xfrm>
                <a:off x="6377976" y="3057347"/>
                <a:ext cx="191046" cy="177736"/>
                <a:chOff x="3648692" y="1470418"/>
                <a:chExt cx="540000" cy="502379"/>
              </a:xfrm>
            </p:grpSpPr>
            <p:sp>
              <p:nvSpPr>
                <p:cNvPr id="374" name="Freeform: Shape 373">
                  <a:extLst>
                    <a:ext uri="{FF2B5EF4-FFF2-40B4-BE49-F238E27FC236}">
                      <a16:creationId xmlns:a16="http://schemas.microsoft.com/office/drawing/2014/main" id="{0F81CD7F-8690-4632-BAF6-2CADBCE50AB7}"/>
                    </a:ext>
                  </a:extLst>
                </p:cNvPr>
                <p:cNvSpPr/>
                <p:nvPr/>
              </p:nvSpPr>
              <p:spPr>
                <a:xfrm rot="2281565">
                  <a:off x="3648692" y="1470418"/>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5" name="Freeform: Shape 374">
                  <a:extLst>
                    <a:ext uri="{FF2B5EF4-FFF2-40B4-BE49-F238E27FC236}">
                      <a16:creationId xmlns:a16="http://schemas.microsoft.com/office/drawing/2014/main" id="{871CCAAD-1E70-4521-9D28-8BF73BD4D946}"/>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8" name="Group 367">
                <a:extLst>
                  <a:ext uri="{FF2B5EF4-FFF2-40B4-BE49-F238E27FC236}">
                    <a16:creationId xmlns:a16="http://schemas.microsoft.com/office/drawing/2014/main" id="{891CDB44-57A0-4158-9FFD-679DFB868AC8}"/>
                  </a:ext>
                </a:extLst>
              </p:cNvPr>
              <p:cNvGrpSpPr/>
              <p:nvPr/>
            </p:nvGrpSpPr>
            <p:grpSpPr>
              <a:xfrm rot="2700000">
                <a:off x="6573468" y="3139327"/>
                <a:ext cx="191046" cy="177736"/>
                <a:chOff x="3648694" y="1520834"/>
                <a:chExt cx="540000" cy="502379"/>
              </a:xfrm>
            </p:grpSpPr>
            <p:sp>
              <p:nvSpPr>
                <p:cNvPr id="372" name="Freeform: Shape 371">
                  <a:extLst>
                    <a:ext uri="{FF2B5EF4-FFF2-40B4-BE49-F238E27FC236}">
                      <a16:creationId xmlns:a16="http://schemas.microsoft.com/office/drawing/2014/main" id="{F8E8FCAE-E1D2-4C83-B8A2-958F18B77C33}"/>
                    </a:ext>
                  </a:extLst>
                </p:cNvPr>
                <p:cNvSpPr/>
                <p:nvPr/>
              </p:nvSpPr>
              <p:spPr>
                <a:xfrm rot="2281565">
                  <a:off x="3648694" y="1520834"/>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3" name="Freeform: Shape 372">
                  <a:extLst>
                    <a:ext uri="{FF2B5EF4-FFF2-40B4-BE49-F238E27FC236}">
                      <a16:creationId xmlns:a16="http://schemas.microsoft.com/office/drawing/2014/main" id="{AE015195-481D-4B5B-85A0-E6AD7AB38F83}"/>
                    </a:ext>
                  </a:extLst>
                </p:cNvPr>
                <p:cNvSpPr/>
                <p:nvPr/>
              </p:nvSpPr>
              <p:spPr>
                <a:xfrm rot="2281565">
                  <a:off x="3816129" y="1616992"/>
                  <a:ext cx="225680" cy="231124"/>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nvGrpSpPr>
              <p:cNvPr id="369" name="Group 368">
                <a:extLst>
                  <a:ext uri="{FF2B5EF4-FFF2-40B4-BE49-F238E27FC236}">
                    <a16:creationId xmlns:a16="http://schemas.microsoft.com/office/drawing/2014/main" id="{4C215764-095F-43E2-A483-15F20DF18F06}"/>
                  </a:ext>
                </a:extLst>
              </p:cNvPr>
              <p:cNvGrpSpPr/>
              <p:nvPr/>
            </p:nvGrpSpPr>
            <p:grpSpPr>
              <a:xfrm rot="20700000">
                <a:off x="6409506" y="3284369"/>
                <a:ext cx="191046" cy="177736"/>
                <a:chOff x="3704959" y="1467042"/>
                <a:chExt cx="540000" cy="502379"/>
              </a:xfrm>
            </p:grpSpPr>
            <p:sp>
              <p:nvSpPr>
                <p:cNvPr id="370" name="Freeform: Shape 369">
                  <a:extLst>
                    <a:ext uri="{FF2B5EF4-FFF2-40B4-BE49-F238E27FC236}">
                      <a16:creationId xmlns:a16="http://schemas.microsoft.com/office/drawing/2014/main" id="{69D3BC61-43D6-4A71-80B4-5CE7F2CE91FB}"/>
                    </a:ext>
                  </a:extLst>
                </p:cNvPr>
                <p:cNvSpPr/>
                <p:nvPr/>
              </p:nvSpPr>
              <p:spPr>
                <a:xfrm rot="2281565">
                  <a:off x="3704959" y="1467042"/>
                  <a:ext cx="540000" cy="502379"/>
                </a:xfrm>
                <a:custGeom>
                  <a:avLst/>
                  <a:gdLst>
                    <a:gd name="connsiteX0" fmla="*/ 7238396 w 7369014"/>
                    <a:gd name="connsiteY0" fmla="*/ 2615964 h 6855639"/>
                    <a:gd name="connsiteX1" fmla="*/ 5897771 w 7369014"/>
                    <a:gd name="connsiteY1" fmla="*/ 6442072 h 6855639"/>
                    <a:gd name="connsiteX2" fmla="*/ 1988649 w 7369014"/>
                    <a:gd name="connsiteY2" fmla="*/ 6026998 h 6855639"/>
                    <a:gd name="connsiteX3" fmla="*/ 66922 w 7369014"/>
                    <a:gd name="connsiteY3" fmla="*/ 2396657 h 6855639"/>
                    <a:gd name="connsiteX4" fmla="*/ 3673723 w 7369014"/>
                    <a:gd name="connsiteY4" fmla="*/ 383 h 6855639"/>
                    <a:gd name="connsiteX5" fmla="*/ 7238396 w 7369014"/>
                    <a:gd name="connsiteY5" fmla="*/ 2615964 h 68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9014" h="6855639">
                      <a:moveTo>
                        <a:pt x="7238396" y="2615964"/>
                      </a:moveTo>
                      <a:cubicBezTo>
                        <a:pt x="7665240" y="4045798"/>
                        <a:pt x="7001122" y="5730252"/>
                        <a:pt x="5897771" y="6442072"/>
                      </a:cubicBezTo>
                      <a:cubicBezTo>
                        <a:pt x="4794420" y="7160086"/>
                        <a:pt x="3251835" y="6893076"/>
                        <a:pt x="1988649" y="6026998"/>
                      </a:cubicBezTo>
                      <a:cubicBezTo>
                        <a:pt x="719269" y="5160920"/>
                        <a:pt x="-271331" y="3695774"/>
                        <a:pt x="66922" y="2396657"/>
                      </a:cubicBezTo>
                      <a:cubicBezTo>
                        <a:pt x="398981" y="1097539"/>
                        <a:pt x="2071664" y="-23778"/>
                        <a:pt x="3673723" y="383"/>
                      </a:cubicBezTo>
                      <a:cubicBezTo>
                        <a:pt x="5268967" y="23925"/>
                        <a:pt x="6805357" y="1186749"/>
                        <a:pt x="7238396" y="2615964"/>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sp>
              <p:nvSpPr>
                <p:cNvPr id="371" name="Freeform: Shape 370">
                  <a:extLst>
                    <a:ext uri="{FF2B5EF4-FFF2-40B4-BE49-F238E27FC236}">
                      <a16:creationId xmlns:a16="http://schemas.microsoft.com/office/drawing/2014/main" id="{458329D3-0CCC-42C8-A4C7-311CA2A0F74C}"/>
                    </a:ext>
                  </a:extLst>
                </p:cNvPr>
                <p:cNvSpPr/>
                <p:nvPr/>
              </p:nvSpPr>
              <p:spPr>
                <a:xfrm rot="2281565">
                  <a:off x="3842704" y="1590418"/>
                  <a:ext cx="225679" cy="231125"/>
                </a:xfrm>
                <a:custGeom>
                  <a:avLst/>
                  <a:gdLst>
                    <a:gd name="connsiteX0" fmla="*/ 1419788 w 3079688"/>
                    <a:gd name="connsiteY0" fmla="*/ 176 h 3154008"/>
                    <a:gd name="connsiteX1" fmla="*/ 3054062 w 3079688"/>
                    <a:gd name="connsiteY1" fmla="*/ 1343898 h 3154008"/>
                    <a:gd name="connsiteX2" fmla="*/ 2154530 w 3079688"/>
                    <a:gd name="connsiteY2" fmla="*/ 3105790 h 3154008"/>
                    <a:gd name="connsiteX3" fmla="*/ 627432 w 3079688"/>
                    <a:gd name="connsiteY3" fmla="*/ 2424946 h 3154008"/>
                    <a:gd name="connsiteX4" fmla="*/ 32701 w 3079688"/>
                    <a:gd name="connsiteY4" fmla="*/ 1071312 h 3154008"/>
                    <a:gd name="connsiteX5" fmla="*/ 1419788 w 3079688"/>
                    <a:gd name="connsiteY5" fmla="*/ 176 h 3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8" h="3154008">
                      <a:moveTo>
                        <a:pt x="1419788" y="176"/>
                      </a:moveTo>
                      <a:cubicBezTo>
                        <a:pt x="2101871" y="13185"/>
                        <a:pt x="2907237" y="620927"/>
                        <a:pt x="3054062" y="1343898"/>
                      </a:cubicBezTo>
                      <a:cubicBezTo>
                        <a:pt x="3200886" y="2066868"/>
                        <a:pt x="2692266" y="2906927"/>
                        <a:pt x="2154530" y="3105790"/>
                      </a:cubicBezTo>
                      <a:cubicBezTo>
                        <a:pt x="1619891" y="3303415"/>
                        <a:pt x="1057374" y="2857366"/>
                        <a:pt x="627432" y="2424946"/>
                      </a:cubicBezTo>
                      <a:cubicBezTo>
                        <a:pt x="197491" y="1992527"/>
                        <a:pt x="-102353" y="1573117"/>
                        <a:pt x="32701" y="1071312"/>
                      </a:cubicBezTo>
                      <a:cubicBezTo>
                        <a:pt x="167754" y="570746"/>
                        <a:pt x="733988" y="-11595"/>
                        <a:pt x="1419788" y="176"/>
                      </a:cubicBezTo>
                      <a:close/>
                    </a:path>
                  </a:pathLst>
                </a:custGeom>
                <a:noFill/>
                <a:ln w="19050" cap="rnd">
                  <a:solidFill>
                    <a:schemeClr val="bg1"/>
                  </a:solidFill>
                </a:ln>
              </p:spPr>
              <p:style>
                <a:lnRef idx="0">
                  <a:schemeClr val="accent1"/>
                </a:lnRef>
                <a:fillRef idx="1">
                  <a:schemeClr val="accent1"/>
                </a:fillRef>
                <a:effectRef idx="0">
                  <a:srgbClr val="000000"/>
                </a:effectRef>
                <a:fontRef idx="minor">
                  <a:schemeClr val="lt1"/>
                </a:fontRef>
              </p:style>
              <p:txBody>
                <a:bodyPr rtlCol="0" anchor="ctr"/>
                <a:lstStyle/>
                <a:p>
                  <a:pPr algn="ctr" defTabSz="685800"/>
                  <a:endParaRPr lang="en-GB" sz="1500">
                    <a:solidFill>
                      <a:srgbClr val="FFFFFF"/>
                    </a:solidFill>
                    <a:latin typeface="Trebuchet MS"/>
                  </a:endParaRPr>
                </a:p>
              </p:txBody>
            </p:sp>
          </p:grpSp>
        </p:grpSp>
      </p:grpSp>
      <p:sp>
        <p:nvSpPr>
          <p:cNvPr id="408" name="Left Brace 407">
            <a:extLst>
              <a:ext uri="{FF2B5EF4-FFF2-40B4-BE49-F238E27FC236}">
                <a16:creationId xmlns:a16="http://schemas.microsoft.com/office/drawing/2014/main" id="{B41D623B-062E-4681-A040-BD8CE2100A74}"/>
              </a:ext>
            </a:extLst>
          </p:cNvPr>
          <p:cNvSpPr/>
          <p:nvPr/>
        </p:nvSpPr>
        <p:spPr>
          <a:xfrm rot="16200000">
            <a:off x="2731493" y="3708333"/>
            <a:ext cx="133554" cy="1957509"/>
          </a:xfrm>
          <a:prstGeom prst="leftBrace">
            <a:avLst>
              <a:gd name="adj1" fmla="val 8333"/>
              <a:gd name="adj2" fmla="val 51480"/>
            </a:avLst>
          </a:prstGeom>
          <a:ln w="28575" cap="sq"/>
        </p:spPr>
        <p:style>
          <a:lnRef idx="1">
            <a:schemeClr val="accent1"/>
          </a:lnRef>
          <a:fillRef idx="0">
            <a:schemeClr val="accent1"/>
          </a:fillRef>
          <a:effectRef idx="0">
            <a:srgbClr val="000000"/>
          </a:effectRef>
          <a:fontRef idx="minor">
            <a:schemeClr val="lt1"/>
          </a:fontRef>
        </p:style>
        <p:txBody>
          <a:bodyPr rtlCol="0" anchor="ctr"/>
          <a:lstStyle/>
          <a:p>
            <a:pPr algn="ctr" defTabSz="685800"/>
            <a:endParaRPr lang="en-GB" sz="1350">
              <a:solidFill>
                <a:srgbClr val="FFFFFF"/>
              </a:solidFill>
              <a:latin typeface="Trebuchet MS"/>
            </a:endParaRPr>
          </a:p>
        </p:txBody>
      </p:sp>
      <p:sp>
        <p:nvSpPr>
          <p:cNvPr id="409" name="TextBox 408">
            <a:extLst>
              <a:ext uri="{FF2B5EF4-FFF2-40B4-BE49-F238E27FC236}">
                <a16:creationId xmlns:a16="http://schemas.microsoft.com/office/drawing/2014/main" id="{0BACBF37-3AFA-4737-B60E-C2382F18A62D}"/>
              </a:ext>
            </a:extLst>
          </p:cNvPr>
          <p:cNvSpPr txBox="1"/>
          <p:nvPr/>
        </p:nvSpPr>
        <p:spPr>
          <a:xfrm>
            <a:off x="1629022" y="4794015"/>
            <a:ext cx="2379098" cy="138499"/>
          </a:xfrm>
          <a:prstGeom prst="rect">
            <a:avLst/>
          </a:prstGeom>
          <a:noFill/>
        </p:spPr>
        <p:txBody>
          <a:bodyPr wrap="square" lIns="0" tIns="0" rIns="0" bIns="0" rtlCol="0">
            <a:spAutoFit/>
          </a:bodyPr>
          <a:lstStyle/>
          <a:p>
            <a:pPr algn="ctr" defTabSz="685800">
              <a:spcBef>
                <a:spcPts val="900"/>
              </a:spcBef>
              <a:buSzPct val="100000"/>
            </a:pPr>
            <a:r>
              <a:rPr lang="en-GB" sz="900" dirty="0">
                <a:solidFill>
                  <a:srgbClr val="595454"/>
                </a:solidFill>
              </a:rPr>
              <a:t>Patient referral to CAR T treatment </a:t>
            </a:r>
            <a:r>
              <a:rPr lang="en-GB" sz="900" dirty="0" err="1">
                <a:solidFill>
                  <a:srgbClr val="595454"/>
                </a:solidFill>
              </a:rPr>
              <a:t>center</a:t>
            </a:r>
            <a:endParaRPr lang="en-GB" sz="900" dirty="0">
              <a:solidFill>
                <a:srgbClr val="595454"/>
              </a:solidFill>
            </a:endParaRPr>
          </a:p>
        </p:txBody>
      </p:sp>
      <p:sp>
        <p:nvSpPr>
          <p:cNvPr id="7" name="Footer Placeholder 6">
            <a:extLst>
              <a:ext uri="{FF2B5EF4-FFF2-40B4-BE49-F238E27FC236}">
                <a16:creationId xmlns:a16="http://schemas.microsoft.com/office/drawing/2014/main" id="{181B67CD-96D4-5219-D62E-0DDC79F14BA5}"/>
              </a:ext>
            </a:extLst>
          </p:cNvPr>
          <p:cNvSpPr>
            <a:spLocks noGrp="1"/>
          </p:cNvSpPr>
          <p:nvPr>
            <p:ph type="ftr" sz="quarter" idx="3"/>
          </p:nvPr>
        </p:nvSpPr>
        <p:spPr/>
        <p:txBody>
          <a:bodyPr/>
          <a:lstStyle/>
          <a:p>
            <a:r>
              <a:rPr lang="en-US" baseline="30000" dirty="0"/>
              <a:t>a</a:t>
            </a:r>
            <a:r>
              <a:rPr lang="en-US" dirty="0"/>
              <a:t>typically Fludarabine/Cyclophosphamide (Fludarabine: 30mg/m</a:t>
            </a:r>
            <a:r>
              <a:rPr lang="en-US" baseline="30000" dirty="0"/>
              <a:t>2</a:t>
            </a:r>
            <a:r>
              <a:rPr lang="en-US" dirty="0"/>
              <a:t> and Cyclophosphamide 300mg/m</a:t>
            </a:r>
            <a:r>
              <a:rPr lang="en-US" baseline="30000" dirty="0"/>
              <a:t>2</a:t>
            </a:r>
            <a:r>
              <a:rPr lang="en-US" dirty="0"/>
              <a:t>)</a:t>
            </a:r>
          </a:p>
          <a:p>
            <a:endParaRPr lang="en-US" dirty="0"/>
          </a:p>
          <a:p>
            <a:r>
              <a:rPr lang="en-US" dirty="0"/>
              <a:t>CAR: chimeric antigen receptor</a:t>
            </a:r>
          </a:p>
          <a:p>
            <a:endParaRPr lang="en-US" dirty="0"/>
          </a:p>
          <a:p>
            <a:r>
              <a:rPr lang="en-US" dirty="0"/>
              <a:t>Moran D. Myeloma </a:t>
            </a:r>
            <a:r>
              <a:rPr lang="en-US" i="1" dirty="0"/>
              <a:t>Today. </a:t>
            </a:r>
            <a:r>
              <a:rPr lang="en-US" dirty="0"/>
              <a:t>Accessed February 2021. </a:t>
            </a:r>
            <a:br>
              <a:rPr lang="en-US" dirty="0"/>
            </a:br>
            <a:r>
              <a:rPr lang="en-US" dirty="0" err="1"/>
              <a:t>Yakoub</a:t>
            </a:r>
            <a:r>
              <a:rPr lang="en-US" dirty="0"/>
              <a:t>-Agha I, et al. </a:t>
            </a:r>
            <a:r>
              <a:rPr lang="en-US" i="1" dirty="0" err="1"/>
              <a:t>Haematologica</a:t>
            </a:r>
            <a:r>
              <a:rPr lang="en-US" i="1" dirty="0"/>
              <a:t>. </a:t>
            </a:r>
            <a:r>
              <a:rPr lang="en-US" dirty="0"/>
              <a:t>2020;105:297-316. </a:t>
            </a:r>
          </a:p>
          <a:p>
            <a:r>
              <a:rPr lang="en-US" dirty="0"/>
              <a:t>Turtle CJ, et al. </a:t>
            </a:r>
            <a:r>
              <a:rPr lang="en-US" i="1" dirty="0"/>
              <a:t>Blood. </a:t>
            </a:r>
            <a:r>
              <a:rPr lang="en-US" dirty="0"/>
              <a:t>2015;126(23):184.</a:t>
            </a:r>
          </a:p>
        </p:txBody>
      </p:sp>
    </p:spTree>
    <p:extLst>
      <p:ext uri="{BB962C8B-B14F-4D97-AF65-F5344CB8AC3E}">
        <p14:creationId xmlns:p14="http://schemas.microsoft.com/office/powerpoint/2010/main" val="163813842"/>
      </p:ext>
    </p:extLst>
  </p:cSld>
  <p:clrMapOvr>
    <a:masterClrMapping/>
  </p:clrMapOvr>
  <mc:AlternateContent xmlns:mc="http://schemas.openxmlformats.org/markup-compatibility/2006" xmlns:p14="http://schemas.microsoft.com/office/powerpoint/2010/main">
    <mc:Choice Requires="p14">
      <p:transition p14:dur="0" advTm="56100"/>
    </mc:Choice>
    <mc:Fallback xmlns="">
      <p:transition advTm="561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TIMING" val="|5.9|17.3"/>
</p:tagLst>
</file>

<file path=ppt/tags/tag13.xml><?xml version="1.0" encoding="utf-8"?>
<p:tagLst xmlns:a="http://schemas.openxmlformats.org/drawingml/2006/main" xmlns:r="http://schemas.openxmlformats.org/officeDocument/2006/relationships" xmlns:p="http://schemas.openxmlformats.org/presentationml/2006/main">
  <p:tag name="TIMING" val="|5.9|17.3"/>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CustomIcon"/>
</p:tagLst>
</file>

<file path=ppt/tags/tag7.xml><?xml version="1.0" encoding="utf-8"?>
<p:tagLst xmlns:a="http://schemas.openxmlformats.org/drawingml/2006/main" xmlns:r="http://schemas.openxmlformats.org/officeDocument/2006/relationships" xmlns:p="http://schemas.openxmlformats.org/presentationml/2006/main">
  <p:tag name="NAME" val="CustomIcon"/>
</p:tagLst>
</file>

<file path=ppt/tags/tag8.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2906</Words>
  <Application>Microsoft Office PowerPoint</Application>
  <PresentationFormat>Widescreen</PresentationFormat>
  <Paragraphs>347</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Verdana</vt:lpstr>
      <vt:lpstr>2022 Hem Onc</vt:lpstr>
      <vt:lpstr>Practical Considerations With Using CAR T Cell Therapies in Multiple Myeloma</vt:lpstr>
      <vt:lpstr>Disclaimer</vt:lpstr>
      <vt:lpstr>Considerations for Treatment </vt:lpstr>
      <vt:lpstr>Overview of the CAR T Cell Administration Process</vt:lpstr>
      <vt:lpstr>Overview of the CAR T Cell Administration Process</vt:lpstr>
      <vt:lpstr>Overview of the CAR T Cell Administration Process</vt:lpstr>
      <vt:lpstr>Overview of the CAR T Cell Administration Process</vt:lpstr>
      <vt:lpstr>Overview of the CAR T Cell Administration Process</vt:lpstr>
      <vt:lpstr>Overview of the CAR T Cell Administration Process</vt:lpstr>
      <vt:lpstr>Overview of the CAR T Cell Administration Process</vt:lpstr>
      <vt:lpstr>Logistical Considerations </vt:lpstr>
      <vt:lpstr>The Patient Journey Through CAR T Therapy: Coordination Between Referring Physician and Treatment Center </vt:lpstr>
      <vt:lpstr>Apheresis Procedure</vt:lpstr>
      <vt:lpstr>Apheresis Procedure</vt:lpstr>
      <vt:lpstr>Apheresis Procedure</vt:lpstr>
      <vt:lpstr>Apheresis Procedure</vt:lpstr>
      <vt:lpstr>Bridging Therapy</vt:lpstr>
      <vt:lpstr>Lymphodepletion: Optimizing CAR T Cell Expansion Following Infusion </vt:lpstr>
      <vt:lpstr>Lymphodepletion: Optimizing CAR T Cell Expansion Following Infusion </vt:lpstr>
      <vt:lpstr>Take Home Points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2022-09-28T19:28:25Z</dcterms:modified>
</cp:coreProperties>
</file>