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0"/>
  </p:notesMasterIdLst>
  <p:sldIdLst>
    <p:sldId id="257" r:id="rId2"/>
    <p:sldId id="256" r:id="rId3"/>
    <p:sldId id="258" r:id="rId4"/>
    <p:sldId id="259" r:id="rId5"/>
    <p:sldId id="260" r:id="rId6"/>
    <p:sldId id="266"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3840" userDrawn="1">
          <p15:clr>
            <a:srgbClr val="A4A3A4"/>
          </p15:clr>
        </p15:guide>
        <p15:guide id="3" orient="horz" pos="1137" userDrawn="1">
          <p15:clr>
            <a:srgbClr val="A4A3A4"/>
          </p15:clr>
        </p15:guide>
        <p15:guide id="4" orient="horz" pos="499" userDrawn="1">
          <p15:clr>
            <a:srgbClr val="A4A3A4"/>
          </p15:clr>
        </p15:guide>
        <p15:guide id="5"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5" autoAdjust="0"/>
    <p:restoredTop sz="94660"/>
  </p:normalViewPr>
  <p:slideViewPr>
    <p:cSldViewPr snapToGrid="0">
      <p:cViewPr varScale="1">
        <p:scale>
          <a:sx n="108" d="100"/>
          <a:sy n="108" d="100"/>
        </p:scale>
        <p:origin x="114" y="204"/>
      </p:cViewPr>
      <p:guideLst>
        <p:guide orient="horz" pos="3984"/>
        <p:guide pos="3840"/>
        <p:guide orient="horz" pos="1137"/>
        <p:guide orient="horz" pos="499"/>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551111"/>
            <a:ext cx="10515600" cy="2852737"/>
          </a:xfrm>
        </p:spPr>
        <p:txBody>
          <a:bodyPr>
            <a:noAutofit/>
          </a:bodyPr>
          <a:lstStyle/>
          <a:p>
            <a:r>
              <a:rPr lang="en-US" sz="3600" dirty="0"/>
              <a:t>Can I Expect Better Outcomes with </a:t>
            </a:r>
            <a:r>
              <a:rPr lang="en-US" sz="3600" dirty="0" err="1"/>
              <a:t>Ciltacabtagene</a:t>
            </a:r>
            <a:r>
              <a:rPr lang="en-US" sz="3600" dirty="0"/>
              <a:t> </a:t>
            </a:r>
            <a:r>
              <a:rPr lang="en-US" sz="3600" dirty="0" err="1"/>
              <a:t>Autoleucel</a:t>
            </a:r>
            <a:r>
              <a:rPr lang="en-US" sz="3600" dirty="0"/>
              <a:t> Therapy Compared to Other Treatment Options in the Triple-Class Refractory Myeloma Patient?</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430836"/>
            <a:ext cx="10515600" cy="2268537"/>
          </a:xfrm>
        </p:spPr>
        <p:txBody>
          <a:bodyPr>
            <a:normAutofit/>
          </a:bodyPr>
          <a:lstStyle/>
          <a:p>
            <a:r>
              <a:rPr lang="en-US" dirty="0"/>
              <a:t>Adam D. Cohen, MD</a:t>
            </a:r>
          </a:p>
          <a:p>
            <a:r>
              <a:rPr lang="en-US" dirty="0"/>
              <a:t>Associate Professor, Medicine</a:t>
            </a:r>
          </a:p>
          <a:p>
            <a:r>
              <a:rPr lang="en-US" dirty="0"/>
              <a:t>Director, Myeloma Immunotherapy</a:t>
            </a:r>
          </a:p>
          <a:p>
            <a:r>
              <a:rPr lang="en-US" dirty="0"/>
              <a:t>University of Pennsylvania</a:t>
            </a:r>
          </a:p>
          <a:p>
            <a:r>
              <a:rPr lang="en-US" dirty="0"/>
              <a:t>Philadelphia, PA</a:t>
            </a:r>
          </a:p>
        </p:txBody>
      </p:sp>
    </p:spTree>
    <p:extLst>
      <p:ext uri="{BB962C8B-B14F-4D97-AF65-F5344CB8AC3E}">
        <p14:creationId xmlns:p14="http://schemas.microsoft.com/office/powerpoint/2010/main" val="333117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066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EFD8020-1A27-07A8-2C09-64C3F7E76367}"/>
              </a:ext>
            </a:extLst>
          </p:cNvPr>
          <p:cNvGrpSpPr/>
          <p:nvPr/>
        </p:nvGrpSpPr>
        <p:grpSpPr>
          <a:xfrm>
            <a:off x="5987222" y="1656286"/>
            <a:ext cx="5408083" cy="4495805"/>
            <a:chOff x="6160847" y="1656286"/>
            <a:chExt cx="5408083" cy="4495805"/>
          </a:xfrm>
        </p:grpSpPr>
        <p:pic>
          <p:nvPicPr>
            <p:cNvPr id="7" name="Picture 6"/>
            <p:cNvPicPr>
              <a:picLocks noChangeAspect="1"/>
            </p:cNvPicPr>
            <p:nvPr/>
          </p:nvPicPr>
          <p:blipFill rotWithShape="1">
            <a:blip r:embed="rId2"/>
            <a:srcRect l="52647" t="331" b="54815"/>
            <a:stretch/>
          </p:blipFill>
          <p:spPr>
            <a:xfrm>
              <a:off x="6285053" y="1760650"/>
              <a:ext cx="5283877" cy="4391441"/>
            </a:xfrm>
            <a:prstGeom prst="rect">
              <a:avLst/>
            </a:prstGeom>
          </p:spPr>
        </p:pic>
        <p:sp>
          <p:nvSpPr>
            <p:cNvPr id="15" name="Rectangle 14">
              <a:extLst>
                <a:ext uri="{FF2B5EF4-FFF2-40B4-BE49-F238E27FC236}">
                  <a16:creationId xmlns:a16="http://schemas.microsoft.com/office/drawing/2014/main" id="{4706D7DB-6BAC-B1E4-CFEB-8AFE8B2246E8}"/>
                </a:ext>
              </a:extLst>
            </p:cNvPr>
            <p:cNvSpPr/>
            <p:nvPr/>
          </p:nvSpPr>
          <p:spPr>
            <a:xfrm>
              <a:off x="6160847" y="1656286"/>
              <a:ext cx="224977"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2043AA6-4652-4D35-9AE2-E40DE298FFD8}"/>
              </a:ext>
            </a:extLst>
          </p:cNvPr>
          <p:cNvSpPr>
            <a:spLocks noGrp="1"/>
          </p:cNvSpPr>
          <p:nvPr>
            <p:ph type="title"/>
          </p:nvPr>
        </p:nvSpPr>
        <p:spPr/>
        <p:txBody>
          <a:bodyPr/>
          <a:lstStyle/>
          <a:p>
            <a:r>
              <a:rPr lang="en-US" dirty="0"/>
              <a:t>Triple-Class Refractory (TCR) Myeloma</a:t>
            </a:r>
          </a:p>
        </p:txBody>
      </p:sp>
      <p:sp>
        <p:nvSpPr>
          <p:cNvPr id="3" name="Footer Placeholder 2">
            <a:extLst>
              <a:ext uri="{FF2B5EF4-FFF2-40B4-BE49-F238E27FC236}">
                <a16:creationId xmlns:a16="http://schemas.microsoft.com/office/drawing/2014/main" id="{F1B82090-1814-AABB-2C51-0CC5FCF8F5E8}"/>
              </a:ext>
            </a:extLst>
          </p:cNvPr>
          <p:cNvSpPr>
            <a:spLocks noGrp="1"/>
          </p:cNvSpPr>
          <p:nvPr>
            <p:ph type="ftr" sz="quarter" idx="3"/>
          </p:nvPr>
        </p:nvSpPr>
        <p:spPr>
          <a:xfrm>
            <a:off x="1621894" y="6113279"/>
            <a:ext cx="3348942" cy="442131"/>
          </a:xfrm>
        </p:spPr>
        <p:txBody>
          <a:bodyPr/>
          <a:lstStyle/>
          <a:p>
            <a:r>
              <a:rPr lang="en-US" dirty="0"/>
              <a:t>Gandhi, et al. </a:t>
            </a:r>
            <a:r>
              <a:rPr lang="en-US" i="1" dirty="0"/>
              <a:t>Leukemia</a:t>
            </a:r>
            <a:r>
              <a:rPr lang="en-US" dirty="0"/>
              <a:t>. 2019;33:2266-2275.</a:t>
            </a:r>
          </a:p>
        </p:txBody>
      </p:sp>
      <p:pic>
        <p:nvPicPr>
          <p:cNvPr id="4"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671331" y="1492250"/>
            <a:ext cx="5233988" cy="4594225"/>
          </a:xfrm>
        </p:spPr>
      </p:pic>
      <p:sp>
        <p:nvSpPr>
          <p:cNvPr id="6" name="TextBox 5"/>
          <p:cNvSpPr txBox="1"/>
          <p:nvPr/>
        </p:nvSpPr>
        <p:spPr>
          <a:xfrm>
            <a:off x="3189080" y="3396343"/>
            <a:ext cx="17924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ORR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 PFS 3.4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542297" y="1307272"/>
            <a:ext cx="3012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MAMMOTH study (n = 275)</a:t>
            </a:r>
          </a:p>
        </p:txBody>
      </p:sp>
      <p:sp>
        <p:nvSpPr>
          <p:cNvPr id="9" name="TextBox 8"/>
          <p:cNvSpPr txBox="1"/>
          <p:nvPr/>
        </p:nvSpPr>
        <p:spPr>
          <a:xfrm>
            <a:off x="8033909" y="1307272"/>
            <a:ext cx="3179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ea typeface="+mn-ea"/>
                <a:cs typeface="+mn-cs"/>
              </a:rPr>
              <a:t>LocoMMotion</a:t>
            </a:r>
            <a:r>
              <a:rPr kumimoji="0" lang="en-US" b="0" i="0" u="none" strike="noStrike" kern="1200" cap="none" spc="0" normalizeH="0" baseline="0" noProof="0" dirty="0">
                <a:ln>
                  <a:noFill/>
                </a:ln>
                <a:solidFill>
                  <a:prstClr val="black"/>
                </a:solidFill>
                <a:effectLst/>
                <a:uLnTx/>
                <a:uFillTx/>
                <a:ea typeface="+mn-ea"/>
                <a:cs typeface="+mn-cs"/>
              </a:rPr>
              <a:t> study (n = 248)</a:t>
            </a:r>
          </a:p>
        </p:txBody>
      </p:sp>
      <p:sp>
        <p:nvSpPr>
          <p:cNvPr id="11" name="TextBox 10"/>
          <p:cNvSpPr txBox="1"/>
          <p:nvPr/>
        </p:nvSpPr>
        <p:spPr>
          <a:xfrm>
            <a:off x="7819527" y="3789299"/>
            <a:ext cx="17924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ORR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 PFS 4.6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18"/>
          <p:cNvSpPr>
            <a:spLocks noChangeArrowheads="1"/>
          </p:cNvSpPr>
          <p:nvPr/>
        </p:nvSpPr>
        <p:spPr bwMode="auto">
          <a:xfrm>
            <a:off x="8994657" y="1659702"/>
            <a:ext cx="958852" cy="307777"/>
          </a:xfrm>
          <a:prstGeom prst="rect">
            <a:avLst/>
          </a:prstGeom>
          <a:solidFill>
            <a:schemeClr val="bg1"/>
          </a:solid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2243"/>
                </a:solidFill>
                <a:effectLst/>
                <a:uLnTx/>
                <a:uFillTx/>
                <a:ea typeface="MS PGothic" pitchFamily="34" charset="-128"/>
                <a:cs typeface="+mn-cs"/>
              </a:rPr>
              <a:t>74% TCR</a:t>
            </a:r>
            <a:endParaRPr kumimoji="0" lang="en-US" sz="1400" b="0" i="0" u="none" strike="noStrike" kern="1200" cap="none" spc="0" normalizeH="0" baseline="0" noProof="0" dirty="0">
              <a:ln>
                <a:noFill/>
              </a:ln>
              <a:solidFill>
                <a:srgbClr val="002243"/>
              </a:solidFill>
              <a:effectLst/>
              <a:uLnTx/>
              <a:uFillTx/>
              <a:ea typeface="MS PGothic" pitchFamily="34" charset="-128"/>
              <a:cs typeface="+mn-cs"/>
            </a:endParaRPr>
          </a:p>
        </p:txBody>
      </p:sp>
      <p:sp>
        <p:nvSpPr>
          <p:cNvPr id="14" name="Rectangle 118"/>
          <p:cNvSpPr>
            <a:spLocks noChangeArrowheads="1"/>
          </p:cNvSpPr>
          <p:nvPr/>
        </p:nvSpPr>
        <p:spPr bwMode="auto">
          <a:xfrm>
            <a:off x="3398070" y="1656286"/>
            <a:ext cx="958852" cy="307777"/>
          </a:xfrm>
          <a:prstGeom prst="rect">
            <a:avLst/>
          </a:prstGeom>
          <a:solidFill>
            <a:schemeClr val="bg1"/>
          </a:solid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2243"/>
                </a:solidFill>
                <a:effectLst/>
                <a:uLnTx/>
                <a:uFillTx/>
                <a:ea typeface="MS PGothic" pitchFamily="34" charset="-128"/>
                <a:cs typeface="+mn-cs"/>
              </a:rPr>
              <a:t>80% TCR</a:t>
            </a:r>
            <a:endParaRPr kumimoji="0" lang="en-US" sz="1400" b="0" i="0" u="none" strike="noStrike" kern="1200" cap="none" spc="0" normalizeH="0" baseline="0" noProof="0" dirty="0">
              <a:ln>
                <a:noFill/>
              </a:ln>
              <a:solidFill>
                <a:srgbClr val="002243"/>
              </a:solidFill>
              <a:effectLst/>
              <a:uLnTx/>
              <a:uFillTx/>
              <a:ea typeface="MS PGothic" pitchFamily="34" charset="-128"/>
              <a:cs typeface="+mn-cs"/>
            </a:endParaRPr>
          </a:p>
        </p:txBody>
      </p:sp>
      <p:sp>
        <p:nvSpPr>
          <p:cNvPr id="10" name="Footer Placeholder 2">
            <a:extLst>
              <a:ext uri="{FF2B5EF4-FFF2-40B4-BE49-F238E27FC236}">
                <a16:creationId xmlns:a16="http://schemas.microsoft.com/office/drawing/2014/main" id="{2B52E913-5053-75B7-0F40-51F0392C9611}"/>
              </a:ext>
            </a:extLst>
          </p:cNvPr>
          <p:cNvSpPr txBox="1">
            <a:spLocks/>
          </p:cNvSpPr>
          <p:nvPr/>
        </p:nvSpPr>
        <p:spPr>
          <a:xfrm>
            <a:off x="7672083" y="6115890"/>
            <a:ext cx="3348942"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t>Mateos</a:t>
            </a:r>
            <a:r>
              <a:rPr lang="en-US" dirty="0"/>
              <a:t>, et al. </a:t>
            </a:r>
            <a:r>
              <a:rPr lang="en-US" i="1" dirty="0"/>
              <a:t>Leukemia. </a:t>
            </a:r>
            <a:r>
              <a:rPr lang="en-US" dirty="0"/>
              <a:t>2022;36:1371-1376.</a:t>
            </a:r>
          </a:p>
        </p:txBody>
      </p:sp>
    </p:spTree>
    <p:extLst>
      <p:ext uri="{BB962C8B-B14F-4D97-AF65-F5344CB8AC3E}">
        <p14:creationId xmlns:p14="http://schemas.microsoft.com/office/powerpoint/2010/main" val="65613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062" t="30646" r="4002" b="42700"/>
          <a:stretch/>
        </p:blipFill>
        <p:spPr>
          <a:xfrm>
            <a:off x="5726625" y="2167015"/>
            <a:ext cx="6073228" cy="3645461"/>
          </a:xfrm>
          <a:prstGeom prst="rect">
            <a:avLst/>
          </a:prstGeom>
        </p:spPr>
      </p:pic>
      <p:sp>
        <p:nvSpPr>
          <p:cNvPr id="2" name="Title 1"/>
          <p:cNvSpPr>
            <a:spLocks noGrp="1"/>
          </p:cNvSpPr>
          <p:nvPr>
            <p:ph type="title"/>
          </p:nvPr>
        </p:nvSpPr>
        <p:spPr/>
        <p:txBody>
          <a:bodyPr/>
          <a:lstStyle/>
          <a:p>
            <a:r>
              <a:rPr lang="en-US" dirty="0"/>
              <a:t>Novel Drugs for Triple-Class Refractory MM</a:t>
            </a:r>
          </a:p>
        </p:txBody>
      </p:sp>
      <p:pic>
        <p:nvPicPr>
          <p:cNvPr id="4" name="Content Placeholder 3"/>
          <p:cNvPicPr>
            <a:picLocks noGrp="1" noChangeAspect="1"/>
          </p:cNvPicPr>
          <p:nvPr>
            <p:ph idx="4294967295"/>
          </p:nvPr>
        </p:nvPicPr>
        <p:blipFill>
          <a:blip r:embed="rId4"/>
          <a:stretch>
            <a:fillRect/>
          </a:stretch>
        </p:blipFill>
        <p:spPr>
          <a:xfrm>
            <a:off x="609600" y="1985963"/>
            <a:ext cx="4705350" cy="3825875"/>
          </a:xfrm>
          <a:prstGeom prst="rect">
            <a:avLst/>
          </a:prstGeom>
        </p:spPr>
      </p:pic>
      <p:sp>
        <p:nvSpPr>
          <p:cNvPr id="5" name="TextBox 4"/>
          <p:cNvSpPr txBox="1"/>
          <p:nvPr/>
        </p:nvSpPr>
        <p:spPr>
          <a:xfrm>
            <a:off x="1198436" y="1629708"/>
            <a:ext cx="3942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ea typeface="+mn-ea"/>
                <a:cs typeface="+mn-cs"/>
              </a:rPr>
              <a:t>Belantamab</a:t>
            </a:r>
            <a:r>
              <a:rPr kumimoji="0" lang="en-US" b="0" i="0" u="none" strike="noStrike" kern="1200" cap="none" spc="0" normalizeH="0" baseline="0" noProof="0" dirty="0">
                <a:ln>
                  <a:noFill/>
                </a:ln>
                <a:solidFill>
                  <a:prstClr val="black"/>
                </a:solidFill>
                <a:effectLst/>
                <a:uLnTx/>
                <a:uFillTx/>
                <a:ea typeface="+mn-ea"/>
                <a:cs typeface="+mn-cs"/>
              </a:rPr>
              <a:t> 2.5 mg/kg (DREAMM-2)</a:t>
            </a:r>
          </a:p>
        </p:txBody>
      </p:sp>
      <p:sp>
        <p:nvSpPr>
          <p:cNvPr id="6" name="TextBox 5"/>
          <p:cNvSpPr txBox="1"/>
          <p:nvPr/>
        </p:nvSpPr>
        <p:spPr>
          <a:xfrm>
            <a:off x="1756297" y="4367458"/>
            <a:ext cx="182774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ORR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Med PFS 2.8 </a:t>
            </a:r>
            <a:r>
              <a:rPr kumimoji="0" lang="en-US" sz="1600" b="0" i="0" u="none" strike="noStrike" kern="1200" cap="none" spc="0" normalizeH="0" baseline="0" noProof="0" dirty="0" err="1">
                <a:ln>
                  <a:noFill/>
                </a:ln>
                <a:solidFill>
                  <a:prstClr val="black"/>
                </a:solidFill>
                <a:effectLst/>
                <a:uLnTx/>
                <a:uFillTx/>
                <a:ea typeface="+mn-ea"/>
                <a:cs typeface="+mn-cs"/>
              </a:rPr>
              <a:t>mos</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Med DOR 11 </a:t>
            </a:r>
            <a:r>
              <a:rPr kumimoji="0" lang="en-US" sz="1600" b="0" i="0" u="none" strike="noStrike" kern="1200" cap="none" spc="0" normalizeH="0" baseline="0" noProof="0" dirty="0" err="1">
                <a:ln>
                  <a:noFill/>
                </a:ln>
                <a:solidFill>
                  <a:prstClr val="black"/>
                </a:solidFill>
                <a:effectLst/>
                <a:uLnTx/>
                <a:uFillTx/>
                <a:ea typeface="+mn-ea"/>
                <a:cs typeface="+mn-cs"/>
              </a:rPr>
              <a:t>mos</a:t>
            </a: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8" name="TextBox 7"/>
          <p:cNvSpPr txBox="1"/>
          <p:nvPr/>
        </p:nvSpPr>
        <p:spPr>
          <a:xfrm>
            <a:off x="8041479" y="1632116"/>
            <a:ext cx="2668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Selinexor/</a:t>
            </a:r>
            <a:r>
              <a:rPr kumimoji="0" lang="en-US" b="0" i="0" u="none" strike="noStrike" kern="1200" cap="none" spc="0" normalizeH="0" baseline="0" noProof="0" dirty="0" err="1">
                <a:ln>
                  <a:noFill/>
                </a:ln>
                <a:solidFill>
                  <a:prstClr val="black"/>
                </a:solidFill>
                <a:effectLst/>
                <a:uLnTx/>
                <a:uFillTx/>
                <a:ea typeface="+mn-ea"/>
                <a:cs typeface="+mn-cs"/>
              </a:rPr>
              <a:t>Dex</a:t>
            </a:r>
            <a:r>
              <a:rPr kumimoji="0" lang="en-US" b="0" i="0" u="none" strike="noStrike" kern="1200" cap="none" spc="0" normalizeH="0" baseline="0" noProof="0" dirty="0">
                <a:ln>
                  <a:noFill/>
                </a:ln>
                <a:solidFill>
                  <a:prstClr val="black"/>
                </a:solidFill>
                <a:effectLst/>
                <a:uLnTx/>
                <a:uFillTx/>
                <a:ea typeface="+mn-ea"/>
                <a:cs typeface="+mn-cs"/>
              </a:rPr>
              <a:t> (STORM)</a:t>
            </a:r>
          </a:p>
        </p:txBody>
      </p:sp>
      <p:sp>
        <p:nvSpPr>
          <p:cNvPr id="10" name="TextBox 9"/>
          <p:cNvSpPr txBox="1"/>
          <p:nvPr/>
        </p:nvSpPr>
        <p:spPr>
          <a:xfrm>
            <a:off x="7237869" y="4263817"/>
            <a:ext cx="18277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ORR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Med PFS 3.7 </a:t>
            </a:r>
            <a:r>
              <a:rPr kumimoji="0" lang="en-US" sz="1600" b="0" i="0" u="none" strike="noStrike" kern="1200" cap="none" spc="0" normalizeH="0" baseline="0" noProof="0" dirty="0" err="1">
                <a:ln>
                  <a:noFill/>
                </a:ln>
                <a:solidFill>
                  <a:prstClr val="black"/>
                </a:solidFill>
                <a:effectLst/>
                <a:uLnTx/>
                <a:uFillTx/>
                <a:ea typeface="+mn-ea"/>
                <a:cs typeface="+mn-cs"/>
              </a:rPr>
              <a:t>mos</a:t>
            </a: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3" name="Rectangle 2">
            <a:extLst>
              <a:ext uri="{FF2B5EF4-FFF2-40B4-BE49-F238E27FC236}">
                <a16:creationId xmlns:a16="http://schemas.microsoft.com/office/drawing/2014/main" id="{894447A7-E54E-458C-7D8E-033FA4FA4B1B}"/>
              </a:ext>
            </a:extLst>
          </p:cNvPr>
          <p:cNvSpPr/>
          <p:nvPr/>
        </p:nvSpPr>
        <p:spPr>
          <a:xfrm>
            <a:off x="397565" y="1804988"/>
            <a:ext cx="301359" cy="36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31B6C9B6-1721-D6E0-32B2-E08CEBC319C6}"/>
              </a:ext>
            </a:extLst>
          </p:cNvPr>
          <p:cNvSpPr>
            <a:spLocks noGrp="1"/>
          </p:cNvSpPr>
          <p:nvPr>
            <p:ph type="ftr" sz="quarter" idx="3"/>
          </p:nvPr>
        </p:nvSpPr>
        <p:spPr>
          <a:xfrm>
            <a:off x="1345376" y="6100387"/>
            <a:ext cx="3429965" cy="442131"/>
          </a:xfrm>
        </p:spPr>
        <p:txBody>
          <a:bodyPr/>
          <a:lstStyle/>
          <a:p>
            <a:pPr algn="ctr"/>
            <a:r>
              <a:rPr lang="fr-FR" dirty="0" err="1"/>
              <a:t>Lonial</a:t>
            </a:r>
            <a:r>
              <a:rPr lang="fr-FR" dirty="0"/>
              <a:t>, et al. </a:t>
            </a:r>
            <a:r>
              <a:rPr lang="fr-FR" i="1" dirty="0"/>
              <a:t>Cancer. </a:t>
            </a:r>
            <a:r>
              <a:rPr lang="fr-FR" dirty="0"/>
              <a:t>2021;127:4198-4212.</a:t>
            </a:r>
          </a:p>
        </p:txBody>
      </p:sp>
      <p:sp>
        <p:nvSpPr>
          <p:cNvPr id="14" name="Footer Placeholder 12">
            <a:extLst>
              <a:ext uri="{FF2B5EF4-FFF2-40B4-BE49-F238E27FC236}">
                <a16:creationId xmlns:a16="http://schemas.microsoft.com/office/drawing/2014/main" id="{49D7B70E-F947-32AF-9D48-69ED382D2157}"/>
              </a:ext>
            </a:extLst>
          </p:cNvPr>
          <p:cNvSpPr txBox="1">
            <a:spLocks/>
          </p:cNvSpPr>
          <p:nvPr/>
        </p:nvSpPr>
        <p:spPr>
          <a:xfrm>
            <a:off x="7304055" y="6109433"/>
            <a:ext cx="3429965"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dirty="0"/>
              <a:t>Chari, et al. </a:t>
            </a:r>
            <a:r>
              <a:rPr lang="da-DK" i="1" dirty="0"/>
              <a:t>NEJM. </a:t>
            </a:r>
            <a:r>
              <a:rPr lang="da-DK" dirty="0"/>
              <a:t>2019;381:727-738.</a:t>
            </a:r>
          </a:p>
        </p:txBody>
      </p:sp>
    </p:spTree>
    <p:extLst>
      <p:ext uri="{BB962C8B-B14F-4D97-AF65-F5344CB8AC3E}">
        <p14:creationId xmlns:p14="http://schemas.microsoft.com/office/powerpoint/2010/main" val="241912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0FCF4D-C160-EC4A-86DA-F3E05BF40377}"/>
              </a:ext>
            </a:extLst>
          </p:cNvPr>
          <p:cNvPicPr>
            <a:picLocks noChangeAspect="1"/>
          </p:cNvPicPr>
          <p:nvPr/>
        </p:nvPicPr>
        <p:blipFill>
          <a:blip r:embed="rId2"/>
          <a:stretch>
            <a:fillRect/>
          </a:stretch>
        </p:blipFill>
        <p:spPr>
          <a:xfrm>
            <a:off x="416975" y="1538618"/>
            <a:ext cx="2744707" cy="4158929"/>
          </a:xfrm>
          <a:prstGeom prst="rect">
            <a:avLst/>
          </a:prstGeom>
        </p:spPr>
      </p:pic>
      <p:sp>
        <p:nvSpPr>
          <p:cNvPr id="8" name="Title 7"/>
          <p:cNvSpPr txBox="1">
            <a:spLocks noGrp="1"/>
          </p:cNvSpPr>
          <p:nvPr>
            <p:ph type="title"/>
          </p:nvPr>
        </p:nvSpPr>
        <p:spPr bwMode="auto">
          <a:xfrm>
            <a:off x="486939" y="546955"/>
            <a:ext cx="1158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b="1" dirty="0" err="1"/>
              <a:t>Ciltacabtagene</a:t>
            </a:r>
            <a:r>
              <a:rPr lang="en-US" b="1" dirty="0"/>
              <a:t> </a:t>
            </a:r>
            <a:r>
              <a:rPr lang="en-US" b="1" dirty="0" err="1"/>
              <a:t>Autoleucel</a:t>
            </a:r>
            <a:r>
              <a:rPr lang="en-US" b="1" dirty="0"/>
              <a:t>: CARTITUDE-1 Phase 1/2 Study</a:t>
            </a:r>
          </a:p>
        </p:txBody>
      </p:sp>
      <p:sp>
        <p:nvSpPr>
          <p:cNvPr id="2" name="Content Placeholder 1">
            <a:extLst>
              <a:ext uri="{FF2B5EF4-FFF2-40B4-BE49-F238E27FC236}">
                <a16:creationId xmlns:a16="http://schemas.microsoft.com/office/drawing/2014/main" id="{113260C1-78AC-21D5-BE82-A947BEC0152F}"/>
              </a:ext>
            </a:extLst>
          </p:cNvPr>
          <p:cNvSpPr>
            <a:spLocks noGrp="1"/>
          </p:cNvSpPr>
          <p:nvPr>
            <p:ph idx="1"/>
          </p:nvPr>
        </p:nvSpPr>
        <p:spPr>
          <a:xfrm>
            <a:off x="3087239" y="1489677"/>
            <a:ext cx="4615535" cy="4722477"/>
          </a:xfrm>
        </p:spPr>
        <p:txBody>
          <a:bodyPr>
            <a:normAutofit/>
          </a:bodyPr>
          <a:lstStyle/>
          <a:p>
            <a:r>
              <a:rPr lang="en-US" sz="1800" b="1" dirty="0"/>
              <a:t>Primary Objectives</a:t>
            </a:r>
          </a:p>
          <a:p>
            <a:pPr lvl="1"/>
            <a:r>
              <a:rPr lang="en-US" sz="1600" dirty="0"/>
              <a:t>Phase 1b: Characterize the safety of </a:t>
            </a:r>
            <a:r>
              <a:rPr lang="en-US" sz="1600" dirty="0" err="1"/>
              <a:t>cilta-cel</a:t>
            </a:r>
            <a:r>
              <a:rPr lang="en-US" sz="1600" dirty="0"/>
              <a:t> and confirm the recommended Phase 2 dose</a:t>
            </a:r>
          </a:p>
          <a:p>
            <a:pPr lvl="1"/>
            <a:r>
              <a:rPr lang="en-US" sz="1600" dirty="0"/>
              <a:t>Phase 2: Evaluate the efficacy of </a:t>
            </a:r>
            <a:r>
              <a:rPr lang="en-US" sz="1600" dirty="0" err="1"/>
              <a:t>cilta-cel</a:t>
            </a:r>
            <a:endParaRPr lang="en-US" sz="1600" dirty="0"/>
          </a:p>
          <a:p>
            <a:pPr lvl="1"/>
            <a:endParaRPr lang="en-US" sz="1600" dirty="0"/>
          </a:p>
          <a:p>
            <a:r>
              <a:rPr lang="en-US" sz="1800" b="1" dirty="0"/>
              <a:t>Key Eligibility Criteria</a:t>
            </a:r>
          </a:p>
          <a:p>
            <a:pPr lvl="1"/>
            <a:r>
              <a:rPr lang="en-US" sz="1600" dirty="0"/>
              <a:t>Progressive MM per </a:t>
            </a:r>
            <a:r>
              <a:rPr lang="en-US" sz="1600" dirty="0" err="1"/>
              <a:t>IMWG</a:t>
            </a:r>
            <a:r>
              <a:rPr lang="en-US" sz="1600" dirty="0"/>
              <a:t> criteria</a:t>
            </a:r>
          </a:p>
          <a:p>
            <a:pPr lvl="1"/>
            <a:r>
              <a:rPr lang="en-US" sz="1600" dirty="0" err="1"/>
              <a:t>ECOG</a:t>
            </a:r>
            <a:r>
              <a:rPr lang="en-US" sz="1600" dirty="0"/>
              <a:t> PS ≤ 1 </a:t>
            </a:r>
          </a:p>
          <a:p>
            <a:pPr lvl="1"/>
            <a:r>
              <a:rPr lang="en-US" sz="1600" dirty="0"/>
              <a:t>Measurable disease</a:t>
            </a:r>
          </a:p>
          <a:p>
            <a:pPr lvl="1"/>
            <a:r>
              <a:rPr lang="en-US" sz="1600" dirty="0"/>
              <a:t>≥ Three prior therapies or double refractory</a:t>
            </a:r>
          </a:p>
          <a:p>
            <a:pPr lvl="1"/>
            <a:r>
              <a:rPr lang="en-US" sz="1600" dirty="0"/>
              <a:t>Prior PI, </a:t>
            </a:r>
            <a:r>
              <a:rPr lang="en-US" sz="1600" dirty="0" err="1"/>
              <a:t>IMiD</a:t>
            </a:r>
            <a:r>
              <a:rPr lang="en-US" sz="1600" dirty="0"/>
              <a:t>, anti-CD38 antibody exposure</a:t>
            </a:r>
          </a:p>
          <a:p>
            <a:endParaRPr lang="en-US" sz="1800" dirty="0"/>
          </a:p>
        </p:txBody>
      </p:sp>
      <p:grpSp>
        <p:nvGrpSpPr>
          <p:cNvPr id="10" name="Group 9">
            <a:extLst>
              <a:ext uri="{FF2B5EF4-FFF2-40B4-BE49-F238E27FC236}">
                <a16:creationId xmlns:a16="http://schemas.microsoft.com/office/drawing/2014/main" id="{AE46F5DC-A678-4909-B145-E87203227AD6}"/>
              </a:ext>
            </a:extLst>
          </p:cNvPr>
          <p:cNvGrpSpPr/>
          <p:nvPr/>
        </p:nvGrpSpPr>
        <p:grpSpPr>
          <a:xfrm>
            <a:off x="7781690" y="1390790"/>
            <a:ext cx="3947484" cy="4702844"/>
            <a:chOff x="7366475" y="1954119"/>
            <a:chExt cx="3642980" cy="4433014"/>
          </a:xfrm>
        </p:grpSpPr>
        <p:sp>
          <p:nvSpPr>
            <p:cNvPr id="11" name="Freeform 10">
              <a:extLst>
                <a:ext uri="{FF2B5EF4-FFF2-40B4-BE49-F238E27FC236}">
                  <a16:creationId xmlns:a16="http://schemas.microsoft.com/office/drawing/2014/main" id="{7CE179BD-B44C-4C45-8E62-E85584DE50B4}"/>
                </a:ext>
              </a:extLst>
            </p:cNvPr>
            <p:cNvSpPr/>
            <p:nvPr/>
          </p:nvSpPr>
          <p:spPr>
            <a:xfrm>
              <a:off x="7366475" y="1954119"/>
              <a:ext cx="3642980" cy="4433014"/>
            </a:xfrm>
            <a:custGeom>
              <a:avLst/>
              <a:gdLst>
                <a:gd name="connsiteX0" fmla="*/ 0 w 5169049"/>
                <a:gd name="connsiteY0" fmla="*/ 0 h 7320734"/>
                <a:gd name="connsiteX1" fmla="*/ 5169049 w 5169049"/>
                <a:gd name="connsiteY1" fmla="*/ 0 h 7320734"/>
                <a:gd name="connsiteX2" fmla="*/ 5169049 w 5169049"/>
                <a:gd name="connsiteY2" fmla="*/ 7320735 h 7320734"/>
                <a:gd name="connsiteX3" fmla="*/ 0 w 5169049"/>
                <a:gd name="connsiteY3" fmla="*/ 7320735 h 7320734"/>
              </a:gdLst>
              <a:ahLst/>
              <a:cxnLst>
                <a:cxn ang="0">
                  <a:pos x="connsiteX0" y="connsiteY0"/>
                </a:cxn>
                <a:cxn ang="0">
                  <a:pos x="connsiteX1" y="connsiteY1"/>
                </a:cxn>
                <a:cxn ang="0">
                  <a:pos x="connsiteX2" y="connsiteY2"/>
                </a:cxn>
                <a:cxn ang="0">
                  <a:pos x="connsiteX3" y="connsiteY3"/>
                </a:cxn>
              </a:cxnLst>
              <a:rect l="l" t="t" r="r" b="b"/>
              <a:pathLst>
                <a:path w="5169049" h="7320734">
                  <a:moveTo>
                    <a:pt x="0" y="0"/>
                  </a:moveTo>
                  <a:lnTo>
                    <a:pt x="5169049" y="0"/>
                  </a:lnTo>
                  <a:lnTo>
                    <a:pt x="5169049" y="7320735"/>
                  </a:lnTo>
                  <a:lnTo>
                    <a:pt x="0" y="7320735"/>
                  </a:lnTo>
                  <a:close/>
                </a:path>
              </a:pathLst>
            </a:custGeom>
            <a:solidFill>
              <a:srgbClr val="FFFFFF"/>
            </a:solidFill>
            <a:ln w="17143"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5000"/>
                </a:lnSpc>
                <a:spcAft>
                  <a:spcPts val="800"/>
                </a:spcAft>
              </a:pPr>
              <a:endParaRPr lang="en-US" sz="385" dirty="0"/>
            </a:p>
          </p:txBody>
        </p:sp>
        <p:grpSp>
          <p:nvGrpSpPr>
            <p:cNvPr id="12" name="Group 11">
              <a:extLst>
                <a:ext uri="{FF2B5EF4-FFF2-40B4-BE49-F238E27FC236}">
                  <a16:creationId xmlns:a16="http://schemas.microsoft.com/office/drawing/2014/main" id="{83ABD163-425A-47E2-890A-CD02FF22F0D1}"/>
                </a:ext>
              </a:extLst>
            </p:cNvPr>
            <p:cNvGrpSpPr/>
            <p:nvPr/>
          </p:nvGrpSpPr>
          <p:grpSpPr>
            <a:xfrm>
              <a:off x="7429672" y="2014989"/>
              <a:ext cx="3529030" cy="4328644"/>
              <a:chOff x="7378396" y="2057719"/>
              <a:chExt cx="3529030" cy="4328644"/>
            </a:xfrm>
          </p:grpSpPr>
          <p:sp>
            <p:nvSpPr>
              <p:cNvPr id="13" name="Rectangle: Rounded Corners 118">
                <a:extLst>
                  <a:ext uri="{FF2B5EF4-FFF2-40B4-BE49-F238E27FC236}">
                    <a16:creationId xmlns:a16="http://schemas.microsoft.com/office/drawing/2014/main" id="{7C22EA97-B95C-4565-82E3-DF206B192354}"/>
                  </a:ext>
                </a:extLst>
              </p:cNvPr>
              <p:cNvSpPr/>
              <p:nvPr/>
            </p:nvSpPr>
            <p:spPr>
              <a:xfrm>
                <a:off x="7821407" y="6042862"/>
                <a:ext cx="3080337" cy="343501"/>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000" b="1" kern="0" dirty="0">
                    <a:solidFill>
                      <a:prstClr val="white"/>
                    </a:solidFill>
                    <a:cs typeface="Arial" panose="020B0604020202020204" pitchFamily="34" charset="0"/>
                  </a:rPr>
                  <a:t>Follow-up</a:t>
                </a:r>
              </a:p>
            </p:txBody>
          </p:sp>
          <p:sp>
            <p:nvSpPr>
              <p:cNvPr id="14" name="Arrow: Down 140">
                <a:extLst>
                  <a:ext uri="{FF2B5EF4-FFF2-40B4-BE49-F238E27FC236}">
                    <a16:creationId xmlns:a16="http://schemas.microsoft.com/office/drawing/2014/main" id="{3A10ABC7-FEFA-47A9-928A-D671D23E00BC}"/>
                  </a:ext>
                </a:extLst>
              </p:cNvPr>
              <p:cNvSpPr/>
              <p:nvPr/>
            </p:nvSpPr>
            <p:spPr>
              <a:xfrm>
                <a:off x="9159086" y="5881776"/>
                <a:ext cx="404979" cy="207818"/>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15" name="Rectangle: Rounded Corners 88">
                <a:extLst>
                  <a:ext uri="{FF2B5EF4-FFF2-40B4-BE49-F238E27FC236}">
                    <a16:creationId xmlns:a16="http://schemas.microsoft.com/office/drawing/2014/main" id="{E2AA731B-A64E-451F-863D-D6EE96E05DBB}"/>
                  </a:ext>
                </a:extLst>
              </p:cNvPr>
              <p:cNvSpPr/>
              <p:nvPr/>
            </p:nvSpPr>
            <p:spPr>
              <a:xfrm>
                <a:off x="7824217" y="5345754"/>
                <a:ext cx="3074716" cy="540327"/>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defRPr/>
                </a:pPr>
                <a:r>
                  <a:rPr lang="en-GB" sz="1000" b="1" kern="0" dirty="0">
                    <a:solidFill>
                      <a:prstClr val="white"/>
                    </a:solidFill>
                    <a:cs typeface="Arial" panose="020B0604020202020204" pitchFamily="34" charset="0"/>
                  </a:rPr>
                  <a:t>Posttreatment assessments</a:t>
                </a:r>
                <a:br>
                  <a:rPr lang="en-GB" sz="1000" b="1" kern="0" dirty="0">
                    <a:solidFill>
                      <a:prstClr val="white"/>
                    </a:solidFill>
                    <a:cs typeface="Arial" panose="020B0604020202020204" pitchFamily="34" charset="0"/>
                  </a:rPr>
                </a:br>
                <a:r>
                  <a:rPr lang="en-GB" sz="1000" b="1" kern="0" dirty="0">
                    <a:solidFill>
                      <a:prstClr val="white"/>
                    </a:solidFill>
                    <a:cs typeface="Arial" panose="020B0604020202020204" pitchFamily="34" charset="0"/>
                  </a:rPr>
                  <a:t>(day 101 up to end of cohort)</a:t>
                </a:r>
              </a:p>
              <a:p>
                <a:pPr algn="ctr">
                  <a:lnSpc>
                    <a:spcPct val="90000"/>
                  </a:lnSpc>
                  <a:defRPr/>
                </a:pPr>
                <a:r>
                  <a:rPr lang="en-GB" sz="1000" i="1" kern="0" dirty="0">
                    <a:solidFill>
                      <a:prstClr val="white"/>
                    </a:solidFill>
                    <a:cs typeface="Arial" panose="020B0604020202020204" pitchFamily="34" charset="0"/>
                  </a:rPr>
                  <a:t>Safety, efficacy, PK, PD, biomarker</a:t>
                </a:r>
              </a:p>
            </p:txBody>
          </p:sp>
          <p:sp>
            <p:nvSpPr>
              <p:cNvPr id="16" name="Arrow: Down 135">
                <a:extLst>
                  <a:ext uri="{FF2B5EF4-FFF2-40B4-BE49-F238E27FC236}">
                    <a16:creationId xmlns:a16="http://schemas.microsoft.com/office/drawing/2014/main" id="{60D048B2-D598-43E2-98A2-87B3EF6D9517}"/>
                  </a:ext>
                </a:extLst>
              </p:cNvPr>
              <p:cNvSpPr/>
              <p:nvPr/>
            </p:nvSpPr>
            <p:spPr>
              <a:xfrm>
                <a:off x="9159086" y="5184081"/>
                <a:ext cx="404979" cy="207818"/>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17" name="Rectangle: Rounded Corners 88">
                <a:extLst>
                  <a:ext uri="{FF2B5EF4-FFF2-40B4-BE49-F238E27FC236}">
                    <a16:creationId xmlns:a16="http://schemas.microsoft.com/office/drawing/2014/main" id="{A52E4EC2-DBEF-426D-AECF-4CA06429798A}"/>
                  </a:ext>
                </a:extLst>
              </p:cNvPr>
              <p:cNvSpPr/>
              <p:nvPr/>
            </p:nvSpPr>
            <p:spPr>
              <a:xfrm>
                <a:off x="7826476" y="4828294"/>
                <a:ext cx="3070199" cy="377851"/>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000" b="1" kern="0" dirty="0">
                    <a:solidFill>
                      <a:prstClr val="white"/>
                    </a:solidFill>
                    <a:cs typeface="Arial" panose="020B0604020202020204" pitchFamily="34" charset="0"/>
                  </a:rPr>
                  <a:t>Postinfusion assessments (day 1 to 100)</a:t>
                </a:r>
              </a:p>
              <a:p>
                <a:pPr algn="ctr">
                  <a:defRPr/>
                </a:pPr>
                <a:r>
                  <a:rPr lang="en-GB" sz="1000" i="1" kern="0" dirty="0">
                    <a:solidFill>
                      <a:prstClr val="white"/>
                    </a:solidFill>
                    <a:cs typeface="Arial" panose="020B0604020202020204" pitchFamily="34" charset="0"/>
                  </a:rPr>
                  <a:t>Safety, efficacy, PK, PD, biomarker</a:t>
                </a:r>
              </a:p>
            </p:txBody>
          </p:sp>
          <p:sp>
            <p:nvSpPr>
              <p:cNvPr id="18" name="Arrow: Down 135">
                <a:extLst>
                  <a:ext uri="{FF2B5EF4-FFF2-40B4-BE49-F238E27FC236}">
                    <a16:creationId xmlns:a16="http://schemas.microsoft.com/office/drawing/2014/main" id="{93ADF041-BE30-43A2-873D-989B364218D1}"/>
                  </a:ext>
                </a:extLst>
              </p:cNvPr>
              <p:cNvSpPr/>
              <p:nvPr/>
            </p:nvSpPr>
            <p:spPr>
              <a:xfrm>
                <a:off x="9159086" y="4664538"/>
                <a:ext cx="404979" cy="207818"/>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19" name="Rectangle: Rounded Corners 117">
                <a:extLst>
                  <a:ext uri="{FF2B5EF4-FFF2-40B4-BE49-F238E27FC236}">
                    <a16:creationId xmlns:a16="http://schemas.microsoft.com/office/drawing/2014/main" id="{DD264251-1BFA-4FBE-82EF-6A5D136CF8B0}"/>
                  </a:ext>
                </a:extLst>
              </p:cNvPr>
              <p:cNvSpPr/>
              <p:nvPr/>
            </p:nvSpPr>
            <p:spPr>
              <a:xfrm>
                <a:off x="7833626" y="4148358"/>
                <a:ext cx="3055898" cy="540327"/>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defRPr/>
                </a:pPr>
                <a:r>
                  <a:rPr lang="en-GB" sz="1000" b="1" kern="0" dirty="0">
                    <a:solidFill>
                      <a:srgbClr val="FFFFFF"/>
                    </a:solidFill>
                    <a:cs typeface="Arial" panose="020B0604020202020204" pitchFamily="34" charset="0"/>
                  </a:rPr>
                  <a:t>Cilta-cel infusion </a:t>
                </a:r>
              </a:p>
              <a:p>
                <a:pPr algn="ctr">
                  <a:lnSpc>
                    <a:spcPct val="90000"/>
                  </a:lnSpc>
                  <a:defRPr/>
                </a:pPr>
                <a:r>
                  <a:rPr lang="en-GB" sz="1000" i="1" kern="0" dirty="0">
                    <a:solidFill>
                      <a:srgbClr val="FFFFFF"/>
                    </a:solidFill>
                    <a:cs typeface="Arial" panose="020B0604020202020204" pitchFamily="34" charset="0"/>
                  </a:rPr>
                  <a:t>Target: 0.75×10</a:t>
                </a:r>
                <a:r>
                  <a:rPr lang="en-GB" sz="1000" i="1" kern="0" baseline="30000" dirty="0">
                    <a:solidFill>
                      <a:srgbClr val="FFFFFF"/>
                    </a:solidFill>
                    <a:cs typeface="Arial" panose="020B0604020202020204" pitchFamily="34" charset="0"/>
                  </a:rPr>
                  <a:t>6 </a:t>
                </a:r>
                <a:r>
                  <a:rPr lang="en-GB" sz="1000" i="1" kern="0" dirty="0">
                    <a:solidFill>
                      <a:srgbClr val="FFFFFF"/>
                    </a:solidFill>
                    <a:cs typeface="Arial" panose="020B0604020202020204" pitchFamily="34" charset="0"/>
                  </a:rPr>
                  <a:t>(0.5–1.0×10</a:t>
                </a:r>
                <a:r>
                  <a:rPr lang="en-GB" sz="1000" i="1" kern="0" baseline="30000" dirty="0">
                    <a:solidFill>
                      <a:srgbClr val="FFFFFF"/>
                    </a:solidFill>
                    <a:cs typeface="Arial" panose="020B0604020202020204" pitchFamily="34" charset="0"/>
                  </a:rPr>
                  <a:t>6</a:t>
                </a:r>
                <a:r>
                  <a:rPr lang="en-GB" sz="1000" i="1" kern="0" dirty="0">
                    <a:solidFill>
                      <a:srgbClr val="FFFFFF"/>
                    </a:solidFill>
                    <a:cs typeface="Arial" panose="020B0604020202020204" pitchFamily="34" charset="0"/>
                  </a:rPr>
                  <a:t>) </a:t>
                </a:r>
              </a:p>
              <a:p>
                <a:pPr algn="ctr">
                  <a:lnSpc>
                    <a:spcPct val="90000"/>
                  </a:lnSpc>
                  <a:defRPr/>
                </a:pPr>
                <a:r>
                  <a:rPr lang="en-GB" sz="1000" i="1" kern="0" dirty="0">
                    <a:solidFill>
                      <a:srgbClr val="FFFFFF"/>
                    </a:solidFill>
                    <a:cs typeface="Arial" panose="020B0604020202020204" pitchFamily="34" charset="0"/>
                  </a:rPr>
                  <a:t>CAR+ viable T cells/kg (day 1)</a:t>
                </a:r>
              </a:p>
            </p:txBody>
          </p:sp>
          <p:sp>
            <p:nvSpPr>
              <p:cNvPr id="20" name="Arrow: Down 126">
                <a:extLst>
                  <a:ext uri="{FF2B5EF4-FFF2-40B4-BE49-F238E27FC236}">
                    <a16:creationId xmlns:a16="http://schemas.microsoft.com/office/drawing/2014/main" id="{068F008F-65C3-4D94-85F7-53F85646C737}"/>
                  </a:ext>
                </a:extLst>
              </p:cNvPr>
              <p:cNvSpPr/>
              <p:nvPr/>
            </p:nvSpPr>
            <p:spPr>
              <a:xfrm>
                <a:off x="9159086" y="3992440"/>
                <a:ext cx="404979" cy="207818"/>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nvGrpSpPr>
              <p:cNvPr id="21" name="Group 20">
                <a:extLst>
                  <a:ext uri="{FF2B5EF4-FFF2-40B4-BE49-F238E27FC236}">
                    <a16:creationId xmlns:a16="http://schemas.microsoft.com/office/drawing/2014/main" id="{EADBF45E-4AD2-40B1-8A81-F565E4258505}"/>
                  </a:ext>
                </a:extLst>
              </p:cNvPr>
              <p:cNvGrpSpPr/>
              <p:nvPr/>
            </p:nvGrpSpPr>
            <p:grpSpPr>
              <a:xfrm>
                <a:off x="7387339" y="2086769"/>
                <a:ext cx="309727" cy="275368"/>
                <a:chOff x="7387339" y="2018401"/>
                <a:chExt cx="309727" cy="275368"/>
              </a:xfrm>
            </p:grpSpPr>
            <p:sp>
              <p:nvSpPr>
                <p:cNvPr id="62" name="Rectangle: Rounded Corners 74">
                  <a:extLst>
                    <a:ext uri="{FF2B5EF4-FFF2-40B4-BE49-F238E27FC236}">
                      <a16:creationId xmlns:a16="http://schemas.microsoft.com/office/drawing/2014/main" id="{BB7545D7-C2F2-4C29-BCA0-CBDA2F8A43B7}"/>
                    </a:ext>
                  </a:extLst>
                </p:cNvPr>
                <p:cNvSpPr/>
                <p:nvPr/>
              </p:nvSpPr>
              <p:spPr>
                <a:xfrm>
                  <a:off x="7387339" y="2018401"/>
                  <a:ext cx="298402" cy="275368"/>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FFFFFF"/>
                    </a:solidFill>
                    <a:effectLst/>
                    <a:uLnTx/>
                    <a:uFillTx/>
                  </a:endParaRPr>
                </a:p>
              </p:txBody>
            </p:sp>
            <p:grpSp>
              <p:nvGrpSpPr>
                <p:cNvPr id="63" name="Group 62">
                  <a:extLst>
                    <a:ext uri="{FF2B5EF4-FFF2-40B4-BE49-F238E27FC236}">
                      <a16:creationId xmlns:a16="http://schemas.microsoft.com/office/drawing/2014/main" id="{E5A0FC85-36C0-4AF0-B07C-5632EEDE7A2D}"/>
                    </a:ext>
                  </a:extLst>
                </p:cNvPr>
                <p:cNvGrpSpPr/>
                <p:nvPr/>
              </p:nvGrpSpPr>
              <p:grpSpPr>
                <a:xfrm>
                  <a:off x="7421827" y="2036810"/>
                  <a:ext cx="275239" cy="251358"/>
                  <a:chOff x="7240182" y="5108152"/>
                  <a:chExt cx="789789" cy="490518"/>
                </a:xfrm>
              </p:grpSpPr>
              <p:pic>
                <p:nvPicPr>
                  <p:cNvPr id="64" name="Graphic 81" descr="Magnifying glass">
                    <a:extLst>
                      <a:ext uri="{FF2B5EF4-FFF2-40B4-BE49-F238E27FC236}">
                        <a16:creationId xmlns:a16="http://schemas.microsoft.com/office/drawing/2014/main" id="{5F17B7EC-640E-412B-9C2C-2481D62DE5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4747" y="5143284"/>
                    <a:ext cx="445224" cy="263683"/>
                  </a:xfrm>
                  <a:prstGeom prst="rect">
                    <a:avLst/>
                  </a:prstGeom>
                </p:spPr>
              </p:pic>
              <p:pic>
                <p:nvPicPr>
                  <p:cNvPr id="65" name="Graphic 82" descr="Man">
                    <a:extLst>
                      <a:ext uri="{FF2B5EF4-FFF2-40B4-BE49-F238E27FC236}">
                        <a16:creationId xmlns:a16="http://schemas.microsoft.com/office/drawing/2014/main" id="{956F0635-6C85-482E-9E8A-AC20762BC068}"/>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3201" r="23435"/>
                  <a:stretch/>
                </p:blipFill>
                <p:spPr>
                  <a:xfrm>
                    <a:off x="7240182" y="5108152"/>
                    <a:ext cx="445223" cy="490518"/>
                  </a:xfrm>
                  <a:prstGeom prst="rect">
                    <a:avLst/>
                  </a:prstGeom>
                  <a:effectLst/>
                </p:spPr>
              </p:pic>
            </p:grpSp>
          </p:grpSp>
          <p:grpSp>
            <p:nvGrpSpPr>
              <p:cNvPr id="22" name="Group 21">
                <a:extLst>
                  <a:ext uri="{FF2B5EF4-FFF2-40B4-BE49-F238E27FC236}">
                    <a16:creationId xmlns:a16="http://schemas.microsoft.com/office/drawing/2014/main" id="{82D6AC45-CC4C-4EFC-ABAE-EC9A675BE07E}"/>
                  </a:ext>
                </a:extLst>
              </p:cNvPr>
              <p:cNvGrpSpPr/>
              <p:nvPr/>
            </p:nvGrpSpPr>
            <p:grpSpPr>
              <a:xfrm>
                <a:off x="7390067" y="3648073"/>
                <a:ext cx="304260" cy="320369"/>
                <a:chOff x="7390067" y="3407135"/>
                <a:chExt cx="304260" cy="320369"/>
              </a:xfrm>
            </p:grpSpPr>
            <p:sp>
              <p:nvSpPr>
                <p:cNvPr id="60" name="Rectangle: Rounded Corners 127">
                  <a:extLst>
                    <a:ext uri="{FF2B5EF4-FFF2-40B4-BE49-F238E27FC236}">
                      <a16:creationId xmlns:a16="http://schemas.microsoft.com/office/drawing/2014/main" id="{5AFC16E2-20D8-4DA2-B791-06670DEC4400}"/>
                    </a:ext>
                  </a:extLst>
                </p:cNvPr>
                <p:cNvSpPr/>
                <p:nvPr/>
              </p:nvSpPr>
              <p:spPr>
                <a:xfrm>
                  <a:off x="7390067" y="3407135"/>
                  <a:ext cx="304260" cy="320369"/>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pic>
              <p:nvPicPr>
                <p:cNvPr id="61" name="Graphic 128" descr="Needle">
                  <a:extLst>
                    <a:ext uri="{FF2B5EF4-FFF2-40B4-BE49-F238E27FC236}">
                      <a16:creationId xmlns:a16="http://schemas.microsoft.com/office/drawing/2014/main" id="{9F9292FE-5CE8-49E3-B1B4-EB1C368188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9905" y="3435471"/>
                  <a:ext cx="253548" cy="266975"/>
                </a:xfrm>
                <a:prstGeom prst="rect">
                  <a:avLst/>
                </a:prstGeom>
                <a:effectLst/>
              </p:spPr>
            </p:pic>
          </p:grpSp>
          <p:grpSp>
            <p:nvGrpSpPr>
              <p:cNvPr id="23" name="Group 22">
                <a:extLst>
                  <a:ext uri="{FF2B5EF4-FFF2-40B4-BE49-F238E27FC236}">
                    <a16:creationId xmlns:a16="http://schemas.microsoft.com/office/drawing/2014/main" id="{A2DFAB75-D991-460C-98CE-76A6E3E97A2C}"/>
                  </a:ext>
                </a:extLst>
              </p:cNvPr>
              <p:cNvGrpSpPr/>
              <p:nvPr/>
            </p:nvGrpSpPr>
            <p:grpSpPr>
              <a:xfrm>
                <a:off x="7378396" y="4220174"/>
                <a:ext cx="327603" cy="341828"/>
                <a:chOff x="7378396" y="3996562"/>
                <a:chExt cx="327603" cy="341828"/>
              </a:xfrm>
            </p:grpSpPr>
            <p:sp>
              <p:nvSpPr>
                <p:cNvPr id="58" name="Rectangle: Rounded Corners 125">
                  <a:extLst>
                    <a:ext uri="{FF2B5EF4-FFF2-40B4-BE49-F238E27FC236}">
                      <a16:creationId xmlns:a16="http://schemas.microsoft.com/office/drawing/2014/main" id="{86BDCA33-8506-4390-86A4-1657F1727B4B}"/>
                    </a:ext>
                  </a:extLst>
                </p:cNvPr>
                <p:cNvSpPr/>
                <p:nvPr/>
              </p:nvSpPr>
              <p:spPr>
                <a:xfrm>
                  <a:off x="7378396" y="3996562"/>
                  <a:ext cx="312573" cy="341828"/>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pic>
              <p:nvPicPr>
                <p:cNvPr id="59" name="Graphic 126" descr="IV">
                  <a:extLst>
                    <a:ext uri="{FF2B5EF4-FFF2-40B4-BE49-F238E27FC236}">
                      <a16:creationId xmlns:a16="http://schemas.microsoft.com/office/drawing/2014/main" id="{9B107D33-DF5D-44C2-9C84-E8CA7ACB2C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1289" y="4026664"/>
                  <a:ext cx="324710" cy="286284"/>
                </a:xfrm>
                <a:prstGeom prst="rect">
                  <a:avLst/>
                </a:prstGeom>
              </p:spPr>
            </p:pic>
          </p:grpSp>
          <p:grpSp>
            <p:nvGrpSpPr>
              <p:cNvPr id="24" name="Group 23">
                <a:extLst>
                  <a:ext uri="{FF2B5EF4-FFF2-40B4-BE49-F238E27FC236}">
                    <a16:creationId xmlns:a16="http://schemas.microsoft.com/office/drawing/2014/main" id="{2BCA0B75-1BA7-4C01-957A-A30901F85E45}"/>
                  </a:ext>
                </a:extLst>
              </p:cNvPr>
              <p:cNvGrpSpPr/>
              <p:nvPr/>
            </p:nvGrpSpPr>
            <p:grpSpPr>
              <a:xfrm>
                <a:off x="7395633" y="2624580"/>
                <a:ext cx="293128" cy="291236"/>
                <a:chOff x="7395633" y="2428025"/>
                <a:chExt cx="293128" cy="291236"/>
              </a:xfrm>
            </p:grpSpPr>
            <p:sp>
              <p:nvSpPr>
                <p:cNvPr id="41" name="Rectangle: Rounded Corners 106">
                  <a:extLst>
                    <a:ext uri="{FF2B5EF4-FFF2-40B4-BE49-F238E27FC236}">
                      <a16:creationId xmlns:a16="http://schemas.microsoft.com/office/drawing/2014/main" id="{170326B8-D95C-49BC-8DC9-540B314500FA}"/>
                    </a:ext>
                  </a:extLst>
                </p:cNvPr>
                <p:cNvSpPr/>
                <p:nvPr/>
              </p:nvSpPr>
              <p:spPr>
                <a:xfrm>
                  <a:off x="7395633" y="2428025"/>
                  <a:ext cx="293128" cy="291236"/>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nvGrpSpPr>
                <p:cNvPr id="42" name="Group 41">
                  <a:extLst>
                    <a:ext uri="{FF2B5EF4-FFF2-40B4-BE49-F238E27FC236}">
                      <a16:creationId xmlns:a16="http://schemas.microsoft.com/office/drawing/2014/main" id="{7A5E2A51-1F24-41C1-82ED-C84E7832CAB2}"/>
                    </a:ext>
                  </a:extLst>
                </p:cNvPr>
                <p:cNvGrpSpPr>
                  <a:grpSpLocks/>
                </p:cNvGrpSpPr>
                <p:nvPr/>
              </p:nvGrpSpPr>
              <p:grpSpPr>
                <a:xfrm>
                  <a:off x="7417247" y="2462166"/>
                  <a:ext cx="255280" cy="235150"/>
                  <a:chOff x="9528703" y="3110345"/>
                  <a:chExt cx="961992" cy="947810"/>
                </a:xfrm>
              </p:grpSpPr>
              <p:grpSp>
                <p:nvGrpSpPr>
                  <p:cNvPr id="43" name="Group 42">
                    <a:extLst>
                      <a:ext uri="{FF2B5EF4-FFF2-40B4-BE49-F238E27FC236}">
                        <a16:creationId xmlns:a16="http://schemas.microsoft.com/office/drawing/2014/main" id="{44B6AD20-72DD-486D-8C46-0700C16A1A7F}"/>
                      </a:ext>
                    </a:extLst>
                  </p:cNvPr>
                  <p:cNvGrpSpPr/>
                  <p:nvPr/>
                </p:nvGrpSpPr>
                <p:grpSpPr>
                  <a:xfrm rot="723260">
                    <a:off x="9528703" y="3327780"/>
                    <a:ext cx="468737" cy="383579"/>
                    <a:chOff x="9528703" y="3327780"/>
                    <a:chExt cx="468737" cy="383579"/>
                  </a:xfrm>
                </p:grpSpPr>
                <p:sp>
                  <p:nvSpPr>
                    <p:cNvPr id="56" name="Oval 55">
                      <a:extLst>
                        <a:ext uri="{FF2B5EF4-FFF2-40B4-BE49-F238E27FC236}">
                          <a16:creationId xmlns:a16="http://schemas.microsoft.com/office/drawing/2014/main" id="{CC4BE181-D065-4EB5-B076-85EBF266ED46}"/>
                        </a:ext>
                      </a:extLst>
                    </p:cNvPr>
                    <p:cNvSpPr/>
                    <p:nvPr/>
                  </p:nvSpPr>
                  <p:spPr>
                    <a:xfrm>
                      <a:off x="9528703" y="3327780"/>
                      <a:ext cx="468737" cy="383579"/>
                    </a:xfrm>
                    <a:prstGeom prst="ellipse">
                      <a:avLst/>
                    </a:prstGeom>
                    <a:solidFill>
                      <a:srgbClr val="6AA7D6"/>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57" name="Oval 56">
                      <a:extLst>
                        <a:ext uri="{FF2B5EF4-FFF2-40B4-BE49-F238E27FC236}">
                          <a16:creationId xmlns:a16="http://schemas.microsoft.com/office/drawing/2014/main" id="{76A80EBA-39C4-4072-A573-4F61D95228A3}"/>
                        </a:ext>
                      </a:extLst>
                    </p:cNvPr>
                    <p:cNvSpPr/>
                    <p:nvPr/>
                  </p:nvSpPr>
                  <p:spPr>
                    <a:xfrm>
                      <a:off x="9644096" y="3398381"/>
                      <a:ext cx="234737" cy="194572"/>
                    </a:xfrm>
                    <a:prstGeom prst="ellipse">
                      <a:avLst/>
                    </a:prstGeom>
                    <a:solidFill>
                      <a:sysClr val="window" lastClr="FFFFFF"/>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grpSp>
                <p:nvGrpSpPr>
                  <p:cNvPr id="44" name="Group 43">
                    <a:extLst>
                      <a:ext uri="{FF2B5EF4-FFF2-40B4-BE49-F238E27FC236}">
                        <a16:creationId xmlns:a16="http://schemas.microsoft.com/office/drawing/2014/main" id="{C3448262-9E66-4A90-9156-686338206912}"/>
                      </a:ext>
                    </a:extLst>
                  </p:cNvPr>
                  <p:cNvGrpSpPr/>
                  <p:nvPr/>
                </p:nvGrpSpPr>
                <p:grpSpPr>
                  <a:xfrm rot="19664073">
                    <a:off x="9681103" y="3480180"/>
                    <a:ext cx="468737" cy="383579"/>
                    <a:chOff x="9528703" y="3327780"/>
                    <a:chExt cx="468737" cy="383579"/>
                  </a:xfrm>
                </p:grpSpPr>
                <p:sp>
                  <p:nvSpPr>
                    <p:cNvPr id="54" name="Oval 53">
                      <a:extLst>
                        <a:ext uri="{FF2B5EF4-FFF2-40B4-BE49-F238E27FC236}">
                          <a16:creationId xmlns:a16="http://schemas.microsoft.com/office/drawing/2014/main" id="{19612D0E-04D2-4477-80F5-AF188EB7F993}"/>
                        </a:ext>
                      </a:extLst>
                    </p:cNvPr>
                    <p:cNvSpPr/>
                    <p:nvPr/>
                  </p:nvSpPr>
                  <p:spPr>
                    <a:xfrm>
                      <a:off x="9528703" y="3327780"/>
                      <a:ext cx="468737" cy="383579"/>
                    </a:xfrm>
                    <a:prstGeom prst="ellipse">
                      <a:avLst/>
                    </a:prstGeom>
                    <a:solidFill>
                      <a:srgbClr val="1E7BC8"/>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55" name="Oval 54">
                      <a:extLst>
                        <a:ext uri="{FF2B5EF4-FFF2-40B4-BE49-F238E27FC236}">
                          <a16:creationId xmlns:a16="http://schemas.microsoft.com/office/drawing/2014/main" id="{4CAD83AD-0201-4AD0-9609-E8DD3163C258}"/>
                        </a:ext>
                      </a:extLst>
                    </p:cNvPr>
                    <p:cNvSpPr/>
                    <p:nvPr/>
                  </p:nvSpPr>
                  <p:spPr>
                    <a:xfrm>
                      <a:off x="9645809" y="3398382"/>
                      <a:ext cx="270459" cy="172062"/>
                    </a:xfrm>
                    <a:prstGeom prst="ellipse">
                      <a:avLst/>
                    </a:prstGeom>
                    <a:solidFill>
                      <a:sysClr val="window" lastClr="FFFFFF"/>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grpSp>
                <p:nvGrpSpPr>
                  <p:cNvPr id="45" name="Group 44">
                    <a:extLst>
                      <a:ext uri="{FF2B5EF4-FFF2-40B4-BE49-F238E27FC236}">
                        <a16:creationId xmlns:a16="http://schemas.microsoft.com/office/drawing/2014/main" id="{1D1ECED4-C862-4FF9-BF72-6FBFC01483DB}"/>
                      </a:ext>
                    </a:extLst>
                  </p:cNvPr>
                  <p:cNvGrpSpPr/>
                  <p:nvPr/>
                </p:nvGrpSpPr>
                <p:grpSpPr>
                  <a:xfrm rot="18524330">
                    <a:off x="9787590" y="3152924"/>
                    <a:ext cx="468737" cy="383579"/>
                    <a:chOff x="9528703" y="3327780"/>
                    <a:chExt cx="468737" cy="383579"/>
                  </a:xfrm>
                </p:grpSpPr>
                <p:sp>
                  <p:nvSpPr>
                    <p:cNvPr id="52" name="Oval 51">
                      <a:extLst>
                        <a:ext uri="{FF2B5EF4-FFF2-40B4-BE49-F238E27FC236}">
                          <a16:creationId xmlns:a16="http://schemas.microsoft.com/office/drawing/2014/main" id="{6C4E248F-26F1-45AD-9BE5-25028C7FB841}"/>
                        </a:ext>
                      </a:extLst>
                    </p:cNvPr>
                    <p:cNvSpPr/>
                    <p:nvPr/>
                  </p:nvSpPr>
                  <p:spPr>
                    <a:xfrm>
                      <a:off x="9528703" y="3327780"/>
                      <a:ext cx="468737" cy="383579"/>
                    </a:xfrm>
                    <a:prstGeom prst="ellipse">
                      <a:avLst/>
                    </a:prstGeom>
                    <a:solidFill>
                      <a:srgbClr val="1E7BC8"/>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53" name="Oval 52">
                      <a:extLst>
                        <a:ext uri="{FF2B5EF4-FFF2-40B4-BE49-F238E27FC236}">
                          <a16:creationId xmlns:a16="http://schemas.microsoft.com/office/drawing/2014/main" id="{E0E8CFD2-AE7B-469A-B768-DB0DE02DD082}"/>
                        </a:ext>
                      </a:extLst>
                    </p:cNvPr>
                    <p:cNvSpPr/>
                    <p:nvPr/>
                  </p:nvSpPr>
                  <p:spPr>
                    <a:xfrm>
                      <a:off x="9631525" y="3398380"/>
                      <a:ext cx="247307" cy="186167"/>
                    </a:xfrm>
                    <a:prstGeom prst="ellipse">
                      <a:avLst/>
                    </a:prstGeom>
                    <a:solidFill>
                      <a:sysClr val="window" lastClr="FFFFFF"/>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grpSp>
                <p:nvGrpSpPr>
                  <p:cNvPr id="46" name="Group 45">
                    <a:extLst>
                      <a:ext uri="{FF2B5EF4-FFF2-40B4-BE49-F238E27FC236}">
                        <a16:creationId xmlns:a16="http://schemas.microsoft.com/office/drawing/2014/main" id="{2CEF5350-2968-4849-9C13-A138ABF84D6D}"/>
                      </a:ext>
                    </a:extLst>
                  </p:cNvPr>
                  <p:cNvGrpSpPr/>
                  <p:nvPr/>
                </p:nvGrpSpPr>
                <p:grpSpPr>
                  <a:xfrm rot="1404968">
                    <a:off x="10021958" y="3381063"/>
                    <a:ext cx="468737" cy="383579"/>
                    <a:chOff x="9528703" y="3327780"/>
                    <a:chExt cx="468737" cy="383579"/>
                  </a:xfrm>
                </p:grpSpPr>
                <p:sp>
                  <p:nvSpPr>
                    <p:cNvPr id="50" name="Oval 49">
                      <a:extLst>
                        <a:ext uri="{FF2B5EF4-FFF2-40B4-BE49-F238E27FC236}">
                          <a16:creationId xmlns:a16="http://schemas.microsoft.com/office/drawing/2014/main" id="{BCCEFE44-522C-494D-B124-85CD823C384A}"/>
                        </a:ext>
                      </a:extLst>
                    </p:cNvPr>
                    <p:cNvSpPr/>
                    <p:nvPr/>
                  </p:nvSpPr>
                  <p:spPr>
                    <a:xfrm>
                      <a:off x="9528703" y="3327780"/>
                      <a:ext cx="468737" cy="383579"/>
                    </a:xfrm>
                    <a:prstGeom prst="ellipse">
                      <a:avLst/>
                    </a:prstGeom>
                    <a:solidFill>
                      <a:srgbClr val="1E7BC8"/>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51" name="Oval 50">
                      <a:extLst>
                        <a:ext uri="{FF2B5EF4-FFF2-40B4-BE49-F238E27FC236}">
                          <a16:creationId xmlns:a16="http://schemas.microsoft.com/office/drawing/2014/main" id="{16EE53EF-F247-43BA-A6E3-B6F03A2F929F}"/>
                        </a:ext>
                      </a:extLst>
                    </p:cNvPr>
                    <p:cNvSpPr/>
                    <p:nvPr/>
                  </p:nvSpPr>
                  <p:spPr>
                    <a:xfrm>
                      <a:off x="9634049" y="3398381"/>
                      <a:ext cx="265809" cy="158706"/>
                    </a:xfrm>
                    <a:prstGeom prst="ellipse">
                      <a:avLst/>
                    </a:prstGeom>
                    <a:solidFill>
                      <a:sysClr val="window" lastClr="FFFFFF"/>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grpSp>
                <p:nvGrpSpPr>
                  <p:cNvPr id="47" name="Group 46">
                    <a:extLst>
                      <a:ext uri="{FF2B5EF4-FFF2-40B4-BE49-F238E27FC236}">
                        <a16:creationId xmlns:a16="http://schemas.microsoft.com/office/drawing/2014/main" id="{37B97312-257F-4015-9B12-7A35B90C30F2}"/>
                      </a:ext>
                    </a:extLst>
                  </p:cNvPr>
                  <p:cNvGrpSpPr/>
                  <p:nvPr/>
                </p:nvGrpSpPr>
                <p:grpSpPr>
                  <a:xfrm rot="5400000">
                    <a:off x="9916413" y="3631997"/>
                    <a:ext cx="468737" cy="383579"/>
                    <a:chOff x="9528703" y="3327780"/>
                    <a:chExt cx="468737" cy="383579"/>
                  </a:xfrm>
                </p:grpSpPr>
                <p:sp>
                  <p:nvSpPr>
                    <p:cNvPr id="48" name="Oval 47">
                      <a:extLst>
                        <a:ext uri="{FF2B5EF4-FFF2-40B4-BE49-F238E27FC236}">
                          <a16:creationId xmlns:a16="http://schemas.microsoft.com/office/drawing/2014/main" id="{2D23E74F-531C-41A3-9EC3-83EB311ABF0E}"/>
                        </a:ext>
                      </a:extLst>
                    </p:cNvPr>
                    <p:cNvSpPr/>
                    <p:nvPr/>
                  </p:nvSpPr>
                  <p:spPr>
                    <a:xfrm>
                      <a:off x="9528703" y="3327780"/>
                      <a:ext cx="468737" cy="383579"/>
                    </a:xfrm>
                    <a:prstGeom prst="ellipse">
                      <a:avLst/>
                    </a:prstGeom>
                    <a:solidFill>
                      <a:srgbClr val="6AA7D6"/>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49" name="Oval 48">
                      <a:extLst>
                        <a:ext uri="{FF2B5EF4-FFF2-40B4-BE49-F238E27FC236}">
                          <a16:creationId xmlns:a16="http://schemas.microsoft.com/office/drawing/2014/main" id="{15FBB1EB-6ECB-48BB-B0C9-5CEE9ECCD0A6}"/>
                        </a:ext>
                      </a:extLst>
                    </p:cNvPr>
                    <p:cNvSpPr/>
                    <p:nvPr/>
                  </p:nvSpPr>
                  <p:spPr>
                    <a:xfrm>
                      <a:off x="9643524" y="3398381"/>
                      <a:ext cx="235309" cy="199393"/>
                    </a:xfrm>
                    <a:prstGeom prst="ellipse">
                      <a:avLst/>
                    </a:prstGeom>
                    <a:solidFill>
                      <a:sysClr val="window" lastClr="FFFFFF"/>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grpSp>
          </p:grpSp>
          <p:grpSp>
            <p:nvGrpSpPr>
              <p:cNvPr id="25" name="Group 24">
                <a:extLst>
                  <a:ext uri="{FF2B5EF4-FFF2-40B4-BE49-F238E27FC236}">
                    <a16:creationId xmlns:a16="http://schemas.microsoft.com/office/drawing/2014/main" id="{CA62C1D1-EBEF-4E86-904E-A19B88C50149}"/>
                  </a:ext>
                </a:extLst>
              </p:cNvPr>
              <p:cNvGrpSpPr/>
              <p:nvPr/>
            </p:nvGrpSpPr>
            <p:grpSpPr>
              <a:xfrm>
                <a:off x="7390067" y="6060939"/>
                <a:ext cx="304260" cy="320369"/>
                <a:chOff x="7390067" y="5653014"/>
                <a:chExt cx="304260" cy="320369"/>
              </a:xfrm>
            </p:grpSpPr>
            <p:sp>
              <p:nvSpPr>
                <p:cNvPr id="39" name="Rectangle: Rounded Corners 90">
                  <a:extLst>
                    <a:ext uri="{FF2B5EF4-FFF2-40B4-BE49-F238E27FC236}">
                      <a16:creationId xmlns:a16="http://schemas.microsoft.com/office/drawing/2014/main" id="{C7F70597-A2B9-4AA6-B14B-E79EF70EF053}"/>
                    </a:ext>
                  </a:extLst>
                </p:cNvPr>
                <p:cNvSpPr/>
                <p:nvPr/>
              </p:nvSpPr>
              <p:spPr>
                <a:xfrm>
                  <a:off x="7390067" y="5653014"/>
                  <a:ext cx="304260" cy="320369"/>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pic>
              <p:nvPicPr>
                <p:cNvPr id="40" name="Graphic 91" descr="Checklist RTL">
                  <a:extLst>
                    <a:ext uri="{FF2B5EF4-FFF2-40B4-BE49-F238E27FC236}">
                      <a16:creationId xmlns:a16="http://schemas.microsoft.com/office/drawing/2014/main" id="{CA5DC077-D655-4C4C-8B4F-85DF1F59309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3042" y="5678494"/>
                  <a:ext cx="255577" cy="269107"/>
                </a:xfrm>
                <a:prstGeom prst="rect">
                  <a:avLst/>
                </a:prstGeom>
              </p:spPr>
            </p:pic>
          </p:grpSp>
          <p:grpSp>
            <p:nvGrpSpPr>
              <p:cNvPr id="26" name="Group 25">
                <a:extLst>
                  <a:ext uri="{FF2B5EF4-FFF2-40B4-BE49-F238E27FC236}">
                    <a16:creationId xmlns:a16="http://schemas.microsoft.com/office/drawing/2014/main" id="{AE27EF61-10AE-4A67-9D5E-BD6268A7DF6B}"/>
                  </a:ext>
                </a:extLst>
              </p:cNvPr>
              <p:cNvGrpSpPr/>
              <p:nvPr/>
            </p:nvGrpSpPr>
            <p:grpSpPr>
              <a:xfrm>
                <a:off x="7390067" y="4854187"/>
                <a:ext cx="304260" cy="320369"/>
                <a:chOff x="7390067" y="4516730"/>
                <a:chExt cx="304260" cy="320369"/>
              </a:xfrm>
            </p:grpSpPr>
            <p:sp>
              <p:nvSpPr>
                <p:cNvPr id="37" name="Rectangle: Rounded Corners 104">
                  <a:extLst>
                    <a:ext uri="{FF2B5EF4-FFF2-40B4-BE49-F238E27FC236}">
                      <a16:creationId xmlns:a16="http://schemas.microsoft.com/office/drawing/2014/main" id="{54614472-19BE-4A0F-A79B-97534FB85C2C}"/>
                    </a:ext>
                  </a:extLst>
                </p:cNvPr>
                <p:cNvSpPr/>
                <p:nvPr/>
              </p:nvSpPr>
              <p:spPr>
                <a:xfrm>
                  <a:off x="7390067" y="4516730"/>
                  <a:ext cx="304260" cy="320369"/>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pic>
              <p:nvPicPr>
                <p:cNvPr id="38" name="Graphic 105" descr="Stethoscope">
                  <a:extLst>
                    <a:ext uri="{FF2B5EF4-FFF2-40B4-BE49-F238E27FC236}">
                      <a16:creationId xmlns:a16="http://schemas.microsoft.com/office/drawing/2014/main" id="{EACC596B-9FEF-4126-B2DE-49085CE8EFA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0330" y="4551939"/>
                  <a:ext cx="283336" cy="266975"/>
                </a:xfrm>
                <a:prstGeom prst="rect">
                  <a:avLst/>
                </a:prstGeom>
              </p:spPr>
            </p:pic>
          </p:grpSp>
          <p:sp>
            <p:nvSpPr>
              <p:cNvPr id="27" name="Rectangle: Rounded Corners 116">
                <a:extLst>
                  <a:ext uri="{FF2B5EF4-FFF2-40B4-BE49-F238E27FC236}">
                    <a16:creationId xmlns:a16="http://schemas.microsoft.com/office/drawing/2014/main" id="{23F29887-F0BF-4890-9394-0D6751787374}"/>
                  </a:ext>
                </a:extLst>
              </p:cNvPr>
              <p:cNvSpPr/>
              <p:nvPr/>
            </p:nvSpPr>
            <p:spPr>
              <a:xfrm>
                <a:off x="7815725" y="3630898"/>
                <a:ext cx="3091701" cy="377851"/>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000" b="1" kern="0" dirty="0">
                    <a:solidFill>
                      <a:srgbClr val="FFFFFF"/>
                    </a:solidFill>
                    <a:cs typeface="Arial" panose="020B0604020202020204" pitchFamily="34" charset="0"/>
                  </a:rPr>
                  <a:t>Cy (300 mg/m</a:t>
                </a:r>
                <a:r>
                  <a:rPr lang="en-GB" sz="1000" b="1" kern="0" baseline="30000" dirty="0">
                    <a:solidFill>
                      <a:srgbClr val="FFFFFF"/>
                    </a:solidFill>
                    <a:cs typeface="Arial" panose="020B0604020202020204" pitchFamily="34" charset="0"/>
                  </a:rPr>
                  <a:t>2</a:t>
                </a:r>
                <a:r>
                  <a:rPr lang="en-GB" sz="1000" b="1" kern="0" dirty="0">
                    <a:solidFill>
                      <a:srgbClr val="FFFFFF"/>
                    </a:solidFill>
                    <a:cs typeface="Arial" panose="020B0604020202020204" pitchFamily="34" charset="0"/>
                  </a:rPr>
                  <a:t>) + Flu (30 mg/m</a:t>
                </a:r>
                <a:r>
                  <a:rPr lang="en-GB" sz="1000" b="1" kern="0" baseline="30000" dirty="0">
                    <a:solidFill>
                      <a:srgbClr val="FFFFFF"/>
                    </a:solidFill>
                    <a:cs typeface="Arial" panose="020B0604020202020204" pitchFamily="34" charset="0"/>
                  </a:rPr>
                  <a:t>2</a:t>
                </a:r>
                <a:r>
                  <a:rPr lang="en-GB" sz="1000" b="1" kern="0" dirty="0">
                    <a:solidFill>
                      <a:srgbClr val="FFFFFF"/>
                    </a:solidFill>
                    <a:cs typeface="Arial" panose="020B0604020202020204" pitchFamily="34" charset="0"/>
                  </a:rPr>
                  <a:t>)</a:t>
                </a:r>
              </a:p>
              <a:p>
                <a:pPr algn="ctr">
                  <a:defRPr/>
                </a:pPr>
                <a:r>
                  <a:rPr lang="en-GB" sz="1000" kern="0" dirty="0">
                    <a:solidFill>
                      <a:srgbClr val="FFFFFF"/>
                    </a:solidFill>
                    <a:cs typeface="Arial" panose="020B0604020202020204" pitchFamily="34" charset="0"/>
                  </a:rPr>
                  <a:t>(day -5 to -3)</a:t>
                </a:r>
              </a:p>
            </p:txBody>
          </p:sp>
          <p:sp>
            <p:nvSpPr>
              <p:cNvPr id="28" name="Rectangle: Rounded Corners 115">
                <a:extLst>
                  <a:ext uri="{FF2B5EF4-FFF2-40B4-BE49-F238E27FC236}">
                    <a16:creationId xmlns:a16="http://schemas.microsoft.com/office/drawing/2014/main" id="{8FAA7199-9636-4A64-853F-97DA3F2B51AA}"/>
                  </a:ext>
                </a:extLst>
              </p:cNvPr>
              <p:cNvSpPr/>
              <p:nvPr/>
            </p:nvSpPr>
            <p:spPr>
              <a:xfrm>
                <a:off x="7820780" y="3117955"/>
                <a:ext cx="3081590" cy="343501"/>
              </a:xfrm>
              <a:prstGeom prst="roundRect">
                <a:avLst/>
              </a:prstGeom>
              <a:solidFill>
                <a:schemeClr val="accent1">
                  <a:lumMod val="60000"/>
                  <a:lumOff val="40000"/>
                </a:schemeClr>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000" i="1" kern="0" dirty="0">
                    <a:cs typeface="Arial" panose="020B0604020202020204" pitchFamily="34" charset="0"/>
                  </a:rPr>
                  <a:t>Bridging therapy (as needed)</a:t>
                </a:r>
              </a:p>
            </p:txBody>
          </p:sp>
          <p:sp>
            <p:nvSpPr>
              <p:cNvPr id="29" name="Rectangle: Rounded Corners 114">
                <a:extLst>
                  <a:ext uri="{FF2B5EF4-FFF2-40B4-BE49-F238E27FC236}">
                    <a16:creationId xmlns:a16="http://schemas.microsoft.com/office/drawing/2014/main" id="{7F15640F-48C5-4306-948D-E25F96C465B8}"/>
                  </a:ext>
                </a:extLst>
              </p:cNvPr>
              <p:cNvSpPr/>
              <p:nvPr/>
            </p:nvSpPr>
            <p:spPr>
              <a:xfrm>
                <a:off x="7833626" y="2587837"/>
                <a:ext cx="3055899" cy="343501"/>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000" b="1" kern="0" dirty="0">
                    <a:solidFill>
                      <a:srgbClr val="FFFFFF"/>
                    </a:solidFill>
                    <a:cs typeface="Arial" panose="020B0604020202020204" pitchFamily="34" charset="0"/>
                  </a:rPr>
                  <a:t>Apheresis</a:t>
                </a:r>
              </a:p>
            </p:txBody>
          </p:sp>
          <p:sp>
            <p:nvSpPr>
              <p:cNvPr id="30" name="Rectangle: Rounded Corners 113">
                <a:extLst>
                  <a:ext uri="{FF2B5EF4-FFF2-40B4-BE49-F238E27FC236}">
                    <a16:creationId xmlns:a16="http://schemas.microsoft.com/office/drawing/2014/main" id="{E063C60E-D169-420D-937A-44C032BAA0A8}"/>
                  </a:ext>
                </a:extLst>
              </p:cNvPr>
              <p:cNvSpPr/>
              <p:nvPr/>
            </p:nvSpPr>
            <p:spPr>
              <a:xfrm>
                <a:off x="7829686" y="2057719"/>
                <a:ext cx="3063778" cy="343501"/>
              </a:xfrm>
              <a:prstGeom prst="roundRect">
                <a:avLst/>
              </a:prstGeom>
              <a:solidFill>
                <a:srgbClr val="003479"/>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000" b="1" kern="0" dirty="0">
                    <a:solidFill>
                      <a:srgbClr val="FFFFFF"/>
                    </a:solidFill>
                    <a:cs typeface="Arial" panose="020B0604020202020204" pitchFamily="34" charset="0"/>
                  </a:rPr>
                  <a:t>Screening (1 to ≤28 days)</a:t>
                </a:r>
              </a:p>
            </p:txBody>
          </p:sp>
          <p:grpSp>
            <p:nvGrpSpPr>
              <p:cNvPr id="31" name="Group 30">
                <a:extLst>
                  <a:ext uri="{FF2B5EF4-FFF2-40B4-BE49-F238E27FC236}">
                    <a16:creationId xmlns:a16="http://schemas.microsoft.com/office/drawing/2014/main" id="{6A92E1E5-434F-4B63-86B3-5C208F1B808A}"/>
                  </a:ext>
                </a:extLst>
              </p:cNvPr>
              <p:cNvGrpSpPr/>
              <p:nvPr/>
            </p:nvGrpSpPr>
            <p:grpSpPr>
              <a:xfrm>
                <a:off x="7378396" y="5453780"/>
                <a:ext cx="304260" cy="320368"/>
                <a:chOff x="7378396" y="5070623"/>
                <a:chExt cx="304260" cy="320368"/>
              </a:xfrm>
            </p:grpSpPr>
            <p:sp>
              <p:nvSpPr>
                <p:cNvPr id="35" name="Rectangle: Rounded Corners 104">
                  <a:extLst>
                    <a:ext uri="{FF2B5EF4-FFF2-40B4-BE49-F238E27FC236}">
                      <a16:creationId xmlns:a16="http://schemas.microsoft.com/office/drawing/2014/main" id="{6CB1277C-A183-4541-987E-0D48DC324930}"/>
                    </a:ext>
                  </a:extLst>
                </p:cNvPr>
                <p:cNvSpPr/>
                <p:nvPr/>
              </p:nvSpPr>
              <p:spPr>
                <a:xfrm>
                  <a:off x="7378396" y="5070623"/>
                  <a:ext cx="304260" cy="320368"/>
                </a:xfrm>
                <a:prstGeom prst="roundRect">
                  <a:avLst/>
                </a:prstGeom>
                <a:solidFill>
                  <a:sysClr val="window" lastClr="FFFFFF"/>
                </a:solidFill>
                <a:ln w="19050" cap="flat" cmpd="sng" algn="ctr">
                  <a:solidFill>
                    <a:srgbClr val="6AA7D6"/>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pic>
              <p:nvPicPr>
                <p:cNvPr id="36" name="Graphic 105" descr="Stethoscope">
                  <a:extLst>
                    <a:ext uri="{FF2B5EF4-FFF2-40B4-BE49-F238E27FC236}">
                      <a16:creationId xmlns:a16="http://schemas.microsoft.com/office/drawing/2014/main" id="{CA1ED7E0-3BB0-4FE3-8D50-63C3E81969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8659" y="5105832"/>
                  <a:ext cx="283336" cy="266975"/>
                </a:xfrm>
                <a:prstGeom prst="rect">
                  <a:avLst/>
                </a:prstGeom>
              </p:spPr>
            </p:pic>
          </p:grpSp>
          <p:sp>
            <p:nvSpPr>
              <p:cNvPr id="32" name="Arrow: Down 126">
                <a:extLst>
                  <a:ext uri="{FF2B5EF4-FFF2-40B4-BE49-F238E27FC236}">
                    <a16:creationId xmlns:a16="http://schemas.microsoft.com/office/drawing/2014/main" id="{AE1117DD-F47B-4BAC-8641-249896AB6575}"/>
                  </a:ext>
                </a:extLst>
              </p:cNvPr>
              <p:cNvSpPr/>
              <p:nvPr/>
            </p:nvSpPr>
            <p:spPr>
              <a:xfrm>
                <a:off x="9159086" y="3462322"/>
                <a:ext cx="404979" cy="207818"/>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33" name="Arrow: Down 126">
                <a:extLst>
                  <a:ext uri="{FF2B5EF4-FFF2-40B4-BE49-F238E27FC236}">
                    <a16:creationId xmlns:a16="http://schemas.microsoft.com/office/drawing/2014/main" id="{192DE507-DB58-4394-9B2E-9D273180F9A6}"/>
                  </a:ext>
                </a:extLst>
              </p:cNvPr>
              <p:cNvSpPr/>
              <p:nvPr/>
            </p:nvSpPr>
            <p:spPr>
              <a:xfrm>
                <a:off x="9159086" y="2931338"/>
                <a:ext cx="404979" cy="218209"/>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sp>
            <p:nvSpPr>
              <p:cNvPr id="34" name="Arrow: Down 123">
                <a:extLst>
                  <a:ext uri="{FF2B5EF4-FFF2-40B4-BE49-F238E27FC236}">
                    <a16:creationId xmlns:a16="http://schemas.microsoft.com/office/drawing/2014/main" id="{FA89D17E-AD21-499B-B9A6-097BF119E948}"/>
                  </a:ext>
                </a:extLst>
              </p:cNvPr>
              <p:cNvSpPr/>
              <p:nvPr/>
            </p:nvSpPr>
            <p:spPr>
              <a:xfrm>
                <a:off x="9159086" y="2400269"/>
                <a:ext cx="404979" cy="207818"/>
              </a:xfrm>
              <a:prstGeom prst="downArrow">
                <a:avLst/>
              </a:prstGeom>
              <a:solidFill>
                <a:srgbClr val="0099CC"/>
              </a:solidFill>
              <a:ln w="63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GB" sz="1000" kern="0" dirty="0">
                  <a:solidFill>
                    <a:srgbClr val="FFFFFF"/>
                  </a:solidFill>
                </a:endParaRPr>
              </a:p>
            </p:txBody>
          </p:sp>
        </p:grpSp>
      </p:grpSp>
      <p:sp>
        <p:nvSpPr>
          <p:cNvPr id="3" name="Footer Placeholder 2">
            <a:extLst>
              <a:ext uri="{FF2B5EF4-FFF2-40B4-BE49-F238E27FC236}">
                <a16:creationId xmlns:a16="http://schemas.microsoft.com/office/drawing/2014/main" id="{9296C4B1-5992-F7C8-FB32-CE68DAA019A7}"/>
              </a:ext>
            </a:extLst>
          </p:cNvPr>
          <p:cNvSpPr>
            <a:spLocks noGrp="1"/>
          </p:cNvSpPr>
          <p:nvPr>
            <p:ph type="ftr" sz="quarter" idx="3"/>
          </p:nvPr>
        </p:nvSpPr>
        <p:spPr/>
        <p:txBody>
          <a:bodyPr/>
          <a:lstStyle/>
          <a:p>
            <a:r>
              <a:rPr lang="en-US" dirty="0"/>
              <a:t>Martin, et al. </a:t>
            </a:r>
            <a:r>
              <a:rPr lang="en-US" i="1" dirty="0"/>
              <a:t>ASH. </a:t>
            </a:r>
            <a:r>
              <a:rPr lang="en-US" dirty="0"/>
              <a:t>2021; 549.</a:t>
            </a:r>
          </a:p>
        </p:txBody>
      </p:sp>
    </p:spTree>
    <p:extLst>
      <p:ext uri="{BB962C8B-B14F-4D97-AF65-F5344CB8AC3E}">
        <p14:creationId xmlns:p14="http://schemas.microsoft.com/office/powerpoint/2010/main" val="190462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4526" y="420881"/>
            <a:ext cx="11201400" cy="745218"/>
          </a:xfrm>
        </p:spPr>
        <p:txBody>
          <a:bodyPr>
            <a:normAutofit/>
          </a:bodyPr>
          <a:lstStyle/>
          <a:p>
            <a:r>
              <a:rPr lang="en-US" b="1" dirty="0"/>
              <a:t>CARTITUDE-1 Update (</a:t>
            </a:r>
            <a:r>
              <a:rPr lang="en-US" b="1" dirty="0" err="1"/>
              <a:t>cilta-cel</a:t>
            </a:r>
            <a:r>
              <a:rPr lang="en-US" b="1" dirty="0"/>
              <a:t>): Two Year Follow-Up</a:t>
            </a:r>
          </a:p>
        </p:txBody>
      </p:sp>
      <p:sp>
        <p:nvSpPr>
          <p:cNvPr id="9" name="TextBox 8"/>
          <p:cNvSpPr txBox="1"/>
          <p:nvPr/>
        </p:nvSpPr>
        <p:spPr bwMode="auto">
          <a:xfrm>
            <a:off x="448913" y="1433926"/>
            <a:ext cx="20024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Median </a:t>
            </a:r>
            <a:r>
              <a:rPr lang="en-US" sz="1400" b="1" dirty="0">
                <a:latin typeface="Arial"/>
              </a:rPr>
              <a:t>six </a:t>
            </a:r>
            <a:r>
              <a:rPr kumimoji="0" lang="en-US" sz="1400" b="1" i="0" u="none" strike="noStrike" kern="1200" cap="none" spc="0" normalizeH="0" baseline="0" noProof="0" dirty="0">
                <a:ln>
                  <a:noFill/>
                </a:ln>
                <a:effectLst/>
                <a:uLnTx/>
                <a:uFillTx/>
                <a:latin typeface="Arial"/>
                <a:ea typeface="+mn-ea"/>
                <a:cs typeface="+mn-cs"/>
              </a:rPr>
              <a:t>prior lines 85% triple-refractory</a:t>
            </a:r>
          </a:p>
        </p:txBody>
      </p:sp>
      <p:pic>
        <p:nvPicPr>
          <p:cNvPr id="10" name="Picture 9">
            <a:extLst>
              <a:ext uri="{FF2B5EF4-FFF2-40B4-BE49-F238E27FC236}">
                <a16:creationId xmlns:a16="http://schemas.microsoft.com/office/drawing/2014/main" id="{103B6F27-9D63-666A-BB14-C34A415B177B}"/>
              </a:ext>
            </a:extLst>
          </p:cNvPr>
          <p:cNvPicPr>
            <a:picLocks noChangeAspect="1"/>
          </p:cNvPicPr>
          <p:nvPr/>
        </p:nvPicPr>
        <p:blipFill rotWithShape="1">
          <a:blip r:embed="rId2"/>
          <a:srcRect l="7756" r="2712"/>
          <a:stretch/>
        </p:blipFill>
        <p:spPr>
          <a:xfrm>
            <a:off x="364784" y="2121362"/>
            <a:ext cx="3466794" cy="3092892"/>
          </a:xfrm>
          <a:prstGeom prst="rect">
            <a:avLst/>
          </a:prstGeom>
        </p:spPr>
      </p:pic>
      <p:sp>
        <p:nvSpPr>
          <p:cNvPr id="11" name="TextBox 10">
            <a:extLst>
              <a:ext uri="{FF2B5EF4-FFF2-40B4-BE49-F238E27FC236}">
                <a16:creationId xmlns:a16="http://schemas.microsoft.com/office/drawing/2014/main" id="{9826D9E2-4F15-1E4E-FED4-9E17CBEFAF27}"/>
              </a:ext>
            </a:extLst>
          </p:cNvPr>
          <p:cNvSpPr txBox="1"/>
          <p:nvPr/>
        </p:nvSpPr>
        <p:spPr bwMode="auto">
          <a:xfrm>
            <a:off x="278110" y="5491628"/>
            <a:ext cx="3341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latin typeface="Calibri" panose="020F0502020204030204" pitchFamily="34" charset="0"/>
              </a:rPr>
              <a:t>*ORR assessed by independent review committee.</a:t>
            </a:r>
          </a:p>
        </p:txBody>
      </p:sp>
      <p:pic>
        <p:nvPicPr>
          <p:cNvPr id="13" name="Picture 12">
            <a:extLst>
              <a:ext uri="{FF2B5EF4-FFF2-40B4-BE49-F238E27FC236}">
                <a16:creationId xmlns:a16="http://schemas.microsoft.com/office/drawing/2014/main" id="{4857E8A2-555F-45BE-5516-A8D455C5BEC6}"/>
              </a:ext>
            </a:extLst>
          </p:cNvPr>
          <p:cNvPicPr>
            <a:picLocks noChangeAspect="1"/>
          </p:cNvPicPr>
          <p:nvPr/>
        </p:nvPicPr>
        <p:blipFill>
          <a:blip r:embed="rId3"/>
          <a:stretch>
            <a:fillRect/>
          </a:stretch>
        </p:blipFill>
        <p:spPr>
          <a:xfrm>
            <a:off x="3799661" y="1783653"/>
            <a:ext cx="8344864" cy="3707975"/>
          </a:xfrm>
          <a:prstGeom prst="rect">
            <a:avLst/>
          </a:prstGeom>
        </p:spPr>
      </p:pic>
      <p:sp>
        <p:nvSpPr>
          <p:cNvPr id="2" name="Footer Placeholder 1">
            <a:extLst>
              <a:ext uri="{FF2B5EF4-FFF2-40B4-BE49-F238E27FC236}">
                <a16:creationId xmlns:a16="http://schemas.microsoft.com/office/drawing/2014/main" id="{226F7B1E-3305-D7D9-CF34-30767C2BC002}"/>
              </a:ext>
            </a:extLst>
          </p:cNvPr>
          <p:cNvSpPr>
            <a:spLocks noGrp="1"/>
          </p:cNvSpPr>
          <p:nvPr>
            <p:ph type="ftr" sz="quarter" idx="3"/>
          </p:nvPr>
        </p:nvSpPr>
        <p:spPr/>
        <p:txBody>
          <a:bodyPr/>
          <a:lstStyle/>
          <a:p>
            <a:r>
              <a:rPr lang="en-US" dirty="0"/>
              <a:t>Martin, et al. </a:t>
            </a:r>
            <a:r>
              <a:rPr lang="en-US" i="1" dirty="0"/>
              <a:t>ASH. </a:t>
            </a:r>
            <a:r>
              <a:rPr lang="en-US" dirty="0"/>
              <a:t>2021; 549.</a:t>
            </a:r>
          </a:p>
        </p:txBody>
      </p:sp>
    </p:spTree>
    <p:extLst>
      <p:ext uri="{BB962C8B-B14F-4D97-AF65-F5344CB8AC3E}">
        <p14:creationId xmlns:p14="http://schemas.microsoft.com/office/powerpoint/2010/main" val="390545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780"/>
            <a:ext cx="10744200" cy="939869"/>
          </a:xfrm>
        </p:spPr>
        <p:txBody>
          <a:bodyPr/>
          <a:lstStyle/>
          <a:p>
            <a:r>
              <a:rPr lang="en-US" dirty="0"/>
              <a:t>Cilta-cel: Toxicities in CARTITUDE-1</a:t>
            </a:r>
          </a:p>
        </p:txBody>
      </p:sp>
      <p:pic>
        <p:nvPicPr>
          <p:cNvPr id="5" name="Picture 4"/>
          <p:cNvPicPr>
            <a:picLocks noChangeAspect="1"/>
          </p:cNvPicPr>
          <p:nvPr/>
        </p:nvPicPr>
        <p:blipFill rotWithShape="1">
          <a:blip r:embed="rId2"/>
          <a:srcRect b="62821"/>
          <a:stretch/>
        </p:blipFill>
        <p:spPr>
          <a:xfrm>
            <a:off x="287383" y="2045533"/>
            <a:ext cx="5065201" cy="2802379"/>
          </a:xfrm>
          <a:prstGeom prst="rect">
            <a:avLst/>
          </a:prstGeom>
        </p:spPr>
      </p:pic>
      <p:pic>
        <p:nvPicPr>
          <p:cNvPr id="6" name="Picture 5"/>
          <p:cNvPicPr>
            <a:picLocks noChangeAspect="1"/>
          </p:cNvPicPr>
          <p:nvPr/>
        </p:nvPicPr>
        <p:blipFill>
          <a:blip r:embed="rId3"/>
          <a:stretch>
            <a:fillRect/>
          </a:stretch>
        </p:blipFill>
        <p:spPr>
          <a:xfrm>
            <a:off x="5696246" y="1021405"/>
            <a:ext cx="5846397" cy="4728753"/>
          </a:xfrm>
          <a:prstGeom prst="rect">
            <a:avLst/>
          </a:prstGeom>
        </p:spPr>
      </p:pic>
      <p:sp>
        <p:nvSpPr>
          <p:cNvPr id="4" name="Footer Placeholder 3">
            <a:extLst>
              <a:ext uri="{FF2B5EF4-FFF2-40B4-BE49-F238E27FC236}">
                <a16:creationId xmlns:a16="http://schemas.microsoft.com/office/drawing/2014/main" id="{F2C88F43-61BC-F694-2762-D49089F632D6}"/>
              </a:ext>
            </a:extLst>
          </p:cNvPr>
          <p:cNvSpPr>
            <a:spLocks noGrp="1"/>
          </p:cNvSpPr>
          <p:nvPr>
            <p:ph type="ftr" sz="quarter" idx="3"/>
          </p:nvPr>
        </p:nvSpPr>
        <p:spPr>
          <a:xfrm>
            <a:off x="609600" y="5984614"/>
            <a:ext cx="10744199" cy="813868"/>
          </a:xfrm>
        </p:spPr>
        <p:txBody>
          <a:bodyPr/>
          <a:lstStyle/>
          <a:p>
            <a:r>
              <a:rPr lang="en-US" sz="1000" dirty="0"/>
              <a:t>AE, adverse event; ALT, alanine aminotransferase; AST, aspartate aminotransferase; </a:t>
            </a:r>
            <a:r>
              <a:rPr lang="en-US" sz="1000" dirty="0" err="1"/>
              <a:t>ASTCT</a:t>
            </a:r>
            <a:r>
              <a:rPr lang="en-US" sz="1000" dirty="0"/>
              <a:t>, American Society for Transplantation and Cellular Therapy; CRS, cytokine release syndrome; </a:t>
            </a:r>
            <a:r>
              <a:rPr lang="en-US" sz="1000" dirty="0" err="1"/>
              <a:t>HLH</a:t>
            </a:r>
            <a:r>
              <a:rPr lang="en-US" sz="1000" dirty="0"/>
              <a:t>, hemophagocytic </a:t>
            </a:r>
            <a:r>
              <a:rPr lang="en-US" sz="1000" dirty="0" err="1"/>
              <a:t>lymphohistiocytosis</a:t>
            </a:r>
            <a:r>
              <a:rPr lang="en-US" sz="1000" dirty="0"/>
              <a:t>. </a:t>
            </a:r>
            <a:r>
              <a:rPr lang="en-US" sz="1000" baseline="30000" dirty="0" err="1"/>
              <a:t>a</a:t>
            </a:r>
            <a:r>
              <a:rPr lang="en-US" sz="1000" dirty="0" err="1"/>
              <a:t>CRS</a:t>
            </a:r>
            <a:r>
              <a:rPr lang="en-US" sz="1000" dirty="0"/>
              <a:t> was graded using Lee et al. (</a:t>
            </a:r>
            <a:r>
              <a:rPr lang="en-US" sz="1000" i="1" dirty="0"/>
              <a:t>Blood</a:t>
            </a:r>
            <a:r>
              <a:rPr lang="en-US" sz="1000" dirty="0"/>
              <a:t> 2014) in the phase 1b portion of the study and </a:t>
            </a:r>
            <a:r>
              <a:rPr lang="en-US" sz="1000" dirty="0" err="1"/>
              <a:t>ASTCT</a:t>
            </a:r>
            <a:r>
              <a:rPr lang="en-US" sz="1000" dirty="0"/>
              <a:t> in phase 2; in this combined analysis, Lee et al. criteria were mapped to </a:t>
            </a:r>
            <a:r>
              <a:rPr lang="en-US" sz="1000" dirty="0" err="1"/>
              <a:t>ASTCT</a:t>
            </a:r>
            <a:r>
              <a:rPr lang="en-US" sz="1000" dirty="0"/>
              <a:t> criteria for patients in the phase 1b portion. </a:t>
            </a:r>
            <a:r>
              <a:rPr lang="en-US" sz="1000" baseline="30000" dirty="0" err="1"/>
              <a:t>b</a:t>
            </a:r>
            <a:r>
              <a:rPr lang="en-US" sz="1000" dirty="0" err="1"/>
              <a:t>The</a:t>
            </a:r>
            <a:r>
              <a:rPr lang="en-US" sz="1000" dirty="0"/>
              <a:t> patient with 97-day duration died due to CRS/</a:t>
            </a:r>
            <a:r>
              <a:rPr lang="en-US" sz="1000" dirty="0" err="1"/>
              <a:t>HLH</a:t>
            </a:r>
            <a:r>
              <a:rPr lang="en-US" sz="1000" dirty="0"/>
              <a:t>. </a:t>
            </a:r>
            <a:r>
              <a:rPr lang="en-US" sz="1000" baseline="30000" dirty="0" err="1"/>
              <a:t>c</a:t>
            </a:r>
            <a:r>
              <a:rPr lang="en-US" sz="1000" dirty="0" err="1"/>
              <a:t>Events</a:t>
            </a:r>
            <a:r>
              <a:rPr lang="en-US" sz="1000" dirty="0"/>
              <a:t> not reported as ICANS (</a:t>
            </a:r>
            <a:r>
              <a:rPr lang="en-US" sz="1000" dirty="0" err="1"/>
              <a:t>ie</a:t>
            </a:r>
            <a:r>
              <a:rPr lang="en-US" sz="1000" dirty="0"/>
              <a:t>, onset after a period of recovery from CRS and/or ICANS).</a:t>
            </a:r>
          </a:p>
          <a:p>
            <a:endParaRPr lang="en-US" sz="1000" dirty="0"/>
          </a:p>
          <a:p>
            <a:r>
              <a:rPr lang="it-IT" sz="1000" dirty="0"/>
              <a:t>Usmani, et al. </a:t>
            </a:r>
            <a:r>
              <a:rPr lang="it-IT" sz="1000" i="1" dirty="0"/>
              <a:t>ASCO. </a:t>
            </a:r>
            <a:r>
              <a:rPr lang="it-IT" sz="1000" dirty="0"/>
              <a:t>2021. 8005</a:t>
            </a:r>
          </a:p>
        </p:txBody>
      </p:sp>
    </p:spTree>
    <p:extLst>
      <p:ext uri="{BB962C8B-B14F-4D97-AF65-F5344CB8AC3E}">
        <p14:creationId xmlns:p14="http://schemas.microsoft.com/office/powerpoint/2010/main" val="39231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0480"/>
            <a:ext cx="10744200" cy="829195"/>
          </a:xfrm>
        </p:spPr>
        <p:txBody>
          <a:bodyPr/>
          <a:lstStyle/>
          <a:p>
            <a:r>
              <a:rPr lang="en-US" dirty="0"/>
              <a:t>Cilta-cel: Conclusions and Future Directions</a:t>
            </a:r>
          </a:p>
        </p:txBody>
      </p:sp>
      <p:sp>
        <p:nvSpPr>
          <p:cNvPr id="3" name="Content Placeholder 2"/>
          <p:cNvSpPr>
            <a:spLocks noGrp="1"/>
          </p:cNvSpPr>
          <p:nvPr>
            <p:ph idx="1"/>
          </p:nvPr>
        </p:nvSpPr>
        <p:spPr>
          <a:xfrm>
            <a:off x="609600" y="2855165"/>
            <a:ext cx="10744200" cy="3564686"/>
          </a:xfrm>
        </p:spPr>
        <p:txBody>
          <a:bodyPr>
            <a:normAutofit/>
          </a:bodyPr>
          <a:lstStyle/>
          <a:p>
            <a:r>
              <a:rPr lang="en-US" sz="1800" dirty="0"/>
              <a:t>CARTITUDE-2</a:t>
            </a:r>
          </a:p>
          <a:p>
            <a:pPr lvl="1"/>
            <a:r>
              <a:rPr lang="en-US" sz="1600" dirty="0"/>
              <a:t>Phase 2 study in multiple cohorts</a:t>
            </a:r>
          </a:p>
          <a:p>
            <a:pPr lvl="2"/>
            <a:r>
              <a:rPr lang="en-US" sz="1400" dirty="0"/>
              <a:t>Early relapse, post-induction</a:t>
            </a:r>
          </a:p>
          <a:p>
            <a:r>
              <a:rPr lang="en-US" sz="1800" dirty="0"/>
              <a:t>CARTITUDE-4</a:t>
            </a:r>
          </a:p>
          <a:p>
            <a:pPr lvl="1"/>
            <a:r>
              <a:rPr lang="en-US" sz="1600" dirty="0"/>
              <a:t>Phase 3 randomized study of </a:t>
            </a:r>
            <a:r>
              <a:rPr lang="en-US" sz="1600" dirty="0" err="1"/>
              <a:t>cilta-cel</a:t>
            </a:r>
            <a:r>
              <a:rPr lang="en-US" sz="1600" dirty="0"/>
              <a:t> vs SOC in RRMM</a:t>
            </a:r>
          </a:p>
          <a:p>
            <a:r>
              <a:rPr lang="en-US" sz="1800" dirty="0"/>
              <a:t>CARTITUDE-5</a:t>
            </a:r>
          </a:p>
          <a:p>
            <a:pPr lvl="1"/>
            <a:r>
              <a:rPr lang="en-US" sz="1600" dirty="0"/>
              <a:t>Phase 3 randomized study of </a:t>
            </a:r>
            <a:r>
              <a:rPr lang="en-US" sz="1600" dirty="0" err="1"/>
              <a:t>cilta-cel</a:t>
            </a:r>
            <a:r>
              <a:rPr lang="en-US" sz="1600" dirty="0"/>
              <a:t> vs Rd maintenance after </a:t>
            </a:r>
            <a:r>
              <a:rPr lang="en-US" sz="1600" dirty="0" err="1"/>
              <a:t>VRd</a:t>
            </a:r>
            <a:r>
              <a:rPr lang="en-US" sz="1600" dirty="0"/>
              <a:t> induction for NDMM</a:t>
            </a:r>
          </a:p>
          <a:p>
            <a:r>
              <a:rPr lang="en-US" sz="1800" dirty="0"/>
              <a:t>CARTITUDE-6</a:t>
            </a:r>
          </a:p>
          <a:p>
            <a:pPr lvl="1"/>
            <a:r>
              <a:rPr lang="en-US" sz="1600" dirty="0"/>
              <a:t>Phase 3 randomized study of </a:t>
            </a:r>
            <a:r>
              <a:rPr lang="en-US" sz="1600" dirty="0" err="1"/>
              <a:t>cilta-cel</a:t>
            </a:r>
            <a:r>
              <a:rPr lang="en-US" sz="1600" dirty="0"/>
              <a:t> vs </a:t>
            </a:r>
            <a:r>
              <a:rPr lang="en-US" sz="1600" dirty="0" err="1"/>
              <a:t>autoSCT</a:t>
            </a:r>
            <a:r>
              <a:rPr lang="en-US" sz="1600" dirty="0"/>
              <a:t> after D-</a:t>
            </a:r>
            <a:r>
              <a:rPr lang="en-US" sz="1600" dirty="0" err="1"/>
              <a:t>VRd</a:t>
            </a:r>
            <a:r>
              <a:rPr lang="en-US" sz="1600" dirty="0"/>
              <a:t> induction for NDMM</a:t>
            </a:r>
          </a:p>
          <a:p>
            <a:endParaRPr lang="en-US" sz="1800" dirty="0"/>
          </a:p>
        </p:txBody>
      </p:sp>
      <p:sp>
        <p:nvSpPr>
          <p:cNvPr id="4" name="TextBox 3"/>
          <p:cNvSpPr txBox="1"/>
          <p:nvPr/>
        </p:nvSpPr>
        <p:spPr>
          <a:xfrm>
            <a:off x="637122" y="1430797"/>
            <a:ext cx="10917756" cy="1107996"/>
          </a:xfrm>
          <a:prstGeom prst="rect">
            <a:avLst/>
          </a:prstGeom>
          <a:noFill/>
        </p:spPr>
        <p:txBody>
          <a:bodyPr wrap="square" rtlCol="0">
            <a:spAutoFit/>
          </a:bodyPr>
          <a:lstStyle/>
          <a:p>
            <a:r>
              <a:rPr lang="en-US" sz="2200" dirty="0"/>
              <a:t>FDA-approved for RRMM after four or more lines, including PI, IMID, anti-CD38 </a:t>
            </a:r>
            <a:r>
              <a:rPr lang="en-US" sz="2200" dirty="0" err="1"/>
              <a:t>mAb</a:t>
            </a:r>
            <a:endParaRPr lang="en-US" sz="2200" dirty="0"/>
          </a:p>
          <a:p>
            <a:endParaRPr lang="en-US" sz="2200" dirty="0"/>
          </a:p>
          <a:p>
            <a:r>
              <a:rPr lang="en-US" sz="2200" dirty="0"/>
              <a:t>Represents new standard of care treatment option for triple-class refractory myeloma</a:t>
            </a:r>
          </a:p>
        </p:txBody>
      </p:sp>
    </p:spTree>
    <p:extLst>
      <p:ext uri="{BB962C8B-B14F-4D97-AF65-F5344CB8AC3E}">
        <p14:creationId xmlns:p14="http://schemas.microsoft.com/office/powerpoint/2010/main" val="2572883734"/>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722</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2022 Hem Onc</vt:lpstr>
      <vt:lpstr>Can I Expect Better Outcomes with Ciltacabtagene Autoleucel Therapy Compared to Other Treatment Options in the Triple-Class Refractory Myeloma Patient?</vt:lpstr>
      <vt:lpstr>Disclaimer</vt:lpstr>
      <vt:lpstr>Triple-Class Refractory (TCR) Myeloma</vt:lpstr>
      <vt:lpstr>Novel Drugs for Triple-Class Refractory MM</vt:lpstr>
      <vt:lpstr>Ciltacabtagene Autoleucel: CARTITUDE-1 Phase 1/2 Study</vt:lpstr>
      <vt:lpstr>CARTITUDE-1 Update (cilta-cel): Two Year Follow-Up</vt:lpstr>
      <vt:lpstr>Cilta-cel: Toxicities in CARTITUDE-1</vt:lpstr>
      <vt:lpstr>Cilta-cel: Conclusions and 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2022-09-28T19:23:12Z</dcterms:modified>
</cp:coreProperties>
</file>