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2" r:id="rId1"/>
  </p:sldMasterIdLst>
  <p:notesMasterIdLst>
    <p:notesMasterId r:id="rId17"/>
  </p:notesMasterIdLst>
  <p:sldIdLst>
    <p:sldId id="257" r:id="rId2"/>
    <p:sldId id="256" r:id="rId3"/>
    <p:sldId id="258" r:id="rId4"/>
    <p:sldId id="259" r:id="rId5"/>
    <p:sldId id="265" r:id="rId6"/>
    <p:sldId id="260" r:id="rId7"/>
    <p:sldId id="271" r:id="rId8"/>
    <p:sldId id="261" r:id="rId9"/>
    <p:sldId id="263" r:id="rId10"/>
    <p:sldId id="268" r:id="rId11"/>
    <p:sldId id="267" r:id="rId12"/>
    <p:sldId id="264" r:id="rId13"/>
    <p:sldId id="269" r:id="rId14"/>
    <p:sldId id="270" r:id="rId15"/>
    <p:sldId id="26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498" userDrawn="1">
          <p15:clr>
            <a:srgbClr val="A4A3A4"/>
          </p15:clr>
        </p15:guide>
        <p15:guide id="4" orient="horz" pos="716" userDrawn="1">
          <p15:clr>
            <a:srgbClr val="A4A3A4"/>
          </p15:clr>
        </p15:guide>
        <p15:guide id="5" pos="1621" userDrawn="1">
          <p15:clr>
            <a:srgbClr val="A4A3A4"/>
          </p15:clr>
        </p15:guide>
        <p15:guide id="6" pos="615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E274A"/>
    <a:srgbClr val="00A0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68" autoAdjust="0"/>
    <p:restoredTop sz="94660"/>
  </p:normalViewPr>
  <p:slideViewPr>
    <p:cSldViewPr snapToGrid="0">
      <p:cViewPr varScale="1">
        <p:scale>
          <a:sx n="99" d="100"/>
          <a:sy n="99" d="100"/>
        </p:scale>
        <p:origin x="78" y="510"/>
      </p:cViewPr>
      <p:guideLst>
        <p:guide orient="horz" pos="2160"/>
        <p:guide pos="3840"/>
        <p:guide orient="horz" pos="498"/>
        <p:guide orient="horz" pos="716"/>
        <p:guide pos="1621"/>
        <p:guide pos="615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2E6ABF-B141-4D32-AABF-4D8C94CCE321}" type="datetimeFigureOut">
              <a:rPr lang="en-US" smtClean="0"/>
              <a:t>9/28/2022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AFEBA6-2550-406C-9B44-A3A6BB51E3D9}" type="slidenum">
              <a:rPr lang="en-US" smtClean="0"/>
              <a:t>‹#›</a:t>
            </a:fld>
            <a:endParaRPr lang="en-US"/>
          </a:p>
        </p:txBody>
      </p:sp>
    </p:spTree>
    <p:extLst>
      <p:ext uri="{BB962C8B-B14F-4D97-AF65-F5344CB8AC3E}">
        <p14:creationId xmlns:p14="http://schemas.microsoft.com/office/powerpoint/2010/main" val="664369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929422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216716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922410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22561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4062838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983226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646079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12690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028026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762196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743231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02621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4">
            <a:extLst>
              <a:ext uri="{28A0092B-C50C-407E-A947-70E740481C1C}">
                <a14:useLocalDpi xmlns:a14="http://schemas.microsoft.com/office/drawing/2010/main" val="0"/>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21386041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3.png"/><Relationship Id="rId1" Type="http://schemas.openxmlformats.org/officeDocument/2006/relationships/slideLayout" Target="../slideLayouts/slideLayout8.xml"/><Relationship Id="rId6" Type="http://schemas.openxmlformats.org/officeDocument/2006/relationships/image" Target="../media/image15.png"/><Relationship Id="rId5" Type="http://schemas.microsoft.com/office/2007/relationships/hdphoto" Target="../media/hdphoto6.wdp"/><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3.png"/><Relationship Id="rId1" Type="http://schemas.openxmlformats.org/officeDocument/2006/relationships/slideLayout" Target="../slideLayouts/slideLayout8.xml"/><Relationship Id="rId6" Type="http://schemas.openxmlformats.org/officeDocument/2006/relationships/image" Target="../media/image15.png"/><Relationship Id="rId5" Type="http://schemas.microsoft.com/office/2007/relationships/hdphoto" Target="../media/hdphoto6.wdp"/><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3.png"/><Relationship Id="rId1" Type="http://schemas.openxmlformats.org/officeDocument/2006/relationships/slideLayout" Target="../slideLayouts/slideLayout8.xml"/><Relationship Id="rId6" Type="http://schemas.openxmlformats.org/officeDocument/2006/relationships/image" Target="../media/image15.png"/><Relationship Id="rId5" Type="http://schemas.microsoft.com/office/2007/relationships/hdphoto" Target="../media/hdphoto6.wdp"/><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8.xml"/><Relationship Id="rId5" Type="http://schemas.microsoft.com/office/2007/relationships/hdphoto" Target="../media/hdphoto4.wdp"/><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8.xml"/><Relationship Id="rId6" Type="http://schemas.openxmlformats.org/officeDocument/2006/relationships/image" Target="../media/image8.PNG"/><Relationship Id="rId5" Type="http://schemas.microsoft.com/office/2007/relationships/hdphoto" Target="../media/hdphoto4.wdp"/><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DBD6B-1B81-437F-BD26-DB790A32B44B}"/>
              </a:ext>
            </a:extLst>
          </p:cNvPr>
          <p:cNvSpPr>
            <a:spLocks noGrp="1"/>
          </p:cNvSpPr>
          <p:nvPr>
            <p:ph type="title"/>
          </p:nvPr>
        </p:nvSpPr>
        <p:spPr>
          <a:xfrm>
            <a:off x="609601" y="1423296"/>
            <a:ext cx="10515600" cy="2852737"/>
          </a:xfrm>
        </p:spPr>
        <p:txBody>
          <a:bodyPr>
            <a:normAutofit/>
          </a:bodyPr>
          <a:lstStyle/>
          <a:p>
            <a:r>
              <a:rPr lang="en-US" sz="4400" dirty="0"/>
              <a:t>What Does the Design of a CAR T-cell Therapy Say About Its Efficacy and Toxicity Profile?</a:t>
            </a:r>
          </a:p>
        </p:txBody>
      </p:sp>
      <p:sp>
        <p:nvSpPr>
          <p:cNvPr id="3" name="Subtitle 2">
            <a:extLst>
              <a:ext uri="{FF2B5EF4-FFF2-40B4-BE49-F238E27FC236}">
                <a16:creationId xmlns:a16="http://schemas.microsoft.com/office/drawing/2014/main" id="{96295704-12F1-479D-B9A1-5307F74A5DB2}"/>
              </a:ext>
            </a:extLst>
          </p:cNvPr>
          <p:cNvSpPr>
            <a:spLocks noGrp="1"/>
          </p:cNvSpPr>
          <p:nvPr>
            <p:ph type="body" idx="1"/>
          </p:nvPr>
        </p:nvSpPr>
        <p:spPr>
          <a:xfrm>
            <a:off x="609601" y="4303021"/>
            <a:ext cx="10515600" cy="2268537"/>
          </a:xfrm>
        </p:spPr>
        <p:txBody>
          <a:bodyPr>
            <a:normAutofit/>
          </a:bodyPr>
          <a:lstStyle/>
          <a:p>
            <a:r>
              <a:rPr lang="en-US" dirty="0"/>
              <a:t>Adam D. Cohen, MD</a:t>
            </a:r>
          </a:p>
          <a:p>
            <a:r>
              <a:rPr lang="en-US" dirty="0"/>
              <a:t>Associate Professor, Medicine</a:t>
            </a:r>
          </a:p>
          <a:p>
            <a:r>
              <a:rPr lang="en-US" dirty="0"/>
              <a:t>Director, Myeloma Immunotherapy</a:t>
            </a:r>
          </a:p>
          <a:p>
            <a:r>
              <a:rPr lang="en-US" dirty="0"/>
              <a:t>University of Pennsylvania</a:t>
            </a:r>
          </a:p>
          <a:p>
            <a:r>
              <a:rPr lang="en-US" dirty="0"/>
              <a:t>Philadelphia, PA</a:t>
            </a:r>
          </a:p>
        </p:txBody>
      </p:sp>
    </p:spTree>
    <p:extLst>
      <p:ext uri="{BB962C8B-B14F-4D97-AF65-F5344CB8AC3E}">
        <p14:creationId xmlns:p14="http://schemas.microsoft.com/office/powerpoint/2010/main" val="1437831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Table&#10;&#10;Description automatically generated">
            <a:extLst>
              <a:ext uri="{FF2B5EF4-FFF2-40B4-BE49-F238E27FC236}">
                <a16:creationId xmlns:a16="http://schemas.microsoft.com/office/drawing/2014/main" id="{C21D9BD9-2996-0A7D-FFE7-CD396BC958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3042" y="1788215"/>
            <a:ext cx="3743325" cy="4333875"/>
          </a:xfrm>
          <a:prstGeom prst="rect">
            <a:avLst/>
          </a:prstGeom>
        </p:spPr>
      </p:pic>
      <p:sp>
        <p:nvSpPr>
          <p:cNvPr id="2" name="Title 1"/>
          <p:cNvSpPr>
            <a:spLocks noGrp="1"/>
          </p:cNvSpPr>
          <p:nvPr>
            <p:ph type="title"/>
          </p:nvPr>
        </p:nvSpPr>
        <p:spPr>
          <a:xfrm>
            <a:off x="609600" y="199505"/>
            <a:ext cx="11302314" cy="1185577"/>
          </a:xfrm>
        </p:spPr>
        <p:txBody>
          <a:bodyPr/>
          <a:lstStyle/>
          <a:p>
            <a:r>
              <a:rPr lang="en-US" dirty="0"/>
              <a:t>BCMA CAR T-cell Toxicities: Cytokine Release Syndrome</a:t>
            </a:r>
          </a:p>
        </p:txBody>
      </p:sp>
      <p:pic>
        <p:nvPicPr>
          <p:cNvPr id="4" name="Content Placeholder 3"/>
          <p:cNvPicPr>
            <a:picLocks noGrp="1" noChangeAspect="1"/>
          </p:cNvPicPr>
          <p:nvPr>
            <p:ph idx="4294967295"/>
          </p:nvPr>
        </p:nvPicPr>
        <p:blipFill rotWithShape="1">
          <a:blip r:embed="rId3"/>
          <a:srcRect l="3021" t="20946" r="38934" b="21684"/>
          <a:stretch/>
        </p:blipFill>
        <p:spPr>
          <a:xfrm>
            <a:off x="1149179" y="1799970"/>
            <a:ext cx="5000625" cy="3403600"/>
          </a:xfrm>
          <a:prstGeom prst="rect">
            <a:avLst/>
          </a:prstGeom>
        </p:spPr>
      </p:pic>
      <p:sp>
        <p:nvSpPr>
          <p:cNvPr id="10" name="TextBox 9"/>
          <p:cNvSpPr txBox="1"/>
          <p:nvPr/>
        </p:nvSpPr>
        <p:spPr bwMode="auto">
          <a:xfrm>
            <a:off x="8770149" y="1414394"/>
            <a:ext cx="95218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b" anchorCtr="0" compatLnSpc="1">
            <a:prstTxWarp prst="textNoShape">
              <a:avLst/>
            </a:prstTxWarp>
            <a:spAutoFit/>
          </a:bodyPr>
          <a:lstStyle/>
          <a:p>
            <a:pPr algn="l"/>
            <a:r>
              <a:rPr lang="en-US" sz="2000" b="1" dirty="0" err="1"/>
              <a:t>cilta-cel</a:t>
            </a:r>
            <a:endParaRPr lang="en-US" sz="2000" b="1" dirty="0"/>
          </a:p>
        </p:txBody>
      </p:sp>
      <p:sp>
        <p:nvSpPr>
          <p:cNvPr id="11" name="TextBox 10"/>
          <p:cNvSpPr txBox="1"/>
          <p:nvPr/>
        </p:nvSpPr>
        <p:spPr bwMode="auto">
          <a:xfrm>
            <a:off x="3117039" y="1407956"/>
            <a:ext cx="81111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b" anchorCtr="0" compatLnSpc="1">
            <a:prstTxWarp prst="textNoShape">
              <a:avLst/>
            </a:prstTxWarp>
            <a:spAutoFit/>
          </a:bodyPr>
          <a:lstStyle/>
          <a:p>
            <a:pPr algn="l"/>
            <a:r>
              <a:rPr lang="en-US" sz="2000" b="1" dirty="0"/>
              <a:t>ide-</a:t>
            </a:r>
            <a:r>
              <a:rPr lang="en-US" sz="2000" b="1" dirty="0" err="1"/>
              <a:t>cel</a:t>
            </a:r>
            <a:endParaRPr lang="en-US" sz="2000" b="1" dirty="0"/>
          </a:p>
        </p:txBody>
      </p:sp>
      <p:sp>
        <p:nvSpPr>
          <p:cNvPr id="12" name="Rectangle 11"/>
          <p:cNvSpPr/>
          <p:nvPr/>
        </p:nvSpPr>
        <p:spPr bwMode="auto">
          <a:xfrm>
            <a:off x="4480701" y="1774570"/>
            <a:ext cx="1662019" cy="2109342"/>
          </a:xfrm>
          <a:prstGeom prst="rect">
            <a:avLst/>
          </a:prstGeom>
          <a:noFill/>
          <a:ln w="571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13" name="Rectangle 12"/>
          <p:cNvSpPr/>
          <p:nvPr/>
        </p:nvSpPr>
        <p:spPr bwMode="auto">
          <a:xfrm>
            <a:off x="7272634" y="2078341"/>
            <a:ext cx="3721376" cy="2146300"/>
          </a:xfrm>
          <a:prstGeom prst="rect">
            <a:avLst/>
          </a:prstGeom>
          <a:noFill/>
          <a:ln w="571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3" name="Rectangle 2">
            <a:extLst>
              <a:ext uri="{FF2B5EF4-FFF2-40B4-BE49-F238E27FC236}">
                <a16:creationId xmlns:a16="http://schemas.microsoft.com/office/drawing/2014/main" id="{6CACC47E-7516-C228-1CB2-FB529730F1C0}"/>
              </a:ext>
            </a:extLst>
          </p:cNvPr>
          <p:cNvSpPr/>
          <p:nvPr/>
        </p:nvSpPr>
        <p:spPr>
          <a:xfrm>
            <a:off x="5465745" y="1825794"/>
            <a:ext cx="64161" cy="68313"/>
          </a:xfrm>
          <a:prstGeom prst="rect">
            <a:avLst/>
          </a:prstGeom>
          <a:solidFill>
            <a:srgbClr val="00A0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ooter Placeholder 15">
            <a:extLst>
              <a:ext uri="{FF2B5EF4-FFF2-40B4-BE49-F238E27FC236}">
                <a16:creationId xmlns:a16="http://schemas.microsoft.com/office/drawing/2014/main" id="{8FCCAFAB-6F1A-0C45-2363-BCD06E5D959D}"/>
              </a:ext>
            </a:extLst>
          </p:cNvPr>
          <p:cNvSpPr>
            <a:spLocks noGrp="1"/>
          </p:cNvSpPr>
          <p:nvPr>
            <p:ph type="ftr" sz="quarter" idx="3"/>
          </p:nvPr>
        </p:nvSpPr>
        <p:spPr/>
        <p:txBody>
          <a:bodyPr/>
          <a:lstStyle/>
          <a:p>
            <a:r>
              <a:rPr lang="da-DK" dirty="0"/>
              <a:t>Munshi et al. </a:t>
            </a:r>
            <a:r>
              <a:rPr lang="da-DK" i="1" dirty="0"/>
              <a:t>NEJM. </a:t>
            </a:r>
            <a:r>
              <a:rPr lang="da-DK" dirty="0"/>
              <a:t>2021;384:705-716.</a:t>
            </a:r>
          </a:p>
          <a:p>
            <a:r>
              <a:rPr lang="da-DK" dirty="0"/>
              <a:t>Berdeja et al. </a:t>
            </a:r>
            <a:r>
              <a:rPr lang="da-DK" i="1" dirty="0"/>
              <a:t>Lancet. </a:t>
            </a:r>
            <a:r>
              <a:rPr lang="da-DK" dirty="0"/>
              <a:t>2021;398:314-324.</a:t>
            </a:r>
          </a:p>
        </p:txBody>
      </p:sp>
    </p:spTree>
    <p:extLst>
      <p:ext uri="{BB962C8B-B14F-4D97-AF65-F5344CB8AC3E}">
        <p14:creationId xmlns:p14="http://schemas.microsoft.com/office/powerpoint/2010/main" val="867514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Table&#10;&#10;Description automatically generated">
            <a:extLst>
              <a:ext uri="{FF2B5EF4-FFF2-40B4-BE49-F238E27FC236}">
                <a16:creationId xmlns:a16="http://schemas.microsoft.com/office/drawing/2014/main" id="{C21D9BD9-2996-0A7D-FFE7-CD396BC958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3042" y="1788215"/>
            <a:ext cx="3743325" cy="4333875"/>
          </a:xfrm>
          <a:prstGeom prst="rect">
            <a:avLst/>
          </a:prstGeom>
        </p:spPr>
      </p:pic>
      <p:sp>
        <p:nvSpPr>
          <p:cNvPr id="2" name="Title 1"/>
          <p:cNvSpPr>
            <a:spLocks noGrp="1"/>
          </p:cNvSpPr>
          <p:nvPr>
            <p:ph type="title"/>
          </p:nvPr>
        </p:nvSpPr>
        <p:spPr>
          <a:xfrm>
            <a:off x="609600" y="199505"/>
            <a:ext cx="11302314" cy="1185577"/>
          </a:xfrm>
        </p:spPr>
        <p:txBody>
          <a:bodyPr/>
          <a:lstStyle/>
          <a:p>
            <a:r>
              <a:rPr lang="en-US" dirty="0"/>
              <a:t>BCMA CAR T-cell Toxicities: Cytokine Release Syndrome</a:t>
            </a:r>
          </a:p>
        </p:txBody>
      </p:sp>
      <p:pic>
        <p:nvPicPr>
          <p:cNvPr id="4" name="Content Placeholder 3"/>
          <p:cNvPicPr>
            <a:picLocks noGrp="1" noChangeAspect="1"/>
          </p:cNvPicPr>
          <p:nvPr>
            <p:ph idx="4294967295"/>
          </p:nvPr>
        </p:nvPicPr>
        <p:blipFill rotWithShape="1">
          <a:blip r:embed="rId3"/>
          <a:srcRect l="3021" t="20946" r="38934" b="21684"/>
          <a:stretch/>
        </p:blipFill>
        <p:spPr>
          <a:xfrm>
            <a:off x="1149179" y="1799970"/>
            <a:ext cx="5000625" cy="3403600"/>
          </a:xfrm>
          <a:prstGeom prst="rect">
            <a:avLst/>
          </a:prstGeom>
        </p:spPr>
      </p:pic>
      <p:sp>
        <p:nvSpPr>
          <p:cNvPr id="10" name="TextBox 9"/>
          <p:cNvSpPr txBox="1"/>
          <p:nvPr/>
        </p:nvSpPr>
        <p:spPr bwMode="auto">
          <a:xfrm>
            <a:off x="8770149" y="1414394"/>
            <a:ext cx="95218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b" anchorCtr="0" compatLnSpc="1">
            <a:prstTxWarp prst="textNoShape">
              <a:avLst/>
            </a:prstTxWarp>
            <a:spAutoFit/>
          </a:bodyPr>
          <a:lstStyle/>
          <a:p>
            <a:pPr algn="l"/>
            <a:r>
              <a:rPr lang="en-US" sz="2000" b="1" dirty="0" err="1"/>
              <a:t>cilta-cel</a:t>
            </a:r>
            <a:endParaRPr lang="en-US" sz="2000" b="1" dirty="0"/>
          </a:p>
        </p:txBody>
      </p:sp>
      <p:sp>
        <p:nvSpPr>
          <p:cNvPr id="11" name="TextBox 10"/>
          <p:cNvSpPr txBox="1"/>
          <p:nvPr/>
        </p:nvSpPr>
        <p:spPr bwMode="auto">
          <a:xfrm>
            <a:off x="3117039" y="1407956"/>
            <a:ext cx="81111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b" anchorCtr="0" compatLnSpc="1">
            <a:prstTxWarp prst="textNoShape">
              <a:avLst/>
            </a:prstTxWarp>
            <a:spAutoFit/>
          </a:bodyPr>
          <a:lstStyle/>
          <a:p>
            <a:pPr algn="l"/>
            <a:r>
              <a:rPr lang="en-US" sz="2000" b="1" dirty="0"/>
              <a:t>ide-</a:t>
            </a:r>
            <a:r>
              <a:rPr lang="en-US" sz="2000" b="1" dirty="0" err="1"/>
              <a:t>cel</a:t>
            </a:r>
            <a:endParaRPr lang="en-US" sz="2000" b="1" dirty="0"/>
          </a:p>
        </p:txBody>
      </p:sp>
      <p:sp>
        <p:nvSpPr>
          <p:cNvPr id="12" name="Rectangle 11"/>
          <p:cNvSpPr/>
          <p:nvPr/>
        </p:nvSpPr>
        <p:spPr bwMode="auto">
          <a:xfrm>
            <a:off x="4480701" y="1774570"/>
            <a:ext cx="1662019" cy="2109342"/>
          </a:xfrm>
          <a:prstGeom prst="rect">
            <a:avLst/>
          </a:prstGeom>
          <a:noFill/>
          <a:ln w="571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13" name="Rectangle 12"/>
          <p:cNvSpPr/>
          <p:nvPr/>
        </p:nvSpPr>
        <p:spPr bwMode="auto">
          <a:xfrm>
            <a:off x="7272634" y="2078341"/>
            <a:ext cx="3721376" cy="2146300"/>
          </a:xfrm>
          <a:prstGeom prst="rect">
            <a:avLst/>
          </a:prstGeom>
          <a:noFill/>
          <a:ln w="571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14" name="Rectangle 13"/>
          <p:cNvSpPr/>
          <p:nvPr/>
        </p:nvSpPr>
        <p:spPr bwMode="auto">
          <a:xfrm>
            <a:off x="1149068" y="3883912"/>
            <a:ext cx="5000904" cy="303657"/>
          </a:xfrm>
          <a:prstGeom prst="rect">
            <a:avLst/>
          </a:prstGeom>
          <a:noFill/>
          <a:ln w="57150" cap="flat" cmpd="sng" algn="ctr">
            <a:solidFill>
              <a:srgbClr val="00206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15" name="Rectangle 14"/>
          <p:cNvSpPr/>
          <p:nvPr/>
        </p:nvSpPr>
        <p:spPr bwMode="auto">
          <a:xfrm>
            <a:off x="7272170" y="4225746"/>
            <a:ext cx="3722146" cy="328752"/>
          </a:xfrm>
          <a:prstGeom prst="rect">
            <a:avLst/>
          </a:prstGeom>
          <a:noFill/>
          <a:ln w="57150" cap="flat" cmpd="sng" algn="ctr">
            <a:solidFill>
              <a:srgbClr val="00206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3" name="Rectangle 2">
            <a:extLst>
              <a:ext uri="{FF2B5EF4-FFF2-40B4-BE49-F238E27FC236}">
                <a16:creationId xmlns:a16="http://schemas.microsoft.com/office/drawing/2014/main" id="{6CACC47E-7516-C228-1CB2-FB529730F1C0}"/>
              </a:ext>
            </a:extLst>
          </p:cNvPr>
          <p:cNvSpPr/>
          <p:nvPr/>
        </p:nvSpPr>
        <p:spPr>
          <a:xfrm>
            <a:off x="5465745" y="1825794"/>
            <a:ext cx="64161" cy="68313"/>
          </a:xfrm>
          <a:prstGeom prst="rect">
            <a:avLst/>
          </a:prstGeom>
          <a:solidFill>
            <a:srgbClr val="00A0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ooter Placeholder 15">
            <a:extLst>
              <a:ext uri="{FF2B5EF4-FFF2-40B4-BE49-F238E27FC236}">
                <a16:creationId xmlns:a16="http://schemas.microsoft.com/office/drawing/2014/main" id="{8FCCAFAB-6F1A-0C45-2363-BCD06E5D959D}"/>
              </a:ext>
            </a:extLst>
          </p:cNvPr>
          <p:cNvSpPr>
            <a:spLocks noGrp="1"/>
          </p:cNvSpPr>
          <p:nvPr>
            <p:ph type="ftr" sz="quarter" idx="3"/>
          </p:nvPr>
        </p:nvSpPr>
        <p:spPr/>
        <p:txBody>
          <a:bodyPr/>
          <a:lstStyle/>
          <a:p>
            <a:r>
              <a:rPr lang="da-DK" dirty="0"/>
              <a:t>Munshi et al. </a:t>
            </a:r>
            <a:r>
              <a:rPr lang="da-DK" i="1" dirty="0"/>
              <a:t>NEJM. </a:t>
            </a:r>
            <a:r>
              <a:rPr lang="da-DK" dirty="0"/>
              <a:t>2021;384:705-716.</a:t>
            </a:r>
          </a:p>
          <a:p>
            <a:r>
              <a:rPr lang="da-DK" dirty="0"/>
              <a:t>Berdeja et al. </a:t>
            </a:r>
            <a:r>
              <a:rPr lang="da-DK" i="1" dirty="0"/>
              <a:t>Lancet. </a:t>
            </a:r>
            <a:r>
              <a:rPr lang="da-DK" dirty="0"/>
              <a:t>2021;398:314-324.</a:t>
            </a:r>
          </a:p>
        </p:txBody>
      </p:sp>
    </p:spTree>
    <p:extLst>
      <p:ext uri="{BB962C8B-B14F-4D97-AF65-F5344CB8AC3E}">
        <p14:creationId xmlns:p14="http://schemas.microsoft.com/office/powerpoint/2010/main" val="2741119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7" name="Picture 13">
            <a:extLst>
              <a:ext uri="{FF2B5EF4-FFF2-40B4-BE49-F238E27FC236}">
                <a16:creationId xmlns:a16="http://schemas.microsoft.com/office/drawing/2014/main" id="{98D44FAE-8C37-DD89-7971-C3D29AC543C4}"/>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b="-1"/>
          <a:stretch/>
        </p:blipFill>
        <p:spPr bwMode="auto">
          <a:xfrm>
            <a:off x="6679958" y="1626215"/>
            <a:ext cx="2567560" cy="4441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3">
            <a:extLst>
              <a:ext uri="{FF2B5EF4-FFF2-40B4-BE49-F238E27FC236}">
                <a16:creationId xmlns:a16="http://schemas.microsoft.com/office/drawing/2014/main" id="{689A8B58-BF84-5450-50CF-FE80DA073E93}"/>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r="-1315" b="-1"/>
          <a:stretch/>
        </p:blipFill>
        <p:spPr bwMode="auto">
          <a:xfrm>
            <a:off x="8564950" y="1626215"/>
            <a:ext cx="3188899" cy="444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4">
            <a:extLst>
              <a:ext uri="{FF2B5EF4-FFF2-40B4-BE49-F238E27FC236}">
                <a16:creationId xmlns:a16="http://schemas.microsoft.com/office/drawing/2014/main" id="{E2ECA8F9-47A7-C19D-6F2E-CA215007429B}"/>
              </a:ext>
            </a:extLst>
          </p:cNvPr>
          <p:cNvGrpSpPr>
            <a:grpSpLocks noChangeAspect="1"/>
          </p:cNvGrpSpPr>
          <p:nvPr/>
        </p:nvGrpSpPr>
        <p:grpSpPr bwMode="auto">
          <a:xfrm>
            <a:off x="319267" y="1597641"/>
            <a:ext cx="5516562" cy="4460875"/>
            <a:chOff x="375" y="894"/>
            <a:chExt cx="3475" cy="2810"/>
          </a:xfrm>
        </p:grpSpPr>
        <p:sp>
          <p:nvSpPr>
            <p:cNvPr id="15" name="AutoShape 3">
              <a:extLst>
                <a:ext uri="{FF2B5EF4-FFF2-40B4-BE49-F238E27FC236}">
                  <a16:creationId xmlns:a16="http://schemas.microsoft.com/office/drawing/2014/main" id="{2EDEA66A-4E14-7EB8-F204-E0D9BF9DFB3B}"/>
                </a:ext>
              </a:extLst>
            </p:cNvPr>
            <p:cNvSpPr>
              <a:spLocks noChangeAspect="1" noChangeArrowheads="1" noTextEdit="1"/>
            </p:cNvSpPr>
            <p:nvPr/>
          </p:nvSpPr>
          <p:spPr bwMode="auto">
            <a:xfrm>
              <a:off x="375" y="894"/>
              <a:ext cx="3475" cy="2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a:extLst>
                <a:ext uri="{FF2B5EF4-FFF2-40B4-BE49-F238E27FC236}">
                  <a16:creationId xmlns:a16="http://schemas.microsoft.com/office/drawing/2014/main" id="{8D5E3649-1285-B3C9-85F3-D5C8546E564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5" y="894"/>
              <a:ext cx="3479" cy="2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p:txBody>
          <a:bodyPr/>
          <a:lstStyle/>
          <a:p>
            <a:r>
              <a:rPr lang="en-US" dirty="0"/>
              <a:t>BCMA CAR T-cell Toxicities: Neurotoxicity</a:t>
            </a:r>
          </a:p>
        </p:txBody>
      </p:sp>
      <p:sp>
        <p:nvSpPr>
          <p:cNvPr id="9" name="TextBox 8"/>
          <p:cNvSpPr txBox="1"/>
          <p:nvPr/>
        </p:nvSpPr>
        <p:spPr bwMode="auto">
          <a:xfrm>
            <a:off x="8764995" y="1170375"/>
            <a:ext cx="95218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b" anchorCtr="0" compatLnSpc="1">
            <a:prstTxWarp prst="textNoShape">
              <a:avLst/>
            </a:prstTxWarp>
            <a:spAutoFit/>
          </a:bodyPr>
          <a:lstStyle/>
          <a:p>
            <a:pPr algn="l"/>
            <a:r>
              <a:rPr lang="en-US" sz="2000" b="1" dirty="0" err="1"/>
              <a:t>cilta-cel</a:t>
            </a:r>
            <a:endParaRPr lang="en-US" sz="2000" b="1" dirty="0"/>
          </a:p>
        </p:txBody>
      </p:sp>
      <p:sp>
        <p:nvSpPr>
          <p:cNvPr id="10" name="TextBox 9"/>
          <p:cNvSpPr txBox="1"/>
          <p:nvPr/>
        </p:nvSpPr>
        <p:spPr bwMode="auto">
          <a:xfrm>
            <a:off x="2705100" y="1166732"/>
            <a:ext cx="81111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b" anchorCtr="0" compatLnSpc="1">
            <a:prstTxWarp prst="textNoShape">
              <a:avLst/>
            </a:prstTxWarp>
            <a:spAutoFit/>
          </a:bodyPr>
          <a:lstStyle/>
          <a:p>
            <a:pPr algn="l"/>
            <a:r>
              <a:rPr lang="en-US" sz="2000" b="1" dirty="0"/>
              <a:t>ide-</a:t>
            </a:r>
            <a:r>
              <a:rPr lang="en-US" sz="2000" b="1" dirty="0" err="1"/>
              <a:t>cel</a:t>
            </a:r>
            <a:endParaRPr lang="en-US" sz="2000" b="1" dirty="0"/>
          </a:p>
        </p:txBody>
      </p:sp>
      <p:sp>
        <p:nvSpPr>
          <p:cNvPr id="23" name="Footer Placeholder 22">
            <a:extLst>
              <a:ext uri="{FF2B5EF4-FFF2-40B4-BE49-F238E27FC236}">
                <a16:creationId xmlns:a16="http://schemas.microsoft.com/office/drawing/2014/main" id="{16B0A0B1-4F4F-62D1-841A-14807F14480C}"/>
              </a:ext>
            </a:extLst>
          </p:cNvPr>
          <p:cNvSpPr>
            <a:spLocks noGrp="1"/>
          </p:cNvSpPr>
          <p:nvPr>
            <p:ph type="ftr" sz="quarter" idx="3"/>
          </p:nvPr>
        </p:nvSpPr>
        <p:spPr/>
        <p:txBody>
          <a:bodyPr/>
          <a:lstStyle/>
          <a:p>
            <a:r>
              <a:rPr lang="da-DK" dirty="0"/>
              <a:t>Munshi et al. </a:t>
            </a:r>
            <a:r>
              <a:rPr lang="da-DK" i="1" dirty="0"/>
              <a:t>NEJM. </a:t>
            </a:r>
            <a:r>
              <a:rPr lang="da-DK" dirty="0"/>
              <a:t>2021;384:705-716.</a:t>
            </a:r>
          </a:p>
          <a:p>
            <a:r>
              <a:rPr lang="da-DK" dirty="0"/>
              <a:t>Berdeja et al. </a:t>
            </a:r>
            <a:r>
              <a:rPr lang="da-DK" i="1" dirty="0"/>
              <a:t>Lancet. </a:t>
            </a:r>
            <a:r>
              <a:rPr lang="da-DK" dirty="0"/>
              <a:t>2021;398:314-324.</a:t>
            </a:r>
          </a:p>
        </p:txBody>
      </p:sp>
    </p:spTree>
    <p:extLst>
      <p:ext uri="{BB962C8B-B14F-4D97-AF65-F5344CB8AC3E}">
        <p14:creationId xmlns:p14="http://schemas.microsoft.com/office/powerpoint/2010/main" val="114339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7" name="Picture 13">
            <a:extLst>
              <a:ext uri="{FF2B5EF4-FFF2-40B4-BE49-F238E27FC236}">
                <a16:creationId xmlns:a16="http://schemas.microsoft.com/office/drawing/2014/main" id="{98D44FAE-8C37-DD89-7971-C3D29AC543C4}"/>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b="-1"/>
          <a:stretch/>
        </p:blipFill>
        <p:spPr bwMode="auto">
          <a:xfrm>
            <a:off x="6679958" y="1626215"/>
            <a:ext cx="2567560" cy="4441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3">
            <a:extLst>
              <a:ext uri="{FF2B5EF4-FFF2-40B4-BE49-F238E27FC236}">
                <a16:creationId xmlns:a16="http://schemas.microsoft.com/office/drawing/2014/main" id="{689A8B58-BF84-5450-50CF-FE80DA073E93}"/>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r="-1315" b="-1"/>
          <a:stretch/>
        </p:blipFill>
        <p:spPr bwMode="auto">
          <a:xfrm>
            <a:off x="8564950" y="1626215"/>
            <a:ext cx="3188899" cy="444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4">
            <a:extLst>
              <a:ext uri="{FF2B5EF4-FFF2-40B4-BE49-F238E27FC236}">
                <a16:creationId xmlns:a16="http://schemas.microsoft.com/office/drawing/2014/main" id="{E2ECA8F9-47A7-C19D-6F2E-CA215007429B}"/>
              </a:ext>
            </a:extLst>
          </p:cNvPr>
          <p:cNvGrpSpPr>
            <a:grpSpLocks noChangeAspect="1"/>
          </p:cNvGrpSpPr>
          <p:nvPr/>
        </p:nvGrpSpPr>
        <p:grpSpPr bwMode="auto">
          <a:xfrm>
            <a:off x="319267" y="1597641"/>
            <a:ext cx="5516562" cy="4460875"/>
            <a:chOff x="375" y="894"/>
            <a:chExt cx="3475" cy="2810"/>
          </a:xfrm>
        </p:grpSpPr>
        <p:sp>
          <p:nvSpPr>
            <p:cNvPr id="15" name="AutoShape 3">
              <a:extLst>
                <a:ext uri="{FF2B5EF4-FFF2-40B4-BE49-F238E27FC236}">
                  <a16:creationId xmlns:a16="http://schemas.microsoft.com/office/drawing/2014/main" id="{2EDEA66A-4E14-7EB8-F204-E0D9BF9DFB3B}"/>
                </a:ext>
              </a:extLst>
            </p:cNvPr>
            <p:cNvSpPr>
              <a:spLocks noChangeAspect="1" noChangeArrowheads="1" noTextEdit="1"/>
            </p:cNvSpPr>
            <p:nvPr/>
          </p:nvSpPr>
          <p:spPr bwMode="auto">
            <a:xfrm>
              <a:off x="375" y="894"/>
              <a:ext cx="3475" cy="2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a:extLst>
                <a:ext uri="{FF2B5EF4-FFF2-40B4-BE49-F238E27FC236}">
                  <a16:creationId xmlns:a16="http://schemas.microsoft.com/office/drawing/2014/main" id="{8D5E3649-1285-B3C9-85F3-D5C8546E564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5" y="894"/>
              <a:ext cx="3479" cy="2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p:txBody>
          <a:bodyPr/>
          <a:lstStyle/>
          <a:p>
            <a:r>
              <a:rPr lang="en-US" dirty="0"/>
              <a:t>BCMA CAR T-cell Toxicities: Neurotoxicity</a:t>
            </a:r>
          </a:p>
        </p:txBody>
      </p:sp>
      <p:sp>
        <p:nvSpPr>
          <p:cNvPr id="9" name="TextBox 8"/>
          <p:cNvSpPr txBox="1"/>
          <p:nvPr/>
        </p:nvSpPr>
        <p:spPr bwMode="auto">
          <a:xfrm>
            <a:off x="8764995" y="1170375"/>
            <a:ext cx="95218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b" anchorCtr="0" compatLnSpc="1">
            <a:prstTxWarp prst="textNoShape">
              <a:avLst/>
            </a:prstTxWarp>
            <a:spAutoFit/>
          </a:bodyPr>
          <a:lstStyle/>
          <a:p>
            <a:pPr algn="l"/>
            <a:r>
              <a:rPr lang="en-US" sz="2000" b="1" dirty="0" err="1"/>
              <a:t>cilta-cel</a:t>
            </a:r>
            <a:endParaRPr lang="en-US" sz="2000" b="1" dirty="0"/>
          </a:p>
        </p:txBody>
      </p:sp>
      <p:sp>
        <p:nvSpPr>
          <p:cNvPr id="10" name="TextBox 9"/>
          <p:cNvSpPr txBox="1"/>
          <p:nvPr/>
        </p:nvSpPr>
        <p:spPr bwMode="auto">
          <a:xfrm>
            <a:off x="2705100" y="1166732"/>
            <a:ext cx="81111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b" anchorCtr="0" compatLnSpc="1">
            <a:prstTxWarp prst="textNoShape">
              <a:avLst/>
            </a:prstTxWarp>
            <a:spAutoFit/>
          </a:bodyPr>
          <a:lstStyle/>
          <a:p>
            <a:pPr algn="l"/>
            <a:r>
              <a:rPr lang="en-US" sz="2000" b="1" dirty="0"/>
              <a:t>ide-</a:t>
            </a:r>
            <a:r>
              <a:rPr lang="en-US" sz="2000" b="1" dirty="0" err="1"/>
              <a:t>cel</a:t>
            </a:r>
            <a:endParaRPr lang="en-US" sz="2000" b="1" dirty="0"/>
          </a:p>
        </p:txBody>
      </p:sp>
      <p:sp>
        <p:nvSpPr>
          <p:cNvPr id="11" name="Rectangle 10"/>
          <p:cNvSpPr/>
          <p:nvPr/>
        </p:nvSpPr>
        <p:spPr bwMode="auto">
          <a:xfrm>
            <a:off x="319373" y="2604116"/>
            <a:ext cx="5542089" cy="508000"/>
          </a:xfrm>
          <a:prstGeom prst="rect">
            <a:avLst/>
          </a:prstGeom>
          <a:noFill/>
          <a:ln w="571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12" name="Rectangle 11"/>
          <p:cNvSpPr/>
          <p:nvPr/>
        </p:nvSpPr>
        <p:spPr bwMode="auto">
          <a:xfrm>
            <a:off x="329321" y="3937616"/>
            <a:ext cx="5542089" cy="1066800"/>
          </a:xfrm>
          <a:prstGeom prst="rect">
            <a:avLst/>
          </a:prstGeom>
          <a:noFill/>
          <a:ln w="571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23" name="Footer Placeholder 22">
            <a:extLst>
              <a:ext uri="{FF2B5EF4-FFF2-40B4-BE49-F238E27FC236}">
                <a16:creationId xmlns:a16="http://schemas.microsoft.com/office/drawing/2014/main" id="{16B0A0B1-4F4F-62D1-841A-14807F14480C}"/>
              </a:ext>
            </a:extLst>
          </p:cNvPr>
          <p:cNvSpPr>
            <a:spLocks noGrp="1"/>
          </p:cNvSpPr>
          <p:nvPr>
            <p:ph type="ftr" sz="quarter" idx="3"/>
          </p:nvPr>
        </p:nvSpPr>
        <p:spPr/>
        <p:txBody>
          <a:bodyPr/>
          <a:lstStyle/>
          <a:p>
            <a:r>
              <a:rPr lang="da-DK" dirty="0"/>
              <a:t>Munshi et al. </a:t>
            </a:r>
            <a:r>
              <a:rPr lang="da-DK" i="1" dirty="0"/>
              <a:t>NEJM. </a:t>
            </a:r>
            <a:r>
              <a:rPr lang="da-DK" dirty="0"/>
              <a:t>2021;384:705-716.</a:t>
            </a:r>
          </a:p>
          <a:p>
            <a:r>
              <a:rPr lang="da-DK" dirty="0"/>
              <a:t>Berdeja et al. </a:t>
            </a:r>
            <a:r>
              <a:rPr lang="da-DK" i="1" dirty="0"/>
              <a:t>Lancet. </a:t>
            </a:r>
            <a:r>
              <a:rPr lang="da-DK" dirty="0"/>
              <a:t>2021;398:314-324.</a:t>
            </a:r>
          </a:p>
        </p:txBody>
      </p:sp>
    </p:spTree>
    <p:extLst>
      <p:ext uri="{BB962C8B-B14F-4D97-AF65-F5344CB8AC3E}">
        <p14:creationId xmlns:p14="http://schemas.microsoft.com/office/powerpoint/2010/main" val="18327094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7" name="Picture 13">
            <a:extLst>
              <a:ext uri="{FF2B5EF4-FFF2-40B4-BE49-F238E27FC236}">
                <a16:creationId xmlns:a16="http://schemas.microsoft.com/office/drawing/2014/main" id="{98D44FAE-8C37-DD89-7971-C3D29AC543C4}"/>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b="-1"/>
          <a:stretch/>
        </p:blipFill>
        <p:spPr bwMode="auto">
          <a:xfrm>
            <a:off x="6679958" y="1626215"/>
            <a:ext cx="2567560" cy="4441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3">
            <a:extLst>
              <a:ext uri="{FF2B5EF4-FFF2-40B4-BE49-F238E27FC236}">
                <a16:creationId xmlns:a16="http://schemas.microsoft.com/office/drawing/2014/main" id="{689A8B58-BF84-5450-50CF-FE80DA073E93}"/>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r="-1315" b="-1"/>
          <a:stretch/>
        </p:blipFill>
        <p:spPr bwMode="auto">
          <a:xfrm>
            <a:off x="8564950" y="1626215"/>
            <a:ext cx="3188899" cy="444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4">
            <a:extLst>
              <a:ext uri="{FF2B5EF4-FFF2-40B4-BE49-F238E27FC236}">
                <a16:creationId xmlns:a16="http://schemas.microsoft.com/office/drawing/2014/main" id="{E2ECA8F9-47A7-C19D-6F2E-CA215007429B}"/>
              </a:ext>
            </a:extLst>
          </p:cNvPr>
          <p:cNvGrpSpPr>
            <a:grpSpLocks noChangeAspect="1"/>
          </p:cNvGrpSpPr>
          <p:nvPr/>
        </p:nvGrpSpPr>
        <p:grpSpPr bwMode="auto">
          <a:xfrm>
            <a:off x="319267" y="1597641"/>
            <a:ext cx="5516562" cy="4460875"/>
            <a:chOff x="375" y="894"/>
            <a:chExt cx="3475" cy="2810"/>
          </a:xfrm>
        </p:grpSpPr>
        <p:sp>
          <p:nvSpPr>
            <p:cNvPr id="15" name="AutoShape 3">
              <a:extLst>
                <a:ext uri="{FF2B5EF4-FFF2-40B4-BE49-F238E27FC236}">
                  <a16:creationId xmlns:a16="http://schemas.microsoft.com/office/drawing/2014/main" id="{2EDEA66A-4E14-7EB8-F204-E0D9BF9DFB3B}"/>
                </a:ext>
              </a:extLst>
            </p:cNvPr>
            <p:cNvSpPr>
              <a:spLocks noChangeAspect="1" noChangeArrowheads="1" noTextEdit="1"/>
            </p:cNvSpPr>
            <p:nvPr/>
          </p:nvSpPr>
          <p:spPr bwMode="auto">
            <a:xfrm>
              <a:off x="375" y="894"/>
              <a:ext cx="3475" cy="2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a:extLst>
                <a:ext uri="{FF2B5EF4-FFF2-40B4-BE49-F238E27FC236}">
                  <a16:creationId xmlns:a16="http://schemas.microsoft.com/office/drawing/2014/main" id="{8D5E3649-1285-B3C9-85F3-D5C8546E564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5" y="894"/>
              <a:ext cx="3479" cy="2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p:txBody>
          <a:bodyPr/>
          <a:lstStyle/>
          <a:p>
            <a:r>
              <a:rPr lang="en-US" dirty="0"/>
              <a:t>BCMA CAR T-cell Toxicities: Neurotoxicity</a:t>
            </a:r>
          </a:p>
        </p:txBody>
      </p:sp>
      <p:sp>
        <p:nvSpPr>
          <p:cNvPr id="9" name="TextBox 8"/>
          <p:cNvSpPr txBox="1"/>
          <p:nvPr/>
        </p:nvSpPr>
        <p:spPr bwMode="auto">
          <a:xfrm>
            <a:off x="8764995" y="1170375"/>
            <a:ext cx="95218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b" anchorCtr="0" compatLnSpc="1">
            <a:prstTxWarp prst="textNoShape">
              <a:avLst/>
            </a:prstTxWarp>
            <a:spAutoFit/>
          </a:bodyPr>
          <a:lstStyle/>
          <a:p>
            <a:pPr algn="l"/>
            <a:r>
              <a:rPr lang="en-US" sz="2000" b="1" dirty="0" err="1"/>
              <a:t>cilta-cel</a:t>
            </a:r>
            <a:endParaRPr lang="en-US" sz="2000" b="1" dirty="0"/>
          </a:p>
        </p:txBody>
      </p:sp>
      <p:sp>
        <p:nvSpPr>
          <p:cNvPr id="10" name="TextBox 9"/>
          <p:cNvSpPr txBox="1"/>
          <p:nvPr/>
        </p:nvSpPr>
        <p:spPr bwMode="auto">
          <a:xfrm>
            <a:off x="2705100" y="1166732"/>
            <a:ext cx="81111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b" anchorCtr="0" compatLnSpc="1">
            <a:prstTxWarp prst="textNoShape">
              <a:avLst/>
            </a:prstTxWarp>
            <a:spAutoFit/>
          </a:bodyPr>
          <a:lstStyle/>
          <a:p>
            <a:pPr algn="l"/>
            <a:r>
              <a:rPr lang="en-US" sz="2000" b="1" dirty="0"/>
              <a:t>ide-</a:t>
            </a:r>
            <a:r>
              <a:rPr lang="en-US" sz="2000" b="1" dirty="0" err="1"/>
              <a:t>cel</a:t>
            </a:r>
            <a:endParaRPr lang="en-US" sz="2000" b="1" dirty="0"/>
          </a:p>
        </p:txBody>
      </p:sp>
      <p:sp>
        <p:nvSpPr>
          <p:cNvPr id="11" name="Rectangle 10"/>
          <p:cNvSpPr/>
          <p:nvPr/>
        </p:nvSpPr>
        <p:spPr bwMode="auto">
          <a:xfrm>
            <a:off x="319373" y="2604116"/>
            <a:ext cx="5542089" cy="508000"/>
          </a:xfrm>
          <a:prstGeom prst="rect">
            <a:avLst/>
          </a:prstGeom>
          <a:noFill/>
          <a:ln w="571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12" name="Rectangle 11"/>
          <p:cNvSpPr/>
          <p:nvPr/>
        </p:nvSpPr>
        <p:spPr bwMode="auto">
          <a:xfrm>
            <a:off x="329321" y="3937616"/>
            <a:ext cx="5542089" cy="1066800"/>
          </a:xfrm>
          <a:prstGeom prst="rect">
            <a:avLst/>
          </a:prstGeom>
          <a:noFill/>
          <a:ln w="571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13" name="TextBox 12"/>
          <p:cNvSpPr txBox="1"/>
          <p:nvPr/>
        </p:nvSpPr>
        <p:spPr bwMode="auto">
          <a:xfrm>
            <a:off x="8220533" y="6227608"/>
            <a:ext cx="2415208"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spAutoFit/>
          </a:bodyPr>
          <a:lstStyle/>
          <a:p>
            <a:pPr algn="l"/>
            <a:r>
              <a:rPr lang="en-US" sz="1400" b="1" dirty="0"/>
              <a:t>Any </a:t>
            </a:r>
            <a:r>
              <a:rPr lang="en-US" sz="1400" b="1" dirty="0" err="1"/>
              <a:t>neurotox</a:t>
            </a:r>
            <a:r>
              <a:rPr lang="en-US" sz="1400" b="1" dirty="0"/>
              <a:t> = 21% (n = 20)</a:t>
            </a:r>
          </a:p>
          <a:p>
            <a:pPr algn="l"/>
            <a:r>
              <a:rPr lang="en-US" sz="1400" b="1" dirty="0"/>
              <a:t>Gr 3-5 = 9% (n = 9)</a:t>
            </a:r>
          </a:p>
        </p:txBody>
      </p:sp>
      <p:sp>
        <p:nvSpPr>
          <p:cNvPr id="14" name="Rectangle 13"/>
          <p:cNvSpPr/>
          <p:nvPr/>
        </p:nvSpPr>
        <p:spPr bwMode="auto">
          <a:xfrm>
            <a:off x="6679957" y="2088262"/>
            <a:ext cx="4999987" cy="291285"/>
          </a:xfrm>
          <a:prstGeom prst="rect">
            <a:avLst/>
          </a:prstGeom>
          <a:noFill/>
          <a:ln w="571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16" name="Rectangle 15"/>
          <p:cNvSpPr/>
          <p:nvPr/>
        </p:nvSpPr>
        <p:spPr bwMode="auto">
          <a:xfrm>
            <a:off x="6679957" y="4050596"/>
            <a:ext cx="4999987" cy="328345"/>
          </a:xfrm>
          <a:prstGeom prst="rect">
            <a:avLst/>
          </a:prstGeom>
          <a:noFill/>
          <a:ln w="571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23" name="Footer Placeholder 22">
            <a:extLst>
              <a:ext uri="{FF2B5EF4-FFF2-40B4-BE49-F238E27FC236}">
                <a16:creationId xmlns:a16="http://schemas.microsoft.com/office/drawing/2014/main" id="{16B0A0B1-4F4F-62D1-841A-14807F14480C}"/>
              </a:ext>
            </a:extLst>
          </p:cNvPr>
          <p:cNvSpPr>
            <a:spLocks noGrp="1"/>
          </p:cNvSpPr>
          <p:nvPr>
            <p:ph type="ftr" sz="quarter" idx="3"/>
          </p:nvPr>
        </p:nvSpPr>
        <p:spPr/>
        <p:txBody>
          <a:bodyPr/>
          <a:lstStyle/>
          <a:p>
            <a:r>
              <a:rPr lang="da-DK" dirty="0"/>
              <a:t>Munshi et al. </a:t>
            </a:r>
            <a:r>
              <a:rPr lang="da-DK" i="1" dirty="0"/>
              <a:t>NEJM. </a:t>
            </a:r>
            <a:r>
              <a:rPr lang="da-DK" dirty="0"/>
              <a:t>2021;384:705-716.</a:t>
            </a:r>
          </a:p>
          <a:p>
            <a:r>
              <a:rPr lang="da-DK" dirty="0"/>
              <a:t>Berdeja et al. </a:t>
            </a:r>
            <a:r>
              <a:rPr lang="da-DK" i="1" dirty="0"/>
              <a:t>Lancet. </a:t>
            </a:r>
            <a:r>
              <a:rPr lang="da-DK" dirty="0"/>
              <a:t>2021;398:314-324.</a:t>
            </a:r>
          </a:p>
        </p:txBody>
      </p:sp>
    </p:spTree>
    <p:extLst>
      <p:ext uri="{BB962C8B-B14F-4D97-AF65-F5344CB8AC3E}">
        <p14:creationId xmlns:p14="http://schemas.microsoft.com/office/powerpoint/2010/main" val="4228970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 T-cell Product Design: Take Home Points	</a:t>
            </a:r>
          </a:p>
        </p:txBody>
      </p:sp>
      <p:sp>
        <p:nvSpPr>
          <p:cNvPr id="3" name="Content Placeholder 2"/>
          <p:cNvSpPr>
            <a:spLocks noGrp="1"/>
          </p:cNvSpPr>
          <p:nvPr>
            <p:ph idx="1"/>
          </p:nvPr>
        </p:nvSpPr>
        <p:spPr>
          <a:xfrm>
            <a:off x="609600" y="1477906"/>
            <a:ext cx="10744200" cy="5380094"/>
          </a:xfrm>
        </p:spPr>
        <p:txBody>
          <a:bodyPr/>
          <a:lstStyle/>
          <a:p>
            <a:pPr>
              <a:spcBef>
                <a:spcPts val="1800"/>
              </a:spcBef>
            </a:pPr>
            <a:r>
              <a:rPr lang="en-US" dirty="0"/>
              <a:t>Multiple variables distinguish each CAR T cell product</a:t>
            </a:r>
          </a:p>
          <a:p>
            <a:pPr>
              <a:spcBef>
                <a:spcPts val="1800"/>
              </a:spcBef>
            </a:pPr>
            <a:r>
              <a:rPr lang="en-US" dirty="0"/>
              <a:t>Co-stimulatory domains (CD28 vs 4-1BB) may impact toxicity rates with CD19 directed CAR Ts in lymphoma</a:t>
            </a:r>
          </a:p>
          <a:p>
            <a:pPr>
              <a:spcBef>
                <a:spcPts val="1800"/>
              </a:spcBef>
            </a:pPr>
            <a:r>
              <a:rPr lang="en-US" dirty="0"/>
              <a:t>BCMA CAR T cells in myeloma</a:t>
            </a:r>
          </a:p>
          <a:p>
            <a:pPr lvl="1">
              <a:spcBef>
                <a:spcPts val="1800"/>
              </a:spcBef>
            </a:pPr>
            <a:r>
              <a:rPr lang="en-US" dirty="0"/>
              <a:t>Both approved products use 4-1BB domains</a:t>
            </a:r>
          </a:p>
          <a:p>
            <a:pPr lvl="1">
              <a:spcBef>
                <a:spcPts val="1800"/>
              </a:spcBef>
            </a:pPr>
            <a:r>
              <a:rPr lang="en-US" dirty="0"/>
              <a:t>Different binding domains and manufacturing techniques</a:t>
            </a:r>
          </a:p>
          <a:p>
            <a:pPr lvl="2">
              <a:spcBef>
                <a:spcPts val="1800"/>
              </a:spcBef>
            </a:pPr>
            <a:r>
              <a:rPr lang="en-US" dirty="0"/>
              <a:t>Unclear impact on efficacy and toxicity </a:t>
            </a:r>
          </a:p>
          <a:p>
            <a:pPr lvl="1">
              <a:spcBef>
                <a:spcPts val="1800"/>
              </a:spcBef>
            </a:pPr>
            <a:r>
              <a:rPr lang="en-US" dirty="0"/>
              <a:t>Lower dose of </a:t>
            </a:r>
            <a:r>
              <a:rPr lang="en-US" dirty="0" err="1"/>
              <a:t>cilta-cel</a:t>
            </a:r>
            <a:r>
              <a:rPr lang="en-US" dirty="0"/>
              <a:t> vs ide-</a:t>
            </a:r>
            <a:r>
              <a:rPr lang="en-US" dirty="0" err="1"/>
              <a:t>cel</a:t>
            </a:r>
            <a:r>
              <a:rPr lang="en-US" dirty="0"/>
              <a:t> may explain different timing of CRS onset</a:t>
            </a:r>
          </a:p>
          <a:p>
            <a:pPr lvl="2">
              <a:spcBef>
                <a:spcPts val="1800"/>
              </a:spcBef>
            </a:pPr>
            <a:r>
              <a:rPr lang="en-US" dirty="0"/>
              <a:t>Median Day 7 (</a:t>
            </a:r>
            <a:r>
              <a:rPr lang="en-US" dirty="0" err="1"/>
              <a:t>cilta-cel</a:t>
            </a:r>
            <a:r>
              <a:rPr lang="en-US" dirty="0"/>
              <a:t>) vs Day 1 (ide-</a:t>
            </a:r>
            <a:r>
              <a:rPr lang="en-US" dirty="0" err="1"/>
              <a:t>cel</a:t>
            </a:r>
            <a:r>
              <a:rPr lang="en-US" dirty="0"/>
              <a:t>)</a:t>
            </a:r>
          </a:p>
        </p:txBody>
      </p:sp>
    </p:spTree>
    <p:extLst>
      <p:ext uri="{BB962C8B-B14F-4D97-AF65-F5344CB8AC3E}">
        <p14:creationId xmlns:p14="http://schemas.microsoft.com/office/powerpoint/2010/main" val="1263533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311213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The views and opinions expressed in this educational activity are those of the faculty and do not necessarily represent the views of </a:t>
            </a:r>
            <a:r>
              <a:rPr lang="en-US" sz="1600" dirty="0" err="1"/>
              <a:t>TotalCME</a:t>
            </a:r>
            <a:r>
              <a:rPr lang="en-US" sz="1600" dirty="0"/>
              <a:t>, Inc.,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F26082D8-1F49-761D-83E6-72BD2A3A27D0}"/>
              </a:ext>
            </a:extLst>
          </p:cNvPr>
          <p:cNvSpPr>
            <a:spLocks noGrp="1"/>
          </p:cNvSpPr>
          <p:nvPr>
            <p:ph type="ftr" sz="quarter" idx="3"/>
          </p:nvPr>
        </p:nvSpPr>
        <p:spPr/>
        <p:txBody>
          <a:bodyPr/>
          <a:lstStyle/>
          <a:p>
            <a:r>
              <a:rPr lang="en-US" dirty="0" err="1"/>
              <a:t>Cappell</a:t>
            </a:r>
            <a:r>
              <a:rPr lang="en-US" dirty="0"/>
              <a:t>, </a:t>
            </a:r>
            <a:r>
              <a:rPr lang="en-US" dirty="0" err="1"/>
              <a:t>Kochenderfer</a:t>
            </a:r>
            <a:r>
              <a:rPr lang="en-US" dirty="0"/>
              <a:t>. </a:t>
            </a:r>
            <a:r>
              <a:rPr lang="en-US" i="1" dirty="0"/>
              <a:t>Nat Rev Clin Oncol. </a:t>
            </a:r>
            <a:r>
              <a:rPr lang="en-US" dirty="0"/>
              <a:t>2021;18:715-727.</a:t>
            </a:r>
          </a:p>
        </p:txBody>
      </p:sp>
      <p:sp>
        <p:nvSpPr>
          <p:cNvPr id="2" name="Title 1"/>
          <p:cNvSpPr>
            <a:spLocks noGrp="1"/>
          </p:cNvSpPr>
          <p:nvPr>
            <p:ph type="title"/>
          </p:nvPr>
        </p:nvSpPr>
        <p:spPr/>
        <p:txBody>
          <a:bodyPr/>
          <a:lstStyle/>
          <a:p>
            <a:r>
              <a:rPr lang="en-US" dirty="0"/>
              <a:t>Components of a CAR T-cell Product</a:t>
            </a:r>
          </a:p>
        </p:txBody>
      </p:sp>
      <p:sp>
        <p:nvSpPr>
          <p:cNvPr id="3" name="Content Placeholder 2"/>
          <p:cNvSpPr>
            <a:spLocks noGrp="1"/>
          </p:cNvSpPr>
          <p:nvPr>
            <p:ph idx="1"/>
          </p:nvPr>
        </p:nvSpPr>
        <p:spPr>
          <a:xfrm>
            <a:off x="609600" y="1477906"/>
            <a:ext cx="3815644" cy="4722477"/>
          </a:xfrm>
        </p:spPr>
        <p:txBody>
          <a:bodyPr/>
          <a:lstStyle/>
          <a:p>
            <a:r>
              <a:rPr lang="en-US" dirty="0"/>
              <a:t>Source of T-cells </a:t>
            </a:r>
          </a:p>
          <a:p>
            <a:r>
              <a:rPr lang="en-US" dirty="0"/>
              <a:t>CAR construct</a:t>
            </a:r>
          </a:p>
          <a:p>
            <a:pPr lvl="1"/>
            <a:r>
              <a:rPr lang="en-US" dirty="0"/>
              <a:t>Binding domain, hinge/transmembrane region, co-stimulatory domain, signaling domain</a:t>
            </a:r>
          </a:p>
          <a:p>
            <a:r>
              <a:rPr lang="en-US" dirty="0"/>
              <a:t>Manufacturing method</a:t>
            </a:r>
          </a:p>
          <a:p>
            <a:r>
              <a:rPr lang="en-US" dirty="0"/>
              <a:t>Transduction method</a:t>
            </a:r>
          </a:p>
          <a:p>
            <a:r>
              <a:rPr lang="en-US" dirty="0"/>
              <a:t>Lymphodepletion</a:t>
            </a:r>
          </a:p>
          <a:p>
            <a:r>
              <a:rPr lang="en-US" dirty="0"/>
              <a:t>Dose</a:t>
            </a:r>
          </a:p>
        </p:txBody>
      </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17000"/>
                    </a14:imgEffect>
                  </a14:imgLayer>
                </a14:imgProps>
              </a:ext>
            </a:extLst>
          </a:blip>
          <a:stretch>
            <a:fillRect/>
          </a:stretch>
        </p:blipFill>
        <p:spPr>
          <a:xfrm>
            <a:off x="4713271" y="1086038"/>
            <a:ext cx="6908560" cy="5425993"/>
          </a:xfrm>
          <a:prstGeom prst="rect">
            <a:avLst/>
          </a:prstGeom>
        </p:spPr>
      </p:pic>
    </p:spTree>
    <p:extLst>
      <p:ext uri="{BB962C8B-B14F-4D97-AF65-F5344CB8AC3E}">
        <p14:creationId xmlns:p14="http://schemas.microsoft.com/office/powerpoint/2010/main" val="3398282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Costimulatory Domains: CD28 vs 4-1BB</a:t>
            </a:r>
          </a:p>
        </p:txBody>
      </p:sp>
      <p:pic>
        <p:nvPicPr>
          <p:cNvPr id="5" name="Content Placeholder 4"/>
          <p:cNvPicPr>
            <a:picLocks noGrp="1" noChangeAspect="1"/>
          </p:cNvPicPr>
          <p:nvPr>
            <p:ph idx="4294967295"/>
          </p:nvPr>
        </p:nvPicPr>
        <p:blipFill rotWithShape="1">
          <a:blip r:embed="rId2">
            <a:extLst>
              <a:ext uri="{BEBA8EAE-BF5A-486C-A8C5-ECC9F3942E4B}">
                <a14:imgProps xmlns:a14="http://schemas.microsoft.com/office/drawing/2010/main">
                  <a14:imgLayer r:embed="rId3">
                    <a14:imgEffect>
                      <a14:sharpenSoften amount="17000"/>
                    </a14:imgEffect>
                  </a14:imgLayer>
                </a14:imgProps>
              </a:ext>
            </a:extLst>
          </a:blip>
          <a:srcRect l="3656" t="9678" r="4669" b="6264"/>
          <a:stretch/>
        </p:blipFill>
        <p:spPr>
          <a:xfrm>
            <a:off x="716095" y="1123950"/>
            <a:ext cx="10753725" cy="5254625"/>
          </a:xfrm>
          <a:prstGeom prst="rect">
            <a:avLst/>
          </a:prstGeom>
        </p:spPr>
      </p:pic>
      <p:sp>
        <p:nvSpPr>
          <p:cNvPr id="8" name="Rectangle 7"/>
          <p:cNvSpPr/>
          <p:nvPr/>
        </p:nvSpPr>
        <p:spPr>
          <a:xfrm>
            <a:off x="3971109" y="2063931"/>
            <a:ext cx="7393577" cy="126709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3DA80FE9-31CA-D53D-4AA9-A73D1A6EFC95}"/>
              </a:ext>
            </a:extLst>
          </p:cNvPr>
          <p:cNvSpPr>
            <a:spLocks noGrp="1"/>
          </p:cNvSpPr>
          <p:nvPr>
            <p:ph type="ftr" sz="quarter" idx="3"/>
          </p:nvPr>
        </p:nvSpPr>
        <p:spPr/>
        <p:txBody>
          <a:bodyPr/>
          <a:lstStyle/>
          <a:p>
            <a:r>
              <a:rPr lang="en-US" dirty="0" err="1"/>
              <a:t>Cappell</a:t>
            </a:r>
            <a:r>
              <a:rPr lang="en-US" dirty="0"/>
              <a:t>, </a:t>
            </a:r>
            <a:r>
              <a:rPr lang="en-US" dirty="0" err="1"/>
              <a:t>Kochenderfer</a:t>
            </a:r>
            <a:r>
              <a:rPr lang="en-US" dirty="0"/>
              <a:t>. </a:t>
            </a:r>
            <a:r>
              <a:rPr lang="en-US" i="1" dirty="0"/>
              <a:t>Nat Rev Clin Oncol. </a:t>
            </a:r>
            <a:r>
              <a:rPr lang="en-US" dirty="0"/>
              <a:t>2021;18:715-727.</a:t>
            </a:r>
          </a:p>
        </p:txBody>
      </p:sp>
    </p:spTree>
    <p:extLst>
      <p:ext uri="{BB962C8B-B14F-4D97-AF65-F5344CB8AC3E}">
        <p14:creationId xmlns:p14="http://schemas.microsoft.com/office/powerpoint/2010/main" val="3748049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Costimulatory Domains: CD28 vs 4-1BB</a:t>
            </a:r>
          </a:p>
        </p:txBody>
      </p:sp>
      <p:pic>
        <p:nvPicPr>
          <p:cNvPr id="5" name="Content Placeholder 4"/>
          <p:cNvPicPr>
            <a:picLocks noGrp="1" noChangeAspect="1"/>
          </p:cNvPicPr>
          <p:nvPr>
            <p:ph idx="4294967295"/>
          </p:nvPr>
        </p:nvPicPr>
        <p:blipFill rotWithShape="1">
          <a:blip r:embed="rId2">
            <a:extLst>
              <a:ext uri="{BEBA8EAE-BF5A-486C-A8C5-ECC9F3942E4B}">
                <a14:imgProps xmlns:a14="http://schemas.microsoft.com/office/drawing/2010/main">
                  <a14:imgLayer r:embed="rId3">
                    <a14:imgEffect>
                      <a14:sharpenSoften amount="17000"/>
                    </a14:imgEffect>
                  </a14:imgLayer>
                </a14:imgProps>
              </a:ext>
            </a:extLst>
          </a:blip>
          <a:srcRect l="3656" t="9678" r="4669" b="6264"/>
          <a:stretch/>
        </p:blipFill>
        <p:spPr>
          <a:xfrm>
            <a:off x="716095" y="1123950"/>
            <a:ext cx="10753725" cy="5254625"/>
          </a:xfrm>
          <a:prstGeom prst="rect">
            <a:avLst/>
          </a:prstGeom>
        </p:spPr>
      </p:pic>
      <p:sp>
        <p:nvSpPr>
          <p:cNvPr id="8" name="Rectangle 7"/>
          <p:cNvSpPr/>
          <p:nvPr/>
        </p:nvSpPr>
        <p:spPr>
          <a:xfrm>
            <a:off x="3971109" y="2063931"/>
            <a:ext cx="7393577" cy="126709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1108" y="3331028"/>
            <a:ext cx="7393577" cy="2952205"/>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3DA80FE9-31CA-D53D-4AA9-A73D1A6EFC95}"/>
              </a:ext>
            </a:extLst>
          </p:cNvPr>
          <p:cNvSpPr>
            <a:spLocks noGrp="1"/>
          </p:cNvSpPr>
          <p:nvPr>
            <p:ph type="ftr" sz="quarter" idx="3"/>
          </p:nvPr>
        </p:nvSpPr>
        <p:spPr/>
        <p:txBody>
          <a:bodyPr/>
          <a:lstStyle/>
          <a:p>
            <a:r>
              <a:rPr lang="en-US" dirty="0" err="1"/>
              <a:t>Cappell</a:t>
            </a:r>
            <a:r>
              <a:rPr lang="en-US" dirty="0"/>
              <a:t>, </a:t>
            </a:r>
            <a:r>
              <a:rPr lang="en-US" dirty="0" err="1"/>
              <a:t>Kochenderfer</a:t>
            </a:r>
            <a:r>
              <a:rPr lang="en-US" dirty="0"/>
              <a:t>. </a:t>
            </a:r>
            <a:r>
              <a:rPr lang="en-US" i="1" dirty="0"/>
              <a:t>Nat Rev Clin Oncol. </a:t>
            </a:r>
            <a:r>
              <a:rPr lang="en-US" dirty="0"/>
              <a:t>2021;18:715-727.</a:t>
            </a:r>
          </a:p>
        </p:txBody>
      </p:sp>
    </p:spTree>
    <p:extLst>
      <p:ext uri="{BB962C8B-B14F-4D97-AF65-F5344CB8AC3E}">
        <p14:creationId xmlns:p14="http://schemas.microsoft.com/office/powerpoint/2010/main" val="1524786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BCMA CAR T-cells: Binding Domains</a:t>
            </a:r>
          </a:p>
        </p:txBody>
      </p:sp>
      <p:pic>
        <p:nvPicPr>
          <p:cNvPr id="4" name="Content Placeholder 3"/>
          <p:cNvPicPr>
            <a:picLocks noGrp="1" noChangeAspect="1"/>
          </p:cNvPicPr>
          <p:nvPr>
            <p:ph idx="4294967295"/>
          </p:nvPr>
        </p:nvPicPr>
        <p:blipFill rotWithShape="1">
          <a:blip r:embed="rId2">
            <a:extLst>
              <a:ext uri="{BEBA8EAE-BF5A-486C-A8C5-ECC9F3942E4B}">
                <a14:imgProps xmlns:a14="http://schemas.microsoft.com/office/drawing/2010/main">
                  <a14:imgLayer r:embed="rId3">
                    <a14:imgEffect>
                      <a14:sharpenSoften amount="17000"/>
                    </a14:imgEffect>
                  </a14:imgLayer>
                </a14:imgProps>
              </a:ext>
            </a:extLst>
          </a:blip>
          <a:srcRect l="10396"/>
          <a:stretch/>
        </p:blipFill>
        <p:spPr>
          <a:xfrm>
            <a:off x="778935" y="2274888"/>
            <a:ext cx="3938588" cy="3333750"/>
          </a:xfrm>
          <a:prstGeom prst="rect">
            <a:avLst/>
          </a:prstGeom>
        </p:spPr>
      </p:pic>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sharpenSoften amount="17000"/>
                    </a14:imgEffect>
                  </a14:imgLayer>
                </a14:imgProps>
              </a:ext>
            </a:extLst>
          </a:blip>
          <a:stretch>
            <a:fillRect/>
          </a:stretch>
        </p:blipFill>
        <p:spPr>
          <a:xfrm>
            <a:off x="5099625" y="2177136"/>
            <a:ext cx="2743438" cy="3529769"/>
          </a:xfrm>
          <a:prstGeom prst="rect">
            <a:avLst/>
          </a:prstGeom>
        </p:spPr>
      </p:pic>
      <p:sp>
        <p:nvSpPr>
          <p:cNvPr id="6" name="TextBox 5"/>
          <p:cNvSpPr txBox="1"/>
          <p:nvPr/>
        </p:nvSpPr>
        <p:spPr>
          <a:xfrm>
            <a:off x="1399311" y="1382725"/>
            <a:ext cx="2698175" cy="646331"/>
          </a:xfrm>
          <a:prstGeom prst="rect">
            <a:avLst/>
          </a:prstGeom>
          <a:noFill/>
        </p:spPr>
        <p:txBody>
          <a:bodyPr wrap="none" rtlCol="0">
            <a:spAutoFit/>
          </a:bodyPr>
          <a:lstStyle/>
          <a:p>
            <a:pPr algn="ctr"/>
            <a:r>
              <a:rPr lang="en-US" b="1" dirty="0" err="1"/>
              <a:t>idecabtagene</a:t>
            </a:r>
            <a:r>
              <a:rPr lang="en-US" b="1" dirty="0"/>
              <a:t> </a:t>
            </a:r>
            <a:r>
              <a:rPr lang="en-US" b="1" dirty="0" err="1"/>
              <a:t>vicleucel</a:t>
            </a:r>
            <a:endParaRPr lang="en-US" b="1" dirty="0"/>
          </a:p>
          <a:p>
            <a:pPr algn="ctr"/>
            <a:r>
              <a:rPr lang="en-US" b="1" dirty="0"/>
              <a:t>(ide-</a:t>
            </a:r>
            <a:r>
              <a:rPr lang="en-US" b="1" dirty="0" err="1"/>
              <a:t>cel</a:t>
            </a:r>
            <a:r>
              <a:rPr lang="en-US" b="1" dirty="0"/>
              <a:t>)</a:t>
            </a:r>
          </a:p>
        </p:txBody>
      </p:sp>
      <p:sp>
        <p:nvSpPr>
          <p:cNvPr id="7" name="TextBox 6"/>
          <p:cNvSpPr txBox="1"/>
          <p:nvPr/>
        </p:nvSpPr>
        <p:spPr>
          <a:xfrm>
            <a:off x="4978338" y="1384422"/>
            <a:ext cx="2993127" cy="646331"/>
          </a:xfrm>
          <a:prstGeom prst="rect">
            <a:avLst/>
          </a:prstGeom>
          <a:noFill/>
        </p:spPr>
        <p:txBody>
          <a:bodyPr wrap="none" rtlCol="0">
            <a:spAutoFit/>
          </a:bodyPr>
          <a:lstStyle/>
          <a:p>
            <a:pPr algn="ctr"/>
            <a:r>
              <a:rPr lang="en-US" b="1" dirty="0" err="1"/>
              <a:t>ciltacabtagene</a:t>
            </a:r>
            <a:r>
              <a:rPr lang="en-US" b="1" dirty="0"/>
              <a:t> </a:t>
            </a:r>
            <a:r>
              <a:rPr lang="en-US" b="1" dirty="0" err="1"/>
              <a:t>autoleucel</a:t>
            </a:r>
            <a:endParaRPr lang="en-US" b="1" dirty="0"/>
          </a:p>
          <a:p>
            <a:pPr algn="ctr"/>
            <a:r>
              <a:rPr lang="en-US" b="1" dirty="0"/>
              <a:t>(</a:t>
            </a:r>
            <a:r>
              <a:rPr lang="en-US" b="1" dirty="0" err="1"/>
              <a:t>cilta-cel</a:t>
            </a:r>
            <a:r>
              <a:rPr lang="en-US" b="1" dirty="0"/>
              <a:t>)</a:t>
            </a:r>
          </a:p>
        </p:txBody>
      </p:sp>
      <p:sp>
        <p:nvSpPr>
          <p:cNvPr id="13" name="Footer Placeholder 12">
            <a:extLst>
              <a:ext uri="{FF2B5EF4-FFF2-40B4-BE49-F238E27FC236}">
                <a16:creationId xmlns:a16="http://schemas.microsoft.com/office/drawing/2014/main" id="{BA8A23F6-B31A-0058-940A-01AB5D3063BE}"/>
              </a:ext>
            </a:extLst>
          </p:cNvPr>
          <p:cNvSpPr>
            <a:spLocks noGrp="1"/>
          </p:cNvSpPr>
          <p:nvPr>
            <p:ph type="ftr" sz="quarter" idx="3"/>
          </p:nvPr>
        </p:nvSpPr>
        <p:spPr>
          <a:xfrm>
            <a:off x="609600" y="5998450"/>
            <a:ext cx="10744199" cy="800031"/>
          </a:xfrm>
        </p:spPr>
        <p:txBody>
          <a:bodyPr/>
          <a:lstStyle/>
          <a:p>
            <a:r>
              <a:rPr lang="fr-FR" dirty="0"/>
              <a:t>Munshi NC, et al. </a:t>
            </a:r>
            <a:r>
              <a:rPr lang="fr-FR" i="1" dirty="0"/>
              <a:t>ASCO. </a:t>
            </a:r>
            <a:r>
              <a:rPr lang="fr-FR" dirty="0"/>
              <a:t>2020; 8503. </a:t>
            </a:r>
          </a:p>
          <a:p>
            <a:r>
              <a:rPr lang="fr-FR" dirty="0"/>
              <a:t>Martin T, et al. </a:t>
            </a:r>
            <a:r>
              <a:rPr lang="fr-FR" i="1" dirty="0"/>
              <a:t>ASH</a:t>
            </a:r>
            <a:r>
              <a:rPr lang="fr-FR" dirty="0"/>
              <a:t>. 2021; 549.</a:t>
            </a:r>
          </a:p>
          <a:p>
            <a:r>
              <a:rPr lang="fr-FR" dirty="0" err="1"/>
              <a:t>Frigault</a:t>
            </a:r>
            <a:r>
              <a:rPr lang="fr-FR" dirty="0"/>
              <a:t> MJ, et al. </a:t>
            </a:r>
            <a:r>
              <a:rPr lang="fr-FR" i="1" dirty="0"/>
              <a:t>ASCO. </a:t>
            </a:r>
            <a:r>
              <a:rPr lang="fr-FR" dirty="0"/>
              <a:t>2022; 8003.</a:t>
            </a:r>
          </a:p>
        </p:txBody>
      </p:sp>
    </p:spTree>
    <p:extLst>
      <p:ext uri="{BB962C8B-B14F-4D97-AF65-F5344CB8AC3E}">
        <p14:creationId xmlns:p14="http://schemas.microsoft.com/office/powerpoint/2010/main" val="3051518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BCMA CAR T-cells: Binding Domains</a:t>
            </a:r>
          </a:p>
        </p:txBody>
      </p:sp>
      <p:pic>
        <p:nvPicPr>
          <p:cNvPr id="4" name="Content Placeholder 3"/>
          <p:cNvPicPr>
            <a:picLocks noGrp="1" noChangeAspect="1"/>
          </p:cNvPicPr>
          <p:nvPr>
            <p:ph idx="4294967295"/>
          </p:nvPr>
        </p:nvPicPr>
        <p:blipFill rotWithShape="1">
          <a:blip r:embed="rId2">
            <a:extLst>
              <a:ext uri="{BEBA8EAE-BF5A-486C-A8C5-ECC9F3942E4B}">
                <a14:imgProps xmlns:a14="http://schemas.microsoft.com/office/drawing/2010/main">
                  <a14:imgLayer r:embed="rId3">
                    <a14:imgEffect>
                      <a14:sharpenSoften amount="17000"/>
                    </a14:imgEffect>
                  </a14:imgLayer>
                </a14:imgProps>
              </a:ext>
            </a:extLst>
          </a:blip>
          <a:srcRect l="10396"/>
          <a:stretch/>
        </p:blipFill>
        <p:spPr>
          <a:xfrm>
            <a:off x="778935" y="2274888"/>
            <a:ext cx="3938588" cy="3333750"/>
          </a:xfrm>
          <a:prstGeom prst="rect">
            <a:avLst/>
          </a:prstGeom>
        </p:spPr>
      </p:pic>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sharpenSoften amount="17000"/>
                    </a14:imgEffect>
                  </a14:imgLayer>
                </a14:imgProps>
              </a:ext>
            </a:extLst>
          </a:blip>
          <a:stretch>
            <a:fillRect/>
          </a:stretch>
        </p:blipFill>
        <p:spPr>
          <a:xfrm>
            <a:off x="5099625" y="2177136"/>
            <a:ext cx="2743438" cy="3529769"/>
          </a:xfrm>
          <a:prstGeom prst="rect">
            <a:avLst/>
          </a:prstGeom>
        </p:spPr>
      </p:pic>
      <p:sp>
        <p:nvSpPr>
          <p:cNvPr id="6" name="TextBox 5"/>
          <p:cNvSpPr txBox="1"/>
          <p:nvPr/>
        </p:nvSpPr>
        <p:spPr>
          <a:xfrm>
            <a:off x="1399311" y="1382725"/>
            <a:ext cx="2698175" cy="646331"/>
          </a:xfrm>
          <a:prstGeom prst="rect">
            <a:avLst/>
          </a:prstGeom>
          <a:noFill/>
        </p:spPr>
        <p:txBody>
          <a:bodyPr wrap="none" rtlCol="0">
            <a:spAutoFit/>
          </a:bodyPr>
          <a:lstStyle/>
          <a:p>
            <a:pPr algn="ctr"/>
            <a:r>
              <a:rPr lang="en-US" b="1" dirty="0" err="1"/>
              <a:t>idecabtagene</a:t>
            </a:r>
            <a:r>
              <a:rPr lang="en-US" b="1" dirty="0"/>
              <a:t> </a:t>
            </a:r>
            <a:r>
              <a:rPr lang="en-US" b="1" dirty="0" err="1"/>
              <a:t>vicleucel</a:t>
            </a:r>
            <a:endParaRPr lang="en-US" b="1" dirty="0"/>
          </a:p>
          <a:p>
            <a:pPr algn="ctr"/>
            <a:r>
              <a:rPr lang="en-US" b="1" dirty="0"/>
              <a:t>(ide-</a:t>
            </a:r>
            <a:r>
              <a:rPr lang="en-US" b="1" dirty="0" err="1"/>
              <a:t>cel</a:t>
            </a:r>
            <a:r>
              <a:rPr lang="en-US" b="1" dirty="0"/>
              <a:t>)</a:t>
            </a:r>
          </a:p>
        </p:txBody>
      </p:sp>
      <p:sp>
        <p:nvSpPr>
          <p:cNvPr id="7" name="TextBox 6"/>
          <p:cNvSpPr txBox="1"/>
          <p:nvPr/>
        </p:nvSpPr>
        <p:spPr>
          <a:xfrm>
            <a:off x="4978338" y="1384422"/>
            <a:ext cx="2993127" cy="646331"/>
          </a:xfrm>
          <a:prstGeom prst="rect">
            <a:avLst/>
          </a:prstGeom>
          <a:noFill/>
        </p:spPr>
        <p:txBody>
          <a:bodyPr wrap="none" rtlCol="0">
            <a:spAutoFit/>
          </a:bodyPr>
          <a:lstStyle/>
          <a:p>
            <a:pPr algn="ctr"/>
            <a:r>
              <a:rPr lang="en-US" b="1" dirty="0" err="1"/>
              <a:t>ciltacabtagene</a:t>
            </a:r>
            <a:r>
              <a:rPr lang="en-US" b="1" dirty="0"/>
              <a:t> </a:t>
            </a:r>
            <a:r>
              <a:rPr lang="en-US" b="1" dirty="0" err="1"/>
              <a:t>autoleucel</a:t>
            </a:r>
            <a:endParaRPr lang="en-US" b="1" dirty="0"/>
          </a:p>
          <a:p>
            <a:pPr algn="ctr"/>
            <a:r>
              <a:rPr lang="en-US" b="1" dirty="0"/>
              <a:t>(</a:t>
            </a:r>
            <a:r>
              <a:rPr lang="en-US" b="1" dirty="0" err="1"/>
              <a:t>cilta-cel</a:t>
            </a:r>
            <a:r>
              <a:rPr lang="en-US" b="1" dirty="0"/>
              <a:t>)</a:t>
            </a:r>
          </a:p>
        </p:txBody>
      </p:sp>
      <p:sp>
        <p:nvSpPr>
          <p:cNvPr id="11" name="TextBox 10"/>
          <p:cNvSpPr txBox="1"/>
          <p:nvPr/>
        </p:nvSpPr>
        <p:spPr>
          <a:xfrm>
            <a:off x="8981938" y="1529170"/>
            <a:ext cx="1928798" cy="369332"/>
          </a:xfrm>
          <a:prstGeom prst="rect">
            <a:avLst/>
          </a:prstGeom>
          <a:noFill/>
        </p:spPr>
        <p:txBody>
          <a:bodyPr wrap="none" rtlCol="0">
            <a:spAutoFit/>
          </a:bodyPr>
          <a:lstStyle/>
          <a:p>
            <a:pPr algn="ctr"/>
            <a:r>
              <a:rPr lang="en-US" b="1" dirty="0"/>
              <a:t>CAR T-</a:t>
            </a:r>
            <a:r>
              <a:rPr lang="en-US" b="1" dirty="0" err="1"/>
              <a:t>ddBCMA</a:t>
            </a:r>
            <a:endParaRPr lang="en-US" b="1" dirty="0"/>
          </a:p>
        </p:txBody>
      </p:sp>
      <p:sp>
        <p:nvSpPr>
          <p:cNvPr id="13" name="Footer Placeholder 12">
            <a:extLst>
              <a:ext uri="{FF2B5EF4-FFF2-40B4-BE49-F238E27FC236}">
                <a16:creationId xmlns:a16="http://schemas.microsoft.com/office/drawing/2014/main" id="{BA8A23F6-B31A-0058-940A-01AB5D3063BE}"/>
              </a:ext>
            </a:extLst>
          </p:cNvPr>
          <p:cNvSpPr>
            <a:spLocks noGrp="1"/>
          </p:cNvSpPr>
          <p:nvPr>
            <p:ph type="ftr" sz="quarter" idx="3"/>
          </p:nvPr>
        </p:nvSpPr>
        <p:spPr>
          <a:xfrm>
            <a:off x="609600" y="5998450"/>
            <a:ext cx="10744199" cy="800031"/>
          </a:xfrm>
        </p:spPr>
        <p:txBody>
          <a:bodyPr/>
          <a:lstStyle/>
          <a:p>
            <a:r>
              <a:rPr lang="fr-FR" dirty="0"/>
              <a:t>Munshi NC, et al. </a:t>
            </a:r>
            <a:r>
              <a:rPr lang="fr-FR" i="1" dirty="0"/>
              <a:t>ASCO. </a:t>
            </a:r>
            <a:r>
              <a:rPr lang="fr-FR" dirty="0"/>
              <a:t>2020; 8503. </a:t>
            </a:r>
          </a:p>
          <a:p>
            <a:r>
              <a:rPr lang="fr-FR" dirty="0"/>
              <a:t>Martin T, et al. </a:t>
            </a:r>
            <a:r>
              <a:rPr lang="fr-FR" i="1" dirty="0"/>
              <a:t>ASH</a:t>
            </a:r>
            <a:r>
              <a:rPr lang="fr-FR" dirty="0"/>
              <a:t>. 2021; 549.</a:t>
            </a:r>
          </a:p>
          <a:p>
            <a:r>
              <a:rPr lang="fr-FR" dirty="0" err="1"/>
              <a:t>Frigault</a:t>
            </a:r>
            <a:r>
              <a:rPr lang="fr-FR" dirty="0"/>
              <a:t> MJ, et al. </a:t>
            </a:r>
            <a:r>
              <a:rPr lang="fr-FR" i="1" dirty="0"/>
              <a:t>ASCO. </a:t>
            </a:r>
            <a:r>
              <a:rPr lang="fr-FR" dirty="0"/>
              <a:t>2022; 8003.</a:t>
            </a:r>
          </a:p>
        </p:txBody>
      </p:sp>
      <p:sp>
        <p:nvSpPr>
          <p:cNvPr id="3" name="TextBox 2">
            <a:extLst>
              <a:ext uri="{FF2B5EF4-FFF2-40B4-BE49-F238E27FC236}">
                <a16:creationId xmlns:a16="http://schemas.microsoft.com/office/drawing/2014/main" id="{3F4F029E-64B4-A60B-5EED-333D5C044346}"/>
              </a:ext>
            </a:extLst>
          </p:cNvPr>
          <p:cNvSpPr txBox="1"/>
          <p:nvPr/>
        </p:nvSpPr>
        <p:spPr>
          <a:xfrm>
            <a:off x="9286010" y="2177136"/>
            <a:ext cx="1152880" cy="523220"/>
          </a:xfrm>
          <a:prstGeom prst="rect">
            <a:avLst/>
          </a:prstGeom>
          <a:noFill/>
        </p:spPr>
        <p:txBody>
          <a:bodyPr wrap="none" rtlCol="0">
            <a:spAutoFit/>
          </a:bodyPr>
          <a:lstStyle/>
          <a:p>
            <a:pPr algn="ctr"/>
            <a:r>
              <a:rPr lang="en-US" sz="1600" b="1" dirty="0">
                <a:solidFill>
                  <a:srgbClr val="0E274A"/>
                </a:solidFill>
              </a:rPr>
              <a:t>D-Domain</a:t>
            </a:r>
          </a:p>
          <a:p>
            <a:pPr algn="ctr"/>
            <a:r>
              <a:rPr lang="en-US" sz="1200" b="1" dirty="0">
                <a:solidFill>
                  <a:srgbClr val="0E274A"/>
                </a:solidFill>
              </a:rPr>
              <a:t>(8kDa)</a:t>
            </a:r>
          </a:p>
        </p:txBody>
      </p:sp>
      <p:pic>
        <p:nvPicPr>
          <p:cNvPr id="12" name="Picture 11" descr="Diagram&#10;&#10;Description automatically generated">
            <a:extLst>
              <a:ext uri="{FF2B5EF4-FFF2-40B4-BE49-F238E27FC236}">
                <a16:creationId xmlns:a16="http://schemas.microsoft.com/office/drawing/2014/main" id="{F59F0DF7-17DD-B1E8-ED1B-4B7663A9A4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68563" y="2772075"/>
            <a:ext cx="1814713" cy="2934829"/>
          </a:xfrm>
          <a:prstGeom prst="rect">
            <a:avLst/>
          </a:prstGeom>
        </p:spPr>
      </p:pic>
    </p:spTree>
    <p:extLst>
      <p:ext uri="{BB962C8B-B14F-4D97-AF65-F5344CB8AC3E}">
        <p14:creationId xmlns:p14="http://schemas.microsoft.com/office/powerpoint/2010/main" val="3647779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BCMA CAR T-cells: Binding Domains</a:t>
            </a:r>
          </a:p>
        </p:txBody>
      </p:sp>
      <p:sp>
        <p:nvSpPr>
          <p:cNvPr id="3" name="Content Placeholder 2"/>
          <p:cNvSpPr>
            <a:spLocks noGrp="1"/>
          </p:cNvSpPr>
          <p:nvPr>
            <p:ph idx="1"/>
          </p:nvPr>
        </p:nvSpPr>
        <p:spPr>
          <a:xfrm>
            <a:off x="609600" y="1218259"/>
            <a:ext cx="10744200" cy="4722477"/>
          </a:xfrm>
        </p:spPr>
        <p:txBody>
          <a:bodyPr>
            <a:normAutofit/>
          </a:bodyPr>
          <a:lstStyle/>
          <a:p>
            <a:r>
              <a:rPr lang="en-US" sz="2000" dirty="0"/>
              <a:t>Both ide-</a:t>
            </a:r>
            <a:r>
              <a:rPr lang="en-US" sz="2000" dirty="0" err="1"/>
              <a:t>cel</a:t>
            </a:r>
            <a:r>
              <a:rPr lang="en-US" sz="2000" dirty="0"/>
              <a:t> and </a:t>
            </a:r>
            <a:r>
              <a:rPr lang="en-US" sz="2000" dirty="0" err="1"/>
              <a:t>cilta-cel</a:t>
            </a:r>
            <a:r>
              <a:rPr lang="en-US" sz="2000" dirty="0"/>
              <a:t> are immunogenic</a:t>
            </a:r>
          </a:p>
          <a:p>
            <a:pPr lvl="1"/>
            <a:r>
              <a:rPr lang="en-US" sz="1800" dirty="0"/>
              <a:t>Limits persistence </a:t>
            </a:r>
            <a:r>
              <a:rPr lang="en-US" sz="1800" dirty="0">
                <a:sym typeface="Wingdings" panose="05000000000000000000" pitchFamily="2" charset="2"/>
              </a:rPr>
              <a:t> unclear if impacts efficacy</a:t>
            </a:r>
          </a:p>
          <a:p>
            <a:pPr lvl="1"/>
            <a:r>
              <a:rPr lang="en-US" sz="1800" dirty="0">
                <a:sym typeface="Wingdings" panose="05000000000000000000" pitchFamily="2" charset="2"/>
              </a:rPr>
              <a:t>Await ongoing studies with fully human and synthetic binding domains</a:t>
            </a:r>
            <a:endParaRPr lang="en-US" sz="1800" dirty="0"/>
          </a:p>
        </p:txBody>
      </p:sp>
      <p:pic>
        <p:nvPicPr>
          <p:cNvPr id="13" name="Picture 12"/>
          <p:cNvPicPr>
            <a:picLocks noChangeAspect="1"/>
          </p:cNvPicPr>
          <p:nvPr/>
        </p:nvPicPr>
        <p:blipFill>
          <a:blip r:embed="rId2"/>
          <a:stretch>
            <a:fillRect/>
          </a:stretch>
        </p:blipFill>
        <p:spPr>
          <a:xfrm>
            <a:off x="155665" y="2436678"/>
            <a:ext cx="5983878" cy="3773751"/>
          </a:xfrm>
          <a:prstGeom prst="rect">
            <a:avLst/>
          </a:prstGeom>
        </p:spPr>
      </p:pic>
      <p:pic>
        <p:nvPicPr>
          <p:cNvPr id="14" name="Picture 13"/>
          <p:cNvPicPr>
            <a:picLocks noChangeAspect="1"/>
          </p:cNvPicPr>
          <p:nvPr/>
        </p:nvPicPr>
        <p:blipFill>
          <a:blip r:embed="rId3"/>
          <a:stretch>
            <a:fillRect/>
          </a:stretch>
        </p:blipFill>
        <p:spPr>
          <a:xfrm>
            <a:off x="6387737" y="2698798"/>
            <a:ext cx="5584636" cy="3249509"/>
          </a:xfrm>
          <a:prstGeom prst="rect">
            <a:avLst/>
          </a:prstGeom>
        </p:spPr>
      </p:pic>
      <p:sp>
        <p:nvSpPr>
          <p:cNvPr id="15" name="TextBox 14"/>
          <p:cNvSpPr txBox="1"/>
          <p:nvPr/>
        </p:nvSpPr>
        <p:spPr>
          <a:xfrm>
            <a:off x="2730137" y="2424198"/>
            <a:ext cx="915635" cy="369332"/>
          </a:xfrm>
          <a:prstGeom prst="rect">
            <a:avLst/>
          </a:prstGeom>
          <a:noFill/>
        </p:spPr>
        <p:txBody>
          <a:bodyPr wrap="none" rtlCol="0">
            <a:spAutoFit/>
          </a:bodyPr>
          <a:lstStyle/>
          <a:p>
            <a:r>
              <a:rPr lang="en-US" b="1" dirty="0"/>
              <a:t>ide-</a:t>
            </a:r>
            <a:r>
              <a:rPr lang="en-US" b="1" dirty="0" err="1"/>
              <a:t>cel</a:t>
            </a:r>
            <a:endParaRPr lang="en-US" b="1" dirty="0"/>
          </a:p>
        </p:txBody>
      </p:sp>
      <p:sp>
        <p:nvSpPr>
          <p:cNvPr id="16" name="TextBox 15"/>
          <p:cNvSpPr txBox="1"/>
          <p:nvPr/>
        </p:nvSpPr>
        <p:spPr>
          <a:xfrm>
            <a:off x="8917577" y="2410527"/>
            <a:ext cx="923010" cy="369332"/>
          </a:xfrm>
          <a:prstGeom prst="rect">
            <a:avLst/>
          </a:prstGeom>
          <a:noFill/>
        </p:spPr>
        <p:txBody>
          <a:bodyPr wrap="none" rtlCol="0">
            <a:spAutoFit/>
          </a:bodyPr>
          <a:lstStyle/>
          <a:p>
            <a:r>
              <a:rPr lang="en-US" b="1" dirty="0" err="1"/>
              <a:t>cilta-cel</a:t>
            </a:r>
            <a:endParaRPr lang="en-US" b="1" dirty="0"/>
          </a:p>
        </p:txBody>
      </p:sp>
      <p:sp>
        <p:nvSpPr>
          <p:cNvPr id="6" name="Footer Placeholder 5">
            <a:extLst>
              <a:ext uri="{FF2B5EF4-FFF2-40B4-BE49-F238E27FC236}">
                <a16:creationId xmlns:a16="http://schemas.microsoft.com/office/drawing/2014/main" id="{50F885CB-49DF-14C3-FA50-A10865CBFFF2}"/>
              </a:ext>
            </a:extLst>
          </p:cNvPr>
          <p:cNvSpPr>
            <a:spLocks noGrp="1"/>
          </p:cNvSpPr>
          <p:nvPr>
            <p:ph type="ftr" sz="quarter" idx="3"/>
          </p:nvPr>
        </p:nvSpPr>
        <p:spPr/>
        <p:txBody>
          <a:bodyPr/>
          <a:lstStyle/>
          <a:p>
            <a:r>
              <a:rPr lang="da-DK" dirty="0"/>
              <a:t>Munshi et al. </a:t>
            </a:r>
            <a:r>
              <a:rPr lang="da-DK" i="1" dirty="0"/>
              <a:t>NEJM. </a:t>
            </a:r>
            <a:r>
              <a:rPr lang="da-DK" dirty="0"/>
              <a:t>2021;384:705-716.</a:t>
            </a:r>
          </a:p>
          <a:p>
            <a:r>
              <a:rPr lang="da-DK" dirty="0"/>
              <a:t>Berdeja et al. </a:t>
            </a:r>
            <a:r>
              <a:rPr lang="da-DK" i="1" dirty="0"/>
              <a:t>Lancet. </a:t>
            </a:r>
            <a:r>
              <a:rPr lang="da-DK" dirty="0"/>
              <a:t>2021;398:314-324.</a:t>
            </a:r>
          </a:p>
        </p:txBody>
      </p:sp>
    </p:spTree>
    <p:extLst>
      <p:ext uri="{BB962C8B-B14F-4D97-AF65-F5344CB8AC3E}">
        <p14:creationId xmlns:p14="http://schemas.microsoft.com/office/powerpoint/2010/main" val="3441122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Table&#10;&#10;Description automatically generated">
            <a:extLst>
              <a:ext uri="{FF2B5EF4-FFF2-40B4-BE49-F238E27FC236}">
                <a16:creationId xmlns:a16="http://schemas.microsoft.com/office/drawing/2014/main" id="{C21D9BD9-2996-0A7D-FFE7-CD396BC958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3042" y="1788215"/>
            <a:ext cx="3743325" cy="4333875"/>
          </a:xfrm>
          <a:prstGeom prst="rect">
            <a:avLst/>
          </a:prstGeom>
        </p:spPr>
      </p:pic>
      <p:sp>
        <p:nvSpPr>
          <p:cNvPr id="2" name="Title 1"/>
          <p:cNvSpPr>
            <a:spLocks noGrp="1"/>
          </p:cNvSpPr>
          <p:nvPr>
            <p:ph type="title"/>
          </p:nvPr>
        </p:nvSpPr>
        <p:spPr>
          <a:xfrm>
            <a:off x="609600" y="199505"/>
            <a:ext cx="11302314" cy="1185577"/>
          </a:xfrm>
        </p:spPr>
        <p:txBody>
          <a:bodyPr/>
          <a:lstStyle/>
          <a:p>
            <a:r>
              <a:rPr lang="en-US" dirty="0"/>
              <a:t>BCMA CAR T-cell Toxicities: Cytokine Release Syndrome</a:t>
            </a:r>
          </a:p>
        </p:txBody>
      </p:sp>
      <p:pic>
        <p:nvPicPr>
          <p:cNvPr id="4" name="Content Placeholder 3"/>
          <p:cNvPicPr>
            <a:picLocks noGrp="1" noChangeAspect="1"/>
          </p:cNvPicPr>
          <p:nvPr>
            <p:ph idx="4294967295"/>
          </p:nvPr>
        </p:nvPicPr>
        <p:blipFill rotWithShape="1">
          <a:blip r:embed="rId3"/>
          <a:srcRect l="3021" t="20946" r="38934" b="21684"/>
          <a:stretch/>
        </p:blipFill>
        <p:spPr>
          <a:xfrm>
            <a:off x="1149179" y="1799970"/>
            <a:ext cx="5000625" cy="3403600"/>
          </a:xfrm>
          <a:prstGeom prst="rect">
            <a:avLst/>
          </a:prstGeom>
        </p:spPr>
      </p:pic>
      <p:sp>
        <p:nvSpPr>
          <p:cNvPr id="10" name="TextBox 9"/>
          <p:cNvSpPr txBox="1"/>
          <p:nvPr/>
        </p:nvSpPr>
        <p:spPr bwMode="auto">
          <a:xfrm>
            <a:off x="8770149" y="1414394"/>
            <a:ext cx="95218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b" anchorCtr="0" compatLnSpc="1">
            <a:prstTxWarp prst="textNoShape">
              <a:avLst/>
            </a:prstTxWarp>
            <a:spAutoFit/>
          </a:bodyPr>
          <a:lstStyle/>
          <a:p>
            <a:pPr algn="l"/>
            <a:r>
              <a:rPr lang="en-US" sz="2000" b="1" dirty="0" err="1"/>
              <a:t>cilta-cel</a:t>
            </a:r>
            <a:endParaRPr lang="en-US" sz="2000" b="1" dirty="0"/>
          </a:p>
        </p:txBody>
      </p:sp>
      <p:sp>
        <p:nvSpPr>
          <p:cNvPr id="11" name="TextBox 10"/>
          <p:cNvSpPr txBox="1"/>
          <p:nvPr/>
        </p:nvSpPr>
        <p:spPr bwMode="auto">
          <a:xfrm>
            <a:off x="3117039" y="1407956"/>
            <a:ext cx="81111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b" anchorCtr="0" compatLnSpc="1">
            <a:prstTxWarp prst="textNoShape">
              <a:avLst/>
            </a:prstTxWarp>
            <a:spAutoFit/>
          </a:bodyPr>
          <a:lstStyle/>
          <a:p>
            <a:pPr algn="l"/>
            <a:r>
              <a:rPr lang="en-US" sz="2000" b="1" dirty="0"/>
              <a:t>ide-</a:t>
            </a:r>
            <a:r>
              <a:rPr lang="en-US" sz="2000" b="1" dirty="0" err="1"/>
              <a:t>cel</a:t>
            </a:r>
            <a:endParaRPr lang="en-US" sz="2000" b="1" dirty="0"/>
          </a:p>
        </p:txBody>
      </p:sp>
      <p:sp>
        <p:nvSpPr>
          <p:cNvPr id="3" name="Rectangle 2">
            <a:extLst>
              <a:ext uri="{FF2B5EF4-FFF2-40B4-BE49-F238E27FC236}">
                <a16:creationId xmlns:a16="http://schemas.microsoft.com/office/drawing/2014/main" id="{6CACC47E-7516-C228-1CB2-FB529730F1C0}"/>
              </a:ext>
            </a:extLst>
          </p:cNvPr>
          <p:cNvSpPr/>
          <p:nvPr/>
        </p:nvSpPr>
        <p:spPr>
          <a:xfrm>
            <a:off x="5465745" y="1825794"/>
            <a:ext cx="64161" cy="68313"/>
          </a:xfrm>
          <a:prstGeom prst="rect">
            <a:avLst/>
          </a:prstGeom>
          <a:solidFill>
            <a:srgbClr val="00A0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ooter Placeholder 15">
            <a:extLst>
              <a:ext uri="{FF2B5EF4-FFF2-40B4-BE49-F238E27FC236}">
                <a16:creationId xmlns:a16="http://schemas.microsoft.com/office/drawing/2014/main" id="{8FCCAFAB-6F1A-0C45-2363-BCD06E5D959D}"/>
              </a:ext>
            </a:extLst>
          </p:cNvPr>
          <p:cNvSpPr>
            <a:spLocks noGrp="1"/>
          </p:cNvSpPr>
          <p:nvPr>
            <p:ph type="ftr" sz="quarter" idx="3"/>
          </p:nvPr>
        </p:nvSpPr>
        <p:spPr/>
        <p:txBody>
          <a:bodyPr/>
          <a:lstStyle/>
          <a:p>
            <a:r>
              <a:rPr lang="da-DK" dirty="0"/>
              <a:t>Munshi et al. </a:t>
            </a:r>
            <a:r>
              <a:rPr lang="da-DK" i="1" dirty="0"/>
              <a:t>NEJM. </a:t>
            </a:r>
            <a:r>
              <a:rPr lang="da-DK" dirty="0"/>
              <a:t>2021;384:705-716.</a:t>
            </a:r>
          </a:p>
          <a:p>
            <a:r>
              <a:rPr lang="da-DK" dirty="0"/>
              <a:t>Berdeja et al. </a:t>
            </a:r>
            <a:r>
              <a:rPr lang="da-DK" i="1" dirty="0"/>
              <a:t>Lancet. </a:t>
            </a:r>
            <a:r>
              <a:rPr lang="da-DK" dirty="0"/>
              <a:t>2021;398:314-324.</a:t>
            </a:r>
          </a:p>
        </p:txBody>
      </p:sp>
    </p:spTree>
    <p:extLst>
      <p:ext uri="{BB962C8B-B14F-4D97-AF65-F5344CB8AC3E}">
        <p14:creationId xmlns:p14="http://schemas.microsoft.com/office/powerpoint/2010/main" val="4251322574"/>
      </p:ext>
    </p:extLst>
  </p:cSld>
  <p:clrMapOvr>
    <a:masterClrMapping/>
  </p:clrMapOvr>
</p:sld>
</file>

<file path=ppt/theme/theme1.xml><?xml version="1.0" encoding="utf-8"?>
<a:theme xmlns:a="http://schemas.openxmlformats.org/drawingml/2006/main" name="2022 Hem Onc">
  <a:themeElements>
    <a:clrScheme name="HemOnc22">
      <a:dk1>
        <a:srgbClr val="4D4D4D"/>
      </a:dk1>
      <a:lt1>
        <a:srgbClr val="FFFFFF"/>
      </a:lt1>
      <a:dk2>
        <a:srgbClr val="4D4D4D"/>
      </a:dk2>
      <a:lt2>
        <a:srgbClr val="FFFFFF"/>
      </a:lt2>
      <a:accent1>
        <a:srgbClr val="4A86D9"/>
      </a:accent1>
      <a:accent2>
        <a:srgbClr val="F7931E"/>
      </a:accent2>
      <a:accent3>
        <a:srgbClr val="DF504B"/>
      </a:accent3>
      <a:accent4>
        <a:srgbClr val="FF7F40"/>
      </a:accent4>
      <a:accent5>
        <a:srgbClr val="35A696"/>
      </a:accent5>
      <a:accent6>
        <a:srgbClr val="AD337F"/>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 Hem Onc" id="{1BD2C11B-1E1D-4714-A12C-2D116F31C9E6}" vid="{7C79B49B-5FF8-488B-985C-FF1AF5D36A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2022 Hem Onc</Template>
  <TotalTime>0</TotalTime>
  <Words>671</Words>
  <Application>Microsoft Office PowerPoint</Application>
  <PresentationFormat>Widescreen</PresentationFormat>
  <Paragraphs>89</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2022 Hem Onc</vt:lpstr>
      <vt:lpstr>What Does the Design of a CAR T-cell Therapy Say About Its Efficacy and Toxicity Profile?</vt:lpstr>
      <vt:lpstr>Disclaimer</vt:lpstr>
      <vt:lpstr>Components of a CAR T-cell Product</vt:lpstr>
      <vt:lpstr>Costimulatory Domains: CD28 vs 4-1BB</vt:lpstr>
      <vt:lpstr>Costimulatory Domains: CD28 vs 4-1BB</vt:lpstr>
      <vt:lpstr>BCMA CAR T-cells: Binding Domains</vt:lpstr>
      <vt:lpstr>BCMA CAR T-cells: Binding Domains</vt:lpstr>
      <vt:lpstr>BCMA CAR T-cells: Binding Domains</vt:lpstr>
      <vt:lpstr>BCMA CAR T-cell Toxicities: Cytokine Release Syndrome</vt:lpstr>
      <vt:lpstr>BCMA CAR T-cell Toxicities: Cytokine Release Syndrome</vt:lpstr>
      <vt:lpstr>BCMA CAR T-cell Toxicities: Cytokine Release Syndrome</vt:lpstr>
      <vt:lpstr>BCMA CAR T-cell Toxicities: Neurotoxicity</vt:lpstr>
      <vt:lpstr>BCMA CAR T-cell Toxicities: Neurotoxicity</vt:lpstr>
      <vt:lpstr>BCMA CAR T-cell Toxicities: Neurotoxicity</vt:lpstr>
      <vt:lpstr>CAR T-cell Product Design: Take Home Points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2019-05-10T15:34:56Z</dcterms:created>
  <dcterms:modified xsi:type="dcterms:W3CDTF">2022-09-28T19:18:24Z</dcterms:modified>
</cp:coreProperties>
</file>