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5" r:id="rId2"/>
  </p:sldMasterIdLst>
  <p:notesMasterIdLst>
    <p:notesMasterId r:id="rId20"/>
  </p:notesMasterIdLst>
  <p:sldIdLst>
    <p:sldId id="12191" r:id="rId3"/>
    <p:sldId id="256" r:id="rId4"/>
    <p:sldId id="265" r:id="rId5"/>
    <p:sldId id="2146847123" r:id="rId6"/>
    <p:sldId id="2146847124" r:id="rId7"/>
    <p:sldId id="2146847174" r:id="rId8"/>
    <p:sldId id="2146847132" r:id="rId9"/>
    <p:sldId id="2146847138" r:id="rId10"/>
    <p:sldId id="2146847140" r:id="rId11"/>
    <p:sldId id="2146847134" r:id="rId12"/>
    <p:sldId id="2146847175" r:id="rId13"/>
    <p:sldId id="2146847142" r:id="rId14"/>
    <p:sldId id="2146847176" r:id="rId15"/>
    <p:sldId id="2146847149" r:id="rId16"/>
    <p:sldId id="2146847170" r:id="rId17"/>
    <p:sldId id="2146847125"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866F6F-92DA-E76B-A6B2-6F596F224FE2}" name="Adan Carballo" initials="AC" userId="ca74f439ad8e9b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p:restoredTop sz="96327"/>
  </p:normalViewPr>
  <p:slideViewPr>
    <p:cSldViewPr snapToGrid="0">
      <p:cViewPr varScale="1">
        <p:scale>
          <a:sx n="119" d="100"/>
          <a:sy n="119" d="100"/>
        </p:scale>
        <p:origin x="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5/9/23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Hello my name is</a:t>
            </a:r>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Line with tex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818707"/>
          </a:xfrm>
          <a:prstGeom prst="rect">
            <a:avLst/>
          </a:prstGeom>
        </p:spPr>
        <p:txBody>
          <a:bodyPr anchor="ctr"/>
          <a:lstStyle>
            <a:lvl1pPr algn="ctr">
              <a:defRPr sz="4000" b="1" cap="none" baseline="0">
                <a:solidFill>
                  <a:srgbClr val="000000"/>
                </a:solidFill>
              </a:defRPr>
            </a:lvl1pPr>
          </a:lstStyle>
          <a:p>
            <a:r>
              <a:rPr lang="en-US" dirty="0"/>
              <a:t>Click Here To Edit Title</a:t>
            </a:r>
          </a:p>
        </p:txBody>
      </p:sp>
      <p:sp>
        <p:nvSpPr>
          <p:cNvPr id="4" name="Text Placeholder 3"/>
          <p:cNvSpPr>
            <a:spLocks noGrp="1"/>
          </p:cNvSpPr>
          <p:nvPr>
            <p:ph type="body" sz="quarter" idx="10"/>
          </p:nvPr>
        </p:nvSpPr>
        <p:spPr>
          <a:xfrm>
            <a:off x="1233672" y="1276451"/>
            <a:ext cx="9430784" cy="4932362"/>
          </a:xfrm>
          <a:prstGeom prst="rect">
            <a:avLst/>
          </a:prstGeom>
        </p:spPr>
        <p:txBody>
          <a:bodyPr/>
          <a:lstStyle>
            <a:lvl1pPr>
              <a:defRPr sz="2800"/>
            </a:lvl1pPr>
            <a:lvl2pPr>
              <a:defRPr sz="26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20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7559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8525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1492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409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46688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33319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9362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9634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26426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7718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689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2374141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2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A55A-1BCE-41D2-BDF6-C52A17A688E3}"/>
              </a:ext>
            </a:extLst>
          </p:cNvPr>
          <p:cNvSpPr>
            <a:spLocks noGrp="1"/>
          </p:cNvSpPr>
          <p:nvPr>
            <p:ph type="title"/>
          </p:nvPr>
        </p:nvSpPr>
        <p:spPr>
          <a:xfrm>
            <a:off x="609601" y="1709738"/>
            <a:ext cx="10426699" cy="2852737"/>
          </a:xfrm>
        </p:spPr>
        <p:txBody>
          <a:bodyPr>
            <a:normAutofit fontScale="90000"/>
          </a:bodyPr>
          <a:lstStyle/>
          <a:p>
            <a:r>
              <a:rPr lang="en-US" dirty="0"/>
              <a:t>Muscarinic Cholinergic M1/M4 Stimulation: What Is the Role of Muscarinic Agents for the Treatment of Schizophrenia?</a:t>
            </a:r>
          </a:p>
        </p:txBody>
      </p:sp>
      <p:sp>
        <p:nvSpPr>
          <p:cNvPr id="3" name="Text Placeholder 2">
            <a:extLst>
              <a:ext uri="{FF2B5EF4-FFF2-40B4-BE49-F238E27FC236}">
                <a16:creationId xmlns:a16="http://schemas.microsoft.com/office/drawing/2014/main" id="{0FC195A3-9DB9-498D-8D77-855EC8AB0485}"/>
              </a:ext>
            </a:extLst>
          </p:cNvPr>
          <p:cNvSpPr>
            <a:spLocks noGrp="1"/>
          </p:cNvSpPr>
          <p:nvPr>
            <p:ph type="body" idx="1"/>
          </p:nvPr>
        </p:nvSpPr>
        <p:spPr/>
        <p:txBody>
          <a:bodyPr/>
          <a:lstStyle/>
          <a:p>
            <a:pPr marL="0" marR="0" algn="l">
              <a:lnSpc>
                <a:spcPct val="120000"/>
              </a:lnSpc>
              <a:spcBef>
                <a:spcPts val="0"/>
              </a:spcBef>
            </a:pPr>
            <a:r>
              <a:rPr lang="en-US"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Jonathan M. Meyer, MD</a:t>
            </a:r>
            <a:br>
              <a:rPr lang="en-US" dirty="0">
                <a:effectLst/>
                <a:latin typeface="Arial" panose="020B0604020202020204" pitchFamily="34" charset="0"/>
                <a:ea typeface="Times New Roman" panose="02020603050405020304" pitchFamily="18" charset="0"/>
                <a:cs typeface="Arial" panose="020B0604020202020204" pitchFamily="34" charset="0"/>
              </a:rPr>
            </a:br>
            <a:r>
              <a:rPr lang="en-US" dirty="0">
                <a:effectLst/>
                <a:latin typeface="Arial" panose="020B0604020202020204" pitchFamily="34" charset="0"/>
                <a:ea typeface="Times New Roman" panose="02020603050405020304" pitchFamily="18" charset="0"/>
                <a:cs typeface="Arial" panose="020B0604020202020204" pitchFamily="34" charset="0"/>
              </a:rPr>
              <a:t>Voluntary Clinical Professor, Department of Psychiatry</a:t>
            </a:r>
            <a:br>
              <a:rPr lang="en-US" dirty="0">
                <a:effectLst/>
                <a:latin typeface="Arial" panose="020B0604020202020204" pitchFamily="34" charset="0"/>
                <a:ea typeface="Times New Roman" panose="02020603050405020304" pitchFamily="18" charset="0"/>
                <a:cs typeface="Arial" panose="020B0604020202020204" pitchFamily="34" charset="0"/>
              </a:rPr>
            </a:br>
            <a:r>
              <a:rPr lang="en-US" dirty="0">
                <a:effectLst/>
                <a:latin typeface="Arial" panose="020B0604020202020204" pitchFamily="34" charset="0"/>
                <a:ea typeface="Times New Roman" panose="02020603050405020304" pitchFamily="18" charset="0"/>
                <a:cs typeface="Arial" panose="020B0604020202020204" pitchFamily="34" charset="0"/>
              </a:rPr>
              <a:t>University of California San Diego</a:t>
            </a:r>
            <a:br>
              <a:rPr lang="en-US" dirty="0">
                <a:effectLst/>
                <a:latin typeface="Arial" panose="020B0604020202020204" pitchFamily="34" charset="0"/>
                <a:ea typeface="Times New Roman" panose="02020603050405020304" pitchFamily="18" charset="0"/>
                <a:cs typeface="Arial" panose="020B0604020202020204" pitchFamily="34" charset="0"/>
              </a:rPr>
            </a:br>
            <a:r>
              <a:rPr lang="en-US" dirty="0">
                <a:effectLst/>
                <a:latin typeface="Arial" panose="020B0604020202020204" pitchFamily="34" charset="0"/>
                <a:ea typeface="Times New Roman" panose="02020603050405020304" pitchFamily="18" charset="0"/>
                <a:cs typeface="Arial" panose="020B0604020202020204" pitchFamily="34" charset="0"/>
              </a:rPr>
              <a:t>La Jolla, CA</a:t>
            </a:r>
          </a:p>
        </p:txBody>
      </p:sp>
    </p:spTree>
    <p:extLst>
      <p:ext uri="{BB962C8B-B14F-4D97-AF65-F5344CB8AC3E}">
        <p14:creationId xmlns:p14="http://schemas.microsoft.com/office/powerpoint/2010/main" val="155424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7920BA-D715-4BD8-9190-33FBE5DD6F4F}"/>
              </a:ext>
            </a:extLst>
          </p:cNvPr>
          <p:cNvSpPr/>
          <p:nvPr/>
        </p:nvSpPr>
        <p:spPr>
          <a:xfrm>
            <a:off x="609599" y="4076495"/>
            <a:ext cx="6743701" cy="1796642"/>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1CDFF02-3383-E619-B2D7-1842CD309D6D}"/>
              </a:ext>
            </a:extLst>
          </p:cNvPr>
          <p:cNvSpPr>
            <a:spLocks noGrp="1"/>
          </p:cNvSpPr>
          <p:nvPr>
            <p:ph type="title"/>
          </p:nvPr>
        </p:nvSpPr>
        <p:spPr>
          <a:xfrm>
            <a:off x="609600" y="199506"/>
            <a:ext cx="10744200" cy="936888"/>
          </a:xfrm>
        </p:spPr>
        <p:txBody>
          <a:bodyPr>
            <a:normAutofit/>
          </a:bodyPr>
          <a:lstStyle/>
          <a:p>
            <a:r>
              <a:rPr lang="en-US" sz="2800" dirty="0"/>
              <a:t>Managing the Peripheral </a:t>
            </a:r>
            <a:r>
              <a:rPr lang="en-US" sz="2800" dirty="0" err="1"/>
              <a:t>Procholinergic</a:t>
            </a:r>
            <a:r>
              <a:rPr lang="en-US" sz="2800" dirty="0"/>
              <a:t> Effects of Xanomeline</a:t>
            </a:r>
          </a:p>
        </p:txBody>
      </p:sp>
      <p:sp>
        <p:nvSpPr>
          <p:cNvPr id="3" name="Content Placeholder 2">
            <a:extLst>
              <a:ext uri="{FF2B5EF4-FFF2-40B4-BE49-F238E27FC236}">
                <a16:creationId xmlns:a16="http://schemas.microsoft.com/office/drawing/2014/main" id="{E218447F-62E0-E417-F840-7573C6675734}"/>
              </a:ext>
            </a:extLst>
          </p:cNvPr>
          <p:cNvSpPr>
            <a:spLocks noGrp="1"/>
          </p:cNvSpPr>
          <p:nvPr>
            <p:ph sz="half" idx="1"/>
          </p:nvPr>
        </p:nvSpPr>
        <p:spPr>
          <a:xfrm>
            <a:off x="609599" y="1092559"/>
            <a:ext cx="5910490" cy="2932750"/>
          </a:xfrm>
        </p:spPr>
        <p:txBody>
          <a:bodyPr>
            <a:normAutofit lnSpcReduction="10000"/>
          </a:bodyPr>
          <a:lstStyle/>
          <a:p>
            <a:r>
              <a:rPr lang="en-US" sz="1800" b="1" dirty="0">
                <a:solidFill>
                  <a:schemeClr val="accent1"/>
                </a:solidFill>
              </a:rPr>
              <a:t>Issue: </a:t>
            </a:r>
            <a:r>
              <a:rPr lang="en-US" sz="1800" dirty="0" err="1"/>
              <a:t>Xanomeline</a:t>
            </a:r>
            <a:r>
              <a:rPr lang="en-US" sz="1800" dirty="0"/>
              <a:t> induces peripheral adverse effects, primarily related to M</a:t>
            </a:r>
            <a:r>
              <a:rPr lang="en-US" sz="1800" baseline="-25000" dirty="0"/>
              <a:t>1</a:t>
            </a:r>
            <a:r>
              <a:rPr lang="en-US" sz="1800" dirty="0"/>
              <a:t> agonism</a:t>
            </a:r>
          </a:p>
          <a:p>
            <a:r>
              <a:rPr lang="en-US" sz="1800" b="1" dirty="0">
                <a:solidFill>
                  <a:schemeClr val="accent1"/>
                </a:solidFill>
              </a:rPr>
              <a:t>The answer: </a:t>
            </a:r>
            <a:r>
              <a:rPr lang="en-US" sz="1800" dirty="0"/>
              <a:t>Find an anticholinergic with limited CNS penetration to mitigate </a:t>
            </a:r>
            <a:r>
              <a:rPr lang="en-US" sz="1800" dirty="0" err="1"/>
              <a:t>xanomeline's</a:t>
            </a:r>
            <a:r>
              <a:rPr lang="en-US" sz="1800" dirty="0"/>
              <a:t> peripheral effects</a:t>
            </a:r>
          </a:p>
          <a:p>
            <a:r>
              <a:rPr lang="en-US" sz="1800" b="1" dirty="0">
                <a:solidFill>
                  <a:schemeClr val="accent1"/>
                </a:solidFill>
              </a:rPr>
              <a:t>The winner: </a:t>
            </a:r>
            <a:r>
              <a:rPr lang="en-US" sz="1800" dirty="0" err="1"/>
              <a:t>Trospium</a:t>
            </a:r>
            <a:r>
              <a:rPr lang="en-US" sz="1800" dirty="0"/>
              <a:t>! Found after screening hundreds of compounds</a:t>
            </a:r>
          </a:p>
          <a:p>
            <a:r>
              <a:rPr lang="en-US" sz="1800" b="1" dirty="0">
                <a:solidFill>
                  <a:schemeClr val="accent1"/>
                </a:solidFill>
              </a:rPr>
              <a:t>What is </a:t>
            </a:r>
            <a:r>
              <a:rPr lang="en-US" sz="1800" b="1" dirty="0" err="1">
                <a:solidFill>
                  <a:schemeClr val="accent1"/>
                </a:solidFill>
              </a:rPr>
              <a:t>trospium</a:t>
            </a:r>
            <a:r>
              <a:rPr lang="en-US" sz="1800" b="1" dirty="0">
                <a:solidFill>
                  <a:schemeClr val="accent1"/>
                </a:solidFill>
              </a:rPr>
              <a:t>: </a:t>
            </a:r>
            <a:r>
              <a:rPr lang="en-US" sz="1800" dirty="0"/>
              <a:t>A nonselective muscarinic antagonist available since 1974 for overactive bladder (approved in 2004 in the US)</a:t>
            </a:r>
          </a:p>
          <a:p>
            <a:endParaRPr lang="en-US" sz="1800" dirty="0"/>
          </a:p>
        </p:txBody>
      </p:sp>
      <p:pic>
        <p:nvPicPr>
          <p:cNvPr id="5" name="Picture 4">
            <a:extLst>
              <a:ext uri="{FF2B5EF4-FFF2-40B4-BE49-F238E27FC236}">
                <a16:creationId xmlns:a16="http://schemas.microsoft.com/office/drawing/2014/main" id="{F91E6FD3-21C6-E611-775E-9624A559B58E}"/>
              </a:ext>
            </a:extLst>
          </p:cNvPr>
          <p:cNvPicPr>
            <a:picLocks noChangeAspect="1"/>
          </p:cNvPicPr>
          <p:nvPr/>
        </p:nvPicPr>
        <p:blipFill>
          <a:blip r:embed="rId2"/>
          <a:stretch>
            <a:fillRect/>
          </a:stretch>
        </p:blipFill>
        <p:spPr>
          <a:xfrm>
            <a:off x="6842234" y="843870"/>
            <a:ext cx="5006866" cy="3011134"/>
          </a:xfrm>
          <a:prstGeom prst="rect">
            <a:avLst/>
          </a:prstGeom>
        </p:spPr>
      </p:pic>
      <p:sp>
        <p:nvSpPr>
          <p:cNvPr id="6" name="TextBox 5">
            <a:extLst>
              <a:ext uri="{FF2B5EF4-FFF2-40B4-BE49-F238E27FC236}">
                <a16:creationId xmlns:a16="http://schemas.microsoft.com/office/drawing/2014/main" id="{69A4D0F3-D329-980E-882C-C934C4CE12B2}"/>
              </a:ext>
            </a:extLst>
          </p:cNvPr>
          <p:cNvSpPr txBox="1"/>
          <p:nvPr/>
        </p:nvSpPr>
        <p:spPr>
          <a:xfrm>
            <a:off x="7843842" y="4440878"/>
            <a:ext cx="2979304" cy="923330"/>
          </a:xfrm>
          <a:prstGeom prst="rect">
            <a:avLst/>
          </a:prstGeom>
          <a:ln/>
        </p:spPr>
        <p:style>
          <a:lnRef idx="1">
            <a:schemeClr val="accent2"/>
          </a:lnRef>
          <a:fillRef idx="3">
            <a:schemeClr val="accent2"/>
          </a:fillRef>
          <a:effectRef idx="2">
            <a:schemeClr val="accent2"/>
          </a:effectRef>
          <a:fontRef idx="minor">
            <a:schemeClr val="lt1"/>
          </a:fontRef>
        </p:style>
        <p:txBody>
          <a:bodyPr wrap="square" lIns="182880" tIns="91440" rIns="182880" bIns="91440" rtlCol="0">
            <a:spAutoFit/>
          </a:bodyPr>
          <a:lstStyle/>
          <a:p>
            <a:r>
              <a:rPr lang="en-US" sz="1600" dirty="0">
                <a:solidFill>
                  <a:schemeClr val="bg1"/>
                </a:solidFill>
              </a:rPr>
              <a:t>Passive diffusion across cloned kidney cells as a model for BBB penetration</a:t>
            </a:r>
          </a:p>
        </p:txBody>
      </p:sp>
      <p:sp>
        <p:nvSpPr>
          <p:cNvPr id="10" name="TextBox 9">
            <a:extLst>
              <a:ext uri="{FF2B5EF4-FFF2-40B4-BE49-F238E27FC236}">
                <a16:creationId xmlns:a16="http://schemas.microsoft.com/office/drawing/2014/main" id="{46F9CC21-A4FD-8BDE-E856-56362B837FFE}"/>
              </a:ext>
            </a:extLst>
          </p:cNvPr>
          <p:cNvSpPr txBox="1"/>
          <p:nvPr/>
        </p:nvSpPr>
        <p:spPr>
          <a:xfrm>
            <a:off x="910551" y="4249855"/>
            <a:ext cx="3227695" cy="1569660"/>
          </a:xfrm>
          <a:prstGeom prst="rect">
            <a:avLst/>
          </a:prstGeom>
          <a:noFill/>
        </p:spPr>
        <p:txBody>
          <a:bodyPr wrap="square" rtlCol="0">
            <a:spAutoFit/>
          </a:bodyPr>
          <a:lstStyle/>
          <a:p>
            <a:r>
              <a:rPr lang="en-US" sz="1600" b="1" dirty="0" err="1"/>
              <a:t>Trospium</a:t>
            </a:r>
            <a:r>
              <a:rPr lang="en-US" sz="1600" b="1" dirty="0"/>
              <a:t> is a quaternary ammonium compound. The </a:t>
            </a:r>
            <a:r>
              <a:rPr lang="en-US" sz="1600" b="1" dirty="0">
                <a:solidFill>
                  <a:schemeClr val="tx1"/>
                </a:solidFill>
              </a:rPr>
              <a:t>positively charged ammonium group makes </a:t>
            </a:r>
            <a:r>
              <a:rPr lang="en-US" sz="1600" b="1" dirty="0" err="1">
                <a:solidFill>
                  <a:schemeClr val="tx1"/>
                </a:solidFill>
              </a:rPr>
              <a:t>trospium</a:t>
            </a:r>
            <a:r>
              <a:rPr lang="en-US" sz="1600" b="1" dirty="0">
                <a:solidFill>
                  <a:schemeClr val="tx1"/>
                </a:solidFill>
              </a:rPr>
              <a:t> too polar to cross the BBB</a:t>
            </a:r>
            <a:endParaRPr lang="en-US" sz="1600" b="1" dirty="0"/>
          </a:p>
          <a:p>
            <a:endParaRPr lang="en-US" sz="1600" b="1" dirty="0"/>
          </a:p>
        </p:txBody>
      </p:sp>
      <p:grpSp>
        <p:nvGrpSpPr>
          <p:cNvPr id="16" name="Group 15">
            <a:extLst>
              <a:ext uri="{FF2B5EF4-FFF2-40B4-BE49-F238E27FC236}">
                <a16:creationId xmlns:a16="http://schemas.microsoft.com/office/drawing/2014/main" id="{15FBE6B9-647F-87EE-8A4D-C120DC12F25F}"/>
              </a:ext>
            </a:extLst>
          </p:cNvPr>
          <p:cNvGrpSpPr/>
          <p:nvPr/>
        </p:nvGrpSpPr>
        <p:grpSpPr>
          <a:xfrm>
            <a:off x="4779465" y="4249855"/>
            <a:ext cx="2404469" cy="1561292"/>
            <a:chOff x="4336548" y="4080008"/>
            <a:chExt cx="2742495" cy="1780782"/>
          </a:xfrm>
        </p:grpSpPr>
        <p:pic>
          <p:nvPicPr>
            <p:cNvPr id="9" name="Picture 8">
              <a:extLst>
                <a:ext uri="{FF2B5EF4-FFF2-40B4-BE49-F238E27FC236}">
                  <a16:creationId xmlns:a16="http://schemas.microsoft.com/office/drawing/2014/main" id="{C90221C0-5C24-B633-CCDB-0718C2281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6548" y="4142160"/>
              <a:ext cx="2742495" cy="1718630"/>
            </a:xfrm>
            <a:prstGeom prst="rect">
              <a:avLst/>
            </a:prstGeom>
          </p:spPr>
        </p:pic>
        <p:sp>
          <p:nvSpPr>
            <p:cNvPr id="11" name="Oval 10">
              <a:extLst>
                <a:ext uri="{FF2B5EF4-FFF2-40B4-BE49-F238E27FC236}">
                  <a16:creationId xmlns:a16="http://schemas.microsoft.com/office/drawing/2014/main" id="{1936099C-1239-4763-DB87-0E33859CE408}"/>
                </a:ext>
              </a:extLst>
            </p:cNvPr>
            <p:cNvSpPr/>
            <p:nvPr/>
          </p:nvSpPr>
          <p:spPr>
            <a:xfrm>
              <a:off x="4531157" y="4080008"/>
              <a:ext cx="955244" cy="9136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ooter Placeholder 4">
            <a:extLst>
              <a:ext uri="{FF2B5EF4-FFF2-40B4-BE49-F238E27FC236}">
                <a16:creationId xmlns:a16="http://schemas.microsoft.com/office/drawing/2014/main" id="{85217976-F215-FD17-DA7A-468530AF2F91}"/>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sz="1200" b="0" dirty="0"/>
              <a:t>5-HMT, 5-hydroxymethyl tolterodine; BBB, blood-brain barrier; CNS, central nervous system. </a:t>
            </a:r>
          </a:p>
          <a:p>
            <a:pPr marL="0" indent="0">
              <a:lnSpc>
                <a:spcPct val="100000"/>
              </a:lnSpc>
              <a:spcBef>
                <a:spcPts val="0"/>
              </a:spcBef>
              <a:buNone/>
            </a:pPr>
            <a:r>
              <a:rPr lang="en-US" sz="1200" b="0" dirty="0" err="1"/>
              <a:t>Callegari</a:t>
            </a:r>
            <a:r>
              <a:rPr lang="en-US" sz="1200" b="0" dirty="0"/>
              <a:t> E, et al. </a:t>
            </a:r>
            <a:r>
              <a:rPr lang="en-US" sz="1200" b="0" i="1" dirty="0"/>
              <a:t>Br J Clin </a:t>
            </a:r>
            <a:r>
              <a:rPr lang="en-US" sz="1200" b="0" i="1" dirty="0" err="1"/>
              <a:t>Pharmacol</a:t>
            </a:r>
            <a:r>
              <a:rPr lang="en-US" sz="1200" b="0" i="1" dirty="0"/>
              <a:t>.</a:t>
            </a:r>
            <a:r>
              <a:rPr lang="en-US" sz="1200" b="0" dirty="0"/>
              <a:t> 2011;72(2):235–246; Chancellor MB, et al. </a:t>
            </a:r>
            <a:r>
              <a:rPr lang="en-US" sz="1200" b="0" i="1" dirty="0"/>
              <a:t>Drugs Aging.</a:t>
            </a:r>
            <a:r>
              <a:rPr lang="en-US" sz="1200" b="0" dirty="0"/>
              <a:t> 2012;29(4):259-273; Duong V, et al.</a:t>
            </a:r>
            <a:r>
              <a:rPr lang="en-US" sz="1200" b="0" i="1" dirty="0"/>
              <a:t> Int </a:t>
            </a:r>
            <a:r>
              <a:rPr lang="en-US" sz="1200" b="0" i="1" dirty="0" err="1"/>
              <a:t>Urogynecol</a:t>
            </a:r>
            <a:r>
              <a:rPr lang="en-US" sz="1200" b="0" i="1" dirty="0"/>
              <a:t> J. </a:t>
            </a:r>
            <a:r>
              <a:rPr lang="en-US" sz="1200" b="0" dirty="0"/>
              <a:t>2021;32(10):2693-2702; </a:t>
            </a:r>
            <a:r>
              <a:rPr lang="en-US" sz="1200" b="0" dirty="0" err="1"/>
              <a:t>Malcher</a:t>
            </a:r>
            <a:r>
              <a:rPr lang="en-US" sz="1200" b="0" dirty="0"/>
              <a:t> MF, et al. </a:t>
            </a:r>
            <a:r>
              <a:rPr lang="en-US" sz="1200" b="0" i="1" dirty="0"/>
              <a:t>J Urol. </a:t>
            </a:r>
            <a:r>
              <a:rPr lang="en-US" sz="1200" b="0" dirty="0"/>
              <a:t>2022;208(4):863-871.</a:t>
            </a:r>
          </a:p>
        </p:txBody>
      </p:sp>
      <p:sp>
        <p:nvSpPr>
          <p:cNvPr id="18" name="TextBox 17">
            <a:extLst>
              <a:ext uri="{FF2B5EF4-FFF2-40B4-BE49-F238E27FC236}">
                <a16:creationId xmlns:a16="http://schemas.microsoft.com/office/drawing/2014/main" id="{6D738372-BB96-6E61-C2FD-D65861ECC7E4}"/>
              </a:ext>
            </a:extLst>
          </p:cNvPr>
          <p:cNvSpPr txBox="1"/>
          <p:nvPr/>
        </p:nvSpPr>
        <p:spPr>
          <a:xfrm>
            <a:off x="7825153" y="4034610"/>
            <a:ext cx="3227695" cy="338554"/>
          </a:xfrm>
          <a:prstGeom prst="rect">
            <a:avLst/>
          </a:prstGeom>
          <a:noFill/>
        </p:spPr>
        <p:txBody>
          <a:bodyPr wrap="square" rtlCol="0">
            <a:spAutoFit/>
          </a:bodyPr>
          <a:lstStyle/>
          <a:p>
            <a:r>
              <a:rPr lang="en-US" sz="1600" b="1" dirty="0">
                <a:solidFill>
                  <a:schemeClr val="accent2"/>
                </a:solidFill>
              </a:rPr>
              <a:t>Figure:</a:t>
            </a:r>
          </a:p>
        </p:txBody>
      </p:sp>
    </p:spTree>
    <p:extLst>
      <p:ext uri="{BB962C8B-B14F-4D97-AF65-F5344CB8AC3E}">
        <p14:creationId xmlns:p14="http://schemas.microsoft.com/office/powerpoint/2010/main" val="403728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E91D-0FF1-10F8-9BD6-AE588390935C}"/>
              </a:ext>
            </a:extLst>
          </p:cNvPr>
          <p:cNvSpPr>
            <a:spLocks noGrp="1"/>
          </p:cNvSpPr>
          <p:nvPr>
            <p:ph type="title"/>
          </p:nvPr>
        </p:nvSpPr>
        <p:spPr>
          <a:xfrm>
            <a:off x="609600" y="199292"/>
            <a:ext cx="10744200" cy="878118"/>
          </a:xfrm>
        </p:spPr>
        <p:txBody>
          <a:bodyPr/>
          <a:lstStyle/>
          <a:p>
            <a:r>
              <a:rPr lang="en-US" dirty="0"/>
              <a:t>EMERGENT-1 Phase 2 Clinical Trial Design </a:t>
            </a:r>
          </a:p>
        </p:txBody>
      </p:sp>
      <p:sp>
        <p:nvSpPr>
          <p:cNvPr id="5" name="Content Placeholder 4">
            <a:extLst>
              <a:ext uri="{FF2B5EF4-FFF2-40B4-BE49-F238E27FC236}">
                <a16:creationId xmlns:a16="http://schemas.microsoft.com/office/drawing/2014/main" id="{BF53A157-0BCA-4049-D3F6-FEA43A4F7E90}"/>
              </a:ext>
            </a:extLst>
          </p:cNvPr>
          <p:cNvSpPr>
            <a:spLocks noGrp="1"/>
          </p:cNvSpPr>
          <p:nvPr>
            <p:ph idx="1"/>
          </p:nvPr>
        </p:nvSpPr>
        <p:spPr>
          <a:xfrm>
            <a:off x="609600" y="1106994"/>
            <a:ext cx="10744200" cy="1277815"/>
          </a:xfrm>
        </p:spPr>
        <p:txBody>
          <a:bodyPr>
            <a:normAutofit/>
          </a:bodyPr>
          <a:lstStyle/>
          <a:p>
            <a:r>
              <a:rPr lang="en-US" sz="1800" dirty="0"/>
              <a:t>5-week double-blind, placebo-controlled inpatient trial </a:t>
            </a:r>
          </a:p>
          <a:p>
            <a:r>
              <a:rPr lang="en-US" sz="1800" dirty="0"/>
              <a:t>Adults ages 18 to 60 with an acute exacerbation of schizophrenia</a:t>
            </a:r>
          </a:p>
          <a:p>
            <a:r>
              <a:rPr lang="en-US" sz="1800" dirty="0"/>
              <a:t>Mean age 42.5 years, 70% male, 76% racial &amp; ethnic minority groups, mean baseline PANSS 97.1</a:t>
            </a:r>
          </a:p>
          <a:p>
            <a:endParaRPr lang="en-US" sz="1800" dirty="0"/>
          </a:p>
        </p:txBody>
      </p:sp>
      <p:pic>
        <p:nvPicPr>
          <p:cNvPr id="20" name="Picture 19">
            <a:extLst>
              <a:ext uri="{FF2B5EF4-FFF2-40B4-BE49-F238E27FC236}">
                <a16:creationId xmlns:a16="http://schemas.microsoft.com/office/drawing/2014/main" id="{BD664F75-B311-48C4-88C7-510BEF00B9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2414393"/>
            <a:ext cx="10204938" cy="3180760"/>
          </a:xfrm>
          <a:prstGeom prst="rect">
            <a:avLst/>
          </a:prstGeom>
        </p:spPr>
      </p:pic>
      <p:sp>
        <p:nvSpPr>
          <p:cNvPr id="22" name="Rectangle 21">
            <a:extLst>
              <a:ext uri="{FF2B5EF4-FFF2-40B4-BE49-F238E27FC236}">
                <a16:creationId xmlns:a16="http://schemas.microsoft.com/office/drawing/2014/main" id="{C51E1A1A-0B58-2328-B27B-8368C09FFE47}"/>
              </a:ext>
            </a:extLst>
          </p:cNvPr>
          <p:cNvSpPr/>
          <p:nvPr/>
        </p:nvSpPr>
        <p:spPr>
          <a:xfrm>
            <a:off x="469900" y="5751005"/>
            <a:ext cx="11241454" cy="442131"/>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solidFill>
                  <a:schemeClr val="bg1"/>
                </a:solidFill>
                <a:cs typeface="Arial" panose="020B0604020202020204" pitchFamily="34" charset="0"/>
              </a:rPr>
              <a:t>91% were able to tolerate titration the highest dose of xanomeline-</a:t>
            </a:r>
            <a:r>
              <a:rPr lang="en-US" sz="2400" b="1" dirty="0" err="1">
                <a:solidFill>
                  <a:schemeClr val="bg1"/>
                </a:solidFill>
                <a:cs typeface="Arial" panose="020B0604020202020204" pitchFamily="34" charset="0"/>
              </a:rPr>
              <a:t>trospium</a:t>
            </a:r>
            <a:endParaRPr lang="en-US" sz="2400" b="1" dirty="0">
              <a:solidFill>
                <a:schemeClr val="bg1"/>
              </a:solidFill>
              <a:cs typeface="Arial" panose="020B0604020202020204" pitchFamily="34" charset="0"/>
            </a:endParaRPr>
          </a:p>
        </p:txBody>
      </p:sp>
      <p:sp>
        <p:nvSpPr>
          <p:cNvPr id="4" name="Footer Placeholder 4">
            <a:extLst>
              <a:ext uri="{FF2B5EF4-FFF2-40B4-BE49-F238E27FC236}">
                <a16:creationId xmlns:a16="http://schemas.microsoft.com/office/drawing/2014/main" id="{7A319727-6247-D01D-4890-D8D3DC222EF3}"/>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sz="1200" dirty="0"/>
              <a:t>BID, twice a day; X-T, </a:t>
            </a:r>
            <a:r>
              <a:rPr lang="en-US" sz="1200" dirty="0" err="1"/>
              <a:t>xanomeline-trospium</a:t>
            </a:r>
            <a:r>
              <a:rPr lang="en-US" sz="1200" dirty="0"/>
              <a:t>.</a:t>
            </a:r>
          </a:p>
          <a:p>
            <a:pPr marL="0" indent="0">
              <a:lnSpc>
                <a:spcPct val="100000"/>
              </a:lnSpc>
              <a:spcBef>
                <a:spcPts val="0"/>
              </a:spcBef>
              <a:buNone/>
            </a:pPr>
            <a:r>
              <a:rPr lang="en-US" sz="1200" dirty="0"/>
              <a:t>Brannan SK, et al. </a:t>
            </a:r>
            <a:r>
              <a:rPr lang="en-US" sz="1200" i="1" dirty="0"/>
              <a:t>N </a:t>
            </a:r>
            <a:r>
              <a:rPr lang="en-US" sz="1200" i="1" dirty="0" err="1"/>
              <a:t>Engl</a:t>
            </a:r>
            <a:r>
              <a:rPr lang="en-US" sz="1200" i="1" dirty="0"/>
              <a:t> J Med.</a:t>
            </a:r>
            <a:r>
              <a:rPr lang="en-US" sz="1200" dirty="0"/>
              <a:t> 2021;384(8):717-726.</a:t>
            </a:r>
          </a:p>
        </p:txBody>
      </p:sp>
    </p:spTree>
    <p:extLst>
      <p:ext uri="{BB962C8B-B14F-4D97-AF65-F5344CB8AC3E}">
        <p14:creationId xmlns:p14="http://schemas.microsoft.com/office/powerpoint/2010/main" val="94286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D352-75C4-E105-8931-3E2130E55CB4}"/>
              </a:ext>
            </a:extLst>
          </p:cNvPr>
          <p:cNvSpPr>
            <a:spLocks noGrp="1"/>
          </p:cNvSpPr>
          <p:nvPr>
            <p:ph type="title"/>
          </p:nvPr>
        </p:nvSpPr>
        <p:spPr>
          <a:xfrm>
            <a:off x="609600" y="199505"/>
            <a:ext cx="11143586" cy="1185577"/>
          </a:xfrm>
        </p:spPr>
        <p:txBody>
          <a:bodyPr/>
          <a:lstStyle/>
          <a:p>
            <a:r>
              <a:rPr lang="en-US" sz="3000" dirty="0">
                <a:solidFill>
                  <a:schemeClr val="tx1"/>
                </a:solidFill>
              </a:rPr>
              <a:t>Xanomeline-</a:t>
            </a:r>
            <a:r>
              <a:rPr lang="en-US" sz="3000" dirty="0" err="1">
                <a:solidFill>
                  <a:schemeClr val="tx1"/>
                </a:solidFill>
              </a:rPr>
              <a:t>Trospium</a:t>
            </a:r>
            <a:r>
              <a:rPr lang="en-US" sz="3000" dirty="0">
                <a:solidFill>
                  <a:schemeClr val="tx1"/>
                </a:solidFill>
              </a:rPr>
              <a:t> Phase </a:t>
            </a:r>
            <a:r>
              <a:rPr lang="en-US" sz="3000" dirty="0" err="1">
                <a:solidFill>
                  <a:schemeClr val="tx1"/>
                </a:solidFill>
              </a:rPr>
              <a:t>2b</a:t>
            </a:r>
            <a:r>
              <a:rPr lang="en-US" sz="3000" dirty="0">
                <a:solidFill>
                  <a:schemeClr val="tx1"/>
                </a:solidFill>
              </a:rPr>
              <a:t> Results: </a:t>
            </a:r>
            <a:r>
              <a:rPr lang="en-US" sz="3000" dirty="0" err="1">
                <a:solidFill>
                  <a:schemeClr val="tx1"/>
                </a:solidFill>
              </a:rPr>
              <a:t>PANSS</a:t>
            </a:r>
            <a:r>
              <a:rPr lang="en-US" sz="3000" dirty="0">
                <a:solidFill>
                  <a:schemeClr val="tx1"/>
                </a:solidFill>
              </a:rPr>
              <a:t> Total Score</a:t>
            </a:r>
          </a:p>
        </p:txBody>
      </p:sp>
      <p:sp>
        <p:nvSpPr>
          <p:cNvPr id="4" name="Content Placeholder 4">
            <a:extLst>
              <a:ext uri="{FF2B5EF4-FFF2-40B4-BE49-F238E27FC236}">
                <a16:creationId xmlns:a16="http://schemas.microsoft.com/office/drawing/2014/main" id="{5917A538-E151-6AE0-73DA-8E1109088E0F}"/>
              </a:ext>
            </a:extLst>
          </p:cNvPr>
          <p:cNvSpPr txBox="1">
            <a:spLocks/>
          </p:cNvSpPr>
          <p:nvPr/>
        </p:nvSpPr>
        <p:spPr>
          <a:xfrm>
            <a:off x="7771004" y="2661837"/>
            <a:ext cx="3811396" cy="2061265"/>
          </a:xfrm>
          <a:prstGeom prst="rect">
            <a:avLst/>
          </a:prstGeom>
          <a:ln/>
        </p:spPr>
        <p:style>
          <a:lnRef idx="1">
            <a:schemeClr val="accent2"/>
          </a:lnRef>
          <a:fillRef idx="3">
            <a:schemeClr val="accent2"/>
          </a:fillRef>
          <a:effectRef idx="2">
            <a:schemeClr val="accent2"/>
          </a:effectRef>
          <a:fontRef idx="minor">
            <a:schemeClr val="lt1"/>
          </a:fontRef>
        </p:style>
        <p:txBody>
          <a:bodyPr lIns="274320" tIns="91440" rIns="182880" bIns="91440"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900"/>
              </a:spcAft>
              <a:buFont typeface="Arial"/>
              <a:buNone/>
            </a:pPr>
            <a:r>
              <a:rPr lang="en-US" spc="-50" dirty="0">
                <a:solidFill>
                  <a:schemeClr val="bg1"/>
                </a:solidFill>
              </a:rPr>
              <a:t>X-T: 	-17.4 ± 1.8 pts</a:t>
            </a:r>
            <a:br>
              <a:rPr lang="en-US" spc="-50" dirty="0">
                <a:solidFill>
                  <a:schemeClr val="bg1"/>
                </a:solidFill>
              </a:rPr>
            </a:br>
            <a:r>
              <a:rPr lang="en-US" spc="-50" dirty="0">
                <a:solidFill>
                  <a:schemeClr val="bg1"/>
                </a:solidFill>
              </a:rPr>
              <a:t>PBO:    -5.9 ± 1.7 pts </a:t>
            </a:r>
            <a:br>
              <a:rPr lang="en-US" spc="-100" dirty="0">
                <a:solidFill>
                  <a:schemeClr val="bg1"/>
                </a:solidFill>
              </a:rPr>
            </a:br>
            <a:r>
              <a:rPr lang="en-US" spc="-50" dirty="0">
                <a:solidFill>
                  <a:schemeClr val="bg1"/>
                </a:solidFill>
              </a:rPr>
              <a:t>(</a:t>
            </a:r>
            <a:r>
              <a:rPr lang="en-US" i="1" spc="-50" dirty="0">
                <a:solidFill>
                  <a:schemeClr val="bg1"/>
                </a:solidFill>
              </a:rPr>
              <a:t>P &lt;</a:t>
            </a:r>
            <a:r>
              <a:rPr lang="en-US" spc="-50" dirty="0">
                <a:solidFill>
                  <a:schemeClr val="bg1"/>
                </a:solidFill>
              </a:rPr>
              <a:t>0.001) </a:t>
            </a:r>
          </a:p>
          <a:p>
            <a:pPr marL="0" indent="0">
              <a:spcBef>
                <a:spcPts val="0"/>
              </a:spcBef>
              <a:spcAft>
                <a:spcPts val="900"/>
              </a:spcAft>
              <a:buFont typeface="Arial"/>
              <a:buNone/>
            </a:pPr>
            <a:endParaRPr lang="en-US" sz="1600" spc="-50" dirty="0">
              <a:solidFill>
                <a:schemeClr val="bg1"/>
              </a:solidFill>
            </a:endParaRPr>
          </a:p>
          <a:p>
            <a:pPr marL="0" indent="0">
              <a:spcBef>
                <a:spcPts val="0"/>
              </a:spcBef>
              <a:spcAft>
                <a:spcPts val="900"/>
              </a:spcAft>
              <a:buNone/>
            </a:pPr>
            <a:r>
              <a:rPr lang="en-US" sz="2800" b="1" spc="-50" dirty="0">
                <a:solidFill>
                  <a:schemeClr val="bg1"/>
                </a:solidFill>
              </a:rPr>
              <a:t>Effect size: 0.75</a:t>
            </a:r>
          </a:p>
        </p:txBody>
      </p:sp>
      <p:pic>
        <p:nvPicPr>
          <p:cNvPr id="7" name="Picture 6">
            <a:extLst>
              <a:ext uri="{FF2B5EF4-FFF2-40B4-BE49-F238E27FC236}">
                <a16:creationId xmlns:a16="http://schemas.microsoft.com/office/drawing/2014/main" id="{35B8AA50-EB92-F9D0-AE84-421542D142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551407"/>
            <a:ext cx="6870700" cy="4486218"/>
          </a:xfrm>
          <a:prstGeom prst="rect">
            <a:avLst/>
          </a:prstGeom>
        </p:spPr>
      </p:pic>
      <p:sp>
        <p:nvSpPr>
          <p:cNvPr id="8" name="Footer Placeholder 4">
            <a:extLst>
              <a:ext uri="{FF2B5EF4-FFF2-40B4-BE49-F238E27FC236}">
                <a16:creationId xmlns:a16="http://schemas.microsoft.com/office/drawing/2014/main" id="{1574FE17-54AF-8679-9B12-D760B7D194CC}"/>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dirty="0"/>
              <a:t>PBO, placebo.</a:t>
            </a:r>
          </a:p>
          <a:p>
            <a:pPr marL="0" indent="0">
              <a:buNone/>
            </a:pPr>
            <a:r>
              <a:rPr lang="en-US" sz="1200" dirty="0"/>
              <a:t>Brannan SK, et al. </a:t>
            </a:r>
            <a:r>
              <a:rPr lang="en-US" sz="1200" i="1" dirty="0"/>
              <a:t>N </a:t>
            </a:r>
            <a:r>
              <a:rPr lang="en-US" sz="1200" i="1" dirty="0" err="1"/>
              <a:t>Engl</a:t>
            </a:r>
            <a:r>
              <a:rPr lang="en-US" sz="1200" i="1" dirty="0"/>
              <a:t> J Med. </a:t>
            </a:r>
            <a:r>
              <a:rPr lang="en-US" sz="1200" dirty="0"/>
              <a:t>2021;384(8):717-726.</a:t>
            </a:r>
          </a:p>
        </p:txBody>
      </p:sp>
    </p:spTree>
    <p:extLst>
      <p:ext uri="{BB962C8B-B14F-4D97-AF65-F5344CB8AC3E}">
        <p14:creationId xmlns:p14="http://schemas.microsoft.com/office/powerpoint/2010/main" val="135764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270131-7148-4FA5-CA95-38FE5A0803A0}"/>
              </a:ext>
            </a:extLst>
          </p:cNvPr>
          <p:cNvSpPr>
            <a:spLocks noGrp="1"/>
          </p:cNvSpPr>
          <p:nvPr>
            <p:ph type="title"/>
          </p:nvPr>
        </p:nvSpPr>
        <p:spPr/>
        <p:txBody>
          <a:bodyPr>
            <a:normAutofit/>
          </a:bodyPr>
          <a:lstStyle/>
          <a:p>
            <a:r>
              <a:rPr lang="en-US" dirty="0">
                <a:solidFill>
                  <a:schemeClr val="tx1"/>
                </a:solidFill>
              </a:rPr>
              <a:t>Xanomeline-</a:t>
            </a:r>
            <a:r>
              <a:rPr lang="en-US" dirty="0" err="1">
                <a:solidFill>
                  <a:schemeClr val="tx1"/>
                </a:solidFill>
              </a:rPr>
              <a:t>Trospium</a:t>
            </a:r>
            <a:r>
              <a:rPr lang="en-US" dirty="0">
                <a:solidFill>
                  <a:schemeClr val="tx1"/>
                </a:solidFill>
              </a:rPr>
              <a:t> Phase 2 Tolerability Data</a:t>
            </a:r>
          </a:p>
        </p:txBody>
      </p:sp>
      <p:sp>
        <p:nvSpPr>
          <p:cNvPr id="2" name="Content Placeholder 1">
            <a:extLst>
              <a:ext uri="{FF2B5EF4-FFF2-40B4-BE49-F238E27FC236}">
                <a16:creationId xmlns:a16="http://schemas.microsoft.com/office/drawing/2014/main" id="{2C73C619-4EB4-4157-0E0D-8643A03CC198}"/>
              </a:ext>
            </a:extLst>
          </p:cNvPr>
          <p:cNvSpPr>
            <a:spLocks noGrp="1"/>
          </p:cNvSpPr>
          <p:nvPr>
            <p:ph sz="half" idx="1"/>
          </p:nvPr>
        </p:nvSpPr>
        <p:spPr>
          <a:xfrm>
            <a:off x="609599" y="5429258"/>
            <a:ext cx="8721970" cy="917184"/>
          </a:xfrm>
        </p:spPr>
        <p:txBody>
          <a:bodyPr>
            <a:normAutofit fontScale="77500" lnSpcReduction="20000"/>
          </a:bodyPr>
          <a:lstStyle/>
          <a:p>
            <a:pPr marL="285750" indent="-285750">
              <a:buFont typeface="Arial" panose="020B0604020202020204" pitchFamily="34" charset="0"/>
              <a:buChar char="•"/>
            </a:pPr>
            <a:r>
              <a:rPr lang="en-US" spc="-50" dirty="0">
                <a:solidFill>
                  <a:schemeClr val="tx1"/>
                </a:solidFill>
              </a:rPr>
              <a:t>There were no discontinuations due to cholinergic or anticholinergic AEs</a:t>
            </a:r>
          </a:p>
          <a:p>
            <a:pPr marL="285750" indent="-285750">
              <a:buFont typeface="Arial" panose="020B0604020202020204" pitchFamily="34" charset="0"/>
              <a:buChar char="•"/>
            </a:pPr>
            <a:r>
              <a:rPr lang="en-US" spc="-50" dirty="0">
                <a:solidFill>
                  <a:schemeClr val="tx1"/>
                </a:solidFill>
              </a:rPr>
              <a:t>Incidence of movement disorders and Q-T</a:t>
            </a:r>
            <a:r>
              <a:rPr lang="en-US" spc="-50" baseline="-25000" dirty="0">
                <a:solidFill>
                  <a:schemeClr val="tx1"/>
                </a:solidFill>
              </a:rPr>
              <a:t>C</a:t>
            </a:r>
            <a:r>
              <a:rPr lang="en-US" spc="-50" dirty="0">
                <a:solidFill>
                  <a:schemeClr val="tx1"/>
                </a:solidFill>
              </a:rPr>
              <a:t> changes similar for X-T versus PBO</a:t>
            </a:r>
          </a:p>
          <a:p>
            <a:pPr marL="285750" indent="-285750">
              <a:buFont typeface="Arial" panose="020B0604020202020204" pitchFamily="34" charset="0"/>
              <a:buChar char="•"/>
            </a:pPr>
            <a:endParaRPr lang="en-US" spc="-50" dirty="0">
              <a:solidFill>
                <a:schemeClr val="tx1"/>
              </a:solidFill>
            </a:endParaRPr>
          </a:p>
          <a:p>
            <a:endParaRPr lang="en-US" dirty="0"/>
          </a:p>
        </p:txBody>
      </p:sp>
      <p:graphicFrame>
        <p:nvGraphicFramePr>
          <p:cNvPr id="5" name="Table 8">
            <a:extLst>
              <a:ext uri="{FF2B5EF4-FFF2-40B4-BE49-F238E27FC236}">
                <a16:creationId xmlns:a16="http://schemas.microsoft.com/office/drawing/2014/main" id="{48C940A8-41D7-20FE-2447-6634771E75B9}"/>
              </a:ext>
            </a:extLst>
          </p:cNvPr>
          <p:cNvGraphicFramePr>
            <a:graphicFrameLocks noGrp="1"/>
          </p:cNvGraphicFramePr>
          <p:nvPr/>
        </p:nvGraphicFramePr>
        <p:xfrm>
          <a:off x="615512" y="1589017"/>
          <a:ext cx="4632443" cy="2217137"/>
        </p:xfrm>
        <a:graphic>
          <a:graphicData uri="http://schemas.openxmlformats.org/drawingml/2006/table">
            <a:tbl>
              <a:tblPr firstRow="1" bandRow="1">
                <a:tableStyleId>{5C22544A-7EE6-4342-B048-85BDC9FD1C3A}</a:tableStyleId>
              </a:tblPr>
              <a:tblGrid>
                <a:gridCol w="1989287">
                  <a:extLst>
                    <a:ext uri="{9D8B030D-6E8A-4147-A177-3AD203B41FA5}">
                      <a16:colId xmlns:a16="http://schemas.microsoft.com/office/drawing/2014/main" val="417374074"/>
                    </a:ext>
                  </a:extLst>
                </a:gridCol>
                <a:gridCol w="1229728">
                  <a:extLst>
                    <a:ext uri="{9D8B030D-6E8A-4147-A177-3AD203B41FA5}">
                      <a16:colId xmlns:a16="http://schemas.microsoft.com/office/drawing/2014/main" val="533811845"/>
                    </a:ext>
                  </a:extLst>
                </a:gridCol>
                <a:gridCol w="1413428">
                  <a:extLst>
                    <a:ext uri="{9D8B030D-6E8A-4147-A177-3AD203B41FA5}">
                      <a16:colId xmlns:a16="http://schemas.microsoft.com/office/drawing/2014/main" val="1903737301"/>
                    </a:ext>
                  </a:extLst>
                </a:gridCol>
              </a:tblGrid>
              <a:tr h="562557">
                <a:tc>
                  <a:txBody>
                    <a:bodyPr/>
                    <a:lstStyle/>
                    <a:p>
                      <a:endParaRPr lang="en-US" sz="1400" dirty="0">
                        <a:solidFill>
                          <a:schemeClr val="bg1"/>
                        </a:solidFill>
                        <a:latin typeface="Calibri" panose="020F0502020204030204" pitchFamily="34" charset="0"/>
                        <a:cs typeface="Calibri" panose="020F0502020204030204" pitchFamily="34" charset="0"/>
                      </a:endParaRPr>
                    </a:p>
                  </a:txBody>
                  <a:tcPr marL="45720" marR="45720" anchor="ctr"/>
                </a:tc>
                <a:tc>
                  <a:txBody>
                    <a:bodyPr/>
                    <a:lstStyle/>
                    <a:p>
                      <a:pPr algn="ctr"/>
                      <a:r>
                        <a:rPr lang="en-US" sz="1400" b="1" dirty="0">
                          <a:solidFill>
                            <a:schemeClr val="bg1"/>
                          </a:solidFill>
                          <a:effectLst/>
                        </a:rPr>
                        <a:t>X-T</a:t>
                      </a:r>
                    </a:p>
                    <a:p>
                      <a:pPr algn="ctr"/>
                      <a:r>
                        <a:rPr lang="en-US" sz="1400" b="1" dirty="0">
                          <a:solidFill>
                            <a:schemeClr val="bg1"/>
                          </a:solidFill>
                          <a:effectLst/>
                        </a:rPr>
                        <a:t>(n=89) </a:t>
                      </a:r>
                      <a:endParaRPr lang="en-US" sz="1400" dirty="0">
                        <a:solidFill>
                          <a:schemeClr val="bg1"/>
                        </a:solidFill>
                        <a:effectLst/>
                        <a:latin typeface="Calibri" panose="020F0502020204030204" pitchFamily="34" charset="0"/>
                        <a:cs typeface="Calibri" panose="020F0502020204030204" pitchFamily="34" charset="0"/>
                      </a:endParaRPr>
                    </a:p>
                  </a:txBody>
                  <a:tcPr marL="45720" marR="45720" anchor="ctr"/>
                </a:tc>
                <a:tc>
                  <a:txBody>
                    <a:bodyPr/>
                    <a:lstStyle/>
                    <a:p>
                      <a:pPr algn="ctr"/>
                      <a:r>
                        <a:rPr lang="en-US" sz="1400" dirty="0">
                          <a:solidFill>
                            <a:schemeClr val="bg1"/>
                          </a:solidFill>
                        </a:rPr>
                        <a:t>PBO</a:t>
                      </a:r>
                    </a:p>
                    <a:p>
                      <a:pPr algn="ctr"/>
                      <a:r>
                        <a:rPr lang="en-US" sz="1400" dirty="0">
                          <a:solidFill>
                            <a:schemeClr val="bg1"/>
                          </a:solidFill>
                        </a:rPr>
                        <a:t>(n=90)</a:t>
                      </a:r>
                      <a:endParaRPr lang="en-US" sz="1400" dirty="0">
                        <a:solidFill>
                          <a:schemeClr val="bg1"/>
                        </a:solidFill>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735087179"/>
                  </a:ext>
                </a:extLst>
              </a:tr>
              <a:tr h="330916">
                <a:tc>
                  <a:txBody>
                    <a:bodyPr/>
                    <a:lstStyle/>
                    <a:p>
                      <a:r>
                        <a:rPr lang="en-US" sz="1400" dirty="0">
                          <a:solidFill>
                            <a:schemeClr val="tx1">
                              <a:lumMod val="50000"/>
                            </a:schemeClr>
                          </a:solidFill>
                        </a:rPr>
                        <a:t>Any AE</a:t>
                      </a:r>
                      <a:endParaRPr lang="en-US" sz="1400" dirty="0">
                        <a:solidFill>
                          <a:schemeClr val="tx1">
                            <a:lumMod val="50000"/>
                          </a:schemeClr>
                        </a:solidFill>
                        <a:latin typeface="Calibri" panose="020F0502020204030204" pitchFamily="34" charset="0"/>
                        <a:cs typeface="Calibri" panose="020F0502020204030204" pitchFamily="34" charset="0"/>
                      </a:endParaRPr>
                    </a:p>
                  </a:txBody>
                  <a:tcPr marL="45720" marR="45720"/>
                </a:tc>
                <a:tc>
                  <a:txBody>
                    <a:bodyPr/>
                    <a:lstStyle/>
                    <a:p>
                      <a:pPr algn="ctr"/>
                      <a:r>
                        <a:rPr lang="en-US" sz="1400" dirty="0">
                          <a:solidFill>
                            <a:schemeClr val="tx1">
                              <a:lumMod val="50000"/>
                            </a:schemeClr>
                          </a:solidFill>
                        </a:rPr>
                        <a:t>48 (54%)</a:t>
                      </a:r>
                      <a:endParaRPr lang="en-US" sz="1400" dirty="0">
                        <a:solidFill>
                          <a:schemeClr val="tx1">
                            <a:lumMod val="50000"/>
                          </a:schemeClr>
                        </a:solidFill>
                        <a:latin typeface="Calibri" panose="020F0502020204030204" pitchFamily="34" charset="0"/>
                        <a:cs typeface="Calibri" panose="020F0502020204030204" pitchFamily="34" charset="0"/>
                      </a:endParaRPr>
                    </a:p>
                  </a:txBody>
                  <a:tcPr marL="45720" marR="45720"/>
                </a:tc>
                <a:tc>
                  <a:txBody>
                    <a:bodyPr/>
                    <a:lstStyle/>
                    <a:p>
                      <a:pPr algn="ctr"/>
                      <a:r>
                        <a:rPr lang="en-US" sz="1400">
                          <a:solidFill>
                            <a:schemeClr val="tx1">
                              <a:lumMod val="50000"/>
                            </a:schemeClr>
                          </a:solidFill>
                        </a:rPr>
                        <a:t>39 (43%)</a:t>
                      </a:r>
                      <a:endParaRPr lang="en-US" sz="1400">
                        <a:solidFill>
                          <a:schemeClr val="tx1">
                            <a:lumMod val="50000"/>
                          </a:schemeClr>
                        </a:solidFill>
                        <a:latin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2520789510"/>
                  </a:ext>
                </a:extLst>
              </a:tr>
              <a:tr h="330916">
                <a:tc>
                  <a:txBody>
                    <a:bodyPr/>
                    <a:lstStyle/>
                    <a:p>
                      <a:r>
                        <a:rPr lang="en-US" sz="1400">
                          <a:solidFill>
                            <a:schemeClr val="tx1">
                              <a:lumMod val="50000"/>
                            </a:schemeClr>
                          </a:solidFill>
                        </a:rPr>
                        <a:t>Serious AE</a:t>
                      </a:r>
                      <a:endParaRPr lang="en-US" sz="1400">
                        <a:solidFill>
                          <a:schemeClr val="tx1">
                            <a:lumMod val="50000"/>
                          </a:schemeClr>
                        </a:solidFill>
                        <a:latin typeface="Calibri" panose="020F0502020204030204" pitchFamily="34" charset="0"/>
                        <a:cs typeface="Calibri" panose="020F0502020204030204" pitchFamily="34" charset="0"/>
                      </a:endParaRPr>
                    </a:p>
                  </a:txBody>
                  <a:tcPr marL="45720" marR="45720"/>
                </a:tc>
                <a:tc>
                  <a:txBody>
                    <a:bodyPr/>
                    <a:lstStyle/>
                    <a:p>
                      <a:pPr algn="ctr"/>
                      <a:r>
                        <a:rPr lang="en-US" sz="1400" dirty="0">
                          <a:solidFill>
                            <a:schemeClr val="tx1">
                              <a:lumMod val="50000"/>
                            </a:schemeClr>
                          </a:solidFill>
                        </a:rPr>
                        <a:t>1 (1%)</a:t>
                      </a:r>
                      <a:endParaRPr lang="en-US" sz="1400" dirty="0">
                        <a:solidFill>
                          <a:schemeClr val="tx1">
                            <a:lumMod val="50000"/>
                          </a:schemeClr>
                        </a:solidFill>
                        <a:latin typeface="Calibri" panose="020F0502020204030204" pitchFamily="34" charset="0"/>
                        <a:cs typeface="Calibri" panose="020F0502020204030204" pitchFamily="34" charset="0"/>
                      </a:endParaRPr>
                    </a:p>
                  </a:txBody>
                  <a:tcPr marL="45720" marR="45720"/>
                </a:tc>
                <a:tc>
                  <a:txBody>
                    <a:bodyPr/>
                    <a:lstStyle/>
                    <a:p>
                      <a:pPr algn="ctr"/>
                      <a:r>
                        <a:rPr lang="en-US" sz="1400">
                          <a:solidFill>
                            <a:schemeClr val="tx1">
                              <a:lumMod val="50000"/>
                            </a:schemeClr>
                          </a:solidFill>
                        </a:rPr>
                        <a:t>0</a:t>
                      </a:r>
                      <a:endParaRPr lang="en-US" sz="1400">
                        <a:solidFill>
                          <a:schemeClr val="tx1">
                            <a:lumMod val="50000"/>
                          </a:schemeClr>
                        </a:solidFill>
                        <a:latin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3473045454"/>
                  </a:ext>
                </a:extLst>
              </a:tr>
              <a:tr h="330916">
                <a:tc>
                  <a:txBody>
                    <a:bodyPr/>
                    <a:lstStyle/>
                    <a:p>
                      <a:r>
                        <a:rPr lang="en-US" sz="1400">
                          <a:solidFill>
                            <a:schemeClr val="tx1">
                              <a:lumMod val="50000"/>
                            </a:schemeClr>
                          </a:solidFill>
                        </a:rPr>
                        <a:t>Severe AE</a:t>
                      </a:r>
                      <a:endParaRPr lang="en-US" sz="1400">
                        <a:solidFill>
                          <a:schemeClr val="tx1">
                            <a:lumMod val="50000"/>
                          </a:schemeClr>
                        </a:solidFill>
                        <a:latin typeface="Calibri" panose="020F0502020204030204" pitchFamily="34" charset="0"/>
                        <a:cs typeface="Calibri" panose="020F0502020204030204" pitchFamily="34" charset="0"/>
                      </a:endParaRPr>
                    </a:p>
                  </a:txBody>
                  <a:tcPr marL="45720" marR="45720"/>
                </a:tc>
                <a:tc>
                  <a:txBody>
                    <a:bodyPr/>
                    <a:lstStyle/>
                    <a:p>
                      <a:pPr algn="ctr"/>
                      <a:r>
                        <a:rPr lang="en-US" sz="1400" dirty="0">
                          <a:solidFill>
                            <a:schemeClr val="tx1">
                              <a:lumMod val="50000"/>
                            </a:schemeClr>
                          </a:solidFill>
                        </a:rPr>
                        <a:t>1 (1%)</a:t>
                      </a:r>
                      <a:endParaRPr lang="en-US" sz="1400" dirty="0">
                        <a:solidFill>
                          <a:schemeClr val="tx1">
                            <a:lumMod val="50000"/>
                          </a:schemeClr>
                        </a:solidFill>
                        <a:latin typeface="Calibri" panose="020F0502020204030204" pitchFamily="34" charset="0"/>
                        <a:cs typeface="Calibri" panose="020F0502020204030204" pitchFamily="34" charset="0"/>
                      </a:endParaRPr>
                    </a:p>
                  </a:txBody>
                  <a:tcPr marL="45720" marR="45720"/>
                </a:tc>
                <a:tc>
                  <a:txBody>
                    <a:bodyPr/>
                    <a:lstStyle/>
                    <a:p>
                      <a:pPr algn="ctr"/>
                      <a:r>
                        <a:rPr lang="en-US" sz="1400" dirty="0">
                          <a:solidFill>
                            <a:schemeClr val="tx1">
                              <a:lumMod val="50000"/>
                            </a:schemeClr>
                          </a:solidFill>
                        </a:rPr>
                        <a:t>1 (1%)</a:t>
                      </a:r>
                      <a:endParaRPr lang="en-US" sz="1400" dirty="0">
                        <a:solidFill>
                          <a:schemeClr val="tx1">
                            <a:lumMod val="50000"/>
                          </a:schemeClr>
                        </a:solidFill>
                        <a:latin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487588271"/>
                  </a:ext>
                </a:extLst>
              </a:tr>
              <a:tr h="330916">
                <a:tc>
                  <a:txBody>
                    <a:bodyPr/>
                    <a:lstStyle/>
                    <a:p>
                      <a:r>
                        <a:rPr lang="en-US" sz="1400" spc="-50" baseline="0">
                          <a:solidFill>
                            <a:schemeClr val="tx1">
                              <a:lumMod val="50000"/>
                            </a:schemeClr>
                          </a:solidFill>
                        </a:rPr>
                        <a:t>Discontinuations</a:t>
                      </a:r>
                      <a:endParaRPr lang="en-US" sz="1400" spc="-50" baseline="0">
                        <a:solidFill>
                          <a:schemeClr val="tx1">
                            <a:lumMod val="50000"/>
                          </a:schemeClr>
                        </a:solidFill>
                        <a:latin typeface="+mn-lt"/>
                        <a:cs typeface="Calibri" panose="020F0502020204030204" pitchFamily="34" charset="0"/>
                      </a:endParaRPr>
                    </a:p>
                  </a:txBody>
                  <a:tcPr marL="45720" marR="4572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solidFill>
                            <a:schemeClr val="tx1">
                              <a:lumMod val="50000"/>
                            </a:schemeClr>
                          </a:solidFill>
                        </a:rPr>
                        <a:t>18 (20%)</a:t>
                      </a:r>
                      <a:endParaRPr lang="en-US" sz="1400">
                        <a:solidFill>
                          <a:schemeClr val="tx1">
                            <a:lumMod val="50000"/>
                          </a:schemeClr>
                        </a:solidFill>
                        <a:latin typeface="+mn-lt"/>
                        <a:cs typeface="Calibri" panose="020F0502020204030204" pitchFamily="34" charset="0"/>
                      </a:endParaRPr>
                    </a:p>
                  </a:txBody>
                  <a:tcPr marL="45720" marR="4572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schemeClr>
                          </a:solidFill>
                        </a:rPr>
                        <a:t>19 (21%)</a:t>
                      </a:r>
                      <a:endParaRPr lang="en-US" sz="1400" dirty="0">
                        <a:solidFill>
                          <a:schemeClr val="tx1">
                            <a:lumMod val="50000"/>
                          </a:schemeClr>
                        </a:solidFill>
                        <a:latin typeface="+mn-lt"/>
                        <a:cs typeface="Calibri" panose="020F0502020204030204" pitchFamily="34" charset="0"/>
                      </a:endParaRPr>
                    </a:p>
                  </a:txBody>
                  <a:tcPr marL="45720" marR="45720"/>
                </a:tc>
                <a:extLst>
                  <a:ext uri="{0D108BD9-81ED-4DB2-BD59-A6C34878D82A}">
                    <a16:rowId xmlns:a16="http://schemas.microsoft.com/office/drawing/2014/main" val="3533943753"/>
                  </a:ext>
                </a:extLst>
              </a:tr>
              <a:tr h="330916">
                <a:tc>
                  <a:txBody>
                    <a:bodyPr/>
                    <a:lstStyle/>
                    <a:p>
                      <a:r>
                        <a:rPr lang="en-US" sz="1400" dirty="0">
                          <a:solidFill>
                            <a:schemeClr val="tx1">
                              <a:lumMod val="50000"/>
                            </a:schemeClr>
                          </a:solidFill>
                        </a:rPr>
                        <a:t>AE leading to D/C</a:t>
                      </a:r>
                      <a:endParaRPr lang="en-US" sz="1400" dirty="0">
                        <a:solidFill>
                          <a:schemeClr val="tx1">
                            <a:lumMod val="50000"/>
                          </a:schemeClr>
                        </a:solidFill>
                        <a:latin typeface="Calibri" panose="020F0502020204030204" pitchFamily="34" charset="0"/>
                        <a:cs typeface="Calibri" panose="020F0502020204030204" pitchFamily="34" charset="0"/>
                      </a:endParaRPr>
                    </a:p>
                  </a:txBody>
                  <a:tcPr marL="45720" marR="45720"/>
                </a:tc>
                <a:tc>
                  <a:txBody>
                    <a:bodyPr/>
                    <a:lstStyle/>
                    <a:p>
                      <a:pPr algn="ctr"/>
                      <a:r>
                        <a:rPr lang="en-US" sz="1400">
                          <a:solidFill>
                            <a:schemeClr val="tx1">
                              <a:lumMod val="50000"/>
                            </a:schemeClr>
                          </a:solidFill>
                        </a:rPr>
                        <a:t>2 (2%)</a:t>
                      </a:r>
                      <a:endParaRPr lang="en-US" sz="1400">
                        <a:solidFill>
                          <a:schemeClr val="tx1">
                            <a:lumMod val="50000"/>
                          </a:schemeClr>
                        </a:solidFill>
                        <a:latin typeface="Calibri" panose="020F0502020204030204" pitchFamily="34" charset="0"/>
                        <a:cs typeface="Calibri" panose="020F0502020204030204" pitchFamily="34" charset="0"/>
                      </a:endParaRPr>
                    </a:p>
                  </a:txBody>
                  <a:tcPr marL="45720" marR="45720"/>
                </a:tc>
                <a:tc>
                  <a:txBody>
                    <a:bodyPr/>
                    <a:lstStyle/>
                    <a:p>
                      <a:pPr algn="ctr"/>
                      <a:r>
                        <a:rPr lang="en-US" sz="1400" dirty="0">
                          <a:solidFill>
                            <a:schemeClr val="tx1">
                              <a:lumMod val="50000"/>
                            </a:schemeClr>
                          </a:solidFill>
                        </a:rPr>
                        <a:t>2 (2%)</a:t>
                      </a:r>
                      <a:endParaRPr lang="en-US" sz="1400" dirty="0">
                        <a:solidFill>
                          <a:schemeClr val="tx1">
                            <a:lumMod val="50000"/>
                          </a:schemeClr>
                        </a:solidFill>
                        <a:latin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297920647"/>
                  </a:ext>
                </a:extLst>
              </a:tr>
            </a:tbl>
          </a:graphicData>
        </a:graphic>
      </p:graphicFrame>
      <p:graphicFrame>
        <p:nvGraphicFramePr>
          <p:cNvPr id="6" name="Table 5">
            <a:extLst>
              <a:ext uri="{FF2B5EF4-FFF2-40B4-BE49-F238E27FC236}">
                <a16:creationId xmlns:a16="http://schemas.microsoft.com/office/drawing/2014/main" id="{988E05E3-77B8-2892-C108-4775F35A69DA}"/>
              </a:ext>
            </a:extLst>
          </p:cNvPr>
          <p:cNvGraphicFramePr>
            <a:graphicFrameLocks noGrp="1"/>
          </p:cNvGraphicFramePr>
          <p:nvPr/>
        </p:nvGraphicFramePr>
        <p:xfrm>
          <a:off x="609599" y="4028891"/>
          <a:ext cx="4638357" cy="1034847"/>
        </p:xfrm>
        <a:graphic>
          <a:graphicData uri="http://schemas.openxmlformats.org/drawingml/2006/table">
            <a:tbl>
              <a:tblPr firstRow="1" bandRow="1">
                <a:tableStyleId>{5C22544A-7EE6-4342-B048-85BDC9FD1C3A}</a:tableStyleId>
              </a:tblPr>
              <a:tblGrid>
                <a:gridCol w="2236153">
                  <a:extLst>
                    <a:ext uri="{9D8B030D-6E8A-4147-A177-3AD203B41FA5}">
                      <a16:colId xmlns:a16="http://schemas.microsoft.com/office/drawing/2014/main" val="528751845"/>
                    </a:ext>
                  </a:extLst>
                </a:gridCol>
                <a:gridCol w="1201102">
                  <a:extLst>
                    <a:ext uri="{9D8B030D-6E8A-4147-A177-3AD203B41FA5}">
                      <a16:colId xmlns:a16="http://schemas.microsoft.com/office/drawing/2014/main" val="3295290414"/>
                    </a:ext>
                  </a:extLst>
                </a:gridCol>
                <a:gridCol w="1201102">
                  <a:extLst>
                    <a:ext uri="{9D8B030D-6E8A-4147-A177-3AD203B41FA5}">
                      <a16:colId xmlns:a16="http://schemas.microsoft.com/office/drawing/2014/main" val="1601501413"/>
                    </a:ext>
                  </a:extLst>
                </a:gridCol>
              </a:tblGrid>
              <a:tr h="34494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Weight Changes</a:t>
                      </a:r>
                      <a:endParaRPr lang="en-US" sz="1400" dirty="0">
                        <a:solidFill>
                          <a:schemeClr val="bg1"/>
                        </a:solidFill>
                        <a:latin typeface="+mn-lt"/>
                        <a:cs typeface="Calibri" panose="020F0502020204030204" pitchFamily="34" charset="0"/>
                      </a:endParaRPr>
                    </a:p>
                  </a:txBody>
                  <a:tcPr marL="45720" marR="4572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cs typeface="Calibri" panose="020F0502020204030204" pitchFamily="34" charset="0"/>
                      </a:endParaRPr>
                    </a:p>
                  </a:txBody>
                  <a:tcPr marL="45720" marR="45720" marT="27432" marB="27432"/>
                </a:tc>
                <a:tc hMerge="1">
                  <a:txBody>
                    <a:bodyPr/>
                    <a:lstStyle/>
                    <a:p>
                      <a:pPr algn="ctr"/>
                      <a:endParaRPr lang="en-US" sz="1200">
                        <a:solidFill>
                          <a:schemeClr val="tx1"/>
                        </a:solidFill>
                        <a:latin typeface="+mn-lt"/>
                        <a:cs typeface="Calibri" panose="020F0502020204030204" pitchFamily="34" charset="0"/>
                      </a:endParaRPr>
                    </a:p>
                  </a:txBody>
                  <a:tcPr marL="45720" marR="45720" marT="27432" marB="27432"/>
                </a:tc>
                <a:extLst>
                  <a:ext uri="{0D108BD9-81ED-4DB2-BD59-A6C34878D82A}">
                    <a16:rowId xmlns:a16="http://schemas.microsoft.com/office/drawing/2014/main" val="2661213310"/>
                  </a:ext>
                </a:extLst>
              </a:tr>
              <a:tr h="3449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schemeClr>
                          </a:solidFill>
                        </a:rPr>
                        <a:t>Mean change in weight</a:t>
                      </a:r>
                      <a:endParaRPr lang="en-US" sz="1400" dirty="0">
                        <a:solidFill>
                          <a:schemeClr val="tx1">
                            <a:lumMod val="50000"/>
                          </a:schemeClr>
                        </a:solidFill>
                        <a:latin typeface="+mn-lt"/>
                        <a:cs typeface="Calibri" panose="020F0502020204030204" pitchFamily="34"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tx1">
                              <a:lumMod val="50000"/>
                            </a:schemeClr>
                          </a:solidFill>
                        </a:rPr>
                        <a:t>3.3 </a:t>
                      </a:r>
                      <a:r>
                        <a:rPr lang="en-US" sz="1400" spc="-50" baseline="0" dirty="0" err="1">
                          <a:solidFill>
                            <a:schemeClr val="tx1">
                              <a:lumMod val="50000"/>
                            </a:schemeClr>
                          </a:solidFill>
                        </a:rPr>
                        <a:t>lb±6.2</a:t>
                      </a:r>
                      <a:endParaRPr lang="en-US" sz="1400" spc="-50" baseline="0" dirty="0">
                        <a:solidFill>
                          <a:schemeClr val="tx1">
                            <a:lumMod val="50000"/>
                          </a:schemeClr>
                        </a:solidFill>
                        <a:latin typeface="+mn-lt"/>
                        <a:cs typeface="Calibri" panose="020F0502020204030204" pitchFamily="34" charset="0"/>
                      </a:endParaRPr>
                    </a:p>
                  </a:txBody>
                  <a:tcPr marL="45720" marR="45720"/>
                </a:tc>
                <a:tc>
                  <a:txBody>
                    <a:bodyPr/>
                    <a:lstStyle/>
                    <a:p>
                      <a:pPr algn="ctr"/>
                      <a:r>
                        <a:rPr lang="en-US" sz="1400" spc="-50" baseline="0" dirty="0">
                          <a:solidFill>
                            <a:schemeClr val="tx1">
                              <a:lumMod val="50000"/>
                            </a:schemeClr>
                          </a:solidFill>
                        </a:rPr>
                        <a:t>2.4 </a:t>
                      </a:r>
                      <a:r>
                        <a:rPr lang="en-US" sz="1400" spc="-50" baseline="0" dirty="0" err="1">
                          <a:solidFill>
                            <a:schemeClr val="tx1">
                              <a:lumMod val="50000"/>
                            </a:schemeClr>
                          </a:solidFill>
                        </a:rPr>
                        <a:t>lb±7.7</a:t>
                      </a:r>
                      <a:endParaRPr lang="en-US" sz="1400" spc="-50" baseline="0" dirty="0">
                        <a:solidFill>
                          <a:schemeClr val="tx1">
                            <a:lumMod val="50000"/>
                          </a:schemeClr>
                        </a:solidFill>
                        <a:latin typeface="+mn-lt"/>
                        <a:cs typeface="Calibri" panose="020F0502020204030204" pitchFamily="34" charset="0"/>
                      </a:endParaRPr>
                    </a:p>
                  </a:txBody>
                  <a:tcPr marL="45720" marR="45720"/>
                </a:tc>
                <a:extLst>
                  <a:ext uri="{0D108BD9-81ED-4DB2-BD59-A6C34878D82A}">
                    <a16:rowId xmlns:a16="http://schemas.microsoft.com/office/drawing/2014/main" val="876739608"/>
                  </a:ext>
                </a:extLst>
              </a:tr>
              <a:tr h="3449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pc="-50" baseline="0">
                          <a:solidFill>
                            <a:schemeClr val="tx1">
                              <a:lumMod val="50000"/>
                            </a:schemeClr>
                          </a:solidFill>
                        </a:rPr>
                        <a:t>≥7% increase in weight</a:t>
                      </a:r>
                      <a:endParaRPr lang="en-US" sz="1400" spc="-50" baseline="0">
                        <a:solidFill>
                          <a:schemeClr val="tx1">
                            <a:lumMod val="50000"/>
                          </a:schemeClr>
                        </a:solidFill>
                        <a:latin typeface="+mn-lt"/>
                        <a:cs typeface="Calibri" panose="020F0502020204030204" pitchFamily="34"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schemeClr>
                          </a:solidFill>
                        </a:rPr>
                        <a:t>2 (2.2%)</a:t>
                      </a:r>
                      <a:endParaRPr lang="en-US" sz="1400" dirty="0">
                        <a:solidFill>
                          <a:schemeClr val="tx1">
                            <a:lumMod val="50000"/>
                          </a:schemeClr>
                        </a:solidFill>
                        <a:latin typeface="+mn-lt"/>
                        <a:cs typeface="Calibri" panose="020F0502020204030204" pitchFamily="34" charset="0"/>
                      </a:endParaRPr>
                    </a:p>
                  </a:txBody>
                  <a:tcPr marL="45720" marR="45720"/>
                </a:tc>
                <a:tc>
                  <a:txBody>
                    <a:bodyPr/>
                    <a:lstStyle/>
                    <a:p>
                      <a:pPr algn="ctr"/>
                      <a:r>
                        <a:rPr lang="en-US" sz="1400" dirty="0">
                          <a:solidFill>
                            <a:schemeClr val="tx1">
                              <a:lumMod val="50000"/>
                            </a:schemeClr>
                          </a:solidFill>
                        </a:rPr>
                        <a:t>5 (5.6%)</a:t>
                      </a:r>
                      <a:endParaRPr lang="en-US" sz="1400" dirty="0">
                        <a:solidFill>
                          <a:schemeClr val="tx1">
                            <a:lumMod val="50000"/>
                          </a:schemeClr>
                        </a:solidFill>
                        <a:latin typeface="+mn-lt"/>
                        <a:cs typeface="Calibri" panose="020F0502020204030204" pitchFamily="34" charset="0"/>
                      </a:endParaRPr>
                    </a:p>
                  </a:txBody>
                  <a:tcPr marL="45720" marR="45720"/>
                </a:tc>
                <a:extLst>
                  <a:ext uri="{0D108BD9-81ED-4DB2-BD59-A6C34878D82A}">
                    <a16:rowId xmlns:a16="http://schemas.microsoft.com/office/drawing/2014/main" val="958407165"/>
                  </a:ext>
                </a:extLst>
              </a:tr>
            </a:tbl>
          </a:graphicData>
        </a:graphic>
      </p:graphicFrame>
      <p:graphicFrame>
        <p:nvGraphicFramePr>
          <p:cNvPr id="7" name="Table 6">
            <a:extLst>
              <a:ext uri="{FF2B5EF4-FFF2-40B4-BE49-F238E27FC236}">
                <a16:creationId xmlns:a16="http://schemas.microsoft.com/office/drawing/2014/main" id="{1DD63152-A53E-7F44-929D-FF563F1D5465}"/>
              </a:ext>
            </a:extLst>
          </p:cNvPr>
          <p:cNvGraphicFramePr>
            <a:graphicFrameLocks noGrp="1"/>
          </p:cNvGraphicFramePr>
          <p:nvPr/>
        </p:nvGraphicFramePr>
        <p:xfrm>
          <a:off x="5826651" y="1843318"/>
          <a:ext cx="5503755" cy="3220420"/>
        </p:xfrm>
        <a:graphic>
          <a:graphicData uri="http://schemas.openxmlformats.org/drawingml/2006/table">
            <a:tbl>
              <a:tblPr firstRow="1" bandRow="1">
                <a:tableStyleId>{5C22544A-7EE6-4342-B048-85BDC9FD1C3A}</a:tableStyleId>
              </a:tblPr>
              <a:tblGrid>
                <a:gridCol w="1935333">
                  <a:extLst>
                    <a:ext uri="{9D8B030D-6E8A-4147-A177-3AD203B41FA5}">
                      <a16:colId xmlns:a16="http://schemas.microsoft.com/office/drawing/2014/main" val="1017169273"/>
                    </a:ext>
                  </a:extLst>
                </a:gridCol>
                <a:gridCol w="1922311">
                  <a:extLst>
                    <a:ext uri="{9D8B030D-6E8A-4147-A177-3AD203B41FA5}">
                      <a16:colId xmlns:a16="http://schemas.microsoft.com/office/drawing/2014/main" val="2003503938"/>
                    </a:ext>
                  </a:extLst>
                </a:gridCol>
                <a:gridCol w="1646111">
                  <a:extLst>
                    <a:ext uri="{9D8B030D-6E8A-4147-A177-3AD203B41FA5}">
                      <a16:colId xmlns:a16="http://schemas.microsoft.com/office/drawing/2014/main" val="286483045"/>
                    </a:ext>
                  </a:extLst>
                </a:gridCol>
              </a:tblGrid>
              <a:tr h="322042">
                <a:tc>
                  <a:txBody>
                    <a:bodyPr/>
                    <a:lstStyle/>
                    <a:p>
                      <a:endParaRPr lang="en-US" sz="1400" b="1" spc="-50" baseline="0" dirty="0">
                        <a:solidFill>
                          <a:schemeClr val="bg1"/>
                        </a:solidFill>
                        <a:latin typeface="Arial" panose="020B0604020202020204" pitchFamily="34" charset="0"/>
                        <a:cs typeface="Arial" panose="020B0604020202020204" pitchFamily="34" charset="0"/>
                      </a:endParaRPr>
                    </a:p>
                  </a:txBody>
                  <a:tcPr marL="45720" marR="45720"/>
                </a:tc>
                <a:tc>
                  <a:txBody>
                    <a:bodyPr/>
                    <a:lstStyle/>
                    <a:p>
                      <a:pPr algn="ctr"/>
                      <a:r>
                        <a:rPr lang="en-US" sz="1400" spc="-50" baseline="0" dirty="0">
                          <a:solidFill>
                            <a:schemeClr val="bg1"/>
                          </a:solidFill>
                          <a:latin typeface="Arial" panose="020B0604020202020204" pitchFamily="34" charset="0"/>
                          <a:cs typeface="Arial" panose="020B0604020202020204" pitchFamily="34" charset="0"/>
                        </a:rPr>
                        <a:t>X-T</a:t>
                      </a:r>
                    </a:p>
                  </a:txBody>
                  <a:tcPr marL="18288" marR="18288"/>
                </a:tc>
                <a:tc>
                  <a:txBody>
                    <a:bodyPr/>
                    <a:lstStyle/>
                    <a:p>
                      <a:pPr algn="ctr"/>
                      <a:r>
                        <a:rPr lang="en-US" sz="1400" dirty="0">
                          <a:solidFill>
                            <a:schemeClr val="bg1"/>
                          </a:solidFill>
                          <a:latin typeface="Arial" panose="020B0604020202020204" pitchFamily="34" charset="0"/>
                          <a:cs typeface="Arial" panose="020B0604020202020204" pitchFamily="34" charset="0"/>
                        </a:rPr>
                        <a:t>PBO</a:t>
                      </a:r>
                    </a:p>
                  </a:txBody>
                  <a:tcPr marL="45720" marR="45720"/>
                </a:tc>
                <a:extLst>
                  <a:ext uri="{0D108BD9-81ED-4DB2-BD59-A6C34878D82A}">
                    <a16:rowId xmlns:a16="http://schemas.microsoft.com/office/drawing/2014/main" val="2219533520"/>
                  </a:ext>
                </a:extLst>
              </a:tr>
              <a:tr h="322042">
                <a:tc>
                  <a:txBody>
                    <a:bodyPr/>
                    <a:lstStyle/>
                    <a:p>
                      <a:r>
                        <a:rPr lang="en-US" sz="1400" dirty="0">
                          <a:solidFill>
                            <a:schemeClr val="tx1">
                              <a:lumMod val="50000"/>
                            </a:schemeClr>
                          </a:solidFill>
                          <a:latin typeface="Arial" panose="020B0604020202020204" pitchFamily="34" charset="0"/>
                          <a:cs typeface="Arial" panose="020B0604020202020204" pitchFamily="34" charset="0"/>
                        </a:rPr>
                        <a:t>Constipation</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15 (17%)</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3 (3%)</a:t>
                      </a:r>
                    </a:p>
                  </a:txBody>
                  <a:tcPr marL="45720" marR="45720"/>
                </a:tc>
                <a:extLst>
                  <a:ext uri="{0D108BD9-81ED-4DB2-BD59-A6C34878D82A}">
                    <a16:rowId xmlns:a16="http://schemas.microsoft.com/office/drawing/2014/main" val="3944349208"/>
                  </a:ext>
                </a:extLst>
              </a:tr>
              <a:tr h="322042">
                <a:tc>
                  <a:txBody>
                    <a:bodyPr/>
                    <a:lstStyle/>
                    <a:p>
                      <a:r>
                        <a:rPr lang="en-US" sz="1400" dirty="0">
                          <a:solidFill>
                            <a:schemeClr val="tx1">
                              <a:lumMod val="50000"/>
                            </a:schemeClr>
                          </a:solidFill>
                          <a:latin typeface="Arial" panose="020B0604020202020204" pitchFamily="34" charset="0"/>
                          <a:cs typeface="Arial" panose="020B0604020202020204" pitchFamily="34" charset="0"/>
                        </a:rPr>
                        <a:t>Nausea</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15 (17%)</a:t>
                      </a:r>
                    </a:p>
                  </a:txBody>
                  <a:tcPr marL="45720" marR="45720"/>
                </a:tc>
                <a:tc>
                  <a:txBody>
                    <a:bodyPr/>
                    <a:lstStyle/>
                    <a:p>
                      <a:pPr algn="ctr"/>
                      <a:r>
                        <a:rPr lang="en-US" sz="1400">
                          <a:solidFill>
                            <a:schemeClr val="tx1">
                              <a:lumMod val="50000"/>
                            </a:schemeClr>
                          </a:solidFill>
                          <a:latin typeface="Arial" panose="020B0604020202020204" pitchFamily="34" charset="0"/>
                          <a:cs typeface="Arial" panose="020B0604020202020204" pitchFamily="34" charset="0"/>
                        </a:rPr>
                        <a:t>4 (4%)</a:t>
                      </a:r>
                    </a:p>
                  </a:txBody>
                  <a:tcPr marL="45720" marR="45720"/>
                </a:tc>
                <a:extLst>
                  <a:ext uri="{0D108BD9-81ED-4DB2-BD59-A6C34878D82A}">
                    <a16:rowId xmlns:a16="http://schemas.microsoft.com/office/drawing/2014/main" val="3125945099"/>
                  </a:ext>
                </a:extLst>
              </a:tr>
              <a:tr h="322042">
                <a:tc>
                  <a:txBody>
                    <a:bodyPr/>
                    <a:lstStyle/>
                    <a:p>
                      <a:r>
                        <a:rPr lang="en-US" sz="1400" dirty="0">
                          <a:solidFill>
                            <a:schemeClr val="tx1">
                              <a:lumMod val="50000"/>
                            </a:schemeClr>
                          </a:solidFill>
                          <a:latin typeface="Arial" panose="020B0604020202020204" pitchFamily="34" charset="0"/>
                          <a:cs typeface="Arial" panose="020B0604020202020204" pitchFamily="34" charset="0"/>
                        </a:rPr>
                        <a:t>Dry mouth</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lumMod val="50000"/>
                            </a:schemeClr>
                          </a:solidFill>
                          <a:latin typeface="Arial" panose="020B0604020202020204" pitchFamily="34" charset="0"/>
                          <a:cs typeface="Arial" panose="020B0604020202020204" pitchFamily="34" charset="0"/>
                        </a:rPr>
                        <a:t>8 (9%)</a:t>
                      </a:r>
                    </a:p>
                  </a:txBody>
                  <a:tcPr marL="45720" marR="45720"/>
                </a:tc>
                <a:tc>
                  <a:txBody>
                    <a:bodyPr/>
                    <a:lstStyle/>
                    <a:p>
                      <a:pPr algn="ctr"/>
                      <a:r>
                        <a:rPr lang="en-US" sz="1400">
                          <a:solidFill>
                            <a:schemeClr val="tx1">
                              <a:lumMod val="50000"/>
                            </a:schemeClr>
                          </a:solidFill>
                          <a:latin typeface="Arial" panose="020B0604020202020204" pitchFamily="34" charset="0"/>
                          <a:cs typeface="Arial" panose="020B0604020202020204" pitchFamily="34" charset="0"/>
                        </a:rPr>
                        <a:t>1 (1%)</a:t>
                      </a:r>
                    </a:p>
                  </a:txBody>
                  <a:tcPr marL="45720" marR="45720"/>
                </a:tc>
                <a:extLst>
                  <a:ext uri="{0D108BD9-81ED-4DB2-BD59-A6C34878D82A}">
                    <a16:rowId xmlns:a16="http://schemas.microsoft.com/office/drawing/2014/main" val="645535755"/>
                  </a:ext>
                </a:extLst>
              </a:tr>
              <a:tr h="322042">
                <a:tc>
                  <a:txBody>
                    <a:bodyPr/>
                    <a:lstStyle/>
                    <a:p>
                      <a:r>
                        <a:rPr lang="en-US" sz="1400">
                          <a:solidFill>
                            <a:schemeClr val="tx1">
                              <a:lumMod val="50000"/>
                            </a:schemeClr>
                          </a:solidFill>
                          <a:latin typeface="Arial" panose="020B0604020202020204" pitchFamily="34" charset="0"/>
                          <a:cs typeface="Arial" panose="020B0604020202020204" pitchFamily="34" charset="0"/>
                        </a:rPr>
                        <a:t>Dyspepsia</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schemeClr>
                          </a:solidFill>
                          <a:latin typeface="Arial" panose="020B0604020202020204" pitchFamily="34" charset="0"/>
                          <a:cs typeface="Arial" panose="020B0604020202020204" pitchFamily="34" charset="0"/>
                        </a:rPr>
                        <a:t>8 (9%)</a:t>
                      </a:r>
                    </a:p>
                  </a:txBody>
                  <a:tcPr marL="45720" marR="45720"/>
                </a:tc>
                <a:tc>
                  <a:txBody>
                    <a:bodyPr/>
                    <a:lstStyle/>
                    <a:p>
                      <a:pPr algn="ctr"/>
                      <a:r>
                        <a:rPr lang="en-US" sz="1400">
                          <a:solidFill>
                            <a:schemeClr val="tx1">
                              <a:lumMod val="50000"/>
                            </a:schemeClr>
                          </a:solidFill>
                          <a:latin typeface="Arial" panose="020B0604020202020204" pitchFamily="34" charset="0"/>
                          <a:cs typeface="Arial" panose="020B0604020202020204" pitchFamily="34" charset="0"/>
                        </a:rPr>
                        <a:t>4 (4%)</a:t>
                      </a:r>
                    </a:p>
                  </a:txBody>
                  <a:tcPr marL="45720" marR="45720"/>
                </a:tc>
                <a:extLst>
                  <a:ext uri="{0D108BD9-81ED-4DB2-BD59-A6C34878D82A}">
                    <a16:rowId xmlns:a16="http://schemas.microsoft.com/office/drawing/2014/main" val="4277024465"/>
                  </a:ext>
                </a:extLst>
              </a:tr>
              <a:tr h="322042">
                <a:tc>
                  <a:txBody>
                    <a:bodyPr/>
                    <a:lstStyle/>
                    <a:p>
                      <a:r>
                        <a:rPr lang="en-US" sz="1400">
                          <a:solidFill>
                            <a:schemeClr val="tx1">
                              <a:lumMod val="50000"/>
                            </a:schemeClr>
                          </a:solidFill>
                          <a:latin typeface="Arial" panose="020B0604020202020204" pitchFamily="34" charset="0"/>
                          <a:cs typeface="Arial" panose="020B0604020202020204" pitchFamily="34" charset="0"/>
                        </a:rPr>
                        <a:t>Vomiting</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8 (9%)</a:t>
                      </a:r>
                    </a:p>
                  </a:txBody>
                  <a:tcPr marL="45720" marR="45720"/>
                </a:tc>
                <a:tc>
                  <a:txBody>
                    <a:bodyPr/>
                    <a:lstStyle/>
                    <a:p>
                      <a:pPr algn="ctr"/>
                      <a:r>
                        <a:rPr lang="en-US" sz="1400">
                          <a:solidFill>
                            <a:schemeClr val="tx1">
                              <a:lumMod val="50000"/>
                            </a:schemeClr>
                          </a:solidFill>
                          <a:latin typeface="Arial" panose="020B0604020202020204" pitchFamily="34" charset="0"/>
                          <a:cs typeface="Arial" panose="020B0604020202020204" pitchFamily="34" charset="0"/>
                        </a:rPr>
                        <a:t>4 (4%)</a:t>
                      </a:r>
                    </a:p>
                  </a:txBody>
                  <a:tcPr marL="45720" marR="45720"/>
                </a:tc>
                <a:extLst>
                  <a:ext uri="{0D108BD9-81ED-4DB2-BD59-A6C34878D82A}">
                    <a16:rowId xmlns:a16="http://schemas.microsoft.com/office/drawing/2014/main" val="2737423601"/>
                  </a:ext>
                </a:extLst>
              </a:tr>
              <a:tr h="322042">
                <a:tc>
                  <a:txBody>
                    <a:bodyPr/>
                    <a:lstStyle/>
                    <a:p>
                      <a:r>
                        <a:rPr lang="en-US" sz="1400" dirty="0">
                          <a:solidFill>
                            <a:schemeClr val="tx1">
                              <a:lumMod val="50000"/>
                            </a:schemeClr>
                          </a:solidFill>
                          <a:latin typeface="Arial" panose="020B0604020202020204" pitchFamily="34" charset="0"/>
                          <a:cs typeface="Arial" panose="020B0604020202020204" pitchFamily="34" charset="0"/>
                        </a:rPr>
                        <a:t>Headache</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6 (7%)</a:t>
                      </a:r>
                    </a:p>
                  </a:txBody>
                  <a:tcPr marL="45720" marR="45720"/>
                </a:tc>
                <a:tc>
                  <a:txBody>
                    <a:bodyPr/>
                    <a:lstStyle/>
                    <a:p>
                      <a:pPr algn="ctr"/>
                      <a:r>
                        <a:rPr lang="en-US" sz="1400">
                          <a:solidFill>
                            <a:schemeClr val="tx1">
                              <a:lumMod val="50000"/>
                            </a:schemeClr>
                          </a:solidFill>
                          <a:latin typeface="Arial" panose="020B0604020202020204" pitchFamily="34" charset="0"/>
                          <a:cs typeface="Arial" panose="020B0604020202020204" pitchFamily="34" charset="0"/>
                        </a:rPr>
                        <a:t>5 (6%)</a:t>
                      </a:r>
                    </a:p>
                  </a:txBody>
                  <a:tcPr marL="45720" marR="45720"/>
                </a:tc>
                <a:extLst>
                  <a:ext uri="{0D108BD9-81ED-4DB2-BD59-A6C34878D82A}">
                    <a16:rowId xmlns:a16="http://schemas.microsoft.com/office/drawing/2014/main" val="3361612687"/>
                  </a:ext>
                </a:extLst>
              </a:tr>
              <a:tr h="322042">
                <a:tc>
                  <a:txBody>
                    <a:bodyPr/>
                    <a:lstStyle/>
                    <a:p>
                      <a:r>
                        <a:rPr lang="en-US" sz="1400">
                          <a:solidFill>
                            <a:schemeClr val="tx1">
                              <a:lumMod val="50000"/>
                            </a:schemeClr>
                          </a:solidFill>
                          <a:latin typeface="Arial" panose="020B0604020202020204" pitchFamily="34" charset="0"/>
                          <a:cs typeface="Arial" panose="020B0604020202020204" pitchFamily="34" charset="0"/>
                        </a:rPr>
                        <a:t>Somnolence</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5 (6%)</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4 (4%)</a:t>
                      </a:r>
                    </a:p>
                  </a:txBody>
                  <a:tcPr marL="45720" marR="45720"/>
                </a:tc>
                <a:extLst>
                  <a:ext uri="{0D108BD9-81ED-4DB2-BD59-A6C34878D82A}">
                    <a16:rowId xmlns:a16="http://schemas.microsoft.com/office/drawing/2014/main" val="3732041090"/>
                  </a:ext>
                </a:extLst>
              </a:tr>
              <a:tr h="322042">
                <a:tc>
                  <a:txBody>
                    <a:bodyPr/>
                    <a:lstStyle/>
                    <a:p>
                      <a:r>
                        <a:rPr lang="en-US" sz="1400">
                          <a:solidFill>
                            <a:schemeClr val="tx1">
                              <a:lumMod val="50000"/>
                            </a:schemeClr>
                          </a:solidFill>
                          <a:latin typeface="Arial" panose="020B0604020202020204" pitchFamily="34" charset="0"/>
                          <a:cs typeface="Arial" panose="020B0604020202020204" pitchFamily="34" charset="0"/>
                        </a:rPr>
                        <a:t>Akathisia</a:t>
                      </a:r>
                    </a:p>
                  </a:txBody>
                  <a:tcPr marL="45720" marR="45720"/>
                </a:tc>
                <a:tc>
                  <a:txBody>
                    <a:bodyPr/>
                    <a:lstStyle/>
                    <a:p>
                      <a:pPr algn="ctr"/>
                      <a:r>
                        <a:rPr lang="en-US" sz="1400">
                          <a:solidFill>
                            <a:schemeClr val="tx1">
                              <a:lumMod val="50000"/>
                            </a:schemeClr>
                          </a:solidFill>
                          <a:latin typeface="Arial" panose="020B0604020202020204" pitchFamily="34" charset="0"/>
                          <a:cs typeface="Arial" panose="020B0604020202020204" pitchFamily="34" charset="0"/>
                        </a:rPr>
                        <a:t>3 (3%)</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0</a:t>
                      </a:r>
                    </a:p>
                  </a:txBody>
                  <a:tcPr marL="45720" marR="45720"/>
                </a:tc>
                <a:extLst>
                  <a:ext uri="{0D108BD9-81ED-4DB2-BD59-A6C34878D82A}">
                    <a16:rowId xmlns:a16="http://schemas.microsoft.com/office/drawing/2014/main" val="1176349282"/>
                  </a:ext>
                </a:extLst>
              </a:tr>
              <a:tr h="322042">
                <a:tc>
                  <a:txBody>
                    <a:bodyPr/>
                    <a:lstStyle/>
                    <a:p>
                      <a:r>
                        <a:rPr lang="en-US" sz="1400" dirty="0">
                          <a:solidFill>
                            <a:schemeClr val="tx1">
                              <a:lumMod val="50000"/>
                            </a:schemeClr>
                          </a:solidFill>
                          <a:latin typeface="Arial" panose="020B0604020202020204" pitchFamily="34" charset="0"/>
                          <a:cs typeface="Arial" panose="020B0604020202020204" pitchFamily="34" charset="0"/>
                        </a:rPr>
                        <a:t>Tachycardia</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lumMod val="50000"/>
                            </a:schemeClr>
                          </a:solidFill>
                          <a:latin typeface="Arial" panose="020B0604020202020204" pitchFamily="34" charset="0"/>
                          <a:cs typeface="Arial" panose="020B0604020202020204" pitchFamily="34" charset="0"/>
                        </a:rPr>
                        <a:t>3 (3%)</a:t>
                      </a:r>
                    </a:p>
                  </a:txBody>
                  <a:tcPr marL="45720" marR="45720"/>
                </a:tc>
                <a:tc>
                  <a:txBody>
                    <a:bodyPr/>
                    <a:lstStyle/>
                    <a:p>
                      <a:pPr algn="ctr"/>
                      <a:r>
                        <a:rPr lang="en-US" sz="1400" dirty="0">
                          <a:solidFill>
                            <a:schemeClr val="tx1">
                              <a:lumMod val="50000"/>
                            </a:schemeClr>
                          </a:solidFill>
                          <a:latin typeface="Arial" panose="020B0604020202020204" pitchFamily="34" charset="0"/>
                          <a:cs typeface="Arial" panose="020B0604020202020204" pitchFamily="34" charset="0"/>
                        </a:rPr>
                        <a:t>2 (2%)</a:t>
                      </a:r>
                    </a:p>
                  </a:txBody>
                  <a:tcPr marL="45720" marR="45720"/>
                </a:tc>
                <a:extLst>
                  <a:ext uri="{0D108BD9-81ED-4DB2-BD59-A6C34878D82A}">
                    <a16:rowId xmlns:a16="http://schemas.microsoft.com/office/drawing/2014/main" val="674695765"/>
                  </a:ext>
                </a:extLst>
              </a:tr>
            </a:tbl>
          </a:graphicData>
        </a:graphic>
      </p:graphicFrame>
      <p:sp>
        <p:nvSpPr>
          <p:cNvPr id="8" name="TextBox 7">
            <a:extLst>
              <a:ext uri="{FF2B5EF4-FFF2-40B4-BE49-F238E27FC236}">
                <a16:creationId xmlns:a16="http://schemas.microsoft.com/office/drawing/2014/main" id="{F85AD117-4186-DE65-7885-6BD5BF014A7A}"/>
              </a:ext>
            </a:extLst>
          </p:cNvPr>
          <p:cNvSpPr txBox="1"/>
          <p:nvPr/>
        </p:nvSpPr>
        <p:spPr>
          <a:xfrm>
            <a:off x="5667907" y="1427435"/>
            <a:ext cx="5844205" cy="323165"/>
          </a:xfrm>
          <a:prstGeom prst="rect">
            <a:avLst/>
          </a:prstGeom>
          <a:noFill/>
        </p:spPr>
        <p:txBody>
          <a:bodyPr wrap="square">
            <a:spAutoFit/>
          </a:bodyPr>
          <a:lstStyle/>
          <a:p>
            <a:pPr algn="ctr"/>
            <a:r>
              <a:rPr lang="en-US" sz="1500" b="1" spc="-50" dirty="0">
                <a:solidFill>
                  <a:schemeClr val="accent1"/>
                </a:solidFill>
              </a:rPr>
              <a:t>Adverse effects occurring in</a:t>
            </a:r>
            <a:r>
              <a:rPr lang="en-US" sz="1500" b="1" spc="-50" baseline="0" dirty="0">
                <a:solidFill>
                  <a:schemeClr val="accent1"/>
                </a:solidFill>
              </a:rPr>
              <a:t> &gt;2% of X-T and greater</a:t>
            </a:r>
            <a:r>
              <a:rPr lang="en-US" sz="1500" b="1" spc="-50" dirty="0">
                <a:solidFill>
                  <a:schemeClr val="accent1"/>
                </a:solidFill>
              </a:rPr>
              <a:t> than</a:t>
            </a:r>
            <a:r>
              <a:rPr lang="en-US" sz="1500" b="1" spc="-50" baseline="0" dirty="0">
                <a:solidFill>
                  <a:schemeClr val="accent1"/>
                </a:solidFill>
              </a:rPr>
              <a:t> placebo</a:t>
            </a:r>
            <a:endParaRPr lang="en-US" sz="1500" b="1" spc="-50" baseline="0" dirty="0">
              <a:solidFill>
                <a:schemeClr val="accent1"/>
              </a:solidFill>
              <a:latin typeface="Calibri" panose="020F0502020204030204" pitchFamily="34" charset="0"/>
              <a:cs typeface="Calibri" panose="020F0502020204030204" pitchFamily="34" charset="0"/>
            </a:endParaRPr>
          </a:p>
        </p:txBody>
      </p:sp>
      <p:sp>
        <p:nvSpPr>
          <p:cNvPr id="10" name="Footer Placeholder 4">
            <a:extLst>
              <a:ext uri="{FF2B5EF4-FFF2-40B4-BE49-F238E27FC236}">
                <a16:creationId xmlns:a16="http://schemas.microsoft.com/office/drawing/2014/main" id="{8B756176-94E5-4850-EAA4-55A8B977909F}"/>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Brannan SK, et al. </a:t>
            </a:r>
            <a:r>
              <a:rPr lang="en-US" sz="1200" i="1" dirty="0">
                <a:latin typeface="Arial" panose="020B0604020202020204" pitchFamily="34" charset="0"/>
                <a:cs typeface="Arial" panose="020B0604020202020204" pitchFamily="34" charset="0"/>
              </a:rPr>
              <a:t>N </a:t>
            </a:r>
            <a:r>
              <a:rPr lang="en-US" sz="1200" i="1" dirty="0" err="1">
                <a:latin typeface="Arial" panose="020B0604020202020204" pitchFamily="34" charset="0"/>
                <a:cs typeface="Arial" panose="020B0604020202020204" pitchFamily="34" charset="0"/>
              </a:rPr>
              <a:t>Engl</a:t>
            </a:r>
            <a:r>
              <a:rPr lang="en-US" sz="1200" i="1" dirty="0">
                <a:latin typeface="Arial" panose="020B0604020202020204" pitchFamily="34" charset="0"/>
                <a:cs typeface="Arial" panose="020B0604020202020204" pitchFamily="34" charset="0"/>
              </a:rPr>
              <a:t> J Med</a:t>
            </a:r>
            <a:r>
              <a:rPr lang="en-US" sz="1200" dirty="0">
                <a:latin typeface="Arial" panose="020B0604020202020204" pitchFamily="34" charset="0"/>
                <a:cs typeface="Arial" panose="020B0604020202020204" pitchFamily="34" charset="0"/>
              </a:rPr>
              <a:t>. 2021;384(8):717-726</a:t>
            </a:r>
            <a:endParaRPr lang="en-US" sz="1200" dirty="0"/>
          </a:p>
        </p:txBody>
      </p:sp>
    </p:spTree>
    <p:extLst>
      <p:ext uri="{BB962C8B-B14F-4D97-AF65-F5344CB8AC3E}">
        <p14:creationId xmlns:p14="http://schemas.microsoft.com/office/powerpoint/2010/main" val="20485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D352-75C4-E105-8931-3E2130E55CB4}"/>
              </a:ext>
            </a:extLst>
          </p:cNvPr>
          <p:cNvSpPr>
            <a:spLocks noGrp="1"/>
          </p:cNvSpPr>
          <p:nvPr>
            <p:ph type="title"/>
          </p:nvPr>
        </p:nvSpPr>
        <p:spPr>
          <a:xfrm>
            <a:off x="609600" y="199505"/>
            <a:ext cx="11230708" cy="1185577"/>
          </a:xfrm>
        </p:spPr>
        <p:txBody>
          <a:bodyPr/>
          <a:lstStyle/>
          <a:p>
            <a:r>
              <a:rPr lang="en-US" dirty="0"/>
              <a:t>EMERGENT-2 Phase 3 Trial Results: PANSS Total Score</a:t>
            </a:r>
          </a:p>
        </p:txBody>
      </p:sp>
      <p:sp>
        <p:nvSpPr>
          <p:cNvPr id="10" name="Content Placeholder 9">
            <a:extLst>
              <a:ext uri="{FF2B5EF4-FFF2-40B4-BE49-F238E27FC236}">
                <a16:creationId xmlns:a16="http://schemas.microsoft.com/office/drawing/2014/main" id="{32806DB1-F482-84FF-084C-B07FA7C13803}"/>
              </a:ext>
            </a:extLst>
          </p:cNvPr>
          <p:cNvSpPr>
            <a:spLocks noGrp="1"/>
          </p:cNvSpPr>
          <p:nvPr>
            <p:ph idx="1"/>
          </p:nvPr>
        </p:nvSpPr>
        <p:spPr>
          <a:xfrm>
            <a:off x="609600" y="1249670"/>
            <a:ext cx="11722100" cy="1569660"/>
          </a:xfrm>
        </p:spPr>
        <p:txBody>
          <a:bodyPr>
            <a:normAutofit/>
          </a:bodyPr>
          <a:lstStyle/>
          <a:p>
            <a:pPr lvl="0"/>
            <a:r>
              <a:rPr lang="en-US" sz="1800" dirty="0"/>
              <a:t>5-week, double-blind, placebo-controlled inpatient trial </a:t>
            </a:r>
          </a:p>
          <a:p>
            <a:pPr lvl="0"/>
            <a:r>
              <a:rPr lang="en-US" sz="1800" dirty="0"/>
              <a:t>Adults aged 18 to 65 with an acute exacerbation of schizophrenia</a:t>
            </a:r>
          </a:p>
          <a:p>
            <a:pPr lvl="0"/>
            <a:r>
              <a:rPr lang="en-US" sz="1800" dirty="0"/>
              <a:t>Mean age 45.6 years, 75% male, 77.4% racial &amp; ethnic minority groups, mean baseline PANSS 98.1</a:t>
            </a:r>
          </a:p>
          <a:p>
            <a:endParaRPr lang="en-US" sz="1800" dirty="0"/>
          </a:p>
        </p:txBody>
      </p:sp>
      <p:sp>
        <p:nvSpPr>
          <p:cNvPr id="4" name="Content Placeholder 4">
            <a:extLst>
              <a:ext uri="{FF2B5EF4-FFF2-40B4-BE49-F238E27FC236}">
                <a16:creationId xmlns:a16="http://schemas.microsoft.com/office/drawing/2014/main" id="{5917A538-E151-6AE0-73DA-8E1109088E0F}"/>
              </a:ext>
            </a:extLst>
          </p:cNvPr>
          <p:cNvSpPr txBox="1">
            <a:spLocks/>
          </p:cNvSpPr>
          <p:nvPr/>
        </p:nvSpPr>
        <p:spPr>
          <a:xfrm>
            <a:off x="7939605" y="2769747"/>
            <a:ext cx="3531426" cy="1851498"/>
          </a:xfrm>
          <a:prstGeom prst="rect">
            <a:avLst/>
          </a:prstGeom>
          <a:ln/>
        </p:spPr>
        <p:style>
          <a:lnRef idx="1">
            <a:schemeClr val="accent2"/>
          </a:lnRef>
          <a:fillRef idx="3">
            <a:schemeClr val="accent2"/>
          </a:fillRef>
          <a:effectRef idx="2">
            <a:schemeClr val="accent2"/>
          </a:effectRef>
          <a:fontRef idx="minor">
            <a:schemeClr val="lt1"/>
          </a:fontRef>
        </p:style>
        <p:txBody>
          <a:bodyPr lIns="274320" tIns="91440" rIns="182880" bIns="91440"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900"/>
              </a:spcAft>
              <a:buFont typeface="Arial"/>
              <a:buNone/>
            </a:pPr>
            <a:r>
              <a:rPr lang="en-US" sz="1800" spc="-50" dirty="0">
                <a:solidFill>
                  <a:schemeClr val="bg1"/>
                </a:solidFill>
              </a:rPr>
              <a:t>X-T:  		-21.2 pts</a:t>
            </a:r>
            <a:br>
              <a:rPr lang="en-US" sz="1800" spc="-50" dirty="0">
                <a:solidFill>
                  <a:schemeClr val="bg1"/>
                </a:solidFill>
              </a:rPr>
            </a:br>
            <a:r>
              <a:rPr lang="en-US" sz="1800" spc="-50" dirty="0">
                <a:solidFill>
                  <a:schemeClr val="bg1"/>
                </a:solidFill>
              </a:rPr>
              <a:t>PBO: 		-11.6 pts </a:t>
            </a:r>
          </a:p>
          <a:p>
            <a:pPr marL="0" indent="0">
              <a:lnSpc>
                <a:spcPct val="100000"/>
              </a:lnSpc>
              <a:spcBef>
                <a:spcPts val="0"/>
              </a:spcBef>
              <a:spcAft>
                <a:spcPts val="900"/>
              </a:spcAft>
              <a:buFont typeface="Arial"/>
              <a:buNone/>
            </a:pPr>
            <a:r>
              <a:rPr lang="en-US" sz="1800" i="1" spc="-50" dirty="0">
                <a:solidFill>
                  <a:schemeClr val="bg1"/>
                </a:solidFill>
              </a:rPr>
              <a:t>P</a:t>
            </a:r>
            <a:r>
              <a:rPr lang="en-US" sz="1800" spc="-50" dirty="0">
                <a:solidFill>
                  <a:schemeClr val="bg1"/>
                </a:solidFill>
              </a:rPr>
              <a:t> &lt;0.001</a:t>
            </a:r>
          </a:p>
          <a:p>
            <a:pPr marL="0" indent="0">
              <a:spcBef>
                <a:spcPts val="0"/>
              </a:spcBef>
              <a:spcAft>
                <a:spcPts val="900"/>
              </a:spcAft>
              <a:buFont typeface="Arial"/>
              <a:buNone/>
            </a:pPr>
            <a:endParaRPr lang="en-US" sz="500" spc="-50" dirty="0">
              <a:solidFill>
                <a:schemeClr val="bg1"/>
              </a:solidFill>
            </a:endParaRPr>
          </a:p>
          <a:p>
            <a:pPr marL="0" indent="0">
              <a:spcBef>
                <a:spcPts val="0"/>
              </a:spcBef>
              <a:spcAft>
                <a:spcPts val="900"/>
              </a:spcAft>
              <a:buNone/>
            </a:pPr>
            <a:r>
              <a:rPr lang="en-US" sz="2000" b="1" spc="-50" dirty="0">
                <a:solidFill>
                  <a:schemeClr val="bg1"/>
                </a:solidFill>
              </a:rPr>
              <a:t>Effect size: 0.61</a:t>
            </a:r>
          </a:p>
        </p:txBody>
      </p:sp>
      <p:pic>
        <p:nvPicPr>
          <p:cNvPr id="7" name="Picture 6">
            <a:extLst>
              <a:ext uri="{FF2B5EF4-FFF2-40B4-BE49-F238E27FC236}">
                <a16:creationId xmlns:a16="http://schemas.microsoft.com/office/drawing/2014/main" id="{D05BF341-1BA8-7925-C2E3-147CCAA8A4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467" y="2769746"/>
            <a:ext cx="6727333" cy="3608791"/>
          </a:xfrm>
          <a:prstGeom prst="rect">
            <a:avLst/>
          </a:prstGeom>
        </p:spPr>
      </p:pic>
      <p:sp>
        <p:nvSpPr>
          <p:cNvPr id="8" name="TextBox 7">
            <a:extLst>
              <a:ext uri="{FF2B5EF4-FFF2-40B4-BE49-F238E27FC236}">
                <a16:creationId xmlns:a16="http://schemas.microsoft.com/office/drawing/2014/main" id="{C2557555-FC0E-D8FE-E590-19172C6555CF}"/>
              </a:ext>
            </a:extLst>
          </p:cNvPr>
          <p:cNvSpPr txBox="1"/>
          <p:nvPr/>
        </p:nvSpPr>
        <p:spPr>
          <a:xfrm>
            <a:off x="7906948" y="4792283"/>
            <a:ext cx="3564083"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b="1" dirty="0"/>
              <a:t>Overall discontinuation rates: </a:t>
            </a:r>
          </a:p>
          <a:p>
            <a:r>
              <a:rPr lang="en-US" sz="1600" dirty="0"/>
              <a:t>   25% X-T</a:t>
            </a:r>
          </a:p>
          <a:p>
            <a:r>
              <a:rPr lang="en-US" sz="1600" dirty="0"/>
              <a:t>   21% PBO</a:t>
            </a:r>
          </a:p>
          <a:p>
            <a:r>
              <a:rPr lang="en-US" sz="1600" b="1" dirty="0"/>
              <a:t>Discontinuation related to AEs</a:t>
            </a:r>
            <a:r>
              <a:rPr lang="en-US" sz="1600" dirty="0"/>
              <a:t>: </a:t>
            </a:r>
          </a:p>
          <a:p>
            <a:r>
              <a:rPr lang="en-US" sz="1600" dirty="0"/>
              <a:t>   7% X-T </a:t>
            </a:r>
          </a:p>
          <a:p>
            <a:r>
              <a:rPr lang="en-US" sz="1600" dirty="0"/>
              <a:t>   6% PBO</a:t>
            </a:r>
          </a:p>
        </p:txBody>
      </p:sp>
      <p:sp>
        <p:nvSpPr>
          <p:cNvPr id="13" name="Footer Placeholder 4">
            <a:extLst>
              <a:ext uri="{FF2B5EF4-FFF2-40B4-BE49-F238E27FC236}">
                <a16:creationId xmlns:a16="http://schemas.microsoft.com/office/drawing/2014/main" id="{714D521C-C30E-270B-4DE6-E16A00F6CF42}"/>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dirty="0"/>
              <a:t>Paul S, et al. ACNP Annual Meeting 2022. </a:t>
            </a:r>
            <a:endParaRPr lang="en-US" sz="1200" dirty="0">
              <a:effectLst/>
              <a:latin typeface="Helvetica" pitchFamily="2" charset="0"/>
            </a:endParaRPr>
          </a:p>
        </p:txBody>
      </p:sp>
    </p:spTree>
    <p:extLst>
      <p:ext uri="{BB962C8B-B14F-4D97-AF65-F5344CB8AC3E}">
        <p14:creationId xmlns:p14="http://schemas.microsoft.com/office/powerpoint/2010/main" val="376331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D352-75C4-E105-8931-3E2130E55CB4}"/>
              </a:ext>
            </a:extLst>
          </p:cNvPr>
          <p:cNvSpPr>
            <a:spLocks noGrp="1"/>
          </p:cNvSpPr>
          <p:nvPr>
            <p:ph type="title"/>
          </p:nvPr>
        </p:nvSpPr>
        <p:spPr>
          <a:xfrm>
            <a:off x="609600" y="199505"/>
            <a:ext cx="11089398" cy="1185577"/>
          </a:xfrm>
        </p:spPr>
        <p:txBody>
          <a:bodyPr>
            <a:normAutofit/>
          </a:bodyPr>
          <a:lstStyle/>
          <a:p>
            <a:r>
              <a:rPr lang="en-US" sz="2800" dirty="0"/>
              <a:t>EMERGENT-2 Phase 3 Results: </a:t>
            </a:r>
            <a:r>
              <a:rPr lang="en-US" sz="2800" dirty="0" err="1"/>
              <a:t>PANSS</a:t>
            </a:r>
            <a:r>
              <a:rPr lang="en-US" sz="2800" dirty="0"/>
              <a:t> Negative Symptoms</a:t>
            </a:r>
          </a:p>
        </p:txBody>
      </p:sp>
      <p:sp>
        <p:nvSpPr>
          <p:cNvPr id="4" name="Content Placeholder 4">
            <a:extLst>
              <a:ext uri="{FF2B5EF4-FFF2-40B4-BE49-F238E27FC236}">
                <a16:creationId xmlns:a16="http://schemas.microsoft.com/office/drawing/2014/main" id="{5917A538-E151-6AE0-73DA-8E1109088E0F}"/>
              </a:ext>
            </a:extLst>
          </p:cNvPr>
          <p:cNvSpPr txBox="1">
            <a:spLocks/>
          </p:cNvSpPr>
          <p:nvPr/>
        </p:nvSpPr>
        <p:spPr>
          <a:xfrm>
            <a:off x="8172614" y="2392534"/>
            <a:ext cx="3538740" cy="2072931"/>
          </a:xfrm>
          <a:prstGeom prst="rect">
            <a:avLst/>
          </a:prstGeom>
          <a:ln/>
        </p:spPr>
        <p:style>
          <a:lnRef idx="1">
            <a:schemeClr val="accent2"/>
          </a:lnRef>
          <a:fillRef idx="3">
            <a:schemeClr val="accent2"/>
          </a:fillRef>
          <a:effectRef idx="2">
            <a:schemeClr val="accent2"/>
          </a:effectRef>
          <a:fontRef idx="minor">
            <a:schemeClr val="lt1"/>
          </a:fontRef>
        </p:style>
        <p:txBody>
          <a:bodyPr lIns="274320" tIns="91440" rIns="182880" bIns="91440" anchor="ctr">
            <a:no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en-US" spc="-50" dirty="0">
                <a:solidFill>
                  <a:schemeClr val="bg1"/>
                </a:solidFill>
              </a:rPr>
              <a:t>X-T: 			-3.4 pts</a:t>
            </a:r>
            <a:br>
              <a:rPr lang="en-US" spc="-50" dirty="0">
                <a:solidFill>
                  <a:schemeClr val="bg1"/>
                </a:solidFill>
              </a:rPr>
            </a:br>
            <a:r>
              <a:rPr lang="en-US" spc="-50" dirty="0">
                <a:solidFill>
                  <a:schemeClr val="bg1"/>
                </a:solidFill>
              </a:rPr>
              <a:t>PBO: 			-1.6 pts </a:t>
            </a:r>
          </a:p>
          <a:p>
            <a:pPr marL="0" indent="0">
              <a:lnSpc>
                <a:spcPct val="100000"/>
              </a:lnSpc>
              <a:buFont typeface="Arial"/>
              <a:buNone/>
            </a:pPr>
            <a:r>
              <a:rPr lang="en-US" spc="-50" dirty="0">
                <a:solidFill>
                  <a:schemeClr val="bg1"/>
                </a:solidFill>
              </a:rPr>
              <a:t>Difference: 	-1.8</a:t>
            </a:r>
            <a:br>
              <a:rPr lang="en-US" spc="-50" dirty="0">
                <a:solidFill>
                  <a:schemeClr val="bg1"/>
                </a:solidFill>
              </a:rPr>
            </a:br>
            <a:r>
              <a:rPr lang="en-US" sz="2000" spc="-50" dirty="0">
                <a:solidFill>
                  <a:schemeClr val="bg1"/>
                </a:solidFill>
              </a:rPr>
              <a:t>(</a:t>
            </a:r>
            <a:r>
              <a:rPr lang="en-US" sz="2000" i="1" spc="-50" dirty="0">
                <a:solidFill>
                  <a:schemeClr val="bg1"/>
                </a:solidFill>
              </a:rPr>
              <a:t>P &lt;</a:t>
            </a:r>
            <a:r>
              <a:rPr lang="en-US" sz="2000" spc="-50" dirty="0">
                <a:solidFill>
                  <a:schemeClr val="bg1"/>
                </a:solidFill>
              </a:rPr>
              <a:t>0.01)</a:t>
            </a:r>
            <a:endParaRPr lang="en-US" spc="-50" dirty="0">
              <a:solidFill>
                <a:schemeClr val="bg1"/>
              </a:solidFill>
            </a:endParaRPr>
          </a:p>
        </p:txBody>
      </p:sp>
      <p:pic>
        <p:nvPicPr>
          <p:cNvPr id="6" name="Picture 5">
            <a:extLst>
              <a:ext uri="{FF2B5EF4-FFF2-40B4-BE49-F238E27FC236}">
                <a16:creationId xmlns:a16="http://schemas.microsoft.com/office/drawing/2014/main" id="{192042E1-CAC0-4B1C-5244-C11A3E993E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954" y="1568750"/>
            <a:ext cx="7387585" cy="4070049"/>
          </a:xfrm>
          <a:prstGeom prst="rect">
            <a:avLst/>
          </a:prstGeom>
        </p:spPr>
      </p:pic>
      <p:sp>
        <p:nvSpPr>
          <p:cNvPr id="11" name="Footer Placeholder 4">
            <a:extLst>
              <a:ext uri="{FF2B5EF4-FFF2-40B4-BE49-F238E27FC236}">
                <a16:creationId xmlns:a16="http://schemas.microsoft.com/office/drawing/2014/main" id="{A6A58080-51BC-039F-A83E-A5D7989CE1C6}"/>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dirty="0"/>
              <a:t>LS, least squares; SEM, standard error of the mean.</a:t>
            </a:r>
          </a:p>
          <a:p>
            <a:pPr marL="0" indent="0">
              <a:buNone/>
            </a:pPr>
            <a:r>
              <a:rPr lang="en-US" sz="1200" dirty="0"/>
              <a:t>Paul S, et al. ACNP Annual Meeting 2022. </a:t>
            </a:r>
          </a:p>
        </p:txBody>
      </p:sp>
    </p:spTree>
    <p:extLst>
      <p:ext uri="{BB962C8B-B14F-4D97-AF65-F5344CB8AC3E}">
        <p14:creationId xmlns:p14="http://schemas.microsoft.com/office/powerpoint/2010/main" val="109017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202557-2D0D-DED9-A769-14A72CC30FB0}"/>
              </a:ext>
            </a:extLst>
          </p:cNvPr>
          <p:cNvSpPr>
            <a:spLocks noGrp="1"/>
          </p:cNvSpPr>
          <p:nvPr>
            <p:ph type="title"/>
          </p:nvPr>
        </p:nvSpPr>
        <p:spPr/>
        <p:txBody>
          <a:bodyPr/>
          <a:lstStyle/>
          <a:p>
            <a:r>
              <a:rPr lang="en-US" dirty="0"/>
              <a:t>Muscarinic Agonism for Psychosis Rediscovered</a:t>
            </a:r>
          </a:p>
        </p:txBody>
      </p:sp>
      <p:sp>
        <p:nvSpPr>
          <p:cNvPr id="6" name="Content Placeholder 5">
            <a:extLst>
              <a:ext uri="{FF2B5EF4-FFF2-40B4-BE49-F238E27FC236}">
                <a16:creationId xmlns:a16="http://schemas.microsoft.com/office/drawing/2014/main" id="{441AB130-1A5A-77A0-E5CF-BE29A1226782}"/>
              </a:ext>
            </a:extLst>
          </p:cNvPr>
          <p:cNvSpPr>
            <a:spLocks noGrp="1"/>
          </p:cNvSpPr>
          <p:nvPr>
            <p:ph idx="1"/>
          </p:nvPr>
        </p:nvSpPr>
        <p:spPr>
          <a:xfrm>
            <a:off x="609600" y="1676400"/>
            <a:ext cx="10744200" cy="4523983"/>
          </a:xfrm>
        </p:spPr>
        <p:txBody>
          <a:bodyPr>
            <a:normAutofit/>
          </a:bodyPr>
          <a:lstStyle/>
          <a:p>
            <a:pPr marL="0" indent="0">
              <a:buNone/>
            </a:pPr>
            <a:r>
              <a:rPr lang="en-US" sz="2800" b="1" dirty="0">
                <a:solidFill>
                  <a:schemeClr val="accent2"/>
                </a:solidFill>
              </a:rPr>
              <a:t>Agents in development include the following mechanisms:</a:t>
            </a:r>
          </a:p>
          <a:p>
            <a:r>
              <a:rPr lang="en-US" sz="2800" dirty="0"/>
              <a:t>Positive allosteric modulators of M</a:t>
            </a:r>
            <a:r>
              <a:rPr lang="en-US" sz="2800" baseline="-25000" dirty="0"/>
              <a:t>1</a:t>
            </a:r>
            <a:r>
              <a:rPr lang="en-US" sz="2800" dirty="0"/>
              <a:t> receptors (VU0486846) or M</a:t>
            </a:r>
            <a:r>
              <a:rPr lang="en-US" sz="2800" baseline="-25000" dirty="0"/>
              <a:t>1</a:t>
            </a:r>
            <a:r>
              <a:rPr lang="en-US" sz="2800" dirty="0"/>
              <a:t> receptor agonism</a:t>
            </a:r>
          </a:p>
          <a:p>
            <a:r>
              <a:rPr lang="en-US" sz="2800" dirty="0"/>
              <a:t>Positive allosteric modulators of M</a:t>
            </a:r>
            <a:r>
              <a:rPr lang="en-US" sz="2800" baseline="-25000" dirty="0"/>
              <a:t>4</a:t>
            </a:r>
            <a:r>
              <a:rPr lang="en-US" sz="2800" dirty="0"/>
              <a:t> receptors (</a:t>
            </a:r>
            <a:r>
              <a:rPr lang="en-US" sz="2800" dirty="0" err="1"/>
              <a:t>eg</a:t>
            </a:r>
            <a:r>
              <a:rPr lang="en-US" sz="2800" dirty="0"/>
              <a:t>, </a:t>
            </a:r>
            <a:r>
              <a:rPr lang="en-US" sz="2800" dirty="0" err="1"/>
              <a:t>emraclidine</a:t>
            </a:r>
            <a:r>
              <a:rPr lang="en-US" sz="2800" dirty="0"/>
              <a:t>) or M</a:t>
            </a:r>
            <a:r>
              <a:rPr lang="en-US" sz="2800" baseline="-25000" dirty="0"/>
              <a:t>4</a:t>
            </a:r>
            <a:r>
              <a:rPr lang="en-US" sz="2800" dirty="0"/>
              <a:t> receptor agonism (NBI-1117568)</a:t>
            </a:r>
          </a:p>
          <a:p>
            <a:pPr marL="0" indent="0">
              <a:buNone/>
            </a:pPr>
            <a:r>
              <a:rPr lang="en-US" sz="2800" b="1" dirty="0">
                <a:solidFill>
                  <a:schemeClr val="accent1"/>
                </a:solidFill>
              </a:rPr>
              <a:t> </a:t>
            </a:r>
          </a:p>
          <a:p>
            <a:pPr marL="0" indent="0">
              <a:buNone/>
            </a:pPr>
            <a:endParaRPr lang="en-US" sz="2800" b="1" dirty="0">
              <a:solidFill>
                <a:schemeClr val="accent1"/>
              </a:solidFill>
            </a:endParaRPr>
          </a:p>
        </p:txBody>
      </p:sp>
      <p:sp>
        <p:nvSpPr>
          <p:cNvPr id="11" name="Footer Placeholder 4">
            <a:extLst>
              <a:ext uri="{FF2B5EF4-FFF2-40B4-BE49-F238E27FC236}">
                <a16:creationId xmlns:a16="http://schemas.microsoft.com/office/drawing/2014/main" id="{449F3084-EDF6-2A10-F9D6-4B7AEB35DC46}"/>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00000"/>
              </a:lnSpc>
              <a:spcBef>
                <a:spcPct val="0"/>
              </a:spcBef>
              <a:spcAft>
                <a:spcPct val="0"/>
              </a:spcAft>
              <a:buClrTx/>
              <a:buNone/>
              <a:defRPr/>
            </a:pPr>
            <a:r>
              <a:rPr kumimoji="0" lang="en-US" altLang="en-US" sz="1200" b="0" i="0" u="none" strike="noStrike" kern="1200" cap="none" spc="0" normalizeH="0" baseline="0" noProof="0" dirty="0" err="1">
                <a:ln>
                  <a:noFill/>
                </a:ln>
                <a:solidFill>
                  <a:schemeClr val="bg1">
                    <a:lumMod val="65000"/>
                  </a:schemeClr>
                </a:solidFill>
                <a:effectLst/>
                <a:uLnTx/>
                <a:uFillTx/>
                <a:latin typeface="+mn-lt"/>
                <a:cs typeface="Arial" panose="020B0604020202020204" pitchFamily="34" charset="0"/>
              </a:rPr>
              <a:t>Bertron</a:t>
            </a:r>
            <a:r>
              <a:rPr kumimoji="0" lang="en-US" altLang="en-US" sz="1200" b="0" i="0"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 JL, et al. </a:t>
            </a:r>
            <a:r>
              <a:rPr kumimoji="0" lang="en-US" altLang="en-US" sz="1200" b="0" i="1" u="none" strike="noStrike" kern="1200" cap="none" spc="0" normalizeH="0" baseline="0" noProof="0" dirty="0" err="1">
                <a:ln>
                  <a:noFill/>
                </a:ln>
                <a:solidFill>
                  <a:schemeClr val="bg1">
                    <a:lumMod val="65000"/>
                  </a:schemeClr>
                </a:solidFill>
                <a:effectLst/>
                <a:uLnTx/>
                <a:uFillTx/>
                <a:latin typeface="+mn-lt"/>
                <a:cs typeface="Arial" panose="020B0604020202020204" pitchFamily="34" charset="0"/>
              </a:rPr>
              <a:t>Bioorg</a:t>
            </a:r>
            <a:r>
              <a:rPr kumimoji="0" lang="en-US" altLang="en-US" sz="1200" b="0" i="1"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 Med Chem Lett. </a:t>
            </a:r>
            <a:r>
              <a:rPr kumimoji="0" lang="en-US" altLang="en-US" sz="1200" b="0" i="0"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2018;28(12):2175-2179; </a:t>
            </a:r>
            <a:r>
              <a:rPr kumimoji="0" lang="en-US" altLang="en-US" sz="1200" b="0" i="0" u="none" strike="noStrike" kern="1200" cap="none" spc="0" normalizeH="0" baseline="0" noProof="0" dirty="0" err="1">
                <a:ln>
                  <a:noFill/>
                </a:ln>
                <a:solidFill>
                  <a:schemeClr val="bg1">
                    <a:lumMod val="65000"/>
                  </a:schemeClr>
                </a:solidFill>
                <a:effectLst/>
                <a:uLnTx/>
                <a:uFillTx/>
                <a:latin typeface="+mn-lt"/>
                <a:cs typeface="Arial" panose="020B0604020202020204" pitchFamily="34" charset="0"/>
              </a:rPr>
              <a:t>clinicaltrials.gov</a:t>
            </a:r>
            <a:r>
              <a:rPr kumimoji="0" lang="en-US" altLang="en-US" sz="1200" b="0" i="0"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 accessed 02/21/2023; Krystal JH, et al. </a:t>
            </a:r>
            <a:r>
              <a:rPr kumimoji="0" lang="en-US" altLang="en-US" sz="1200" b="0" i="1"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Lancet</a:t>
            </a:r>
            <a:r>
              <a:rPr kumimoji="0" lang="en-US" altLang="en-US" sz="1200" b="0" i="0"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 2022;400(10369):2210-2220; Moran SP, et al. </a:t>
            </a:r>
            <a:r>
              <a:rPr kumimoji="0" lang="en-US" altLang="en-US" sz="1200" b="0" i="1"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Neuropsychopharmacology</a:t>
            </a:r>
            <a:r>
              <a:rPr kumimoji="0" lang="en-US" altLang="en-US" sz="1200" b="0" i="0"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 2018;43(8):1763-1771; </a:t>
            </a:r>
            <a:r>
              <a:rPr kumimoji="0" lang="en-US" altLang="en-US" sz="1200" b="0" i="0" u="none" strike="noStrike" kern="1200" cap="none" spc="0" normalizeH="0" baseline="0" noProof="0" dirty="0" err="1">
                <a:ln>
                  <a:noFill/>
                </a:ln>
                <a:solidFill>
                  <a:schemeClr val="bg1">
                    <a:lumMod val="65000"/>
                  </a:schemeClr>
                </a:solidFill>
                <a:effectLst/>
                <a:uLnTx/>
                <a:uFillTx/>
                <a:latin typeface="+mn-lt"/>
                <a:cs typeface="Arial" panose="020B0604020202020204" pitchFamily="34" charset="0"/>
              </a:rPr>
              <a:t>Yohn</a:t>
            </a:r>
            <a:r>
              <a:rPr kumimoji="0" lang="en-US" altLang="en-US" sz="1200" b="0" i="0"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 SE, et al. </a:t>
            </a:r>
            <a:r>
              <a:rPr kumimoji="0" lang="en-US" altLang="en-US" sz="1200" b="0" i="1"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Neuropharmacology</a:t>
            </a:r>
            <a:r>
              <a:rPr kumimoji="0" lang="en-US" altLang="en-US" sz="1200" b="0" i="0" u="none" strike="noStrike" kern="1200" cap="none" spc="0" normalizeH="0" baseline="0" noProof="0" dirty="0">
                <a:ln>
                  <a:noFill/>
                </a:ln>
                <a:solidFill>
                  <a:schemeClr val="bg1">
                    <a:lumMod val="65000"/>
                  </a:schemeClr>
                </a:solidFill>
                <a:effectLst/>
                <a:uLnTx/>
                <a:uFillTx/>
                <a:latin typeface="+mn-lt"/>
                <a:cs typeface="Arial" panose="020B0604020202020204" pitchFamily="34" charset="0"/>
              </a:rPr>
              <a:t>. 2018;136(Pt C):438-448.</a:t>
            </a:r>
          </a:p>
        </p:txBody>
      </p:sp>
    </p:spTree>
    <p:extLst>
      <p:ext uri="{BB962C8B-B14F-4D97-AF65-F5344CB8AC3E}">
        <p14:creationId xmlns:p14="http://schemas.microsoft.com/office/powerpoint/2010/main" val="227742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TotalCME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Schizophrenia: A Promising Treatment Era Dawns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how the limitations associated with conventional treatments for SCZ have resulted in excessive burdens for patients and their caregivers, which contribute to poor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Outline the safety and efficacy profiles, limitations, and barriers associated with using conventional dopamine-centric antipsychotics approved for the treatment of SCZ</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latest advances in SCZ research related to the cellular and molecular pathways underlying SCZ</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between emerging TAAR1 agonists versus muscarinic and serotonergic-based therapies in terms of the pharmacodynamics as well as efficacy and safety data from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4B6C6E-11CC-60A0-EA85-049470793955}"/>
              </a:ext>
            </a:extLst>
          </p:cNvPr>
          <p:cNvSpPr>
            <a:spLocks noGrp="1" noChangeArrowheads="1"/>
          </p:cNvSpPr>
          <p:nvPr>
            <p:ph type="title"/>
          </p:nvPr>
        </p:nvSpPr>
        <p:spPr/>
        <p:txBody>
          <a:bodyPr/>
          <a:lstStyle/>
          <a:p>
            <a:r>
              <a:rPr lang="en-US" dirty="0"/>
              <a:t>A Crack in the Postsynaptic Dopamine Edifice:</a:t>
            </a:r>
            <a:br>
              <a:rPr lang="en-US" dirty="0"/>
            </a:br>
            <a:r>
              <a:rPr lang="en-US" dirty="0"/>
              <a:t>The Unexpected Human Findings from LY246708 </a:t>
            </a:r>
          </a:p>
        </p:txBody>
      </p:sp>
      <p:sp>
        <p:nvSpPr>
          <p:cNvPr id="6" name="Content Placeholder 5">
            <a:extLst>
              <a:ext uri="{FF2B5EF4-FFF2-40B4-BE49-F238E27FC236}">
                <a16:creationId xmlns:a16="http://schemas.microsoft.com/office/drawing/2014/main" id="{D811339D-9B86-A61A-F7FF-5A41D827438D}"/>
              </a:ext>
            </a:extLst>
          </p:cNvPr>
          <p:cNvSpPr>
            <a:spLocks noGrp="1"/>
          </p:cNvSpPr>
          <p:nvPr>
            <p:ph sz="half" idx="1"/>
          </p:nvPr>
        </p:nvSpPr>
        <p:spPr>
          <a:xfrm>
            <a:off x="609600" y="1496291"/>
            <a:ext cx="3962400" cy="4680672"/>
          </a:xfrm>
        </p:spPr>
        <p:txBody>
          <a:bodyPr>
            <a:normAutofit lnSpcReduction="10000"/>
          </a:bodyPr>
          <a:lstStyle/>
          <a:p>
            <a:pPr>
              <a:lnSpc>
                <a:spcPct val="110000"/>
              </a:lnSpc>
            </a:pPr>
            <a:r>
              <a:rPr lang="en-US" sz="2000" b="1" dirty="0">
                <a:solidFill>
                  <a:schemeClr val="accent1"/>
                </a:solidFill>
              </a:rPr>
              <a:t>1992: </a:t>
            </a:r>
            <a:r>
              <a:rPr lang="en-US" sz="2000" dirty="0"/>
              <a:t>A novel compound LY246708 is synthesized by Eli Lilly and characterized initially as a selective M</a:t>
            </a:r>
            <a:r>
              <a:rPr lang="en-US" sz="2000" baseline="-25000" dirty="0"/>
              <a:t>1</a:t>
            </a:r>
            <a:r>
              <a:rPr lang="en-US" sz="2000" dirty="0"/>
              <a:t> agonist (M</a:t>
            </a:r>
            <a:r>
              <a:rPr lang="en-US" sz="2000" baseline="-25000" dirty="0"/>
              <a:t>4</a:t>
            </a:r>
            <a:r>
              <a:rPr lang="en-US" sz="2000" dirty="0"/>
              <a:t> and M</a:t>
            </a:r>
            <a:r>
              <a:rPr lang="en-US" sz="2000" baseline="-25000" dirty="0"/>
              <a:t>5</a:t>
            </a:r>
            <a:r>
              <a:rPr lang="en-US" sz="2000" dirty="0"/>
              <a:t> cloned receptors not yet being available). The intent was to develop a </a:t>
            </a:r>
            <a:r>
              <a:rPr lang="en-US" sz="2000" dirty="0" err="1"/>
              <a:t>procognitive</a:t>
            </a:r>
            <a:r>
              <a:rPr lang="en-US" sz="2000" dirty="0"/>
              <a:t> agent for dementia of the Alzheimer type. It had no D</a:t>
            </a:r>
            <a:r>
              <a:rPr lang="en-US" sz="2000" baseline="-25000" dirty="0"/>
              <a:t>2</a:t>
            </a:r>
            <a:r>
              <a:rPr lang="en-US" sz="2000" dirty="0"/>
              <a:t> binding</a:t>
            </a:r>
          </a:p>
        </p:txBody>
      </p:sp>
      <p:sp>
        <p:nvSpPr>
          <p:cNvPr id="7" name="Content Placeholder 6">
            <a:extLst>
              <a:ext uri="{FF2B5EF4-FFF2-40B4-BE49-F238E27FC236}">
                <a16:creationId xmlns:a16="http://schemas.microsoft.com/office/drawing/2014/main" id="{7BBBA7B0-01A4-BD4F-B558-F533939E985C}"/>
              </a:ext>
            </a:extLst>
          </p:cNvPr>
          <p:cNvSpPr>
            <a:spLocks noGrp="1"/>
          </p:cNvSpPr>
          <p:nvPr>
            <p:ph sz="half" idx="2"/>
          </p:nvPr>
        </p:nvSpPr>
        <p:spPr>
          <a:xfrm>
            <a:off x="5134708" y="1496291"/>
            <a:ext cx="6447692" cy="4680672"/>
          </a:xfrm>
        </p:spPr>
        <p:txBody>
          <a:bodyPr>
            <a:normAutofit lnSpcReduction="10000"/>
          </a:bodyPr>
          <a:lstStyle/>
          <a:p>
            <a:pPr>
              <a:lnSpc>
                <a:spcPct val="110000"/>
              </a:lnSpc>
            </a:pPr>
            <a:r>
              <a:rPr lang="en-US" sz="2000" b="1" dirty="0">
                <a:solidFill>
                  <a:schemeClr val="accent1"/>
                </a:solidFill>
              </a:rPr>
              <a:t>1997: </a:t>
            </a:r>
            <a:r>
              <a:rPr lang="en-US" sz="2000" dirty="0"/>
              <a:t>Results of a large study (n=343) of patients with mild to moderate Alzheimer disease published</a:t>
            </a:r>
          </a:p>
          <a:p>
            <a:pPr lvl="1">
              <a:lnSpc>
                <a:spcPct val="110000"/>
              </a:lnSpc>
            </a:pPr>
            <a:r>
              <a:rPr lang="en-US" sz="1800" b="1" dirty="0"/>
              <a:t>Method: </a:t>
            </a:r>
            <a:r>
              <a:rPr lang="en-US" sz="1800" dirty="0"/>
              <a:t>Patients randomized in a double-blind manner to LY246708 (now called </a:t>
            </a:r>
            <a:r>
              <a:rPr lang="en-US" sz="1800" dirty="0" err="1"/>
              <a:t>xanomeline</a:t>
            </a:r>
            <a:r>
              <a:rPr lang="en-US" sz="1800" dirty="0"/>
              <a:t>) 75 mg/d, 150 mg/d or 225 mg/d or placebo and followed up to 6 months</a:t>
            </a:r>
          </a:p>
          <a:p>
            <a:pPr lvl="1">
              <a:lnSpc>
                <a:spcPct val="110000"/>
              </a:lnSpc>
            </a:pPr>
            <a:r>
              <a:rPr lang="en-US" sz="1800" b="1" dirty="0"/>
              <a:t>Cognitive results: </a:t>
            </a:r>
            <a:r>
              <a:rPr lang="en-US" sz="1800" dirty="0"/>
              <a:t>Patients in the high-dose arm (225 mg/d) had superior endpoint scores on the ADAS-Cog versus placebo (</a:t>
            </a:r>
            <a:r>
              <a:rPr lang="en-US" sz="1800" i="1" dirty="0"/>
              <a:t>P</a:t>
            </a:r>
            <a:r>
              <a:rPr lang="en-US" sz="1800" dirty="0"/>
              <a:t> &lt;0.05) </a:t>
            </a:r>
          </a:p>
          <a:p>
            <a:pPr lvl="1">
              <a:lnSpc>
                <a:spcPct val="110000"/>
              </a:lnSpc>
            </a:pPr>
            <a:r>
              <a:rPr lang="en-US" sz="1800" b="1" dirty="0"/>
              <a:t>Behavioral results: </a:t>
            </a:r>
            <a:r>
              <a:rPr lang="en-US" sz="1800" dirty="0"/>
              <a:t>Significant dose-dependent reductions in vocal outbursts, suspiciousness, delusions, agitation, and hallucinations</a:t>
            </a:r>
          </a:p>
          <a:p>
            <a:pPr lvl="1">
              <a:lnSpc>
                <a:spcPct val="110000"/>
              </a:lnSpc>
            </a:pPr>
            <a:r>
              <a:rPr lang="en-US" sz="1800" b="1" dirty="0"/>
              <a:t>Tolerability: </a:t>
            </a:r>
            <a:r>
              <a:rPr lang="en-US" sz="1800" dirty="0"/>
              <a:t>52% D/C due to dose-dependent AEs, mostly gastrointestinal. Syncope seen in 12.6% in high-dose group</a:t>
            </a:r>
          </a:p>
          <a:p>
            <a:pPr>
              <a:lnSpc>
                <a:spcPct val="110000"/>
              </a:lnSpc>
            </a:pPr>
            <a:endParaRPr lang="en-US" sz="2000" dirty="0"/>
          </a:p>
        </p:txBody>
      </p:sp>
      <p:sp>
        <p:nvSpPr>
          <p:cNvPr id="5" name="Footer Placeholder 4">
            <a:extLst>
              <a:ext uri="{FF2B5EF4-FFF2-40B4-BE49-F238E27FC236}">
                <a16:creationId xmlns:a16="http://schemas.microsoft.com/office/drawing/2014/main" id="{F77F80C8-4080-A57B-3A5C-377413D136FA}"/>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ADAS-Cog, Alzheimer's Disease Assessment Scale-Cognitive Subscale; AE, adverse event; D/C, discontinue; D2, dopamine receptor, type 2; GI, gastrointestinal.</a:t>
            </a:r>
          </a:p>
          <a:p>
            <a:r>
              <a:rPr lang="en-US" sz="1200" dirty="0" err="1"/>
              <a:t>Bodick</a:t>
            </a:r>
            <a:r>
              <a:rPr lang="en-US" sz="1200" dirty="0"/>
              <a:t> NC, et al.</a:t>
            </a:r>
            <a:r>
              <a:rPr lang="en-US" sz="1200" i="1" dirty="0"/>
              <a:t> Arch Neurol. </a:t>
            </a:r>
            <a:r>
              <a:rPr lang="en-US" sz="1200" dirty="0"/>
              <a:t>1997;54(4):465-473; </a:t>
            </a:r>
            <a:r>
              <a:rPr lang="en-US" sz="1200" dirty="0" err="1"/>
              <a:t>Bymaster</a:t>
            </a:r>
            <a:r>
              <a:rPr lang="en-US" sz="1200" dirty="0"/>
              <a:t> FP, et al.</a:t>
            </a:r>
            <a:r>
              <a:rPr lang="en-US" sz="1200" i="1" dirty="0"/>
              <a:t> J </a:t>
            </a:r>
            <a:r>
              <a:rPr lang="en-US" sz="1200" i="1" dirty="0" err="1"/>
              <a:t>Pharmacol</a:t>
            </a:r>
            <a:r>
              <a:rPr lang="en-US" sz="1200" i="1" dirty="0"/>
              <a:t> Exp </a:t>
            </a:r>
            <a:r>
              <a:rPr lang="en-US" sz="1200" i="1" dirty="0" err="1"/>
              <a:t>Ther</a:t>
            </a:r>
            <a:r>
              <a:rPr lang="en-US" sz="1200" i="1" dirty="0"/>
              <a:t>. </a:t>
            </a:r>
            <a:r>
              <a:rPr lang="en-US" sz="1200" dirty="0"/>
              <a:t>1994;269(1):282-289; </a:t>
            </a:r>
            <a:r>
              <a:rPr lang="en-US" sz="1200" dirty="0" err="1"/>
              <a:t>Sauerberg</a:t>
            </a:r>
            <a:r>
              <a:rPr lang="en-US" sz="1200" dirty="0"/>
              <a:t> P, et al. </a:t>
            </a:r>
            <a:r>
              <a:rPr lang="en-US" sz="1200" i="1" dirty="0"/>
              <a:t>J Med Chem.</a:t>
            </a:r>
            <a:r>
              <a:rPr lang="en-US" sz="1200" dirty="0"/>
              <a:t> 1992;35(12):2274-2283; Shannon HE, et al.</a:t>
            </a:r>
            <a:r>
              <a:rPr lang="en-US" sz="1200" i="1" dirty="0"/>
              <a:t> J </a:t>
            </a:r>
            <a:r>
              <a:rPr lang="en-US" sz="1200" i="1" dirty="0" err="1"/>
              <a:t>Pharmacol</a:t>
            </a:r>
            <a:r>
              <a:rPr lang="en-US" sz="1200" i="1" dirty="0"/>
              <a:t> Exp </a:t>
            </a:r>
            <a:r>
              <a:rPr lang="en-US" sz="1200" i="1" dirty="0" err="1"/>
              <a:t>Ther</a:t>
            </a:r>
            <a:r>
              <a:rPr lang="en-US" sz="1200" i="1" dirty="0"/>
              <a:t>. </a:t>
            </a:r>
            <a:r>
              <a:rPr lang="en-US" sz="1200" dirty="0"/>
              <a:t>1994;269(1):271-281.</a:t>
            </a:r>
          </a:p>
        </p:txBody>
      </p:sp>
    </p:spTree>
    <p:extLst>
      <p:ext uri="{BB962C8B-B14F-4D97-AF65-F5344CB8AC3E}">
        <p14:creationId xmlns:p14="http://schemas.microsoft.com/office/powerpoint/2010/main" val="358371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315-9230-99F8-B89A-6741DD3EB550}"/>
              </a:ext>
            </a:extLst>
          </p:cNvPr>
          <p:cNvSpPr>
            <a:spLocks noGrp="1"/>
          </p:cNvSpPr>
          <p:nvPr>
            <p:ph type="title"/>
          </p:nvPr>
        </p:nvSpPr>
        <p:spPr/>
        <p:txBody>
          <a:bodyPr/>
          <a:lstStyle/>
          <a:p>
            <a:r>
              <a:rPr lang="en-US" dirty="0"/>
              <a:t>Xanomeline In Vitro Binding and Functional Activity</a:t>
            </a:r>
          </a:p>
        </p:txBody>
      </p:sp>
      <p:sp>
        <p:nvSpPr>
          <p:cNvPr id="9" name="Content Placeholder 8">
            <a:extLst>
              <a:ext uri="{FF2B5EF4-FFF2-40B4-BE49-F238E27FC236}">
                <a16:creationId xmlns:a16="http://schemas.microsoft.com/office/drawing/2014/main" id="{78E5395E-3ECA-0A5F-0642-0996BB1070D4}"/>
              </a:ext>
            </a:extLst>
          </p:cNvPr>
          <p:cNvSpPr>
            <a:spLocks noGrp="1"/>
          </p:cNvSpPr>
          <p:nvPr>
            <p:ph sz="half" idx="1"/>
          </p:nvPr>
        </p:nvSpPr>
        <p:spPr>
          <a:xfrm>
            <a:off x="609600" y="1659679"/>
            <a:ext cx="3798277" cy="4517283"/>
          </a:xfrm>
        </p:spPr>
        <p:txBody>
          <a:bodyPr/>
          <a:lstStyle/>
          <a:p>
            <a:r>
              <a:rPr lang="en-US" dirty="0"/>
              <a:t>Receptor binding is nonselective; functional effects are much more selective with much higher intrinsic activity</a:t>
            </a:r>
            <a:br>
              <a:rPr lang="en-US" dirty="0"/>
            </a:br>
            <a:r>
              <a:rPr lang="en-US" dirty="0"/>
              <a:t>at M</a:t>
            </a:r>
            <a:r>
              <a:rPr lang="en-US" baseline="-25000" dirty="0"/>
              <a:t>1</a:t>
            </a:r>
            <a:r>
              <a:rPr lang="en-US" dirty="0"/>
              <a:t>/M</a:t>
            </a:r>
            <a:r>
              <a:rPr lang="en-US" baseline="-25000" dirty="0"/>
              <a:t>4</a:t>
            </a:r>
            <a:r>
              <a:rPr lang="en-US" dirty="0"/>
              <a:t> receptors</a:t>
            </a:r>
            <a:br>
              <a:rPr lang="en-US" dirty="0"/>
            </a:br>
            <a:r>
              <a:rPr lang="en-US" dirty="0">
                <a:solidFill>
                  <a:schemeClr val="accent2"/>
                </a:solidFill>
              </a:rPr>
              <a:t>(red arrows)</a:t>
            </a:r>
          </a:p>
          <a:p>
            <a:endParaRPr lang="en-US" dirty="0"/>
          </a:p>
        </p:txBody>
      </p:sp>
      <p:graphicFrame>
        <p:nvGraphicFramePr>
          <p:cNvPr id="5" name="Table 5">
            <a:extLst>
              <a:ext uri="{FF2B5EF4-FFF2-40B4-BE49-F238E27FC236}">
                <a16:creationId xmlns:a16="http://schemas.microsoft.com/office/drawing/2014/main" id="{583DA5AD-4E2E-3B6C-A220-5AF5A93B6B5F}"/>
              </a:ext>
            </a:extLst>
          </p:cNvPr>
          <p:cNvGraphicFramePr>
            <a:graphicFrameLocks noGrp="1"/>
          </p:cNvGraphicFramePr>
          <p:nvPr>
            <p:extLst>
              <p:ext uri="{D42A27DB-BD31-4B8C-83A1-F6EECF244321}">
                <p14:modId xmlns:p14="http://schemas.microsoft.com/office/powerpoint/2010/main" val="3942538921"/>
              </p:ext>
            </p:extLst>
          </p:nvPr>
        </p:nvGraphicFramePr>
        <p:xfrm>
          <a:off x="4747847" y="1659680"/>
          <a:ext cx="6977765" cy="3193673"/>
        </p:xfrm>
        <a:graphic>
          <a:graphicData uri="http://schemas.openxmlformats.org/drawingml/2006/table">
            <a:tbl>
              <a:tblPr firstRow="1" bandRow="1">
                <a:tableStyleId>{B301B821-A1FF-4177-AEE7-76D212191A09}</a:tableStyleId>
              </a:tblPr>
              <a:tblGrid>
                <a:gridCol w="1776583">
                  <a:extLst>
                    <a:ext uri="{9D8B030D-6E8A-4147-A177-3AD203B41FA5}">
                      <a16:colId xmlns:a16="http://schemas.microsoft.com/office/drawing/2014/main" val="333961379"/>
                    </a:ext>
                  </a:extLst>
                </a:gridCol>
                <a:gridCol w="2703847">
                  <a:extLst>
                    <a:ext uri="{9D8B030D-6E8A-4147-A177-3AD203B41FA5}">
                      <a16:colId xmlns:a16="http://schemas.microsoft.com/office/drawing/2014/main" val="1865302080"/>
                    </a:ext>
                  </a:extLst>
                </a:gridCol>
                <a:gridCol w="2497335">
                  <a:extLst>
                    <a:ext uri="{9D8B030D-6E8A-4147-A177-3AD203B41FA5}">
                      <a16:colId xmlns:a16="http://schemas.microsoft.com/office/drawing/2014/main" val="4053427870"/>
                    </a:ext>
                  </a:extLst>
                </a:gridCol>
              </a:tblGrid>
              <a:tr h="751443">
                <a:tc>
                  <a:txBody>
                    <a:bodyPr/>
                    <a:lstStyle>
                      <a:lvl1pPr marL="0" algn="l" defTabSz="914400" rtl="0" eaLnBrk="1" latinLnBrk="0" hangingPunct="1">
                        <a:spcBef>
                          <a:spcPct val="20000"/>
                        </a:spcBef>
                        <a:defRPr sz="2800" b="1" kern="1200">
                          <a:solidFill>
                            <a:schemeClr val="bg1"/>
                          </a:solidFill>
                          <a:latin typeface="Arial" panose="020B0604020202020204" pitchFamily="34" charset="0"/>
                        </a:defRPr>
                      </a:lvl1pPr>
                      <a:lvl2pPr marL="457200" algn="l" defTabSz="914400" rtl="0" eaLnBrk="1" latinLnBrk="0" hangingPunct="1">
                        <a:spcBef>
                          <a:spcPct val="20000"/>
                        </a:spcBef>
                        <a:defRPr sz="2400" b="1" kern="1200">
                          <a:solidFill>
                            <a:schemeClr val="bg1"/>
                          </a:solidFill>
                          <a:latin typeface="Arial" panose="020B0604020202020204" pitchFamily="34" charset="0"/>
                        </a:defRPr>
                      </a:lvl2pPr>
                      <a:lvl3pPr marL="914400" algn="l" defTabSz="914400" rtl="0" eaLnBrk="1" latinLnBrk="0" hangingPunct="1">
                        <a:spcBef>
                          <a:spcPct val="20000"/>
                        </a:spcBef>
                        <a:defRPr sz="2000" b="1" kern="1200">
                          <a:solidFill>
                            <a:schemeClr val="bg1"/>
                          </a:solidFill>
                          <a:latin typeface="Arial" panose="020B0604020202020204" pitchFamily="34" charset="0"/>
                        </a:defRPr>
                      </a:lvl3pPr>
                      <a:lvl4pPr marL="1371600" algn="l" defTabSz="914400" rtl="0" eaLnBrk="1" latinLnBrk="0" hangingPunct="1">
                        <a:spcBef>
                          <a:spcPct val="20000"/>
                        </a:spcBef>
                        <a:defRPr sz="1800" b="1" kern="1200">
                          <a:solidFill>
                            <a:schemeClr val="bg1"/>
                          </a:solidFill>
                          <a:latin typeface="Arial" panose="020B0604020202020204" pitchFamily="34" charset="0"/>
                        </a:defRPr>
                      </a:lvl4pPr>
                      <a:lvl5pPr marL="1828800" algn="l" defTabSz="914400" rtl="0" eaLnBrk="1" latinLnBrk="0" hangingPunct="1">
                        <a:spcBef>
                          <a:spcPct val="20000"/>
                        </a:spcBef>
                        <a:defRPr sz="1800" b="1" kern="1200">
                          <a:solidFill>
                            <a:schemeClr val="bg1"/>
                          </a:solidFill>
                          <a:latin typeface="Arial" panose="020B0604020202020204" pitchFamily="34" charset="0"/>
                        </a:defRPr>
                      </a:lvl5pPr>
                      <a:lvl6pPr marL="2286000" algn="l" defTabSz="914400" rtl="0" eaLnBrk="1" fontAlgn="base" latinLnBrk="0" hangingPunct="1">
                        <a:spcBef>
                          <a:spcPct val="20000"/>
                        </a:spcBef>
                        <a:spcAft>
                          <a:spcPct val="0"/>
                        </a:spcAft>
                        <a:defRPr sz="1800" b="1" kern="1200">
                          <a:solidFill>
                            <a:schemeClr val="bg1"/>
                          </a:solidFill>
                          <a:latin typeface="Arial" panose="020B0604020202020204" pitchFamily="34" charset="0"/>
                        </a:defRPr>
                      </a:lvl6pPr>
                      <a:lvl7pPr marL="2743200" algn="l" defTabSz="914400" rtl="0" eaLnBrk="1" fontAlgn="base" latinLnBrk="0" hangingPunct="1">
                        <a:spcBef>
                          <a:spcPct val="20000"/>
                        </a:spcBef>
                        <a:spcAft>
                          <a:spcPct val="0"/>
                        </a:spcAft>
                        <a:defRPr sz="1800" b="1" kern="1200">
                          <a:solidFill>
                            <a:schemeClr val="bg1"/>
                          </a:solidFill>
                          <a:latin typeface="Arial" panose="020B0604020202020204" pitchFamily="34" charset="0"/>
                        </a:defRPr>
                      </a:lvl7pPr>
                      <a:lvl8pPr marL="3200400" algn="l" defTabSz="914400" rtl="0" eaLnBrk="1" fontAlgn="base" latinLnBrk="0" hangingPunct="1">
                        <a:spcBef>
                          <a:spcPct val="20000"/>
                        </a:spcBef>
                        <a:spcAft>
                          <a:spcPct val="0"/>
                        </a:spcAft>
                        <a:defRPr sz="1800" b="1" kern="1200">
                          <a:solidFill>
                            <a:schemeClr val="bg1"/>
                          </a:solidFill>
                          <a:latin typeface="Arial" panose="020B0604020202020204" pitchFamily="34" charset="0"/>
                        </a:defRPr>
                      </a:lvl8pPr>
                      <a:lvl9pPr marL="3657600" algn="l" defTabSz="914400" rtl="0" eaLnBrk="1" fontAlgn="base" latinLnBrk="0" hangingPunct="1">
                        <a:spcBef>
                          <a:spcPct val="20000"/>
                        </a:spcBef>
                        <a:spcAft>
                          <a:spcPct val="0"/>
                        </a:spcAft>
                        <a:defRPr sz="1800" b="1" kern="1200">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u="none" strike="noStrike" cap="none" normalizeH="0" baseline="0" dirty="0">
                          <a:ln>
                            <a:noFill/>
                          </a:ln>
                          <a:solidFill>
                            <a:schemeClr val="bg1"/>
                          </a:solidFill>
                          <a:effectLst/>
                          <a:latin typeface="Arial" panose="020B0604020202020204" pitchFamily="34" charset="0"/>
                          <a:cs typeface="Arial" panose="020B0604020202020204" pitchFamily="34" charset="0"/>
                        </a:rPr>
                        <a:t>Receptor</a:t>
                      </a:r>
                      <a:endParaRPr kumimoji="0" lang="en-US" alt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19" marR="91419" marT="45713" marB="45713" anchor="ctr" horzOverflow="overflow"/>
                </a:tc>
                <a:tc>
                  <a:txBody>
                    <a:bodyPr/>
                    <a:lstStyle>
                      <a:lvl1pPr marL="0" algn="l" defTabSz="914400" rtl="0" eaLnBrk="1" latinLnBrk="0" hangingPunct="1">
                        <a:spcBef>
                          <a:spcPct val="20000"/>
                        </a:spcBef>
                        <a:defRPr sz="2800" b="1" kern="1200">
                          <a:solidFill>
                            <a:schemeClr val="bg1"/>
                          </a:solidFill>
                          <a:latin typeface="Arial" panose="020B0604020202020204" pitchFamily="34" charset="0"/>
                        </a:defRPr>
                      </a:lvl1pPr>
                      <a:lvl2pPr marL="457200" algn="l" defTabSz="914400" rtl="0" eaLnBrk="1" latinLnBrk="0" hangingPunct="1">
                        <a:spcBef>
                          <a:spcPct val="20000"/>
                        </a:spcBef>
                        <a:defRPr sz="2400" b="1" kern="1200">
                          <a:solidFill>
                            <a:schemeClr val="bg1"/>
                          </a:solidFill>
                          <a:latin typeface="Arial" panose="020B0604020202020204" pitchFamily="34" charset="0"/>
                        </a:defRPr>
                      </a:lvl2pPr>
                      <a:lvl3pPr marL="914400" algn="l" defTabSz="914400" rtl="0" eaLnBrk="1" latinLnBrk="0" hangingPunct="1">
                        <a:spcBef>
                          <a:spcPct val="20000"/>
                        </a:spcBef>
                        <a:defRPr sz="2000" b="1" kern="1200">
                          <a:solidFill>
                            <a:schemeClr val="bg1"/>
                          </a:solidFill>
                          <a:latin typeface="Arial" panose="020B0604020202020204" pitchFamily="34" charset="0"/>
                        </a:defRPr>
                      </a:lvl3pPr>
                      <a:lvl4pPr marL="1371600" algn="l" defTabSz="914400" rtl="0" eaLnBrk="1" latinLnBrk="0" hangingPunct="1">
                        <a:spcBef>
                          <a:spcPct val="20000"/>
                        </a:spcBef>
                        <a:defRPr sz="1800" b="1" kern="1200">
                          <a:solidFill>
                            <a:schemeClr val="bg1"/>
                          </a:solidFill>
                          <a:latin typeface="Arial" panose="020B0604020202020204" pitchFamily="34" charset="0"/>
                        </a:defRPr>
                      </a:lvl4pPr>
                      <a:lvl5pPr marL="1828800" algn="l" defTabSz="914400" rtl="0" eaLnBrk="1" latinLnBrk="0" hangingPunct="1">
                        <a:spcBef>
                          <a:spcPct val="20000"/>
                        </a:spcBef>
                        <a:defRPr sz="1800" b="1" kern="1200">
                          <a:solidFill>
                            <a:schemeClr val="bg1"/>
                          </a:solidFill>
                          <a:latin typeface="Arial" panose="020B0604020202020204" pitchFamily="34" charset="0"/>
                        </a:defRPr>
                      </a:lvl5pPr>
                      <a:lvl6pPr marL="2286000" algn="l" defTabSz="914400" rtl="0" eaLnBrk="1" fontAlgn="base" latinLnBrk="0" hangingPunct="1">
                        <a:spcBef>
                          <a:spcPct val="20000"/>
                        </a:spcBef>
                        <a:spcAft>
                          <a:spcPct val="0"/>
                        </a:spcAft>
                        <a:defRPr sz="1800" b="1" kern="1200">
                          <a:solidFill>
                            <a:schemeClr val="bg1"/>
                          </a:solidFill>
                          <a:latin typeface="Arial" panose="020B0604020202020204" pitchFamily="34" charset="0"/>
                        </a:defRPr>
                      </a:lvl6pPr>
                      <a:lvl7pPr marL="2743200" algn="l" defTabSz="914400" rtl="0" eaLnBrk="1" fontAlgn="base" latinLnBrk="0" hangingPunct="1">
                        <a:spcBef>
                          <a:spcPct val="20000"/>
                        </a:spcBef>
                        <a:spcAft>
                          <a:spcPct val="0"/>
                        </a:spcAft>
                        <a:defRPr sz="1800" b="1" kern="1200">
                          <a:solidFill>
                            <a:schemeClr val="bg1"/>
                          </a:solidFill>
                          <a:latin typeface="Arial" panose="020B0604020202020204" pitchFamily="34" charset="0"/>
                        </a:defRPr>
                      </a:lvl7pPr>
                      <a:lvl8pPr marL="3200400" algn="l" defTabSz="914400" rtl="0" eaLnBrk="1" fontAlgn="base" latinLnBrk="0" hangingPunct="1">
                        <a:spcBef>
                          <a:spcPct val="20000"/>
                        </a:spcBef>
                        <a:spcAft>
                          <a:spcPct val="0"/>
                        </a:spcAft>
                        <a:defRPr sz="1800" b="1" kern="1200">
                          <a:solidFill>
                            <a:schemeClr val="bg1"/>
                          </a:solidFill>
                          <a:latin typeface="Arial" panose="020B0604020202020204" pitchFamily="34" charset="0"/>
                        </a:defRPr>
                      </a:lvl8pPr>
                      <a:lvl9pPr marL="3657600" algn="l" defTabSz="914400" rtl="0" eaLnBrk="1" fontAlgn="base" latinLnBrk="0" hangingPunct="1">
                        <a:spcBef>
                          <a:spcPct val="20000"/>
                        </a:spcBef>
                        <a:spcAft>
                          <a:spcPct val="0"/>
                        </a:spcAft>
                        <a:defRPr sz="1800" b="1" kern="1200">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u="none" strike="noStrike" cap="none" normalizeH="0" baseline="0" dirty="0">
                          <a:ln>
                            <a:noFill/>
                          </a:ln>
                          <a:solidFill>
                            <a:schemeClr val="bg1"/>
                          </a:solidFill>
                          <a:effectLst/>
                          <a:latin typeface="Arial" panose="020B0604020202020204" pitchFamily="34" charset="0"/>
                          <a:cs typeface="Arial" panose="020B0604020202020204" pitchFamily="34" charset="0"/>
                        </a:rPr>
                        <a:t>Affinity Ki (</a:t>
                      </a:r>
                      <a:r>
                        <a:rPr kumimoji="0" lang="en-US" altLang="en-US" sz="1600" b="1" u="none" strike="noStrike" cap="none" normalizeH="0" baseline="0" dirty="0" err="1">
                          <a:ln>
                            <a:noFill/>
                          </a:ln>
                          <a:solidFill>
                            <a:schemeClr val="bg1"/>
                          </a:solidFill>
                          <a:effectLst/>
                          <a:latin typeface="Arial" panose="020B0604020202020204" pitchFamily="34" charset="0"/>
                          <a:cs typeface="Arial" panose="020B0604020202020204" pitchFamily="34" charset="0"/>
                        </a:rPr>
                        <a:t>nM</a:t>
                      </a:r>
                      <a:r>
                        <a:rPr kumimoji="0" lang="en-US" altLang="en-US" sz="1600" b="1"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1400" b="1" u="none" strike="noStrike" cap="none" normalizeH="0" baseline="0" dirty="0">
                          <a:ln>
                            <a:noFill/>
                          </a:ln>
                          <a:solidFill>
                            <a:schemeClr val="bg1"/>
                          </a:solidFill>
                          <a:effectLst/>
                          <a:latin typeface="Arial" panose="020B0604020202020204" pitchFamily="34" charset="0"/>
                          <a:cs typeface="Arial" panose="020B0604020202020204" pitchFamily="34" charset="0"/>
                        </a:rPr>
                        <a:t>*</a:t>
                      </a:r>
                      <a:endParaRPr kumimoji="0" lang="en-US" alt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19" marR="91419" marT="45713" marB="45713" anchor="ctr" horzOverflow="overflow"/>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1600" b="1" strike="noStrike" kern="1200" dirty="0">
                          <a:solidFill>
                            <a:schemeClr val="bg1"/>
                          </a:solidFill>
                          <a:latin typeface="Arial" panose="020B0604020202020204" pitchFamily="34" charset="0"/>
                          <a:cs typeface="Arial" panose="020B0604020202020204" pitchFamily="34" charset="0"/>
                        </a:rPr>
                        <a:t>PI/cAMP</a:t>
                      </a:r>
                    </a:p>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1600" b="1" strike="noStrike" kern="1200" dirty="0">
                          <a:solidFill>
                            <a:schemeClr val="bg1"/>
                          </a:solidFill>
                          <a:latin typeface="Arial" panose="020B0604020202020204" pitchFamily="34" charset="0"/>
                          <a:cs typeface="Arial" panose="020B0604020202020204" pitchFamily="34" charset="0"/>
                        </a:rPr>
                        <a:t>EC</a:t>
                      </a:r>
                      <a:r>
                        <a:rPr lang="en-US" altLang="en-US" sz="1600" b="1" strike="noStrike" kern="1200" baseline="-25000" dirty="0">
                          <a:solidFill>
                            <a:schemeClr val="bg1"/>
                          </a:solidFill>
                          <a:latin typeface="Arial" panose="020B0604020202020204" pitchFamily="34" charset="0"/>
                          <a:cs typeface="Arial" panose="020B0604020202020204" pitchFamily="34" charset="0"/>
                        </a:rPr>
                        <a:t>50</a:t>
                      </a:r>
                      <a:r>
                        <a:rPr lang="en-US" altLang="en-US" sz="1600" b="1" strike="noStrike" kern="1200" dirty="0">
                          <a:solidFill>
                            <a:schemeClr val="bg1"/>
                          </a:solidFill>
                          <a:latin typeface="Arial" panose="020B0604020202020204" pitchFamily="34" charset="0"/>
                          <a:cs typeface="Arial" panose="020B0604020202020204" pitchFamily="34" charset="0"/>
                        </a:rPr>
                        <a:t> </a:t>
                      </a:r>
                      <a:r>
                        <a:rPr lang="en-US" altLang="en-US" sz="1600" b="1" strike="noStrike" kern="1200" dirty="0" err="1">
                          <a:solidFill>
                            <a:schemeClr val="bg1"/>
                          </a:solidFill>
                          <a:latin typeface="Arial" panose="020B0604020202020204" pitchFamily="34" charset="0"/>
                          <a:cs typeface="Arial" panose="020B0604020202020204" pitchFamily="34" charset="0"/>
                        </a:rPr>
                        <a:t>nM</a:t>
                      </a:r>
                      <a:r>
                        <a:rPr lang="en-US" altLang="en-US" sz="1600" b="1" strike="noStrike" kern="1200" dirty="0">
                          <a:solidFill>
                            <a:schemeClr val="bg1"/>
                          </a:solidFill>
                          <a:latin typeface="Arial" panose="020B0604020202020204" pitchFamily="34" charset="0"/>
                          <a:cs typeface="Arial" panose="020B0604020202020204" pitchFamily="34" charset="0"/>
                        </a:rPr>
                        <a:t> (% E</a:t>
                      </a:r>
                      <a:r>
                        <a:rPr lang="en-US" altLang="en-US" sz="1600" b="1" strike="noStrike" kern="1200" baseline="-25000" dirty="0">
                          <a:solidFill>
                            <a:schemeClr val="bg1"/>
                          </a:solidFill>
                          <a:latin typeface="Arial" panose="020B0604020202020204" pitchFamily="34" charset="0"/>
                          <a:cs typeface="Arial" panose="020B0604020202020204" pitchFamily="34" charset="0"/>
                        </a:rPr>
                        <a:t>max</a:t>
                      </a:r>
                      <a:r>
                        <a:rPr lang="en-US" altLang="en-US" sz="1600" b="1" strike="noStrike" kern="1200" dirty="0">
                          <a:solidFill>
                            <a:schemeClr val="bg1"/>
                          </a:solidFill>
                          <a:latin typeface="Arial" panose="020B0604020202020204" pitchFamily="34" charset="0"/>
                          <a:cs typeface="Arial" panose="020B0604020202020204" pitchFamily="34" charset="0"/>
                        </a:rPr>
                        <a:t>) </a:t>
                      </a:r>
                      <a:r>
                        <a:rPr lang="en-US" altLang="en-US" sz="1400" b="1" strike="noStrike" kern="1200" dirty="0">
                          <a:solidFill>
                            <a:schemeClr val="bg1"/>
                          </a:solidFill>
                          <a:latin typeface="Arial" panose="020B0604020202020204" pitchFamily="34" charset="0"/>
                          <a:cs typeface="Arial" panose="020B0604020202020204" pitchFamily="34" charset="0"/>
                        </a:rPr>
                        <a:t>**</a:t>
                      </a:r>
                      <a:endParaRPr lang="en-US" altLang="en-US" sz="1600" b="1" strike="noStrike" kern="1200" dirty="0">
                        <a:solidFill>
                          <a:schemeClr val="bg1"/>
                        </a:solidFill>
                        <a:latin typeface="Arial" panose="020B0604020202020204" pitchFamily="34" charset="0"/>
                        <a:ea typeface="+mn-ea"/>
                        <a:cs typeface="Arial" panose="020B0604020202020204" pitchFamily="34" charset="0"/>
                      </a:endParaRPr>
                    </a:p>
                  </a:txBody>
                  <a:tcPr marL="91419" marR="91419" marT="45713" marB="45713" anchor="ctr" horzOverflow="overflow"/>
                </a:tc>
                <a:extLst>
                  <a:ext uri="{0D108BD9-81ED-4DB2-BD59-A6C34878D82A}">
                    <a16:rowId xmlns:a16="http://schemas.microsoft.com/office/drawing/2014/main" val="4101861795"/>
                  </a:ext>
                </a:extLst>
              </a:tr>
              <a:tr h="488446">
                <a:tc>
                  <a:txBody>
                    <a:bodyPr/>
                    <a:lstStyle>
                      <a:lvl1pPr marL="0" algn="l" defTabSz="914400" rtl="0" eaLnBrk="1" latinLnBrk="0" hangingPunct="1">
                        <a:spcBef>
                          <a:spcPct val="20000"/>
                        </a:spcBef>
                        <a:defRPr sz="2800" kern="1200">
                          <a:solidFill>
                            <a:schemeClr val="bg1"/>
                          </a:solidFill>
                          <a:latin typeface="Arial" panose="020B0604020202020204" pitchFamily="34" charset="0"/>
                        </a:defRPr>
                      </a:lvl1pPr>
                      <a:lvl2pPr marL="457200" algn="l" defTabSz="914400" rtl="0" eaLnBrk="1" latinLnBrk="0" hangingPunct="1">
                        <a:spcBef>
                          <a:spcPct val="20000"/>
                        </a:spcBef>
                        <a:defRPr sz="2400" kern="1200">
                          <a:solidFill>
                            <a:schemeClr val="bg1"/>
                          </a:solidFill>
                          <a:latin typeface="Arial" panose="020B0604020202020204" pitchFamily="34" charset="0"/>
                        </a:defRPr>
                      </a:lvl2pPr>
                      <a:lvl3pPr marL="914400" algn="l" defTabSz="914400" rtl="0" eaLnBrk="1" latinLnBrk="0" hangingPunct="1">
                        <a:spcBef>
                          <a:spcPct val="20000"/>
                        </a:spcBef>
                        <a:defRPr sz="2000" kern="1200">
                          <a:solidFill>
                            <a:schemeClr val="bg1"/>
                          </a:solidFill>
                          <a:latin typeface="Arial" panose="020B0604020202020204" pitchFamily="34" charset="0"/>
                        </a:defRPr>
                      </a:lvl3pPr>
                      <a:lvl4pPr marL="1371600" algn="l" defTabSz="914400" rtl="0" eaLnBrk="1" latinLnBrk="0" hangingPunct="1">
                        <a:spcBef>
                          <a:spcPct val="20000"/>
                        </a:spcBef>
                        <a:defRPr sz="1800" kern="1200">
                          <a:solidFill>
                            <a:schemeClr val="bg1"/>
                          </a:solidFill>
                          <a:latin typeface="Arial" panose="020B0604020202020204" pitchFamily="34" charset="0"/>
                        </a:defRPr>
                      </a:lvl4pPr>
                      <a:lvl5pPr marL="1828800" algn="l" defTabSz="914400" rtl="0" eaLnBrk="1" latinLnBrk="0" hangingPunct="1">
                        <a:spcBef>
                          <a:spcPct val="20000"/>
                        </a:spcBef>
                        <a:defRPr sz="1800" kern="1200">
                          <a:solidFill>
                            <a:schemeClr val="bg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9pPr>
                    </a:lstStyle>
                    <a:p>
                      <a:pPr marL="0" marR="0" lvl="0" indent="0" algn="ctr" defTabSz="914400" rtl="0" eaLnBrk="1" fontAlgn="base" latinLnBrk="0" hangingPunct="1">
                        <a:lnSpc>
                          <a:spcPts val="1800"/>
                        </a:lnSpc>
                        <a:spcBef>
                          <a:spcPct val="20000"/>
                        </a:spcBef>
                        <a:spcAft>
                          <a:spcPts val="800"/>
                        </a:spcAft>
                        <a:buClrTx/>
                        <a:buSzTx/>
                        <a:buFontTx/>
                        <a:buNone/>
                        <a:tabLst/>
                      </a:pPr>
                      <a:r>
                        <a:rPr kumimoji="0" lang="en-US" altLang="en-US" sz="1600" b="1" u="none" strike="noStrike" cap="none" normalizeH="0" baseline="0" dirty="0" err="1">
                          <a:ln>
                            <a:noFill/>
                          </a:ln>
                          <a:solidFill>
                            <a:schemeClr val="accent2"/>
                          </a:solidFill>
                          <a:effectLst/>
                          <a:latin typeface="Arial" panose="020B0604020202020204" pitchFamily="34" charset="0"/>
                          <a:cs typeface="Arial" panose="020B0604020202020204" pitchFamily="34" charset="0"/>
                        </a:rPr>
                        <a:t>M</a:t>
                      </a:r>
                      <a:r>
                        <a:rPr kumimoji="0" lang="en-US" altLang="en-US" sz="1600" b="1" u="none" strike="noStrike" cap="none" normalizeH="0" baseline="-25000" dirty="0" err="1">
                          <a:ln>
                            <a:noFill/>
                          </a:ln>
                          <a:solidFill>
                            <a:schemeClr val="accent2"/>
                          </a:solidFill>
                          <a:effectLst/>
                          <a:latin typeface="Arial" panose="020B0604020202020204" pitchFamily="34" charset="0"/>
                          <a:cs typeface="Arial" panose="020B0604020202020204" pitchFamily="34" charset="0"/>
                        </a:rPr>
                        <a:t>1</a:t>
                      </a:r>
                      <a:r>
                        <a:rPr kumimoji="0" lang="en-US" altLang="en-US" sz="1600" b="1" u="none" strike="noStrike" cap="none" normalizeH="0" baseline="0" dirty="0">
                          <a:ln>
                            <a:noFill/>
                          </a:ln>
                          <a:solidFill>
                            <a:schemeClr val="accent2"/>
                          </a:solidFill>
                          <a:effectLst/>
                          <a:latin typeface="Arial" panose="020B0604020202020204" pitchFamily="34" charset="0"/>
                          <a:cs typeface="Arial" panose="020B0604020202020204" pitchFamily="34" charset="0"/>
                        </a:rPr>
                        <a:t> </a:t>
                      </a:r>
                      <a:endParaRPr kumimoji="0" lang="en-US" altLang="en-US" sz="1600" b="1" i="0" u="none" strike="noStrike" cap="none" normalizeH="0" baseline="-25000" dirty="0">
                        <a:ln>
                          <a:noFill/>
                        </a:ln>
                        <a:solidFill>
                          <a:schemeClr val="accent2"/>
                        </a:solidFill>
                        <a:effectLst/>
                        <a:latin typeface="Arial" panose="020B0604020202020204" pitchFamily="34" charset="0"/>
                        <a:cs typeface="Arial" panose="020B0604020202020204" pitchFamily="34" charset="0"/>
                      </a:endParaRPr>
                    </a:p>
                  </a:txBody>
                  <a:tcPr marL="91419" marR="91419" marT="45713" marB="45713" anchor="ctr" horzOverflow="overflow"/>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strike="noStrike" dirty="0">
                          <a:ln>
                            <a:noFill/>
                          </a:ln>
                          <a:solidFill>
                            <a:schemeClr val="accent2"/>
                          </a:solidFill>
                          <a:latin typeface="Arial" panose="020B0604020202020204" pitchFamily="34" charset="0"/>
                          <a:cs typeface="Arial" panose="020B0604020202020204" pitchFamily="34" charset="0"/>
                        </a:rPr>
                        <a:t>6.5</a:t>
                      </a:r>
                    </a:p>
                  </a:txBody>
                  <a:tcPr marL="91419" marR="91419" marT="45719" marB="45719"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ts val="800"/>
                        </a:spcAft>
                        <a:buClrTx/>
                        <a:buSzTx/>
                        <a:buFontTx/>
                        <a:buNone/>
                        <a:tabLst/>
                      </a:pPr>
                      <a:r>
                        <a:rPr lang="en-US" altLang="en-US" sz="1600" b="1" strike="noStrike" kern="1200" dirty="0">
                          <a:solidFill>
                            <a:schemeClr val="accent2"/>
                          </a:solidFill>
                          <a:latin typeface="Arial" panose="020B0604020202020204" pitchFamily="34" charset="0"/>
                          <a:cs typeface="Arial" panose="020B0604020202020204" pitchFamily="34" charset="0"/>
                        </a:rPr>
                        <a:t> 355 (80%)</a:t>
                      </a:r>
                      <a:r>
                        <a:rPr lang="en-US" altLang="en-US" sz="1600" b="0" strike="noStrike" kern="1200" dirty="0">
                          <a:solidFill>
                            <a:schemeClr val="accent2"/>
                          </a:solidFill>
                          <a:latin typeface="Arial" panose="020B0604020202020204" pitchFamily="34" charset="0"/>
                          <a:cs typeface="Arial" panose="020B0604020202020204" pitchFamily="34" charset="0"/>
                        </a:rPr>
                        <a:t> [PI]</a:t>
                      </a:r>
                      <a:endParaRPr lang="en-US" altLang="en-US" sz="1600" b="0" strike="noStrike" kern="1200" dirty="0">
                        <a:solidFill>
                          <a:schemeClr val="accent2"/>
                        </a:solidFill>
                        <a:latin typeface="Arial" panose="020B0604020202020204" pitchFamily="34" charset="0"/>
                        <a:ea typeface="+mn-ea"/>
                        <a:cs typeface="Arial" panose="020B0604020202020204" pitchFamily="34" charset="0"/>
                      </a:endParaRPr>
                    </a:p>
                  </a:txBody>
                  <a:tcPr anchor="ctr" horzOverflow="overflow"/>
                </a:tc>
                <a:extLst>
                  <a:ext uri="{0D108BD9-81ED-4DB2-BD59-A6C34878D82A}">
                    <a16:rowId xmlns:a16="http://schemas.microsoft.com/office/drawing/2014/main" val="1694381164"/>
                  </a:ext>
                </a:extLst>
              </a:tr>
              <a:tr h="488446">
                <a:tc>
                  <a:txBody>
                    <a:bodyPr/>
                    <a:lstStyle>
                      <a:lvl1pPr marL="0" algn="l" defTabSz="914400" rtl="0" eaLnBrk="1" latinLnBrk="0" hangingPunct="1">
                        <a:spcBef>
                          <a:spcPct val="20000"/>
                        </a:spcBef>
                        <a:defRPr sz="2800" kern="1200">
                          <a:solidFill>
                            <a:schemeClr val="bg1"/>
                          </a:solidFill>
                          <a:latin typeface="Arial" panose="020B0604020202020204" pitchFamily="34" charset="0"/>
                        </a:defRPr>
                      </a:lvl1pPr>
                      <a:lvl2pPr marL="457200" algn="l" defTabSz="914400" rtl="0" eaLnBrk="1" latinLnBrk="0" hangingPunct="1">
                        <a:spcBef>
                          <a:spcPct val="20000"/>
                        </a:spcBef>
                        <a:defRPr sz="2400" kern="1200">
                          <a:solidFill>
                            <a:schemeClr val="bg1"/>
                          </a:solidFill>
                          <a:latin typeface="Arial" panose="020B0604020202020204" pitchFamily="34" charset="0"/>
                        </a:defRPr>
                      </a:lvl2pPr>
                      <a:lvl3pPr marL="914400" algn="l" defTabSz="914400" rtl="0" eaLnBrk="1" latinLnBrk="0" hangingPunct="1">
                        <a:spcBef>
                          <a:spcPct val="20000"/>
                        </a:spcBef>
                        <a:defRPr sz="2000" kern="1200">
                          <a:solidFill>
                            <a:schemeClr val="bg1"/>
                          </a:solidFill>
                          <a:latin typeface="Arial" panose="020B0604020202020204" pitchFamily="34" charset="0"/>
                        </a:defRPr>
                      </a:lvl3pPr>
                      <a:lvl4pPr marL="1371600" algn="l" defTabSz="914400" rtl="0" eaLnBrk="1" latinLnBrk="0" hangingPunct="1">
                        <a:spcBef>
                          <a:spcPct val="20000"/>
                        </a:spcBef>
                        <a:defRPr sz="1800" kern="1200">
                          <a:solidFill>
                            <a:schemeClr val="bg1"/>
                          </a:solidFill>
                          <a:latin typeface="Arial" panose="020B0604020202020204" pitchFamily="34" charset="0"/>
                        </a:defRPr>
                      </a:lvl4pPr>
                      <a:lvl5pPr marL="1828800" algn="l" defTabSz="914400" rtl="0" eaLnBrk="1" latinLnBrk="0" hangingPunct="1">
                        <a:spcBef>
                          <a:spcPct val="20000"/>
                        </a:spcBef>
                        <a:defRPr sz="1800" kern="1200">
                          <a:solidFill>
                            <a:schemeClr val="bg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9pPr>
                    </a:lstStyle>
                    <a:p>
                      <a:pPr marL="0" marR="0" lvl="0" indent="0" algn="ctr" defTabSz="914400" rtl="0" eaLnBrk="1" fontAlgn="base" latinLnBrk="0" hangingPunct="1">
                        <a:lnSpc>
                          <a:spcPts val="1800"/>
                        </a:lnSpc>
                        <a:spcBef>
                          <a:spcPct val="20000"/>
                        </a:spcBef>
                        <a:spcAft>
                          <a:spcPts val="800"/>
                        </a:spcAft>
                        <a:buClrTx/>
                        <a:buSzTx/>
                        <a:buFontTx/>
                        <a:buNone/>
                        <a:tabLst/>
                      </a:pPr>
                      <a:r>
                        <a:rPr kumimoji="0" lang="en-US" altLang="en-US" sz="160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t>
                      </a:r>
                      <a:r>
                        <a:rPr kumimoji="0" lang="en-US" altLang="en-US" sz="1600" u="none" strike="noStrike" cap="none" normalizeH="0" baseline="-25000" dirty="0" err="1">
                          <a:ln>
                            <a:noFill/>
                          </a:ln>
                          <a:solidFill>
                            <a:schemeClr val="tx1"/>
                          </a:solidFill>
                          <a:effectLst/>
                          <a:latin typeface="Arial" panose="020B0604020202020204" pitchFamily="34" charset="0"/>
                          <a:cs typeface="Arial" panose="020B0604020202020204" pitchFamily="34" charset="0"/>
                        </a:rPr>
                        <a:t>2</a:t>
                      </a:r>
                      <a:endParaRPr kumimoji="0" lang="en-US" altLang="en-US" sz="1600" b="1" i="0" u="none" strike="noStrike" cap="none" normalizeH="0" baseline="-25000" dirty="0">
                        <a:ln>
                          <a:noFill/>
                        </a:ln>
                        <a:solidFill>
                          <a:schemeClr val="tx1"/>
                        </a:solidFill>
                        <a:effectLst/>
                        <a:latin typeface="Arial" panose="020B0604020202020204" pitchFamily="34" charset="0"/>
                        <a:cs typeface="Arial" panose="020B0604020202020204" pitchFamily="34" charset="0"/>
                      </a:endParaRPr>
                    </a:p>
                  </a:txBody>
                  <a:tcPr marL="91419" marR="91419" marT="45713" marB="45713" anchor="ctr" horzOverflow="overflow"/>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0" strike="noStrike" dirty="0">
                          <a:ln>
                            <a:noFill/>
                          </a:ln>
                          <a:solidFill>
                            <a:schemeClr val="tx1"/>
                          </a:solidFill>
                          <a:latin typeface="Arial" panose="020B0604020202020204" pitchFamily="34" charset="0"/>
                          <a:cs typeface="Arial" panose="020B0604020202020204" pitchFamily="34" charset="0"/>
                        </a:rPr>
                        <a:t>8</a:t>
                      </a:r>
                    </a:p>
                  </a:txBody>
                  <a:tcPr marL="91419" marR="91419" marT="45719" marB="45719"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ts val="800"/>
                        </a:spcAft>
                        <a:buClrTx/>
                        <a:buSzTx/>
                        <a:buFontTx/>
                        <a:buNone/>
                        <a:tabLst/>
                      </a:pPr>
                      <a:r>
                        <a:rPr lang="en-US" altLang="en-US" sz="1600" b="0" strike="noStrike" kern="1200" dirty="0">
                          <a:solidFill>
                            <a:schemeClr val="tx1"/>
                          </a:solidFill>
                          <a:latin typeface="Arial" panose="020B0604020202020204" pitchFamily="34" charset="0"/>
                          <a:cs typeface="Arial" panose="020B0604020202020204" pitchFamily="34" charset="0"/>
                        </a:rPr>
                        <a:t>   2500 (46%) [cAMP]</a:t>
                      </a:r>
                      <a:endParaRPr lang="en-US" altLang="en-US" sz="1600" b="0" strike="noStrike" kern="1200" dirty="0">
                        <a:solidFill>
                          <a:schemeClr val="tx1"/>
                        </a:solidFill>
                        <a:latin typeface="Arial" panose="020B0604020202020204" pitchFamily="34" charset="0"/>
                        <a:ea typeface="+mn-ea"/>
                        <a:cs typeface="Arial" panose="020B0604020202020204" pitchFamily="34" charset="0"/>
                      </a:endParaRPr>
                    </a:p>
                  </a:txBody>
                  <a:tcPr anchor="ctr" horzOverflow="overflow"/>
                </a:tc>
                <a:extLst>
                  <a:ext uri="{0D108BD9-81ED-4DB2-BD59-A6C34878D82A}">
                    <a16:rowId xmlns:a16="http://schemas.microsoft.com/office/drawing/2014/main" val="653071831"/>
                  </a:ext>
                </a:extLst>
              </a:tr>
              <a:tr h="488446">
                <a:tc>
                  <a:txBody>
                    <a:bodyPr/>
                    <a:lstStyle>
                      <a:lvl1pPr marL="0" algn="l" defTabSz="914400" rtl="0" eaLnBrk="1" latinLnBrk="0" hangingPunct="1">
                        <a:spcBef>
                          <a:spcPct val="20000"/>
                        </a:spcBef>
                        <a:defRPr sz="2800" kern="1200">
                          <a:solidFill>
                            <a:schemeClr val="bg1"/>
                          </a:solidFill>
                          <a:latin typeface="Arial" panose="020B0604020202020204" pitchFamily="34" charset="0"/>
                        </a:defRPr>
                      </a:lvl1pPr>
                      <a:lvl2pPr marL="457200" algn="l" defTabSz="914400" rtl="0" eaLnBrk="1" latinLnBrk="0" hangingPunct="1">
                        <a:spcBef>
                          <a:spcPct val="20000"/>
                        </a:spcBef>
                        <a:defRPr sz="2400" kern="1200">
                          <a:solidFill>
                            <a:schemeClr val="bg1"/>
                          </a:solidFill>
                          <a:latin typeface="Arial" panose="020B0604020202020204" pitchFamily="34" charset="0"/>
                        </a:defRPr>
                      </a:lvl2pPr>
                      <a:lvl3pPr marL="914400" algn="l" defTabSz="914400" rtl="0" eaLnBrk="1" latinLnBrk="0" hangingPunct="1">
                        <a:spcBef>
                          <a:spcPct val="20000"/>
                        </a:spcBef>
                        <a:defRPr sz="2000" kern="1200">
                          <a:solidFill>
                            <a:schemeClr val="bg1"/>
                          </a:solidFill>
                          <a:latin typeface="Arial" panose="020B0604020202020204" pitchFamily="34" charset="0"/>
                        </a:defRPr>
                      </a:lvl3pPr>
                      <a:lvl4pPr marL="1371600" algn="l" defTabSz="914400" rtl="0" eaLnBrk="1" latinLnBrk="0" hangingPunct="1">
                        <a:spcBef>
                          <a:spcPct val="20000"/>
                        </a:spcBef>
                        <a:defRPr sz="1800" kern="1200">
                          <a:solidFill>
                            <a:schemeClr val="bg1"/>
                          </a:solidFill>
                          <a:latin typeface="Arial" panose="020B0604020202020204" pitchFamily="34" charset="0"/>
                        </a:defRPr>
                      </a:lvl4pPr>
                      <a:lvl5pPr marL="1828800" algn="l" defTabSz="914400" rtl="0" eaLnBrk="1" latinLnBrk="0" hangingPunct="1">
                        <a:spcBef>
                          <a:spcPct val="20000"/>
                        </a:spcBef>
                        <a:defRPr sz="1800" kern="1200">
                          <a:solidFill>
                            <a:schemeClr val="bg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9pPr>
                    </a:lstStyle>
                    <a:p>
                      <a:pPr marL="0" marR="0" lvl="0" indent="0" algn="ctr" defTabSz="914400" rtl="0" eaLnBrk="1" fontAlgn="base" latinLnBrk="0" hangingPunct="1">
                        <a:lnSpc>
                          <a:spcPts val="1800"/>
                        </a:lnSpc>
                        <a:spcBef>
                          <a:spcPct val="20000"/>
                        </a:spcBef>
                        <a:spcAft>
                          <a:spcPts val="800"/>
                        </a:spcAft>
                        <a:buClrTx/>
                        <a:buSzTx/>
                        <a:buFontTx/>
                        <a:buNone/>
                        <a:tabLst/>
                      </a:pPr>
                      <a:r>
                        <a:rPr kumimoji="0" lang="en-US" altLang="en-US" sz="160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t>
                      </a:r>
                      <a:r>
                        <a:rPr kumimoji="0" lang="en-US" altLang="en-US" sz="1600" u="none" strike="noStrike" cap="none" normalizeH="0" baseline="-25000" dirty="0" err="1">
                          <a:ln>
                            <a:noFill/>
                          </a:ln>
                          <a:solidFill>
                            <a:schemeClr val="tx1"/>
                          </a:solidFill>
                          <a:effectLst/>
                          <a:latin typeface="Arial" panose="020B0604020202020204" pitchFamily="34" charset="0"/>
                          <a:cs typeface="Arial" panose="020B0604020202020204" pitchFamily="34" charset="0"/>
                        </a:rPr>
                        <a:t>3</a:t>
                      </a:r>
                      <a:r>
                        <a:rPr kumimoji="0" lang="en-US" altLang="en-US" sz="160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600" b="1" i="0" u="none" strike="noStrike" cap="none" normalizeH="0" baseline="-25000" dirty="0">
                        <a:ln>
                          <a:noFill/>
                        </a:ln>
                        <a:solidFill>
                          <a:schemeClr val="tx1"/>
                        </a:solidFill>
                        <a:effectLst/>
                        <a:latin typeface="Arial" panose="020B0604020202020204" pitchFamily="34" charset="0"/>
                        <a:cs typeface="Arial" panose="020B0604020202020204" pitchFamily="34" charset="0"/>
                      </a:endParaRPr>
                    </a:p>
                  </a:txBody>
                  <a:tcPr marL="91419" marR="91419" marT="45713" marB="45713" anchor="ctr" horzOverflow="overflow"/>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0" strike="noStrike" dirty="0">
                          <a:ln>
                            <a:noFill/>
                          </a:ln>
                          <a:solidFill>
                            <a:schemeClr val="tx1"/>
                          </a:solidFill>
                          <a:latin typeface="Arial" panose="020B0604020202020204" pitchFamily="34" charset="0"/>
                          <a:cs typeface="Arial" panose="020B0604020202020204" pitchFamily="34" charset="0"/>
                        </a:rPr>
                        <a:t>7.1</a:t>
                      </a:r>
                    </a:p>
                  </a:txBody>
                  <a:tcPr marL="91419" marR="91419" marT="45719" marB="45719"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ts val="800"/>
                        </a:spcAft>
                        <a:buClrTx/>
                        <a:buSzTx/>
                        <a:buFontTx/>
                        <a:buNone/>
                        <a:tabLst/>
                      </a:pPr>
                      <a:r>
                        <a:rPr lang="en-US" altLang="en-US" sz="1600" b="0" strike="noStrike" kern="1200">
                          <a:solidFill>
                            <a:schemeClr val="tx1"/>
                          </a:solidFill>
                          <a:latin typeface="Arial" panose="020B0604020202020204" pitchFamily="34" charset="0"/>
                          <a:cs typeface="Arial" panose="020B0604020202020204" pitchFamily="34" charset="0"/>
                        </a:rPr>
                        <a:t>1235 (22%) [PI]</a:t>
                      </a:r>
                      <a:endParaRPr lang="en-US" altLang="en-US" sz="1600" b="0" strike="noStrike" kern="1200">
                        <a:solidFill>
                          <a:schemeClr val="tx1"/>
                        </a:solidFill>
                        <a:latin typeface="Arial" panose="020B0604020202020204" pitchFamily="34" charset="0"/>
                        <a:ea typeface="+mn-ea"/>
                        <a:cs typeface="Arial" panose="020B0604020202020204" pitchFamily="34" charset="0"/>
                      </a:endParaRPr>
                    </a:p>
                  </a:txBody>
                  <a:tcPr anchor="ctr" horzOverflow="overflow"/>
                </a:tc>
                <a:extLst>
                  <a:ext uri="{0D108BD9-81ED-4DB2-BD59-A6C34878D82A}">
                    <a16:rowId xmlns:a16="http://schemas.microsoft.com/office/drawing/2014/main" val="2702424016"/>
                  </a:ext>
                </a:extLst>
              </a:tr>
              <a:tr h="488446">
                <a:tc>
                  <a:txBody>
                    <a:bodyPr/>
                    <a:lstStyle>
                      <a:lvl1pPr marL="0" algn="l" defTabSz="914400" rtl="0" eaLnBrk="1" latinLnBrk="0" hangingPunct="1">
                        <a:spcBef>
                          <a:spcPct val="20000"/>
                        </a:spcBef>
                        <a:defRPr sz="2800" kern="1200">
                          <a:solidFill>
                            <a:schemeClr val="bg1"/>
                          </a:solidFill>
                          <a:latin typeface="Arial" panose="020B0604020202020204" pitchFamily="34" charset="0"/>
                        </a:defRPr>
                      </a:lvl1pPr>
                      <a:lvl2pPr marL="457200" algn="l" defTabSz="914400" rtl="0" eaLnBrk="1" latinLnBrk="0" hangingPunct="1">
                        <a:spcBef>
                          <a:spcPct val="20000"/>
                        </a:spcBef>
                        <a:defRPr sz="2400" kern="1200">
                          <a:solidFill>
                            <a:schemeClr val="bg1"/>
                          </a:solidFill>
                          <a:latin typeface="Arial" panose="020B0604020202020204" pitchFamily="34" charset="0"/>
                        </a:defRPr>
                      </a:lvl2pPr>
                      <a:lvl3pPr marL="914400" algn="l" defTabSz="914400" rtl="0" eaLnBrk="1" latinLnBrk="0" hangingPunct="1">
                        <a:spcBef>
                          <a:spcPct val="20000"/>
                        </a:spcBef>
                        <a:defRPr sz="2000" kern="1200">
                          <a:solidFill>
                            <a:schemeClr val="bg1"/>
                          </a:solidFill>
                          <a:latin typeface="Arial" panose="020B0604020202020204" pitchFamily="34" charset="0"/>
                        </a:defRPr>
                      </a:lvl3pPr>
                      <a:lvl4pPr marL="1371600" algn="l" defTabSz="914400" rtl="0" eaLnBrk="1" latinLnBrk="0" hangingPunct="1">
                        <a:spcBef>
                          <a:spcPct val="20000"/>
                        </a:spcBef>
                        <a:defRPr sz="1800" kern="1200">
                          <a:solidFill>
                            <a:schemeClr val="bg1"/>
                          </a:solidFill>
                          <a:latin typeface="Arial" panose="020B0604020202020204" pitchFamily="34" charset="0"/>
                        </a:defRPr>
                      </a:lvl4pPr>
                      <a:lvl5pPr marL="1828800" algn="l" defTabSz="914400" rtl="0" eaLnBrk="1" latinLnBrk="0" hangingPunct="1">
                        <a:spcBef>
                          <a:spcPct val="20000"/>
                        </a:spcBef>
                        <a:defRPr sz="1800" kern="1200">
                          <a:solidFill>
                            <a:schemeClr val="bg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9pPr>
                    </a:lstStyle>
                    <a:p>
                      <a:pPr marL="0" marR="0" lvl="0" indent="0" algn="ctr" defTabSz="914400" rtl="0" eaLnBrk="1" fontAlgn="base" latinLnBrk="0" hangingPunct="1">
                        <a:lnSpc>
                          <a:spcPts val="1800"/>
                        </a:lnSpc>
                        <a:spcBef>
                          <a:spcPct val="20000"/>
                        </a:spcBef>
                        <a:spcAft>
                          <a:spcPts val="800"/>
                        </a:spcAft>
                        <a:buClrTx/>
                        <a:buSzTx/>
                        <a:buFontTx/>
                        <a:buNone/>
                        <a:tabLst/>
                      </a:pPr>
                      <a:r>
                        <a:rPr kumimoji="0" lang="en-US" altLang="en-US" sz="1600" b="1" u="none" strike="noStrike" cap="none" normalizeH="0" baseline="0" dirty="0" err="1">
                          <a:ln>
                            <a:noFill/>
                          </a:ln>
                          <a:solidFill>
                            <a:schemeClr val="accent2"/>
                          </a:solidFill>
                          <a:effectLst/>
                          <a:latin typeface="Arial" panose="020B0604020202020204" pitchFamily="34" charset="0"/>
                          <a:cs typeface="Arial" panose="020B0604020202020204" pitchFamily="34" charset="0"/>
                        </a:rPr>
                        <a:t>M</a:t>
                      </a:r>
                      <a:r>
                        <a:rPr kumimoji="0" lang="en-US" altLang="en-US" sz="1600" b="1" u="none" strike="noStrike" cap="none" normalizeH="0" baseline="-25000" dirty="0" err="1">
                          <a:ln>
                            <a:noFill/>
                          </a:ln>
                          <a:solidFill>
                            <a:schemeClr val="accent2"/>
                          </a:solidFill>
                          <a:effectLst/>
                          <a:latin typeface="Arial" panose="020B0604020202020204" pitchFamily="34" charset="0"/>
                          <a:cs typeface="Arial" panose="020B0604020202020204" pitchFamily="34" charset="0"/>
                        </a:rPr>
                        <a:t>4</a:t>
                      </a:r>
                      <a:r>
                        <a:rPr kumimoji="0" lang="en-US" altLang="en-US" sz="1600" b="1" u="none" strike="noStrike" cap="none" normalizeH="0" baseline="0" dirty="0">
                          <a:ln>
                            <a:noFill/>
                          </a:ln>
                          <a:solidFill>
                            <a:schemeClr val="accent2"/>
                          </a:solidFill>
                          <a:effectLst/>
                          <a:latin typeface="Arial" panose="020B0604020202020204" pitchFamily="34" charset="0"/>
                          <a:cs typeface="Arial" panose="020B0604020202020204" pitchFamily="34" charset="0"/>
                        </a:rPr>
                        <a:t> </a:t>
                      </a:r>
                      <a:endParaRPr kumimoji="0" lang="en-US" altLang="en-US" sz="1600" b="1" i="0" u="none" strike="noStrike" cap="none" normalizeH="0" baseline="-25000" dirty="0">
                        <a:ln>
                          <a:noFill/>
                        </a:ln>
                        <a:solidFill>
                          <a:schemeClr val="accent2"/>
                        </a:solidFill>
                        <a:effectLst/>
                        <a:latin typeface="Arial" panose="020B0604020202020204" pitchFamily="34" charset="0"/>
                        <a:cs typeface="Arial" panose="020B0604020202020204" pitchFamily="34" charset="0"/>
                      </a:endParaRPr>
                    </a:p>
                  </a:txBody>
                  <a:tcPr marL="91419" marR="91419" marT="45713" marB="45713" anchor="ctr" horzOverflow="overflow"/>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strike="noStrike" dirty="0">
                          <a:ln>
                            <a:noFill/>
                          </a:ln>
                          <a:solidFill>
                            <a:schemeClr val="accent2"/>
                          </a:solidFill>
                          <a:latin typeface="Arial" panose="020B0604020202020204" pitchFamily="34" charset="0"/>
                          <a:cs typeface="Arial" panose="020B0604020202020204" pitchFamily="34" charset="0"/>
                        </a:rPr>
                        <a:t>29</a:t>
                      </a:r>
                    </a:p>
                  </a:txBody>
                  <a:tcPr marL="91419" marR="91419" marT="45719" marB="45719"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ts val="800"/>
                        </a:spcAft>
                        <a:buClrTx/>
                        <a:buSzTx/>
                        <a:buFontTx/>
                        <a:buNone/>
                        <a:tabLst/>
                      </a:pPr>
                      <a:r>
                        <a:rPr lang="en-US" altLang="en-US" sz="1600" b="1" strike="noStrike" kern="1200" dirty="0">
                          <a:solidFill>
                            <a:schemeClr val="accent2"/>
                          </a:solidFill>
                          <a:latin typeface="Arial" panose="020B0604020202020204" pitchFamily="34" charset="0"/>
                          <a:cs typeface="Arial" panose="020B0604020202020204" pitchFamily="34" charset="0"/>
                        </a:rPr>
                        <a:t>    125 (96%) </a:t>
                      </a:r>
                      <a:r>
                        <a:rPr lang="en-US" altLang="en-US" sz="1600" b="0" strike="noStrike" kern="1200" dirty="0">
                          <a:solidFill>
                            <a:schemeClr val="accent2"/>
                          </a:solidFill>
                          <a:latin typeface="Arial" panose="020B0604020202020204" pitchFamily="34" charset="0"/>
                          <a:cs typeface="Arial" panose="020B0604020202020204" pitchFamily="34" charset="0"/>
                        </a:rPr>
                        <a:t>[cAMP]</a:t>
                      </a:r>
                      <a:endParaRPr lang="en-US" altLang="en-US" sz="1600" b="1" strike="noStrike" kern="1200" dirty="0">
                        <a:solidFill>
                          <a:schemeClr val="accent2"/>
                        </a:solidFill>
                        <a:latin typeface="Arial" panose="020B0604020202020204" pitchFamily="34" charset="0"/>
                        <a:ea typeface="+mn-ea"/>
                        <a:cs typeface="Arial" panose="020B0604020202020204" pitchFamily="34" charset="0"/>
                      </a:endParaRPr>
                    </a:p>
                  </a:txBody>
                  <a:tcPr anchor="ctr" horzOverflow="overflow"/>
                </a:tc>
                <a:extLst>
                  <a:ext uri="{0D108BD9-81ED-4DB2-BD59-A6C34878D82A}">
                    <a16:rowId xmlns:a16="http://schemas.microsoft.com/office/drawing/2014/main" val="386767147"/>
                  </a:ext>
                </a:extLst>
              </a:tr>
              <a:tr h="488446">
                <a:tc>
                  <a:txBody>
                    <a:bodyPr/>
                    <a:lstStyle>
                      <a:lvl1pPr marL="0" algn="l" defTabSz="914400" rtl="0" eaLnBrk="1" latinLnBrk="0" hangingPunct="1">
                        <a:spcBef>
                          <a:spcPct val="20000"/>
                        </a:spcBef>
                        <a:defRPr sz="2800" kern="1200">
                          <a:solidFill>
                            <a:schemeClr val="bg1"/>
                          </a:solidFill>
                          <a:latin typeface="Arial" panose="020B0604020202020204" pitchFamily="34" charset="0"/>
                        </a:defRPr>
                      </a:lvl1pPr>
                      <a:lvl2pPr marL="457200" algn="l" defTabSz="914400" rtl="0" eaLnBrk="1" latinLnBrk="0" hangingPunct="1">
                        <a:spcBef>
                          <a:spcPct val="20000"/>
                        </a:spcBef>
                        <a:defRPr sz="2400" kern="1200">
                          <a:solidFill>
                            <a:schemeClr val="bg1"/>
                          </a:solidFill>
                          <a:latin typeface="Arial" panose="020B0604020202020204" pitchFamily="34" charset="0"/>
                        </a:defRPr>
                      </a:lvl2pPr>
                      <a:lvl3pPr marL="914400" algn="l" defTabSz="914400" rtl="0" eaLnBrk="1" latinLnBrk="0" hangingPunct="1">
                        <a:spcBef>
                          <a:spcPct val="20000"/>
                        </a:spcBef>
                        <a:defRPr sz="2000" kern="1200">
                          <a:solidFill>
                            <a:schemeClr val="bg1"/>
                          </a:solidFill>
                          <a:latin typeface="Arial" panose="020B0604020202020204" pitchFamily="34" charset="0"/>
                        </a:defRPr>
                      </a:lvl3pPr>
                      <a:lvl4pPr marL="1371600" algn="l" defTabSz="914400" rtl="0" eaLnBrk="1" latinLnBrk="0" hangingPunct="1">
                        <a:spcBef>
                          <a:spcPct val="20000"/>
                        </a:spcBef>
                        <a:defRPr sz="1800" kern="1200">
                          <a:solidFill>
                            <a:schemeClr val="bg1"/>
                          </a:solidFill>
                          <a:latin typeface="Arial" panose="020B0604020202020204" pitchFamily="34" charset="0"/>
                        </a:defRPr>
                      </a:lvl4pPr>
                      <a:lvl5pPr marL="1828800" algn="l" defTabSz="914400" rtl="0" eaLnBrk="1" latinLnBrk="0" hangingPunct="1">
                        <a:spcBef>
                          <a:spcPct val="20000"/>
                        </a:spcBef>
                        <a:defRPr sz="1800" kern="1200">
                          <a:solidFill>
                            <a:schemeClr val="bg1"/>
                          </a:solidFill>
                          <a:latin typeface="Arial" panose="020B0604020202020204" pitchFamily="34" charset="0"/>
                        </a:defRPr>
                      </a:lvl5pPr>
                      <a:lvl6pPr marL="22860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6pPr>
                      <a:lvl7pPr marL="27432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7pPr>
                      <a:lvl8pPr marL="32004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8pPr>
                      <a:lvl9pPr marL="3657600" algn="l" defTabSz="914400" rtl="0" eaLnBrk="1" fontAlgn="base" latinLnBrk="0" hangingPunct="1">
                        <a:spcBef>
                          <a:spcPct val="20000"/>
                        </a:spcBef>
                        <a:spcAft>
                          <a:spcPct val="0"/>
                        </a:spcAft>
                        <a:defRPr sz="1800" kern="1200">
                          <a:solidFill>
                            <a:schemeClr val="bg1"/>
                          </a:solidFill>
                          <a:latin typeface="Arial" panose="020B0604020202020204" pitchFamily="34" charset="0"/>
                        </a:defRPr>
                      </a:lvl9pPr>
                    </a:lstStyle>
                    <a:p>
                      <a:pPr marL="0" marR="0" lvl="0" indent="0" algn="ctr" defTabSz="914400" rtl="0" eaLnBrk="1" fontAlgn="base" latinLnBrk="0" hangingPunct="1">
                        <a:lnSpc>
                          <a:spcPts val="1800"/>
                        </a:lnSpc>
                        <a:spcBef>
                          <a:spcPct val="20000"/>
                        </a:spcBef>
                        <a:spcAft>
                          <a:spcPts val="800"/>
                        </a:spcAft>
                        <a:buClrTx/>
                        <a:buSzTx/>
                        <a:buFontTx/>
                        <a:buNone/>
                        <a:tabLst/>
                      </a:pPr>
                      <a:r>
                        <a:rPr kumimoji="0" lang="en-US" altLang="en-US" sz="160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t>
                      </a:r>
                      <a:r>
                        <a:rPr kumimoji="0" lang="en-US" altLang="en-US" sz="1600" u="none" strike="noStrike" cap="none" normalizeH="0" baseline="-25000" dirty="0" err="1">
                          <a:ln>
                            <a:noFill/>
                          </a:ln>
                          <a:solidFill>
                            <a:schemeClr val="tx1"/>
                          </a:solidFill>
                          <a:effectLst/>
                          <a:latin typeface="Arial" panose="020B0604020202020204" pitchFamily="34" charset="0"/>
                          <a:cs typeface="Arial" panose="020B0604020202020204" pitchFamily="34" charset="0"/>
                        </a:rPr>
                        <a:t>5</a:t>
                      </a:r>
                      <a:r>
                        <a:rPr kumimoji="0" lang="en-US" altLang="en-US" sz="160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600" b="1" i="0" u="none" strike="noStrike" cap="none" normalizeH="0" baseline="-25000" dirty="0">
                        <a:ln>
                          <a:noFill/>
                        </a:ln>
                        <a:solidFill>
                          <a:schemeClr val="tx1"/>
                        </a:solidFill>
                        <a:effectLst/>
                        <a:latin typeface="Arial" panose="020B0604020202020204" pitchFamily="34" charset="0"/>
                        <a:cs typeface="Arial" panose="020B0604020202020204" pitchFamily="34" charset="0"/>
                      </a:endParaRPr>
                    </a:p>
                  </a:txBody>
                  <a:tcPr marL="91419" marR="91419" marT="45713" marB="45713" anchor="ctr" horzOverflow="overflow"/>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0" strike="noStrike">
                          <a:ln>
                            <a:noFill/>
                          </a:ln>
                          <a:solidFill>
                            <a:schemeClr val="tx1"/>
                          </a:solidFill>
                          <a:latin typeface="Arial" panose="020B0604020202020204" pitchFamily="34" charset="0"/>
                          <a:cs typeface="Arial" panose="020B0604020202020204" pitchFamily="34" charset="0"/>
                        </a:rPr>
                        <a:t>9</a:t>
                      </a:r>
                    </a:p>
                  </a:txBody>
                  <a:tcPr marL="91419" marR="91419" marT="45719" marB="45719"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ts val="800"/>
                        </a:spcAft>
                        <a:buClrTx/>
                        <a:buSzTx/>
                        <a:buFontTx/>
                        <a:buNone/>
                        <a:tabLst/>
                      </a:pPr>
                      <a:r>
                        <a:rPr lang="en-US" altLang="en-US" sz="1600" b="0" strike="noStrike" kern="1200" dirty="0">
                          <a:solidFill>
                            <a:schemeClr val="tx1"/>
                          </a:solidFill>
                          <a:latin typeface="Arial" panose="020B0604020202020204" pitchFamily="34" charset="0"/>
                          <a:cs typeface="Arial" panose="020B0604020202020204" pitchFamily="34" charset="0"/>
                        </a:rPr>
                        <a:t>7500 (59%) [PI]</a:t>
                      </a:r>
                      <a:endParaRPr lang="en-US" altLang="en-US" sz="1600" b="0" strike="noStrike" kern="1200" dirty="0">
                        <a:solidFill>
                          <a:schemeClr val="tx1"/>
                        </a:solidFill>
                        <a:latin typeface="Arial" panose="020B0604020202020204" pitchFamily="34" charset="0"/>
                        <a:ea typeface="+mn-ea"/>
                        <a:cs typeface="Arial" panose="020B0604020202020204" pitchFamily="34" charset="0"/>
                      </a:endParaRPr>
                    </a:p>
                  </a:txBody>
                  <a:tcPr anchor="ctr" horzOverflow="overflow"/>
                </a:tc>
                <a:extLst>
                  <a:ext uri="{0D108BD9-81ED-4DB2-BD59-A6C34878D82A}">
                    <a16:rowId xmlns:a16="http://schemas.microsoft.com/office/drawing/2014/main" val="706116152"/>
                  </a:ext>
                </a:extLst>
              </a:tr>
            </a:tbl>
          </a:graphicData>
        </a:graphic>
      </p:graphicFrame>
      <p:cxnSp>
        <p:nvCxnSpPr>
          <p:cNvPr id="6" name="Straight Arrow Connector 5">
            <a:extLst>
              <a:ext uri="{FF2B5EF4-FFF2-40B4-BE49-F238E27FC236}">
                <a16:creationId xmlns:a16="http://schemas.microsoft.com/office/drawing/2014/main" id="{B1C76E4F-7041-BAF2-6DD4-0088848C3242}"/>
              </a:ext>
            </a:extLst>
          </p:cNvPr>
          <p:cNvCxnSpPr>
            <a:cxnSpLocks/>
          </p:cNvCxnSpPr>
          <p:nvPr/>
        </p:nvCxnSpPr>
        <p:spPr bwMode="auto">
          <a:xfrm>
            <a:off x="4747847" y="2669633"/>
            <a:ext cx="492368" cy="0"/>
          </a:xfrm>
          <a:prstGeom prst="straightConnector1">
            <a:avLst/>
          </a:prstGeom>
          <a:noFill/>
          <a:ln w="57150" cap="flat" cmpd="sng" algn="ctr">
            <a:solidFill>
              <a:schemeClr val="accent2"/>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C58C0956-342A-C742-3FE6-A64238B09B6B}"/>
              </a:ext>
            </a:extLst>
          </p:cNvPr>
          <p:cNvCxnSpPr>
            <a:cxnSpLocks/>
          </p:cNvCxnSpPr>
          <p:nvPr/>
        </p:nvCxnSpPr>
        <p:spPr bwMode="auto">
          <a:xfrm>
            <a:off x="4747847" y="4158463"/>
            <a:ext cx="492368" cy="0"/>
          </a:xfrm>
          <a:prstGeom prst="straightConnector1">
            <a:avLst/>
          </a:prstGeom>
          <a:noFill/>
          <a:ln w="57150" cap="flat" cmpd="sng" algn="ctr">
            <a:solidFill>
              <a:schemeClr val="accent2"/>
            </a:solidFill>
            <a:prstDash val="solid"/>
            <a:round/>
            <a:headEnd type="none" w="med" len="med"/>
            <a:tailEnd type="triangle"/>
          </a:ln>
          <a:effectLst/>
        </p:spPr>
      </p:cxnSp>
      <p:sp>
        <p:nvSpPr>
          <p:cNvPr id="19" name="Footer Placeholder 4">
            <a:extLst>
              <a:ext uri="{FF2B5EF4-FFF2-40B4-BE49-F238E27FC236}">
                <a16:creationId xmlns:a16="http://schemas.microsoft.com/office/drawing/2014/main" id="{4F6C51FA-FCDC-1430-C07C-0BC4CBD4DBAC}"/>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Aft>
                <a:spcPts val="0"/>
              </a:spcAft>
            </a:pPr>
            <a:r>
              <a:rPr lang="en-US" sz="1200" b="0" dirty="0">
                <a:latin typeface="Arial" panose="020B0604020202020204" pitchFamily="34" charset="0"/>
                <a:cs typeface="Arial" panose="020B0604020202020204" pitchFamily="34" charset="0"/>
              </a:rPr>
              <a:t>*</a:t>
            </a:r>
            <a:r>
              <a:rPr lang="it-IT" sz="1200" b="0" dirty="0">
                <a:latin typeface="Arial" panose="020B0604020202020204" pitchFamily="34" charset="0"/>
                <a:cs typeface="Arial" panose="020B0604020202020204" pitchFamily="34" charset="0"/>
              </a:rPr>
              <a:t>Bonifazi A, et al. </a:t>
            </a:r>
            <a:r>
              <a:rPr lang="it-IT" sz="1200" b="0" i="1" dirty="0" err="1">
                <a:latin typeface="Arial" panose="020B0604020202020204" pitchFamily="34" charset="0"/>
                <a:cs typeface="Arial" panose="020B0604020202020204" pitchFamily="34" charset="0"/>
              </a:rPr>
              <a:t>J</a:t>
            </a:r>
            <a:r>
              <a:rPr lang="it-IT" sz="1200" b="0" i="1" dirty="0">
                <a:latin typeface="Arial" panose="020B0604020202020204" pitchFamily="34" charset="0"/>
                <a:cs typeface="Arial" panose="020B0604020202020204" pitchFamily="34" charset="0"/>
              </a:rPr>
              <a:t> </a:t>
            </a:r>
            <a:r>
              <a:rPr lang="it-IT" sz="1200" b="0" i="1" dirty="0" err="1">
                <a:latin typeface="Arial" panose="020B0604020202020204" pitchFamily="34" charset="0"/>
                <a:cs typeface="Arial" panose="020B0604020202020204" pitchFamily="34" charset="0"/>
              </a:rPr>
              <a:t>Med</a:t>
            </a:r>
            <a:r>
              <a:rPr lang="it-IT" sz="1200" b="0" i="1" dirty="0">
                <a:latin typeface="Arial" panose="020B0604020202020204" pitchFamily="34" charset="0"/>
                <a:cs typeface="Arial" panose="020B0604020202020204" pitchFamily="34" charset="0"/>
              </a:rPr>
              <a:t> </a:t>
            </a:r>
            <a:r>
              <a:rPr lang="it-IT" sz="1200" b="0" i="1" dirty="0" err="1">
                <a:latin typeface="Arial" panose="020B0604020202020204" pitchFamily="34" charset="0"/>
                <a:cs typeface="Arial" panose="020B0604020202020204" pitchFamily="34" charset="0"/>
              </a:rPr>
              <a:t>Chem</a:t>
            </a:r>
            <a:r>
              <a:rPr lang="it-IT" sz="1200" b="0" i="1" dirty="0">
                <a:latin typeface="Arial" panose="020B0604020202020204" pitchFamily="34" charset="0"/>
                <a:cs typeface="Arial" panose="020B0604020202020204" pitchFamily="34" charset="0"/>
              </a:rPr>
              <a:t>. </a:t>
            </a:r>
            <a:r>
              <a:rPr lang="it-IT" sz="1200" b="0" dirty="0">
                <a:latin typeface="Arial" panose="020B0604020202020204" pitchFamily="34" charset="0"/>
                <a:cs typeface="Arial" panose="020B0604020202020204" pitchFamily="34" charset="0"/>
              </a:rPr>
              <a:t>2014;57(4):9065-9077; </a:t>
            </a:r>
            <a:r>
              <a:rPr lang="en-US" sz="1200" b="0" dirty="0">
                <a:latin typeface="Arial" panose="020B0604020202020204" pitchFamily="34" charset="0"/>
                <a:ea typeface="Tahoma" panose="020B0604030504040204" pitchFamily="34" charset="0"/>
                <a:cs typeface="Arial" panose="020B0604020202020204" pitchFamily="34" charset="0"/>
              </a:rPr>
              <a:t>**</a:t>
            </a:r>
            <a:r>
              <a:rPr lang="da-DK" sz="1200" b="0" dirty="0" err="1">
                <a:latin typeface="Arial" panose="020B0604020202020204" pitchFamily="34" charset="0"/>
                <a:ea typeface="Tahoma" panose="020B0604030504040204" pitchFamily="34" charset="0"/>
                <a:cs typeface="Arial" panose="020B0604020202020204" pitchFamily="34" charset="0"/>
              </a:rPr>
              <a:t>Bymaster</a:t>
            </a:r>
            <a:r>
              <a:rPr lang="da-DK" sz="1200" b="0" dirty="0">
                <a:latin typeface="Arial" panose="020B0604020202020204" pitchFamily="34" charset="0"/>
                <a:ea typeface="Tahoma" panose="020B0604030504040204" pitchFamily="34" charset="0"/>
                <a:cs typeface="Arial" panose="020B0604020202020204" pitchFamily="34" charset="0"/>
              </a:rPr>
              <a:t> F, et al. </a:t>
            </a:r>
            <a:r>
              <a:rPr lang="da-DK" sz="1200" b="0" i="1" dirty="0">
                <a:latin typeface="Arial" panose="020B0604020202020204" pitchFamily="34" charset="0"/>
                <a:ea typeface="Tahoma" panose="020B0604030504040204" pitchFamily="34" charset="0"/>
                <a:cs typeface="Arial" panose="020B0604020202020204" pitchFamily="34" charset="0"/>
              </a:rPr>
              <a:t>Drug </a:t>
            </a:r>
            <a:r>
              <a:rPr lang="da-DK" sz="1200" b="0" i="1" dirty="0" err="1">
                <a:latin typeface="Arial" panose="020B0604020202020204" pitchFamily="34" charset="0"/>
                <a:ea typeface="Tahoma" panose="020B0604030504040204" pitchFamily="34" charset="0"/>
                <a:cs typeface="Arial" panose="020B0604020202020204" pitchFamily="34" charset="0"/>
              </a:rPr>
              <a:t>Dev</a:t>
            </a:r>
            <a:r>
              <a:rPr lang="da-DK" sz="1200" b="0" i="1" dirty="0">
                <a:latin typeface="Arial" panose="020B0604020202020204" pitchFamily="34" charset="0"/>
                <a:ea typeface="Tahoma" panose="020B0604030504040204" pitchFamily="34" charset="0"/>
                <a:cs typeface="Arial" panose="020B0604020202020204" pitchFamily="34" charset="0"/>
              </a:rPr>
              <a:t> Res. </a:t>
            </a:r>
            <a:r>
              <a:rPr lang="da-DK" sz="1200" b="0" dirty="0">
                <a:latin typeface="Arial" panose="020B0604020202020204" pitchFamily="34" charset="0"/>
                <a:ea typeface="Tahoma" panose="020B0604030504040204" pitchFamily="34" charset="0"/>
                <a:cs typeface="Arial" panose="020B0604020202020204" pitchFamily="34" charset="0"/>
              </a:rPr>
              <a:t>1997;40(2):158-170.</a:t>
            </a:r>
          </a:p>
          <a:p>
            <a:pPr fontAlgn="auto">
              <a:spcAft>
                <a:spcPts val="0"/>
              </a:spcAft>
            </a:pPr>
            <a:r>
              <a:rPr lang="en-US" sz="1200" b="0" dirty="0">
                <a:latin typeface="Arial" panose="020B0604020202020204" pitchFamily="34" charset="0"/>
                <a:ea typeface="Tahoma" panose="020B0604030504040204" pitchFamily="34" charset="0"/>
                <a:cs typeface="Arial" panose="020B0604020202020204" pitchFamily="34" charset="0"/>
              </a:rPr>
              <a:t>cAMP, cyclic AMP production; EC5, concentration that produces 50% of the maximal effect; Emax, maximal efficacy; PI, </a:t>
            </a:r>
            <a:r>
              <a:rPr lang="en-US" sz="1200" b="0" dirty="0" err="1">
                <a:latin typeface="Arial" panose="020B0604020202020204" pitchFamily="34" charset="0"/>
                <a:ea typeface="Tahoma" panose="020B0604030504040204" pitchFamily="34" charset="0"/>
                <a:cs typeface="Arial" panose="020B0604020202020204" pitchFamily="34" charset="0"/>
              </a:rPr>
              <a:t>phosphoinositol</a:t>
            </a:r>
            <a:r>
              <a:rPr lang="en-US" sz="1200" b="0" dirty="0">
                <a:latin typeface="Arial" panose="020B0604020202020204" pitchFamily="34" charset="0"/>
                <a:ea typeface="Tahoma" panose="020B0604030504040204" pitchFamily="34" charset="0"/>
                <a:cs typeface="Arial" panose="020B0604020202020204" pitchFamily="34" charset="0"/>
              </a:rPr>
              <a:t> turnover.</a:t>
            </a:r>
          </a:p>
        </p:txBody>
      </p:sp>
    </p:spTree>
    <p:extLst>
      <p:ext uri="{BB962C8B-B14F-4D97-AF65-F5344CB8AC3E}">
        <p14:creationId xmlns:p14="http://schemas.microsoft.com/office/powerpoint/2010/main" val="115759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9C2849-B260-5685-C03B-6A87714A3E19}"/>
              </a:ext>
            </a:extLst>
          </p:cNvPr>
          <p:cNvGrpSpPr/>
          <p:nvPr/>
        </p:nvGrpSpPr>
        <p:grpSpPr>
          <a:xfrm>
            <a:off x="418556" y="2328784"/>
            <a:ext cx="11201942" cy="3878779"/>
            <a:chOff x="1214622" y="2808379"/>
            <a:chExt cx="8645174" cy="2993473"/>
          </a:xfrm>
        </p:grpSpPr>
        <p:pic>
          <p:nvPicPr>
            <p:cNvPr id="6" name="Picture 5">
              <a:extLst>
                <a:ext uri="{FF2B5EF4-FFF2-40B4-BE49-F238E27FC236}">
                  <a16:creationId xmlns:a16="http://schemas.microsoft.com/office/drawing/2014/main" id="{A3D0EA11-9239-6CDA-E98A-BA4E1E668D4B}"/>
                </a:ext>
              </a:extLst>
            </p:cNvPr>
            <p:cNvPicPr>
              <a:picLocks noChangeAspect="1"/>
            </p:cNvPicPr>
            <p:nvPr/>
          </p:nvPicPr>
          <p:blipFill>
            <a:blip r:embed="rId2"/>
            <a:stretch>
              <a:fillRect/>
            </a:stretch>
          </p:blipFill>
          <p:spPr>
            <a:xfrm>
              <a:off x="5535257" y="2808379"/>
              <a:ext cx="4324539" cy="2878645"/>
            </a:xfrm>
            <a:prstGeom prst="rect">
              <a:avLst/>
            </a:prstGeom>
          </p:spPr>
        </p:pic>
        <p:pic>
          <p:nvPicPr>
            <p:cNvPr id="7" name="Picture 6">
              <a:extLst>
                <a:ext uri="{FF2B5EF4-FFF2-40B4-BE49-F238E27FC236}">
                  <a16:creationId xmlns:a16="http://schemas.microsoft.com/office/drawing/2014/main" id="{C8628007-3C68-8442-A18A-9B46B218A908}"/>
                </a:ext>
              </a:extLst>
            </p:cNvPr>
            <p:cNvPicPr>
              <a:picLocks noChangeAspect="1"/>
            </p:cNvPicPr>
            <p:nvPr/>
          </p:nvPicPr>
          <p:blipFill>
            <a:blip r:embed="rId3"/>
            <a:stretch>
              <a:fillRect/>
            </a:stretch>
          </p:blipFill>
          <p:spPr>
            <a:xfrm>
              <a:off x="1214622" y="3204073"/>
              <a:ext cx="4151908" cy="2597779"/>
            </a:xfrm>
            <a:prstGeom prst="rect">
              <a:avLst/>
            </a:prstGeom>
          </p:spPr>
        </p:pic>
      </p:grpSp>
      <p:sp>
        <p:nvSpPr>
          <p:cNvPr id="5" name="Footer Placeholder 4">
            <a:extLst>
              <a:ext uri="{FF2B5EF4-FFF2-40B4-BE49-F238E27FC236}">
                <a16:creationId xmlns:a16="http://schemas.microsoft.com/office/drawing/2014/main" id="{85C9560B-7848-63C5-63CB-FCC533428864}"/>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Bef>
                <a:spcPct val="20000"/>
              </a:spcBef>
              <a:defRPr/>
            </a:pPr>
            <a:r>
              <a:rPr lang="en-US" sz="1200" dirty="0">
                <a:cs typeface="Arial" panose="020B0604020202020204" pitchFamily="34" charset="0"/>
              </a:rPr>
              <a:t>BPRS, Brief Psychiatric Rating Scale; PANSS, Positive and Negative Syndrome Scale; TID, three times a day.</a:t>
            </a:r>
          </a:p>
          <a:p>
            <a:pPr>
              <a:lnSpc>
                <a:spcPct val="85000"/>
              </a:lnSpc>
              <a:spcBef>
                <a:spcPct val="20000"/>
              </a:spcBef>
              <a:defRPr/>
            </a:pPr>
            <a:r>
              <a:rPr lang="fr-FR" sz="1200" dirty="0" err="1">
                <a:cs typeface="Arial" panose="020B0604020202020204" pitchFamily="34" charset="0"/>
              </a:rPr>
              <a:t>Shekhar</a:t>
            </a:r>
            <a:r>
              <a:rPr lang="fr-FR" sz="1200" dirty="0">
                <a:cs typeface="Arial" panose="020B0604020202020204" pitchFamily="34" charset="0"/>
              </a:rPr>
              <a:t> A, et al. </a:t>
            </a:r>
            <a:r>
              <a:rPr lang="fr-FR" sz="1200" i="1" dirty="0">
                <a:cs typeface="Arial" panose="020B0604020202020204" pitchFamily="34" charset="0"/>
              </a:rPr>
              <a:t>Am J </a:t>
            </a:r>
            <a:r>
              <a:rPr lang="fr-FR" sz="1200" i="1" dirty="0" err="1">
                <a:cs typeface="Arial" panose="020B0604020202020204" pitchFamily="34" charset="0"/>
              </a:rPr>
              <a:t>Psych</a:t>
            </a:r>
            <a:r>
              <a:rPr lang="fr-FR" sz="1200" i="1" dirty="0">
                <a:cs typeface="Arial" panose="020B0604020202020204" pitchFamily="34" charset="0"/>
              </a:rPr>
              <a:t>. </a:t>
            </a:r>
            <a:r>
              <a:rPr lang="fr-FR" sz="1200" dirty="0">
                <a:cs typeface="Arial" panose="020B0604020202020204" pitchFamily="34" charset="0"/>
              </a:rPr>
              <a:t>2008;165(8):1033-1039.</a:t>
            </a:r>
          </a:p>
        </p:txBody>
      </p:sp>
      <p:sp>
        <p:nvSpPr>
          <p:cNvPr id="8" name="Title 7">
            <a:extLst>
              <a:ext uri="{FF2B5EF4-FFF2-40B4-BE49-F238E27FC236}">
                <a16:creationId xmlns:a16="http://schemas.microsoft.com/office/drawing/2014/main" id="{424B255F-41F2-4705-2E58-CAE4F36C10DB}"/>
              </a:ext>
            </a:extLst>
          </p:cNvPr>
          <p:cNvSpPr>
            <a:spLocks noGrp="1"/>
          </p:cNvSpPr>
          <p:nvPr>
            <p:ph type="title"/>
          </p:nvPr>
        </p:nvSpPr>
        <p:spPr>
          <a:xfrm>
            <a:off x="163158" y="199505"/>
            <a:ext cx="10744200" cy="894807"/>
          </a:xfrm>
        </p:spPr>
        <p:txBody>
          <a:bodyPr anchor="t">
            <a:normAutofit/>
          </a:bodyPr>
          <a:lstStyle/>
          <a:p>
            <a:r>
              <a:rPr lang="en-US" sz="2800" kern="0" dirty="0">
                <a:solidFill>
                  <a:schemeClr val="tx1"/>
                </a:solidFill>
                <a:latin typeface="Arial" panose="020B0604020202020204" pitchFamily="34" charset="0"/>
                <a:cs typeface="Arial" panose="020B0604020202020204" pitchFamily="34" charset="0"/>
              </a:rPr>
              <a:t>2008 Pilot Study: </a:t>
            </a:r>
            <a:r>
              <a:rPr lang="en-US" sz="2800" kern="0" dirty="0" err="1">
                <a:solidFill>
                  <a:schemeClr val="tx1"/>
                </a:solidFill>
                <a:latin typeface="Arial" panose="020B0604020202020204" pitchFamily="34" charset="0"/>
                <a:cs typeface="Arial" panose="020B0604020202020204" pitchFamily="34" charset="0"/>
              </a:rPr>
              <a:t>Xanomeline</a:t>
            </a:r>
            <a:r>
              <a:rPr lang="en-US" sz="2800" kern="0" dirty="0">
                <a:solidFill>
                  <a:schemeClr val="tx1"/>
                </a:solidFill>
                <a:latin typeface="Arial" panose="020B0604020202020204" pitchFamily="34" charset="0"/>
                <a:cs typeface="Arial" panose="020B0604020202020204" pitchFamily="34" charset="0"/>
              </a:rPr>
              <a:t> Versus Placebo</a:t>
            </a:r>
            <a:endParaRPr lang="en-US" sz="2800" dirty="0"/>
          </a:p>
        </p:txBody>
      </p:sp>
      <p:sp>
        <p:nvSpPr>
          <p:cNvPr id="9" name="Content Placeholder 8">
            <a:extLst>
              <a:ext uri="{FF2B5EF4-FFF2-40B4-BE49-F238E27FC236}">
                <a16:creationId xmlns:a16="http://schemas.microsoft.com/office/drawing/2014/main" id="{8A73EE37-5EA5-7282-8477-99E8739A11C6}"/>
              </a:ext>
            </a:extLst>
          </p:cNvPr>
          <p:cNvSpPr>
            <a:spLocks noGrp="1"/>
          </p:cNvSpPr>
          <p:nvPr>
            <p:ph sz="half" idx="1"/>
          </p:nvPr>
        </p:nvSpPr>
        <p:spPr>
          <a:xfrm>
            <a:off x="163158" y="799225"/>
            <a:ext cx="11865684" cy="4680672"/>
          </a:xfrm>
        </p:spPr>
        <p:txBody>
          <a:bodyPr>
            <a:normAutofit/>
          </a:bodyPr>
          <a:lstStyle/>
          <a:p>
            <a:pPr marL="0" indent="0" defTabSz="914400">
              <a:lnSpc>
                <a:spcPct val="90000"/>
              </a:lnSpc>
              <a:spcBef>
                <a:spcPts val="0"/>
              </a:spcBef>
              <a:spcAft>
                <a:spcPts val="600"/>
              </a:spcAft>
              <a:buClr>
                <a:srgbClr val="000000"/>
              </a:buClr>
              <a:buFont typeface="Wingdings" panose="05000000000000000000" pitchFamily="2" charset="2"/>
              <a:buNone/>
              <a:defRPr/>
            </a:pPr>
            <a:r>
              <a:rPr lang="en-US" sz="1400" b="1" kern="0" dirty="0">
                <a:solidFill>
                  <a:schemeClr val="accent1"/>
                </a:solidFill>
                <a:latin typeface="Arial" panose="020B0604020202020204" pitchFamily="34" charset="0"/>
                <a:cs typeface="Arial" panose="020B0604020202020204" pitchFamily="34" charset="0"/>
              </a:rPr>
              <a:t>Method: </a:t>
            </a:r>
            <a:r>
              <a:rPr lang="en-US" sz="1400" kern="0" dirty="0">
                <a:solidFill>
                  <a:schemeClr val="tx1"/>
                </a:solidFill>
                <a:latin typeface="Arial" panose="020B0604020202020204" pitchFamily="34" charset="0"/>
                <a:cs typeface="Arial" panose="020B0604020202020204" pitchFamily="34" charset="0"/>
              </a:rPr>
              <a:t>Double-blind, placebo-controlled, 4-week inpatient trial of </a:t>
            </a:r>
            <a:r>
              <a:rPr lang="en-US" sz="1400" kern="0" dirty="0" err="1">
                <a:solidFill>
                  <a:schemeClr val="tx1"/>
                </a:solidFill>
                <a:latin typeface="Arial" panose="020B0604020202020204" pitchFamily="34" charset="0"/>
                <a:cs typeface="Arial" panose="020B0604020202020204" pitchFamily="34" charset="0"/>
              </a:rPr>
              <a:t>xanomeline</a:t>
            </a:r>
            <a:endParaRPr lang="en-US" sz="1400" kern="0" dirty="0">
              <a:solidFill>
                <a:schemeClr val="tx1"/>
              </a:solidFill>
              <a:latin typeface="Arial" panose="020B0604020202020204" pitchFamily="34" charset="0"/>
              <a:cs typeface="Arial" panose="020B0604020202020204" pitchFamily="34" charset="0"/>
            </a:endParaRPr>
          </a:p>
          <a:p>
            <a:pPr marL="0" indent="0" defTabSz="914400">
              <a:lnSpc>
                <a:spcPct val="90000"/>
              </a:lnSpc>
              <a:spcBef>
                <a:spcPts val="0"/>
              </a:spcBef>
              <a:spcAft>
                <a:spcPts val="600"/>
              </a:spcAft>
              <a:buClr>
                <a:srgbClr val="000000"/>
              </a:buClr>
              <a:buFont typeface="Wingdings" panose="05000000000000000000" pitchFamily="2" charset="2"/>
              <a:buNone/>
              <a:defRPr/>
            </a:pPr>
            <a:r>
              <a:rPr lang="en-US" sz="1400" b="1" kern="0" dirty="0">
                <a:solidFill>
                  <a:schemeClr val="accent1"/>
                </a:solidFill>
                <a:latin typeface="Arial" panose="020B0604020202020204" pitchFamily="34" charset="0"/>
                <a:cs typeface="Arial" panose="020B0604020202020204" pitchFamily="34" charset="0"/>
              </a:rPr>
              <a:t>Dosing:</a:t>
            </a:r>
            <a:r>
              <a:rPr lang="en-US" sz="1400" b="1" kern="0" dirty="0">
                <a:solidFill>
                  <a:schemeClr val="tx1"/>
                </a:solidFill>
                <a:latin typeface="Arial" panose="020B0604020202020204" pitchFamily="34" charset="0"/>
                <a:cs typeface="Arial" panose="020B0604020202020204" pitchFamily="34" charset="0"/>
              </a:rPr>
              <a:t> </a:t>
            </a:r>
            <a:r>
              <a:rPr lang="en-US" sz="1400" kern="0" dirty="0" err="1">
                <a:solidFill>
                  <a:schemeClr val="tx1"/>
                </a:solidFill>
                <a:latin typeface="Arial" panose="020B0604020202020204" pitchFamily="34" charset="0"/>
                <a:cs typeface="Arial" panose="020B0604020202020204" pitchFamily="34" charset="0"/>
              </a:rPr>
              <a:t>Xanomeline</a:t>
            </a:r>
            <a:r>
              <a:rPr lang="en-US" sz="1400" kern="0" dirty="0">
                <a:solidFill>
                  <a:schemeClr val="tx1"/>
                </a:solidFill>
                <a:latin typeface="Arial" panose="020B0604020202020204" pitchFamily="34" charset="0"/>
                <a:cs typeface="Arial" panose="020B0604020202020204" pitchFamily="34" charset="0"/>
              </a:rPr>
              <a:t> started at 25 mg TID, increased every 2 days by 75 mg/d to 75 mg TID (if tolerated)</a:t>
            </a:r>
          </a:p>
          <a:p>
            <a:pPr marL="0" indent="0" defTabSz="914400">
              <a:lnSpc>
                <a:spcPct val="90000"/>
              </a:lnSpc>
              <a:spcBef>
                <a:spcPts val="0"/>
              </a:spcBef>
              <a:spcAft>
                <a:spcPts val="600"/>
              </a:spcAft>
              <a:buClr>
                <a:srgbClr val="000000"/>
              </a:buClr>
              <a:buFont typeface="Wingdings" panose="05000000000000000000" pitchFamily="2" charset="2"/>
              <a:buNone/>
              <a:tabLst>
                <a:tab pos="5829300" algn="l"/>
              </a:tabLst>
              <a:defRPr/>
            </a:pPr>
            <a:r>
              <a:rPr lang="en-US" sz="1400" b="1" kern="0" dirty="0">
                <a:solidFill>
                  <a:schemeClr val="accent1"/>
                </a:solidFill>
                <a:latin typeface="Arial" panose="020B0604020202020204" pitchFamily="34" charset="0"/>
                <a:cs typeface="Arial" panose="020B0604020202020204" pitchFamily="34" charset="0"/>
              </a:rPr>
              <a:t>Subjects: </a:t>
            </a:r>
            <a:r>
              <a:rPr lang="en-US" sz="1400" kern="0" dirty="0">
                <a:solidFill>
                  <a:schemeClr val="tx1"/>
                </a:solidFill>
                <a:latin typeface="Arial" panose="020B0604020202020204" pitchFamily="34" charset="0"/>
                <a:cs typeface="Arial" panose="020B0604020202020204" pitchFamily="34" charset="0"/>
              </a:rPr>
              <a:t>Adults with an acute exacerbation of schizophrenia or schizoaffective disorder, PANSS &gt;60 with at least one positive item ≥4 or 2 items ≥3</a:t>
            </a:r>
          </a:p>
          <a:p>
            <a:pPr marL="0" indent="0" defTabSz="914400">
              <a:lnSpc>
                <a:spcPct val="90000"/>
              </a:lnSpc>
              <a:spcBef>
                <a:spcPts val="0"/>
              </a:spcBef>
              <a:spcAft>
                <a:spcPts val="600"/>
              </a:spcAft>
              <a:buClr>
                <a:srgbClr val="000000"/>
              </a:buClr>
              <a:buFont typeface="Wingdings" panose="05000000000000000000" pitchFamily="2" charset="2"/>
              <a:buNone/>
              <a:defRPr/>
            </a:pPr>
            <a:r>
              <a:rPr lang="en-US" sz="1400" b="1" kern="0" dirty="0">
                <a:solidFill>
                  <a:schemeClr val="accent1"/>
                </a:solidFill>
                <a:latin typeface="Arial" panose="020B0604020202020204" pitchFamily="34" charset="0"/>
                <a:cs typeface="Arial" panose="020B0604020202020204" pitchFamily="34" charset="0"/>
              </a:rPr>
              <a:t>Completion</a:t>
            </a:r>
            <a:r>
              <a:rPr lang="en-US" sz="1400" kern="0" dirty="0">
                <a:solidFill>
                  <a:schemeClr val="accent1"/>
                </a:solidFill>
                <a:latin typeface="Arial" panose="020B0604020202020204" pitchFamily="34" charset="0"/>
                <a:cs typeface="Arial" panose="020B0604020202020204" pitchFamily="34" charset="0"/>
              </a:rPr>
              <a:t>: </a:t>
            </a:r>
            <a:r>
              <a:rPr lang="en-US" sz="1400" kern="0" dirty="0">
                <a:solidFill>
                  <a:schemeClr val="tx1"/>
                </a:solidFill>
                <a:latin typeface="Arial" panose="020B0604020202020204" pitchFamily="34" charset="0"/>
                <a:cs typeface="Arial" panose="020B0604020202020204" pitchFamily="34" charset="0"/>
              </a:rPr>
              <a:t>8/10 </a:t>
            </a:r>
            <a:r>
              <a:rPr lang="en-US" sz="1400" kern="0" dirty="0" err="1">
                <a:solidFill>
                  <a:schemeClr val="tx1"/>
                </a:solidFill>
                <a:latin typeface="Arial" panose="020B0604020202020204" pitchFamily="34" charset="0"/>
                <a:cs typeface="Arial" panose="020B0604020202020204" pitchFamily="34" charset="0"/>
              </a:rPr>
              <a:t>xanomeline</a:t>
            </a:r>
            <a:r>
              <a:rPr lang="en-US" sz="1400" kern="0" dirty="0">
                <a:solidFill>
                  <a:schemeClr val="tx1"/>
                </a:solidFill>
                <a:latin typeface="Arial" panose="020B0604020202020204" pitchFamily="34" charset="0"/>
                <a:cs typeface="Arial" panose="020B0604020202020204" pitchFamily="34" charset="0"/>
              </a:rPr>
              <a:t>; 7/10 placebo. All dropouts were due to lack of efficacy, none due to </a:t>
            </a:r>
            <a:r>
              <a:rPr lang="en-US" sz="1400" kern="0" dirty="0" err="1">
                <a:solidFill>
                  <a:schemeClr val="tx1"/>
                </a:solidFill>
                <a:latin typeface="Arial" panose="020B0604020202020204" pitchFamily="34" charset="0"/>
                <a:cs typeface="Arial" panose="020B0604020202020204" pitchFamily="34" charset="0"/>
              </a:rPr>
              <a:t>Aes</a:t>
            </a:r>
            <a:endParaRPr lang="en-US" sz="1400" kern="0" dirty="0">
              <a:solidFill>
                <a:schemeClr val="tx1"/>
              </a:solidFill>
              <a:latin typeface="Arial" panose="020B0604020202020204" pitchFamily="34" charset="0"/>
              <a:cs typeface="Arial" panose="020B0604020202020204" pitchFamily="34" charset="0"/>
            </a:endParaRPr>
          </a:p>
          <a:p>
            <a:pPr marL="0" indent="0" defTabSz="914400">
              <a:lnSpc>
                <a:spcPct val="90000"/>
              </a:lnSpc>
              <a:spcBef>
                <a:spcPts val="0"/>
              </a:spcBef>
              <a:spcAft>
                <a:spcPts val="600"/>
              </a:spcAft>
              <a:buClr>
                <a:srgbClr val="000000"/>
              </a:buClr>
              <a:buFont typeface="Wingdings" panose="05000000000000000000" pitchFamily="2" charset="2"/>
              <a:buNone/>
              <a:defRPr/>
            </a:pPr>
            <a:r>
              <a:rPr lang="en-US" sz="1400" b="1" kern="0" dirty="0">
                <a:solidFill>
                  <a:schemeClr val="accent1"/>
                </a:solidFill>
                <a:latin typeface="Arial" panose="020B0604020202020204" pitchFamily="34" charset="0"/>
                <a:cs typeface="Arial" panose="020B0604020202020204" pitchFamily="34" charset="0"/>
              </a:rPr>
              <a:t>Symptoms: </a:t>
            </a:r>
            <a:r>
              <a:rPr lang="en-US" sz="1400" kern="0" dirty="0">
                <a:solidFill>
                  <a:schemeClr val="tx1"/>
                </a:solidFill>
                <a:latin typeface="Arial" panose="020B0604020202020204" pitchFamily="34" charset="0"/>
                <a:cs typeface="Arial" panose="020B0604020202020204" pitchFamily="34" charset="0"/>
              </a:rPr>
              <a:t>Significant differences over last 2 weeks of the study on BPRS </a:t>
            </a:r>
          </a:p>
          <a:p>
            <a:pPr marL="0" indent="0" defTabSz="914400">
              <a:lnSpc>
                <a:spcPct val="90000"/>
              </a:lnSpc>
              <a:spcBef>
                <a:spcPts val="0"/>
              </a:spcBef>
              <a:spcAft>
                <a:spcPts val="600"/>
              </a:spcAft>
              <a:buClr>
                <a:srgbClr val="000000"/>
              </a:buClr>
              <a:buFont typeface="Wingdings" panose="05000000000000000000" pitchFamily="2" charset="2"/>
              <a:buNone/>
              <a:defRPr/>
            </a:pPr>
            <a:r>
              <a:rPr lang="en-US" sz="1400" b="1" kern="0" dirty="0">
                <a:solidFill>
                  <a:schemeClr val="accent1"/>
                </a:solidFill>
                <a:latin typeface="Arial" panose="020B0604020202020204" pitchFamily="34" charset="0"/>
                <a:cs typeface="Arial" panose="020B0604020202020204" pitchFamily="34" charset="0"/>
              </a:rPr>
              <a:t>Cognition: </a:t>
            </a:r>
            <a:r>
              <a:rPr lang="en-US" sz="1400" kern="0" dirty="0">
                <a:solidFill>
                  <a:schemeClr val="tx1"/>
                </a:solidFill>
                <a:latin typeface="Arial" panose="020B0604020202020204" pitchFamily="34" charset="0"/>
                <a:cs typeface="Arial" panose="020B0604020202020204" pitchFamily="34" charset="0"/>
              </a:rPr>
              <a:t>Significant differences on several tests</a:t>
            </a:r>
          </a:p>
        </p:txBody>
      </p:sp>
      <p:pic>
        <p:nvPicPr>
          <p:cNvPr id="3" name="Picture 2">
            <a:extLst>
              <a:ext uri="{FF2B5EF4-FFF2-40B4-BE49-F238E27FC236}">
                <a16:creationId xmlns:a16="http://schemas.microsoft.com/office/drawing/2014/main" id="{C483A21A-B65C-184D-E7A2-E062BD469B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64571" y="2321263"/>
            <a:ext cx="4908354" cy="605215"/>
          </a:xfrm>
          <a:prstGeom prst="rect">
            <a:avLst/>
          </a:prstGeom>
        </p:spPr>
      </p:pic>
    </p:spTree>
    <p:extLst>
      <p:ext uri="{BB962C8B-B14F-4D97-AF65-F5344CB8AC3E}">
        <p14:creationId xmlns:p14="http://schemas.microsoft.com/office/powerpoint/2010/main" val="323552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7C357F-BBD0-1A40-A9CE-B5694C2D54C1}"/>
              </a:ext>
            </a:extLst>
          </p:cNvPr>
          <p:cNvPicPr>
            <a:picLocks noChangeAspect="1"/>
          </p:cNvPicPr>
          <p:nvPr/>
        </p:nvPicPr>
        <p:blipFill>
          <a:blip r:embed="rId2"/>
          <a:stretch>
            <a:fillRect/>
          </a:stretch>
        </p:blipFill>
        <p:spPr>
          <a:xfrm>
            <a:off x="6392196" y="1564469"/>
            <a:ext cx="5553997" cy="4307181"/>
          </a:xfrm>
          <a:prstGeom prst="rect">
            <a:avLst/>
          </a:prstGeom>
        </p:spPr>
      </p:pic>
      <p:sp>
        <p:nvSpPr>
          <p:cNvPr id="6" name="Title 5">
            <a:extLst>
              <a:ext uri="{FF2B5EF4-FFF2-40B4-BE49-F238E27FC236}">
                <a16:creationId xmlns:a16="http://schemas.microsoft.com/office/drawing/2014/main" id="{A6E0BC3D-88B0-C613-7448-29D5330CFF89}"/>
              </a:ext>
            </a:extLst>
          </p:cNvPr>
          <p:cNvSpPr>
            <a:spLocks noGrp="1"/>
          </p:cNvSpPr>
          <p:nvPr>
            <p:ph type="title"/>
          </p:nvPr>
        </p:nvSpPr>
        <p:spPr/>
        <p:txBody>
          <a:bodyPr/>
          <a:lstStyle/>
          <a:p>
            <a:r>
              <a:rPr lang="en-US" dirty="0"/>
              <a:t>2008 Pilot Study: </a:t>
            </a:r>
            <a:r>
              <a:rPr lang="en-US" dirty="0" err="1"/>
              <a:t>Xanomeline</a:t>
            </a:r>
            <a:r>
              <a:rPr lang="en-US" dirty="0"/>
              <a:t> Versus Placebo</a:t>
            </a:r>
          </a:p>
        </p:txBody>
      </p:sp>
      <p:sp>
        <p:nvSpPr>
          <p:cNvPr id="7" name="Content Placeholder 6">
            <a:extLst>
              <a:ext uri="{FF2B5EF4-FFF2-40B4-BE49-F238E27FC236}">
                <a16:creationId xmlns:a16="http://schemas.microsoft.com/office/drawing/2014/main" id="{16EFE9C5-A7FB-C1B1-E7C8-D202080C3917}"/>
              </a:ext>
            </a:extLst>
          </p:cNvPr>
          <p:cNvSpPr>
            <a:spLocks noGrp="1"/>
          </p:cNvSpPr>
          <p:nvPr>
            <p:ph sz="half" idx="1"/>
          </p:nvPr>
        </p:nvSpPr>
        <p:spPr>
          <a:xfrm>
            <a:off x="609600" y="1496291"/>
            <a:ext cx="5671810" cy="4680672"/>
          </a:xfrm>
        </p:spPr>
        <p:txBody>
          <a:bodyPr>
            <a:normAutofit/>
          </a:bodyPr>
          <a:lstStyle/>
          <a:p>
            <a:pPr marL="0" indent="0">
              <a:buNone/>
            </a:pPr>
            <a:r>
              <a:rPr lang="en-US" sz="2000" b="1" dirty="0">
                <a:solidFill>
                  <a:schemeClr val="accent1"/>
                </a:solidFill>
              </a:rPr>
              <a:t>Tolerability comments:</a:t>
            </a:r>
          </a:p>
          <a:p>
            <a:r>
              <a:rPr lang="en-US" sz="2000" dirty="0"/>
              <a:t>Unlike the Alzheimer study done a decade prior, these patients were much younger, and </a:t>
            </a:r>
            <a:r>
              <a:rPr lang="en-US" sz="2000" dirty="0" err="1"/>
              <a:t>xanomeline</a:t>
            </a:r>
            <a:r>
              <a:rPr lang="en-US" sz="2000" dirty="0"/>
              <a:t> was titrated over 6 days to the target dose of 225 mg/d (dosed as 75 mg TID)</a:t>
            </a:r>
          </a:p>
          <a:p>
            <a:r>
              <a:rPr lang="en-US" sz="2000" dirty="0"/>
              <a:t>None of the dropouts were due to adverse effects</a:t>
            </a:r>
          </a:p>
          <a:p>
            <a:r>
              <a:rPr lang="en-US" sz="2000" b="1" dirty="0"/>
              <a:t>AEs: </a:t>
            </a:r>
            <a:r>
              <a:rPr lang="en-US" sz="2000" dirty="0"/>
              <a:t>The pattern was consistent with known muscarinic M</a:t>
            </a:r>
            <a:r>
              <a:rPr lang="en-US" sz="2000" baseline="-25000" dirty="0"/>
              <a:t>1</a:t>
            </a:r>
            <a:r>
              <a:rPr lang="en-US" sz="2000" dirty="0"/>
              <a:t> receptor agonist effects. Although nausea was numerically more frequent in the </a:t>
            </a:r>
            <a:r>
              <a:rPr lang="en-US" sz="2000" dirty="0" err="1"/>
              <a:t>xanomeline</a:t>
            </a:r>
            <a:r>
              <a:rPr lang="en-US" sz="2000" dirty="0"/>
              <a:t> group, only 10% of placebo patients experienced emesis versus 60% of </a:t>
            </a:r>
            <a:r>
              <a:rPr lang="en-US" sz="2000" dirty="0" err="1"/>
              <a:t>xanomeline</a:t>
            </a:r>
            <a:r>
              <a:rPr lang="en-US" sz="2000" dirty="0"/>
              <a:t>-treated patients</a:t>
            </a:r>
          </a:p>
        </p:txBody>
      </p:sp>
      <p:sp>
        <p:nvSpPr>
          <p:cNvPr id="12" name="Footer Placeholder 4">
            <a:extLst>
              <a:ext uri="{FF2B5EF4-FFF2-40B4-BE49-F238E27FC236}">
                <a16:creationId xmlns:a16="http://schemas.microsoft.com/office/drawing/2014/main" id="{355E41E1-90F5-CD9A-03CB-A6DDA1481613}"/>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Bef>
                <a:spcPct val="20000"/>
              </a:spcBef>
              <a:defRPr/>
            </a:pPr>
            <a:r>
              <a:rPr lang="fr-FR" sz="1200" dirty="0" err="1">
                <a:latin typeface="Arial" panose="020B0604020202020204" pitchFamily="34" charset="0"/>
                <a:cs typeface="Arial" panose="020B0604020202020204" pitchFamily="34" charset="0"/>
              </a:rPr>
              <a:t>Shekhar</a:t>
            </a:r>
            <a:r>
              <a:rPr lang="fr-FR" sz="1200" dirty="0">
                <a:latin typeface="Arial" panose="020B0604020202020204" pitchFamily="34" charset="0"/>
                <a:cs typeface="Arial" panose="020B0604020202020204" pitchFamily="34" charset="0"/>
              </a:rPr>
              <a:t> A, et al. </a:t>
            </a:r>
            <a:r>
              <a:rPr lang="fr-FR" sz="1200" i="1" dirty="0">
                <a:latin typeface="Arial" panose="020B0604020202020204" pitchFamily="34" charset="0"/>
                <a:cs typeface="Arial" panose="020B0604020202020204" pitchFamily="34" charset="0"/>
              </a:rPr>
              <a:t>Am J </a:t>
            </a:r>
            <a:r>
              <a:rPr lang="fr-FR" sz="1200" i="1" dirty="0" err="1">
                <a:latin typeface="Arial" panose="020B0604020202020204" pitchFamily="34" charset="0"/>
                <a:cs typeface="Arial" panose="020B0604020202020204" pitchFamily="34" charset="0"/>
              </a:rPr>
              <a:t>Psych</a:t>
            </a:r>
            <a:r>
              <a:rPr lang="fr-FR" sz="1200" i="1" dirty="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2008;165(8):1033-1039.</a:t>
            </a:r>
          </a:p>
        </p:txBody>
      </p:sp>
    </p:spTree>
    <p:extLst>
      <p:ext uri="{BB962C8B-B14F-4D97-AF65-F5344CB8AC3E}">
        <p14:creationId xmlns:p14="http://schemas.microsoft.com/office/powerpoint/2010/main" val="377481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D729-0AF7-2329-F222-B9A6F8C982BA}"/>
              </a:ext>
            </a:extLst>
          </p:cNvPr>
          <p:cNvSpPr>
            <a:spLocks noGrp="1"/>
          </p:cNvSpPr>
          <p:nvPr>
            <p:ph type="title"/>
          </p:nvPr>
        </p:nvSpPr>
        <p:spPr/>
        <p:txBody>
          <a:bodyPr/>
          <a:lstStyle/>
          <a:p>
            <a:pPr lvl="0"/>
            <a:r>
              <a:rPr lang="en-US" noProof="0" dirty="0"/>
              <a:t>How </a:t>
            </a:r>
            <a:r>
              <a:rPr lang="en-US" noProof="0" dirty="0" err="1"/>
              <a:t>M</a:t>
            </a:r>
            <a:r>
              <a:rPr lang="en-US" baseline="-25000" noProof="0" dirty="0" err="1"/>
              <a:t>1</a:t>
            </a:r>
            <a:r>
              <a:rPr lang="en-US" noProof="0" dirty="0"/>
              <a:t>/</a:t>
            </a:r>
            <a:r>
              <a:rPr lang="en-US" noProof="0" dirty="0" err="1"/>
              <a:t>M</a:t>
            </a:r>
            <a:r>
              <a:rPr lang="en-US" baseline="-25000" noProof="0" dirty="0" err="1"/>
              <a:t>4</a:t>
            </a:r>
            <a:r>
              <a:rPr lang="en-US" noProof="0" dirty="0"/>
              <a:t> </a:t>
            </a:r>
            <a:r>
              <a:rPr lang="en-US" dirty="0"/>
              <a:t>Agonists</a:t>
            </a:r>
            <a:r>
              <a:rPr lang="en-US" noProof="0" dirty="0"/>
              <a:t> Control Dopamine Circuits </a:t>
            </a:r>
            <a:br>
              <a:rPr lang="en-US" noProof="0" dirty="0"/>
            </a:br>
            <a:r>
              <a:rPr lang="en-US" noProof="0" dirty="0"/>
              <a:t>and Modulate Presynaptic VTA Dopamine Release</a:t>
            </a:r>
          </a:p>
        </p:txBody>
      </p:sp>
      <p:sp>
        <p:nvSpPr>
          <p:cNvPr id="8" name="Content Placeholder 7">
            <a:extLst>
              <a:ext uri="{FF2B5EF4-FFF2-40B4-BE49-F238E27FC236}">
                <a16:creationId xmlns:a16="http://schemas.microsoft.com/office/drawing/2014/main" id="{1A7748CA-289A-099A-D864-02F64D156477}"/>
              </a:ext>
            </a:extLst>
          </p:cNvPr>
          <p:cNvSpPr>
            <a:spLocks noGrp="1"/>
          </p:cNvSpPr>
          <p:nvPr>
            <p:ph sz="half" idx="1"/>
          </p:nvPr>
        </p:nvSpPr>
        <p:spPr>
          <a:xfrm>
            <a:off x="609600" y="1496291"/>
            <a:ext cx="5275385" cy="4680672"/>
          </a:xfrm>
        </p:spPr>
        <p:txBody>
          <a:bodyPr>
            <a:normAutofit/>
          </a:bodyPr>
          <a:lstStyle/>
          <a:p>
            <a:pPr marL="0" lvl="0" indent="0">
              <a:buNone/>
            </a:pPr>
            <a:r>
              <a:rPr lang="en-US" sz="1800" b="1" noProof="0" dirty="0">
                <a:solidFill>
                  <a:schemeClr val="accent1"/>
                </a:solidFill>
              </a:rPr>
              <a:t>Concept 1: Local regulation in the striatum</a:t>
            </a:r>
          </a:p>
          <a:p>
            <a:pPr lvl="0"/>
            <a:r>
              <a:rPr lang="en-US" sz="1800" dirty="0"/>
              <a:t>VTA neurons have muscarinic receptors on their cell bodies. These receptors receive </a:t>
            </a:r>
            <a:r>
              <a:rPr lang="en-US" sz="1800" dirty="0" err="1"/>
              <a:t>ACh</a:t>
            </a:r>
            <a:r>
              <a:rPr lang="en-US" sz="1800" dirty="0"/>
              <a:t> input from the midbrain LDT pathway. </a:t>
            </a:r>
            <a:r>
              <a:rPr lang="en-US" sz="1800" b="1" dirty="0"/>
              <a:t>Cholinergic stimulation of VTA neurons increases DA release</a:t>
            </a:r>
          </a:p>
          <a:p>
            <a:r>
              <a:rPr lang="en-US" sz="1800" dirty="0"/>
              <a:t>LDT </a:t>
            </a:r>
            <a:r>
              <a:rPr lang="en-US" sz="1800" dirty="0" err="1"/>
              <a:t>ACh</a:t>
            </a:r>
            <a:r>
              <a:rPr lang="en-US" sz="1800" dirty="0"/>
              <a:t> release is modulated by the M</a:t>
            </a:r>
            <a:r>
              <a:rPr lang="en-US" sz="1800" baseline="-25000" dirty="0"/>
              <a:t>4</a:t>
            </a:r>
            <a:r>
              <a:rPr lang="en-US" sz="1800" dirty="0"/>
              <a:t> </a:t>
            </a:r>
            <a:r>
              <a:rPr lang="en-US" sz="1800" dirty="0" err="1"/>
              <a:t>autoreceptor</a:t>
            </a:r>
            <a:r>
              <a:rPr lang="en-US" sz="1800" dirty="0"/>
              <a:t>. Stimulation of M</a:t>
            </a:r>
            <a:r>
              <a:rPr lang="en-US" sz="1800" baseline="-25000" dirty="0"/>
              <a:t>4</a:t>
            </a:r>
            <a:r>
              <a:rPr lang="en-US" sz="1800" dirty="0"/>
              <a:t> </a:t>
            </a:r>
            <a:r>
              <a:rPr lang="en-US" sz="1800" dirty="0" err="1"/>
              <a:t>autoreceptors</a:t>
            </a:r>
            <a:r>
              <a:rPr lang="en-US" sz="1800" dirty="0"/>
              <a:t> on the LDT decreases </a:t>
            </a:r>
            <a:r>
              <a:rPr lang="en-US" sz="1800" dirty="0" err="1"/>
              <a:t>ACh</a:t>
            </a:r>
            <a:r>
              <a:rPr lang="en-US" sz="1800" dirty="0"/>
              <a:t> release.</a:t>
            </a:r>
            <a:br>
              <a:rPr lang="en-US" sz="1800" dirty="0"/>
            </a:br>
            <a:r>
              <a:rPr lang="en-US" sz="1800" b="1" dirty="0"/>
              <a:t>Net effect: </a:t>
            </a:r>
            <a:r>
              <a:rPr lang="en-US" sz="1800" dirty="0"/>
              <a:t>Decreased VTA neuron firing </a:t>
            </a:r>
            <a:r>
              <a:rPr lang="en-US" sz="1800" b="1" dirty="0"/>
              <a:t>and less VTA DA release</a:t>
            </a:r>
          </a:p>
          <a:p>
            <a:pPr lvl="0"/>
            <a:r>
              <a:rPr lang="en-US" sz="1800" b="1" dirty="0"/>
              <a:t>Selectivity: </a:t>
            </a:r>
            <a:r>
              <a:rPr lang="en-US" sz="1800" dirty="0"/>
              <a:t>The decreased DA outflow from M</a:t>
            </a:r>
            <a:r>
              <a:rPr lang="en-US" sz="1800" baseline="-25000" dirty="0"/>
              <a:t>4</a:t>
            </a:r>
            <a:r>
              <a:rPr lang="en-US" sz="1800" dirty="0"/>
              <a:t> stimulation occurs selectively in striatal areas related to psychosis, not in motor systems that are controlled more by M</a:t>
            </a:r>
            <a:r>
              <a:rPr lang="en-US" sz="1800" baseline="-25000" dirty="0"/>
              <a:t>2</a:t>
            </a:r>
            <a:r>
              <a:rPr lang="en-US" sz="1800" dirty="0"/>
              <a:t> </a:t>
            </a:r>
            <a:r>
              <a:rPr lang="en-US" sz="1800" dirty="0" err="1"/>
              <a:t>autoreceptors</a:t>
            </a:r>
            <a:endParaRPr lang="en-US" sz="1800" dirty="0"/>
          </a:p>
        </p:txBody>
      </p:sp>
      <p:pic>
        <p:nvPicPr>
          <p:cNvPr id="3" name="Picture 2">
            <a:extLst>
              <a:ext uri="{FF2B5EF4-FFF2-40B4-BE49-F238E27FC236}">
                <a16:creationId xmlns:a16="http://schemas.microsoft.com/office/drawing/2014/main" id="{6A1B7D59-C9AF-BBBC-595E-50A000C4E4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07017" y="1373359"/>
            <a:ext cx="5477615" cy="4788675"/>
          </a:xfrm>
          <a:prstGeom prst="rect">
            <a:avLst/>
          </a:prstGeom>
        </p:spPr>
      </p:pic>
      <p:sp>
        <p:nvSpPr>
          <p:cNvPr id="6" name="Rectangle 5">
            <a:extLst>
              <a:ext uri="{FF2B5EF4-FFF2-40B4-BE49-F238E27FC236}">
                <a16:creationId xmlns:a16="http://schemas.microsoft.com/office/drawing/2014/main" id="{62F631CA-3535-52F8-7426-49D003280B81}"/>
              </a:ext>
            </a:extLst>
          </p:cNvPr>
          <p:cNvSpPr/>
          <p:nvPr/>
        </p:nvSpPr>
        <p:spPr>
          <a:xfrm>
            <a:off x="6307017" y="4203364"/>
            <a:ext cx="5509811" cy="2074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BD32D1A0-AFBC-942A-DF2B-EFC7D506CB7D}"/>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t>GABA, gamma </a:t>
            </a:r>
            <a:r>
              <a:rPr lang="fr-FR" sz="1200" dirty="0" err="1"/>
              <a:t>aminobutyric</a:t>
            </a:r>
            <a:r>
              <a:rPr lang="fr-FR" sz="1200" dirty="0"/>
              <a:t> </a:t>
            </a:r>
            <a:r>
              <a:rPr lang="fr-FR" sz="1200" dirty="0" err="1"/>
              <a:t>acid</a:t>
            </a:r>
            <a:r>
              <a:rPr lang="fr-FR" sz="1200" dirty="0"/>
              <a:t>; LDT, </a:t>
            </a:r>
            <a:r>
              <a:rPr lang="fr-FR" sz="1200" dirty="0" err="1"/>
              <a:t>laterodorsal</a:t>
            </a:r>
            <a:r>
              <a:rPr lang="fr-FR" sz="1200" dirty="0"/>
              <a:t> tegmental </a:t>
            </a:r>
            <a:r>
              <a:rPr lang="fr-FR" sz="1200" dirty="0" err="1"/>
              <a:t>nuclei</a:t>
            </a:r>
            <a:r>
              <a:rPr lang="fr-FR" sz="1200" dirty="0"/>
              <a:t>; NMDA, N-</a:t>
            </a:r>
            <a:r>
              <a:rPr lang="fr-FR" sz="1200" dirty="0" err="1"/>
              <a:t>methyl</a:t>
            </a:r>
            <a:r>
              <a:rPr lang="fr-FR" sz="1200" dirty="0"/>
              <a:t>-</a:t>
            </a:r>
            <a:r>
              <a:rPr lang="fr-FR" sz="1200" dirty="0" err="1"/>
              <a:t>D-aspartate</a:t>
            </a:r>
            <a:r>
              <a:rPr lang="fr-FR" sz="1200" dirty="0"/>
              <a:t>; VTA, ventral tegmental area.</a:t>
            </a:r>
          </a:p>
          <a:p>
            <a:r>
              <a:rPr lang="fr-FR" sz="1200" dirty="0"/>
              <a:t>Paul SM, et al. </a:t>
            </a:r>
            <a:r>
              <a:rPr lang="fr-FR" sz="1200" i="1" dirty="0"/>
              <a:t>Am J </a:t>
            </a:r>
            <a:r>
              <a:rPr lang="fr-FR" sz="1200" i="1" dirty="0" err="1"/>
              <a:t>Psych</a:t>
            </a:r>
            <a:r>
              <a:rPr lang="fr-FR" sz="1200" i="1" dirty="0"/>
              <a:t>. </a:t>
            </a:r>
            <a:r>
              <a:rPr lang="fr-FR" sz="1200" dirty="0"/>
              <a:t>2022;179(9):611-627; </a:t>
            </a:r>
            <a:r>
              <a:rPr lang="fr-FR" sz="1200" dirty="0" err="1"/>
              <a:t>Yohn</a:t>
            </a:r>
            <a:r>
              <a:rPr lang="fr-FR" sz="1200" dirty="0"/>
              <a:t> SE, et al. </a:t>
            </a:r>
            <a:r>
              <a:rPr lang="fr-FR" sz="1200" i="1" dirty="0"/>
              <a:t>Trends </a:t>
            </a:r>
            <a:r>
              <a:rPr lang="fr-FR" sz="1200" i="1" dirty="0" err="1"/>
              <a:t>Pharmacol</a:t>
            </a:r>
            <a:r>
              <a:rPr lang="fr-FR" sz="1200" i="1" dirty="0"/>
              <a:t> </a:t>
            </a:r>
            <a:r>
              <a:rPr lang="fr-FR" sz="1200" i="1" dirty="0" err="1"/>
              <a:t>Sci</a:t>
            </a:r>
            <a:r>
              <a:rPr lang="fr-FR" sz="1200" dirty="0"/>
              <a:t>. 2022;43(12):1098-1112.</a:t>
            </a:r>
          </a:p>
        </p:txBody>
      </p:sp>
    </p:spTree>
    <p:extLst>
      <p:ext uri="{BB962C8B-B14F-4D97-AF65-F5344CB8AC3E}">
        <p14:creationId xmlns:p14="http://schemas.microsoft.com/office/powerpoint/2010/main" val="241295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D729-0AF7-2329-F222-B9A6F8C982BA}"/>
              </a:ext>
            </a:extLst>
          </p:cNvPr>
          <p:cNvSpPr>
            <a:spLocks noGrp="1"/>
          </p:cNvSpPr>
          <p:nvPr>
            <p:ph type="title"/>
          </p:nvPr>
        </p:nvSpPr>
        <p:spPr/>
        <p:txBody>
          <a:bodyPr/>
          <a:lstStyle/>
          <a:p>
            <a:pPr lvl="0"/>
            <a:r>
              <a:rPr lang="en-US" noProof="0" dirty="0"/>
              <a:t>How </a:t>
            </a:r>
            <a:r>
              <a:rPr lang="en-US" noProof="0" dirty="0" err="1"/>
              <a:t>M</a:t>
            </a:r>
            <a:r>
              <a:rPr lang="en-US" baseline="-25000" noProof="0" dirty="0" err="1"/>
              <a:t>1</a:t>
            </a:r>
            <a:r>
              <a:rPr lang="en-US" noProof="0" dirty="0"/>
              <a:t>/</a:t>
            </a:r>
            <a:r>
              <a:rPr lang="en-US" noProof="0" dirty="0" err="1"/>
              <a:t>M</a:t>
            </a:r>
            <a:r>
              <a:rPr lang="en-US" baseline="-25000" noProof="0" dirty="0" err="1"/>
              <a:t>4</a:t>
            </a:r>
            <a:r>
              <a:rPr lang="en-US" noProof="0" dirty="0"/>
              <a:t> </a:t>
            </a:r>
            <a:r>
              <a:rPr lang="en-US" dirty="0"/>
              <a:t>Agonists</a:t>
            </a:r>
            <a:r>
              <a:rPr lang="en-US" noProof="0" dirty="0"/>
              <a:t> Control Dopamine Circuits </a:t>
            </a:r>
            <a:br>
              <a:rPr lang="en-US" noProof="0" dirty="0"/>
            </a:br>
            <a:r>
              <a:rPr lang="en-US" noProof="0" dirty="0"/>
              <a:t>and Modulate Presynaptic VTA Dopamine Release</a:t>
            </a:r>
          </a:p>
        </p:txBody>
      </p:sp>
      <p:sp>
        <p:nvSpPr>
          <p:cNvPr id="10" name="Content Placeholder 9">
            <a:extLst>
              <a:ext uri="{FF2B5EF4-FFF2-40B4-BE49-F238E27FC236}">
                <a16:creationId xmlns:a16="http://schemas.microsoft.com/office/drawing/2014/main" id="{A35077B8-F486-8619-4135-52B40F1E80DB}"/>
              </a:ext>
            </a:extLst>
          </p:cNvPr>
          <p:cNvSpPr>
            <a:spLocks noGrp="1"/>
          </p:cNvSpPr>
          <p:nvPr>
            <p:ph sz="half" idx="1"/>
          </p:nvPr>
        </p:nvSpPr>
        <p:spPr>
          <a:xfrm>
            <a:off x="609600" y="1496291"/>
            <a:ext cx="5115290" cy="4680672"/>
          </a:xfrm>
        </p:spPr>
        <p:txBody>
          <a:bodyPr>
            <a:normAutofit/>
          </a:bodyPr>
          <a:lstStyle/>
          <a:p>
            <a:pPr marL="0" indent="0">
              <a:buNone/>
            </a:pPr>
            <a:r>
              <a:rPr lang="en-US" sz="1800" b="1" noProof="0" dirty="0">
                <a:solidFill>
                  <a:schemeClr val="accent1"/>
                </a:solidFill>
              </a:rPr>
              <a:t>Concept 2: Top-down regulation </a:t>
            </a:r>
          </a:p>
          <a:p>
            <a:r>
              <a:rPr lang="en-US" sz="2000" noProof="0" dirty="0"/>
              <a:t>GABAergic inhibitory interneurons control glutamate release from excitatory PFC pyramidal neurons. These glutamate neurons have downstream projections to the VTA</a:t>
            </a:r>
            <a:r>
              <a:rPr lang="en-US" sz="2000" dirty="0"/>
              <a:t> that stimulate DA release</a:t>
            </a:r>
          </a:p>
          <a:p>
            <a:r>
              <a:rPr lang="en-US" sz="2000" b="1" noProof="0" dirty="0"/>
              <a:t>Stimulation of M</a:t>
            </a:r>
            <a:r>
              <a:rPr lang="en-US" sz="2000" b="1" baseline="-25000" noProof="0" dirty="0"/>
              <a:t>1</a:t>
            </a:r>
            <a:r>
              <a:rPr lang="en-US" sz="2000" b="1" noProof="0" dirty="0"/>
              <a:t> receptors on GABAergic inhibitory interneurons </a:t>
            </a:r>
            <a:r>
              <a:rPr lang="en-US" sz="2000" noProof="0" dirty="0"/>
              <a:t>inhibits pyramidal cell glutamate release</a:t>
            </a:r>
          </a:p>
          <a:p>
            <a:pPr lvl="1"/>
            <a:r>
              <a:rPr lang="en-US" sz="1800" b="1" noProof="0" dirty="0"/>
              <a:t>Net effect: </a:t>
            </a:r>
            <a:r>
              <a:rPr lang="en-US" sz="1800" noProof="0" dirty="0"/>
              <a:t>Decreased VTA neuron</a:t>
            </a:r>
            <a:r>
              <a:rPr lang="en-US" sz="1800" dirty="0"/>
              <a:t> firing </a:t>
            </a:r>
            <a:r>
              <a:rPr lang="en-US" sz="1800" b="1" dirty="0"/>
              <a:t>and less VTA DA release but no motor effects</a:t>
            </a:r>
          </a:p>
        </p:txBody>
      </p:sp>
      <p:pic>
        <p:nvPicPr>
          <p:cNvPr id="12" name="Picture 11">
            <a:extLst>
              <a:ext uri="{FF2B5EF4-FFF2-40B4-BE49-F238E27FC236}">
                <a16:creationId xmlns:a16="http://schemas.microsoft.com/office/drawing/2014/main" id="{21610D41-5F80-DDBD-DEFD-D7C4911F8E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07017" y="1373359"/>
            <a:ext cx="5477615" cy="4788675"/>
          </a:xfrm>
          <a:prstGeom prst="rect">
            <a:avLst/>
          </a:prstGeom>
        </p:spPr>
      </p:pic>
      <p:sp>
        <p:nvSpPr>
          <p:cNvPr id="13" name="Rectangle 12">
            <a:extLst>
              <a:ext uri="{FF2B5EF4-FFF2-40B4-BE49-F238E27FC236}">
                <a16:creationId xmlns:a16="http://schemas.microsoft.com/office/drawing/2014/main" id="{9B3A1DA1-E8DA-E916-B02A-0C306C327AB2}"/>
              </a:ext>
            </a:extLst>
          </p:cNvPr>
          <p:cNvSpPr/>
          <p:nvPr/>
        </p:nvSpPr>
        <p:spPr>
          <a:xfrm>
            <a:off x="9190892" y="1373360"/>
            <a:ext cx="2625936" cy="49049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4">
            <a:extLst>
              <a:ext uri="{FF2B5EF4-FFF2-40B4-BE49-F238E27FC236}">
                <a16:creationId xmlns:a16="http://schemas.microsoft.com/office/drawing/2014/main" id="{4F92A789-DF4B-5A95-DB2D-B27FBCF7B28D}"/>
              </a:ext>
            </a:extLst>
          </p:cNvPr>
          <p:cNvSpPr txBox="1">
            <a:spLocks/>
          </p:cNvSpPr>
          <p:nvPr/>
        </p:nvSpPr>
        <p:spPr>
          <a:xfrm>
            <a:off x="609600" y="6356350"/>
            <a:ext cx="1110175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t>PFC, </a:t>
            </a:r>
            <a:r>
              <a:rPr lang="fr-FR" sz="1200" dirty="0" err="1"/>
              <a:t>prefrontal</a:t>
            </a:r>
            <a:r>
              <a:rPr lang="fr-FR" sz="1200" dirty="0"/>
              <a:t> cortex.</a:t>
            </a:r>
          </a:p>
          <a:p>
            <a:r>
              <a:rPr lang="fr-FR" sz="1200" dirty="0"/>
              <a:t>Paul SM, et al.</a:t>
            </a:r>
            <a:r>
              <a:rPr lang="fr-FR" sz="1200" i="1" dirty="0"/>
              <a:t> Am J </a:t>
            </a:r>
            <a:r>
              <a:rPr lang="fr-FR" sz="1200" i="1" dirty="0" err="1"/>
              <a:t>Psych</a:t>
            </a:r>
            <a:r>
              <a:rPr lang="fr-FR" sz="1200" i="1" dirty="0"/>
              <a:t>. </a:t>
            </a:r>
            <a:r>
              <a:rPr lang="fr-FR" sz="1200" dirty="0"/>
              <a:t>2022;179(9):611-627; </a:t>
            </a:r>
            <a:r>
              <a:rPr lang="fr-FR" sz="1200" dirty="0" err="1"/>
              <a:t>Yohn</a:t>
            </a:r>
            <a:r>
              <a:rPr lang="fr-FR" sz="1200" dirty="0"/>
              <a:t> SE, et al. </a:t>
            </a:r>
            <a:r>
              <a:rPr lang="fr-FR" sz="1200" i="1" dirty="0"/>
              <a:t>Trends </a:t>
            </a:r>
            <a:r>
              <a:rPr lang="fr-FR" sz="1200" i="1" dirty="0" err="1"/>
              <a:t>Pharmacol</a:t>
            </a:r>
            <a:r>
              <a:rPr lang="fr-FR" sz="1200" i="1" dirty="0"/>
              <a:t> </a:t>
            </a:r>
            <a:r>
              <a:rPr lang="fr-FR" sz="1200" i="1" dirty="0" err="1"/>
              <a:t>Sci</a:t>
            </a:r>
            <a:r>
              <a:rPr lang="fr-FR" sz="1200" i="1" dirty="0"/>
              <a:t>. </a:t>
            </a:r>
            <a:r>
              <a:rPr lang="fr-FR" sz="1200" dirty="0"/>
              <a:t>2022;43(12):1098-1112.</a:t>
            </a:r>
          </a:p>
        </p:txBody>
      </p:sp>
    </p:spTree>
    <p:extLst>
      <p:ext uri="{BB962C8B-B14F-4D97-AF65-F5344CB8AC3E}">
        <p14:creationId xmlns:p14="http://schemas.microsoft.com/office/powerpoint/2010/main" val="2084346124"/>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131</TotalTime>
  <Words>2189</Words>
  <Application>Microsoft Macintosh PowerPoint</Application>
  <PresentationFormat>Widescreen</PresentationFormat>
  <Paragraphs>201</Paragraphs>
  <Slides>17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Century Gothic</vt:lpstr>
      <vt:lpstr>Helvetica</vt:lpstr>
      <vt:lpstr>Trebuchet MS</vt:lpstr>
      <vt:lpstr>Wingdings</vt:lpstr>
      <vt:lpstr>Neurology2023</vt:lpstr>
      <vt:lpstr>Office Theme</vt:lpstr>
      <vt:lpstr>Muscarinic Cholinergic M1/M4 Stimulation: What Is the Role of Muscarinic Agents for the Treatment of Schizophrenia?</vt:lpstr>
      <vt:lpstr>Disclaimer</vt:lpstr>
      <vt:lpstr>PowerPoint Presentation</vt:lpstr>
      <vt:lpstr>A Crack in the Postsynaptic Dopamine Edifice: The Unexpected Human Findings from LY246708 </vt:lpstr>
      <vt:lpstr>Xanomeline In Vitro Binding and Functional Activity</vt:lpstr>
      <vt:lpstr>2008 Pilot Study: Xanomeline Versus Placebo</vt:lpstr>
      <vt:lpstr>2008 Pilot Study: Xanomeline Versus Placebo</vt:lpstr>
      <vt:lpstr>How M1/M4 Agonists Control Dopamine Circuits  and Modulate Presynaptic VTA Dopamine Release</vt:lpstr>
      <vt:lpstr>How M1/M4 Agonists Control Dopamine Circuits  and Modulate Presynaptic VTA Dopamine Release</vt:lpstr>
      <vt:lpstr>Managing the Peripheral Procholinergic Effects of Xanomeline</vt:lpstr>
      <vt:lpstr>EMERGENT-1 Phase 2 Clinical Trial Design </vt:lpstr>
      <vt:lpstr>Xanomeline-Trospium Phase 2b Results: PANSS Total Score</vt:lpstr>
      <vt:lpstr>Xanomeline-Trospium Phase 2 Tolerability Data</vt:lpstr>
      <vt:lpstr>EMERGENT-2 Phase 3 Trial Results: PANSS Total Score</vt:lpstr>
      <vt:lpstr>EMERGENT-2 Phase 3 Results: PANSS Negative Symptoms</vt:lpstr>
      <vt:lpstr>Muscarinic Agonism for Psychosis Rediscovered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Moriah Diethorn</cp:lastModifiedBy>
  <cp:revision>12</cp:revision>
  <cp:lastPrinted>2023-02-11T00:53:38Z</cp:lastPrinted>
  <dcterms:created xsi:type="dcterms:W3CDTF">2023-02-11T00:50:27Z</dcterms:created>
  <dcterms:modified xsi:type="dcterms:W3CDTF">2023-05-09T16:04:45Z</dcterms:modified>
  <cp:category/>
</cp:coreProperties>
</file>