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1"/>
  </p:notesMasterIdLst>
  <p:sldIdLst>
    <p:sldId id="12166" r:id="rId2"/>
    <p:sldId id="433" r:id="rId3"/>
    <p:sldId id="262" r:id="rId4"/>
    <p:sldId id="12171" r:id="rId5"/>
    <p:sldId id="12128" r:id="rId6"/>
    <p:sldId id="436" r:id="rId7"/>
    <p:sldId id="437" r:id="rId8"/>
    <p:sldId id="448" r:id="rId9"/>
    <p:sldId id="45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B9"/>
    <a:srgbClr val="990A0F"/>
    <a:srgbClr val="024774"/>
    <a:srgbClr val="F27C22"/>
    <a:srgbClr val="0876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/>
    <p:restoredTop sz="90884"/>
  </p:normalViewPr>
  <p:slideViewPr>
    <p:cSldViewPr snapToGrid="0">
      <p:cViewPr varScale="1">
        <p:scale>
          <a:sx n="102" d="100"/>
          <a:sy n="102" d="100"/>
        </p:scale>
        <p:origin x="192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E9CF54-17C4-9848-BC4D-65D4DDDE1038}" type="datetimeFigureOut">
              <a:rPr lang="en-US" smtClean="0"/>
              <a:t>4/11/23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3AC27-02B9-8F4C-9CEE-ED1E23123F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247D5-AC86-4FFA-9250-030BC7BB14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77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7247D5-AC86-4FFA-9250-030BC7BB14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663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ctr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443BE8-4646-1FA0-681A-88D8860DD7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7536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769840-AFB3-41D5-B8CE-7626D91553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9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5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70260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566751"/>
            <a:ext cx="10972800" cy="463984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2299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61363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370260"/>
            <a:ext cx="12192000" cy="106968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2192945"/>
            <a:ext cx="5497189" cy="4029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quarter" idx="15"/>
          </p:nvPr>
        </p:nvSpPr>
        <p:spPr>
          <a:xfrm>
            <a:off x="6106791" y="2192945"/>
            <a:ext cx="5497189" cy="4029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09600" y="1489542"/>
            <a:ext cx="5496984" cy="70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6106995" y="1489542"/>
            <a:ext cx="5496984" cy="70340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6302299"/>
            <a:ext cx="12192000" cy="533399"/>
          </a:xfrm>
          <a:prstGeom prst="rect">
            <a:avLst/>
          </a:prstGeom>
        </p:spPr>
        <p:txBody>
          <a:bodyPr lIns="274320" tIns="137160" rIns="274320" bIns="137160" anchor="b"/>
          <a:lstStyle>
            <a:lvl1pPr marL="0" indent="0">
              <a:buNone/>
              <a:defRPr sz="1400" b="1" baseline="0">
                <a:solidFill>
                  <a:schemeClr val="tx1"/>
                </a:solidFill>
                <a:latin typeface="+mn-lt"/>
                <a:cs typeface="Helvetica" panose="020B0604020202020204" pitchFamily="34" charset="0"/>
              </a:defRPr>
            </a:lvl1pPr>
            <a:lvl2pPr marL="395288" indent="0">
              <a:buNone/>
              <a:defRPr sz="1400" b="1"/>
            </a:lvl2pPr>
            <a:lvl3pPr marL="801688" indent="0">
              <a:buNone/>
              <a:defRPr sz="1400" b="1"/>
            </a:lvl3pPr>
            <a:lvl4pPr marL="1196975" indent="0">
              <a:buNone/>
              <a:defRPr sz="1400" b="1"/>
            </a:lvl4pPr>
            <a:lvl5pPr marL="1601787" indent="0">
              <a:buNone/>
              <a:defRPr sz="1400" b="1"/>
            </a:lvl5pPr>
          </a:lstStyle>
          <a:p>
            <a:pPr lvl="0"/>
            <a:r>
              <a:rPr lang="en-US" dirty="0"/>
              <a:t>Reference.</a:t>
            </a:r>
          </a:p>
        </p:txBody>
      </p:sp>
    </p:spTree>
    <p:extLst>
      <p:ext uri="{BB962C8B-B14F-4D97-AF65-F5344CB8AC3E}">
        <p14:creationId xmlns:p14="http://schemas.microsoft.com/office/powerpoint/2010/main" val="2164135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1999" cy="1290918"/>
          </a:xfrm>
          <a:prstGeom prst="rect">
            <a:avLst/>
          </a:prstGeom>
        </p:spPr>
        <p:txBody>
          <a:bodyPr anchor="ctr"/>
          <a:lstStyle>
            <a:lvl1pPr algn="ctr">
              <a:defRPr sz="40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Here To </a:t>
            </a:r>
            <a:br>
              <a:rPr lang="en-US" dirty="0"/>
            </a:br>
            <a:r>
              <a:rPr lang="en-US" dirty="0"/>
              <a:t>Edit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233672" y="1531643"/>
            <a:ext cx="9430784" cy="4730934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3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piso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709738"/>
            <a:ext cx="10515600" cy="2852737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4589463"/>
            <a:ext cx="105156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32F408-3A85-44BA-9DC9-E8F0D6C40C97}"/>
              </a:ext>
            </a:extLst>
          </p:cNvPr>
          <p:cNvSpPr/>
          <p:nvPr/>
        </p:nvSpPr>
        <p:spPr>
          <a:xfrm>
            <a:off x="10365698" y="6356350"/>
            <a:ext cx="175385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928810-DA6E-89D1-0245-996C3A1237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975360"/>
          </a:xfrm>
          <a:prstGeom prst="rect">
            <a:avLst/>
          </a:prstGeom>
        </p:spPr>
      </p:pic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5CD80B2F-AB86-4AC5-ADB1-2230734739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243155-C1BE-4C8F-A1B8-E05BE1DC5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93853"/>
            <a:ext cx="1537746" cy="787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F68C6A00-68E4-474E-9AA8-0891DD87D0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C3A58A5E-CE8B-4381-B491-4E79B68F6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793117-580E-4BE7-82EC-6BE8CEEDED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024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F8544-5F66-42F5-A339-E46C7881E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496291"/>
            <a:ext cx="5181600" cy="46806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E44C219-F83B-4E76-BAE0-A183B8940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61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459896"/>
            <a:ext cx="5157787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2111434"/>
            <a:ext cx="5157787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459896"/>
            <a:ext cx="5183188" cy="65153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42013" y="2111434"/>
            <a:ext cx="5183188" cy="395685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1pPr>
            <a:lvl2pPr marL="6858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4pPr>
            <a:lvl5pPr marL="2057400" indent="-228600">
              <a:buClr>
                <a:schemeClr val="accent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994057A-1166-4C4D-AF69-0BF68EE8599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609600" y="6356350"/>
            <a:ext cx="105155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D82D1D-D8EA-40A0-9D3E-9683300C0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856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517FC-F71A-47DC-8036-78E7C8941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85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B2F6B2D7-D2F9-4F1B-8FB7-00DCD968C2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16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7258FC2-34FC-49D0-A161-40DD5BA517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88" y="457199"/>
            <a:ext cx="4272539" cy="4015047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06829"/>
            <a:ext cx="6172200" cy="525422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B64453-E8A2-48FD-8B67-B9DC2A133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1" y="6356350"/>
            <a:ext cx="9020174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2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99505"/>
            <a:ext cx="10744200" cy="118557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77906"/>
            <a:ext cx="10744200" cy="47224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10744199" cy="4421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BAFC7C-C4EC-4B09-AB0B-7ABA6DA3C09F}"/>
              </a:ext>
            </a:extLst>
          </p:cNvPr>
          <p:cNvSpPr/>
          <p:nvPr/>
        </p:nvSpPr>
        <p:spPr>
          <a:xfrm>
            <a:off x="0" y="0"/>
            <a:ext cx="12192000" cy="106681"/>
          </a:xfrm>
          <a:prstGeom prst="rect">
            <a:avLst/>
          </a:prstGeom>
          <a:gradFill>
            <a:gsLst>
              <a:gs pos="0">
                <a:srgbClr val="898CAD"/>
              </a:gs>
              <a:gs pos="100000">
                <a:srgbClr val="1C246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i="0" kern="1200">
          <a:solidFill>
            <a:srgbClr val="4D4E4D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bg1">
            <a:lumMod val="65000"/>
          </a:schemeClr>
        </a:buClr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1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864">
          <p15:clr>
            <a:srgbClr val="F26B43"/>
          </p15:clr>
        </p15:guide>
        <p15:guide id="4" orient="horz" pos="1056">
          <p15:clr>
            <a:srgbClr val="F26B43"/>
          </p15:clr>
        </p15:guide>
        <p15:guide id="5" pos="6168">
          <p15:clr>
            <a:srgbClr val="F26B43"/>
          </p15:clr>
        </p15:guide>
        <p15:guide id="6" pos="607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EA55A-1BCE-41D2-BDF6-C52A17A68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5" y="1882781"/>
            <a:ext cx="11532791" cy="2004427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>
                <a:solidFill>
                  <a:schemeClr val="tx1"/>
                </a:solidFill>
              </a:rPr>
              <a:t>Not Just Dopamine: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An Overview of Neurotransmitters and Circuits Implicated in Schizophrenia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195A3-9DB9-498D-8D77-855EC8AB0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556" y="4876802"/>
            <a:ext cx="10363200" cy="809845"/>
          </a:xfrm>
        </p:spPr>
        <p:txBody>
          <a:bodyPr>
            <a:noAutofit/>
          </a:bodyPr>
          <a:lstStyle/>
          <a:p>
            <a:pPr marL="0" marR="0" algn="l">
              <a:spcBef>
                <a:spcPts val="0"/>
              </a:spcBef>
            </a:pPr>
            <a:r>
              <a:rPr lang="en-US" sz="1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Leslie </a:t>
            </a:r>
            <a:r>
              <a:rPr lang="en-US" sz="1800" b="1" dirty="0" err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Citrome</a:t>
            </a:r>
            <a:r>
              <a:rPr lang="en-US" sz="1800" b="1" dirty="0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, MD, MPH</a:t>
            </a:r>
          </a:p>
          <a:p>
            <a:pPr marL="0" marR="0" algn="l">
              <a:spcBef>
                <a:spcPts val="0"/>
              </a:spcBef>
            </a:pPr>
            <a:r>
              <a:rPr lang="en-US" sz="1800" dirty="0">
                <a:effectLst/>
                <a:ea typeface="Times New Roman" panose="02020603050405020304" pitchFamily="18" charset="0"/>
              </a:rPr>
              <a:t>Clinical Professor of Psychiatry and Behavioral Sciences</a:t>
            </a:r>
          </a:p>
          <a:p>
            <a:pPr marL="0" marR="0" algn="l">
              <a:spcBef>
                <a:spcPts val="0"/>
              </a:spcBef>
            </a:pPr>
            <a:r>
              <a:rPr lang="en-US" sz="1800" dirty="0">
                <a:effectLst/>
                <a:ea typeface="Times New Roman" panose="02020603050405020304" pitchFamily="18" charset="0"/>
              </a:rPr>
              <a:t>New York Medical College</a:t>
            </a:r>
          </a:p>
          <a:p>
            <a:pPr marL="0" marR="0" algn="l">
              <a:spcBef>
                <a:spcPts val="0"/>
              </a:spcBef>
            </a:pPr>
            <a:r>
              <a:rPr lang="en-US" sz="1800" dirty="0">
                <a:effectLst/>
                <a:ea typeface="Times New Roman" panose="02020603050405020304" pitchFamily="18" charset="0"/>
              </a:rPr>
              <a:t>Valhalla, NY </a:t>
            </a:r>
          </a:p>
        </p:txBody>
      </p:sp>
    </p:spTree>
    <p:extLst>
      <p:ext uri="{BB962C8B-B14F-4D97-AF65-F5344CB8AC3E}">
        <p14:creationId xmlns:p14="http://schemas.microsoft.com/office/powerpoint/2010/main" val="4227389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1E6-D32C-4A29-9DBB-5BA4FDDF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Schizophrenia: The Classical Dopamine Story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6A3E1DC-6859-BD4C-67CB-38F457114D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en-US" sz="2000" dirty="0"/>
              <a:t>For over 50 years, psychosis, particularly auditory hallucinations and paranoid delusions, has been thought to be the result of hyperactivation of the dopaminergic mesolimbic pathway</a:t>
            </a:r>
          </a:p>
          <a:p>
            <a:r>
              <a:rPr lang="en-US" altLang="en-US" sz="2000" dirty="0"/>
              <a:t>The mesolimbic pathway projects from</a:t>
            </a:r>
            <a:br>
              <a:rPr lang="en-US" altLang="en-US" sz="2000" dirty="0"/>
            </a:br>
            <a:r>
              <a:rPr lang="en-US" altLang="en-US" sz="2000" dirty="0"/>
              <a:t>the ventral tegmental area </a:t>
            </a:r>
            <a:r>
              <a:rPr lang="en-US" altLang="en-US" sz="2000" b="1" dirty="0">
                <a:solidFill>
                  <a:schemeClr val="accent2"/>
                </a:solidFill>
              </a:rPr>
              <a:t>(VTA) </a:t>
            </a:r>
            <a:r>
              <a:rPr lang="en-US" altLang="en-US" sz="2000" dirty="0"/>
              <a:t>to the ventral striatum</a:t>
            </a:r>
          </a:p>
          <a:p>
            <a:r>
              <a:rPr lang="en-US" altLang="en-US" sz="2000" dirty="0"/>
              <a:t>The dorsal striatum is not thought to be affected by this hyperactivity because it is innervated via the nigrostriatal pathway from the substantia nigra and controls motor movements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DB5328-66D2-9089-9692-C3C592832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391" y="1496291"/>
            <a:ext cx="5314838" cy="33965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567B2A-6028-06D6-021E-042BB19581F4}"/>
              </a:ext>
            </a:extLst>
          </p:cNvPr>
          <p:cNvSpPr txBox="1"/>
          <p:nvPr/>
        </p:nvSpPr>
        <p:spPr>
          <a:xfrm>
            <a:off x="122166" y="6451330"/>
            <a:ext cx="31749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Stahl SM.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CNS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Spectr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2018;23(3):187-191.</a:t>
            </a:r>
          </a:p>
        </p:txBody>
      </p:sp>
    </p:spTree>
    <p:extLst>
      <p:ext uri="{BB962C8B-B14F-4D97-AF65-F5344CB8AC3E}">
        <p14:creationId xmlns:p14="http://schemas.microsoft.com/office/powerpoint/2010/main" val="141282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09601" y="1329524"/>
            <a:ext cx="5157787" cy="651538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Classic Mesolimbic </a:t>
            </a:r>
            <a:r>
              <a:rPr lang="en-US" sz="2000" dirty="0" err="1">
                <a:solidFill>
                  <a:schemeClr val="accent1"/>
                </a:solidFill>
              </a:rPr>
              <a:t>Hyperdopaminergia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CBA84A44-816E-9E72-5517-4FD26213C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1" y="5148995"/>
            <a:ext cx="10515600" cy="1079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Neuroimaging data suggest that dopaminergic activity may be unaltered in the ventral striatum but may instead be overactive in an intermediate part of the striatum called the </a:t>
            </a:r>
            <a:r>
              <a:rPr lang="en-US" sz="1800" b="1" i="0" u="none" strike="noStrike" baseline="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associative striatum</a:t>
            </a:r>
            <a:r>
              <a:rPr lang="en-US" sz="18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, which receives input from the substantia nigra rather than the VTA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B5FB6D-C2BC-C235-87B2-EC2B99EA48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42013" y="1329524"/>
            <a:ext cx="5183188" cy="651538"/>
          </a:xfrm>
        </p:spPr>
        <p:txBody>
          <a:bodyPr>
            <a:no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</a:rPr>
              <a:t>New Concept: Integrative Hub </a:t>
            </a:r>
            <a:r>
              <a:rPr lang="en-US" sz="2000" dirty="0" err="1">
                <a:solidFill>
                  <a:schemeClr val="accent1"/>
                </a:solidFill>
              </a:rPr>
              <a:t>Mesostriatal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err="1">
                <a:solidFill>
                  <a:schemeClr val="accent1"/>
                </a:solidFill>
              </a:rPr>
              <a:t>Hyperdopaminergia</a:t>
            </a:r>
            <a:endParaRPr lang="en-US" sz="2000" dirty="0">
              <a:solidFill>
                <a:schemeClr val="accen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New Dopamine System, Based on Human Data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53BB052-566C-538E-7455-284CD0E26E1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616" b="11574"/>
          <a:stretch/>
        </p:blipFill>
        <p:spPr>
          <a:xfrm>
            <a:off x="434976" y="2055877"/>
            <a:ext cx="5255227" cy="28023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78A7A3-A9B2-AC1A-D83D-7ACFEEF5016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906"/>
          <a:stretch/>
        </p:blipFill>
        <p:spPr>
          <a:xfrm>
            <a:off x="6162325" y="2163986"/>
            <a:ext cx="5191475" cy="27459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B5B68B-6E87-39C0-707B-355BADD9156D}"/>
              </a:ext>
            </a:extLst>
          </p:cNvPr>
          <p:cNvSpPr txBox="1"/>
          <p:nvPr/>
        </p:nvSpPr>
        <p:spPr>
          <a:xfrm>
            <a:off x="122166" y="6413036"/>
            <a:ext cx="11824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bg1">
                    <a:lumMod val="65000"/>
                  </a:schemeClr>
                </a:solidFill>
              </a:rPr>
              <a:t>McCutcheon RA, et al. </a:t>
            </a:r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</a:rPr>
              <a:t>Trends </a:t>
            </a:r>
            <a:r>
              <a:rPr lang="en-US" sz="1200" b="0" i="1" dirty="0" err="1">
                <a:solidFill>
                  <a:schemeClr val="bg1">
                    <a:lumMod val="65000"/>
                  </a:schemeClr>
                </a:solidFill>
              </a:rPr>
              <a:t>Neurosci</a:t>
            </a:r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200" b="0" dirty="0">
                <a:solidFill>
                  <a:schemeClr val="bg1">
                    <a:lumMod val="65000"/>
                  </a:schemeClr>
                </a:solidFill>
              </a:rPr>
              <a:t>2019;42(3):205-220; Stahl SM. </a:t>
            </a:r>
            <a:r>
              <a:rPr lang="en-US" sz="1200" b="0" i="1" dirty="0">
                <a:solidFill>
                  <a:schemeClr val="bg1">
                    <a:lumMod val="65000"/>
                  </a:schemeClr>
                </a:solidFill>
              </a:rPr>
              <a:t>Stahl's Essential Psychopharmacology: Neuroscientific Basis and Practical Applications.</a:t>
            </a:r>
            <a:r>
              <a:rPr lang="en-US" sz="1200" b="0" dirty="0">
                <a:solidFill>
                  <a:schemeClr val="bg1">
                    <a:lumMod val="65000"/>
                  </a:schemeClr>
                </a:solidFill>
              </a:rPr>
              <a:t> 5th ed. Cambridge University Press; 2021.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EF23588-D3DF-A79C-3A39-568AE3F653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349" t="87018" r="38291" b="-2713"/>
          <a:stretch/>
        </p:blipFill>
        <p:spPr>
          <a:xfrm>
            <a:off x="5227321" y="4534765"/>
            <a:ext cx="1280160" cy="558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57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1E6-D32C-4A29-9DBB-5BA4FDDF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Schizophrenia: The New Dopamine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AD56AC-5F59-9C57-C205-97CAC7A4B4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55848" y="1496291"/>
            <a:ext cx="4480552" cy="4680672"/>
          </a:xfrm>
        </p:spPr>
        <p:txBody>
          <a:bodyPr>
            <a:normAutofit fontScale="62500" lnSpcReduction="20000"/>
          </a:bodyPr>
          <a:lstStyle/>
          <a:p>
            <a:pPr marL="457200" indent="-457200" algn="l">
              <a:lnSpc>
                <a:spcPct val="120000"/>
              </a:lnSpc>
              <a:buClr>
                <a:srgbClr val="07763F"/>
              </a:buClr>
              <a:buFont typeface="+mj-lt"/>
              <a:buAutoNum type="arabicPeriod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0" u="none" strike="noStrike" baseline="0" dirty="0" err="1">
                <a:solidFill>
                  <a:srgbClr val="087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mesocortical</a:t>
            </a:r>
            <a:r>
              <a:rPr lang="en-US" sz="2400" b="1" i="0" u="none" strike="noStrike" baseline="0" dirty="0">
                <a:solidFill>
                  <a:srgbClr val="0876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pathway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originates from the ventral tegmental area in the midbrain and innervates areas of the frontal cortex</a:t>
            </a:r>
          </a:p>
          <a:p>
            <a:pPr marL="457200" indent="-457200" algn="l">
              <a:lnSpc>
                <a:spcPct val="120000"/>
              </a:lnSpc>
              <a:buClr>
                <a:srgbClr val="F27C22"/>
              </a:buClr>
              <a:buFont typeface="+mj-lt"/>
              <a:buAutoNum type="arabicPeriod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0" u="none" strike="noStrike" baseline="0" dirty="0">
                <a:solidFill>
                  <a:srgbClr val="F27C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mesolimbic pathway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originates from the ventral tegmental area in the midbrain and innervates the ventral striatum, olfactory tubercle, and parts of the limbic system</a:t>
            </a:r>
          </a:p>
          <a:p>
            <a:pPr marL="457200" indent="-457200" algn="l">
              <a:lnSpc>
                <a:spcPct val="120000"/>
              </a:lnSpc>
              <a:buClr>
                <a:srgbClr val="0378B9"/>
              </a:buClr>
              <a:buFont typeface="+mj-lt"/>
              <a:buAutoNum type="arabicPeriod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0" u="none" strike="noStrike" baseline="0" dirty="0">
                <a:solidFill>
                  <a:srgbClr val="0078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nigrostriatal pathway 1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originates in the substantia nigra and innervates the associative striatum</a:t>
            </a:r>
          </a:p>
          <a:p>
            <a:pPr marL="457200" indent="-457200" algn="l">
              <a:lnSpc>
                <a:spcPct val="120000"/>
              </a:lnSpc>
              <a:buClr>
                <a:srgbClr val="004977"/>
              </a:buClr>
              <a:buFont typeface="+mj-lt"/>
              <a:buAutoNum type="arabicPeriod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0" u="none" strike="noStrike" baseline="0" dirty="0">
                <a:solidFill>
                  <a:srgbClr val="0247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nigrostriatal pathway 2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originates in the substantia nigra and innervates the sensorimotor striatum </a:t>
            </a:r>
          </a:p>
          <a:p>
            <a:pPr marL="457200" indent="-457200" algn="l">
              <a:lnSpc>
                <a:spcPct val="120000"/>
              </a:lnSpc>
              <a:buClr>
                <a:srgbClr val="990A0F"/>
              </a:buClr>
              <a:buFont typeface="+mj-lt"/>
              <a:buAutoNum type="arabicPeriod"/>
            </a:pP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i="0" u="none" strike="noStrike" baseline="0" dirty="0">
                <a:solidFill>
                  <a:srgbClr val="990A0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tuberoinfundibular hypothalamic pathway </a:t>
            </a:r>
            <a:r>
              <a:rPr lang="en-US" sz="2400" b="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projects from the hypothalamus to the anterior pituitary gland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9E16546-1204-312E-4122-49D5274B859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496291"/>
            <a:ext cx="6714544" cy="42859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892799-451B-3F9C-39C8-0573A1F68BF9}"/>
              </a:ext>
            </a:extLst>
          </p:cNvPr>
          <p:cNvSpPr txBox="1"/>
          <p:nvPr/>
        </p:nvSpPr>
        <p:spPr>
          <a:xfrm>
            <a:off x="122166" y="6413036"/>
            <a:ext cx="11824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Correll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CU, et al.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J Clin Psychiatry.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2022;83(1):SU21204IP1. 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C857C7B-6595-6AD9-0411-71780B48BCC9}"/>
              </a:ext>
            </a:extLst>
          </p:cNvPr>
          <p:cNvSpPr/>
          <p:nvPr/>
        </p:nvSpPr>
        <p:spPr>
          <a:xfrm>
            <a:off x="4907280" y="1385083"/>
            <a:ext cx="2286000" cy="921237"/>
          </a:xfrm>
          <a:prstGeom prst="rect">
            <a:avLst/>
          </a:prstGeom>
          <a:noFill/>
          <a:ln w="28575">
            <a:solidFill>
              <a:srgbClr val="0078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8A7E3B-B11D-116F-5D44-C9D31785D9F7}"/>
              </a:ext>
            </a:extLst>
          </p:cNvPr>
          <p:cNvSpPr/>
          <p:nvPr/>
        </p:nvSpPr>
        <p:spPr>
          <a:xfrm>
            <a:off x="7355848" y="3345529"/>
            <a:ext cx="4272276" cy="779432"/>
          </a:xfrm>
          <a:prstGeom prst="rect">
            <a:avLst/>
          </a:prstGeom>
          <a:noFill/>
          <a:ln w="28575">
            <a:solidFill>
              <a:srgbClr val="0078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79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56B790-79DC-4A8D-96A1-688938852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Collateral Damage by Blocking Postsynaptic Dopamine D</a:t>
            </a:r>
            <a:r>
              <a:rPr lang="en-US" baseline="-25000" dirty="0"/>
              <a:t>2</a:t>
            </a:r>
            <a:r>
              <a:rPr lang="en-US" dirty="0"/>
              <a:t> Receptors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1D187-C3FC-4869-8223-9948042527D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en-US" dirty="0"/>
              <a:t>Postsynaptic dopamine </a:t>
            </a:r>
            <a:r>
              <a:rPr lang="en-US" dirty="0" err="1"/>
              <a:t>D</a:t>
            </a:r>
            <a:r>
              <a:rPr lang="en-US" baseline="-25000" dirty="0" err="1"/>
              <a:t>2</a:t>
            </a:r>
            <a:r>
              <a:rPr lang="en-US" altLang="en-US" dirty="0"/>
              <a:t> receptors are also blocked in the dorsal striatum, causing drug-induced e</a:t>
            </a:r>
            <a:r>
              <a:rPr lang="en-US" dirty="0"/>
              <a:t>xtrapyramidal side effects</a:t>
            </a:r>
            <a:r>
              <a:rPr lang="en-US" altLang="en-US" dirty="0"/>
              <a:t> or movement disorders </a:t>
            </a:r>
          </a:p>
          <a:p>
            <a:pPr lvl="1"/>
            <a:r>
              <a:rPr lang="en-US" altLang="en-US" dirty="0"/>
              <a:t>Subsequent upregulation of these receptors in the dorsal striatum leads to tardive dyskinesia</a:t>
            </a:r>
          </a:p>
          <a:p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D63EF9-13D0-DFC8-2B59-E8E1A51E48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en-US" dirty="0"/>
              <a:t>Postsynaptic dopamine </a:t>
            </a:r>
            <a:r>
              <a:rPr lang="en-US" dirty="0"/>
              <a:t>D</a:t>
            </a:r>
            <a:r>
              <a:rPr lang="en-US" baseline="-25000" dirty="0"/>
              <a:t>2</a:t>
            </a:r>
            <a:r>
              <a:rPr lang="en-US" altLang="en-US" dirty="0"/>
              <a:t> receptors are also blocked in the hypothalamic-pituitary pathway, causing hyperprolactinemia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E068C9-BE31-4B1F-8D78-897ED4F532C1}"/>
              </a:ext>
            </a:extLst>
          </p:cNvPr>
          <p:cNvSpPr txBox="1"/>
          <p:nvPr/>
        </p:nvSpPr>
        <p:spPr>
          <a:xfrm>
            <a:off x="483213" y="6423129"/>
            <a:ext cx="5221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Volavka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J,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Citrome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L.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Expert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Opin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Pharmacother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2009;10(12):1917-1928.</a:t>
            </a:r>
          </a:p>
        </p:txBody>
      </p:sp>
    </p:spTree>
    <p:extLst>
      <p:ext uri="{BB962C8B-B14F-4D97-AF65-F5344CB8AC3E}">
        <p14:creationId xmlns:p14="http://schemas.microsoft.com/office/powerpoint/2010/main" val="3706848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1E6-D32C-4A29-9DBB-5BA4FDDF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Schizophrenia: What About Glutamate?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217CF61-F548-9EE1-31C1-0B33A110AE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318162"/>
            <a:ext cx="5422898" cy="488396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altLang="en-US" b="1" dirty="0"/>
              <a:t>Psychosis in schizophrenia may be the result of hypofunctional NMDA receptors on GABA interneurons in the cerebral cortex 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This hypofunction may lead to overactivation of downstream glutamate signaling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Overactivation of this pathway may result in turn in </a:t>
            </a:r>
            <a:r>
              <a:rPr lang="en-US" altLang="en-US" b="1" dirty="0"/>
              <a:t>excess dopamine</a:t>
            </a:r>
            <a:r>
              <a:rPr lang="en-US" altLang="en-US" dirty="0"/>
              <a:t>, resulting in psychosis</a:t>
            </a:r>
          </a:p>
          <a:p>
            <a:pPr>
              <a:lnSpc>
                <a:spcPct val="120000"/>
              </a:lnSpc>
            </a:pPr>
            <a:r>
              <a:rPr lang="en-US" altLang="en-US" dirty="0"/>
              <a:t>Fun fact: </a:t>
            </a:r>
            <a:r>
              <a:rPr lang="en-US" altLang="en-US" b="1" dirty="0"/>
              <a:t>clozapine</a:t>
            </a:r>
            <a:r>
              <a:rPr lang="en-US" altLang="en-US" dirty="0"/>
              <a:t> has glycine transport inhibition properties, potentially rendering a </a:t>
            </a:r>
            <a:r>
              <a:rPr lang="en-US" altLang="en-US" dirty="0" err="1"/>
              <a:t>hypofunctioning</a:t>
            </a:r>
            <a:r>
              <a:rPr lang="en-US" altLang="en-US" dirty="0"/>
              <a:t> NMDA receptor more active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F325B682-9B08-0B2B-1CE1-A02F331147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47"/>
          <a:stretch/>
        </p:blipFill>
        <p:spPr bwMode="auto">
          <a:xfrm>
            <a:off x="6306839" y="1983542"/>
            <a:ext cx="5422899" cy="372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2F91626-D410-B61A-580E-B8CACEFB33E3}"/>
              </a:ext>
            </a:extLst>
          </p:cNvPr>
          <p:cNvSpPr txBox="1">
            <a:spLocks noChangeArrowheads="1"/>
          </p:cNvSpPr>
          <p:nvPr/>
        </p:nvSpPr>
        <p:spPr>
          <a:xfrm>
            <a:off x="7011757" y="1216730"/>
            <a:ext cx="4013061" cy="541802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2000" b="1" dirty="0">
                <a:solidFill>
                  <a:schemeClr val="accent1"/>
                </a:solidFill>
              </a:rPr>
              <a:t>The NMDA Receptor Complex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D339F6-FEB9-64B2-A4BE-8A346F701CC7}"/>
              </a:ext>
            </a:extLst>
          </p:cNvPr>
          <p:cNvSpPr txBox="1"/>
          <p:nvPr/>
        </p:nvSpPr>
        <p:spPr>
          <a:xfrm>
            <a:off x="100154" y="6304672"/>
            <a:ext cx="105564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Ca, calcium; GABA, </a:t>
            </a:r>
            <a:r>
              <a:rPr lang="el-GR" sz="1200" dirty="0">
                <a:solidFill>
                  <a:schemeClr val="bg1">
                    <a:lumMod val="65000"/>
                  </a:schemeClr>
                </a:solidFill>
              </a:rPr>
              <a:t>γ-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aminobutyric acid; GLY, glycine; Mg, magnesium; NMDA,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N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-methyl-D-aspartate; PCP, phencyclidine.</a:t>
            </a:r>
            <a:br>
              <a:rPr lang="en-US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Javitt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DC, et al.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Mol Psychiatry.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2005;10(3):275-287; </a:t>
            </a:r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Javitt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DC, et al.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Primary Psychiatry.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2006;13(10):38-46; Stahl SM.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CNS </a:t>
            </a:r>
            <a:r>
              <a:rPr lang="en-US" sz="1200" i="1" dirty="0" err="1">
                <a:solidFill>
                  <a:schemeClr val="bg1">
                    <a:lumMod val="65000"/>
                  </a:schemeClr>
                </a:solidFill>
              </a:rPr>
              <a:t>Spectr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2018;23(3):187-191.</a:t>
            </a:r>
          </a:p>
        </p:txBody>
      </p:sp>
    </p:spTree>
    <p:extLst>
      <p:ext uri="{BB962C8B-B14F-4D97-AF65-F5344CB8AC3E}">
        <p14:creationId xmlns:p14="http://schemas.microsoft.com/office/powerpoint/2010/main" val="2186443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461E6-D32C-4A29-9DBB-5BA4FDDF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Schizophrenia: All Roads Lead to Dopamine, </a:t>
            </a:r>
            <a:br>
              <a:rPr lang="en-US" dirty="0"/>
            </a:br>
            <a:r>
              <a:rPr lang="en-US" dirty="0"/>
              <a:t>But Can We Leverage Glutamate and Serotonin?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A62F6A6-4643-C9E1-DDE6-FB78BB695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18735"/>
            <a:ext cx="5181600" cy="4558228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Can block dopamine receptors directly and treat psychotic symptoms</a:t>
            </a:r>
          </a:p>
          <a:p>
            <a:pPr lvl="1"/>
            <a:r>
              <a:rPr lang="en-US" altLang="en-US" sz="1800" dirty="0"/>
              <a:t>This is how we believe ALL currently available antipsychotics work</a:t>
            </a:r>
          </a:p>
          <a:p>
            <a:r>
              <a:rPr lang="en-US" altLang="en-US" sz="2000" dirty="0"/>
              <a:t>Can modulate the glutamatergic pathway, and hence modulate dopamine</a:t>
            </a:r>
          </a:p>
          <a:p>
            <a:pPr lvl="1"/>
            <a:r>
              <a:rPr lang="en-US" altLang="en-US" sz="1800" dirty="0"/>
              <a:t>In theory, yes </a:t>
            </a:r>
          </a:p>
          <a:p>
            <a:pPr lvl="1"/>
            <a:r>
              <a:rPr lang="en-US" altLang="en-US" sz="1800" dirty="0"/>
              <a:t>In reality, NMDA and other glutamate receptor modulators have failed in trials of the treatment of schizophrenia, but efforts remain ongoing for cognition (</a:t>
            </a:r>
            <a:r>
              <a:rPr lang="en-US" altLang="en-US" sz="1800" b="1" dirty="0" err="1"/>
              <a:t>iclepertin</a:t>
            </a:r>
            <a:r>
              <a:rPr lang="en-US" altLang="en-US" sz="1800" dirty="0"/>
              <a:t>)</a:t>
            </a:r>
          </a:p>
          <a:p>
            <a:endParaRPr lang="en-US" sz="2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DE767D-C025-BC9F-F2C7-62ABED3FA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618735"/>
            <a:ext cx="5410200" cy="4558228"/>
          </a:xfrm>
        </p:spPr>
        <p:txBody>
          <a:bodyPr>
            <a:normAutofit/>
          </a:bodyPr>
          <a:lstStyle/>
          <a:p>
            <a:r>
              <a:rPr lang="en-US" altLang="en-US" sz="2000" dirty="0"/>
              <a:t>Can antagonize serotonin 5HT2A receptors </a:t>
            </a:r>
          </a:p>
          <a:p>
            <a:pPr lvl="1"/>
            <a:r>
              <a:rPr lang="en-US" altLang="en-US" sz="1800" dirty="0"/>
              <a:t>Almost all SGAs already do this, in combination with at least some D2 receptor antagonism; there is a new SGA, </a:t>
            </a:r>
            <a:r>
              <a:rPr lang="en-US" altLang="en-US" sz="1800" b="1" dirty="0" err="1"/>
              <a:t>lumateperone</a:t>
            </a:r>
            <a:r>
              <a:rPr lang="en-US" altLang="en-US" sz="1800" dirty="0"/>
              <a:t>, which builds on this</a:t>
            </a:r>
          </a:p>
          <a:p>
            <a:pPr lvl="1"/>
            <a:r>
              <a:rPr lang="en-US" altLang="en-US" sz="1800" b="1" dirty="0" err="1"/>
              <a:t>Pimavanserin</a:t>
            </a:r>
            <a:r>
              <a:rPr lang="en-US" altLang="en-US" sz="1800" dirty="0"/>
              <a:t>, a 5HT2A/5HT2C antagonist/inverse agonist, can treat Parkinson disease psychosis, is being studied for dementia-related psychosis, and has been used to augment antipsychotic response in schizophrenia (and its manufacturer is working more on this)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516245-5B45-6C37-6197-AC55D9385637}"/>
              </a:ext>
            </a:extLst>
          </p:cNvPr>
          <p:cNvSpPr txBox="1"/>
          <p:nvPr/>
        </p:nvSpPr>
        <p:spPr>
          <a:xfrm>
            <a:off x="100154" y="6304672"/>
            <a:ext cx="7549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SGA, second-generation antipsychotic.</a:t>
            </a:r>
          </a:p>
          <a:p>
            <a:r>
              <a:rPr lang="en-US" sz="1200" dirty="0" err="1">
                <a:solidFill>
                  <a:schemeClr val="bg1">
                    <a:lumMod val="65000"/>
                  </a:schemeClr>
                </a:solidFill>
              </a:rPr>
              <a:t>Kantrowitz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 JT.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CNS Drugs.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2020;34(9):947-959; McCutcheon RA, et al.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</a:rPr>
              <a:t>World Psychiatry.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2020;19(1):15-33. </a:t>
            </a:r>
          </a:p>
        </p:txBody>
      </p:sp>
    </p:spTree>
    <p:extLst>
      <p:ext uri="{BB962C8B-B14F-4D97-AF65-F5344CB8AC3E}">
        <p14:creationId xmlns:p14="http://schemas.microsoft.com/office/powerpoint/2010/main" val="2362146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C226BCF-BC6B-FA19-3E5A-7115188075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5733" y="1954469"/>
            <a:ext cx="3398039" cy="325522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6ABEEB-BE2E-A372-FA48-C0E938364970}"/>
              </a:ext>
            </a:extLst>
          </p:cNvPr>
          <p:cNvSpPr txBox="1"/>
          <p:nvPr/>
        </p:nvSpPr>
        <p:spPr>
          <a:xfrm>
            <a:off x="6194285" y="1431249"/>
            <a:ext cx="25138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>
                <a:solidFill>
                  <a:schemeClr val="accent1"/>
                </a:solidFill>
              </a:rPr>
              <a:t>M1</a:t>
            </a:r>
            <a:r>
              <a:rPr lang="en-US" sz="1400" b="1" dirty="0">
                <a:solidFill>
                  <a:schemeClr val="accent1"/>
                </a:solidFill>
              </a:rPr>
              <a:t> Muscarinic Receptors: 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“Top-Down” Control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2F70F6-2FFD-132F-9418-A9FC5E4809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0995" y="2225850"/>
            <a:ext cx="3242181" cy="23713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2FD545-49D2-7FF4-0738-E45F8EE93962}"/>
              </a:ext>
            </a:extLst>
          </p:cNvPr>
          <p:cNvSpPr txBox="1"/>
          <p:nvPr/>
        </p:nvSpPr>
        <p:spPr>
          <a:xfrm>
            <a:off x="9392664" y="1486885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1"/>
                </a:solidFill>
              </a:rPr>
              <a:t>M4 Muscarinic Receptors:</a:t>
            </a:r>
          </a:p>
          <a:p>
            <a:pPr algn="ctr"/>
            <a:r>
              <a:rPr lang="en-US" sz="1400" b="1" dirty="0">
                <a:solidFill>
                  <a:schemeClr val="accent1"/>
                </a:solidFill>
              </a:rPr>
              <a:t> “Bottom-Up” Control</a:t>
            </a:r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4AF74046-A973-5D6B-F656-74413CB24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Muscarinic Cholinergic Hypothesis of Schizophrenia</a:t>
            </a:r>
            <a:br>
              <a:rPr lang="en-US" dirty="0"/>
            </a:b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F9E7FCB-3BF0-5290-4621-EAE87D1A8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61535"/>
            <a:ext cx="5046133" cy="514076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 err="1"/>
              <a:t>Procholinergic</a:t>
            </a:r>
            <a:r>
              <a:rPr lang="en-US" altLang="en-US" sz="1800" dirty="0"/>
              <a:t> drugs were observed to increase “lucid intervals” in patients with psychosis in the 1950s but were not well tolerated; further development was abandoned, until now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/>
              <a:t>Cholinergic systems directly </a:t>
            </a:r>
            <a:r>
              <a:rPr lang="en-US" altLang="en-US" sz="1800" b="1" dirty="0">
                <a:solidFill>
                  <a:schemeClr val="accent2"/>
                </a:solidFill>
              </a:rPr>
              <a:t>modulate</a:t>
            </a:r>
            <a:r>
              <a:rPr lang="en-US" altLang="en-US" sz="1800" dirty="0"/>
              <a:t> striatal </a:t>
            </a:r>
            <a:r>
              <a:rPr lang="en-US" altLang="en-US" sz="1800" b="1" dirty="0">
                <a:solidFill>
                  <a:schemeClr val="accent2"/>
                </a:solidFill>
              </a:rPr>
              <a:t>dopaminergic function </a:t>
            </a:r>
            <a:r>
              <a:rPr lang="en-US" altLang="en-US" sz="1800" dirty="0"/>
              <a:t>in areas associated with positive symptoms of schizophrenia and also regulate descending </a:t>
            </a:r>
            <a:r>
              <a:rPr lang="en-US" altLang="en-US" sz="1800" b="1" dirty="0">
                <a:solidFill>
                  <a:schemeClr val="accent2"/>
                </a:solidFill>
              </a:rPr>
              <a:t>glutamate</a:t>
            </a:r>
            <a:r>
              <a:rPr lang="en-US" altLang="en-US" sz="1800" dirty="0"/>
              <a:t> pathways that interact with striatal dopamine circuits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/>
              <a:t>Postmortem studies show reductions in M1 and M4 receptor expression in brain regions implicated in schizophrenia. 25% of patients have ≥75% reduction in M1 receptor expression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en-US" sz="1800" dirty="0"/>
              <a:t>M1/M4 receptor knockout models replicate the phenotype of schizophrenia in mice, and muscarinic agonists, especially for M4, improve positive and negative symptoms of schizophrenia in mice and humans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44C2E7D-C1C1-AADB-93B5-50BC4A991BF2}"/>
              </a:ext>
            </a:extLst>
          </p:cNvPr>
          <p:cNvSpPr txBox="1">
            <a:spLocks/>
          </p:cNvSpPr>
          <p:nvPr/>
        </p:nvSpPr>
        <p:spPr>
          <a:xfrm>
            <a:off x="0" y="6302299"/>
            <a:ext cx="12192000" cy="53339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da-DK" sz="1200" dirty="0">
                <a:solidFill>
                  <a:schemeClr val="bg1">
                    <a:lumMod val="65000"/>
                  </a:schemeClr>
                </a:solidFill>
              </a:rPr>
            </a:br>
            <a:r>
              <a:rPr lang="da-DK" sz="1200" dirty="0" err="1">
                <a:solidFill>
                  <a:schemeClr val="bg1">
                    <a:lumMod val="65000"/>
                  </a:schemeClr>
                </a:solidFill>
              </a:rPr>
              <a:t>Brannan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 SK, et al. 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N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Engl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 J Med.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 2021;384(8):717-726; Dean B, et al.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Psychiatry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 Res. 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2020;288:112989; Kruse AC, et al. 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Nat Rev Drug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Discov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2014;13(7):549-560; </a:t>
            </a:r>
            <a:r>
              <a:rPr lang="da-DK" sz="1200" dirty="0" err="1">
                <a:solidFill>
                  <a:schemeClr val="bg1">
                    <a:lumMod val="65000"/>
                  </a:schemeClr>
                </a:solidFill>
              </a:rPr>
              <a:t>Matsumoto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 I, et al.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Neurosci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Lett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.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 2005;379(3):164-168; Paul SM, et al. 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Am J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Psychiatry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2022;179(9):611-627; Pfeiffer CC, et al. 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Ann N Y Acad </a:t>
            </a:r>
            <a:r>
              <a:rPr lang="da-DK" sz="1200" i="1" dirty="0" err="1">
                <a:solidFill>
                  <a:schemeClr val="bg1">
                    <a:lumMod val="65000"/>
                  </a:schemeClr>
                </a:solidFill>
              </a:rPr>
              <a:t>Sci</a:t>
            </a:r>
            <a:r>
              <a:rPr lang="da-DK" sz="1200" i="1" dirty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a-DK" sz="1200" dirty="0">
                <a:solidFill>
                  <a:schemeClr val="bg1">
                    <a:lumMod val="65000"/>
                  </a:schemeClr>
                </a:solidFill>
              </a:rPr>
              <a:t>1957;66(3):753-764.</a:t>
            </a:r>
          </a:p>
        </p:txBody>
      </p:sp>
    </p:spTree>
    <p:extLst>
      <p:ext uri="{BB962C8B-B14F-4D97-AF65-F5344CB8AC3E}">
        <p14:creationId xmlns:p14="http://schemas.microsoft.com/office/powerpoint/2010/main" val="25929182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C7207E83-69B6-ED61-76CA-E7E33C03F615}"/>
              </a:ext>
            </a:extLst>
          </p:cNvPr>
          <p:cNvGrpSpPr/>
          <p:nvPr/>
        </p:nvGrpSpPr>
        <p:grpSpPr>
          <a:xfrm>
            <a:off x="6244972" y="1385082"/>
            <a:ext cx="6090066" cy="4596004"/>
            <a:chOff x="5812486" y="1524764"/>
            <a:chExt cx="6090066" cy="4596004"/>
          </a:xfrm>
        </p:grpSpPr>
        <p:pic>
          <p:nvPicPr>
            <p:cNvPr id="24" name="Picture 23" descr="A picture containing chart&#10;&#10;Description automatically generated">
              <a:extLst>
                <a:ext uri="{FF2B5EF4-FFF2-40B4-BE49-F238E27FC236}">
                  <a16:creationId xmlns:a16="http://schemas.microsoft.com/office/drawing/2014/main" id="{A0F1D9EE-EC26-3308-6BBE-2AB2F336B2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duotone>
                <a:srgbClr val="00A9E0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7265" r="27741"/>
            <a:stretch/>
          </p:blipFill>
          <p:spPr>
            <a:xfrm>
              <a:off x="5812486" y="1524764"/>
              <a:ext cx="6090066" cy="459600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AF6E609-0DB8-27AE-1E4B-D90AAB387A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8594">
              <a:off x="7656550" y="2891126"/>
              <a:ext cx="449669" cy="369240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B6DF512-79DD-4B30-648A-5F0C6C77EE4A}"/>
                </a:ext>
              </a:extLst>
            </p:cNvPr>
            <p:cNvSpPr txBox="1"/>
            <p:nvPr/>
          </p:nvSpPr>
          <p:spPr>
            <a:xfrm>
              <a:off x="8016843" y="3058123"/>
              <a:ext cx="67310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TAAR1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63F8B148-17E7-3201-2A49-367604DB58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8594">
              <a:off x="8342396" y="3384448"/>
              <a:ext cx="449669" cy="369240"/>
            </a:xfrm>
            <a:prstGeom prst="rect">
              <a:avLst/>
            </a:prstGeom>
          </p:spPr>
        </p:pic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473D7121-F674-02F8-499D-9C5DF44FB0AD}"/>
                </a:ext>
              </a:extLst>
            </p:cNvPr>
            <p:cNvCxnSpPr>
              <a:cxnSpLocks/>
            </p:cNvCxnSpPr>
            <p:nvPr/>
          </p:nvCxnSpPr>
          <p:spPr>
            <a:xfrm>
              <a:off x="8030297" y="3293408"/>
              <a:ext cx="412134" cy="16357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4EDBC17A-38B8-C63C-024F-30489037B0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8594">
              <a:off x="7275610" y="4691397"/>
              <a:ext cx="449669" cy="3692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772B5C2E-0FC6-D8E4-7539-BD6B6C3200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88594">
              <a:off x="8318875" y="4260303"/>
              <a:ext cx="449669" cy="369240"/>
            </a:xfrm>
            <a:prstGeom prst="rect">
              <a:avLst/>
            </a:prstGeom>
          </p:spPr>
        </p:pic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5F02A3A1-6CCF-1CDE-7574-714641D92F9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60412" y="4596732"/>
              <a:ext cx="615601" cy="309412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tailEnd type="triangle"/>
            </a:ln>
            <a:effectLst/>
          </p:spPr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D95FB3E-B0F0-3F37-6137-9415850BFE47}"/>
                </a:ext>
              </a:extLst>
            </p:cNvPr>
            <p:cNvSpPr txBox="1"/>
            <p:nvPr/>
          </p:nvSpPr>
          <p:spPr>
            <a:xfrm>
              <a:off x="9622505" y="2980797"/>
              <a:ext cx="94890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Presynaptic neuron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6784EC-456C-211F-C415-0048C30D1507}"/>
                </a:ext>
              </a:extLst>
            </p:cNvPr>
            <p:cNvSpPr txBox="1"/>
            <p:nvPr/>
          </p:nvSpPr>
          <p:spPr>
            <a:xfrm>
              <a:off x="9565046" y="4624671"/>
              <a:ext cx="100636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Postsynaptic neuron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4A54667-C1E6-6D08-F76D-29D461E7FE03}"/>
                </a:ext>
              </a:extLst>
            </p:cNvPr>
            <p:cNvSpPr txBox="1"/>
            <p:nvPr/>
          </p:nvSpPr>
          <p:spPr>
            <a:xfrm>
              <a:off x="7764595" y="4836547"/>
              <a:ext cx="6278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TAAR1</a:t>
              </a:r>
              <a:endPara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pic>
          <p:nvPicPr>
            <p:cNvPr id="35" name="Picture 34" descr="A picture containing scissors, tool&#10;&#10;Description automatically generated">
              <a:extLst>
                <a:ext uri="{FF2B5EF4-FFF2-40B4-BE49-F238E27FC236}">
                  <a16:creationId xmlns:a16="http://schemas.microsoft.com/office/drawing/2014/main" id="{E50ADB2F-DB9E-98A9-AF1B-EF8EDFDF0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97D7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71555">
              <a:off x="8517416" y="4241686"/>
              <a:ext cx="472035" cy="383768"/>
            </a:xfrm>
            <a:prstGeom prst="rect">
              <a:avLst/>
            </a:prstGeom>
          </p:spPr>
        </p:pic>
        <p:pic>
          <p:nvPicPr>
            <p:cNvPr id="36" name="Picture 35" descr="A picture containing scissors, tool&#10;&#10;Description automatically generated">
              <a:extLst>
                <a:ext uri="{FF2B5EF4-FFF2-40B4-BE49-F238E27FC236}">
                  <a16:creationId xmlns:a16="http://schemas.microsoft.com/office/drawing/2014/main" id="{1FCC2743-A346-4B11-FBFA-AE290E822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duotone>
                <a:prstClr val="black"/>
                <a:srgbClr val="97D700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4771555">
              <a:off x="8566111" y="3388345"/>
              <a:ext cx="472035" cy="38376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CD5859D-6D33-1DC3-B25E-0EE5B372CA1A}"/>
                </a:ext>
              </a:extLst>
            </p:cNvPr>
            <p:cNvSpPr txBox="1"/>
            <p:nvPr/>
          </p:nvSpPr>
          <p:spPr>
            <a:xfrm>
              <a:off x="7500444" y="4969260"/>
              <a:ext cx="9489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(intracellular)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10EDBD61-8FCF-83DF-BA12-F00840E9A74E}"/>
                </a:ext>
              </a:extLst>
            </p:cNvPr>
            <p:cNvSpPr txBox="1"/>
            <p:nvPr/>
          </p:nvSpPr>
          <p:spPr>
            <a:xfrm>
              <a:off x="7925208" y="2904486"/>
              <a:ext cx="94890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1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(intracellular)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3B3DC60-4708-92BE-FDDF-41BFDDD084DA}"/>
                </a:ext>
              </a:extLst>
            </p:cNvPr>
            <p:cNvSpPr txBox="1"/>
            <p:nvPr/>
          </p:nvSpPr>
          <p:spPr>
            <a:xfrm>
              <a:off x="8891438" y="3600169"/>
              <a:ext cx="5407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D2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0CAC40F-CECD-971C-D2B3-9383927C52B8}"/>
                </a:ext>
              </a:extLst>
            </p:cNvPr>
            <p:cNvSpPr txBox="1"/>
            <p:nvPr/>
          </p:nvSpPr>
          <p:spPr>
            <a:xfrm>
              <a:off x="8835417" y="4555052"/>
              <a:ext cx="5407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D2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2DE13DD-B3C0-B594-7FD8-6F8F5D2B99BA}"/>
                </a:ext>
              </a:extLst>
            </p:cNvPr>
            <p:cNvSpPr txBox="1"/>
            <p:nvPr/>
          </p:nvSpPr>
          <p:spPr>
            <a:xfrm>
              <a:off x="9348894" y="3650295"/>
              <a:ext cx="213145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" defTabSz="914400">
                <a:spcAft>
                  <a:spcPts val="1000"/>
                </a:spcAft>
                <a:defRPr/>
              </a:pPr>
              <a:r>
                <a:rPr lang="en-US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Bidirectional modulation</a:t>
              </a:r>
              <a:br>
                <a:rPr lang="en-US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</a:br>
              <a:r>
                <a:rPr lang="en-US" sz="1200" b="1" dirty="0">
                  <a:solidFill>
                    <a:prstClr val="black"/>
                  </a:solidFill>
                  <a:cs typeface="Arial" panose="020B0604020202020204" pitchFamily="34" charset="0"/>
                </a:rPr>
                <a:t>of signaling</a:t>
              </a:r>
              <a:endParaRPr lang="en-US" sz="1200" dirty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DB855AF-B2ED-343D-9EC7-8E5571A60FC9}"/>
                </a:ext>
              </a:extLst>
            </p:cNvPr>
            <p:cNvCxnSpPr/>
            <p:nvPr/>
          </p:nvCxnSpPr>
          <p:spPr>
            <a:xfrm>
              <a:off x="9193022" y="3617178"/>
              <a:ext cx="0" cy="527900"/>
            </a:xfrm>
            <a:prstGeom prst="straightConnector1">
              <a:avLst/>
            </a:prstGeom>
            <a:noFill/>
            <a:ln w="28575" cap="flat" cmpd="sng" algn="ctr">
              <a:solidFill>
                <a:sysClr val="windowText" lastClr="000000"/>
              </a:solidFill>
              <a:prstDash val="solid"/>
              <a:headEnd type="triangle"/>
              <a:tailEnd type="triangle"/>
            </a:ln>
            <a:effectLst/>
          </p:spPr>
        </p:cxnSp>
      </p:grpSp>
      <p:sp>
        <p:nvSpPr>
          <p:cNvPr id="12" name="Title 11">
            <a:extLst>
              <a:ext uri="{FF2B5EF4-FFF2-40B4-BE49-F238E27FC236}">
                <a16:creationId xmlns:a16="http://schemas.microsoft.com/office/drawing/2014/main" id="{491C5F6D-1224-6041-8D89-7272429C6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Novel Approach: TAAR as Target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E04B333-A417-FF4C-9481-6EEA5F5AE0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599" y="1177447"/>
            <a:ext cx="5827827" cy="4999516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 b="1" dirty="0"/>
              <a:t>Trace amines (TAs)</a:t>
            </a:r>
          </a:p>
          <a:p>
            <a:pPr lvl="1"/>
            <a:r>
              <a:rPr lang="en-US" altLang="en-US" dirty="0"/>
              <a:t>Endogenous chemical messengers and referred to as ”false neurotransmitters” as they are not released from synaptic vesicles when the neuron fires</a:t>
            </a:r>
          </a:p>
          <a:p>
            <a:pPr lvl="1"/>
            <a:r>
              <a:rPr lang="en-US" altLang="en-US" dirty="0"/>
              <a:t>Structurally similar to monoamine neurotransmitters, DA, NE, and 5-HT</a:t>
            </a:r>
          </a:p>
          <a:p>
            <a:pPr lvl="2"/>
            <a:r>
              <a:rPr lang="en-US" altLang="en-US" dirty="0"/>
              <a:t>Expressed at levels at least 100-fold lower than corresponding neurotransmitters</a:t>
            </a:r>
          </a:p>
          <a:p>
            <a:r>
              <a:rPr lang="en-US" altLang="en-US" b="1" dirty="0"/>
              <a:t>Trace amine-associated receptors (TAARs)</a:t>
            </a:r>
          </a:p>
          <a:p>
            <a:pPr lvl="1"/>
            <a:r>
              <a:rPr lang="en-US" altLang="en-US" dirty="0"/>
              <a:t>In 2001, TAs were found to selectively activate a family of receptors called TAARs</a:t>
            </a:r>
          </a:p>
          <a:p>
            <a:pPr lvl="2"/>
            <a:r>
              <a:rPr lang="en-US" altLang="en-US" dirty="0"/>
              <a:t>They are predominantly intracellular receptors that modulate neurotransmission in monoaminergic neurons, but can move to the membrane (and back in)</a:t>
            </a:r>
          </a:p>
          <a:p>
            <a:pPr lvl="2"/>
            <a:r>
              <a:rPr lang="en-US" altLang="en-US" dirty="0"/>
              <a:t>Most studied is TAAR1</a:t>
            </a:r>
          </a:p>
          <a:p>
            <a:pPr lvl="2"/>
            <a:r>
              <a:rPr lang="en-US" altLang="en-US" dirty="0"/>
              <a:t>Can interact with D2 receptors </a:t>
            </a:r>
            <a:r>
              <a:rPr lang="en-US" altLang="en-US" dirty="0" err="1"/>
              <a:t>presynaptically</a:t>
            </a:r>
            <a:r>
              <a:rPr lang="en-US" altLang="en-US" dirty="0"/>
              <a:t> and </a:t>
            </a:r>
            <a:r>
              <a:rPr lang="en-US" altLang="en-US" dirty="0" err="1"/>
              <a:t>postsynaptically</a:t>
            </a:r>
            <a:r>
              <a:rPr lang="en-US" altLang="en-US" dirty="0"/>
              <a:t> to affect DA signaling</a:t>
            </a:r>
          </a:p>
          <a:p>
            <a:pPr lvl="2"/>
            <a:endParaRPr lang="en-US" alt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8F6504C-BF76-5940-C75A-50C623DFEADD}"/>
              </a:ext>
            </a:extLst>
          </p:cNvPr>
          <p:cNvSpPr txBox="1">
            <a:spLocks/>
          </p:cNvSpPr>
          <p:nvPr/>
        </p:nvSpPr>
        <p:spPr>
          <a:xfrm>
            <a:off x="0" y="6302299"/>
            <a:ext cx="12192000" cy="5333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200" kern="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Dedic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N, et al. </a:t>
            </a:r>
            <a:r>
              <a:rPr lang="en-US" sz="1200" i="1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 J Mol Sci. 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2021;22(24):13185; Dodd S, et al. </a:t>
            </a:r>
            <a:r>
              <a:rPr lang="en-US" sz="1200" i="1" kern="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Neurosci</a:t>
            </a:r>
            <a:r>
              <a:rPr lang="en-US" sz="1200" i="1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200" i="1" kern="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Biobehav</a:t>
            </a:r>
            <a:r>
              <a:rPr lang="en-US" sz="1200" i="1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Rev. 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2021;120:537-541; </a:t>
            </a:r>
            <a:r>
              <a:rPr lang="en-US" sz="1200" kern="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Gainetdinov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RR, et al. </a:t>
            </a:r>
            <a:r>
              <a:rPr lang="en-US" sz="1200" i="1" kern="1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Pharmacol</a:t>
            </a:r>
            <a:r>
              <a:rPr lang="en-US" sz="1200" i="1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Rev. 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2018;70(3):549-620; Nair PC, et al. </a:t>
            </a:r>
            <a:r>
              <a:rPr lang="en-US" sz="1200" i="1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 Psychiatry.</a:t>
            </a:r>
            <a:r>
              <a:rPr lang="en-US" sz="1200" kern="1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2022;27(1):88-94.</a:t>
            </a:r>
          </a:p>
        </p:txBody>
      </p:sp>
    </p:spTree>
    <p:extLst>
      <p:ext uri="{BB962C8B-B14F-4D97-AF65-F5344CB8AC3E}">
        <p14:creationId xmlns:p14="http://schemas.microsoft.com/office/powerpoint/2010/main" val="2651396870"/>
      </p:ext>
    </p:extLst>
  </p:cSld>
  <p:clrMapOvr>
    <a:masterClrMapping/>
  </p:clrMapOvr>
</p:sld>
</file>

<file path=ppt/theme/theme1.xml><?xml version="1.0" encoding="utf-8"?>
<a:theme xmlns:a="http://schemas.openxmlformats.org/drawingml/2006/main" name="Neurology2023">
  <a:themeElements>
    <a:clrScheme name="NeuroPsych23">
      <a:dk1>
        <a:srgbClr val="3F3F3F"/>
      </a:dk1>
      <a:lt1>
        <a:srgbClr val="FFFFFF"/>
      </a:lt1>
      <a:dk2>
        <a:srgbClr val="5E5E5E"/>
      </a:dk2>
      <a:lt2>
        <a:srgbClr val="FFFFFF"/>
      </a:lt2>
      <a:accent1>
        <a:srgbClr val="2B407E"/>
      </a:accent1>
      <a:accent2>
        <a:srgbClr val="A84657"/>
      </a:accent2>
      <a:accent3>
        <a:srgbClr val="98E9ED"/>
      </a:accent3>
      <a:accent4>
        <a:srgbClr val="8589A7"/>
      </a:accent4>
      <a:accent5>
        <a:srgbClr val="642C50"/>
      </a:accent5>
      <a:accent6>
        <a:srgbClr val="1D224C"/>
      </a:accent6>
      <a:hlink>
        <a:srgbClr val="3500FF"/>
      </a:hlink>
      <a:folHlink>
        <a:srgbClr val="9C266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urology2023" id="{6B2DFC96-7B20-6A45-8521-B7802BE8BE55}" vid="{48BB2579-8D5B-E643-8D3E-498541DF60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Neurology2023</Template>
  <TotalTime>82</TotalTime>
  <Words>1131</Words>
  <Application>Microsoft Macintosh PowerPoint</Application>
  <PresentationFormat>Widescreen</PresentationFormat>
  <Paragraphs>77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Neurology2023</vt:lpstr>
      <vt:lpstr>Not Just Dopamine:  An Overview of Neurotransmitters and Circuits Implicated in Schizophrenia</vt:lpstr>
      <vt:lpstr>Schizophrenia: The Classical Dopamine Story</vt:lpstr>
      <vt:lpstr>The New Dopamine System, Based on Human Data</vt:lpstr>
      <vt:lpstr>Schizophrenia: The New Dopamine Story</vt:lpstr>
      <vt:lpstr>Collateral Damage by Blocking Postsynaptic Dopamine D2 Receptors</vt:lpstr>
      <vt:lpstr>Schizophrenia: What About Glutamate?</vt:lpstr>
      <vt:lpstr>Schizophrenia: All Roads Lead to Dopamine,  But Can We Leverage Glutamate and Serotonin?</vt:lpstr>
      <vt:lpstr>Muscarinic Cholinergic Hypothesis of Schizophrenia </vt:lpstr>
      <vt:lpstr>Another Novel Approach: TAAR as Target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MedEd On The Go</dc:creator>
  <cp:keywords/>
  <dc:description/>
  <cp:lastModifiedBy>Moriah Diethorn</cp:lastModifiedBy>
  <cp:revision>9</cp:revision>
  <cp:lastPrinted>2023-02-11T00:53:38Z</cp:lastPrinted>
  <dcterms:created xsi:type="dcterms:W3CDTF">2023-02-11T00:50:27Z</dcterms:created>
  <dcterms:modified xsi:type="dcterms:W3CDTF">2023-04-11T19:58:45Z</dcterms:modified>
  <cp:category/>
</cp:coreProperties>
</file>