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notesMasterIdLst>
    <p:notesMasterId r:id="rId12"/>
  </p:notesMasterIdLst>
  <p:sldIdLst>
    <p:sldId id="269" r:id="rId2"/>
    <p:sldId id="256" r:id="rId3"/>
    <p:sldId id="2146847180" r:id="rId4"/>
    <p:sldId id="2146847171" r:id="rId5"/>
    <p:sldId id="2146847026" r:id="rId6"/>
    <p:sldId id="274" r:id="rId7"/>
    <p:sldId id="1412" r:id="rId8"/>
    <p:sldId id="343" r:id="rId9"/>
    <p:sldId id="324" r:id="rId10"/>
    <p:sldId id="21468471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p:restoredTop sz="88980"/>
  </p:normalViewPr>
  <p:slideViewPr>
    <p:cSldViewPr snapToGrid="0">
      <p:cViewPr varScale="1">
        <p:scale>
          <a:sx n="109" d="100"/>
          <a:sy n="109" d="100"/>
        </p:scale>
        <p:origin x="11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9CF54-17C4-9848-BC4D-65D4DDDE1038}" type="datetimeFigureOut">
              <a:rPr lang="en-US" smtClean="0"/>
              <a:t>4/11/23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3AC27-02B9-8F4C-9CEE-ED1E23123F0D}" type="slidenum">
              <a:rPr lang="en-US" smtClean="0"/>
              <a:t>‹#›</a:t>
            </a:fld>
            <a:endParaRPr lang="en-US"/>
          </a:p>
        </p:txBody>
      </p:sp>
    </p:spTree>
    <p:extLst>
      <p:ext uri="{BB962C8B-B14F-4D97-AF65-F5344CB8AC3E}">
        <p14:creationId xmlns:p14="http://schemas.microsoft.com/office/powerpoint/2010/main" val="12469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a:spLocks noGrp="1" noChangeArrowheads="1"/>
          </p:cNvSpPr>
          <p:nvPr>
            <p:ph type="sldNum" sz="quarter" idx="5"/>
          </p:nvPr>
        </p:nvSpPr>
        <p:spPr>
          <a:noFill/>
        </p:spPr>
        <p:txBody>
          <a:bodyPr/>
          <a:lstStyle/>
          <a:p>
            <a:fld id="{BA6B3E83-1500-4422-80A9-6C7949409A4D}" type="slidenum">
              <a:rPr lang="en-US" smtClean="0"/>
              <a:pPr/>
              <a:t>3</a:t>
            </a:fld>
            <a:endParaRPr lang="en-US" dirty="0"/>
          </a:p>
        </p:txBody>
      </p:sp>
      <p:sp>
        <p:nvSpPr>
          <p:cNvPr id="230403" name="Rectangle 2"/>
          <p:cNvSpPr>
            <a:spLocks noGrp="1" noRot="1" noChangeAspect="1" noChangeArrowheads="1" noTextEdit="1"/>
          </p:cNvSpPr>
          <p:nvPr>
            <p:ph type="sldImg"/>
          </p:nvPr>
        </p:nvSpPr>
        <p:spPr>
          <a:ln/>
        </p:spPr>
      </p:sp>
      <p:sp>
        <p:nvSpPr>
          <p:cNvPr id="230404" name="Rectangle 3"/>
          <p:cNvSpPr>
            <a:spLocks noGrp="1" noChangeArrowheads="1"/>
          </p:cNvSpPr>
          <p:nvPr>
            <p:ph type="body" idx="1"/>
          </p:nvPr>
        </p:nvSpPr>
        <p:spPr>
          <a:noFill/>
          <a:ln/>
        </p:spPr>
        <p:txBody>
          <a:bodyPr/>
          <a:lstStyle/>
          <a:p>
            <a:endParaRPr lang="en-US" dirty="0"/>
          </a:p>
        </p:txBody>
      </p:sp>
    </p:spTree>
    <p:extLst>
      <p:ext uri="{BB962C8B-B14F-4D97-AF65-F5344CB8AC3E}">
        <p14:creationId xmlns:p14="http://schemas.microsoft.com/office/powerpoint/2010/main" val="3955245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3EDD782-93E6-465F-8033-2031F3839B3B}" type="slidenum">
              <a:rPr lang="en-US" altLang="de-DE"/>
              <a:pPr>
                <a:spcBef>
                  <a:spcPct val="0"/>
                </a:spcBef>
              </a:pPr>
              <a:t>6</a:t>
            </a:fld>
            <a:endParaRPr lang="en-US" altLang="de-DE" dirty="0"/>
          </a:p>
        </p:txBody>
      </p:sp>
      <p:sp>
        <p:nvSpPr>
          <p:cNvPr id="3789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Rectangle 3"/>
          <p:cNvSpPr>
            <a:spLocks noGrp="1" noChangeArrowheads="1"/>
          </p:cNvSpPr>
          <p:nvPr>
            <p:ph type="body" idx="1"/>
          </p:nvPr>
        </p:nvSpPr>
        <p:spPr>
          <a:xfrm>
            <a:off x="304800" y="4191000"/>
            <a:ext cx="6248400" cy="4114800"/>
          </a:xfrm>
        </p:spPr>
        <p:txBody>
          <a:bodyPr/>
          <a:lstStyle/>
          <a:p>
            <a:pPr>
              <a:defRPr/>
            </a:pPr>
            <a:endParaRPr lang="en-US" dirty="0"/>
          </a:p>
        </p:txBody>
      </p:sp>
    </p:spTree>
    <p:extLst>
      <p:ext uri="{BB962C8B-B14F-4D97-AF65-F5344CB8AC3E}">
        <p14:creationId xmlns:p14="http://schemas.microsoft.com/office/powerpoint/2010/main" val="4083253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03EDD782-93E6-465F-8033-2031F3839B3B}" type="slidenum">
              <a:rPr lang="en-US" altLang="de-DE"/>
              <a:pPr>
                <a:spcBef>
                  <a:spcPct val="0"/>
                </a:spcBef>
              </a:pPr>
              <a:t>7</a:t>
            </a:fld>
            <a:endParaRPr lang="en-US" altLang="de-DE" dirty="0"/>
          </a:p>
        </p:txBody>
      </p:sp>
      <p:sp>
        <p:nvSpPr>
          <p:cNvPr id="3789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243" name="Rectangle 3"/>
          <p:cNvSpPr>
            <a:spLocks noGrp="1" noChangeArrowheads="1"/>
          </p:cNvSpPr>
          <p:nvPr>
            <p:ph type="body" idx="1"/>
          </p:nvPr>
        </p:nvSpPr>
        <p:spPr>
          <a:xfrm>
            <a:off x="304800" y="4191000"/>
            <a:ext cx="6248400" cy="4114800"/>
          </a:xfrm>
        </p:spPr>
        <p:txBody>
          <a:bodyPr/>
          <a:lstStyle/>
          <a:p>
            <a:endParaRPr lang="en-US"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742326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1EB320-143A-4CC5-8CAC-62915E6E2912}" type="slidenum">
              <a:rPr lang="en-US" smtClean="0"/>
              <a:pPr/>
              <a:t>8</a:t>
            </a:fld>
            <a:endParaRPr lang="en-US" dirty="0"/>
          </a:p>
        </p:txBody>
      </p:sp>
    </p:spTree>
    <p:extLst>
      <p:ext uri="{BB962C8B-B14F-4D97-AF65-F5344CB8AC3E}">
        <p14:creationId xmlns:p14="http://schemas.microsoft.com/office/powerpoint/2010/main" val="25367944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lear w reference">
    <p:spTree>
      <p:nvGrpSpPr>
        <p:cNvPr id="1" name=""/>
        <p:cNvGrpSpPr/>
        <p:nvPr/>
      </p:nvGrpSpPr>
      <p:grpSpPr>
        <a:xfrm>
          <a:off x="0" y="0"/>
          <a:ext cx="0" cy="0"/>
          <a:chOff x="0" y="0"/>
          <a:chExt cx="0" cy="0"/>
        </a:xfrm>
      </p:grpSpPr>
      <p:sp>
        <p:nvSpPr>
          <p:cNvPr id="5" name="Title 1"/>
          <p:cNvSpPr>
            <a:spLocks noGrp="1"/>
          </p:cNvSpPr>
          <p:nvPr>
            <p:ph type="title"/>
          </p:nvPr>
        </p:nvSpPr>
        <p:spPr>
          <a:xfrm>
            <a:off x="719668" y="132515"/>
            <a:ext cx="10752667" cy="828675"/>
          </a:xfrm>
          <a:prstGeom prst="rect">
            <a:avLst/>
          </a:prstGeom>
        </p:spPr>
        <p:txBody>
          <a:bodyPr lIns="0" tIns="0" rIns="0" bIns="0" anchor="ctr" anchorCtr="0">
            <a:normAutofit/>
          </a:bodyPr>
          <a:lstStyle>
            <a:lvl1pPr>
              <a:lnSpc>
                <a:spcPct val="90000"/>
              </a:lnSpc>
              <a:defRPr/>
            </a:lvl1pPr>
          </a:lstStyle>
          <a:p>
            <a:r>
              <a:rPr lang="en-US"/>
              <a:t>Click to edit Master title style</a:t>
            </a:r>
          </a:p>
        </p:txBody>
      </p:sp>
      <p:sp>
        <p:nvSpPr>
          <p:cNvPr id="7" name="Text Placeholder 3"/>
          <p:cNvSpPr>
            <a:spLocks noGrp="1"/>
          </p:cNvSpPr>
          <p:nvPr>
            <p:ph type="body" sz="quarter" idx="14" hasCustomPrompt="1"/>
          </p:nvPr>
        </p:nvSpPr>
        <p:spPr>
          <a:xfrm>
            <a:off x="0" y="6443188"/>
            <a:ext cx="12191999" cy="278332"/>
          </a:xfrm>
          <a:noFill/>
        </p:spPr>
        <p:txBody>
          <a:bodyPr wrap="square" lIns="180000" tIns="36000" rIns="180000" bIns="72000" anchor="b" anchorCtr="0">
            <a:spAutoFit/>
          </a:bodyPr>
          <a:lstStyle>
            <a:lvl1pPr>
              <a:lnSpc>
                <a:spcPct val="100000"/>
              </a:lnSpc>
              <a:spcAft>
                <a:spcPts val="600"/>
              </a:spcAft>
              <a:defRPr sz="1100" b="0" i="0"/>
            </a:lvl1pPr>
          </a:lstStyle>
          <a:p>
            <a:pPr lvl="0"/>
            <a:r>
              <a:rPr lang="en-US"/>
              <a:t>Reference</a:t>
            </a:r>
          </a:p>
        </p:txBody>
      </p:sp>
    </p:spTree>
    <p:extLst>
      <p:ext uri="{BB962C8B-B14F-4D97-AF65-F5344CB8AC3E}">
        <p14:creationId xmlns:p14="http://schemas.microsoft.com/office/powerpoint/2010/main" val="207003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347958"/>
            <a:ext cx="12192000" cy="1069680"/>
          </a:xfrm>
          <a:prstGeom prst="rect">
            <a:avLst/>
          </a:prstGeom>
        </p:spPr>
        <p:txBody>
          <a:bodyPr anchor="ctr"/>
          <a:lstStyle>
            <a:lvl1pPr algn="ctr">
              <a:defRPr sz="3000">
                <a:solidFill>
                  <a:schemeClr val="tx1"/>
                </a:solidFill>
              </a:defRPr>
            </a:lvl1pPr>
          </a:lstStyle>
          <a:p>
            <a:r>
              <a:rPr lang="en-US" dirty="0"/>
              <a:t>Click to add title</a:t>
            </a:r>
          </a:p>
        </p:txBody>
      </p:sp>
      <p:sp>
        <p:nvSpPr>
          <p:cNvPr id="7" name="Text Placeholder 7"/>
          <p:cNvSpPr>
            <a:spLocks noGrp="1"/>
          </p:cNvSpPr>
          <p:nvPr>
            <p:ph type="body" sz="quarter" idx="13" hasCustomPrompt="1"/>
          </p:nvPr>
        </p:nvSpPr>
        <p:spPr>
          <a:xfrm>
            <a:off x="0" y="6324607"/>
            <a:ext cx="12192000" cy="533399"/>
          </a:xfrm>
          <a:prstGeom prst="rect">
            <a:avLst/>
          </a:prstGeom>
        </p:spPr>
        <p:txBody>
          <a:bodyPr lIns="274320" tIns="137160" rIns="274320" bIns="137160" anchor="b"/>
          <a:lstStyle>
            <a:lvl1pPr marL="0" indent="0">
              <a:buNone/>
              <a:defRPr sz="1050" b="1" baseline="0">
                <a:solidFill>
                  <a:schemeClr val="tx1"/>
                </a:solidFill>
                <a:latin typeface="+mn-lt"/>
                <a:cs typeface="Helvetica" panose="020B0604020202020204" pitchFamily="34" charset="0"/>
              </a:defRPr>
            </a:lvl1pPr>
            <a:lvl2pPr marL="296459" indent="0">
              <a:buNone/>
              <a:defRPr sz="1050" b="1"/>
            </a:lvl2pPr>
            <a:lvl3pPr marL="601251" indent="0">
              <a:buNone/>
              <a:defRPr sz="1050" b="1"/>
            </a:lvl3pPr>
            <a:lvl4pPr marL="897709" indent="0">
              <a:buNone/>
              <a:defRPr sz="1050" b="1"/>
            </a:lvl4pPr>
            <a:lvl5pPr marL="1201310" indent="0">
              <a:buNone/>
              <a:defRPr sz="1050" b="1"/>
            </a:lvl5pPr>
          </a:lstStyle>
          <a:p>
            <a:pPr lvl="0"/>
            <a:r>
              <a:rPr lang="en-US" dirty="0"/>
              <a:t>Reference.</a:t>
            </a:r>
          </a:p>
        </p:txBody>
      </p:sp>
      <p:sp>
        <p:nvSpPr>
          <p:cNvPr id="8" name="Content Placeholder 3"/>
          <p:cNvSpPr>
            <a:spLocks noGrp="1"/>
          </p:cNvSpPr>
          <p:nvPr>
            <p:ph sz="quarter" idx="14"/>
          </p:nvPr>
        </p:nvSpPr>
        <p:spPr>
          <a:xfrm>
            <a:off x="609600" y="1566751"/>
            <a:ext cx="10972800" cy="4639840"/>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089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lide 4">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0" y="347958"/>
            <a:ext cx="12192000" cy="1069680"/>
          </a:xfrm>
          <a:prstGeom prst="rect">
            <a:avLst/>
          </a:prstGeom>
        </p:spPr>
        <p:txBody>
          <a:bodyPr anchor="ctr"/>
          <a:lstStyle>
            <a:lvl1pPr algn="ctr">
              <a:defRPr sz="3000">
                <a:solidFill>
                  <a:schemeClr val="tx1"/>
                </a:solidFill>
              </a:defRPr>
            </a:lvl1pPr>
          </a:lstStyle>
          <a:p>
            <a:r>
              <a:rPr lang="en-US" dirty="0"/>
              <a:t>Click to add title</a:t>
            </a:r>
          </a:p>
        </p:txBody>
      </p:sp>
      <p:sp>
        <p:nvSpPr>
          <p:cNvPr id="7" name="Text Placeholder 7"/>
          <p:cNvSpPr>
            <a:spLocks noGrp="1"/>
          </p:cNvSpPr>
          <p:nvPr>
            <p:ph type="body" sz="quarter" idx="13" hasCustomPrompt="1"/>
          </p:nvPr>
        </p:nvSpPr>
        <p:spPr>
          <a:xfrm>
            <a:off x="0" y="6324607"/>
            <a:ext cx="12192000" cy="533399"/>
          </a:xfrm>
          <a:prstGeom prst="rect">
            <a:avLst/>
          </a:prstGeom>
        </p:spPr>
        <p:txBody>
          <a:bodyPr lIns="274320" tIns="137160" rIns="274320" bIns="137160" anchor="b"/>
          <a:lstStyle>
            <a:lvl1pPr marL="0" indent="0">
              <a:buNone/>
              <a:defRPr sz="1050" b="1" baseline="0">
                <a:solidFill>
                  <a:schemeClr val="tx1"/>
                </a:solidFill>
                <a:latin typeface="+mn-lt"/>
                <a:cs typeface="Helvetica" panose="020B0604020202020204" pitchFamily="34" charset="0"/>
              </a:defRPr>
            </a:lvl1pPr>
            <a:lvl2pPr marL="296459" indent="0">
              <a:buNone/>
              <a:defRPr sz="1050" b="1"/>
            </a:lvl2pPr>
            <a:lvl3pPr marL="601251" indent="0">
              <a:buNone/>
              <a:defRPr sz="1050" b="1"/>
            </a:lvl3pPr>
            <a:lvl4pPr marL="897709" indent="0">
              <a:buNone/>
              <a:defRPr sz="1050" b="1"/>
            </a:lvl4pPr>
            <a:lvl5pPr marL="1201310" indent="0">
              <a:buNone/>
              <a:defRPr sz="1050" b="1"/>
            </a:lvl5pPr>
          </a:lstStyle>
          <a:p>
            <a:pPr lvl="0"/>
            <a:r>
              <a:rPr lang="en-US" dirty="0"/>
              <a:t>Reference.</a:t>
            </a:r>
          </a:p>
        </p:txBody>
      </p:sp>
    </p:spTree>
    <p:extLst>
      <p:ext uri="{BB962C8B-B14F-4D97-AF65-F5344CB8AC3E}">
        <p14:creationId xmlns:p14="http://schemas.microsoft.com/office/powerpoint/2010/main" val="68177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EA55A-1BCE-41D2-BDF6-C52A17A688E3}"/>
              </a:ext>
            </a:extLst>
          </p:cNvPr>
          <p:cNvSpPr>
            <a:spLocks noGrp="1"/>
          </p:cNvSpPr>
          <p:nvPr>
            <p:ph type="title"/>
          </p:nvPr>
        </p:nvSpPr>
        <p:spPr/>
        <p:txBody>
          <a:bodyPr/>
          <a:lstStyle/>
          <a:p>
            <a:r>
              <a:rPr lang="en-US" dirty="0"/>
              <a:t>Residual Symptoms: Dealing with the Limitations of Existing Treatments</a:t>
            </a:r>
          </a:p>
        </p:txBody>
      </p:sp>
      <p:sp>
        <p:nvSpPr>
          <p:cNvPr id="3" name="Text Placeholder 2">
            <a:extLst>
              <a:ext uri="{FF2B5EF4-FFF2-40B4-BE49-F238E27FC236}">
                <a16:creationId xmlns:a16="http://schemas.microsoft.com/office/drawing/2014/main" id="{0FC195A3-9DB9-498D-8D77-855EC8AB0485}"/>
              </a:ext>
            </a:extLst>
          </p:cNvPr>
          <p:cNvSpPr>
            <a:spLocks noGrp="1"/>
          </p:cNvSpPr>
          <p:nvPr>
            <p:ph type="body" idx="1"/>
          </p:nvPr>
        </p:nvSpPr>
        <p:spPr/>
        <p:txBody>
          <a:bodyPr>
            <a:normAutofit/>
          </a:bodyPr>
          <a:lstStyle/>
          <a:p>
            <a:r>
              <a:rPr lang="en-US" b="1" dirty="0">
                <a:solidFill>
                  <a:schemeClr val="accent1"/>
                </a:solidFill>
              </a:rPr>
              <a:t>Jonathan M. Meyer, MD</a:t>
            </a:r>
            <a:br>
              <a:rPr lang="en-US" dirty="0"/>
            </a:br>
            <a:r>
              <a:rPr lang="en-US" dirty="0"/>
              <a:t>Voluntary Clinical Professor - Department of Psychiatry</a:t>
            </a:r>
            <a:br>
              <a:rPr lang="en-US" dirty="0"/>
            </a:br>
            <a:r>
              <a:rPr lang="en-US" dirty="0"/>
              <a:t>University of California, San Diego</a:t>
            </a:r>
            <a:br>
              <a:rPr lang="en-US" dirty="0"/>
            </a:br>
            <a:r>
              <a:rPr lang="en-US" dirty="0"/>
              <a:t>La Jolla, CA</a:t>
            </a:r>
          </a:p>
        </p:txBody>
      </p:sp>
    </p:spTree>
    <p:extLst>
      <p:ext uri="{BB962C8B-B14F-4D97-AF65-F5344CB8AC3E}">
        <p14:creationId xmlns:p14="http://schemas.microsoft.com/office/powerpoint/2010/main" val="1073373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14C09F8-F852-9063-0432-2AC180B87B32}"/>
              </a:ext>
            </a:extLst>
          </p:cNvPr>
          <p:cNvSpPr txBox="1">
            <a:spLocks/>
          </p:cNvSpPr>
          <p:nvPr/>
        </p:nvSpPr>
        <p:spPr>
          <a:xfrm>
            <a:off x="98854" y="6339016"/>
            <a:ext cx="11973697" cy="518984"/>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None/>
            </a:pPr>
            <a:r>
              <a:rPr lang="en-US" sz="1200" dirty="0">
                <a:solidFill>
                  <a:schemeClr val="bg1">
                    <a:lumMod val="65000"/>
                  </a:schemeClr>
                </a:solidFill>
              </a:rPr>
              <a:t>1. McCutcheon RA, et al. </a:t>
            </a:r>
            <a:r>
              <a:rPr lang="en-US" sz="1200" i="1" dirty="0">
                <a:solidFill>
                  <a:schemeClr val="bg1">
                    <a:lumMod val="65000"/>
                  </a:schemeClr>
                </a:solidFill>
              </a:rPr>
              <a:t>JAMA Psychiatry. </a:t>
            </a:r>
            <a:r>
              <a:rPr lang="en-US" sz="1200" dirty="0">
                <a:solidFill>
                  <a:schemeClr val="bg1">
                    <a:lumMod val="65000"/>
                  </a:schemeClr>
                </a:solidFill>
              </a:rPr>
              <a:t>2020;77(2):201-210; 2. Matsumoto I, et al.</a:t>
            </a:r>
            <a:r>
              <a:rPr lang="en-US" sz="1200" i="1" dirty="0">
                <a:solidFill>
                  <a:schemeClr val="bg1">
                    <a:lumMod val="65000"/>
                  </a:schemeClr>
                </a:solidFill>
              </a:rPr>
              <a:t> </a:t>
            </a:r>
            <a:r>
              <a:rPr lang="en-US" sz="1200" i="1" dirty="0" err="1">
                <a:solidFill>
                  <a:schemeClr val="bg1">
                    <a:lumMod val="65000"/>
                  </a:schemeClr>
                </a:solidFill>
              </a:rPr>
              <a:t>Neurosci</a:t>
            </a:r>
            <a:r>
              <a:rPr lang="en-US" sz="1200" i="1" dirty="0">
                <a:solidFill>
                  <a:schemeClr val="bg1">
                    <a:lumMod val="65000"/>
                  </a:schemeClr>
                </a:solidFill>
              </a:rPr>
              <a:t> Lett. </a:t>
            </a:r>
            <a:r>
              <a:rPr lang="en-US" sz="1200" dirty="0">
                <a:solidFill>
                  <a:schemeClr val="bg1">
                    <a:lumMod val="65000"/>
                  </a:schemeClr>
                </a:solidFill>
              </a:rPr>
              <a:t>2005;379(3):164-168; 3. Dean B, et al. </a:t>
            </a:r>
            <a:r>
              <a:rPr lang="en-US" sz="1200" i="1" dirty="0">
                <a:solidFill>
                  <a:schemeClr val="bg1">
                    <a:lumMod val="65000"/>
                  </a:schemeClr>
                </a:solidFill>
              </a:rPr>
              <a:t>Psychiatry Res.</a:t>
            </a:r>
            <a:r>
              <a:rPr lang="en-US" sz="1200" dirty="0">
                <a:solidFill>
                  <a:schemeClr val="bg1">
                    <a:lumMod val="65000"/>
                  </a:schemeClr>
                </a:solidFill>
              </a:rPr>
              <a:t> 2020;288:112989; 4. Harvey PD, et al. </a:t>
            </a:r>
            <a:r>
              <a:rPr lang="en-US" sz="1200" i="1" dirty="0" err="1">
                <a:solidFill>
                  <a:schemeClr val="bg1">
                    <a:lumMod val="65000"/>
                  </a:schemeClr>
                </a:solidFill>
              </a:rPr>
              <a:t>Schizophr</a:t>
            </a:r>
            <a:r>
              <a:rPr lang="en-US" sz="1200" i="1" dirty="0">
                <a:solidFill>
                  <a:schemeClr val="bg1">
                    <a:lumMod val="65000"/>
                  </a:schemeClr>
                </a:solidFill>
              </a:rPr>
              <a:t> Res </a:t>
            </a:r>
            <a:r>
              <a:rPr lang="en-US" sz="1200" i="1" dirty="0" err="1">
                <a:solidFill>
                  <a:schemeClr val="bg1">
                    <a:lumMod val="65000"/>
                  </a:schemeClr>
                </a:solidFill>
              </a:rPr>
              <a:t>Cogn</a:t>
            </a:r>
            <a:r>
              <a:rPr lang="en-US" sz="1200" i="1" dirty="0">
                <a:solidFill>
                  <a:schemeClr val="bg1">
                    <a:lumMod val="65000"/>
                  </a:schemeClr>
                </a:solidFill>
              </a:rPr>
              <a:t>.</a:t>
            </a:r>
            <a:r>
              <a:rPr lang="en-US" sz="1200" dirty="0">
                <a:solidFill>
                  <a:schemeClr val="bg1">
                    <a:lumMod val="65000"/>
                  </a:schemeClr>
                </a:solidFill>
              </a:rPr>
              <a:t> 2022;29:100249.</a:t>
            </a:r>
          </a:p>
        </p:txBody>
      </p:sp>
      <p:sp>
        <p:nvSpPr>
          <p:cNvPr id="8" name="Title 7">
            <a:extLst>
              <a:ext uri="{FF2B5EF4-FFF2-40B4-BE49-F238E27FC236}">
                <a16:creationId xmlns:a16="http://schemas.microsoft.com/office/drawing/2014/main" id="{1CCA56C4-FA16-2C0E-D743-D1F0E51C097E}"/>
              </a:ext>
            </a:extLst>
          </p:cNvPr>
          <p:cNvSpPr>
            <a:spLocks noGrp="1"/>
          </p:cNvSpPr>
          <p:nvPr>
            <p:ph type="title"/>
          </p:nvPr>
        </p:nvSpPr>
        <p:spPr/>
        <p:txBody>
          <a:bodyPr/>
          <a:lstStyle/>
          <a:p>
            <a:r>
              <a:rPr lang="en-US" sz="3200" b="1" dirty="0">
                <a:latin typeface="+mn-lt"/>
              </a:rPr>
              <a:t>Cognitive Dysfunction and Schizophrenia</a:t>
            </a:r>
            <a:endParaRPr lang="en-US" dirty="0"/>
          </a:p>
        </p:txBody>
      </p:sp>
      <p:sp>
        <p:nvSpPr>
          <p:cNvPr id="9" name="Content Placeholder 8">
            <a:extLst>
              <a:ext uri="{FF2B5EF4-FFF2-40B4-BE49-F238E27FC236}">
                <a16:creationId xmlns:a16="http://schemas.microsoft.com/office/drawing/2014/main" id="{815A4182-63B3-A2F0-9CBE-006BA3C7673A}"/>
              </a:ext>
            </a:extLst>
          </p:cNvPr>
          <p:cNvSpPr>
            <a:spLocks noGrp="1"/>
          </p:cNvSpPr>
          <p:nvPr>
            <p:ph sz="half" idx="1"/>
          </p:nvPr>
        </p:nvSpPr>
        <p:spPr/>
        <p:txBody>
          <a:bodyPr>
            <a:normAutofit fontScale="62500" lnSpcReduction="20000"/>
          </a:bodyPr>
          <a:lstStyle/>
          <a:p>
            <a:pPr marL="0" indent="0">
              <a:lnSpc>
                <a:spcPct val="120000"/>
              </a:lnSpc>
              <a:spcBef>
                <a:spcPts val="400"/>
              </a:spcBef>
              <a:spcAft>
                <a:spcPts val="300"/>
              </a:spcAft>
              <a:buNone/>
            </a:pPr>
            <a:r>
              <a:rPr lang="en-US" b="1" dirty="0">
                <a:solidFill>
                  <a:schemeClr val="accent1"/>
                </a:solidFill>
                <a:effectLst/>
                <a:cs typeface="Arial" panose="020B0604020202020204" pitchFamily="34" charset="0"/>
              </a:rPr>
              <a:t>Significance:</a:t>
            </a:r>
          </a:p>
          <a:p>
            <a:pPr marL="274320" indent="-274320">
              <a:lnSpc>
                <a:spcPct val="120000"/>
              </a:lnSpc>
              <a:spcBef>
                <a:spcPts val="400"/>
              </a:spcBef>
              <a:spcAft>
                <a:spcPts val="1500"/>
              </a:spcAft>
              <a:buFont typeface="Arial" panose="020B0604020202020204" pitchFamily="34" charset="0"/>
              <a:buChar char="•"/>
            </a:pPr>
            <a:r>
              <a:rPr lang="en-US" dirty="0">
                <a:effectLst/>
                <a:cs typeface="Arial" panose="020B0604020202020204" pitchFamily="34" charset="0"/>
              </a:rPr>
              <a:t>Co</a:t>
            </a:r>
            <a:r>
              <a:rPr lang="en-US" dirty="0">
                <a:cs typeface="Arial" panose="020B0604020202020204" pitchFamily="34" charset="0"/>
              </a:rPr>
              <a:t>gnitive dysfunction comprises a significant </a:t>
            </a:r>
            <a:r>
              <a:rPr lang="en-US" dirty="0">
                <a:effectLst/>
                <a:cs typeface="Arial" panose="020B0604020202020204" pitchFamily="34" charset="0"/>
              </a:rPr>
              <a:t>proportion of the morbidity associated schizophrenia, is present in 80% of patients, and impacts information processing and social and functional domains</a:t>
            </a:r>
            <a:r>
              <a:rPr lang="en-US" baseline="30000" dirty="0">
                <a:effectLst/>
                <a:cs typeface="Arial" panose="020B0604020202020204" pitchFamily="34" charset="0"/>
              </a:rPr>
              <a:t>1</a:t>
            </a:r>
            <a:endParaRPr lang="en-US" dirty="0">
              <a:effectLst/>
              <a:cs typeface="Arial" panose="020B0604020202020204" pitchFamily="34" charset="0"/>
            </a:endParaRPr>
          </a:p>
          <a:p>
            <a:pPr marL="0" indent="0">
              <a:lnSpc>
                <a:spcPct val="120000"/>
              </a:lnSpc>
              <a:spcBef>
                <a:spcPts val="400"/>
              </a:spcBef>
              <a:spcAft>
                <a:spcPts val="300"/>
              </a:spcAft>
              <a:buNone/>
            </a:pPr>
            <a:r>
              <a:rPr lang="en-US" b="1" dirty="0">
                <a:solidFill>
                  <a:schemeClr val="accent1"/>
                </a:solidFill>
                <a:effectLst/>
                <a:cs typeface="Arial" panose="020B0604020202020204" pitchFamily="34" charset="0"/>
              </a:rPr>
              <a:t>Onset:</a:t>
            </a:r>
          </a:p>
          <a:p>
            <a:pPr marL="274320" indent="-274320">
              <a:lnSpc>
                <a:spcPct val="120000"/>
              </a:lnSpc>
              <a:spcBef>
                <a:spcPts val="400"/>
              </a:spcBef>
              <a:spcAft>
                <a:spcPts val="1500"/>
              </a:spcAft>
              <a:buFont typeface="Arial" panose="020B0604020202020204" pitchFamily="34" charset="0"/>
              <a:buChar char="•"/>
            </a:pPr>
            <a:r>
              <a:rPr lang="en-US" dirty="0">
                <a:effectLst/>
                <a:cs typeface="Arial" panose="020B0604020202020204" pitchFamily="34" charset="0"/>
              </a:rPr>
              <a:t>Typically begins before initial manifestation of the first psychotic episode. Premorbid cognitive function is considerably lower in people at risk of developing schizophrenia than matched controls</a:t>
            </a:r>
            <a:r>
              <a:rPr lang="en-US" baseline="30000" dirty="0">
                <a:effectLst/>
                <a:cs typeface="Arial" panose="020B0604020202020204" pitchFamily="34" charset="0"/>
              </a:rPr>
              <a:t>1</a:t>
            </a:r>
            <a:endParaRPr lang="en-US" dirty="0">
              <a:effectLst/>
              <a:cs typeface="Arial" panose="020B0604020202020204" pitchFamily="34" charset="0"/>
            </a:endParaRPr>
          </a:p>
          <a:p>
            <a:pPr marL="0" indent="0">
              <a:lnSpc>
                <a:spcPct val="120000"/>
              </a:lnSpc>
              <a:spcBef>
                <a:spcPts val="400"/>
              </a:spcBef>
              <a:spcAft>
                <a:spcPts val="300"/>
              </a:spcAft>
              <a:buNone/>
            </a:pPr>
            <a:r>
              <a:rPr lang="en-US" b="1" dirty="0">
                <a:solidFill>
                  <a:schemeClr val="accent1"/>
                </a:solidFill>
                <a:effectLst/>
                <a:cs typeface="Arial" panose="020B0604020202020204" pitchFamily="34" charset="0"/>
              </a:rPr>
              <a:t>Circuit pathophysiolog</a:t>
            </a:r>
            <a:r>
              <a:rPr lang="en-US" b="1" dirty="0">
                <a:solidFill>
                  <a:schemeClr val="accent1"/>
                </a:solidFill>
                <a:cs typeface="Arial" panose="020B0604020202020204" pitchFamily="34" charset="0"/>
              </a:rPr>
              <a:t>y:</a:t>
            </a:r>
          </a:p>
          <a:p>
            <a:pPr marL="274320" indent="-274320">
              <a:lnSpc>
                <a:spcPct val="120000"/>
              </a:lnSpc>
              <a:spcBef>
                <a:spcPts val="400"/>
              </a:spcBef>
              <a:spcAft>
                <a:spcPts val="1500"/>
              </a:spcAft>
              <a:buFont typeface="Arial" panose="020B0604020202020204" pitchFamily="34" charset="0"/>
              <a:buChar char="•"/>
            </a:pPr>
            <a:r>
              <a:rPr lang="en-US" dirty="0">
                <a:cs typeface="Arial" panose="020B0604020202020204" pitchFamily="34" charset="0"/>
              </a:rPr>
              <a:t>Normal developmental trajectories are disrupted, with increased gray matter loss and aberrant network organization apparent at illness onset</a:t>
            </a:r>
            <a:r>
              <a:rPr lang="en-US" baseline="30000" dirty="0">
                <a:cs typeface="Arial" panose="020B0604020202020204" pitchFamily="34" charset="0"/>
              </a:rPr>
              <a:t>1</a:t>
            </a:r>
          </a:p>
          <a:p>
            <a:pPr>
              <a:lnSpc>
                <a:spcPct val="120000"/>
              </a:lnSpc>
              <a:spcBef>
                <a:spcPts val="400"/>
              </a:spcBef>
            </a:pPr>
            <a:endParaRPr lang="en-US" dirty="0"/>
          </a:p>
        </p:txBody>
      </p:sp>
      <p:sp>
        <p:nvSpPr>
          <p:cNvPr id="12" name="Content Placeholder 11">
            <a:extLst>
              <a:ext uri="{FF2B5EF4-FFF2-40B4-BE49-F238E27FC236}">
                <a16:creationId xmlns:a16="http://schemas.microsoft.com/office/drawing/2014/main" id="{ACADAE6A-1F08-FA2E-ABEB-656BAF4BE7B9}"/>
              </a:ext>
            </a:extLst>
          </p:cNvPr>
          <p:cNvSpPr>
            <a:spLocks noGrp="1"/>
          </p:cNvSpPr>
          <p:nvPr>
            <p:ph sz="half" idx="2"/>
          </p:nvPr>
        </p:nvSpPr>
        <p:spPr>
          <a:xfrm>
            <a:off x="5943600" y="1496291"/>
            <a:ext cx="5181600" cy="4524366"/>
          </a:xfrm>
        </p:spPr>
        <p:txBody>
          <a:bodyPr>
            <a:normAutofit fontScale="62500" lnSpcReduction="20000"/>
          </a:bodyPr>
          <a:lstStyle/>
          <a:p>
            <a:pPr marL="0" indent="0">
              <a:lnSpc>
                <a:spcPct val="120000"/>
              </a:lnSpc>
              <a:spcBef>
                <a:spcPts val="400"/>
              </a:spcBef>
              <a:spcAft>
                <a:spcPts val="300"/>
              </a:spcAft>
              <a:buNone/>
            </a:pPr>
            <a:r>
              <a:rPr lang="en-US" b="1" dirty="0">
                <a:solidFill>
                  <a:schemeClr val="accent1"/>
                </a:solidFill>
                <a:cs typeface="Arial" panose="020B0604020202020204" pitchFamily="34" charset="0"/>
              </a:rPr>
              <a:t>Cholinergic systems:</a:t>
            </a:r>
          </a:p>
          <a:p>
            <a:pPr marL="274320" indent="-274320">
              <a:lnSpc>
                <a:spcPct val="120000"/>
              </a:lnSpc>
              <a:spcBef>
                <a:spcPts val="400"/>
              </a:spcBef>
              <a:spcAft>
                <a:spcPts val="1500"/>
              </a:spcAft>
              <a:buFont typeface="Arial" panose="020B0604020202020204" pitchFamily="34" charset="0"/>
              <a:buChar char="•"/>
            </a:pPr>
            <a:r>
              <a:rPr lang="en-US" dirty="0">
                <a:cs typeface="Arial" panose="020B0604020202020204" pitchFamily="34" charset="0"/>
              </a:rPr>
              <a:t>Postmortem studies show reductions in M</a:t>
            </a:r>
            <a:r>
              <a:rPr lang="en-US" baseline="-25000" dirty="0">
                <a:cs typeface="Arial" panose="020B0604020202020204" pitchFamily="34" charset="0"/>
              </a:rPr>
              <a:t>1</a:t>
            </a:r>
            <a:r>
              <a:rPr lang="en-US" dirty="0">
                <a:cs typeface="Arial" panose="020B0604020202020204" pitchFamily="34" charset="0"/>
              </a:rPr>
              <a:t> and M</a:t>
            </a:r>
            <a:r>
              <a:rPr lang="en-US" baseline="-25000" dirty="0">
                <a:cs typeface="Arial" panose="020B0604020202020204" pitchFamily="34" charset="0"/>
              </a:rPr>
              <a:t>4</a:t>
            </a:r>
            <a:r>
              <a:rPr lang="en-US" dirty="0">
                <a:cs typeface="Arial" panose="020B0604020202020204" pitchFamily="34" charset="0"/>
              </a:rPr>
              <a:t> receptor expression in brain regions implicated in schizophrenia. 25% of patients have ≥75% reduction in M</a:t>
            </a:r>
            <a:r>
              <a:rPr lang="en-US" baseline="-25000" dirty="0">
                <a:cs typeface="Arial" panose="020B0604020202020204" pitchFamily="34" charset="0"/>
              </a:rPr>
              <a:t>1</a:t>
            </a:r>
            <a:r>
              <a:rPr lang="en-US" dirty="0">
                <a:cs typeface="Arial" panose="020B0604020202020204" pitchFamily="34" charset="0"/>
              </a:rPr>
              <a:t> receptor expression</a:t>
            </a:r>
            <a:r>
              <a:rPr lang="en-US" baseline="30000" dirty="0">
                <a:cs typeface="Arial" panose="020B0604020202020204" pitchFamily="34" charset="0"/>
              </a:rPr>
              <a:t>2,3 </a:t>
            </a:r>
            <a:endParaRPr lang="en-US" dirty="0">
              <a:cs typeface="Arial" panose="020B0604020202020204" pitchFamily="34" charset="0"/>
            </a:endParaRPr>
          </a:p>
          <a:p>
            <a:pPr marL="0" indent="0">
              <a:lnSpc>
                <a:spcPct val="120000"/>
              </a:lnSpc>
              <a:spcBef>
                <a:spcPts val="400"/>
              </a:spcBef>
              <a:spcAft>
                <a:spcPts val="300"/>
              </a:spcAft>
              <a:buNone/>
            </a:pPr>
            <a:r>
              <a:rPr lang="en-US" b="1" dirty="0">
                <a:solidFill>
                  <a:schemeClr val="accent1"/>
                </a:solidFill>
                <a:effectLst/>
                <a:cs typeface="Arial" panose="020B0604020202020204" pitchFamily="34" charset="0"/>
              </a:rPr>
              <a:t>Pharmacotherapy:</a:t>
            </a:r>
          </a:p>
          <a:p>
            <a:pPr marL="274320" indent="-274320">
              <a:lnSpc>
                <a:spcPct val="120000"/>
              </a:lnSpc>
              <a:spcBef>
                <a:spcPts val="400"/>
              </a:spcBef>
              <a:spcAft>
                <a:spcPts val="1500"/>
              </a:spcAft>
              <a:buFont typeface="Arial" panose="020B0604020202020204" pitchFamily="34" charset="0"/>
              <a:buChar char="•"/>
            </a:pPr>
            <a:r>
              <a:rPr lang="en-US" dirty="0">
                <a:effectLst/>
                <a:cs typeface="Arial" panose="020B0604020202020204" pitchFamily="34" charset="0"/>
              </a:rPr>
              <a:t>No proven effective treatment. “</a:t>
            </a:r>
            <a:r>
              <a:rPr lang="en-US" dirty="0">
                <a:cs typeface="Arial" panose="020B0604020202020204" pitchFamily="34" charset="0"/>
              </a:rPr>
              <a:t>T</a:t>
            </a:r>
            <a:r>
              <a:rPr lang="en-US" dirty="0">
                <a:effectLst/>
              </a:rPr>
              <a:t>here still is a debate if and how any pharmacological treatments could impact on cognitive outcome in schizophrenia, both in specific domains and global performance.”</a:t>
            </a:r>
            <a:r>
              <a:rPr lang="en-US" baseline="30000" dirty="0">
                <a:effectLst/>
                <a:cs typeface="Arial" panose="020B0604020202020204" pitchFamily="34" charset="0"/>
              </a:rPr>
              <a:t>4 </a:t>
            </a:r>
            <a:r>
              <a:rPr lang="en-US" dirty="0">
                <a:effectLst/>
                <a:latin typeface="Helvetica" pitchFamily="2" charset="0"/>
              </a:rPr>
              <a:t>Cognitive remediation (CR) is a behavioral training-based intervention that aims to improve cognitive processes with the goal of durability and generalization to global functioning. CR is included in the practice guidelines for schizophrenia, but not widely available</a:t>
            </a:r>
          </a:p>
          <a:p>
            <a:pPr>
              <a:lnSpc>
                <a:spcPct val="120000"/>
              </a:lnSpc>
              <a:spcBef>
                <a:spcPts val="400"/>
              </a:spcBef>
            </a:pPr>
            <a:endParaRPr lang="en-US" dirty="0"/>
          </a:p>
        </p:txBody>
      </p:sp>
    </p:spTree>
    <p:extLst>
      <p:ext uri="{BB962C8B-B14F-4D97-AF65-F5344CB8AC3E}">
        <p14:creationId xmlns:p14="http://schemas.microsoft.com/office/powerpoint/2010/main" val="385328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5" name="Picture 7" descr="szPuzzle"/>
          <p:cNvPicPr>
            <a:picLocks noChangeAspect="1" noChangeArrowheads="1"/>
          </p:cNvPicPr>
          <p:nvPr/>
        </p:nvPicPr>
        <p:blipFill>
          <a:blip r:embed="rId3" cstate="print"/>
          <a:srcRect/>
          <a:stretch>
            <a:fillRect/>
          </a:stretch>
        </p:blipFill>
        <p:spPr bwMode="auto">
          <a:xfrm>
            <a:off x="3256281" y="2224869"/>
            <a:ext cx="5083175" cy="2947988"/>
          </a:xfrm>
          <a:prstGeom prst="rect">
            <a:avLst/>
          </a:prstGeom>
          <a:noFill/>
          <a:ln w="9525">
            <a:noFill/>
            <a:miter lim="800000"/>
            <a:headEnd/>
            <a:tailEnd/>
          </a:ln>
        </p:spPr>
      </p:pic>
      <p:sp>
        <p:nvSpPr>
          <p:cNvPr id="64516" name="Rectangle 9"/>
          <p:cNvSpPr>
            <a:spLocks noChangeArrowheads="1"/>
          </p:cNvSpPr>
          <p:nvPr/>
        </p:nvSpPr>
        <p:spPr bwMode="auto">
          <a:xfrm>
            <a:off x="3689501" y="3826658"/>
            <a:ext cx="1080745" cy="480131"/>
          </a:xfrm>
          <a:prstGeom prst="rect">
            <a:avLst/>
          </a:prstGeom>
          <a:noFill/>
          <a:ln w="9525">
            <a:noFill/>
            <a:miter lim="800000"/>
            <a:headEnd/>
            <a:tailEnd/>
          </a:ln>
        </p:spPr>
        <p:txBody>
          <a:bodyPr wrap="none">
            <a:spAutoFit/>
          </a:bodyPr>
          <a:lstStyle/>
          <a:p>
            <a:pPr algn="ctr">
              <a:lnSpc>
                <a:spcPct val="90000"/>
              </a:lnSpc>
            </a:pPr>
            <a:r>
              <a:rPr lang="en-US" sz="1400" b="1" dirty="0">
                <a:solidFill>
                  <a:schemeClr val="bg1"/>
                </a:solidFill>
              </a:rPr>
              <a:t>Affective</a:t>
            </a:r>
          </a:p>
          <a:p>
            <a:pPr algn="ctr">
              <a:lnSpc>
                <a:spcPct val="90000"/>
              </a:lnSpc>
            </a:pPr>
            <a:r>
              <a:rPr lang="en-US" sz="1400" b="1" dirty="0">
                <a:solidFill>
                  <a:schemeClr val="bg1"/>
                </a:solidFill>
              </a:rPr>
              <a:t>symptoms</a:t>
            </a:r>
          </a:p>
        </p:txBody>
      </p:sp>
      <p:sp>
        <p:nvSpPr>
          <p:cNvPr id="64517" name="Rectangle 10"/>
          <p:cNvSpPr>
            <a:spLocks noChangeArrowheads="1"/>
          </p:cNvSpPr>
          <p:nvPr/>
        </p:nvSpPr>
        <p:spPr bwMode="auto">
          <a:xfrm>
            <a:off x="4134001" y="2583644"/>
            <a:ext cx="1080745" cy="480131"/>
          </a:xfrm>
          <a:prstGeom prst="rect">
            <a:avLst/>
          </a:prstGeom>
          <a:noFill/>
          <a:ln w="9525">
            <a:noFill/>
            <a:miter lim="800000"/>
            <a:headEnd/>
            <a:tailEnd/>
          </a:ln>
        </p:spPr>
        <p:txBody>
          <a:bodyPr wrap="none">
            <a:spAutoFit/>
          </a:bodyPr>
          <a:lstStyle/>
          <a:p>
            <a:pPr algn="ctr">
              <a:lnSpc>
                <a:spcPct val="90000"/>
              </a:lnSpc>
            </a:pPr>
            <a:r>
              <a:rPr lang="en-US" sz="1400" b="1" dirty="0">
                <a:solidFill>
                  <a:schemeClr val="bg1"/>
                </a:solidFill>
              </a:rPr>
              <a:t>Positive </a:t>
            </a:r>
            <a:br>
              <a:rPr lang="en-US" sz="1400" b="1" dirty="0">
                <a:solidFill>
                  <a:schemeClr val="bg1"/>
                </a:solidFill>
              </a:rPr>
            </a:br>
            <a:r>
              <a:rPr lang="en-US" sz="1400" b="1" dirty="0">
                <a:solidFill>
                  <a:schemeClr val="bg1"/>
                </a:solidFill>
              </a:rPr>
              <a:t>symptoms</a:t>
            </a:r>
          </a:p>
        </p:txBody>
      </p:sp>
      <p:sp>
        <p:nvSpPr>
          <p:cNvPr id="64518" name="Rectangle 11"/>
          <p:cNvSpPr>
            <a:spLocks noChangeArrowheads="1"/>
          </p:cNvSpPr>
          <p:nvPr/>
        </p:nvSpPr>
        <p:spPr bwMode="auto">
          <a:xfrm>
            <a:off x="6371961" y="2783061"/>
            <a:ext cx="1080745" cy="480131"/>
          </a:xfrm>
          <a:prstGeom prst="rect">
            <a:avLst/>
          </a:prstGeom>
          <a:noFill/>
          <a:ln w="9525">
            <a:noFill/>
            <a:miter lim="800000"/>
            <a:headEnd/>
            <a:tailEnd/>
          </a:ln>
        </p:spPr>
        <p:txBody>
          <a:bodyPr wrap="none">
            <a:spAutoFit/>
          </a:bodyPr>
          <a:lstStyle/>
          <a:p>
            <a:pPr algn="ctr">
              <a:lnSpc>
                <a:spcPct val="90000"/>
              </a:lnSpc>
            </a:pPr>
            <a:r>
              <a:rPr lang="en-US" sz="1400" b="1" dirty="0">
                <a:solidFill>
                  <a:schemeClr val="bg1"/>
                </a:solidFill>
              </a:rPr>
              <a:t>Negative </a:t>
            </a:r>
          </a:p>
          <a:p>
            <a:pPr algn="ctr">
              <a:lnSpc>
                <a:spcPct val="90000"/>
              </a:lnSpc>
            </a:pPr>
            <a:r>
              <a:rPr lang="en-US" sz="1400" b="1" dirty="0">
                <a:solidFill>
                  <a:schemeClr val="bg1"/>
                </a:solidFill>
              </a:rPr>
              <a:t>symptoms</a:t>
            </a:r>
          </a:p>
        </p:txBody>
      </p:sp>
      <p:sp>
        <p:nvSpPr>
          <p:cNvPr id="64519" name="Rectangle 12"/>
          <p:cNvSpPr>
            <a:spLocks noChangeArrowheads="1"/>
          </p:cNvSpPr>
          <p:nvPr/>
        </p:nvSpPr>
        <p:spPr bwMode="auto">
          <a:xfrm>
            <a:off x="6885041" y="4182258"/>
            <a:ext cx="1080745" cy="480131"/>
          </a:xfrm>
          <a:prstGeom prst="rect">
            <a:avLst/>
          </a:prstGeom>
          <a:noFill/>
          <a:ln w="9525">
            <a:noFill/>
            <a:miter lim="800000"/>
            <a:headEnd/>
            <a:tailEnd/>
          </a:ln>
        </p:spPr>
        <p:txBody>
          <a:bodyPr wrap="none">
            <a:spAutoFit/>
          </a:bodyPr>
          <a:lstStyle/>
          <a:p>
            <a:pPr algn="ctr">
              <a:lnSpc>
                <a:spcPct val="90000"/>
              </a:lnSpc>
            </a:pPr>
            <a:r>
              <a:rPr lang="en-US" sz="1400" b="1" dirty="0">
                <a:solidFill>
                  <a:schemeClr val="bg1"/>
                </a:solidFill>
              </a:rPr>
              <a:t>Cognitive</a:t>
            </a:r>
          </a:p>
          <a:p>
            <a:pPr algn="ctr">
              <a:lnSpc>
                <a:spcPct val="90000"/>
              </a:lnSpc>
            </a:pPr>
            <a:r>
              <a:rPr lang="en-US" sz="1400" b="1" dirty="0">
                <a:solidFill>
                  <a:schemeClr val="bg1"/>
                </a:solidFill>
              </a:rPr>
              <a:t>symptoms</a:t>
            </a:r>
          </a:p>
        </p:txBody>
      </p:sp>
      <p:sp>
        <p:nvSpPr>
          <p:cNvPr id="64520" name="Rectangle 13"/>
          <p:cNvSpPr>
            <a:spLocks noChangeArrowheads="1"/>
          </p:cNvSpPr>
          <p:nvPr/>
        </p:nvSpPr>
        <p:spPr bwMode="auto">
          <a:xfrm>
            <a:off x="5157366" y="4496526"/>
            <a:ext cx="1149674" cy="480131"/>
          </a:xfrm>
          <a:prstGeom prst="rect">
            <a:avLst/>
          </a:prstGeom>
          <a:noFill/>
          <a:ln w="9525">
            <a:noFill/>
            <a:miter lim="800000"/>
            <a:headEnd/>
            <a:tailEnd/>
          </a:ln>
        </p:spPr>
        <p:txBody>
          <a:bodyPr wrap="none">
            <a:spAutoFit/>
          </a:bodyPr>
          <a:lstStyle/>
          <a:p>
            <a:pPr algn="ctr">
              <a:lnSpc>
                <a:spcPct val="90000"/>
              </a:lnSpc>
            </a:pPr>
            <a:r>
              <a:rPr lang="en-US" sz="1400" b="1" dirty="0"/>
              <a:t>Aggressive</a:t>
            </a:r>
          </a:p>
          <a:p>
            <a:pPr algn="ctr">
              <a:lnSpc>
                <a:spcPct val="90000"/>
              </a:lnSpc>
            </a:pPr>
            <a:r>
              <a:rPr lang="en-US" sz="1400" b="1" dirty="0"/>
              <a:t>symptoms</a:t>
            </a:r>
          </a:p>
        </p:txBody>
      </p:sp>
      <p:grpSp>
        <p:nvGrpSpPr>
          <p:cNvPr id="2" name="Group 30"/>
          <p:cNvGrpSpPr>
            <a:grpSpLocks/>
          </p:cNvGrpSpPr>
          <p:nvPr/>
        </p:nvGrpSpPr>
        <p:grpSpPr bwMode="auto">
          <a:xfrm>
            <a:off x="7027437" y="1394607"/>
            <a:ext cx="3982630" cy="1493837"/>
            <a:chOff x="3528" y="787"/>
            <a:chExt cx="1964" cy="941"/>
          </a:xfrm>
        </p:grpSpPr>
        <p:sp>
          <p:nvSpPr>
            <p:cNvPr id="64537" name="Rectangle 15"/>
            <p:cNvSpPr>
              <a:spLocks noChangeArrowheads="1"/>
            </p:cNvSpPr>
            <p:nvPr/>
          </p:nvSpPr>
          <p:spPr bwMode="auto">
            <a:xfrm>
              <a:off x="3528" y="787"/>
              <a:ext cx="896" cy="337"/>
            </a:xfrm>
            <a:prstGeom prst="rect">
              <a:avLst/>
            </a:prstGeom>
            <a:noFill/>
            <a:ln w="9525">
              <a:noFill/>
              <a:miter lim="800000"/>
              <a:headEnd/>
              <a:tailEnd/>
            </a:ln>
          </p:spPr>
          <p:txBody>
            <a:bodyPr wrap="none">
              <a:spAutoFit/>
            </a:bodyPr>
            <a:lstStyle/>
            <a:p>
              <a:pPr>
                <a:lnSpc>
                  <a:spcPct val="90000"/>
                </a:lnSpc>
              </a:pPr>
              <a:r>
                <a:rPr lang="en-US" sz="1600" b="1" dirty="0" err="1"/>
                <a:t>Mesocortical</a:t>
              </a:r>
              <a:r>
                <a:rPr lang="en-US" sz="1600" b="1" dirty="0"/>
                <a:t>/</a:t>
              </a:r>
            </a:p>
            <a:p>
              <a:pPr>
                <a:lnSpc>
                  <a:spcPct val="90000"/>
                </a:lnSpc>
              </a:pPr>
              <a:r>
                <a:rPr lang="en-US" sz="1600" b="1" dirty="0"/>
                <a:t>prefrontal cortex</a:t>
              </a:r>
            </a:p>
          </p:txBody>
        </p:sp>
        <p:sp>
          <p:nvSpPr>
            <p:cNvPr id="64538" name="Rectangle 16"/>
            <p:cNvSpPr>
              <a:spLocks noChangeArrowheads="1"/>
            </p:cNvSpPr>
            <p:nvPr/>
          </p:nvSpPr>
          <p:spPr bwMode="auto">
            <a:xfrm>
              <a:off x="4424" y="1166"/>
              <a:ext cx="1068" cy="337"/>
            </a:xfrm>
            <a:prstGeom prst="rect">
              <a:avLst/>
            </a:prstGeom>
            <a:noFill/>
            <a:ln w="9525">
              <a:noFill/>
              <a:miter lim="800000"/>
              <a:headEnd/>
              <a:tailEnd/>
            </a:ln>
          </p:spPr>
          <p:txBody>
            <a:bodyPr wrap="none">
              <a:spAutoFit/>
            </a:bodyPr>
            <a:lstStyle/>
            <a:p>
              <a:pPr>
                <a:lnSpc>
                  <a:spcPct val="90000"/>
                </a:lnSpc>
              </a:pPr>
              <a:r>
                <a:rPr lang="en-US" sz="1600" b="1" dirty="0"/>
                <a:t>Nucleus accumbens</a:t>
              </a:r>
            </a:p>
            <a:p>
              <a:pPr>
                <a:lnSpc>
                  <a:spcPct val="90000"/>
                </a:lnSpc>
              </a:pPr>
              <a:r>
                <a:rPr lang="en-US" sz="1600" b="1" dirty="0"/>
                <a:t>reward circuits</a:t>
              </a:r>
            </a:p>
          </p:txBody>
        </p:sp>
        <p:sp>
          <p:nvSpPr>
            <p:cNvPr id="64539" name="Line 23"/>
            <p:cNvSpPr>
              <a:spLocks noChangeShapeType="1"/>
            </p:cNvSpPr>
            <p:nvPr/>
          </p:nvSpPr>
          <p:spPr bwMode="auto">
            <a:xfrm flipV="1">
              <a:off x="3696" y="1158"/>
              <a:ext cx="42" cy="282"/>
            </a:xfrm>
            <a:prstGeom prst="line">
              <a:avLst/>
            </a:prstGeom>
            <a:noFill/>
            <a:ln w="19050">
              <a:solidFill>
                <a:schemeClr val="tx1"/>
              </a:solidFill>
              <a:round/>
              <a:headEnd/>
              <a:tailEnd type="triangle" w="med" len="med"/>
            </a:ln>
          </p:spPr>
          <p:txBody>
            <a:bodyPr wrap="none" anchor="ctr"/>
            <a:lstStyle/>
            <a:p>
              <a:endParaRPr lang="en-US" sz="1600" b="1" dirty="0"/>
            </a:p>
          </p:txBody>
        </p:sp>
        <p:sp>
          <p:nvSpPr>
            <p:cNvPr id="64540" name="Line 24"/>
            <p:cNvSpPr>
              <a:spLocks noChangeShapeType="1"/>
            </p:cNvSpPr>
            <p:nvPr/>
          </p:nvSpPr>
          <p:spPr bwMode="auto">
            <a:xfrm flipV="1">
              <a:off x="4080" y="1440"/>
              <a:ext cx="336" cy="288"/>
            </a:xfrm>
            <a:prstGeom prst="line">
              <a:avLst/>
            </a:prstGeom>
            <a:noFill/>
            <a:ln w="19050">
              <a:solidFill>
                <a:schemeClr val="tx1"/>
              </a:solidFill>
              <a:round/>
              <a:headEnd/>
              <a:tailEnd type="triangle" w="med" len="med"/>
            </a:ln>
          </p:spPr>
          <p:txBody>
            <a:bodyPr wrap="none" anchor="ctr"/>
            <a:lstStyle/>
            <a:p>
              <a:endParaRPr lang="en-US" sz="1600" b="1" dirty="0"/>
            </a:p>
          </p:txBody>
        </p:sp>
      </p:grpSp>
      <p:grpSp>
        <p:nvGrpSpPr>
          <p:cNvPr id="3" name="Group 31"/>
          <p:cNvGrpSpPr>
            <a:grpSpLocks/>
          </p:cNvGrpSpPr>
          <p:nvPr/>
        </p:nvGrpSpPr>
        <p:grpSpPr bwMode="auto">
          <a:xfrm>
            <a:off x="7726680" y="4717247"/>
            <a:ext cx="1816100" cy="915988"/>
            <a:chOff x="3984" y="2880"/>
            <a:chExt cx="1144" cy="577"/>
          </a:xfrm>
        </p:grpSpPr>
        <p:sp>
          <p:nvSpPr>
            <p:cNvPr id="64535" name="Rectangle 18"/>
            <p:cNvSpPr>
              <a:spLocks noChangeArrowheads="1"/>
            </p:cNvSpPr>
            <p:nvPr/>
          </p:nvSpPr>
          <p:spPr bwMode="auto">
            <a:xfrm>
              <a:off x="3984" y="3120"/>
              <a:ext cx="1144" cy="337"/>
            </a:xfrm>
            <a:prstGeom prst="rect">
              <a:avLst/>
            </a:prstGeom>
            <a:noFill/>
            <a:ln w="9525">
              <a:noFill/>
              <a:miter lim="800000"/>
              <a:headEnd/>
              <a:tailEnd/>
            </a:ln>
          </p:spPr>
          <p:txBody>
            <a:bodyPr wrap="none">
              <a:spAutoFit/>
            </a:bodyPr>
            <a:lstStyle/>
            <a:p>
              <a:pPr>
                <a:lnSpc>
                  <a:spcPct val="90000"/>
                </a:lnSpc>
              </a:pPr>
              <a:r>
                <a:rPr lang="en-US" sz="1600" b="1" dirty="0"/>
                <a:t>Dorsolateral</a:t>
              </a:r>
            </a:p>
            <a:p>
              <a:pPr>
                <a:lnSpc>
                  <a:spcPct val="90000"/>
                </a:lnSpc>
              </a:pPr>
              <a:r>
                <a:rPr lang="en-US" sz="1600" b="1" dirty="0"/>
                <a:t>prefrontal cortex</a:t>
              </a:r>
            </a:p>
          </p:txBody>
        </p:sp>
        <p:sp>
          <p:nvSpPr>
            <p:cNvPr id="64536" name="Line 25"/>
            <p:cNvSpPr>
              <a:spLocks noChangeShapeType="1"/>
            </p:cNvSpPr>
            <p:nvPr/>
          </p:nvSpPr>
          <p:spPr bwMode="auto">
            <a:xfrm>
              <a:off x="4176" y="2880"/>
              <a:ext cx="240" cy="192"/>
            </a:xfrm>
            <a:prstGeom prst="line">
              <a:avLst/>
            </a:prstGeom>
            <a:noFill/>
            <a:ln w="19050">
              <a:solidFill>
                <a:schemeClr val="tx1"/>
              </a:solidFill>
              <a:round/>
              <a:headEnd/>
              <a:tailEnd type="triangle" w="med" len="med"/>
            </a:ln>
          </p:spPr>
          <p:txBody>
            <a:bodyPr wrap="none" anchor="ctr"/>
            <a:lstStyle/>
            <a:p>
              <a:endParaRPr lang="en-US" sz="1600" b="1" dirty="0"/>
            </a:p>
          </p:txBody>
        </p:sp>
      </p:grpSp>
      <p:grpSp>
        <p:nvGrpSpPr>
          <p:cNvPr id="4" name="Group 32"/>
          <p:cNvGrpSpPr>
            <a:grpSpLocks/>
          </p:cNvGrpSpPr>
          <p:nvPr/>
        </p:nvGrpSpPr>
        <p:grpSpPr bwMode="auto">
          <a:xfrm>
            <a:off x="4451668" y="5314147"/>
            <a:ext cx="2701925" cy="1014413"/>
            <a:chOff x="1921" y="3256"/>
            <a:chExt cx="1702" cy="639"/>
          </a:xfrm>
        </p:grpSpPr>
        <p:sp>
          <p:nvSpPr>
            <p:cNvPr id="64531" name="Rectangle 19"/>
            <p:cNvSpPr>
              <a:spLocks noChangeArrowheads="1"/>
            </p:cNvSpPr>
            <p:nvPr/>
          </p:nvSpPr>
          <p:spPr bwMode="auto">
            <a:xfrm>
              <a:off x="2890" y="3588"/>
              <a:ext cx="733" cy="198"/>
            </a:xfrm>
            <a:prstGeom prst="rect">
              <a:avLst/>
            </a:prstGeom>
            <a:noFill/>
            <a:ln w="9525">
              <a:noFill/>
              <a:miter lim="800000"/>
              <a:headEnd/>
              <a:tailEnd/>
            </a:ln>
          </p:spPr>
          <p:txBody>
            <a:bodyPr wrap="none">
              <a:spAutoFit/>
            </a:bodyPr>
            <a:lstStyle/>
            <a:p>
              <a:pPr>
                <a:lnSpc>
                  <a:spcPct val="90000"/>
                </a:lnSpc>
              </a:pPr>
              <a:r>
                <a:rPr lang="en-US" sz="1600" b="1" dirty="0"/>
                <a:t>Amygdala</a:t>
              </a:r>
            </a:p>
          </p:txBody>
        </p:sp>
        <p:sp>
          <p:nvSpPr>
            <p:cNvPr id="64532" name="Rectangle 20"/>
            <p:cNvSpPr>
              <a:spLocks noChangeArrowheads="1"/>
            </p:cNvSpPr>
            <p:nvPr/>
          </p:nvSpPr>
          <p:spPr bwMode="auto">
            <a:xfrm>
              <a:off x="1921" y="3558"/>
              <a:ext cx="908" cy="337"/>
            </a:xfrm>
            <a:prstGeom prst="rect">
              <a:avLst/>
            </a:prstGeom>
            <a:noFill/>
            <a:ln w="9525">
              <a:noFill/>
              <a:miter lim="800000"/>
              <a:headEnd/>
              <a:tailEnd/>
            </a:ln>
          </p:spPr>
          <p:txBody>
            <a:bodyPr wrap="none">
              <a:spAutoFit/>
            </a:bodyPr>
            <a:lstStyle/>
            <a:p>
              <a:pPr algn="ctr">
                <a:lnSpc>
                  <a:spcPct val="90000"/>
                </a:lnSpc>
              </a:pPr>
              <a:r>
                <a:rPr lang="en-US" sz="1600" b="1" dirty="0"/>
                <a:t>Orbitofrontal</a:t>
              </a:r>
              <a:br>
                <a:rPr lang="en-US" sz="1600" b="1" dirty="0"/>
              </a:br>
              <a:r>
                <a:rPr lang="en-US" sz="1600" b="1" dirty="0"/>
                <a:t>cortex</a:t>
              </a:r>
            </a:p>
          </p:txBody>
        </p:sp>
        <p:sp>
          <p:nvSpPr>
            <p:cNvPr id="64533" name="Line 26"/>
            <p:cNvSpPr>
              <a:spLocks noChangeShapeType="1"/>
            </p:cNvSpPr>
            <p:nvPr/>
          </p:nvSpPr>
          <p:spPr bwMode="auto">
            <a:xfrm>
              <a:off x="2976" y="3256"/>
              <a:ext cx="144" cy="288"/>
            </a:xfrm>
            <a:prstGeom prst="line">
              <a:avLst/>
            </a:prstGeom>
            <a:noFill/>
            <a:ln w="19050">
              <a:solidFill>
                <a:schemeClr val="tx1"/>
              </a:solidFill>
              <a:round/>
              <a:headEnd/>
              <a:tailEnd type="triangle" w="med" len="med"/>
            </a:ln>
          </p:spPr>
          <p:txBody>
            <a:bodyPr wrap="none" anchor="ctr"/>
            <a:lstStyle/>
            <a:p>
              <a:endParaRPr lang="en-US" sz="1600" b="1" dirty="0"/>
            </a:p>
          </p:txBody>
        </p:sp>
        <p:sp>
          <p:nvSpPr>
            <p:cNvPr id="64534" name="Line 27"/>
            <p:cNvSpPr>
              <a:spLocks noChangeShapeType="1"/>
            </p:cNvSpPr>
            <p:nvPr/>
          </p:nvSpPr>
          <p:spPr bwMode="auto">
            <a:xfrm flipH="1">
              <a:off x="2400" y="3256"/>
              <a:ext cx="144" cy="288"/>
            </a:xfrm>
            <a:prstGeom prst="line">
              <a:avLst/>
            </a:prstGeom>
            <a:noFill/>
            <a:ln w="19050">
              <a:solidFill>
                <a:schemeClr val="tx1"/>
              </a:solidFill>
              <a:round/>
              <a:headEnd/>
              <a:tailEnd type="triangle" w="med" len="med"/>
            </a:ln>
          </p:spPr>
          <p:txBody>
            <a:bodyPr wrap="none" anchor="ctr"/>
            <a:lstStyle/>
            <a:p>
              <a:endParaRPr lang="en-US" sz="1600" b="1" dirty="0"/>
            </a:p>
          </p:txBody>
        </p:sp>
      </p:grpSp>
      <p:grpSp>
        <p:nvGrpSpPr>
          <p:cNvPr id="5" name="Group 34"/>
          <p:cNvGrpSpPr>
            <a:grpSpLocks/>
          </p:cNvGrpSpPr>
          <p:nvPr/>
        </p:nvGrpSpPr>
        <p:grpSpPr bwMode="auto">
          <a:xfrm>
            <a:off x="1783080" y="4717246"/>
            <a:ext cx="1828800" cy="938213"/>
            <a:chOff x="240" y="2880"/>
            <a:chExt cx="1152" cy="591"/>
          </a:xfrm>
        </p:grpSpPr>
        <p:sp>
          <p:nvSpPr>
            <p:cNvPr id="64529" name="Rectangle 21"/>
            <p:cNvSpPr>
              <a:spLocks noChangeArrowheads="1"/>
            </p:cNvSpPr>
            <p:nvPr/>
          </p:nvSpPr>
          <p:spPr bwMode="auto">
            <a:xfrm>
              <a:off x="240" y="3134"/>
              <a:ext cx="1144" cy="337"/>
            </a:xfrm>
            <a:prstGeom prst="rect">
              <a:avLst/>
            </a:prstGeom>
            <a:noFill/>
            <a:ln w="9525">
              <a:noFill/>
              <a:miter lim="800000"/>
              <a:headEnd/>
              <a:tailEnd/>
            </a:ln>
          </p:spPr>
          <p:txBody>
            <a:bodyPr wrap="none">
              <a:spAutoFit/>
            </a:bodyPr>
            <a:lstStyle/>
            <a:p>
              <a:pPr>
                <a:lnSpc>
                  <a:spcPct val="90000"/>
                </a:lnSpc>
              </a:pPr>
              <a:r>
                <a:rPr lang="en-US" sz="1600" b="1" dirty="0"/>
                <a:t>Ventromedial</a:t>
              </a:r>
            </a:p>
            <a:p>
              <a:pPr>
                <a:lnSpc>
                  <a:spcPct val="90000"/>
                </a:lnSpc>
              </a:pPr>
              <a:r>
                <a:rPr lang="en-US" sz="1600" b="1" dirty="0"/>
                <a:t>prefrontal cortex</a:t>
              </a:r>
            </a:p>
          </p:txBody>
        </p:sp>
        <p:sp>
          <p:nvSpPr>
            <p:cNvPr id="64530" name="Line 28"/>
            <p:cNvSpPr>
              <a:spLocks noChangeShapeType="1"/>
            </p:cNvSpPr>
            <p:nvPr/>
          </p:nvSpPr>
          <p:spPr bwMode="auto">
            <a:xfrm flipH="1">
              <a:off x="1152" y="2880"/>
              <a:ext cx="240" cy="192"/>
            </a:xfrm>
            <a:prstGeom prst="line">
              <a:avLst/>
            </a:prstGeom>
            <a:noFill/>
            <a:ln w="19050">
              <a:solidFill>
                <a:schemeClr val="tx1"/>
              </a:solidFill>
              <a:round/>
              <a:headEnd/>
              <a:tailEnd type="triangle" w="med" len="med"/>
            </a:ln>
          </p:spPr>
          <p:txBody>
            <a:bodyPr wrap="none" anchor="ctr"/>
            <a:lstStyle/>
            <a:p>
              <a:endParaRPr lang="en-US" sz="1600" b="1" dirty="0"/>
            </a:p>
          </p:txBody>
        </p:sp>
      </p:grpSp>
      <p:grpSp>
        <p:nvGrpSpPr>
          <p:cNvPr id="6" name="Group 35"/>
          <p:cNvGrpSpPr>
            <a:grpSpLocks/>
          </p:cNvGrpSpPr>
          <p:nvPr/>
        </p:nvGrpSpPr>
        <p:grpSpPr bwMode="auto">
          <a:xfrm>
            <a:off x="1522053" y="1669244"/>
            <a:ext cx="2707590" cy="685800"/>
            <a:chOff x="960" y="960"/>
            <a:chExt cx="864" cy="432"/>
          </a:xfrm>
        </p:grpSpPr>
        <p:sp>
          <p:nvSpPr>
            <p:cNvPr id="64527" name="Rectangle 22"/>
            <p:cNvSpPr>
              <a:spLocks noChangeArrowheads="1"/>
            </p:cNvSpPr>
            <p:nvPr/>
          </p:nvSpPr>
          <p:spPr bwMode="auto">
            <a:xfrm>
              <a:off x="960" y="960"/>
              <a:ext cx="700" cy="198"/>
            </a:xfrm>
            <a:prstGeom prst="rect">
              <a:avLst/>
            </a:prstGeom>
            <a:noFill/>
            <a:ln w="9525">
              <a:noFill/>
              <a:miter lim="800000"/>
              <a:headEnd/>
              <a:tailEnd/>
            </a:ln>
          </p:spPr>
          <p:txBody>
            <a:bodyPr wrap="none">
              <a:spAutoFit/>
            </a:bodyPr>
            <a:lstStyle/>
            <a:p>
              <a:pPr>
                <a:lnSpc>
                  <a:spcPct val="90000"/>
                </a:lnSpc>
              </a:pPr>
              <a:r>
                <a:rPr lang="en-US" sz="1600" b="1" dirty="0"/>
                <a:t>Associative striatum</a:t>
              </a:r>
            </a:p>
          </p:txBody>
        </p:sp>
        <p:sp>
          <p:nvSpPr>
            <p:cNvPr id="64528" name="Line 29"/>
            <p:cNvSpPr>
              <a:spLocks noChangeShapeType="1"/>
            </p:cNvSpPr>
            <p:nvPr/>
          </p:nvSpPr>
          <p:spPr bwMode="auto">
            <a:xfrm flipH="1" flipV="1">
              <a:off x="1584" y="1200"/>
              <a:ext cx="240" cy="192"/>
            </a:xfrm>
            <a:prstGeom prst="line">
              <a:avLst/>
            </a:prstGeom>
            <a:noFill/>
            <a:ln w="19050">
              <a:solidFill>
                <a:schemeClr val="tx1"/>
              </a:solidFill>
              <a:round/>
              <a:headEnd/>
              <a:tailEnd type="triangle" w="med" len="med"/>
            </a:ln>
          </p:spPr>
          <p:txBody>
            <a:bodyPr wrap="none" anchor="ctr"/>
            <a:lstStyle/>
            <a:p>
              <a:endParaRPr lang="en-US" sz="1600" b="1" dirty="0"/>
            </a:p>
          </p:txBody>
        </p:sp>
      </p:grpSp>
      <p:sp>
        <p:nvSpPr>
          <p:cNvPr id="7" name="TextBox 6">
            <a:extLst>
              <a:ext uri="{FF2B5EF4-FFF2-40B4-BE49-F238E27FC236}">
                <a16:creationId xmlns:a16="http://schemas.microsoft.com/office/drawing/2014/main" id="{E9EDD98B-A97F-3336-2E27-DFFE80E456CD}"/>
              </a:ext>
            </a:extLst>
          </p:cNvPr>
          <p:cNvSpPr txBox="1"/>
          <p:nvPr/>
        </p:nvSpPr>
        <p:spPr>
          <a:xfrm>
            <a:off x="244628" y="6471856"/>
            <a:ext cx="12007546" cy="276999"/>
          </a:xfrm>
          <a:prstGeom prst="rect">
            <a:avLst/>
          </a:prstGeom>
          <a:noFill/>
        </p:spPr>
        <p:txBody>
          <a:bodyPr wrap="square" rtlCol="0">
            <a:spAutoFit/>
          </a:bodyPr>
          <a:lstStyle/>
          <a:p>
            <a:r>
              <a:rPr lang="en-US" sz="1200" dirty="0">
                <a:solidFill>
                  <a:schemeClr val="bg1">
                    <a:lumMod val="65000"/>
                  </a:schemeClr>
                </a:solidFill>
              </a:rPr>
              <a:t>McCutcheon RA, et al. </a:t>
            </a:r>
            <a:r>
              <a:rPr lang="en-US" sz="1200" i="1" dirty="0">
                <a:solidFill>
                  <a:schemeClr val="bg1">
                    <a:lumMod val="65000"/>
                  </a:schemeClr>
                </a:solidFill>
              </a:rPr>
              <a:t>Trends </a:t>
            </a:r>
            <a:r>
              <a:rPr lang="en-US" sz="1200" i="1" dirty="0" err="1">
                <a:solidFill>
                  <a:schemeClr val="bg1">
                    <a:lumMod val="65000"/>
                  </a:schemeClr>
                </a:solidFill>
              </a:rPr>
              <a:t>Neurosci</a:t>
            </a:r>
            <a:r>
              <a:rPr lang="en-US" sz="1200" i="1" dirty="0">
                <a:solidFill>
                  <a:schemeClr val="bg1">
                    <a:lumMod val="65000"/>
                  </a:schemeClr>
                </a:solidFill>
              </a:rPr>
              <a:t>. </a:t>
            </a:r>
            <a:r>
              <a:rPr lang="en-US" sz="1200" dirty="0">
                <a:solidFill>
                  <a:schemeClr val="bg1">
                    <a:lumMod val="65000"/>
                  </a:schemeClr>
                </a:solidFill>
              </a:rPr>
              <a:t>2019;42(3):205-220; Stahl SM, et al. </a:t>
            </a:r>
            <a:r>
              <a:rPr lang="en-US" sz="1200" i="1" dirty="0">
                <a:solidFill>
                  <a:schemeClr val="bg1">
                    <a:lumMod val="65000"/>
                  </a:schemeClr>
                </a:solidFill>
              </a:rPr>
              <a:t>CNS </a:t>
            </a:r>
            <a:r>
              <a:rPr lang="en-US" sz="1200" i="1" dirty="0" err="1">
                <a:solidFill>
                  <a:schemeClr val="bg1">
                    <a:lumMod val="65000"/>
                  </a:schemeClr>
                </a:solidFill>
              </a:rPr>
              <a:t>Spectr</a:t>
            </a:r>
            <a:r>
              <a:rPr lang="en-US" sz="1200" i="1" dirty="0">
                <a:solidFill>
                  <a:schemeClr val="bg1">
                    <a:lumMod val="65000"/>
                  </a:schemeClr>
                </a:solidFill>
              </a:rPr>
              <a:t>. </a:t>
            </a:r>
            <a:r>
              <a:rPr lang="en-US" sz="1200" dirty="0">
                <a:solidFill>
                  <a:schemeClr val="bg1">
                    <a:lumMod val="65000"/>
                  </a:schemeClr>
                </a:solidFill>
              </a:rPr>
              <a:t>2014;19(5):449-465.</a:t>
            </a:r>
          </a:p>
        </p:txBody>
      </p:sp>
      <p:sp>
        <p:nvSpPr>
          <p:cNvPr id="10" name="Title 9">
            <a:extLst>
              <a:ext uri="{FF2B5EF4-FFF2-40B4-BE49-F238E27FC236}">
                <a16:creationId xmlns:a16="http://schemas.microsoft.com/office/drawing/2014/main" id="{F419BD81-065D-2B59-C9D5-1CDB38A87E6B}"/>
              </a:ext>
            </a:extLst>
          </p:cNvPr>
          <p:cNvSpPr>
            <a:spLocks noGrp="1"/>
          </p:cNvSpPr>
          <p:nvPr>
            <p:ph type="title"/>
          </p:nvPr>
        </p:nvSpPr>
        <p:spPr>
          <a:xfrm>
            <a:off x="609600" y="199505"/>
            <a:ext cx="11074400" cy="1185577"/>
          </a:xfrm>
        </p:spPr>
        <p:txBody>
          <a:bodyPr>
            <a:normAutofit fontScale="90000"/>
          </a:bodyPr>
          <a:lstStyle/>
          <a:p>
            <a:r>
              <a:rPr lang="en-US" sz="3200" b="1" dirty="0"/>
              <a:t>Circuit Dysfunction in Schizophrenia: Dopamine D2 Receptor Modulation Has Limited Impact in Many Symptom Areas</a:t>
            </a:r>
            <a:endParaRPr lang="en-US" dirty="0"/>
          </a:p>
        </p:txBody>
      </p:sp>
    </p:spTree>
    <p:extLst>
      <p:ext uri="{BB962C8B-B14F-4D97-AF65-F5344CB8AC3E}">
        <p14:creationId xmlns:p14="http://schemas.microsoft.com/office/powerpoint/2010/main" val="56755477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B19991D-B30E-EE4D-BA5D-D305A96C79EA}"/>
              </a:ext>
            </a:extLst>
          </p:cNvPr>
          <p:cNvSpPr txBox="1"/>
          <p:nvPr/>
        </p:nvSpPr>
        <p:spPr>
          <a:xfrm>
            <a:off x="176735" y="5997152"/>
            <a:ext cx="11065933" cy="646331"/>
          </a:xfrm>
          <a:prstGeom prst="rect">
            <a:avLst/>
          </a:prstGeom>
          <a:noFill/>
        </p:spPr>
        <p:txBody>
          <a:bodyPr wrap="square">
            <a:spAutoFit/>
          </a:bodyPr>
          <a:lstStyle/>
          <a:p>
            <a:pPr marL="0" marR="0">
              <a:spcBef>
                <a:spcPts val="0"/>
              </a:spcBef>
              <a:spcAft>
                <a:spcPts val="0"/>
              </a:spcAft>
            </a:pPr>
            <a:r>
              <a:rPr lang="en-US" sz="1200" dirty="0">
                <a:solidFill>
                  <a:schemeClr val="bg1">
                    <a:lumMod val="65000"/>
                  </a:schemeClr>
                </a:solidFill>
                <a:effectLst/>
                <a:ea typeface="Calibri" panose="020F0502020204030204" pitchFamily="34" charset="0"/>
              </a:rPr>
              <a:t>1. Howes OD, et al. </a:t>
            </a:r>
            <a:r>
              <a:rPr lang="en-US" sz="1200" i="1" dirty="0">
                <a:solidFill>
                  <a:schemeClr val="bg1">
                    <a:lumMod val="65000"/>
                  </a:schemeClr>
                </a:solidFill>
                <a:effectLst/>
                <a:ea typeface="Calibri" panose="020F0502020204030204" pitchFamily="34" charset="0"/>
              </a:rPr>
              <a:t>Am J Psychiatry.</a:t>
            </a:r>
            <a:r>
              <a:rPr lang="en-US" sz="1200" dirty="0">
                <a:solidFill>
                  <a:schemeClr val="bg1">
                    <a:lumMod val="65000"/>
                  </a:schemeClr>
                </a:solidFill>
                <a:effectLst/>
                <a:ea typeface="Calibri" panose="020F0502020204030204" pitchFamily="34" charset="0"/>
              </a:rPr>
              <a:t> 2017;174(3):216-229; 2. Kennedy </a:t>
            </a:r>
            <a:r>
              <a:rPr lang="en-US" sz="1200" dirty="0" err="1">
                <a:solidFill>
                  <a:schemeClr val="bg1">
                    <a:lumMod val="65000"/>
                  </a:schemeClr>
                </a:solidFill>
                <a:effectLst/>
                <a:ea typeface="Calibri" panose="020F0502020204030204" pitchFamily="34" charset="0"/>
              </a:rPr>
              <a:t>JL</a:t>
            </a:r>
            <a:r>
              <a:rPr lang="en-US" sz="1200" dirty="0">
                <a:solidFill>
                  <a:schemeClr val="bg1">
                    <a:lumMod val="65000"/>
                  </a:schemeClr>
                </a:solidFill>
                <a:effectLst/>
                <a:ea typeface="Calibri" panose="020F0502020204030204" pitchFamily="34" charset="0"/>
              </a:rPr>
              <a:t>, et al. </a:t>
            </a:r>
            <a:r>
              <a:rPr lang="en-US" sz="1200" i="1" dirty="0">
                <a:solidFill>
                  <a:schemeClr val="bg1">
                    <a:lumMod val="65000"/>
                  </a:schemeClr>
                </a:solidFill>
                <a:effectLst/>
                <a:ea typeface="Calibri" panose="020F0502020204030204" pitchFamily="34" charset="0"/>
              </a:rPr>
              <a:t>Int Clin </a:t>
            </a:r>
            <a:r>
              <a:rPr lang="en-US" sz="1200" i="1" dirty="0" err="1">
                <a:solidFill>
                  <a:schemeClr val="bg1">
                    <a:lumMod val="65000"/>
                  </a:schemeClr>
                </a:solidFill>
                <a:effectLst/>
                <a:ea typeface="Calibri" panose="020F0502020204030204" pitchFamily="34" charset="0"/>
              </a:rPr>
              <a:t>Psychopharmacol</a:t>
            </a:r>
            <a:r>
              <a:rPr lang="en-US" sz="1200" i="1" dirty="0">
                <a:solidFill>
                  <a:schemeClr val="bg1">
                    <a:lumMod val="65000"/>
                  </a:schemeClr>
                </a:solidFill>
                <a:effectLst/>
                <a:ea typeface="Calibri" panose="020F0502020204030204" pitchFamily="34" charset="0"/>
              </a:rPr>
              <a:t>. </a:t>
            </a:r>
            <a:r>
              <a:rPr lang="en-US" sz="1200" dirty="0">
                <a:solidFill>
                  <a:schemeClr val="bg1">
                    <a:lumMod val="65000"/>
                  </a:schemeClr>
                </a:solidFill>
                <a:effectLst/>
                <a:ea typeface="Calibri" panose="020F0502020204030204" pitchFamily="34" charset="0"/>
              </a:rPr>
              <a:t>2014;29(2):63-76; 3. Meyer JM, Stahl SM. </a:t>
            </a:r>
            <a:r>
              <a:rPr lang="en-US" sz="1200" i="1" dirty="0">
                <a:solidFill>
                  <a:schemeClr val="bg1">
                    <a:lumMod val="65000"/>
                  </a:schemeClr>
                </a:solidFill>
                <a:effectLst/>
                <a:ea typeface="Calibri" panose="020F0502020204030204" pitchFamily="34" charset="0"/>
              </a:rPr>
              <a:t>The Clozapine Handbook.</a:t>
            </a:r>
            <a:r>
              <a:rPr lang="en-US" sz="1200" dirty="0">
                <a:solidFill>
                  <a:schemeClr val="bg1">
                    <a:lumMod val="65000"/>
                  </a:schemeClr>
                </a:solidFill>
                <a:effectLst/>
                <a:ea typeface="Calibri" panose="020F0502020204030204" pitchFamily="34" charset="0"/>
              </a:rPr>
              <a:t> Cambridge University Press; 2019; 4. Wagner E, et al. </a:t>
            </a:r>
            <a:r>
              <a:rPr lang="en-US" sz="1200" i="1" dirty="0" err="1">
                <a:solidFill>
                  <a:schemeClr val="bg1">
                    <a:lumMod val="65000"/>
                  </a:schemeClr>
                </a:solidFill>
                <a:effectLst/>
                <a:ea typeface="Calibri" panose="020F0502020204030204" pitchFamily="34" charset="0"/>
              </a:rPr>
              <a:t>Schizophr</a:t>
            </a:r>
            <a:r>
              <a:rPr lang="en-US" sz="1200" i="1" dirty="0">
                <a:solidFill>
                  <a:schemeClr val="bg1">
                    <a:lumMod val="65000"/>
                  </a:schemeClr>
                </a:solidFill>
                <a:effectLst/>
                <a:ea typeface="Calibri" panose="020F0502020204030204" pitchFamily="34" charset="0"/>
              </a:rPr>
              <a:t> Bull.</a:t>
            </a:r>
            <a:r>
              <a:rPr lang="en-US" sz="1200" dirty="0">
                <a:solidFill>
                  <a:schemeClr val="bg1">
                    <a:lumMod val="65000"/>
                  </a:schemeClr>
                </a:solidFill>
                <a:effectLst/>
                <a:ea typeface="Calibri" panose="020F0502020204030204" pitchFamily="34" charset="0"/>
              </a:rPr>
              <a:t> 2020;46(6):1459-1470; 5. Merritt K, et al. </a:t>
            </a:r>
            <a:r>
              <a:rPr lang="en-US" sz="1200" i="1" dirty="0">
                <a:solidFill>
                  <a:schemeClr val="bg1">
                    <a:lumMod val="65000"/>
                  </a:schemeClr>
                </a:solidFill>
                <a:effectLst/>
                <a:ea typeface="Calibri" panose="020F0502020204030204" pitchFamily="34" charset="0"/>
              </a:rPr>
              <a:t>JAMA Psychiatry. </a:t>
            </a:r>
            <a:r>
              <a:rPr lang="en-US" sz="1200" dirty="0">
                <a:solidFill>
                  <a:schemeClr val="bg1">
                    <a:lumMod val="65000"/>
                  </a:schemeClr>
                </a:solidFill>
                <a:effectLst/>
                <a:ea typeface="Calibri" panose="020F0502020204030204" pitchFamily="34" charset="0"/>
              </a:rPr>
              <a:t>2016;73(7):665-674; 6. Egerton A, et al. </a:t>
            </a:r>
            <a:r>
              <a:rPr lang="en-US" sz="1200" i="1" dirty="0" err="1">
                <a:solidFill>
                  <a:schemeClr val="bg1">
                    <a:lumMod val="65000"/>
                  </a:schemeClr>
                </a:solidFill>
                <a:effectLst/>
                <a:ea typeface="Calibri" panose="020F0502020204030204" pitchFamily="34" charset="0"/>
              </a:rPr>
              <a:t>Schizophr</a:t>
            </a:r>
            <a:r>
              <a:rPr lang="en-US" sz="1200" i="1" dirty="0">
                <a:solidFill>
                  <a:schemeClr val="bg1">
                    <a:lumMod val="65000"/>
                  </a:schemeClr>
                </a:solidFill>
                <a:effectLst/>
                <a:ea typeface="Calibri" panose="020F0502020204030204" pitchFamily="34" charset="0"/>
              </a:rPr>
              <a:t> Bull. </a:t>
            </a:r>
            <a:r>
              <a:rPr lang="en-US" sz="1200" dirty="0">
                <a:solidFill>
                  <a:schemeClr val="bg1">
                    <a:lumMod val="65000"/>
                  </a:schemeClr>
                </a:solidFill>
                <a:effectLst/>
                <a:ea typeface="Calibri" panose="020F0502020204030204" pitchFamily="34" charset="0"/>
              </a:rPr>
              <a:t>2021;47(2):505-516; 7. McQueen G, et al. </a:t>
            </a:r>
            <a:r>
              <a:rPr lang="en-US" sz="1200" i="1" dirty="0" err="1">
                <a:solidFill>
                  <a:schemeClr val="bg1">
                    <a:lumMod val="65000"/>
                  </a:schemeClr>
                </a:solidFill>
                <a:effectLst/>
                <a:ea typeface="Calibri" panose="020F0502020204030204" pitchFamily="34" charset="0"/>
              </a:rPr>
              <a:t>Schizophr</a:t>
            </a:r>
            <a:r>
              <a:rPr lang="en-US" sz="1200" i="1" dirty="0">
                <a:solidFill>
                  <a:schemeClr val="bg1">
                    <a:lumMod val="65000"/>
                  </a:schemeClr>
                </a:solidFill>
                <a:effectLst/>
                <a:ea typeface="Calibri" panose="020F0502020204030204" pitchFamily="34" charset="0"/>
              </a:rPr>
              <a:t> Bull. </a:t>
            </a:r>
            <a:r>
              <a:rPr lang="en-US" sz="1200" dirty="0">
                <a:solidFill>
                  <a:schemeClr val="bg1">
                    <a:lumMod val="65000"/>
                  </a:schemeClr>
                </a:solidFill>
                <a:effectLst/>
                <a:ea typeface="Calibri" panose="020F0502020204030204" pitchFamily="34" charset="0"/>
              </a:rPr>
              <a:t>2021;47(3):662-671.</a:t>
            </a:r>
          </a:p>
        </p:txBody>
      </p:sp>
      <p:pic>
        <p:nvPicPr>
          <p:cNvPr id="2" name="Picture 1">
            <a:extLst>
              <a:ext uri="{FF2B5EF4-FFF2-40B4-BE49-F238E27FC236}">
                <a16:creationId xmlns:a16="http://schemas.microsoft.com/office/drawing/2014/main" id="{4CFF44F5-7554-D05C-40CC-97539299262B}"/>
              </a:ext>
            </a:extLst>
          </p:cNvPr>
          <p:cNvPicPr>
            <a:picLocks noChangeAspect="1"/>
          </p:cNvPicPr>
          <p:nvPr/>
        </p:nvPicPr>
        <p:blipFill rotWithShape="1">
          <a:blip r:embed="rId2"/>
          <a:srcRect t="11182"/>
          <a:stretch/>
        </p:blipFill>
        <p:spPr>
          <a:xfrm>
            <a:off x="7695936" y="3701048"/>
            <a:ext cx="3711866" cy="2117130"/>
          </a:xfrm>
          <a:prstGeom prst="rect">
            <a:avLst/>
          </a:prstGeom>
        </p:spPr>
      </p:pic>
      <p:sp>
        <p:nvSpPr>
          <p:cNvPr id="4" name="Title 3">
            <a:extLst>
              <a:ext uri="{FF2B5EF4-FFF2-40B4-BE49-F238E27FC236}">
                <a16:creationId xmlns:a16="http://schemas.microsoft.com/office/drawing/2014/main" id="{0BD2E195-FFDB-445C-781E-130F323AB1D2}"/>
              </a:ext>
            </a:extLst>
          </p:cNvPr>
          <p:cNvSpPr>
            <a:spLocks noGrp="1"/>
          </p:cNvSpPr>
          <p:nvPr>
            <p:ph type="title"/>
          </p:nvPr>
        </p:nvSpPr>
        <p:spPr/>
        <p:txBody>
          <a:bodyPr>
            <a:normAutofit fontScale="90000"/>
          </a:bodyPr>
          <a:lstStyle/>
          <a:p>
            <a:r>
              <a:rPr lang="en-US" dirty="0"/>
              <a:t>Treatment-Resistant Schizophrenia (TRS) and Glutamate</a:t>
            </a:r>
            <a:br>
              <a:rPr lang="en-US" dirty="0"/>
            </a:br>
            <a:endParaRPr lang="en-US" dirty="0"/>
          </a:p>
        </p:txBody>
      </p:sp>
      <p:sp>
        <p:nvSpPr>
          <p:cNvPr id="7" name="Content Placeholder 6">
            <a:extLst>
              <a:ext uri="{FF2B5EF4-FFF2-40B4-BE49-F238E27FC236}">
                <a16:creationId xmlns:a16="http://schemas.microsoft.com/office/drawing/2014/main" id="{8F163D21-C1E3-8645-51F8-D32096A98FB8}"/>
              </a:ext>
            </a:extLst>
          </p:cNvPr>
          <p:cNvSpPr>
            <a:spLocks noGrp="1"/>
          </p:cNvSpPr>
          <p:nvPr>
            <p:ph sz="half" idx="1"/>
          </p:nvPr>
        </p:nvSpPr>
        <p:spPr>
          <a:xfrm>
            <a:off x="609600" y="1025611"/>
            <a:ext cx="3974757" cy="5151352"/>
          </a:xfrm>
        </p:spPr>
        <p:txBody>
          <a:bodyPr>
            <a:normAutofit lnSpcReduction="10000"/>
          </a:bodyPr>
          <a:lstStyle/>
          <a:p>
            <a:pPr marL="0" indent="0">
              <a:buNone/>
            </a:pPr>
            <a:r>
              <a:rPr lang="en-US" sz="1600" b="1" dirty="0">
                <a:solidFill>
                  <a:schemeClr val="accent1"/>
                </a:solidFill>
              </a:rPr>
              <a:t>Prevalence:</a:t>
            </a:r>
          </a:p>
          <a:p>
            <a:pPr marL="0" indent="0">
              <a:buNone/>
            </a:pPr>
            <a:r>
              <a:rPr lang="en-US" sz="1600" dirty="0"/>
              <a:t>Criteria vary in clinical versus research settings, but estimated 25% to 33%.</a:t>
            </a:r>
            <a:r>
              <a:rPr lang="en-US" sz="1600" baseline="30000" dirty="0"/>
              <a:t>1</a:t>
            </a:r>
            <a:r>
              <a:rPr lang="en-US" sz="1600" dirty="0"/>
              <a:t> These patients do not adequately respond to D</a:t>
            </a:r>
            <a:r>
              <a:rPr lang="en-US" sz="1600" baseline="-25000" dirty="0"/>
              <a:t>2</a:t>
            </a:r>
            <a:r>
              <a:rPr lang="en-US" sz="1600" dirty="0"/>
              <a:t> receptor modulation</a:t>
            </a:r>
          </a:p>
          <a:p>
            <a:pPr marL="0" lvl="0" indent="0">
              <a:spcBef>
                <a:spcPts val="1600"/>
              </a:spcBef>
              <a:buNone/>
            </a:pPr>
            <a:r>
              <a:rPr lang="en-US" sz="1600" b="1" dirty="0">
                <a:solidFill>
                  <a:schemeClr val="accent1"/>
                </a:solidFill>
              </a:rPr>
              <a:t>Economic burden:</a:t>
            </a:r>
          </a:p>
          <a:p>
            <a:pPr marL="0" lvl="0" indent="0">
              <a:buNone/>
            </a:pPr>
            <a:r>
              <a:rPr lang="en-US" sz="1600" dirty="0"/>
              <a:t>Health care associated costs for TRS patients are estimated at 3 to 11 times greater than the annual costs for nonresistant schizophrenia patients</a:t>
            </a:r>
            <a:r>
              <a:rPr lang="en-US" sz="1600" baseline="30000" dirty="0"/>
              <a:t>2,3</a:t>
            </a:r>
          </a:p>
          <a:p>
            <a:pPr marL="0" lvl="0" indent="0">
              <a:spcBef>
                <a:spcPts val="1600"/>
              </a:spcBef>
              <a:buNone/>
            </a:pPr>
            <a:r>
              <a:rPr lang="en-US" sz="1600" b="1" dirty="0">
                <a:solidFill>
                  <a:schemeClr val="accent1"/>
                </a:solidFill>
              </a:rPr>
              <a:t>Pharmacotherapy:</a:t>
            </a:r>
          </a:p>
          <a:p>
            <a:pPr marL="0" lvl="0" indent="0">
              <a:buNone/>
            </a:pPr>
            <a:r>
              <a:rPr lang="en-US" sz="1600" dirty="0"/>
              <a:t>Clozapine remains the only medication with compelling evidence for TRS, with response rates ≥40%</a:t>
            </a:r>
            <a:r>
              <a:rPr lang="en-US" sz="1600" baseline="30000" dirty="0"/>
              <a:t>3,4</a:t>
            </a:r>
          </a:p>
          <a:p>
            <a:endParaRPr lang="en-US" sz="1600" dirty="0"/>
          </a:p>
        </p:txBody>
      </p:sp>
      <p:sp>
        <p:nvSpPr>
          <p:cNvPr id="8" name="Content Placeholder 7">
            <a:extLst>
              <a:ext uri="{FF2B5EF4-FFF2-40B4-BE49-F238E27FC236}">
                <a16:creationId xmlns:a16="http://schemas.microsoft.com/office/drawing/2014/main" id="{DB1C808B-8871-A883-43CE-5A07FC5187A0}"/>
              </a:ext>
            </a:extLst>
          </p:cNvPr>
          <p:cNvSpPr>
            <a:spLocks noGrp="1"/>
          </p:cNvSpPr>
          <p:nvPr>
            <p:ph sz="half" idx="2"/>
          </p:nvPr>
        </p:nvSpPr>
        <p:spPr>
          <a:xfrm>
            <a:off x="5017221" y="1025611"/>
            <a:ext cx="6769443" cy="2520778"/>
          </a:xfrm>
        </p:spPr>
        <p:txBody>
          <a:bodyPr>
            <a:normAutofit lnSpcReduction="10000"/>
          </a:bodyPr>
          <a:lstStyle/>
          <a:p>
            <a:pPr marL="0" lvl="0" indent="0">
              <a:buNone/>
            </a:pPr>
            <a:r>
              <a:rPr lang="en-US" sz="1600" b="1" noProof="0" dirty="0">
                <a:solidFill>
                  <a:schemeClr val="accent1"/>
                </a:solidFill>
              </a:rPr>
              <a:t>Neurobiology:</a:t>
            </a:r>
          </a:p>
          <a:p>
            <a:pPr marL="0" lvl="0" indent="0">
              <a:buNone/>
            </a:pPr>
            <a:r>
              <a:rPr lang="en-US" sz="1600" noProof="0" dirty="0"/>
              <a:t>Cross-sectional neuroimaging studies suggest that poor response to D</a:t>
            </a:r>
            <a:r>
              <a:rPr lang="en-US" sz="1600" baseline="-25000" noProof="0" dirty="0"/>
              <a:t>2</a:t>
            </a:r>
            <a:r>
              <a:rPr lang="en-US" sz="1600" noProof="0" dirty="0"/>
              <a:t> receptor modulation is associated with relatively </a:t>
            </a:r>
            <a:r>
              <a:rPr lang="en-US" sz="1600" b="1" noProof="0" dirty="0">
                <a:solidFill>
                  <a:schemeClr val="accent2"/>
                </a:solidFill>
              </a:rPr>
              <a:t>normal striatal dopamine synthesis capacity but elevated anterior cingulate cortex (ACC) and striatal glutamate levels</a:t>
            </a:r>
            <a:r>
              <a:rPr lang="en-US" sz="1600" b="1" baseline="30000" noProof="0" dirty="0">
                <a:solidFill>
                  <a:schemeClr val="accent2"/>
                </a:solidFill>
              </a:rPr>
              <a:t>5,6</a:t>
            </a:r>
            <a:endParaRPr lang="en-US" sz="1600" b="1" baseline="30000" dirty="0">
              <a:solidFill>
                <a:schemeClr val="accent2"/>
              </a:solidFill>
            </a:endParaRPr>
          </a:p>
          <a:p>
            <a:r>
              <a:rPr lang="en-US" sz="1400" dirty="0"/>
              <a:t>Within 12 weeks of starting clozapine, TRS patients exhibit: a longitudinal reduction in tissue-corrected glutamate concentration (</a:t>
            </a:r>
            <a:r>
              <a:rPr lang="en-US" sz="1400" dirty="0" err="1"/>
              <a:t>Glu</a:t>
            </a:r>
            <a:r>
              <a:rPr lang="en-US" sz="1400" baseline="-25000" dirty="0" err="1"/>
              <a:t>corr</a:t>
            </a:r>
            <a:r>
              <a:rPr lang="en-US" sz="1400" dirty="0"/>
              <a:t>) in the caudate (n=23, F=7.61, P=.01) but not the ACC (n=24, F=0.02, </a:t>
            </a:r>
            <a:r>
              <a:rPr lang="en-US" sz="1400" i="1" dirty="0"/>
              <a:t>P</a:t>
            </a:r>
            <a:r>
              <a:rPr lang="en-US" sz="1400" dirty="0"/>
              <a:t>=.59); AND a percentage reduction in caudate </a:t>
            </a:r>
            <a:r>
              <a:rPr lang="en-US" sz="1400" dirty="0" err="1"/>
              <a:t>Glu</a:t>
            </a:r>
            <a:r>
              <a:rPr lang="en-US" sz="1400" baseline="-25000" dirty="0" err="1"/>
              <a:t>corr</a:t>
            </a:r>
            <a:r>
              <a:rPr lang="en-US" sz="1400" dirty="0"/>
              <a:t> that positively correlates with percentage improvement in symptoms (n=23, </a:t>
            </a:r>
            <a:r>
              <a:rPr lang="en-US" sz="1400" i="1" dirty="0"/>
              <a:t>r</a:t>
            </a:r>
            <a:r>
              <a:rPr lang="en-US" sz="1400" dirty="0"/>
              <a:t>=.42, </a:t>
            </a:r>
            <a:r>
              <a:rPr lang="en-US" sz="1400" i="1" dirty="0"/>
              <a:t>P</a:t>
            </a:r>
            <a:r>
              <a:rPr lang="en-US" sz="1400" dirty="0"/>
              <a:t>=.04)7 </a:t>
            </a:r>
          </a:p>
          <a:p>
            <a:endParaRPr lang="en-US" sz="1600" dirty="0"/>
          </a:p>
        </p:txBody>
      </p:sp>
      <p:sp>
        <p:nvSpPr>
          <p:cNvPr id="15" name="Content Placeholder 7">
            <a:extLst>
              <a:ext uri="{FF2B5EF4-FFF2-40B4-BE49-F238E27FC236}">
                <a16:creationId xmlns:a16="http://schemas.microsoft.com/office/drawing/2014/main" id="{03E53EEB-A675-3216-72BB-F0AC69E13CBC}"/>
              </a:ext>
            </a:extLst>
          </p:cNvPr>
          <p:cNvSpPr txBox="1">
            <a:spLocks/>
          </p:cNvSpPr>
          <p:nvPr/>
        </p:nvSpPr>
        <p:spPr>
          <a:xfrm>
            <a:off x="5017221" y="3744496"/>
            <a:ext cx="2678715" cy="187964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b="1" dirty="0">
                <a:solidFill>
                  <a:schemeClr val="accent1"/>
                </a:solidFill>
              </a:rPr>
              <a:t>Health-care costs per patient-year for US patients with treatment-resistant schizophrenia, all schizophrenia patients, and the US average (2012 USD).</a:t>
            </a:r>
            <a:endParaRPr lang="en-US" sz="1600" dirty="0"/>
          </a:p>
        </p:txBody>
      </p:sp>
    </p:spTree>
    <p:extLst>
      <p:ext uri="{BB962C8B-B14F-4D97-AF65-F5344CB8AC3E}">
        <p14:creationId xmlns:p14="http://schemas.microsoft.com/office/powerpoint/2010/main" val="1418247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B202F9D-C667-7F22-0E0B-3B58DECE3EA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t="1918"/>
          <a:stretch/>
        </p:blipFill>
        <p:spPr bwMode="auto">
          <a:xfrm>
            <a:off x="2866489" y="447014"/>
            <a:ext cx="9181672" cy="596397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le 1">
            <a:extLst>
              <a:ext uri="{FF2B5EF4-FFF2-40B4-BE49-F238E27FC236}">
                <a16:creationId xmlns:a16="http://schemas.microsoft.com/office/drawing/2014/main" id="{15796BF6-8C19-F2C3-03F4-3C3FF5710BA4}"/>
              </a:ext>
            </a:extLst>
          </p:cNvPr>
          <p:cNvSpPr>
            <a:spLocks noGrp="1"/>
          </p:cNvSpPr>
          <p:nvPr>
            <p:ph type="title"/>
          </p:nvPr>
        </p:nvSpPr>
        <p:spPr>
          <a:xfrm>
            <a:off x="349321" y="199506"/>
            <a:ext cx="6369978" cy="1156684"/>
          </a:xfrm>
        </p:spPr>
        <p:txBody>
          <a:bodyPr>
            <a:noAutofit/>
          </a:bodyPr>
          <a:lstStyle/>
          <a:p>
            <a:r>
              <a:rPr lang="en-US" sz="2000" dirty="0"/>
              <a:t>Conceptualization of Negative Symptoms: Decreased Dopamine D1 Receptor PFC Signaling Is a Key Part of the Model</a:t>
            </a:r>
          </a:p>
        </p:txBody>
      </p:sp>
      <p:sp>
        <p:nvSpPr>
          <p:cNvPr id="18" name="Text Placeholder 2">
            <a:extLst>
              <a:ext uri="{FF2B5EF4-FFF2-40B4-BE49-F238E27FC236}">
                <a16:creationId xmlns:a16="http://schemas.microsoft.com/office/drawing/2014/main" id="{F118DCAC-FBCA-87F9-EFC7-C10F7B02D544}"/>
              </a:ext>
            </a:extLst>
          </p:cNvPr>
          <p:cNvSpPr txBox="1">
            <a:spLocks/>
          </p:cNvSpPr>
          <p:nvPr/>
        </p:nvSpPr>
        <p:spPr>
          <a:xfrm>
            <a:off x="98854" y="6453693"/>
            <a:ext cx="12191999" cy="293721"/>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200" dirty="0">
                <a:solidFill>
                  <a:schemeClr val="bg1">
                    <a:lumMod val="65000"/>
                  </a:schemeClr>
                </a:solidFill>
                <a:latin typeface="Arial" panose="020B0604020202020204" pitchFamily="34" charset="0"/>
                <a:cs typeface="Arial" panose="020B0604020202020204" pitchFamily="34" charset="0"/>
              </a:rPr>
              <a:t>Millan MJ, et al. </a:t>
            </a:r>
            <a:r>
              <a:rPr lang="en-US" sz="1200" i="1" dirty="0" err="1">
                <a:solidFill>
                  <a:schemeClr val="bg1">
                    <a:lumMod val="65000"/>
                  </a:schemeClr>
                </a:solidFill>
                <a:latin typeface="Arial" panose="020B0604020202020204" pitchFamily="34" charset="0"/>
                <a:cs typeface="Arial" panose="020B0604020202020204" pitchFamily="34" charset="0"/>
              </a:rPr>
              <a:t>Eur</a:t>
            </a:r>
            <a:r>
              <a:rPr lang="en-US" sz="1200" i="1" dirty="0">
                <a:solidFill>
                  <a:schemeClr val="bg1">
                    <a:lumMod val="65000"/>
                  </a:schemeClr>
                </a:solidFill>
                <a:latin typeface="Arial" panose="020B0604020202020204" pitchFamily="34" charset="0"/>
                <a:cs typeface="Arial" panose="020B0604020202020204" pitchFamily="34" charset="0"/>
              </a:rPr>
              <a:t> </a:t>
            </a:r>
            <a:r>
              <a:rPr lang="en-US" sz="1200" i="1" dirty="0" err="1">
                <a:solidFill>
                  <a:schemeClr val="bg1">
                    <a:lumMod val="65000"/>
                  </a:schemeClr>
                </a:solidFill>
                <a:latin typeface="Arial" panose="020B0604020202020204" pitchFamily="34" charset="0"/>
                <a:cs typeface="Arial" panose="020B0604020202020204" pitchFamily="34" charset="0"/>
              </a:rPr>
              <a:t>Neuropsychopharmacol</a:t>
            </a:r>
            <a:r>
              <a:rPr lang="en-US" sz="1200" dirty="0">
                <a:solidFill>
                  <a:schemeClr val="bg1">
                    <a:lumMod val="65000"/>
                  </a:schemeClr>
                </a:solidFill>
                <a:latin typeface="Arial" panose="020B0604020202020204" pitchFamily="34" charset="0"/>
                <a:cs typeface="Arial" panose="020B0604020202020204" pitchFamily="34" charset="0"/>
              </a:rPr>
              <a:t>. 2014;24(5):645-692. </a:t>
            </a:r>
          </a:p>
        </p:txBody>
      </p:sp>
    </p:spTree>
    <p:extLst>
      <p:ext uri="{BB962C8B-B14F-4D97-AF65-F5344CB8AC3E}">
        <p14:creationId xmlns:p14="http://schemas.microsoft.com/office/powerpoint/2010/main" val="240384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D6AEED-1A1F-309A-689E-90151F48DE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0461" y="1385082"/>
            <a:ext cx="4995604" cy="4797615"/>
          </a:xfrm>
          <a:prstGeom prst="rect">
            <a:avLst/>
          </a:prstGeom>
        </p:spPr>
      </p:pic>
      <p:sp>
        <p:nvSpPr>
          <p:cNvPr id="5" name="Title 1"/>
          <p:cNvSpPr>
            <a:spLocks noGrp="1"/>
          </p:cNvSpPr>
          <p:nvPr>
            <p:ph type="title"/>
          </p:nvPr>
        </p:nvSpPr>
        <p:spPr/>
        <p:txBody>
          <a:bodyPr/>
          <a:lstStyle/>
          <a:p>
            <a:r>
              <a:rPr lang="en-US" dirty="0"/>
              <a:t>There Are Five Key Domains of Negative Symptoms that Coalesce into Two Factors</a:t>
            </a:r>
          </a:p>
        </p:txBody>
      </p:sp>
      <p:pic>
        <p:nvPicPr>
          <p:cNvPr id="3" name="Picture 2">
            <a:extLst>
              <a:ext uri="{FF2B5EF4-FFF2-40B4-BE49-F238E27FC236}">
                <a16:creationId xmlns:a16="http://schemas.microsoft.com/office/drawing/2014/main" id="{CF126D7E-D89B-75F1-0E7F-5547BA162BA0}"/>
              </a:ext>
            </a:extLst>
          </p:cNvPr>
          <p:cNvPicPr>
            <a:picLocks noChangeAspect="1"/>
          </p:cNvPicPr>
          <p:nvPr/>
        </p:nvPicPr>
        <p:blipFill rotWithShape="1">
          <a:blip r:embed="rId4"/>
          <a:srcRect t="2246"/>
          <a:stretch/>
        </p:blipFill>
        <p:spPr>
          <a:xfrm>
            <a:off x="7456654" y="1584550"/>
            <a:ext cx="3631054" cy="4669675"/>
          </a:xfrm>
          <a:prstGeom prst="rect">
            <a:avLst/>
          </a:prstGeom>
        </p:spPr>
      </p:pic>
      <p:sp>
        <p:nvSpPr>
          <p:cNvPr id="2" name="Text Placeholder 2">
            <a:extLst>
              <a:ext uri="{FF2B5EF4-FFF2-40B4-BE49-F238E27FC236}">
                <a16:creationId xmlns:a16="http://schemas.microsoft.com/office/drawing/2014/main" id="{DEC8C097-468E-CF7E-902C-B1AEFCDFE388}"/>
              </a:ext>
            </a:extLst>
          </p:cNvPr>
          <p:cNvSpPr txBox="1">
            <a:spLocks/>
          </p:cNvSpPr>
          <p:nvPr/>
        </p:nvSpPr>
        <p:spPr>
          <a:xfrm>
            <a:off x="98854" y="6453693"/>
            <a:ext cx="12191999" cy="293721"/>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200" b="0" dirty="0" err="1">
                <a:solidFill>
                  <a:schemeClr val="bg1">
                    <a:lumMod val="65000"/>
                  </a:schemeClr>
                </a:solidFill>
              </a:rPr>
              <a:t>Correll</a:t>
            </a:r>
            <a:r>
              <a:rPr lang="en-US" sz="1200" b="0" dirty="0">
                <a:solidFill>
                  <a:schemeClr val="bg1">
                    <a:lumMod val="65000"/>
                  </a:schemeClr>
                </a:solidFill>
              </a:rPr>
              <a:t> CU, et al.</a:t>
            </a:r>
            <a:r>
              <a:rPr lang="en-US" sz="1200" b="0" i="1" dirty="0">
                <a:solidFill>
                  <a:schemeClr val="bg1">
                    <a:lumMod val="65000"/>
                  </a:schemeClr>
                </a:solidFill>
              </a:rPr>
              <a:t> </a:t>
            </a:r>
            <a:r>
              <a:rPr lang="en-US" sz="1200" b="0" i="1" dirty="0" err="1">
                <a:solidFill>
                  <a:schemeClr val="bg1">
                    <a:lumMod val="65000"/>
                  </a:schemeClr>
                </a:solidFill>
              </a:rPr>
              <a:t>Neuropsychiatri</a:t>
            </a:r>
            <a:r>
              <a:rPr lang="en-US" sz="1200" b="0" i="1" dirty="0">
                <a:solidFill>
                  <a:schemeClr val="bg1">
                    <a:lumMod val="65000"/>
                  </a:schemeClr>
                </a:solidFill>
              </a:rPr>
              <a:t> Dis Treat. </a:t>
            </a:r>
            <a:r>
              <a:rPr lang="en-US" sz="1200" b="0" dirty="0">
                <a:solidFill>
                  <a:schemeClr val="bg1">
                    <a:lumMod val="65000"/>
                  </a:schemeClr>
                </a:solidFill>
              </a:rPr>
              <a:t>2020;16:519-534.</a:t>
            </a:r>
          </a:p>
        </p:txBody>
      </p:sp>
    </p:spTree>
    <p:extLst>
      <p:ext uri="{BB962C8B-B14F-4D97-AF65-F5344CB8AC3E}">
        <p14:creationId xmlns:p14="http://schemas.microsoft.com/office/powerpoint/2010/main" val="776107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609599" y="199505"/>
            <a:ext cx="11067535" cy="1185577"/>
          </a:xfrm>
        </p:spPr>
        <p:txBody>
          <a:bodyPr/>
          <a:lstStyle/>
          <a:p>
            <a:r>
              <a:rPr lang="en-US" dirty="0"/>
              <a:t>How Common Are the Domains of Negative Symptoms?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422" y="2242388"/>
            <a:ext cx="6989887" cy="384048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D30F769E-AEAB-CC4F-B2C4-74315F2C07FF}"/>
              </a:ext>
            </a:extLst>
          </p:cNvPr>
          <p:cNvSpPr/>
          <p:nvPr/>
        </p:nvSpPr>
        <p:spPr>
          <a:xfrm>
            <a:off x="2212931" y="1539779"/>
            <a:ext cx="7938694" cy="400110"/>
          </a:xfrm>
          <a:prstGeom prst="rect">
            <a:avLst/>
          </a:prstGeom>
        </p:spPr>
        <p:txBody>
          <a:bodyPr wrap="square">
            <a:spAutoFit/>
          </a:bodyPr>
          <a:lstStyle/>
          <a:p>
            <a:pPr algn="ctr"/>
            <a:r>
              <a:rPr lang="en-US" sz="2000" b="1" dirty="0">
                <a:solidFill>
                  <a:schemeClr val="accent1"/>
                </a:solidFill>
              </a:rPr>
              <a:t>Social amotivation is the most prevalent negative symptom</a:t>
            </a:r>
            <a:endParaRPr lang="en-US" sz="2000" dirty="0">
              <a:solidFill>
                <a:schemeClr val="accent1"/>
              </a:solidFill>
            </a:endParaRPr>
          </a:p>
        </p:txBody>
      </p:sp>
      <p:sp>
        <p:nvSpPr>
          <p:cNvPr id="4" name="Text Placeholder 2">
            <a:extLst>
              <a:ext uri="{FF2B5EF4-FFF2-40B4-BE49-F238E27FC236}">
                <a16:creationId xmlns:a16="http://schemas.microsoft.com/office/drawing/2014/main" id="{AD3A4D37-908E-D83A-A296-97E53CEDC82E}"/>
              </a:ext>
            </a:extLst>
          </p:cNvPr>
          <p:cNvSpPr txBox="1">
            <a:spLocks/>
          </p:cNvSpPr>
          <p:nvPr/>
        </p:nvSpPr>
        <p:spPr>
          <a:xfrm>
            <a:off x="98854" y="6453693"/>
            <a:ext cx="12191999" cy="293721"/>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1200" dirty="0" err="1">
                <a:solidFill>
                  <a:schemeClr val="bg1">
                    <a:lumMod val="65000"/>
                  </a:schemeClr>
                </a:solidFill>
              </a:rPr>
              <a:t>Correll</a:t>
            </a:r>
            <a:r>
              <a:rPr lang="en-US" altLang="en-US" sz="1200" dirty="0">
                <a:solidFill>
                  <a:schemeClr val="bg1">
                    <a:lumMod val="65000"/>
                  </a:schemeClr>
                </a:solidFill>
              </a:rPr>
              <a:t> CU. </a:t>
            </a:r>
            <a:r>
              <a:rPr lang="en-US" altLang="en-US" sz="1200" i="1" dirty="0">
                <a:solidFill>
                  <a:schemeClr val="bg1">
                    <a:lumMod val="65000"/>
                  </a:schemeClr>
                </a:solidFill>
              </a:rPr>
              <a:t>J Clin Psychiatry</a:t>
            </a:r>
            <a:r>
              <a:rPr lang="en-US" altLang="en-US" sz="1200" dirty="0">
                <a:solidFill>
                  <a:schemeClr val="bg1">
                    <a:lumMod val="65000"/>
                  </a:schemeClr>
                </a:solidFill>
              </a:rPr>
              <a:t>. 2013;74(2):e04. </a:t>
            </a:r>
          </a:p>
        </p:txBody>
      </p:sp>
    </p:spTree>
    <p:extLst>
      <p:ext uri="{BB962C8B-B14F-4D97-AF65-F5344CB8AC3E}">
        <p14:creationId xmlns:p14="http://schemas.microsoft.com/office/powerpoint/2010/main" val="332894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31E35-81E2-49FE-89B4-DEE0DE62E695}"/>
              </a:ext>
            </a:extLst>
          </p:cNvPr>
          <p:cNvSpPr>
            <a:spLocks noGrp="1"/>
          </p:cNvSpPr>
          <p:nvPr>
            <p:ph type="title"/>
          </p:nvPr>
        </p:nvSpPr>
        <p:spPr/>
        <p:txBody>
          <a:bodyPr>
            <a:noAutofit/>
          </a:bodyPr>
          <a:lstStyle/>
          <a:p>
            <a:r>
              <a:rPr lang="en-US" sz="2800" b="1" dirty="0"/>
              <a:t>Twelve Adjunctive Treatments to Antipsychotics Beat Placebo for Negative Symptoms</a:t>
            </a:r>
          </a:p>
        </p:txBody>
      </p:sp>
      <p:sp>
        <p:nvSpPr>
          <p:cNvPr id="10" name="Content Placeholder 9">
            <a:extLst>
              <a:ext uri="{FF2B5EF4-FFF2-40B4-BE49-F238E27FC236}">
                <a16:creationId xmlns:a16="http://schemas.microsoft.com/office/drawing/2014/main" id="{BB242C62-A449-34DE-AAA3-4261D291B4CD}"/>
              </a:ext>
            </a:extLst>
          </p:cNvPr>
          <p:cNvSpPr>
            <a:spLocks noGrp="1"/>
          </p:cNvSpPr>
          <p:nvPr>
            <p:ph sz="half" idx="1"/>
          </p:nvPr>
        </p:nvSpPr>
        <p:spPr>
          <a:xfrm>
            <a:off x="609600" y="1496291"/>
            <a:ext cx="3690551" cy="4680672"/>
          </a:xfrm>
        </p:spPr>
        <p:txBody>
          <a:bodyPr>
            <a:normAutofit/>
          </a:bodyPr>
          <a:lstStyle/>
          <a:p>
            <a:pPr marL="0" indent="0">
              <a:buNone/>
            </a:pPr>
            <a:r>
              <a:rPr lang="en-US" sz="1800" b="1" dirty="0">
                <a:solidFill>
                  <a:schemeClr val="accent1"/>
                </a:solidFill>
              </a:rPr>
              <a:t>Issues</a:t>
            </a:r>
          </a:p>
          <a:p>
            <a:pPr marL="0" indent="0">
              <a:buNone/>
            </a:pPr>
            <a:r>
              <a:rPr lang="en-US" sz="1800" dirty="0"/>
              <a:t>In an umbrella review of 29 meta-analyses of 42 cotreatments for negative symptoms (trials=381, n=19,833), 12 of 26 meta-analyzed augmentation strategies outperformed placebo (effect sizes= -0.26, -1.40). While the quality of the meta-analysis was high, the quality of the meta-analyzed studies was low. </a:t>
            </a:r>
            <a:br>
              <a:rPr lang="en-US" sz="1800" dirty="0"/>
            </a:br>
            <a:r>
              <a:rPr lang="en-US" sz="1800" b="1" dirty="0">
                <a:solidFill>
                  <a:schemeClr val="accent2"/>
                </a:solidFill>
              </a:rPr>
              <a:t>The lower the study quality, the higher the pooled effect sizes. The largest meta-analyzed study did not confirm the pooled results</a:t>
            </a:r>
          </a:p>
          <a:p>
            <a:pPr marL="0" indent="0">
              <a:buNone/>
            </a:pPr>
            <a:endParaRPr lang="en-US" sz="1800" dirty="0"/>
          </a:p>
        </p:txBody>
      </p:sp>
      <p:grpSp>
        <p:nvGrpSpPr>
          <p:cNvPr id="5" name="Group 4">
            <a:extLst>
              <a:ext uri="{FF2B5EF4-FFF2-40B4-BE49-F238E27FC236}">
                <a16:creationId xmlns:a16="http://schemas.microsoft.com/office/drawing/2014/main" id="{F5E4D7FE-705C-2455-439D-E9FF7469C1C8}"/>
              </a:ext>
            </a:extLst>
          </p:cNvPr>
          <p:cNvGrpSpPr/>
          <p:nvPr/>
        </p:nvGrpSpPr>
        <p:grpSpPr>
          <a:xfrm>
            <a:off x="4300151" y="1661812"/>
            <a:ext cx="7524377" cy="3037166"/>
            <a:chOff x="4300151" y="1661812"/>
            <a:chExt cx="7524377" cy="3037166"/>
          </a:xfrm>
        </p:grpSpPr>
        <p:pic>
          <p:nvPicPr>
            <p:cNvPr id="3" name="Picture 2">
              <a:extLst>
                <a:ext uri="{FF2B5EF4-FFF2-40B4-BE49-F238E27FC236}">
                  <a16:creationId xmlns:a16="http://schemas.microsoft.com/office/drawing/2014/main" id="{D2B724F0-FBDA-468D-A7FA-539B9A66B822}"/>
                </a:ext>
              </a:extLst>
            </p:cNvPr>
            <p:cNvPicPr>
              <a:picLocks noChangeAspect="1"/>
            </p:cNvPicPr>
            <p:nvPr/>
          </p:nvPicPr>
          <p:blipFill>
            <a:blip r:embed="rId3"/>
            <a:stretch>
              <a:fillRect/>
            </a:stretch>
          </p:blipFill>
          <p:spPr>
            <a:xfrm>
              <a:off x="4300151" y="1661812"/>
              <a:ext cx="7524377" cy="3037166"/>
            </a:xfrm>
            <a:prstGeom prst="rect">
              <a:avLst/>
            </a:prstGeom>
          </p:spPr>
        </p:pic>
        <p:sp>
          <p:nvSpPr>
            <p:cNvPr id="4" name="TextBox 3">
              <a:extLst>
                <a:ext uri="{FF2B5EF4-FFF2-40B4-BE49-F238E27FC236}">
                  <a16:creationId xmlns:a16="http://schemas.microsoft.com/office/drawing/2014/main" id="{3E1288F8-5237-4C2F-BEFC-1F9F20FA6042}"/>
                </a:ext>
              </a:extLst>
            </p:cNvPr>
            <p:cNvSpPr txBox="1"/>
            <p:nvPr/>
          </p:nvSpPr>
          <p:spPr>
            <a:xfrm>
              <a:off x="5596900" y="3657076"/>
              <a:ext cx="243978" cy="276999"/>
            </a:xfrm>
            <a:prstGeom prst="rect">
              <a:avLst/>
            </a:prstGeom>
            <a:noFill/>
          </p:spPr>
          <p:txBody>
            <a:bodyPr wrap="none" rtlCol="0">
              <a:spAutoFit/>
            </a:bodyPr>
            <a:lstStyle/>
            <a:p>
              <a:r>
                <a:rPr lang="en-US" sz="1200" dirty="0"/>
                <a:t>*</a:t>
              </a:r>
            </a:p>
          </p:txBody>
        </p:sp>
      </p:grpSp>
      <p:sp>
        <p:nvSpPr>
          <p:cNvPr id="12" name="TextBox 11">
            <a:extLst>
              <a:ext uri="{FF2B5EF4-FFF2-40B4-BE49-F238E27FC236}">
                <a16:creationId xmlns:a16="http://schemas.microsoft.com/office/drawing/2014/main" id="{5BB1EF27-A361-4CCA-A56D-A76AA39EA277}"/>
              </a:ext>
            </a:extLst>
          </p:cNvPr>
          <p:cNvSpPr txBox="1"/>
          <p:nvPr/>
        </p:nvSpPr>
        <p:spPr>
          <a:xfrm>
            <a:off x="7238350" y="1940426"/>
            <a:ext cx="344966" cy="338554"/>
          </a:xfrm>
          <a:prstGeom prst="rect">
            <a:avLst/>
          </a:prstGeom>
          <a:noFill/>
        </p:spPr>
        <p:txBody>
          <a:bodyPr wrap="none" rtlCol="0">
            <a:spAutoFit/>
          </a:bodyPr>
          <a:lstStyle/>
          <a:p>
            <a:r>
              <a:rPr lang="en-US" sz="1600" dirty="0"/>
              <a:t>**</a:t>
            </a:r>
          </a:p>
        </p:txBody>
      </p:sp>
      <p:sp>
        <p:nvSpPr>
          <p:cNvPr id="8" name="Text Placeholder 2">
            <a:extLst>
              <a:ext uri="{FF2B5EF4-FFF2-40B4-BE49-F238E27FC236}">
                <a16:creationId xmlns:a16="http://schemas.microsoft.com/office/drawing/2014/main" id="{9220E7F8-3547-7D96-1BC0-C9776811A11C}"/>
              </a:ext>
            </a:extLst>
          </p:cNvPr>
          <p:cNvSpPr txBox="1">
            <a:spLocks/>
          </p:cNvSpPr>
          <p:nvPr/>
        </p:nvSpPr>
        <p:spPr>
          <a:xfrm>
            <a:off x="98854" y="6342484"/>
            <a:ext cx="12191999" cy="293721"/>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1200" b="0" dirty="0">
                <a:solidFill>
                  <a:schemeClr val="bg1">
                    <a:lumMod val="65000"/>
                  </a:schemeClr>
                </a:solidFill>
              </a:rPr>
              <a:t>*Only augmentation with partial D2 agonist; ** AMSTAR-Plus Content Scale quality scores: 0-9; poorer quality studies=lower </a:t>
            </a:r>
            <a:r>
              <a:rPr lang="en-US" altLang="en-US" sz="1200" b="0" i="1" dirty="0">
                <a:solidFill>
                  <a:schemeClr val="bg1">
                    <a:lumMod val="65000"/>
                  </a:schemeClr>
                </a:solidFill>
              </a:rPr>
              <a:t>P</a:t>
            </a:r>
            <a:r>
              <a:rPr lang="en-US" altLang="en-US" sz="1200" b="0" dirty="0">
                <a:solidFill>
                  <a:schemeClr val="bg1">
                    <a:lumMod val="65000"/>
                  </a:schemeClr>
                </a:solidFill>
              </a:rPr>
              <a:t>-value</a:t>
            </a:r>
            <a:br>
              <a:rPr lang="en-US" altLang="en-US" sz="1200" dirty="0">
                <a:solidFill>
                  <a:schemeClr val="bg1">
                    <a:lumMod val="65000"/>
                  </a:schemeClr>
                </a:solidFill>
              </a:rPr>
            </a:br>
            <a:r>
              <a:rPr lang="en-US" altLang="en-US" sz="1200" dirty="0" err="1">
                <a:solidFill>
                  <a:schemeClr val="bg1">
                    <a:lumMod val="65000"/>
                  </a:schemeClr>
                </a:solidFill>
              </a:rPr>
              <a:t>Correll</a:t>
            </a:r>
            <a:r>
              <a:rPr lang="en-US" altLang="en-US" sz="1200" dirty="0">
                <a:solidFill>
                  <a:schemeClr val="bg1">
                    <a:lumMod val="65000"/>
                  </a:schemeClr>
                </a:solidFill>
              </a:rPr>
              <a:t> CU, et al. </a:t>
            </a:r>
            <a:r>
              <a:rPr lang="en-US" altLang="en-US" sz="1200" i="1" dirty="0">
                <a:solidFill>
                  <a:schemeClr val="bg1">
                    <a:lumMod val="65000"/>
                  </a:schemeClr>
                </a:solidFill>
              </a:rPr>
              <a:t>JAMA Psychiatry</a:t>
            </a:r>
            <a:r>
              <a:rPr lang="pl-PL" altLang="en-US" sz="1200" dirty="0">
                <a:solidFill>
                  <a:schemeClr val="bg1">
                    <a:lumMod val="65000"/>
                  </a:schemeClr>
                </a:solidFill>
              </a:rPr>
              <a:t>. 2017;74(7):675-684. </a:t>
            </a:r>
            <a:endParaRPr lang="en-US" sz="1200" dirty="0">
              <a:solidFill>
                <a:schemeClr val="bg1">
                  <a:lumMod val="65000"/>
                </a:schemeClr>
              </a:solidFill>
            </a:endParaRPr>
          </a:p>
        </p:txBody>
      </p:sp>
    </p:spTree>
    <p:extLst>
      <p:ext uri="{BB962C8B-B14F-4D97-AF65-F5344CB8AC3E}">
        <p14:creationId xmlns:p14="http://schemas.microsoft.com/office/powerpoint/2010/main" val="25828386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el 2">
            <a:extLst>
              <a:ext uri="{FF2B5EF4-FFF2-40B4-BE49-F238E27FC236}">
                <a16:creationId xmlns:a16="http://schemas.microsoft.com/office/drawing/2014/main" id="{977768B5-A81E-4C7F-809F-387EF3382059}"/>
              </a:ext>
            </a:extLst>
          </p:cNvPr>
          <p:cNvSpPr>
            <a:spLocks noGrp="1"/>
          </p:cNvSpPr>
          <p:nvPr>
            <p:ph type="title"/>
          </p:nvPr>
        </p:nvSpPr>
        <p:spPr>
          <a:xfrm>
            <a:off x="609600" y="199505"/>
            <a:ext cx="10744200" cy="1443084"/>
          </a:xfrm>
        </p:spPr>
        <p:txBody>
          <a:bodyPr>
            <a:noAutofit/>
          </a:bodyPr>
          <a:lstStyle/>
          <a:p>
            <a:r>
              <a:rPr lang="en-US" altLang="en-US" sz="2400" b="1" dirty="0">
                <a:latin typeface="+mn-lt"/>
              </a:rPr>
              <a:t>Cariprazine Improves Negative Symptoms Significantly More than Risperidone in Patients with Significant Negative Symptoms and Modest Positive Symptoms </a:t>
            </a:r>
          </a:p>
        </p:txBody>
      </p:sp>
      <p:sp>
        <p:nvSpPr>
          <p:cNvPr id="7" name="Content Placeholder 6">
            <a:extLst>
              <a:ext uri="{FF2B5EF4-FFF2-40B4-BE49-F238E27FC236}">
                <a16:creationId xmlns:a16="http://schemas.microsoft.com/office/drawing/2014/main" id="{4BB1AE4C-5B18-A5C7-354F-0D7F9F5FB637}"/>
              </a:ext>
            </a:extLst>
          </p:cNvPr>
          <p:cNvSpPr>
            <a:spLocks noGrp="1"/>
          </p:cNvSpPr>
          <p:nvPr>
            <p:ph sz="half" idx="1"/>
          </p:nvPr>
        </p:nvSpPr>
        <p:spPr>
          <a:xfrm>
            <a:off x="609600" y="1754659"/>
            <a:ext cx="3062772" cy="4422304"/>
          </a:xfrm>
        </p:spPr>
        <p:txBody>
          <a:bodyPr>
            <a:normAutofit/>
          </a:bodyPr>
          <a:lstStyle/>
          <a:p>
            <a:pPr marL="0" indent="0">
              <a:buNone/>
            </a:pPr>
            <a:r>
              <a:rPr lang="en-US" sz="1600" b="1" dirty="0">
                <a:solidFill>
                  <a:schemeClr val="accent1"/>
                </a:solidFill>
              </a:rPr>
              <a:t>Comment:</a:t>
            </a:r>
            <a:endParaRPr lang="en-US" sz="1100" b="1" dirty="0">
              <a:solidFill>
                <a:schemeClr val="accent1"/>
              </a:solidFill>
            </a:endParaRPr>
          </a:p>
          <a:p>
            <a:pPr marL="228600" indent="-228600">
              <a:spcAft>
                <a:spcPts val="1200"/>
              </a:spcAft>
              <a:buFont typeface="Arial" panose="020B0604020202020204" pitchFamily="34" charset="0"/>
              <a:buChar char="•"/>
            </a:pPr>
            <a:r>
              <a:rPr lang="en-US" sz="1400" dirty="0">
                <a:solidFill>
                  <a:srgbClr val="000000"/>
                </a:solidFill>
              </a:rPr>
              <a:t>Differential improvement in negative symptoms between </a:t>
            </a:r>
            <a:r>
              <a:rPr lang="en-US" sz="1400" dirty="0" err="1">
                <a:solidFill>
                  <a:srgbClr val="000000"/>
                </a:solidFill>
              </a:rPr>
              <a:t>cariprazine</a:t>
            </a:r>
            <a:r>
              <a:rPr lang="en-US" sz="1400" dirty="0">
                <a:solidFill>
                  <a:srgbClr val="000000"/>
                </a:solidFill>
              </a:rPr>
              <a:t> and risperidone was not related to changes in positive symptoms or depression ratings (which were not significantly different at endpoint between the two groups)</a:t>
            </a:r>
          </a:p>
          <a:p>
            <a:pPr marL="228600" indent="-228600">
              <a:spcAft>
                <a:spcPts val="600"/>
              </a:spcAft>
              <a:buFont typeface="Arial" panose="020B0604020202020204" pitchFamily="34" charset="0"/>
              <a:buChar char="•"/>
            </a:pPr>
            <a:r>
              <a:rPr lang="en-US" sz="1400" dirty="0">
                <a:solidFill>
                  <a:srgbClr val="000000"/>
                </a:solidFill>
              </a:rPr>
              <a:t>There were between-group differences in functional outcomes (</a:t>
            </a:r>
            <a:r>
              <a:rPr lang="en-US" sz="1400" dirty="0" err="1">
                <a:solidFill>
                  <a:srgbClr val="000000"/>
                </a:solidFill>
              </a:rPr>
              <a:t>eg</a:t>
            </a:r>
            <a:r>
              <a:rPr lang="en-US" sz="1400" dirty="0">
                <a:solidFill>
                  <a:srgbClr val="000000"/>
                </a:solidFill>
              </a:rPr>
              <a:t>, self-care, socially useful activities, personal/social relationships)</a:t>
            </a:r>
          </a:p>
          <a:p>
            <a:endParaRPr lang="en-US" sz="1400" dirty="0"/>
          </a:p>
        </p:txBody>
      </p:sp>
      <p:sp>
        <p:nvSpPr>
          <p:cNvPr id="6" name="Text Placeholder 2">
            <a:extLst>
              <a:ext uri="{FF2B5EF4-FFF2-40B4-BE49-F238E27FC236}">
                <a16:creationId xmlns:a16="http://schemas.microsoft.com/office/drawing/2014/main" id="{23DB545F-B940-C75B-22F0-1811E6C43DBE}"/>
              </a:ext>
            </a:extLst>
          </p:cNvPr>
          <p:cNvSpPr txBox="1">
            <a:spLocks/>
          </p:cNvSpPr>
          <p:nvPr/>
        </p:nvSpPr>
        <p:spPr>
          <a:xfrm>
            <a:off x="98854" y="5969310"/>
            <a:ext cx="12191999" cy="888690"/>
          </a:xfrm>
          <a:prstGeom prst="rect">
            <a:avLst/>
          </a:prstGeom>
        </p:spPr>
        <p:txBody>
          <a:bodyPr anchor="b"/>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100" b="1" i="1" dirty="0">
                <a:solidFill>
                  <a:schemeClr val="bg1">
                    <a:lumMod val="65000"/>
                  </a:schemeClr>
                </a:solidFill>
              </a:rPr>
              <a:t>P</a:t>
            </a:r>
            <a:r>
              <a:rPr lang="en-US" sz="1100" b="1" dirty="0">
                <a:solidFill>
                  <a:schemeClr val="bg1">
                    <a:lumMod val="65000"/>
                  </a:schemeClr>
                </a:solidFill>
              </a:rPr>
              <a:t>=0092 for the overall treatment eﬀect of </a:t>
            </a:r>
            <a:r>
              <a:rPr lang="en-US" sz="1100" b="1" dirty="0" err="1">
                <a:solidFill>
                  <a:schemeClr val="bg1">
                    <a:lumMod val="65000"/>
                  </a:schemeClr>
                </a:solidFill>
              </a:rPr>
              <a:t>cariprazine</a:t>
            </a:r>
            <a:r>
              <a:rPr lang="en-US" sz="1100" b="1" dirty="0">
                <a:solidFill>
                  <a:schemeClr val="bg1">
                    <a:lumMod val="65000"/>
                  </a:schemeClr>
                </a:solidFill>
              </a:rPr>
              <a:t> versus risperidone </a:t>
            </a:r>
            <a:r>
              <a:rPr lang="en-US" altLang="en-US" sz="1100" b="0" dirty="0">
                <a:solidFill>
                  <a:schemeClr val="bg1">
                    <a:lumMod val="65000"/>
                  </a:schemeClr>
                </a:solidFill>
              </a:rPr>
              <a:t>*</a:t>
            </a:r>
            <a:r>
              <a:rPr lang="en-US" altLang="en-US" sz="1100" b="0" i="1" dirty="0">
                <a:solidFill>
                  <a:schemeClr val="bg1">
                    <a:lumMod val="65000"/>
                  </a:schemeClr>
                </a:solidFill>
              </a:rPr>
              <a:t>P</a:t>
            </a:r>
            <a:r>
              <a:rPr lang="en-US" altLang="en-US" sz="1100" b="0" dirty="0">
                <a:solidFill>
                  <a:schemeClr val="bg1">
                    <a:lumMod val="65000"/>
                  </a:schemeClr>
                </a:solidFill>
              </a:rPr>
              <a:t>=.0079; </a:t>
            </a:r>
            <a:r>
              <a:rPr lang="en-US" altLang="en-US" sz="1100" b="0" baseline="30000" dirty="0">
                <a:solidFill>
                  <a:schemeClr val="bg1">
                    <a:lumMod val="65000"/>
                  </a:schemeClr>
                </a:solidFill>
              </a:rPr>
              <a:t>†</a:t>
            </a:r>
            <a:r>
              <a:rPr lang="en-US" altLang="en-US" sz="1100" b="0" i="1" dirty="0">
                <a:solidFill>
                  <a:schemeClr val="bg1">
                    <a:lumMod val="65000"/>
                  </a:schemeClr>
                </a:solidFill>
              </a:rPr>
              <a:t>P</a:t>
            </a:r>
            <a:r>
              <a:rPr lang="en-US" altLang="en-US" sz="1100" b="0" dirty="0">
                <a:solidFill>
                  <a:schemeClr val="bg1">
                    <a:lumMod val="65000"/>
                  </a:schemeClr>
                </a:solidFill>
              </a:rPr>
              <a:t>=.0011; </a:t>
            </a:r>
            <a:r>
              <a:rPr lang="en-US" altLang="en-US" sz="1100" b="0" baseline="30000" dirty="0">
                <a:solidFill>
                  <a:schemeClr val="bg1">
                    <a:lumMod val="65000"/>
                  </a:schemeClr>
                </a:solidFill>
              </a:rPr>
              <a:t>‡</a:t>
            </a:r>
            <a:r>
              <a:rPr lang="en-US" altLang="en-US" sz="1100" b="0" i="1" dirty="0">
                <a:solidFill>
                  <a:schemeClr val="bg1">
                    <a:lumMod val="65000"/>
                  </a:schemeClr>
                </a:solidFill>
              </a:rPr>
              <a:t>P</a:t>
            </a:r>
            <a:r>
              <a:rPr lang="en-US" altLang="en-US" sz="1100" b="0" dirty="0">
                <a:solidFill>
                  <a:schemeClr val="bg1">
                    <a:lumMod val="65000"/>
                  </a:schemeClr>
                </a:solidFill>
              </a:rPr>
              <a:t>=.0016; </a:t>
            </a:r>
            <a:r>
              <a:rPr lang="en-US" altLang="en-US" sz="1100" b="0" baseline="30000" dirty="0">
                <a:solidFill>
                  <a:schemeClr val="bg1">
                    <a:lumMod val="65000"/>
                  </a:schemeClr>
                </a:solidFill>
              </a:rPr>
              <a:t>§</a:t>
            </a:r>
            <a:r>
              <a:rPr lang="en-US" altLang="en-US" sz="1100" b="0" i="1" dirty="0">
                <a:solidFill>
                  <a:schemeClr val="bg1">
                    <a:lumMod val="65000"/>
                  </a:schemeClr>
                </a:solidFill>
              </a:rPr>
              <a:t>P</a:t>
            </a:r>
            <a:r>
              <a:rPr lang="en-US" altLang="en-US" sz="1100" b="0" dirty="0">
                <a:solidFill>
                  <a:schemeClr val="bg1">
                    <a:lumMod val="65000"/>
                  </a:schemeClr>
                </a:solidFill>
              </a:rPr>
              <a:t>=.0022.</a:t>
            </a:r>
            <a:endParaRPr lang="en-US" altLang="en-US" sz="1100" dirty="0">
              <a:solidFill>
                <a:schemeClr val="bg1">
                  <a:lumMod val="65000"/>
                </a:schemeClr>
              </a:solidFill>
            </a:endParaRPr>
          </a:p>
          <a:p>
            <a:pPr marL="0" indent="0">
              <a:spcBef>
                <a:spcPts val="0"/>
              </a:spcBef>
              <a:spcAft>
                <a:spcPts val="600"/>
              </a:spcAft>
              <a:buNone/>
            </a:pPr>
            <a:r>
              <a:rPr lang="en-US" altLang="en-US" sz="1100" b="1" dirty="0">
                <a:solidFill>
                  <a:schemeClr val="bg1">
                    <a:lumMod val="65000"/>
                  </a:schemeClr>
                </a:solidFill>
              </a:rPr>
              <a:t>FSNS</a:t>
            </a:r>
            <a:r>
              <a:rPr lang="en-US" altLang="en-US" sz="1100" dirty="0">
                <a:solidFill>
                  <a:schemeClr val="bg1">
                    <a:lumMod val="65000"/>
                  </a:schemeClr>
                </a:solidFill>
              </a:rPr>
              <a:t> </a:t>
            </a:r>
            <a:r>
              <a:rPr lang="en-US" altLang="en-US" sz="1100" b="0" dirty="0">
                <a:solidFill>
                  <a:schemeClr val="bg1">
                    <a:lumMod val="65000"/>
                  </a:schemeClr>
                </a:solidFill>
              </a:rPr>
              <a:t>(Factor Score Negative Symptoms): [N1 (blunted affect), N2 (emotional withdrawal), N3 (poor rapport), N4 (passive or apathetic social withdrawal),</a:t>
            </a:r>
            <a:br>
              <a:rPr lang="en-US" altLang="en-US" sz="1100" b="0" dirty="0">
                <a:solidFill>
                  <a:schemeClr val="bg1">
                    <a:lumMod val="65000"/>
                  </a:schemeClr>
                </a:solidFill>
              </a:rPr>
            </a:br>
            <a:r>
              <a:rPr lang="en-US" altLang="en-US" sz="1100" b="0" dirty="0">
                <a:solidFill>
                  <a:schemeClr val="bg1">
                    <a:lumMod val="65000"/>
                  </a:schemeClr>
                </a:solidFill>
              </a:rPr>
              <a:t>N6 (lack of spontaneity and flow of conversation), G7 (motor retardation), and G16 (active social avoidance)]</a:t>
            </a:r>
            <a:endParaRPr lang="en-US" altLang="en-US" sz="1100" dirty="0">
              <a:solidFill>
                <a:schemeClr val="bg1">
                  <a:lumMod val="65000"/>
                </a:schemeClr>
              </a:solidFill>
            </a:endParaRPr>
          </a:p>
          <a:p>
            <a:pPr marL="0" indent="0">
              <a:spcBef>
                <a:spcPts val="0"/>
              </a:spcBef>
              <a:spcAft>
                <a:spcPts val="600"/>
              </a:spcAft>
              <a:buNone/>
            </a:pPr>
            <a:r>
              <a:rPr lang="en-US" altLang="en-US" sz="1100" dirty="0" err="1">
                <a:solidFill>
                  <a:schemeClr val="bg1">
                    <a:lumMod val="65000"/>
                  </a:schemeClr>
                </a:solidFill>
              </a:rPr>
              <a:t>Németh</a:t>
            </a:r>
            <a:r>
              <a:rPr lang="en-US" altLang="en-US" sz="1100" dirty="0">
                <a:solidFill>
                  <a:schemeClr val="bg1">
                    <a:lumMod val="65000"/>
                  </a:schemeClr>
                </a:solidFill>
              </a:rPr>
              <a:t> G, et al. </a:t>
            </a:r>
            <a:r>
              <a:rPr lang="en-US" altLang="en-US" sz="1100" i="1" dirty="0">
                <a:solidFill>
                  <a:schemeClr val="bg1">
                    <a:lumMod val="65000"/>
                  </a:schemeClr>
                </a:solidFill>
              </a:rPr>
              <a:t>Lancet</a:t>
            </a:r>
            <a:r>
              <a:rPr lang="en-US" altLang="en-US" sz="1100" dirty="0">
                <a:solidFill>
                  <a:schemeClr val="bg1">
                    <a:lumMod val="65000"/>
                  </a:schemeClr>
                </a:solidFill>
              </a:rPr>
              <a:t>. 2017;389(10074):1103-1113. </a:t>
            </a:r>
          </a:p>
        </p:txBody>
      </p:sp>
      <p:grpSp>
        <p:nvGrpSpPr>
          <p:cNvPr id="10" name="Group 9">
            <a:extLst>
              <a:ext uri="{FF2B5EF4-FFF2-40B4-BE49-F238E27FC236}">
                <a16:creationId xmlns:a16="http://schemas.microsoft.com/office/drawing/2014/main" id="{5A951B3C-24B0-8A7A-F291-BF8AA34FB01A}"/>
              </a:ext>
            </a:extLst>
          </p:cNvPr>
          <p:cNvGrpSpPr/>
          <p:nvPr/>
        </p:nvGrpSpPr>
        <p:grpSpPr>
          <a:xfrm>
            <a:off x="4055330" y="1754659"/>
            <a:ext cx="7422057" cy="3787187"/>
            <a:chOff x="5820031" y="2137719"/>
            <a:chExt cx="6199434" cy="3163330"/>
          </a:xfrm>
        </p:grpSpPr>
        <p:pic>
          <p:nvPicPr>
            <p:cNvPr id="25609" name="Picture 1">
              <a:extLst>
                <a:ext uri="{FF2B5EF4-FFF2-40B4-BE49-F238E27FC236}">
                  <a16:creationId xmlns:a16="http://schemas.microsoft.com/office/drawing/2014/main" id="{4FA2E3BF-D376-492E-8193-B6B40B0D51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80" t="1882" r="1367" b="1753"/>
            <a:stretch/>
          </p:blipFill>
          <p:spPr bwMode="auto">
            <a:xfrm>
              <a:off x="5820031" y="2137719"/>
              <a:ext cx="6190737" cy="316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E18C9A3-1D28-DA47-BEB4-74334C1D5C33}"/>
                </a:ext>
              </a:extLst>
            </p:cNvPr>
            <p:cNvSpPr/>
            <p:nvPr/>
          </p:nvSpPr>
          <p:spPr>
            <a:xfrm>
              <a:off x="9989871" y="2262009"/>
              <a:ext cx="2029594" cy="1092577"/>
            </a:xfrm>
            <a:prstGeom prst="rect">
              <a:avLst/>
            </a:prstGeom>
          </p:spPr>
          <p:txBody>
            <a:bodyPr wrap="square">
              <a:spAutoFit/>
            </a:bodyPr>
            <a:lstStyle/>
            <a:p>
              <a:pPr>
                <a:spcAft>
                  <a:spcPts val="600"/>
                </a:spcAft>
              </a:pPr>
              <a:r>
                <a:rPr lang="en-US" sz="1600" b="1" dirty="0"/>
                <a:t>Response (≥20%↓):</a:t>
              </a:r>
            </a:p>
            <a:p>
              <a:pPr>
                <a:spcAft>
                  <a:spcPts val="600"/>
                </a:spcAft>
              </a:pPr>
              <a:r>
                <a:rPr lang="en-US" sz="1600" b="1" dirty="0" err="1">
                  <a:solidFill>
                    <a:schemeClr val="accent2"/>
                  </a:solidFill>
                </a:rPr>
                <a:t>CARIP</a:t>
              </a:r>
              <a:r>
                <a:rPr lang="en-US" sz="1600" b="1" dirty="0">
                  <a:solidFill>
                    <a:schemeClr val="accent2"/>
                  </a:solidFill>
                </a:rPr>
                <a:t>:  69%</a:t>
              </a:r>
            </a:p>
            <a:p>
              <a:pPr>
                <a:spcAft>
                  <a:spcPts val="600"/>
                </a:spcAft>
              </a:pPr>
              <a:r>
                <a:rPr lang="en-US" sz="1600" b="1" dirty="0">
                  <a:solidFill>
                    <a:schemeClr val="accent2"/>
                  </a:solidFill>
                </a:rPr>
                <a:t>RISP:     58%</a:t>
              </a:r>
            </a:p>
            <a:p>
              <a:pPr>
                <a:spcAft>
                  <a:spcPts val="600"/>
                </a:spcAft>
              </a:pPr>
              <a:r>
                <a:rPr lang="en-US" sz="1600" b="1" dirty="0"/>
                <a:t>              NNT=9</a:t>
              </a:r>
            </a:p>
          </p:txBody>
        </p:sp>
        <p:sp>
          <p:nvSpPr>
            <p:cNvPr id="2" name="TextBox 1">
              <a:extLst>
                <a:ext uri="{FF2B5EF4-FFF2-40B4-BE49-F238E27FC236}">
                  <a16:creationId xmlns:a16="http://schemas.microsoft.com/office/drawing/2014/main" id="{434F01B6-81CA-43A1-BE69-CFCA2E0EF8C3}"/>
                </a:ext>
              </a:extLst>
            </p:cNvPr>
            <p:cNvSpPr txBox="1"/>
            <p:nvPr/>
          </p:nvSpPr>
          <p:spPr>
            <a:xfrm>
              <a:off x="7250248" y="2332261"/>
              <a:ext cx="2419749" cy="1384995"/>
            </a:xfrm>
            <a:prstGeom prst="rect">
              <a:avLst/>
            </a:prstGeom>
            <a:noFill/>
          </p:spPr>
          <p:txBody>
            <a:bodyPr wrap="square" rtlCol="0">
              <a:spAutoFit/>
            </a:bodyPr>
            <a:lstStyle/>
            <a:p>
              <a:r>
                <a:rPr lang="en-US" sz="1400" b="1" dirty="0"/>
                <a:t>Demographics:</a:t>
              </a:r>
            </a:p>
            <a:p>
              <a:r>
                <a:rPr lang="en-US" sz="1400" dirty="0"/>
                <a:t>Mean age: 40 yrs, 57% men, ill 12.5 yrs, and 40% had ≥5 prior relapses</a:t>
              </a:r>
            </a:p>
            <a:p>
              <a:r>
                <a:rPr lang="en-US" sz="1400" b="1" dirty="0"/>
                <a:t>Baseline PANSS-FSNS: 27.6</a:t>
              </a:r>
            </a:p>
            <a:p>
              <a:endParaRPr lang="en-US" sz="1400" dirty="0"/>
            </a:p>
            <a:p>
              <a:endParaRPr lang="en-US" sz="1400" dirty="0"/>
            </a:p>
          </p:txBody>
        </p:sp>
        <p:sp>
          <p:nvSpPr>
            <p:cNvPr id="25611" name="TextBox 6">
              <a:extLst>
                <a:ext uri="{FF2B5EF4-FFF2-40B4-BE49-F238E27FC236}">
                  <a16:creationId xmlns:a16="http://schemas.microsoft.com/office/drawing/2014/main" id="{7CF9A2DC-CCD6-426E-876A-391ABBD3A909}"/>
                </a:ext>
              </a:extLst>
            </p:cNvPr>
            <p:cNvSpPr txBox="1">
              <a:spLocks noChangeArrowheads="1"/>
            </p:cNvSpPr>
            <p:nvPr/>
          </p:nvSpPr>
          <p:spPr bwMode="auto">
            <a:xfrm>
              <a:off x="7360264" y="4572512"/>
              <a:ext cx="543879" cy="334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en-US" altLang="en-US" sz="1000" dirty="0">
                  <a:latin typeface="+mn-lt"/>
                </a:rPr>
                <a:t>(N=227)</a:t>
              </a:r>
            </a:p>
            <a:p>
              <a:r>
                <a:rPr lang="en-US" altLang="en-US" sz="1000" dirty="0">
                  <a:latin typeface="+mn-lt"/>
                </a:rPr>
                <a:t>(N=229)</a:t>
              </a:r>
            </a:p>
          </p:txBody>
        </p:sp>
      </p:grpSp>
    </p:spTree>
    <p:extLst>
      <p:ext uri="{BB962C8B-B14F-4D97-AF65-F5344CB8AC3E}">
        <p14:creationId xmlns:p14="http://schemas.microsoft.com/office/powerpoint/2010/main" val="208380940"/>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822</TotalTime>
  <Words>1287</Words>
  <Application>Microsoft Macintosh PowerPoint</Application>
  <PresentationFormat>Widescreen</PresentationFormat>
  <Paragraphs>83</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Helvetica</vt:lpstr>
      <vt:lpstr>Neurology2023</vt:lpstr>
      <vt:lpstr>Residual Symptoms: Dealing with the Limitations of Existing Treatments</vt:lpstr>
      <vt:lpstr>Disclaimer</vt:lpstr>
      <vt:lpstr>Circuit Dysfunction in Schizophrenia: Dopamine D2 Receptor Modulation Has Limited Impact in Many Symptom Areas</vt:lpstr>
      <vt:lpstr>Treatment-Resistant Schizophrenia (TRS) and Glutamate </vt:lpstr>
      <vt:lpstr>Conceptualization of Negative Symptoms: Decreased Dopamine D1 Receptor PFC Signaling Is a Key Part of the Model</vt:lpstr>
      <vt:lpstr>There Are Five Key Domains of Negative Symptoms that Coalesce into Two Factors</vt:lpstr>
      <vt:lpstr>How Common Are the Domains of Negative Symptoms? </vt:lpstr>
      <vt:lpstr>Twelve Adjunctive Treatments to Antipsychotics Beat Placebo for Negative Symptoms</vt:lpstr>
      <vt:lpstr>Cariprazine Improves Negative Symptoms Significantly More than Risperidone in Patients with Significant Negative Symptoms and Modest Positive Symptoms </vt:lpstr>
      <vt:lpstr>Cognitive Dysfunction and Schizophrenia</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9</cp:revision>
  <cp:lastPrinted>2023-02-11T00:53:38Z</cp:lastPrinted>
  <dcterms:created xsi:type="dcterms:W3CDTF">2023-02-11T00:50:27Z</dcterms:created>
  <dcterms:modified xsi:type="dcterms:W3CDTF">2023-04-11T19:56:49Z</dcterms:modified>
  <cp:category/>
</cp:coreProperties>
</file>