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8" r:id="rId2"/>
    <p:sldMasterId id="2147483740" r:id="rId3"/>
  </p:sldMasterIdLst>
  <p:notesMasterIdLst>
    <p:notesMasterId r:id="rId19"/>
  </p:notesMasterIdLst>
  <p:sldIdLst>
    <p:sldId id="380" r:id="rId4"/>
    <p:sldId id="265" r:id="rId5"/>
    <p:sldId id="266" r:id="rId6"/>
    <p:sldId id="13123" r:id="rId7"/>
    <p:sldId id="2147471011" r:id="rId8"/>
    <p:sldId id="2610" r:id="rId9"/>
    <p:sldId id="13118" r:id="rId10"/>
    <p:sldId id="13119" r:id="rId11"/>
    <p:sldId id="2147471788" r:id="rId12"/>
    <p:sldId id="2147471790" r:id="rId13"/>
    <p:sldId id="2147471791" r:id="rId14"/>
    <p:sldId id="2039" r:id="rId15"/>
    <p:sldId id="2147471169" r:id="rId16"/>
    <p:sldId id="1312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35A69"/>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4" autoAdjust="0"/>
    <p:restoredTop sz="94694"/>
  </p:normalViewPr>
  <p:slideViewPr>
    <p:cSldViewPr snapToGrid="0">
      <p:cViewPr varScale="1">
        <p:scale>
          <a:sx n="117" d="100"/>
          <a:sy n="117"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a:solidFill>
                  <a:schemeClr val="tx1"/>
                </a:solidFill>
              </a:rPr>
              <a:t>Global QoL (range 1-100)</a:t>
            </a:r>
          </a:p>
        </c:rich>
      </c:tx>
      <c:layout>
        <c:manualLayout>
          <c:xMode val="edge"/>
          <c:yMode val="edge"/>
          <c:x val="0.22962523334406176"/>
          <c:y val="3.643804614032148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591348567750241"/>
          <c:y val="8.0163701508707261E-2"/>
          <c:w val="0.75500405535886705"/>
          <c:h val="0.64107061291662748"/>
        </c:manualLayout>
      </c:layout>
      <c:barChart>
        <c:barDir val="bar"/>
        <c:grouping val="clustered"/>
        <c:varyColors val="0"/>
        <c:ser>
          <c:idx val="0"/>
          <c:order val="0"/>
          <c:tx>
            <c:strRef>
              <c:f>Sheet1!$B$1</c:f>
              <c:strCache>
                <c:ptCount val="1"/>
                <c:pt idx="0">
                  <c:v>12 months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Sheet1!$B$2:$B$3</c:f>
              <c:numCache>
                <c:formatCode>General</c:formatCode>
                <c:ptCount val="2"/>
                <c:pt idx="0">
                  <c:v>68.400000000000006</c:v>
                </c:pt>
                <c:pt idx="1">
                  <c:v>70.599999999999994</c:v>
                </c:pt>
              </c:numCache>
            </c:numRef>
          </c:val>
          <c:extLst>
            <c:ext xmlns:c16="http://schemas.microsoft.com/office/drawing/2014/chart" uri="{C3380CC4-5D6E-409C-BE32-E72D297353CC}">
              <c16:uniqueId val="{00000000-DEC0-40C6-98F0-A5F53D4F7E97}"/>
            </c:ext>
          </c:extLst>
        </c:ser>
        <c:ser>
          <c:idx val="1"/>
          <c:order val="1"/>
          <c:tx>
            <c:strRef>
              <c:f>Sheet1!$C$1</c:f>
              <c:strCache>
                <c:ptCount val="1"/>
                <c:pt idx="0">
                  <c:v>6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Sheet1!$C$2:$C$3</c:f>
              <c:numCache>
                <c:formatCode>General</c:formatCode>
                <c:ptCount val="2"/>
                <c:pt idx="0">
                  <c:v>67.599999999999994</c:v>
                </c:pt>
                <c:pt idx="1">
                  <c:v>69.8</c:v>
                </c:pt>
              </c:numCache>
            </c:numRef>
          </c:val>
          <c:extLst>
            <c:ext xmlns:c16="http://schemas.microsoft.com/office/drawing/2014/chart" uri="{C3380CC4-5D6E-409C-BE32-E72D297353CC}">
              <c16:uniqueId val="{00000001-DEC0-40C6-98F0-A5F53D4F7E97}"/>
            </c:ext>
          </c:extLst>
        </c:ser>
        <c:ser>
          <c:idx val="2"/>
          <c:order val="2"/>
          <c:tx>
            <c:strRef>
              <c:f>Sheet1!$D$1</c:f>
              <c:strCache>
                <c:ptCount val="1"/>
                <c:pt idx="0">
                  <c:v>Baseline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Sheet1!$D$2:$D$3</c:f>
              <c:numCache>
                <c:formatCode>General</c:formatCode>
                <c:ptCount val="2"/>
                <c:pt idx="0">
                  <c:v>66.8</c:v>
                </c:pt>
                <c:pt idx="1">
                  <c:v>62.9</c:v>
                </c:pt>
              </c:numCache>
            </c:numRef>
          </c:val>
          <c:extLst>
            <c:ext xmlns:c16="http://schemas.microsoft.com/office/drawing/2014/chart" uri="{C3380CC4-5D6E-409C-BE32-E72D297353CC}">
              <c16:uniqueId val="{00000002-DEC0-40C6-98F0-A5F53D4F7E97}"/>
            </c:ext>
          </c:extLst>
        </c:ser>
        <c:dLbls>
          <c:dLblPos val="inBase"/>
          <c:showLegendKey val="0"/>
          <c:showVal val="1"/>
          <c:showCatName val="0"/>
          <c:showSerName val="0"/>
          <c:showPercent val="0"/>
          <c:showBubbleSize val="0"/>
        </c:dLbls>
        <c:gapWidth val="182"/>
        <c:axId val="616648480"/>
        <c:axId val="616651104"/>
      </c:barChart>
      <c:catAx>
        <c:axId val="616648480"/>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51104"/>
        <c:crosses val="autoZero"/>
        <c:auto val="1"/>
        <c:lblAlgn val="ctr"/>
        <c:lblOffset val="100"/>
        <c:noMultiLvlLbl val="0"/>
      </c:catAx>
      <c:valAx>
        <c:axId val="6166511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48480"/>
        <c:crosses val="autoZero"/>
        <c:crossBetween val="between"/>
        <c:majorUnit val="10"/>
      </c:valAx>
      <c:spPr>
        <a:noFill/>
        <a:ln>
          <a:noFill/>
        </a:ln>
        <a:effectLst/>
      </c:spPr>
    </c:plotArea>
    <c:legend>
      <c:legendPos val="b"/>
      <c:layout>
        <c:manualLayout>
          <c:xMode val="edge"/>
          <c:yMode val="edge"/>
          <c:x val="0.74766784679755394"/>
          <c:y val="0.32347229905134839"/>
          <c:w val="0.24949288702928871"/>
          <c:h val="0.152168723646972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a:solidFill>
                  <a:schemeClr val="tx1"/>
                </a:solidFill>
              </a:rPr>
              <a:t>ADL (range 6–18)</a:t>
            </a:r>
          </a:p>
        </c:rich>
      </c:tx>
      <c:layout>
        <c:manualLayout>
          <c:xMode val="edge"/>
          <c:yMode val="edge"/>
          <c:x val="0.30156601223044738"/>
          <c:y val="1.093141384209644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591348567750241"/>
          <c:y val="8.0163701508707261E-2"/>
          <c:w val="0.75500405535886705"/>
          <c:h val="0.64107061291662748"/>
        </c:manualLayout>
      </c:layout>
      <c:barChart>
        <c:barDir val="bar"/>
        <c:grouping val="clustered"/>
        <c:varyColors val="0"/>
        <c:ser>
          <c:idx val="0"/>
          <c:order val="0"/>
          <c:tx>
            <c:strRef>
              <c:f>Sheet1!$B$1</c:f>
              <c:strCache>
                <c:ptCount val="1"/>
                <c:pt idx="0">
                  <c:v>12 months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Sheet1!$B$2:$B$3</c:f>
              <c:numCache>
                <c:formatCode>General</c:formatCode>
                <c:ptCount val="2"/>
                <c:pt idx="0">
                  <c:v>17.5</c:v>
                </c:pt>
                <c:pt idx="1">
                  <c:v>17.399999999999999</c:v>
                </c:pt>
              </c:numCache>
            </c:numRef>
          </c:val>
          <c:extLst>
            <c:ext xmlns:c16="http://schemas.microsoft.com/office/drawing/2014/chart" uri="{C3380CC4-5D6E-409C-BE32-E72D297353CC}">
              <c16:uniqueId val="{00000000-2740-4309-9681-84040EC8F4D0}"/>
            </c:ext>
          </c:extLst>
        </c:ser>
        <c:ser>
          <c:idx val="1"/>
          <c:order val="1"/>
          <c:tx>
            <c:strRef>
              <c:f>Sheet1!$C$1</c:f>
              <c:strCache>
                <c:ptCount val="1"/>
                <c:pt idx="0">
                  <c:v>6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Sheet1!$C$2:$C$3</c:f>
              <c:numCache>
                <c:formatCode>General</c:formatCode>
                <c:ptCount val="2"/>
                <c:pt idx="0">
                  <c:v>17.600000000000001</c:v>
                </c:pt>
                <c:pt idx="1">
                  <c:v>17.600000000000001</c:v>
                </c:pt>
              </c:numCache>
            </c:numRef>
          </c:val>
          <c:extLst>
            <c:ext xmlns:c16="http://schemas.microsoft.com/office/drawing/2014/chart" uri="{C3380CC4-5D6E-409C-BE32-E72D297353CC}">
              <c16:uniqueId val="{00000001-2740-4309-9681-84040EC8F4D0}"/>
            </c:ext>
          </c:extLst>
        </c:ser>
        <c:ser>
          <c:idx val="2"/>
          <c:order val="2"/>
          <c:tx>
            <c:strRef>
              <c:f>Sheet1!$D$1</c:f>
              <c:strCache>
                <c:ptCount val="1"/>
                <c:pt idx="0">
                  <c:v>Baseline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Sheet1!$D$2:$D$3</c:f>
              <c:numCache>
                <c:formatCode>General</c:formatCode>
                <c:ptCount val="2"/>
                <c:pt idx="0">
                  <c:v>17.5</c:v>
                </c:pt>
                <c:pt idx="1">
                  <c:v>17.600000000000001</c:v>
                </c:pt>
              </c:numCache>
            </c:numRef>
          </c:val>
          <c:extLst>
            <c:ext xmlns:c16="http://schemas.microsoft.com/office/drawing/2014/chart" uri="{C3380CC4-5D6E-409C-BE32-E72D297353CC}">
              <c16:uniqueId val="{00000002-2740-4309-9681-84040EC8F4D0}"/>
            </c:ext>
          </c:extLst>
        </c:ser>
        <c:dLbls>
          <c:dLblPos val="inBase"/>
          <c:showLegendKey val="0"/>
          <c:showVal val="1"/>
          <c:showCatName val="0"/>
          <c:showSerName val="0"/>
          <c:showPercent val="0"/>
          <c:showBubbleSize val="0"/>
        </c:dLbls>
        <c:gapWidth val="182"/>
        <c:axId val="616648480"/>
        <c:axId val="616651104"/>
      </c:barChart>
      <c:catAx>
        <c:axId val="616648480"/>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51104"/>
        <c:crosses val="autoZero"/>
        <c:auto val="1"/>
        <c:lblAlgn val="ctr"/>
        <c:lblOffset val="100"/>
        <c:noMultiLvlLbl val="0"/>
      </c:catAx>
      <c:valAx>
        <c:axId val="616651104"/>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48480"/>
        <c:crosses val="autoZero"/>
        <c:crossBetween val="between"/>
        <c:majorUnit val="5"/>
      </c:valAx>
      <c:spPr>
        <a:noFill/>
        <a:ln>
          <a:noFill/>
        </a:ln>
        <a:effectLst/>
      </c:spPr>
    </c:plotArea>
    <c:legend>
      <c:legendPos val="b"/>
      <c:layout>
        <c:manualLayout>
          <c:xMode val="edge"/>
          <c:yMode val="edge"/>
          <c:x val="0.74766784679755394"/>
          <c:y val="0.32347229905134839"/>
          <c:w val="0.24949288702928871"/>
          <c:h val="0.152168723646972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a:solidFill>
                  <a:schemeClr val="tx1"/>
                </a:solidFill>
              </a:rPr>
              <a:t>G8 (range 0–17)</a:t>
            </a:r>
          </a:p>
        </c:rich>
      </c:tx>
      <c:layout>
        <c:manualLayout>
          <c:xMode val="edge"/>
          <c:yMode val="edge"/>
          <c:x val="0.3146461538461538"/>
          <c:y val="3.643804614032148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591348567750241"/>
          <c:y val="8.0163701508707261E-2"/>
          <c:w val="0.75500405535886705"/>
          <c:h val="0.64107061291662748"/>
        </c:manualLayout>
      </c:layout>
      <c:barChart>
        <c:barDir val="bar"/>
        <c:grouping val="clustered"/>
        <c:varyColors val="0"/>
        <c:ser>
          <c:idx val="0"/>
          <c:order val="0"/>
          <c:tx>
            <c:strRef>
              <c:f>Sheet1!$B$1</c:f>
              <c:strCache>
                <c:ptCount val="1"/>
                <c:pt idx="0">
                  <c:v>12 months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Sheet1!$B$2:$B$3</c:f>
              <c:numCache>
                <c:formatCode>General</c:formatCode>
                <c:ptCount val="2"/>
                <c:pt idx="0">
                  <c:v>13.1</c:v>
                </c:pt>
                <c:pt idx="1">
                  <c:v>13.9</c:v>
                </c:pt>
              </c:numCache>
            </c:numRef>
          </c:val>
          <c:extLst>
            <c:ext xmlns:c16="http://schemas.microsoft.com/office/drawing/2014/chart" uri="{C3380CC4-5D6E-409C-BE32-E72D297353CC}">
              <c16:uniqueId val="{00000000-E054-4C23-B975-74AEAD997C36}"/>
            </c:ext>
          </c:extLst>
        </c:ser>
        <c:ser>
          <c:idx val="1"/>
          <c:order val="1"/>
          <c:tx>
            <c:strRef>
              <c:f>Sheet1!$C$1</c:f>
              <c:strCache>
                <c:ptCount val="1"/>
                <c:pt idx="0">
                  <c:v>6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Sheet1!$C$2:$C$3</c:f>
              <c:numCache>
                <c:formatCode>General</c:formatCode>
                <c:ptCount val="2"/>
                <c:pt idx="0">
                  <c:v>13.7</c:v>
                </c:pt>
                <c:pt idx="1">
                  <c:v>13.5</c:v>
                </c:pt>
              </c:numCache>
            </c:numRef>
          </c:val>
          <c:extLst>
            <c:ext xmlns:c16="http://schemas.microsoft.com/office/drawing/2014/chart" uri="{C3380CC4-5D6E-409C-BE32-E72D297353CC}">
              <c16:uniqueId val="{00000001-E054-4C23-B975-74AEAD997C36}"/>
            </c:ext>
          </c:extLst>
        </c:ser>
        <c:ser>
          <c:idx val="2"/>
          <c:order val="2"/>
          <c:tx>
            <c:strRef>
              <c:f>Sheet1!$D$1</c:f>
              <c:strCache>
                <c:ptCount val="1"/>
                <c:pt idx="0">
                  <c:v>Baseline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≥2L</c:v>
                </c:pt>
                <c:pt idx="1">
                  <c:v>1L</c:v>
                </c:pt>
              </c:strCache>
            </c:strRef>
          </c:cat>
          <c:val>
            <c:numRef>
              <c:f>Sheet1!$D$2:$D$3</c:f>
              <c:numCache>
                <c:formatCode>General</c:formatCode>
                <c:ptCount val="2"/>
                <c:pt idx="0">
                  <c:v>13.3</c:v>
                </c:pt>
                <c:pt idx="1">
                  <c:v>13.4</c:v>
                </c:pt>
              </c:numCache>
            </c:numRef>
          </c:val>
          <c:extLst>
            <c:ext xmlns:c16="http://schemas.microsoft.com/office/drawing/2014/chart" uri="{C3380CC4-5D6E-409C-BE32-E72D297353CC}">
              <c16:uniqueId val="{00000002-E054-4C23-B975-74AEAD997C36}"/>
            </c:ext>
          </c:extLst>
        </c:ser>
        <c:dLbls>
          <c:dLblPos val="inBase"/>
          <c:showLegendKey val="0"/>
          <c:showVal val="1"/>
          <c:showCatName val="0"/>
          <c:showSerName val="0"/>
          <c:showPercent val="0"/>
          <c:showBubbleSize val="0"/>
        </c:dLbls>
        <c:gapWidth val="182"/>
        <c:axId val="616648480"/>
        <c:axId val="616651104"/>
      </c:barChart>
      <c:catAx>
        <c:axId val="616648480"/>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51104"/>
        <c:crosses val="autoZero"/>
        <c:auto val="1"/>
        <c:lblAlgn val="ctr"/>
        <c:lblOffset val="100"/>
        <c:noMultiLvlLbl val="0"/>
      </c:catAx>
      <c:valAx>
        <c:axId val="616651104"/>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6648480"/>
        <c:crosses val="autoZero"/>
        <c:crossBetween val="between"/>
        <c:majorUnit val="5"/>
      </c:valAx>
      <c:spPr>
        <a:noFill/>
        <a:ln>
          <a:noFill/>
        </a:ln>
        <a:effectLst/>
      </c:spPr>
    </c:plotArea>
    <c:legend>
      <c:legendPos val="b"/>
      <c:layout>
        <c:manualLayout>
          <c:xMode val="edge"/>
          <c:yMode val="edge"/>
          <c:x val="0.74766784679755394"/>
          <c:y val="0.32347229905134839"/>
          <c:w val="0.24949288702928871"/>
          <c:h val="0.152168723646972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42C7B8-E333-F845-BE78-0CB70D93D53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51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extLst>
      <p:ext uri="{BB962C8B-B14F-4D97-AF65-F5344CB8AC3E}">
        <p14:creationId xmlns:p14="http://schemas.microsoft.com/office/powerpoint/2010/main" val="53740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807CC-4279-46B7-86EA-90E2F65DDB3B}" type="slidenum">
              <a:rPr kumimoji="0" lang="en-GB"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11025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9E2F-EA63-401C-9866-59B47C82A7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76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34" indent="-177434" defTabSz="946313">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11327-8E7B-4CA0-9121-464A94E9F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3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EBA6-2550-406C-9B44-A3A6BB51E3D9}" type="slidenum">
              <a:rPr lang="en-US" smtClean="0"/>
              <a:t>7</a:t>
            </a:fld>
            <a:endParaRPr lang="en-US"/>
          </a:p>
        </p:txBody>
      </p:sp>
    </p:spTree>
    <p:extLst>
      <p:ext uri="{BB962C8B-B14F-4D97-AF65-F5344CB8AC3E}">
        <p14:creationId xmlns:p14="http://schemas.microsoft.com/office/powerpoint/2010/main" val="356211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C3392-0EAF-49B1-80B2-5068FC0D5F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90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C3392-0EAF-49B1-80B2-5068FC0D5F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26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C3392-0EAF-49B1-80B2-5068FC0D5F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38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5880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C38BCF3-AD2E-4086-B262-73811E079233}" type="slidenum">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9DA7EE5-A6BC-445C-B775-493421E725FE}"/>
              </a:ext>
            </a:extLst>
          </p:cNvPr>
          <p:cNvSpPr txBox="1">
            <a:spLocks noChangeArrowheads="1"/>
          </p:cNvSpPr>
          <p:nvPr/>
        </p:nvSpPr>
        <p:spPr bwMode="auto">
          <a:xfrm>
            <a:off x="0" y="1210904"/>
            <a:ext cx="721884" cy="709156"/>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Tripathy/2017/p1/col1/Figure1; col2/Methods/bullet 2</a:t>
            </a:r>
          </a:p>
        </p:txBody>
      </p:sp>
      <p:sp>
        <p:nvSpPr>
          <p:cNvPr id="7" name="Left Brace 6">
            <a:extLst>
              <a:ext uri="{FF2B5EF4-FFF2-40B4-BE49-F238E27FC236}">
                <a16:creationId xmlns:a16="http://schemas.microsoft.com/office/drawing/2014/main" id="{FC9D2E21-B00C-47B2-B63A-D9BCA260B8C5}"/>
              </a:ext>
            </a:extLst>
          </p:cNvPr>
          <p:cNvSpPr/>
          <p:nvPr/>
        </p:nvSpPr>
        <p:spPr>
          <a:xfrm>
            <a:off x="971552" y="1595438"/>
            <a:ext cx="95248" cy="70485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9D525E79-B238-4C12-A8F4-A630BA7ED530}"/>
              </a:ext>
            </a:extLst>
          </p:cNvPr>
          <p:cNvCxnSpPr>
            <a:cxnSpLocks/>
            <a:endCxn id="7" idx="1"/>
          </p:cNvCxnSpPr>
          <p:nvPr/>
        </p:nvCxnSpPr>
        <p:spPr>
          <a:xfrm>
            <a:off x="731839" y="1514475"/>
            <a:ext cx="239713" cy="4333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48CADD-10B6-4BF1-96C5-A4841A768D71}"/>
              </a:ext>
            </a:extLst>
          </p:cNvPr>
          <p:cNvSpPr txBox="1">
            <a:spLocks noChangeArrowheads="1"/>
          </p:cNvSpPr>
          <p:nvPr/>
        </p:nvSpPr>
        <p:spPr bwMode="auto">
          <a:xfrm>
            <a:off x="-15641" y="2040164"/>
            <a:ext cx="721884" cy="46293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Tripathy/2017/p1/col1/Figure1</a:t>
            </a:r>
          </a:p>
        </p:txBody>
      </p:sp>
      <p:sp>
        <p:nvSpPr>
          <p:cNvPr id="17" name="Left Brace 16">
            <a:extLst>
              <a:ext uri="{FF2B5EF4-FFF2-40B4-BE49-F238E27FC236}">
                <a16:creationId xmlns:a16="http://schemas.microsoft.com/office/drawing/2014/main" id="{3A48CC29-2581-4E9C-A353-04B8BA2A3360}"/>
              </a:ext>
            </a:extLst>
          </p:cNvPr>
          <p:cNvSpPr/>
          <p:nvPr/>
        </p:nvSpPr>
        <p:spPr>
          <a:xfrm>
            <a:off x="2370771" y="1685925"/>
            <a:ext cx="45719" cy="4191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9" name="Connector: Elbow 18">
            <a:extLst>
              <a:ext uri="{FF2B5EF4-FFF2-40B4-BE49-F238E27FC236}">
                <a16:creationId xmlns:a16="http://schemas.microsoft.com/office/drawing/2014/main" id="{E5F5F3B6-BB6B-45FA-8EBE-D0234585416E}"/>
              </a:ext>
            </a:extLst>
          </p:cNvPr>
          <p:cNvCxnSpPr>
            <a:cxnSpLocks/>
            <a:stCxn id="17" idx="1"/>
            <a:endCxn id="16" idx="3"/>
          </p:cNvCxnSpPr>
          <p:nvPr/>
        </p:nvCxnSpPr>
        <p:spPr>
          <a:xfrm rot="10800000" flipV="1">
            <a:off x="706243" y="1895474"/>
            <a:ext cx="1664528" cy="376157"/>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5C4852-6B92-4ADD-9091-8CD823992903}"/>
              </a:ext>
            </a:extLst>
          </p:cNvPr>
          <p:cNvSpPr txBox="1">
            <a:spLocks noChangeArrowheads="1"/>
          </p:cNvSpPr>
          <p:nvPr/>
        </p:nvSpPr>
        <p:spPr bwMode="auto">
          <a:xfrm>
            <a:off x="6286894" y="2302797"/>
            <a:ext cx="721884" cy="46293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Tripathy/2017/p1/col1/Figure1</a:t>
            </a:r>
          </a:p>
        </p:txBody>
      </p:sp>
      <p:cxnSp>
        <p:nvCxnSpPr>
          <p:cNvPr id="30" name="Straight Arrow Connector 29">
            <a:extLst>
              <a:ext uri="{FF2B5EF4-FFF2-40B4-BE49-F238E27FC236}">
                <a16:creationId xmlns:a16="http://schemas.microsoft.com/office/drawing/2014/main" id="{F0485C18-2E7A-4B87-B631-78F3EB889864}"/>
              </a:ext>
            </a:extLst>
          </p:cNvPr>
          <p:cNvCxnSpPr>
            <a:cxnSpLocks/>
            <a:stCxn id="28" idx="1"/>
            <a:endCxn id="33" idx="1"/>
          </p:cNvCxnSpPr>
          <p:nvPr/>
        </p:nvCxnSpPr>
        <p:spPr>
          <a:xfrm flipH="1" flipV="1">
            <a:off x="3490915" y="2363815"/>
            <a:ext cx="2795979" cy="170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31439F-5199-42F4-B8C9-891B47986EA9}"/>
              </a:ext>
            </a:extLst>
          </p:cNvPr>
          <p:cNvSpPr txBox="1">
            <a:spLocks noChangeArrowheads="1"/>
          </p:cNvSpPr>
          <p:nvPr/>
        </p:nvSpPr>
        <p:spPr bwMode="auto">
          <a:xfrm>
            <a:off x="6286894" y="2958456"/>
            <a:ext cx="721884" cy="46293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Tripathy/2017/p1/col1/Figure1</a:t>
            </a:r>
          </a:p>
        </p:txBody>
      </p:sp>
      <p:cxnSp>
        <p:nvCxnSpPr>
          <p:cNvPr id="34" name="Straight Arrow Connector 33">
            <a:extLst>
              <a:ext uri="{FF2B5EF4-FFF2-40B4-BE49-F238E27FC236}">
                <a16:creationId xmlns:a16="http://schemas.microsoft.com/office/drawing/2014/main" id="{38F57EF7-E14F-4771-B6DD-236EA659410D}"/>
              </a:ext>
            </a:extLst>
          </p:cNvPr>
          <p:cNvCxnSpPr>
            <a:cxnSpLocks/>
            <a:stCxn id="32" idx="1"/>
          </p:cNvCxnSpPr>
          <p:nvPr/>
        </p:nvCxnSpPr>
        <p:spPr>
          <a:xfrm flipH="1" flipV="1">
            <a:off x="5934076" y="3111597"/>
            <a:ext cx="352818" cy="783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5E27FE84-9643-4D1C-AE8E-E9AEABDB4C45}"/>
              </a:ext>
            </a:extLst>
          </p:cNvPr>
          <p:cNvSpPr/>
          <p:nvPr/>
        </p:nvSpPr>
        <p:spPr>
          <a:xfrm rot="10800000" flipH="1">
            <a:off x="5659926" y="1961546"/>
            <a:ext cx="68464" cy="28695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32852775-B4C3-4670-BE2E-C3C2297AF056}"/>
              </a:ext>
            </a:extLst>
          </p:cNvPr>
          <p:cNvSpPr txBox="1">
            <a:spLocks noChangeArrowheads="1"/>
          </p:cNvSpPr>
          <p:nvPr/>
        </p:nvSpPr>
        <p:spPr bwMode="auto">
          <a:xfrm>
            <a:off x="6286894" y="1639657"/>
            <a:ext cx="721884" cy="586046"/>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Karuturi/2019/abstract/p1/para2 (methods)</a:t>
            </a:r>
          </a:p>
        </p:txBody>
      </p:sp>
      <p:cxnSp>
        <p:nvCxnSpPr>
          <p:cNvPr id="45" name="Straight Arrow Connector 44">
            <a:extLst>
              <a:ext uri="{FF2B5EF4-FFF2-40B4-BE49-F238E27FC236}">
                <a16:creationId xmlns:a16="http://schemas.microsoft.com/office/drawing/2014/main" id="{2D4ECDC8-D8BA-4214-BF96-C0003702C843}"/>
              </a:ext>
            </a:extLst>
          </p:cNvPr>
          <p:cNvCxnSpPr>
            <a:cxnSpLocks/>
            <a:stCxn id="26" idx="3"/>
          </p:cNvCxnSpPr>
          <p:nvPr/>
        </p:nvCxnSpPr>
        <p:spPr>
          <a:xfrm flipV="1">
            <a:off x="715380" y="3333750"/>
            <a:ext cx="179970" cy="815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1070D95-739C-4716-8595-5DB4D489B36F}"/>
              </a:ext>
            </a:extLst>
          </p:cNvPr>
          <p:cNvCxnSpPr>
            <a:stCxn id="36" idx="1"/>
            <a:endCxn id="37" idx="1"/>
          </p:cNvCxnSpPr>
          <p:nvPr/>
        </p:nvCxnSpPr>
        <p:spPr>
          <a:xfrm flipV="1">
            <a:off x="5728390" y="1932680"/>
            <a:ext cx="558504" cy="172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F5C390B-C3DF-460F-A411-8C12B5E5355D}"/>
              </a:ext>
            </a:extLst>
          </p:cNvPr>
          <p:cNvSpPr txBox="1">
            <a:spLocks noChangeArrowheads="1"/>
          </p:cNvSpPr>
          <p:nvPr/>
        </p:nvSpPr>
        <p:spPr bwMode="auto">
          <a:xfrm>
            <a:off x="6302377" y="533308"/>
            <a:ext cx="721884" cy="46293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Tripathy/2017/p1/col3/Table1</a:t>
            </a:r>
          </a:p>
        </p:txBody>
      </p:sp>
      <p:sp>
        <p:nvSpPr>
          <p:cNvPr id="26" name="TextBox 25">
            <a:extLst>
              <a:ext uri="{FF2B5EF4-FFF2-40B4-BE49-F238E27FC236}">
                <a16:creationId xmlns:a16="http://schemas.microsoft.com/office/drawing/2014/main" id="{5EEBF49D-5421-4514-9F20-D24AF3E5EA30}"/>
              </a:ext>
            </a:extLst>
          </p:cNvPr>
          <p:cNvSpPr txBox="1">
            <a:spLocks noChangeArrowheads="1"/>
          </p:cNvSpPr>
          <p:nvPr/>
        </p:nvSpPr>
        <p:spPr bwMode="auto">
          <a:xfrm>
            <a:off x="-6504" y="2999146"/>
            <a:ext cx="721884" cy="832267"/>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698" tIns="46349" rIns="92698" bIns="46349">
            <a:spAutoFit/>
          </a:bodyPr>
          <a:lstStyle>
            <a:lvl1pPr defTabSz="906463">
              <a:defRPr>
                <a:solidFill>
                  <a:schemeClr val="tx1"/>
                </a:solidFill>
                <a:latin typeface="Arial" charset="0"/>
              </a:defRPr>
            </a:lvl1pPr>
            <a:lvl2pPr marL="742950" indent="-285750" defTabSz="906463">
              <a:defRPr>
                <a:solidFill>
                  <a:schemeClr val="tx1"/>
                </a:solidFill>
                <a:latin typeface="Arial" charset="0"/>
              </a:defRPr>
            </a:lvl2pPr>
            <a:lvl3pPr marL="1143000" indent="-228600" defTabSz="906463">
              <a:defRPr>
                <a:solidFill>
                  <a:schemeClr val="tx1"/>
                </a:solidFill>
                <a:latin typeface="Arial" charset="0"/>
              </a:defRPr>
            </a:lvl3pPr>
            <a:lvl4pPr marL="1600200" indent="-228600" defTabSz="906463">
              <a:defRPr>
                <a:solidFill>
                  <a:schemeClr val="tx1"/>
                </a:solidFill>
                <a:latin typeface="Arial" charset="0"/>
              </a:defRPr>
            </a:lvl4pPr>
            <a:lvl5pPr marL="2057400" indent="-228600" defTabSz="906463">
              <a:defRPr>
                <a:solidFill>
                  <a:schemeClr val="tx1"/>
                </a:solidFill>
                <a:latin typeface="Arial" charset="0"/>
              </a:defRPr>
            </a:lvl5pPr>
            <a:lvl6pPr marL="2514600" indent="-228600" defTabSz="906463" fontAlgn="base">
              <a:spcBef>
                <a:spcPct val="0"/>
              </a:spcBef>
              <a:spcAft>
                <a:spcPct val="0"/>
              </a:spcAft>
              <a:defRPr>
                <a:solidFill>
                  <a:schemeClr val="tx1"/>
                </a:solidFill>
                <a:latin typeface="Arial" charset="0"/>
              </a:defRPr>
            </a:lvl6pPr>
            <a:lvl7pPr marL="2971800" indent="-228600" defTabSz="906463" fontAlgn="base">
              <a:spcBef>
                <a:spcPct val="0"/>
              </a:spcBef>
              <a:spcAft>
                <a:spcPct val="0"/>
              </a:spcAft>
              <a:defRPr>
                <a:solidFill>
                  <a:schemeClr val="tx1"/>
                </a:solidFill>
                <a:latin typeface="Arial" charset="0"/>
              </a:defRPr>
            </a:lvl7pPr>
            <a:lvl8pPr marL="3429000" indent="-228600" defTabSz="906463" fontAlgn="base">
              <a:spcBef>
                <a:spcPct val="0"/>
              </a:spcBef>
              <a:spcAft>
                <a:spcPct val="0"/>
              </a:spcAft>
              <a:defRPr>
                <a:solidFill>
                  <a:schemeClr val="tx1"/>
                </a:solidFill>
                <a:latin typeface="Arial" charset="0"/>
              </a:defRPr>
            </a:lvl8pPr>
            <a:lvl9pPr marL="3886200" indent="-228600" defTabSz="906463" fontAlgn="base">
              <a:spcBef>
                <a:spcPct val="0"/>
              </a:spcBef>
              <a:spcAft>
                <a:spcPct val="0"/>
              </a:spcAft>
              <a:defRPr>
                <a:solidFill>
                  <a:schemeClr val="tx1"/>
                </a:solidFill>
                <a:latin typeface="Arial" charset="0"/>
              </a:defRPr>
            </a:lvl9pPr>
          </a:lstStyle>
          <a:p>
            <a:pPr marL="0" marR="0" lvl="0" indent="0" algn="l" defTabSz="91725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0000"/>
                </a:solidFill>
                <a:effectLst/>
                <a:uLnTx/>
                <a:uFillTx/>
                <a:latin typeface="Arial" charset="0"/>
                <a:ea typeface="+mn-ea"/>
                <a:cs typeface="+mn-cs"/>
              </a:rPr>
              <a:t>Blum/2018/abst344/p1/col1/bullet11/subbullet 1; bullet 15</a:t>
            </a:r>
          </a:p>
        </p:txBody>
      </p:sp>
      <p:sp>
        <p:nvSpPr>
          <p:cNvPr id="24" name="Right Brace 23">
            <a:extLst>
              <a:ext uri="{FF2B5EF4-FFF2-40B4-BE49-F238E27FC236}">
                <a16:creationId xmlns:a16="http://schemas.microsoft.com/office/drawing/2014/main" id="{A361A066-58AE-4C7B-B9F0-6BC62238AA38}"/>
              </a:ext>
            </a:extLst>
          </p:cNvPr>
          <p:cNvSpPr/>
          <p:nvPr/>
        </p:nvSpPr>
        <p:spPr>
          <a:xfrm rot="10800000" flipH="1">
            <a:off x="5728390" y="1500233"/>
            <a:ext cx="68464" cy="43244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A6E1FA56-FD38-4E4E-83DF-2ED97E5FC0F7}"/>
              </a:ext>
            </a:extLst>
          </p:cNvPr>
          <p:cNvCxnSpPr>
            <a:cxnSpLocks/>
            <a:stCxn id="24" idx="1"/>
            <a:endCxn id="52" idx="1"/>
          </p:cNvCxnSpPr>
          <p:nvPr/>
        </p:nvCxnSpPr>
        <p:spPr>
          <a:xfrm flipV="1">
            <a:off x="5796854" y="764776"/>
            <a:ext cx="505523" cy="9516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C7C13B-695B-4428-AA17-4ED82536C81B}"/>
              </a:ext>
            </a:extLst>
          </p:cNvPr>
          <p:cNvCxnSpPr>
            <a:cxnSpLocks/>
            <a:stCxn id="38" idx="1"/>
            <a:endCxn id="52" idx="1"/>
          </p:cNvCxnSpPr>
          <p:nvPr/>
        </p:nvCxnSpPr>
        <p:spPr>
          <a:xfrm flipV="1">
            <a:off x="5253473" y="764776"/>
            <a:ext cx="1048904" cy="15432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99B50754-4502-473A-8C43-933A41BB6522}"/>
              </a:ext>
            </a:extLst>
          </p:cNvPr>
          <p:cNvSpPr/>
          <p:nvPr/>
        </p:nvSpPr>
        <p:spPr>
          <a:xfrm rot="5400000" flipH="1">
            <a:off x="3397229" y="-61862"/>
            <a:ext cx="187372" cy="503872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Right Brace 37">
            <a:extLst>
              <a:ext uri="{FF2B5EF4-FFF2-40B4-BE49-F238E27FC236}">
                <a16:creationId xmlns:a16="http://schemas.microsoft.com/office/drawing/2014/main" id="{F280723A-144D-4C04-84C5-5CFD0DA9F922}"/>
              </a:ext>
            </a:extLst>
          </p:cNvPr>
          <p:cNvSpPr/>
          <p:nvPr/>
        </p:nvSpPr>
        <p:spPr>
          <a:xfrm rot="10800000" flipH="1">
            <a:off x="5185009" y="2252247"/>
            <a:ext cx="68464" cy="11156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684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BCD7-9239-4597-9137-9EEAD01D17CA}"/>
              </a:ext>
            </a:extLst>
          </p:cNvPr>
          <p:cNvSpPr>
            <a:spLocks noGrp="1"/>
          </p:cNvSpPr>
          <p:nvPr>
            <p:ph type="title"/>
          </p:nvPr>
        </p:nvSpPr>
        <p:spPr>
          <a:xfrm>
            <a:off x="838200" y="285629"/>
            <a:ext cx="10800000" cy="790815"/>
          </a:xfrm>
        </p:spPr>
        <p:txBody>
          <a:bodyPr>
            <a:noAutofit/>
          </a:bodyPr>
          <a:lstStyle/>
          <a:p>
            <a:r>
              <a:rPr lang="en-US"/>
              <a:t>Click to edit Master title style</a:t>
            </a:r>
            <a:endParaRPr lang="en-GB"/>
          </a:p>
        </p:txBody>
      </p:sp>
      <p:sp>
        <p:nvSpPr>
          <p:cNvPr id="3" name="Text Placeholder 9">
            <a:extLst>
              <a:ext uri="{FF2B5EF4-FFF2-40B4-BE49-F238E27FC236}">
                <a16:creationId xmlns:a16="http://schemas.microsoft.com/office/drawing/2014/main" id="{5D5A4328-85B8-2388-21D0-6ED6820A01CE}"/>
              </a:ext>
            </a:extLst>
          </p:cNvPr>
          <p:cNvSpPr>
            <a:spLocks noGrp="1"/>
          </p:cNvSpPr>
          <p:nvPr>
            <p:ph type="body" sz="quarter" idx="10"/>
          </p:nvPr>
        </p:nvSpPr>
        <p:spPr>
          <a:xfrm>
            <a:off x="252001" y="6240544"/>
            <a:ext cx="11701188" cy="497813"/>
          </a:xfrm>
        </p:spPr>
        <p:txBody>
          <a:bodyPr anchor="b" anchorCtr="0">
            <a:noAutofit/>
          </a:bodyPr>
          <a:lstStyle>
            <a:lvl1pPr marL="0" indent="0">
              <a:buNone/>
              <a:defRPr sz="800">
                <a:solidFill>
                  <a:srgbClr val="000000"/>
                </a:solidFill>
              </a:defRPr>
            </a:lvl1pPr>
            <a:lvl2pPr marL="457189" indent="0">
              <a:buNone/>
              <a:defRPr/>
            </a:lvl2pPr>
          </a:lstStyle>
          <a:p>
            <a:pPr lvl="0"/>
            <a:r>
              <a:rPr lang="en-GB"/>
              <a:t>Click to edit Master text styles</a:t>
            </a:r>
          </a:p>
        </p:txBody>
      </p:sp>
    </p:spTree>
    <p:extLst>
      <p:ext uri="{BB962C8B-B14F-4D97-AF65-F5344CB8AC3E}">
        <p14:creationId xmlns:p14="http://schemas.microsoft.com/office/powerpoint/2010/main" val="207672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85600" y="6492875"/>
            <a:ext cx="406400" cy="365125"/>
          </a:xfrm>
        </p:spPr>
        <p:txBody>
          <a:bodyPr/>
          <a:lstStyle/>
          <a:p>
            <a:fld id="{6DD83045-6CB7-4C88-8A4E-57AB94F29488}" type="slidenum">
              <a:rPr lang="en-US" smtClean="0"/>
              <a:t>‹#›</a:t>
            </a:fld>
            <a:endParaRPr lang="en-US" dirty="0"/>
          </a:p>
        </p:txBody>
      </p:sp>
      <p:sp>
        <p:nvSpPr>
          <p:cNvPr id="5" name="Text Placeholder 4">
            <a:extLst>
              <a:ext uri="{FF2B5EF4-FFF2-40B4-BE49-F238E27FC236}">
                <a16:creationId xmlns:a16="http://schemas.microsoft.com/office/drawing/2014/main" id="{CB0E951A-BA13-4E3E-8DC2-A54D7B0E259B}"/>
              </a:ext>
            </a:extLst>
          </p:cNvPr>
          <p:cNvSpPr>
            <a:spLocks noGrp="1"/>
          </p:cNvSpPr>
          <p:nvPr>
            <p:ph type="body" sz="quarter" idx="13"/>
          </p:nvPr>
        </p:nvSpPr>
        <p:spPr>
          <a:xfrm>
            <a:off x="406400" y="6526212"/>
            <a:ext cx="11379200" cy="331788"/>
          </a:xfrm>
        </p:spPr>
        <p:txBody>
          <a:bodyPr anchor="b"/>
          <a:lstStyle>
            <a:lvl1pPr marL="0" indent="0">
              <a:spcBef>
                <a:spcPts val="0"/>
              </a:spcBef>
              <a:buNone/>
              <a:defRPr sz="1000"/>
            </a:lvl1pPr>
          </a:lstStyle>
          <a:p>
            <a:pPr lvl="0"/>
            <a:r>
              <a:rPr lang="en-US" dirty="0"/>
              <a:t>Click to edit Master text styles</a:t>
            </a:r>
          </a:p>
        </p:txBody>
      </p:sp>
    </p:spTree>
    <p:extLst>
      <p:ext uri="{BB962C8B-B14F-4D97-AF65-F5344CB8AC3E}">
        <p14:creationId xmlns:p14="http://schemas.microsoft.com/office/powerpoint/2010/main" val="392062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BCD7-9239-4597-9137-9EEAD01D17CA}"/>
              </a:ext>
            </a:extLst>
          </p:cNvPr>
          <p:cNvSpPr>
            <a:spLocks noGrp="1"/>
          </p:cNvSpPr>
          <p:nvPr>
            <p:ph type="title"/>
          </p:nvPr>
        </p:nvSpPr>
        <p:spPr>
          <a:xfrm>
            <a:off x="838200" y="285629"/>
            <a:ext cx="10800000" cy="790815"/>
          </a:xfrm>
        </p:spPr>
        <p:txBody>
          <a:bodyPr>
            <a:noAutofit/>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C5EF-A139-430F-9CD0-2E41BF34E950}"/>
              </a:ext>
            </a:extLst>
          </p:cNvPr>
          <p:cNvSpPr>
            <a:spLocks noGrp="1"/>
          </p:cNvSpPr>
          <p:nvPr>
            <p:ph idx="1"/>
          </p:nvPr>
        </p:nvSpPr>
        <p:spPr>
          <a:xfrm>
            <a:off x="838203" y="1321200"/>
            <a:ext cx="10515600" cy="4862784"/>
          </a:xfrm>
        </p:spPr>
        <p:txBody>
          <a:bodyPr/>
          <a:lstStyle>
            <a:lvl1pPr marL="206370" indent="-206370">
              <a:tabLst/>
              <a:defRPr sz="2200">
                <a:solidFill>
                  <a:srgbClr val="000000"/>
                </a:solidFill>
              </a:defRPr>
            </a:lvl1pPr>
            <a:lvl2pPr marL="412740" indent="-195258">
              <a:buClr>
                <a:srgbClr val="1A334B"/>
              </a:buClr>
              <a:buFont typeface="Cambria" panose="02040503050406030204" pitchFamily="18" charset="0"/>
              <a:buChar char="⎻"/>
              <a:tabLst/>
              <a:defRPr sz="1600">
                <a:solidFill>
                  <a:srgbClr val="000000"/>
                </a:solidFill>
              </a:defRPr>
            </a:lvl2pPr>
            <a:lvl3pPr marL="603236" indent="-184146">
              <a:tabLst/>
              <a:defRPr sz="1400">
                <a:solidFill>
                  <a:srgbClr val="000000"/>
                </a:solidFill>
              </a:defRPr>
            </a:lvl3pPr>
            <a:lvl4pPr>
              <a:defRPr>
                <a:solidFill>
                  <a:srgbClr val="1A334B"/>
                </a:solidFill>
              </a:defRPr>
            </a:lvl4pPr>
            <a:lvl5pPr>
              <a:defRPr>
                <a:solidFill>
                  <a:srgbClr val="1A334B"/>
                </a:solidFill>
              </a:defRPr>
            </a:lvl5pPr>
          </a:lstStyle>
          <a:p>
            <a:pPr lvl="0"/>
            <a:r>
              <a:rPr lang="en-GB"/>
              <a:t>Click to edit Master text styles</a:t>
            </a:r>
          </a:p>
          <a:p>
            <a:pPr lvl="1"/>
            <a:r>
              <a:rPr lang="en-GB"/>
              <a:t>Second level</a:t>
            </a:r>
          </a:p>
          <a:p>
            <a:pPr lvl="2"/>
            <a:r>
              <a:rPr lang="en-GB"/>
              <a:t>Third level</a:t>
            </a:r>
          </a:p>
        </p:txBody>
      </p:sp>
      <p:sp>
        <p:nvSpPr>
          <p:cNvPr id="4" name="Text Placeholder 9">
            <a:extLst>
              <a:ext uri="{FF2B5EF4-FFF2-40B4-BE49-F238E27FC236}">
                <a16:creationId xmlns:a16="http://schemas.microsoft.com/office/drawing/2014/main" id="{18998AF4-CE05-4208-BE71-743984D7D5BD}"/>
              </a:ext>
            </a:extLst>
          </p:cNvPr>
          <p:cNvSpPr>
            <a:spLocks noGrp="1"/>
          </p:cNvSpPr>
          <p:nvPr>
            <p:ph type="body" sz="quarter" idx="10"/>
          </p:nvPr>
        </p:nvSpPr>
        <p:spPr>
          <a:xfrm>
            <a:off x="252001" y="6240544"/>
            <a:ext cx="11701188" cy="497813"/>
          </a:xfrm>
        </p:spPr>
        <p:txBody>
          <a:bodyPr anchor="b" anchorCtr="0">
            <a:noAutofit/>
          </a:bodyPr>
          <a:lstStyle>
            <a:lvl1pPr marL="0" indent="0">
              <a:buNone/>
              <a:defRPr sz="800">
                <a:solidFill>
                  <a:srgbClr val="000000"/>
                </a:solidFill>
              </a:defRPr>
            </a:lvl1pPr>
            <a:lvl2pPr marL="457189" indent="0">
              <a:buNone/>
              <a:defRPr/>
            </a:lvl2pPr>
          </a:lstStyle>
          <a:p>
            <a:pPr lvl="0"/>
            <a:r>
              <a:rPr lang="en-GB"/>
              <a:t>Click to edit Master text styles</a:t>
            </a:r>
          </a:p>
        </p:txBody>
      </p:sp>
    </p:spTree>
    <p:extLst>
      <p:ext uri="{BB962C8B-B14F-4D97-AF65-F5344CB8AC3E}">
        <p14:creationId xmlns:p14="http://schemas.microsoft.com/office/powerpoint/2010/main" val="3336167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953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06621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811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18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935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593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85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7999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0065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90568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677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1509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05420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912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3746578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677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317816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03925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184959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618741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Ho YF, et al. Clin Transl Sci. 2020;13(1):4-7.
Nazha B, et al. Future Oncol. 2021;17(8):965-977.</a:t>
            </a:r>
          </a:p>
        </p:txBody>
      </p:sp>
    </p:spTree>
    <p:extLst>
      <p:ext uri="{BB962C8B-B14F-4D97-AF65-F5344CB8AC3E}">
        <p14:creationId xmlns:p14="http://schemas.microsoft.com/office/powerpoint/2010/main" val="1847270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677989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14762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8832329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Ho YF, et al. Clin Transl Sci. 2020;13(1):4-7.
Nazha B, et al. Future Oncol. 2021;17(8):965-977.</a:t>
            </a:r>
          </a:p>
        </p:txBody>
      </p:sp>
    </p:spTree>
    <p:extLst>
      <p:ext uri="{BB962C8B-B14F-4D97-AF65-F5344CB8AC3E}">
        <p14:creationId xmlns:p14="http://schemas.microsoft.com/office/powerpoint/2010/main" val="29859991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9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1" y="1709738"/>
            <a:ext cx="10515600" cy="2852737"/>
          </a:xfrm>
        </p:spPr>
        <p:txBody>
          <a:bodyPr vert="horz" wrap="square" lIns="82297" tIns="56235" rIns="115428" bIns="56235" numCol="1" anchor="ctr" anchorCtr="0" compatLnSpc="1">
            <a:prstTxWarp prst="textNoShape">
              <a:avLst/>
            </a:prstTxWarp>
            <a:normAutofit fontScale="90000"/>
          </a:bodyPr>
          <a:lstStyle/>
          <a:p>
            <a:r>
              <a:rPr lang="en-US" dirty="0"/>
              <a:t>Unlocking Insights for Underrepresented Patients: The Role of Real-World Evidence in Addressing Limitations of CDK4/6 Inhibitor RCTs</a:t>
            </a:r>
          </a:p>
        </p:txBody>
      </p:sp>
      <p:sp>
        <p:nvSpPr>
          <p:cNvPr id="134146" name="Rectangle 3"/>
          <p:cNvSpPr>
            <a:spLocks noGrp="1" noChangeArrowheads="1"/>
          </p:cNvSpPr>
          <p:nvPr>
            <p:ph type="body" idx="1"/>
          </p:nvPr>
        </p:nvSpPr>
        <p:spPr>
          <a:xfrm>
            <a:off x="609601" y="4589463"/>
            <a:ext cx="10515600" cy="1500187"/>
          </a:xfrm>
        </p:spPr>
        <p:txBody>
          <a:bodyPr>
            <a:noAutofit/>
          </a:bodyPr>
          <a:lstStyle/>
          <a:p>
            <a:r>
              <a:rPr lang="en-US" dirty="0"/>
              <a:t>Adam Brufsky, MD, PhD</a:t>
            </a:r>
          </a:p>
          <a:p>
            <a:r>
              <a:rPr lang="en-US" dirty="0"/>
              <a:t>Professor of Medicine</a:t>
            </a:r>
          </a:p>
          <a:p>
            <a:r>
              <a:rPr lang="en-US" dirty="0"/>
              <a:t>Co-Director, Comprehensive Breast Cancer Center</a:t>
            </a:r>
          </a:p>
          <a:p>
            <a:r>
              <a:rPr lang="en-US" dirty="0"/>
              <a:t>University of Pittsburgh Cancer Institute</a:t>
            </a:r>
          </a:p>
          <a:p>
            <a:r>
              <a:rPr lang="en-US" dirty="0"/>
              <a:t>Pittsburgh, PA</a:t>
            </a:r>
          </a:p>
        </p:txBody>
      </p:sp>
    </p:spTree>
    <p:extLst>
      <p:ext uri="{BB962C8B-B14F-4D97-AF65-F5344CB8AC3E}">
        <p14:creationId xmlns:p14="http://schemas.microsoft.com/office/powerpoint/2010/main" val="31891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Description automatically generated">
            <a:extLst>
              <a:ext uri="{FF2B5EF4-FFF2-40B4-BE49-F238E27FC236}">
                <a16:creationId xmlns:a16="http://schemas.microsoft.com/office/drawing/2014/main" id="{1312E17F-9CE1-8BD1-46CE-E4F0498F11BE}"/>
              </a:ext>
            </a:extLst>
          </p:cNvPr>
          <p:cNvPicPr>
            <a:picLocks noChangeAspect="1"/>
          </p:cNvPicPr>
          <p:nvPr/>
        </p:nvPicPr>
        <p:blipFill rotWithShape="1">
          <a:blip r:embed="rId3">
            <a:extLst>
              <a:ext uri="{28A0092B-C50C-407E-A947-70E740481C1C}">
                <a14:useLocalDpi xmlns:a14="http://schemas.microsoft.com/office/drawing/2010/main" val="0"/>
              </a:ext>
            </a:extLst>
          </a:blip>
          <a:srcRect l="5" t="49284" r="50211" b="3344"/>
          <a:stretch/>
        </p:blipFill>
        <p:spPr>
          <a:xfrm>
            <a:off x="2780969" y="528275"/>
            <a:ext cx="6126480" cy="6309360"/>
          </a:xfrm>
          <a:prstGeom prst="rect">
            <a:avLst/>
          </a:prstGeom>
        </p:spPr>
      </p:pic>
      <p:sp>
        <p:nvSpPr>
          <p:cNvPr id="6" name="Footer Placeholder 5">
            <a:extLst>
              <a:ext uri="{FF2B5EF4-FFF2-40B4-BE49-F238E27FC236}">
                <a16:creationId xmlns:a16="http://schemas.microsoft.com/office/drawing/2014/main" id="{54F818E0-39AE-64AA-3CBB-D8BE89A6D0F0}"/>
              </a:ext>
            </a:extLst>
          </p:cNvPr>
          <p:cNvSpPr>
            <a:spLocks noGrp="1"/>
          </p:cNvSpPr>
          <p:nvPr>
            <p:ph type="ftr" sz="quarter" idx="3"/>
          </p:nvPr>
        </p:nvSpPr>
        <p:spPr/>
        <p:txBody>
          <a:bodyPr/>
          <a:lstStyle/>
          <a:p>
            <a:r>
              <a:rPr lang="en-US"/>
              <a:t>MBCC, 2023</a:t>
            </a:r>
          </a:p>
        </p:txBody>
      </p:sp>
      <p:sp>
        <p:nvSpPr>
          <p:cNvPr id="2" name="Title 2">
            <a:extLst>
              <a:ext uri="{FF2B5EF4-FFF2-40B4-BE49-F238E27FC236}">
                <a16:creationId xmlns:a16="http://schemas.microsoft.com/office/drawing/2014/main" id="{399B3997-6AD7-B1BC-2ADA-18E5ADCE2301}"/>
              </a:ext>
            </a:extLst>
          </p:cNvPr>
          <p:cNvSpPr>
            <a:spLocks noGrp="1"/>
          </p:cNvSpPr>
          <p:nvPr>
            <p:ph type="title"/>
          </p:nvPr>
        </p:nvSpPr>
        <p:spPr>
          <a:xfrm>
            <a:off x="609599" y="199505"/>
            <a:ext cx="11316789" cy="1185577"/>
          </a:xfrm>
        </p:spPr>
        <p:txBody>
          <a:bodyPr>
            <a:normAutofit/>
          </a:bodyPr>
          <a:lstStyle/>
          <a:p>
            <a:r>
              <a:rPr lang="en-US" sz="3200" dirty="0"/>
              <a:t> </a:t>
            </a:r>
            <a:endParaRPr lang="en-US" dirty="0"/>
          </a:p>
        </p:txBody>
      </p:sp>
      <p:sp>
        <p:nvSpPr>
          <p:cNvPr id="3" name="Title 2">
            <a:extLst>
              <a:ext uri="{FF2B5EF4-FFF2-40B4-BE49-F238E27FC236}">
                <a16:creationId xmlns:a16="http://schemas.microsoft.com/office/drawing/2014/main" id="{DCE29558-F072-8FBC-3330-E29687096458}"/>
              </a:ext>
            </a:extLst>
          </p:cNvPr>
          <p:cNvSpPr txBox="1">
            <a:spLocks/>
          </p:cNvSpPr>
          <p:nvPr/>
        </p:nvSpPr>
        <p:spPr>
          <a:xfrm>
            <a:off x="1" y="-241650"/>
            <a:ext cx="121920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2200" dirty="0"/>
              <a:t>Overall Survival in the Unadjusted (A), </a:t>
            </a:r>
            <a:r>
              <a:rPr lang="en-US" sz="2200" dirty="0" err="1"/>
              <a:t>sIPTW</a:t>
            </a:r>
            <a:r>
              <a:rPr lang="en-US" sz="2200" dirty="0"/>
              <a:t> (B), and PSM (C) Analyses</a:t>
            </a:r>
          </a:p>
        </p:txBody>
      </p:sp>
    </p:spTree>
    <p:extLst>
      <p:ext uri="{BB962C8B-B14F-4D97-AF65-F5344CB8AC3E}">
        <p14:creationId xmlns:p14="http://schemas.microsoft.com/office/powerpoint/2010/main" val="333523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Description automatically generated">
            <a:extLst>
              <a:ext uri="{FF2B5EF4-FFF2-40B4-BE49-F238E27FC236}">
                <a16:creationId xmlns:a16="http://schemas.microsoft.com/office/drawing/2014/main" id="{1312E17F-9CE1-8BD1-46CE-E4F0498F11BE}"/>
              </a:ext>
            </a:extLst>
          </p:cNvPr>
          <p:cNvPicPr>
            <a:picLocks noChangeAspect="1"/>
          </p:cNvPicPr>
          <p:nvPr/>
        </p:nvPicPr>
        <p:blipFill rotWithShape="1">
          <a:blip r:embed="rId3">
            <a:extLst>
              <a:ext uri="{28A0092B-C50C-407E-A947-70E740481C1C}">
                <a14:useLocalDpi xmlns:a14="http://schemas.microsoft.com/office/drawing/2010/main" val="0"/>
              </a:ext>
            </a:extLst>
          </a:blip>
          <a:srcRect l="50371" t="2971" r="-153" b="49657"/>
          <a:stretch/>
        </p:blipFill>
        <p:spPr>
          <a:xfrm>
            <a:off x="2918459" y="492646"/>
            <a:ext cx="6126480" cy="6309360"/>
          </a:xfrm>
          <a:prstGeom prst="rect">
            <a:avLst/>
          </a:prstGeom>
        </p:spPr>
      </p:pic>
      <p:sp>
        <p:nvSpPr>
          <p:cNvPr id="6" name="Footer Placeholder 5">
            <a:extLst>
              <a:ext uri="{FF2B5EF4-FFF2-40B4-BE49-F238E27FC236}">
                <a16:creationId xmlns:a16="http://schemas.microsoft.com/office/drawing/2014/main" id="{54F818E0-39AE-64AA-3CBB-D8BE89A6D0F0}"/>
              </a:ext>
            </a:extLst>
          </p:cNvPr>
          <p:cNvSpPr>
            <a:spLocks noGrp="1"/>
          </p:cNvSpPr>
          <p:nvPr>
            <p:ph type="ftr" sz="quarter" idx="3"/>
          </p:nvPr>
        </p:nvSpPr>
        <p:spPr/>
        <p:txBody>
          <a:bodyPr/>
          <a:lstStyle/>
          <a:p>
            <a:r>
              <a:rPr lang="en-US"/>
              <a:t>MBCC, 2023</a:t>
            </a:r>
          </a:p>
        </p:txBody>
      </p:sp>
      <p:sp>
        <p:nvSpPr>
          <p:cNvPr id="2" name="Title 2">
            <a:extLst>
              <a:ext uri="{FF2B5EF4-FFF2-40B4-BE49-F238E27FC236}">
                <a16:creationId xmlns:a16="http://schemas.microsoft.com/office/drawing/2014/main" id="{399B3997-6AD7-B1BC-2ADA-18E5ADCE2301}"/>
              </a:ext>
            </a:extLst>
          </p:cNvPr>
          <p:cNvSpPr>
            <a:spLocks noGrp="1"/>
          </p:cNvSpPr>
          <p:nvPr>
            <p:ph type="title"/>
          </p:nvPr>
        </p:nvSpPr>
        <p:spPr>
          <a:xfrm>
            <a:off x="609599" y="199505"/>
            <a:ext cx="11316789" cy="1185577"/>
          </a:xfrm>
        </p:spPr>
        <p:txBody>
          <a:bodyPr>
            <a:normAutofit/>
          </a:bodyPr>
          <a:lstStyle/>
          <a:p>
            <a:r>
              <a:rPr lang="en-US" sz="3200" dirty="0"/>
              <a:t> </a:t>
            </a:r>
            <a:endParaRPr lang="en-US" dirty="0"/>
          </a:p>
        </p:txBody>
      </p:sp>
      <p:sp>
        <p:nvSpPr>
          <p:cNvPr id="3" name="Title 2">
            <a:extLst>
              <a:ext uri="{FF2B5EF4-FFF2-40B4-BE49-F238E27FC236}">
                <a16:creationId xmlns:a16="http://schemas.microsoft.com/office/drawing/2014/main" id="{86CDFF47-5BA6-9989-5FD1-05F959054E92}"/>
              </a:ext>
            </a:extLst>
          </p:cNvPr>
          <p:cNvSpPr txBox="1">
            <a:spLocks/>
          </p:cNvSpPr>
          <p:nvPr/>
        </p:nvSpPr>
        <p:spPr>
          <a:xfrm>
            <a:off x="0" y="-241650"/>
            <a:ext cx="121920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2000" dirty="0"/>
              <a:t>Real-world Progression-free Survival in the Unadjusted (A), </a:t>
            </a:r>
            <a:r>
              <a:rPr lang="en-US" sz="2000" dirty="0" err="1"/>
              <a:t>sIPTW</a:t>
            </a:r>
            <a:r>
              <a:rPr lang="en-US" sz="2000" dirty="0"/>
              <a:t> (B), and PSM (C) Analyses</a:t>
            </a:r>
          </a:p>
        </p:txBody>
      </p:sp>
    </p:spTree>
    <p:extLst>
      <p:ext uri="{BB962C8B-B14F-4D97-AF65-F5344CB8AC3E}">
        <p14:creationId xmlns:p14="http://schemas.microsoft.com/office/powerpoint/2010/main" val="39642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4ABE-4BE2-48B2-9E62-E2A0614D9819}"/>
              </a:ext>
            </a:extLst>
          </p:cNvPr>
          <p:cNvSpPr>
            <a:spLocks noGrp="1"/>
          </p:cNvSpPr>
          <p:nvPr>
            <p:ph type="title"/>
          </p:nvPr>
        </p:nvSpPr>
        <p:spPr/>
        <p:txBody>
          <a:bodyPr>
            <a:normAutofit fontScale="90000"/>
          </a:bodyPr>
          <a:lstStyle/>
          <a:p>
            <a:r>
              <a:rPr lang="en-US" u="sng" dirty="0">
                <a:solidFill>
                  <a:schemeClr val="accent2"/>
                </a:solidFill>
              </a:rPr>
              <a:t>P</a:t>
            </a:r>
            <a:r>
              <a:rPr lang="en-US" dirty="0"/>
              <a:t>alb</a:t>
            </a:r>
            <a:r>
              <a:rPr lang="en-US" u="sng" dirty="0">
                <a:solidFill>
                  <a:schemeClr val="accent2"/>
                </a:solidFill>
              </a:rPr>
              <a:t>o</a:t>
            </a:r>
            <a:r>
              <a:rPr lang="en-US" dirty="0"/>
              <a:t>cic</a:t>
            </a:r>
            <a:r>
              <a:rPr lang="en-US" u="sng" dirty="0">
                <a:solidFill>
                  <a:schemeClr val="accent2"/>
                </a:solidFill>
              </a:rPr>
              <a:t>l</a:t>
            </a:r>
            <a:r>
              <a:rPr lang="en-US" dirty="0"/>
              <a:t>ib in HR+ </a:t>
            </a:r>
            <a:r>
              <a:rPr lang="en-US" u="sng" dirty="0">
                <a:solidFill>
                  <a:schemeClr val="accent2"/>
                </a:solidFill>
              </a:rPr>
              <a:t>A</a:t>
            </a:r>
            <a:r>
              <a:rPr lang="en-US" dirty="0"/>
              <a:t>dvanced Breast Cancer: a Multicenter, P</a:t>
            </a:r>
            <a:r>
              <a:rPr lang="en-US" u="sng" dirty="0">
                <a:solidFill>
                  <a:schemeClr val="accent2"/>
                </a:solidFill>
              </a:rPr>
              <a:t>r</a:t>
            </a:r>
            <a:r>
              <a:rPr lang="en-US" dirty="0"/>
              <a:t>ospective, Non</a:t>
            </a:r>
            <a:r>
              <a:rPr lang="en-US" u="sng" dirty="0">
                <a:solidFill>
                  <a:schemeClr val="accent2"/>
                </a:solidFill>
              </a:rPr>
              <a:t>i</a:t>
            </a:r>
            <a:r>
              <a:rPr lang="en-US" dirty="0"/>
              <a:t>nterventional </a:t>
            </a:r>
            <a:r>
              <a:rPr lang="en-US" u="sng" dirty="0">
                <a:solidFill>
                  <a:schemeClr val="accent2"/>
                </a:solidFill>
              </a:rPr>
              <a:t>S</a:t>
            </a:r>
            <a:r>
              <a:rPr lang="en-US" dirty="0"/>
              <a:t>tudy (POLARIS)</a:t>
            </a:r>
          </a:p>
        </p:txBody>
      </p:sp>
      <p:grpSp>
        <p:nvGrpSpPr>
          <p:cNvPr id="7" name="Group 6">
            <a:extLst>
              <a:ext uri="{FF2B5EF4-FFF2-40B4-BE49-F238E27FC236}">
                <a16:creationId xmlns:a16="http://schemas.microsoft.com/office/drawing/2014/main" id="{027F6D43-0A88-4AF5-9906-55A29520EBD1}"/>
              </a:ext>
            </a:extLst>
          </p:cNvPr>
          <p:cNvGrpSpPr/>
          <p:nvPr/>
        </p:nvGrpSpPr>
        <p:grpSpPr>
          <a:xfrm>
            <a:off x="406400" y="1493746"/>
            <a:ext cx="11163185" cy="3928700"/>
            <a:chOff x="1312540" y="3184472"/>
            <a:chExt cx="7215825" cy="3627592"/>
          </a:xfrm>
        </p:grpSpPr>
        <p:sp>
          <p:nvSpPr>
            <p:cNvPr id="8" name="Rounded Rectangle 16">
              <a:extLst>
                <a:ext uri="{FF2B5EF4-FFF2-40B4-BE49-F238E27FC236}">
                  <a16:creationId xmlns:a16="http://schemas.microsoft.com/office/drawing/2014/main" id="{6C421A00-88F2-451F-BE9E-EFAE9E4A7221}"/>
                </a:ext>
              </a:extLst>
            </p:cNvPr>
            <p:cNvSpPr/>
            <p:nvPr/>
          </p:nvSpPr>
          <p:spPr bwMode="auto">
            <a:xfrm>
              <a:off x="1400271" y="3186180"/>
              <a:ext cx="1779588" cy="1941930"/>
            </a:xfrm>
            <a:prstGeom prst="roundRect">
              <a:avLst>
                <a:gd name="adj" fmla="val 406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90000"/>
                </a:lnSpc>
                <a:spcBef>
                  <a:spcPts val="300"/>
                </a:spcBef>
                <a:spcAft>
                  <a:spcPts val="4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HR+/HER2- ABC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600" b="1" i="0" u="none" strike="noStrike" kern="1200" cap="none" spc="0" normalizeH="0" baseline="0" noProof="0" dirty="0">
                  <a:ln>
                    <a:noFill/>
                  </a:ln>
                  <a:solidFill>
                    <a:srgbClr val="FFFFFF"/>
                  </a:solidFill>
                  <a:effectLst/>
                  <a:uLnTx/>
                  <a:uFillTx/>
                  <a:latin typeface="Arial"/>
                  <a:ea typeface="+mn-ea"/>
                  <a:cs typeface="+mn-cs"/>
                </a:rPr>
                <a:t>receiving palbociclib</a:t>
              </a:r>
              <a:r>
                <a:rPr kumimoji="0" lang="en-US" sz="1600" b="1" i="0" u="none" strike="noStrike" kern="1200" cap="none" spc="0" normalizeH="0" baseline="0" noProof="0" dirty="0">
                  <a:ln>
                    <a:noFill/>
                  </a:ln>
                  <a:solidFill>
                    <a:srgbClr val="FF0000"/>
                  </a:solidFill>
                  <a:effectLst/>
                  <a:uLnTx/>
                  <a:uFillTx/>
                  <a:latin typeface="Arial"/>
                  <a:ea typeface="+mn-ea"/>
                  <a:cs typeface="+mn-cs"/>
                </a:rPr>
                <a:t> </a:t>
              </a:r>
              <a:r>
                <a:rPr kumimoji="0" lang="en-US" sz="1600" b="1" i="0" u="none" strike="noStrike" kern="1200" cap="none" spc="0" normalizeH="0" baseline="0" noProof="0" dirty="0">
                  <a:ln>
                    <a:noFill/>
                  </a:ln>
                  <a:solidFill>
                    <a:prstClr val="white"/>
                  </a:solidFill>
                  <a:effectLst/>
                  <a:uLnTx/>
                  <a:uFillTx/>
                  <a:latin typeface="Arial"/>
                  <a:ea typeface="+mn-ea"/>
                  <a:cs typeface="+mn-cs"/>
                </a:rPr>
                <a:t>+ ET</a:t>
              </a:r>
            </a:p>
            <a:p>
              <a:pPr marL="0" marR="0" lvl="0" indent="0" algn="ctr" defTabSz="914400" rtl="0" eaLnBrk="0" fontAlgn="base" latinLnBrk="0" hangingPunct="0">
                <a:lnSpc>
                  <a:spcPct val="9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N=1500</a:t>
              </a:r>
            </a:p>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United States and Canada</a:t>
              </a:r>
            </a:p>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Community + academic centers</a:t>
              </a:r>
            </a:p>
          </p:txBody>
        </p:sp>
        <p:sp>
          <p:nvSpPr>
            <p:cNvPr id="9" name="Rounded Rectangle 23">
              <a:extLst>
                <a:ext uri="{FF2B5EF4-FFF2-40B4-BE49-F238E27FC236}">
                  <a16:creationId xmlns:a16="http://schemas.microsoft.com/office/drawing/2014/main" id="{D43EF254-BB01-401D-9E85-9E9DE76BA912}"/>
                </a:ext>
              </a:extLst>
            </p:cNvPr>
            <p:cNvSpPr/>
            <p:nvPr/>
          </p:nvSpPr>
          <p:spPr bwMode="auto">
            <a:xfrm>
              <a:off x="5999431" y="3184472"/>
              <a:ext cx="2528934" cy="1945346"/>
            </a:xfrm>
            <a:prstGeom prst="roundRect">
              <a:avLst>
                <a:gd name="adj" fmla="val 4062"/>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Key research questions</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Treatment patterns</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MBC treatment sequence</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Clinical outcomes (PFS, OS, ORR)</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QOL as measured by EORTC QLQ-C30</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Geriatric assessments</a:t>
              </a:r>
            </a:p>
            <a:p>
              <a:pPr marL="571500" marR="0" lvl="1"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G8 screening tool</a:t>
              </a:r>
            </a:p>
            <a:p>
              <a:pPr marL="571500" marR="0" lvl="1"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Activities of daily living</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Biomarker assessments</a:t>
              </a:r>
            </a:p>
          </p:txBody>
        </p:sp>
        <p:sp>
          <p:nvSpPr>
            <p:cNvPr id="10" name="Right Arrow 25">
              <a:extLst>
                <a:ext uri="{FF2B5EF4-FFF2-40B4-BE49-F238E27FC236}">
                  <a16:creationId xmlns:a16="http://schemas.microsoft.com/office/drawing/2014/main" id="{2201A62B-105D-40B6-9502-32C04A2B4632}"/>
                </a:ext>
              </a:extLst>
            </p:cNvPr>
            <p:cNvSpPr/>
            <p:nvPr/>
          </p:nvSpPr>
          <p:spPr bwMode="auto">
            <a:xfrm>
              <a:off x="3375792" y="3719561"/>
              <a:ext cx="2456944" cy="875168"/>
            </a:xfrm>
            <a:prstGeom prst="rightArrow">
              <a:avLst>
                <a:gd name="adj1" fmla="val 76087"/>
                <a:gd name="adj2" fmla="val 34783"/>
              </a:avLst>
            </a:prstGeom>
            <a:solidFill>
              <a:schemeClr val="accent4"/>
            </a:solidFill>
            <a:ln w="9525" cap="flat" cmpd="sng" algn="ctr">
              <a:noFill/>
              <a:prstDash val="solid"/>
              <a:round/>
              <a:headEnd type="none" w="med" len="med"/>
              <a:tailEnd type="none" w="med" len="med"/>
            </a:ln>
            <a:effectLst/>
          </p:spPr>
          <p:txBody>
            <a:bodyPr vert="horz" wrap="square" lIns="91440" tIns="45720" rIns="0" bIns="45720" numCol="1" rtlCol="0" anchor="ctr" anchorCtr="0" compatLnSpc="1">
              <a:prstTxWarp prst="textNoShape">
                <a:avLst/>
              </a:prstTxWarp>
            </a:bodyPr>
            <a:lstStyle/>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Standard-of-care data collection*</a:t>
              </a: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QOL questionnaires</a:t>
              </a:r>
              <a:endParaRPr kumimoji="0" lang="en-US" sz="1400" b="0" i="0" u="none" strike="noStrike" kern="1200" cap="none" spc="0" normalizeH="0" baseline="30000" noProof="0" dirty="0">
                <a:ln>
                  <a:noFill/>
                </a:ln>
                <a:solidFill>
                  <a:srgbClr val="FFFFFF"/>
                </a:solidFill>
                <a:effectLst/>
                <a:uLnTx/>
                <a:uFillTx/>
                <a:latin typeface="Arial"/>
                <a:ea typeface="+mn-ea"/>
                <a:cs typeface="+mn-cs"/>
              </a:endParaRPr>
            </a:p>
            <a:p>
              <a:pPr marL="114300" marR="0" lvl="0" indent="-114300" algn="l" defTabSz="914400" rtl="0" eaLnBrk="0" fontAlgn="base" latinLnBrk="0" hangingPunct="0">
                <a:lnSpc>
                  <a:spcPct val="9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Blood sample collection</a:t>
              </a:r>
            </a:p>
          </p:txBody>
        </p:sp>
        <p:sp>
          <p:nvSpPr>
            <p:cNvPr id="11" name="Rounded Rectangle 27">
              <a:extLst>
                <a:ext uri="{FF2B5EF4-FFF2-40B4-BE49-F238E27FC236}">
                  <a16:creationId xmlns:a16="http://schemas.microsoft.com/office/drawing/2014/main" id="{84DA996E-40DB-4DF0-ABC0-DD65B6886E84}"/>
                </a:ext>
              </a:extLst>
            </p:cNvPr>
            <p:cNvSpPr/>
            <p:nvPr/>
          </p:nvSpPr>
          <p:spPr bwMode="auto">
            <a:xfrm>
              <a:off x="4650029" y="6455960"/>
              <a:ext cx="3878335" cy="356104"/>
            </a:xfrm>
            <a:prstGeom prst="roundRect">
              <a:avLst>
                <a:gd name="adj" fmla="val 15079"/>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Interim and ﬁnal reports</a:t>
              </a:r>
            </a:p>
          </p:txBody>
        </p:sp>
        <p:sp>
          <p:nvSpPr>
            <p:cNvPr id="12" name="Rounded Rectangle 28">
              <a:extLst>
                <a:ext uri="{FF2B5EF4-FFF2-40B4-BE49-F238E27FC236}">
                  <a16:creationId xmlns:a16="http://schemas.microsoft.com/office/drawing/2014/main" id="{BF7B1A34-50EF-4FF8-8F89-9F8357A874FC}"/>
                </a:ext>
              </a:extLst>
            </p:cNvPr>
            <p:cNvSpPr/>
            <p:nvPr/>
          </p:nvSpPr>
          <p:spPr bwMode="auto">
            <a:xfrm>
              <a:off x="1400271" y="5345722"/>
              <a:ext cx="7127490" cy="517870"/>
            </a:xfrm>
            <a:prstGeom prst="roundRect">
              <a:avLst>
                <a:gd name="adj" fmla="val 15079"/>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90000"/>
                </a:lnSpc>
                <a:spcBef>
                  <a:spcPts val="30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BF8516BA-A662-49A8-A319-4E15A8938BC1}"/>
                </a:ext>
              </a:extLst>
            </p:cNvPr>
            <p:cNvSpPr/>
            <p:nvPr/>
          </p:nvSpPr>
          <p:spPr>
            <a:xfrm>
              <a:off x="1312540" y="5350160"/>
              <a:ext cx="3723972" cy="495586"/>
            </a:xfrm>
            <a:prstGeom prst="rect">
              <a:avLst/>
            </a:prstGeom>
          </p:spPr>
          <p:txBody>
            <a:bodyPr wrap="square" anchor="ctr">
              <a:spAutoFit/>
            </a:bodyPr>
            <a:lstStyle/>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Prospective enrollment:</a:t>
              </a:r>
            </a:p>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Approximately 2 years</a:t>
              </a:r>
            </a:p>
          </p:txBody>
        </p:sp>
        <p:sp>
          <p:nvSpPr>
            <p:cNvPr id="14" name="Rectangle 13">
              <a:extLst>
                <a:ext uri="{FF2B5EF4-FFF2-40B4-BE49-F238E27FC236}">
                  <a16:creationId xmlns:a16="http://schemas.microsoft.com/office/drawing/2014/main" id="{41883A67-122E-421D-839A-7A783DB42977}"/>
                </a:ext>
              </a:extLst>
            </p:cNvPr>
            <p:cNvSpPr/>
            <p:nvPr/>
          </p:nvSpPr>
          <p:spPr>
            <a:xfrm>
              <a:off x="4964318" y="5342044"/>
              <a:ext cx="3564047" cy="530009"/>
            </a:xfrm>
            <a:prstGeom prst="rect">
              <a:avLst/>
            </a:prstGeom>
          </p:spPr>
          <p:txBody>
            <a:bodyPr wrap="square" anchor="ctr">
              <a:spAutoFit/>
            </a:bodyPr>
            <a:lstStyle/>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Follow-up:</a:t>
              </a:r>
            </a:p>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Approximately 3 years (longitudinal analyses)</a:t>
              </a:r>
            </a:p>
          </p:txBody>
        </p:sp>
        <p:cxnSp>
          <p:nvCxnSpPr>
            <p:cNvPr id="15" name="Straight Connector 14">
              <a:extLst>
                <a:ext uri="{FF2B5EF4-FFF2-40B4-BE49-F238E27FC236}">
                  <a16:creationId xmlns:a16="http://schemas.microsoft.com/office/drawing/2014/main" id="{3FEF0470-6693-4C7B-ADCC-4742BFCC8CA1}"/>
                </a:ext>
              </a:extLst>
            </p:cNvPr>
            <p:cNvCxnSpPr>
              <a:cxnSpLocks/>
            </p:cNvCxnSpPr>
            <p:nvPr/>
          </p:nvCxnSpPr>
          <p:spPr bwMode="auto">
            <a:xfrm flipV="1">
              <a:off x="4488324" y="5379167"/>
              <a:ext cx="0" cy="484425"/>
            </a:xfrm>
            <a:prstGeom prst="line">
              <a:avLst/>
            </a:prstGeom>
            <a:solidFill>
              <a:schemeClr val="accent1"/>
            </a:solidFill>
            <a:ln w="38100" cap="rnd" cmpd="sng" algn="ctr">
              <a:solidFill>
                <a:schemeClr val="accent2">
                  <a:lumMod val="20000"/>
                  <a:lumOff val="80000"/>
                  <a:alpha val="62000"/>
                </a:schemeClr>
              </a:solidFill>
              <a:prstDash val="solid"/>
              <a:round/>
              <a:headEnd type="none" w="med" len="med"/>
              <a:tailEnd type="none"/>
            </a:ln>
            <a:effectLst/>
          </p:spPr>
        </p:cxnSp>
        <p:sp>
          <p:nvSpPr>
            <p:cNvPr id="16" name="Down Arrow 35">
              <a:extLst>
                <a:ext uri="{FF2B5EF4-FFF2-40B4-BE49-F238E27FC236}">
                  <a16:creationId xmlns:a16="http://schemas.microsoft.com/office/drawing/2014/main" id="{D3AAFBE8-4CD8-4085-865D-884B5442EB60}"/>
                </a:ext>
              </a:extLst>
            </p:cNvPr>
            <p:cNvSpPr/>
            <p:nvPr/>
          </p:nvSpPr>
          <p:spPr bwMode="auto">
            <a:xfrm>
              <a:off x="6539207" y="5960926"/>
              <a:ext cx="381395" cy="461770"/>
            </a:xfrm>
            <a:prstGeom prst="downArrow">
              <a:avLst>
                <a:gd name="adj1" fmla="val 64676"/>
                <a:gd name="adj2" fmla="val 50000"/>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 name="Content Placeholder 2">
            <a:extLst>
              <a:ext uri="{FF2B5EF4-FFF2-40B4-BE49-F238E27FC236}">
                <a16:creationId xmlns:a16="http://schemas.microsoft.com/office/drawing/2014/main" id="{EA3E3285-411A-42BB-B43D-BE06D2C28574}"/>
              </a:ext>
            </a:extLst>
          </p:cNvPr>
          <p:cNvSpPr txBox="1">
            <a:spLocks/>
          </p:cNvSpPr>
          <p:nvPr/>
        </p:nvSpPr>
        <p:spPr>
          <a:xfrm>
            <a:off x="571500" y="990601"/>
            <a:ext cx="11074400" cy="167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endParaRPr>
          </a:p>
        </p:txBody>
      </p:sp>
      <p:sp>
        <p:nvSpPr>
          <p:cNvPr id="6" name="Footer Placeholder 5">
            <a:extLst>
              <a:ext uri="{FF2B5EF4-FFF2-40B4-BE49-F238E27FC236}">
                <a16:creationId xmlns:a16="http://schemas.microsoft.com/office/drawing/2014/main" id="{31FB1858-F0A0-A6AB-4A8A-FE665AC1457E}"/>
              </a:ext>
            </a:extLst>
          </p:cNvPr>
          <p:cNvSpPr>
            <a:spLocks noGrp="1"/>
          </p:cNvSpPr>
          <p:nvPr>
            <p:ph type="ftr" sz="quarter" idx="3"/>
          </p:nvPr>
        </p:nvSpPr>
        <p:spPr/>
        <p:txBody>
          <a:bodyPr/>
          <a:lstStyle/>
          <a:p>
            <a:r>
              <a:rPr lang="en-US" sz="1050" dirty="0"/>
              <a:t>*Case report forms recorded clinical and treatment data from patients’ existing medical charts
ABC, advanced breast cancer; EORTC QLQ-C30, European Organization for the Research and Treatment of Cancer Quality-of-Life Questionnaire Core 30; ET, endocrine therapy; HER2, human epidermal growth factor receptor 2; HR+, hormone receptor–positive; MBC, metastatic breast cancer; ORR, objective response rate; OS, overall survival; PFS, progression-free survival; QOL, quality of life. 
Tripathy D, et al. SABCS 2017. Abstract OT3-05-03; </a:t>
            </a:r>
            <a:r>
              <a:rPr lang="en-US" sz="1050" dirty="0" err="1"/>
              <a:t>Karuturi</a:t>
            </a:r>
            <a:r>
              <a:rPr lang="en-US" sz="1050" dirty="0"/>
              <a:t> MS, et al. </a:t>
            </a:r>
            <a:r>
              <a:rPr lang="en-US" sz="1050" i="1" dirty="0"/>
              <a:t>ESMO </a:t>
            </a:r>
            <a:r>
              <a:rPr lang="en-US" sz="1050" dirty="0"/>
              <a:t>2019. Poster 365P; Blum JL, et al. </a:t>
            </a:r>
            <a:r>
              <a:rPr lang="en-US" sz="1050" i="1" dirty="0"/>
              <a:t>ESMO</a:t>
            </a:r>
            <a:r>
              <a:rPr lang="en-US" sz="1050" dirty="0"/>
              <a:t> 2018. Poster 344P. </a:t>
            </a:r>
          </a:p>
        </p:txBody>
      </p:sp>
    </p:spTree>
    <p:extLst>
      <p:ext uri="{BB962C8B-B14F-4D97-AF65-F5344CB8AC3E}">
        <p14:creationId xmlns:p14="http://schemas.microsoft.com/office/powerpoint/2010/main" val="365437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1614-D786-9C17-7066-86244D421CD1}"/>
              </a:ext>
            </a:extLst>
          </p:cNvPr>
          <p:cNvSpPr>
            <a:spLocks noGrp="1"/>
          </p:cNvSpPr>
          <p:nvPr>
            <p:ph type="title"/>
          </p:nvPr>
        </p:nvSpPr>
        <p:spPr/>
        <p:txBody>
          <a:bodyPr>
            <a:normAutofit fontScale="90000"/>
          </a:bodyPr>
          <a:lstStyle/>
          <a:p>
            <a:r>
              <a:rPr lang="en-GB" sz="3200" noProof="0" dirty="0"/>
              <a:t>Real-world QoL in Patients with HR+/HER2– </a:t>
            </a:r>
            <a:r>
              <a:rPr lang="en-GB" sz="3200" noProof="0" dirty="0" err="1"/>
              <a:t>aBC</a:t>
            </a:r>
            <a:r>
              <a:rPr lang="en-GB" sz="3200" noProof="0" dirty="0"/>
              <a:t> Treated with </a:t>
            </a:r>
            <a:r>
              <a:rPr lang="en-GB" sz="3200" dirty="0"/>
              <a:t>P</a:t>
            </a:r>
            <a:r>
              <a:rPr lang="en-GB" sz="3200" noProof="0" dirty="0" err="1"/>
              <a:t>albociclib</a:t>
            </a:r>
            <a:r>
              <a:rPr lang="en-GB" sz="3200" noProof="0" dirty="0"/>
              <a:t>: Final Analysis from POLARIS (2/2)</a:t>
            </a:r>
            <a:endParaRPr lang="en-GB" sz="3200" dirty="0"/>
          </a:p>
        </p:txBody>
      </p:sp>
      <p:sp>
        <p:nvSpPr>
          <p:cNvPr id="3" name="Content Placeholder 2">
            <a:extLst>
              <a:ext uri="{FF2B5EF4-FFF2-40B4-BE49-F238E27FC236}">
                <a16:creationId xmlns:a16="http://schemas.microsoft.com/office/drawing/2014/main" id="{6A2A5AF5-A156-907F-BF1A-AD9A565B85C4}"/>
              </a:ext>
            </a:extLst>
          </p:cNvPr>
          <p:cNvSpPr>
            <a:spLocks noGrp="1"/>
          </p:cNvSpPr>
          <p:nvPr>
            <p:ph idx="4294967295"/>
          </p:nvPr>
        </p:nvSpPr>
        <p:spPr>
          <a:xfrm>
            <a:off x="609600" y="1198064"/>
            <a:ext cx="10515600" cy="406400"/>
          </a:xfrm>
        </p:spPr>
        <p:txBody>
          <a:bodyPr>
            <a:noAutofit/>
          </a:bodyPr>
          <a:lstStyle/>
          <a:p>
            <a:pPr marL="0" indent="0">
              <a:lnSpc>
                <a:spcPct val="100000"/>
              </a:lnSpc>
              <a:spcBef>
                <a:spcPts val="0"/>
              </a:spcBef>
              <a:buNone/>
            </a:pPr>
            <a:r>
              <a:rPr lang="en-GB" sz="1400" b="1"/>
              <a:t>POLARIS final QoL outcomes assessment (ESMO 2022 update)</a:t>
            </a:r>
            <a:endParaRPr lang="en-GB" sz="1400" noProof="0"/>
          </a:p>
          <a:p>
            <a:endParaRPr lang="en-GB" sz="1400" noProof="0"/>
          </a:p>
        </p:txBody>
      </p:sp>
      <p:sp>
        <p:nvSpPr>
          <p:cNvPr id="12" name="TextBox 11">
            <a:extLst>
              <a:ext uri="{FF2B5EF4-FFF2-40B4-BE49-F238E27FC236}">
                <a16:creationId xmlns:a16="http://schemas.microsoft.com/office/drawing/2014/main" id="{5679C7EA-E851-6D1D-070F-0E91AB9245D8}"/>
              </a:ext>
            </a:extLst>
          </p:cNvPr>
          <p:cNvSpPr txBox="1"/>
          <p:nvPr/>
        </p:nvSpPr>
        <p:spPr>
          <a:xfrm>
            <a:off x="838203" y="5231180"/>
            <a:ext cx="10515594" cy="646986"/>
          </a:xfrm>
          <a:prstGeom prst="roundRect">
            <a:avLst/>
          </a:prstGeom>
          <a:solidFill>
            <a:schemeClr val="bg1">
              <a:lumMod val="95000"/>
            </a:schemeClr>
          </a:solidFill>
          <a:ln w="28575">
            <a:solidFill>
              <a:schemeClr val="accent1"/>
            </a:solidFill>
          </a:ln>
        </p:spPr>
        <p:txBody>
          <a:bodyPr wrap="square" lIns="36000" rIns="36000">
            <a:spAutoFit/>
          </a:bodyPr>
          <a:lstStyle>
            <a:defPPr>
              <a:defRPr lang="en-US"/>
            </a:defPPr>
            <a:lvl1pPr algn="ctr">
              <a:defRPr sz="1400"/>
            </a:lvl1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Mean Global QoL, ADL, and G8 scores were comparable between baseline, at months 6 and 12 </a:t>
            </a:r>
            <a:b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in patients treated with PAL+ET regardless of line of therapy</a:t>
            </a:r>
          </a:p>
        </p:txBody>
      </p:sp>
      <p:sp>
        <p:nvSpPr>
          <p:cNvPr id="17" name="TextBox 16">
            <a:extLst>
              <a:ext uri="{FF2B5EF4-FFF2-40B4-BE49-F238E27FC236}">
                <a16:creationId xmlns:a16="http://schemas.microsoft.com/office/drawing/2014/main" id="{D00FAF4D-E91A-C745-8AAF-3124425BE9B6}"/>
              </a:ext>
            </a:extLst>
          </p:cNvPr>
          <p:cNvSpPr txBox="1"/>
          <p:nvPr/>
        </p:nvSpPr>
        <p:spPr>
          <a:xfrm>
            <a:off x="2433232" y="1666164"/>
            <a:ext cx="697968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Mean Scores of QoL and Geriatric Assessments by Line of Therapy</a:t>
            </a:r>
          </a:p>
        </p:txBody>
      </p:sp>
      <p:grpSp>
        <p:nvGrpSpPr>
          <p:cNvPr id="38" name="Group 37">
            <a:extLst>
              <a:ext uri="{FF2B5EF4-FFF2-40B4-BE49-F238E27FC236}">
                <a16:creationId xmlns:a16="http://schemas.microsoft.com/office/drawing/2014/main" id="{07C42667-F64F-84C0-F6C0-F3974DF019DE}"/>
              </a:ext>
            </a:extLst>
          </p:cNvPr>
          <p:cNvGrpSpPr/>
          <p:nvPr/>
        </p:nvGrpSpPr>
        <p:grpSpPr>
          <a:xfrm>
            <a:off x="147591" y="2058069"/>
            <a:ext cx="3883750" cy="3485368"/>
            <a:chOff x="147591" y="2058069"/>
            <a:chExt cx="3883750" cy="3485368"/>
          </a:xfrm>
        </p:grpSpPr>
        <p:grpSp>
          <p:nvGrpSpPr>
            <p:cNvPr id="49" name="Group 48">
              <a:extLst>
                <a:ext uri="{FF2B5EF4-FFF2-40B4-BE49-F238E27FC236}">
                  <a16:creationId xmlns:a16="http://schemas.microsoft.com/office/drawing/2014/main" id="{0C76B975-3C30-C220-D3AA-56580C5DE164}"/>
                </a:ext>
              </a:extLst>
            </p:cNvPr>
            <p:cNvGrpSpPr/>
            <p:nvPr/>
          </p:nvGrpSpPr>
          <p:grpSpPr>
            <a:xfrm>
              <a:off x="147591" y="2058069"/>
              <a:ext cx="3883750" cy="3485368"/>
              <a:chOff x="604792" y="2058069"/>
              <a:chExt cx="3883750" cy="3485368"/>
            </a:xfrm>
          </p:grpSpPr>
          <p:grpSp>
            <p:nvGrpSpPr>
              <p:cNvPr id="13" name="Group 12">
                <a:extLst>
                  <a:ext uri="{FF2B5EF4-FFF2-40B4-BE49-F238E27FC236}">
                    <a16:creationId xmlns:a16="http://schemas.microsoft.com/office/drawing/2014/main" id="{45519BB9-D0F7-83B5-F8A6-000F99E84F49}"/>
                  </a:ext>
                </a:extLst>
              </p:cNvPr>
              <p:cNvGrpSpPr/>
              <p:nvPr/>
            </p:nvGrpSpPr>
            <p:grpSpPr>
              <a:xfrm>
                <a:off x="604792" y="2058069"/>
                <a:ext cx="3883750" cy="3485368"/>
                <a:chOff x="604792" y="2058069"/>
                <a:chExt cx="3883750" cy="3485368"/>
              </a:xfrm>
            </p:grpSpPr>
            <p:graphicFrame>
              <p:nvGraphicFramePr>
                <p:cNvPr id="9" name="Chart 8">
                  <a:extLst>
                    <a:ext uri="{FF2B5EF4-FFF2-40B4-BE49-F238E27FC236}">
                      <a16:creationId xmlns:a16="http://schemas.microsoft.com/office/drawing/2014/main" id="{CCBDB742-9298-08C5-8C52-BE31EF47C592}"/>
                    </a:ext>
                  </a:extLst>
                </p:cNvPr>
                <p:cNvGraphicFramePr/>
                <p:nvPr>
                  <p:extLst>
                    <p:ext uri="{D42A27DB-BD31-4B8C-83A1-F6EECF244321}">
                      <p14:modId xmlns:p14="http://schemas.microsoft.com/office/powerpoint/2010/main" val="1179520831"/>
                    </p:ext>
                  </p:extLst>
                </p:nvPr>
              </p:nvGraphicFramePr>
              <p:xfrm>
                <a:off x="604792" y="2058069"/>
                <a:ext cx="3883750" cy="34853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FE56D17-5366-ED4E-17FE-F6B505AF4980}"/>
                    </a:ext>
                  </a:extLst>
                </p:cNvPr>
                <p:cNvSpPr txBox="1"/>
                <p:nvPr/>
              </p:nvSpPr>
              <p:spPr>
                <a:xfrm>
                  <a:off x="2269069" y="4793648"/>
                  <a:ext cx="11178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Mean score</a:t>
                  </a:r>
                </a:p>
              </p:txBody>
            </p:sp>
          </p:grpSp>
          <p:grpSp>
            <p:nvGrpSpPr>
              <p:cNvPr id="20" name="Group 19">
                <a:extLst>
                  <a:ext uri="{FF2B5EF4-FFF2-40B4-BE49-F238E27FC236}">
                    <a16:creationId xmlns:a16="http://schemas.microsoft.com/office/drawing/2014/main" id="{4D8DEA89-39D6-47BC-AC36-3129125942AC}"/>
                  </a:ext>
                </a:extLst>
              </p:cNvPr>
              <p:cNvGrpSpPr/>
              <p:nvPr/>
            </p:nvGrpSpPr>
            <p:grpSpPr>
              <a:xfrm>
                <a:off x="2536507" y="2622045"/>
                <a:ext cx="1404000" cy="90220"/>
                <a:chOff x="2963905" y="2073759"/>
                <a:chExt cx="2016000" cy="90220"/>
              </a:xfrm>
            </p:grpSpPr>
            <p:cxnSp>
              <p:nvCxnSpPr>
                <p:cNvPr id="15" name="Straight Connector 14">
                  <a:extLst>
                    <a:ext uri="{FF2B5EF4-FFF2-40B4-BE49-F238E27FC236}">
                      <a16:creationId xmlns:a16="http://schemas.microsoft.com/office/drawing/2014/main" id="{94946AD7-0569-BA83-9D1C-988E5DDC067A}"/>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29F181-7596-9462-5243-4E49CC37B500}"/>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641849-A60D-EAF8-4DDB-06B322F37470}"/>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3CDAA46-6B07-AA4B-E0E5-C4BCB051FB30}"/>
                  </a:ext>
                </a:extLst>
              </p:cNvPr>
              <p:cNvGrpSpPr/>
              <p:nvPr/>
            </p:nvGrpSpPr>
            <p:grpSpPr>
              <a:xfrm>
                <a:off x="2820987" y="2845565"/>
                <a:ext cx="1206000" cy="90220"/>
                <a:chOff x="2963905" y="2073759"/>
                <a:chExt cx="2016000" cy="90220"/>
              </a:xfrm>
            </p:grpSpPr>
            <p:cxnSp>
              <p:nvCxnSpPr>
                <p:cNvPr id="22" name="Straight Connector 21">
                  <a:extLst>
                    <a:ext uri="{FF2B5EF4-FFF2-40B4-BE49-F238E27FC236}">
                      <a16:creationId xmlns:a16="http://schemas.microsoft.com/office/drawing/2014/main" id="{0262B456-D2C9-B6EF-6BCA-A559273DDB6A}"/>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BF434D-EF47-3BDD-B473-73FA1A12CAE7}"/>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6512A4-511B-2311-7BB1-CDE6CAAF77CE}"/>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626B7C7-131F-5649-769D-91CE795A758A}"/>
                  </a:ext>
                </a:extLst>
              </p:cNvPr>
              <p:cNvGrpSpPr/>
              <p:nvPr/>
            </p:nvGrpSpPr>
            <p:grpSpPr>
              <a:xfrm>
                <a:off x="2848291" y="3089560"/>
                <a:ext cx="1170000" cy="90220"/>
                <a:chOff x="2963905" y="2073759"/>
                <a:chExt cx="2016000" cy="90220"/>
              </a:xfrm>
            </p:grpSpPr>
            <p:cxnSp>
              <p:nvCxnSpPr>
                <p:cNvPr id="26" name="Straight Connector 25">
                  <a:extLst>
                    <a:ext uri="{FF2B5EF4-FFF2-40B4-BE49-F238E27FC236}">
                      <a16:creationId xmlns:a16="http://schemas.microsoft.com/office/drawing/2014/main" id="{28F3935E-64AB-DF4E-B2B0-327847EA9F0A}"/>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428C02-FEC5-1562-4C24-95AC4AA91147}"/>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E70036-4338-F1D4-03D7-F50E21C860DF}"/>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F1CD96C-C86D-DC7B-19BC-B4D2E9B04B44}"/>
                  </a:ext>
                </a:extLst>
              </p:cNvPr>
              <p:cNvGrpSpPr/>
              <p:nvPr/>
            </p:nvGrpSpPr>
            <p:grpSpPr>
              <a:xfrm>
                <a:off x="2684873" y="3734912"/>
                <a:ext cx="1314000" cy="90220"/>
                <a:chOff x="2963905" y="2073759"/>
                <a:chExt cx="2016000" cy="90220"/>
              </a:xfrm>
            </p:grpSpPr>
            <p:cxnSp>
              <p:nvCxnSpPr>
                <p:cNvPr id="30" name="Straight Connector 29">
                  <a:extLst>
                    <a:ext uri="{FF2B5EF4-FFF2-40B4-BE49-F238E27FC236}">
                      <a16:creationId xmlns:a16="http://schemas.microsoft.com/office/drawing/2014/main" id="{A8D82CC8-9646-0D5C-3415-41682FA833EA}"/>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078651-BFC0-359B-5C81-E57D9A15773E}"/>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12B403-3755-B145-2FDD-F377B8E3921E}"/>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6C969C2-DEC8-EAC4-E343-D7D9EF1ED170}"/>
                  </a:ext>
                </a:extLst>
              </p:cNvPr>
              <p:cNvGrpSpPr/>
              <p:nvPr/>
            </p:nvGrpSpPr>
            <p:grpSpPr>
              <a:xfrm>
                <a:off x="2700113" y="3975046"/>
                <a:ext cx="1296000" cy="90220"/>
                <a:chOff x="2963905" y="2073759"/>
                <a:chExt cx="2016000" cy="90220"/>
              </a:xfrm>
            </p:grpSpPr>
            <p:cxnSp>
              <p:nvCxnSpPr>
                <p:cNvPr id="42" name="Straight Connector 41">
                  <a:extLst>
                    <a:ext uri="{FF2B5EF4-FFF2-40B4-BE49-F238E27FC236}">
                      <a16:creationId xmlns:a16="http://schemas.microsoft.com/office/drawing/2014/main" id="{B50F4D55-9EEE-9872-1BE6-D5EBB05BE159}"/>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F42371-EA5E-21EB-F5D5-CFE45864D34A}"/>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5E0C1B-EF99-2455-5454-912A1E739C1F}"/>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D8EB3BC-C9F8-4C39-784D-8B141C7A9A1F}"/>
                  </a:ext>
                </a:extLst>
              </p:cNvPr>
              <p:cNvGrpSpPr/>
              <p:nvPr/>
            </p:nvGrpSpPr>
            <p:grpSpPr>
              <a:xfrm>
                <a:off x="2761073" y="4193486"/>
                <a:ext cx="1206000" cy="90220"/>
                <a:chOff x="2963905" y="2073759"/>
                <a:chExt cx="2016000" cy="90220"/>
              </a:xfrm>
            </p:grpSpPr>
            <p:cxnSp>
              <p:nvCxnSpPr>
                <p:cNvPr id="46" name="Straight Connector 45">
                  <a:extLst>
                    <a:ext uri="{FF2B5EF4-FFF2-40B4-BE49-F238E27FC236}">
                      <a16:creationId xmlns:a16="http://schemas.microsoft.com/office/drawing/2014/main" id="{382A59E4-56E0-C476-446F-CA803889FC39}"/>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603872A-E7F5-2352-DE76-B3418C4A61CF}"/>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EDF93B-3DC1-96D5-A9A3-1D12F77A9355}"/>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TextBox 5">
              <a:extLst>
                <a:ext uri="{FF2B5EF4-FFF2-40B4-BE49-F238E27FC236}">
                  <a16:creationId xmlns:a16="http://schemas.microsoft.com/office/drawing/2014/main" id="{1DCBF3BE-40F3-9ECA-1AFA-5D2485FD3626}"/>
                </a:ext>
              </a:extLst>
            </p:cNvPr>
            <p:cNvSpPr txBox="1"/>
            <p:nvPr/>
          </p:nvSpPr>
          <p:spPr>
            <a:xfrm>
              <a:off x="1537653" y="2539202"/>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n=842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n=548</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n=365</a:t>
              </a:r>
            </a:p>
          </p:txBody>
        </p:sp>
        <p:sp>
          <p:nvSpPr>
            <p:cNvPr id="8" name="TextBox 7">
              <a:extLst>
                <a:ext uri="{FF2B5EF4-FFF2-40B4-BE49-F238E27FC236}">
                  <a16:creationId xmlns:a16="http://schemas.microsoft.com/office/drawing/2014/main" id="{DA96DC59-0F32-7C40-EC14-0EF2D5B2954E}"/>
                </a:ext>
              </a:extLst>
            </p:cNvPr>
            <p:cNvSpPr txBox="1"/>
            <p:nvPr/>
          </p:nvSpPr>
          <p:spPr>
            <a:xfrm>
              <a:off x="1534525" y="3670519"/>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n=318</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n=180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n=113</a:t>
              </a:r>
            </a:p>
          </p:txBody>
        </p:sp>
      </p:grpSp>
      <p:grpSp>
        <p:nvGrpSpPr>
          <p:cNvPr id="39" name="Group 38">
            <a:extLst>
              <a:ext uri="{FF2B5EF4-FFF2-40B4-BE49-F238E27FC236}">
                <a16:creationId xmlns:a16="http://schemas.microsoft.com/office/drawing/2014/main" id="{96344B13-943B-2DF3-7995-11411AF1BF33}"/>
              </a:ext>
            </a:extLst>
          </p:cNvPr>
          <p:cNvGrpSpPr/>
          <p:nvPr/>
        </p:nvGrpSpPr>
        <p:grpSpPr>
          <a:xfrm>
            <a:off x="3881391" y="2063149"/>
            <a:ext cx="3883750" cy="3485368"/>
            <a:chOff x="3881391" y="2063149"/>
            <a:chExt cx="3883750" cy="3485368"/>
          </a:xfrm>
        </p:grpSpPr>
        <p:grpSp>
          <p:nvGrpSpPr>
            <p:cNvPr id="111" name="Group 110">
              <a:extLst>
                <a:ext uri="{FF2B5EF4-FFF2-40B4-BE49-F238E27FC236}">
                  <a16:creationId xmlns:a16="http://schemas.microsoft.com/office/drawing/2014/main" id="{5BFC59A7-CCB9-E67A-2388-845F8217D4BB}"/>
                </a:ext>
              </a:extLst>
            </p:cNvPr>
            <p:cNvGrpSpPr/>
            <p:nvPr/>
          </p:nvGrpSpPr>
          <p:grpSpPr>
            <a:xfrm>
              <a:off x="3881391" y="2063149"/>
              <a:ext cx="3883750" cy="3485368"/>
              <a:chOff x="4338592" y="2063149"/>
              <a:chExt cx="3883750" cy="3485368"/>
            </a:xfrm>
          </p:grpSpPr>
          <p:grpSp>
            <p:nvGrpSpPr>
              <p:cNvPr id="51" name="Group 50">
                <a:extLst>
                  <a:ext uri="{FF2B5EF4-FFF2-40B4-BE49-F238E27FC236}">
                    <a16:creationId xmlns:a16="http://schemas.microsoft.com/office/drawing/2014/main" id="{19EA42CE-A109-7D2D-8EEA-920A37092B09}"/>
                  </a:ext>
                </a:extLst>
              </p:cNvPr>
              <p:cNvGrpSpPr/>
              <p:nvPr/>
            </p:nvGrpSpPr>
            <p:grpSpPr>
              <a:xfrm>
                <a:off x="4338592" y="2063149"/>
                <a:ext cx="3883750" cy="3485368"/>
                <a:chOff x="604792" y="2058069"/>
                <a:chExt cx="3883750" cy="3485368"/>
              </a:xfrm>
            </p:grpSpPr>
            <p:graphicFrame>
              <p:nvGraphicFramePr>
                <p:cNvPr id="76" name="Chart 75">
                  <a:extLst>
                    <a:ext uri="{FF2B5EF4-FFF2-40B4-BE49-F238E27FC236}">
                      <a16:creationId xmlns:a16="http://schemas.microsoft.com/office/drawing/2014/main" id="{71F7861B-278E-0FE3-67C9-ECB8C287EDC3}"/>
                    </a:ext>
                  </a:extLst>
                </p:cNvPr>
                <p:cNvGraphicFramePr/>
                <p:nvPr>
                  <p:extLst>
                    <p:ext uri="{D42A27DB-BD31-4B8C-83A1-F6EECF244321}">
                      <p14:modId xmlns:p14="http://schemas.microsoft.com/office/powerpoint/2010/main" val="804550976"/>
                    </p:ext>
                  </p:extLst>
                </p:nvPr>
              </p:nvGraphicFramePr>
              <p:xfrm>
                <a:off x="604792" y="2058069"/>
                <a:ext cx="3883750" cy="3485368"/>
              </p:xfrm>
              <a:graphic>
                <a:graphicData uri="http://schemas.openxmlformats.org/drawingml/2006/chart">
                  <c:chart xmlns:c="http://schemas.openxmlformats.org/drawingml/2006/chart" xmlns:r="http://schemas.openxmlformats.org/officeDocument/2006/relationships" r:id="rId4"/>
                </a:graphicData>
              </a:graphic>
            </p:graphicFrame>
            <p:sp>
              <p:nvSpPr>
                <p:cNvPr id="77" name="TextBox 76">
                  <a:extLst>
                    <a:ext uri="{FF2B5EF4-FFF2-40B4-BE49-F238E27FC236}">
                      <a16:creationId xmlns:a16="http://schemas.microsoft.com/office/drawing/2014/main" id="{7B0310DB-2FA6-3296-5987-8A4E32D322A2}"/>
                    </a:ext>
                  </a:extLst>
                </p:cNvPr>
                <p:cNvSpPr txBox="1"/>
                <p:nvPr/>
              </p:nvSpPr>
              <p:spPr>
                <a:xfrm>
                  <a:off x="2269069" y="4793648"/>
                  <a:ext cx="11178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Mean score</a:t>
                  </a:r>
                </a:p>
              </p:txBody>
            </p:sp>
          </p:grpSp>
          <p:grpSp>
            <p:nvGrpSpPr>
              <p:cNvPr id="52" name="Group 51">
                <a:extLst>
                  <a:ext uri="{FF2B5EF4-FFF2-40B4-BE49-F238E27FC236}">
                    <a16:creationId xmlns:a16="http://schemas.microsoft.com/office/drawing/2014/main" id="{DF690C25-218C-310D-F2C0-03B661819C62}"/>
                  </a:ext>
                </a:extLst>
              </p:cNvPr>
              <p:cNvGrpSpPr/>
              <p:nvPr/>
            </p:nvGrpSpPr>
            <p:grpSpPr>
              <a:xfrm>
                <a:off x="7022147" y="2622045"/>
                <a:ext cx="288000" cy="90220"/>
                <a:chOff x="2963905" y="2073759"/>
                <a:chExt cx="2016000" cy="90220"/>
              </a:xfrm>
            </p:grpSpPr>
            <p:cxnSp>
              <p:nvCxnSpPr>
                <p:cNvPr id="73" name="Straight Connector 72">
                  <a:extLst>
                    <a:ext uri="{FF2B5EF4-FFF2-40B4-BE49-F238E27FC236}">
                      <a16:creationId xmlns:a16="http://schemas.microsoft.com/office/drawing/2014/main" id="{2ADCFBA8-2793-FBF5-9704-1EAA4F4935FA}"/>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9DAC94-721E-E061-ECA7-F0D54CFB61CE}"/>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5D1D911-DD75-3580-B9B9-8DF6F2528BAA}"/>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77296DDB-5F15-17A5-CDA0-9BA48533EF4C}"/>
                  </a:ext>
                </a:extLst>
              </p:cNvPr>
              <p:cNvGrpSpPr/>
              <p:nvPr/>
            </p:nvGrpSpPr>
            <p:grpSpPr>
              <a:xfrm>
                <a:off x="6945947" y="3739645"/>
                <a:ext cx="432000" cy="90220"/>
                <a:chOff x="2963905" y="2073759"/>
                <a:chExt cx="2016000" cy="90220"/>
              </a:xfrm>
            </p:grpSpPr>
            <p:cxnSp>
              <p:nvCxnSpPr>
                <p:cNvPr id="70" name="Straight Connector 69">
                  <a:extLst>
                    <a:ext uri="{FF2B5EF4-FFF2-40B4-BE49-F238E27FC236}">
                      <a16:creationId xmlns:a16="http://schemas.microsoft.com/office/drawing/2014/main" id="{477F1164-7B2B-AD53-CDE0-CE3196BC42BF}"/>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AE0FBE-9C54-6EA5-A148-07BE0104B821}"/>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48CC8F-EC1C-49C2-42E2-F6181049635E}"/>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2E6385C-FCFB-14C2-7B54-87EAFFD2ECBF}"/>
                  </a:ext>
                </a:extLst>
              </p:cNvPr>
              <p:cNvGrpSpPr/>
              <p:nvPr/>
            </p:nvGrpSpPr>
            <p:grpSpPr>
              <a:xfrm>
                <a:off x="6956107" y="4201940"/>
                <a:ext cx="360000" cy="90220"/>
                <a:chOff x="2963905" y="2073759"/>
                <a:chExt cx="2016000" cy="90220"/>
              </a:xfrm>
            </p:grpSpPr>
            <p:cxnSp>
              <p:nvCxnSpPr>
                <p:cNvPr id="67" name="Straight Connector 66">
                  <a:extLst>
                    <a:ext uri="{FF2B5EF4-FFF2-40B4-BE49-F238E27FC236}">
                      <a16:creationId xmlns:a16="http://schemas.microsoft.com/office/drawing/2014/main" id="{038B07AB-A3A9-741E-173D-648562DD0269}"/>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2325E34-A196-6D7B-6379-6D6224B82B32}"/>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BAEB96-3525-F1BB-F0E1-DB258981A048}"/>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33800DE7-6895-79A2-0D27-2F781A0AAD09}"/>
                  </a:ext>
                </a:extLst>
              </p:cNvPr>
              <p:cNvGrpSpPr/>
              <p:nvPr/>
            </p:nvGrpSpPr>
            <p:grpSpPr>
              <a:xfrm>
                <a:off x="6996747" y="3981238"/>
                <a:ext cx="324000" cy="90220"/>
                <a:chOff x="2963905" y="2073759"/>
                <a:chExt cx="2016000" cy="90220"/>
              </a:xfrm>
            </p:grpSpPr>
            <p:cxnSp>
              <p:nvCxnSpPr>
                <p:cNvPr id="64" name="Straight Connector 63">
                  <a:extLst>
                    <a:ext uri="{FF2B5EF4-FFF2-40B4-BE49-F238E27FC236}">
                      <a16:creationId xmlns:a16="http://schemas.microsoft.com/office/drawing/2014/main" id="{58863DB2-2FDF-5CDC-2728-AB368FEA5F9D}"/>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41F40A-F1FB-A54A-092F-C88649270125}"/>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AB1CF78-F023-B818-A654-10A89BAD3567}"/>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222B02E-D702-A30C-4891-15F993D8B43E}"/>
                  </a:ext>
                </a:extLst>
              </p:cNvPr>
              <p:cNvGrpSpPr/>
              <p:nvPr/>
            </p:nvGrpSpPr>
            <p:grpSpPr>
              <a:xfrm>
                <a:off x="6971347" y="2855725"/>
                <a:ext cx="360000" cy="90220"/>
                <a:chOff x="2963905" y="2073759"/>
                <a:chExt cx="2016000" cy="90220"/>
              </a:xfrm>
            </p:grpSpPr>
            <p:cxnSp>
              <p:nvCxnSpPr>
                <p:cNvPr id="103" name="Straight Connector 102">
                  <a:extLst>
                    <a:ext uri="{FF2B5EF4-FFF2-40B4-BE49-F238E27FC236}">
                      <a16:creationId xmlns:a16="http://schemas.microsoft.com/office/drawing/2014/main" id="{97F0E514-CB80-2F94-5A2D-86E78E673508}"/>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BF3FA3-5337-D85A-A8D3-9A62463416EB}"/>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3EAFA61-3BC3-AF4C-0964-B8EDB41B7B56}"/>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6CE6A50-DD4C-E745-1BC3-16153CFEDC28}"/>
                  </a:ext>
                </a:extLst>
              </p:cNvPr>
              <p:cNvGrpSpPr/>
              <p:nvPr/>
            </p:nvGrpSpPr>
            <p:grpSpPr>
              <a:xfrm>
                <a:off x="6910387" y="3089405"/>
                <a:ext cx="432000" cy="90220"/>
                <a:chOff x="2963905" y="2073759"/>
                <a:chExt cx="2016000" cy="90220"/>
              </a:xfrm>
            </p:grpSpPr>
            <p:cxnSp>
              <p:nvCxnSpPr>
                <p:cNvPr id="107" name="Straight Connector 106">
                  <a:extLst>
                    <a:ext uri="{FF2B5EF4-FFF2-40B4-BE49-F238E27FC236}">
                      <a16:creationId xmlns:a16="http://schemas.microsoft.com/office/drawing/2014/main" id="{DF5A5083-4E07-8233-3A28-A042EE84188F}"/>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7E6977A-92EA-A5EA-82B4-708A96A066BF}"/>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CC51B68-9A18-537B-D839-54F8A085414A}"/>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id="{F8506A22-C09C-9C89-178A-FE2FD3242FEB}"/>
                </a:ext>
              </a:extLst>
            </p:cNvPr>
            <p:cNvSpPr txBox="1"/>
            <p:nvPr/>
          </p:nvSpPr>
          <p:spPr>
            <a:xfrm>
              <a:off x="5438706" y="2537467"/>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n=269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n=172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n=110</a:t>
              </a:r>
            </a:p>
          </p:txBody>
        </p:sp>
        <p:sp>
          <p:nvSpPr>
            <p:cNvPr id="33" name="TextBox 32">
              <a:extLst>
                <a:ext uri="{FF2B5EF4-FFF2-40B4-BE49-F238E27FC236}">
                  <a16:creationId xmlns:a16="http://schemas.microsoft.com/office/drawing/2014/main" id="{D79ED872-E15C-D0CD-E984-EDD412867DC8}"/>
                </a:ext>
              </a:extLst>
            </p:cNvPr>
            <p:cNvSpPr txBox="1"/>
            <p:nvPr/>
          </p:nvSpPr>
          <p:spPr>
            <a:xfrm>
              <a:off x="5435578" y="3668784"/>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n=103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n=60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n=37</a:t>
              </a:r>
            </a:p>
          </p:txBody>
        </p:sp>
      </p:grpSp>
      <p:grpSp>
        <p:nvGrpSpPr>
          <p:cNvPr id="40" name="Group 39">
            <a:extLst>
              <a:ext uri="{FF2B5EF4-FFF2-40B4-BE49-F238E27FC236}">
                <a16:creationId xmlns:a16="http://schemas.microsoft.com/office/drawing/2014/main" id="{1DECA906-EA7C-79C0-90A8-9E00D6825B38}"/>
              </a:ext>
            </a:extLst>
          </p:cNvPr>
          <p:cNvGrpSpPr/>
          <p:nvPr/>
        </p:nvGrpSpPr>
        <p:grpSpPr>
          <a:xfrm>
            <a:off x="7641795" y="2064283"/>
            <a:ext cx="3883750" cy="3485368"/>
            <a:chOff x="7641795" y="2064283"/>
            <a:chExt cx="3883750" cy="3485368"/>
          </a:xfrm>
        </p:grpSpPr>
        <p:grpSp>
          <p:nvGrpSpPr>
            <p:cNvPr id="144" name="Group 143">
              <a:extLst>
                <a:ext uri="{FF2B5EF4-FFF2-40B4-BE49-F238E27FC236}">
                  <a16:creationId xmlns:a16="http://schemas.microsoft.com/office/drawing/2014/main" id="{DB75707C-620B-F819-3381-9CABFE801688}"/>
                </a:ext>
              </a:extLst>
            </p:cNvPr>
            <p:cNvGrpSpPr/>
            <p:nvPr/>
          </p:nvGrpSpPr>
          <p:grpSpPr>
            <a:xfrm>
              <a:off x="7641795" y="2064283"/>
              <a:ext cx="3883750" cy="3485368"/>
              <a:chOff x="8098996" y="2064283"/>
              <a:chExt cx="3883750" cy="3485368"/>
            </a:xfrm>
          </p:grpSpPr>
          <p:graphicFrame>
            <p:nvGraphicFramePr>
              <p:cNvPr id="138" name="Chart 137">
                <a:extLst>
                  <a:ext uri="{FF2B5EF4-FFF2-40B4-BE49-F238E27FC236}">
                    <a16:creationId xmlns:a16="http://schemas.microsoft.com/office/drawing/2014/main" id="{510472AF-7B56-D334-77A4-2351C727485B}"/>
                  </a:ext>
                </a:extLst>
              </p:cNvPr>
              <p:cNvGraphicFramePr/>
              <p:nvPr>
                <p:extLst>
                  <p:ext uri="{D42A27DB-BD31-4B8C-83A1-F6EECF244321}">
                    <p14:modId xmlns:p14="http://schemas.microsoft.com/office/powerpoint/2010/main" val="564391912"/>
                  </p:ext>
                </p:extLst>
              </p:nvPr>
            </p:nvGraphicFramePr>
            <p:xfrm>
              <a:off x="8098996" y="2064283"/>
              <a:ext cx="3883750" cy="3485368"/>
            </p:xfrm>
            <a:graphic>
              <a:graphicData uri="http://schemas.openxmlformats.org/drawingml/2006/chart">
                <c:chart xmlns:c="http://schemas.openxmlformats.org/drawingml/2006/chart" xmlns:r="http://schemas.openxmlformats.org/officeDocument/2006/relationships" r:id="rId5"/>
              </a:graphicData>
            </a:graphic>
          </p:graphicFrame>
          <p:sp>
            <p:nvSpPr>
              <p:cNvPr id="139" name="TextBox 138">
                <a:extLst>
                  <a:ext uri="{FF2B5EF4-FFF2-40B4-BE49-F238E27FC236}">
                    <a16:creationId xmlns:a16="http://schemas.microsoft.com/office/drawing/2014/main" id="{E49DEE0A-C3E3-3FBD-5A4E-345D18611EF3}"/>
                  </a:ext>
                </a:extLst>
              </p:cNvPr>
              <p:cNvSpPr txBox="1"/>
              <p:nvPr/>
            </p:nvSpPr>
            <p:spPr>
              <a:xfrm>
                <a:off x="9763273" y="4799862"/>
                <a:ext cx="11178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Mean score</a:t>
                </a:r>
              </a:p>
            </p:txBody>
          </p:sp>
          <p:grpSp>
            <p:nvGrpSpPr>
              <p:cNvPr id="114" name="Group 113">
                <a:extLst>
                  <a:ext uri="{FF2B5EF4-FFF2-40B4-BE49-F238E27FC236}">
                    <a16:creationId xmlns:a16="http://schemas.microsoft.com/office/drawing/2014/main" id="{279F2AF8-142B-A9DC-CAF2-54D0C388EA52}"/>
                  </a:ext>
                </a:extLst>
              </p:cNvPr>
              <p:cNvGrpSpPr/>
              <p:nvPr/>
            </p:nvGrpSpPr>
            <p:grpSpPr>
              <a:xfrm>
                <a:off x="10154033" y="2626285"/>
                <a:ext cx="540000" cy="90220"/>
                <a:chOff x="2963905" y="2073759"/>
                <a:chExt cx="2016000" cy="90220"/>
              </a:xfrm>
            </p:grpSpPr>
            <p:cxnSp>
              <p:nvCxnSpPr>
                <p:cNvPr id="135" name="Straight Connector 134">
                  <a:extLst>
                    <a:ext uri="{FF2B5EF4-FFF2-40B4-BE49-F238E27FC236}">
                      <a16:creationId xmlns:a16="http://schemas.microsoft.com/office/drawing/2014/main" id="{CC6DD1D2-766E-B1B6-0F52-B2138A809424}"/>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6B4482A-EB21-58A1-36BA-F2E4AAD587BE}"/>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3284071-EFC7-CC16-9836-10F183D488F0}"/>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460E8F02-F3DB-C276-1600-9B8AE7329F48}"/>
                  </a:ext>
                </a:extLst>
              </p:cNvPr>
              <p:cNvGrpSpPr/>
              <p:nvPr/>
            </p:nvGrpSpPr>
            <p:grpSpPr>
              <a:xfrm>
                <a:off x="10246587" y="3971746"/>
                <a:ext cx="432000" cy="90220"/>
                <a:chOff x="2963905" y="2073759"/>
                <a:chExt cx="2016000" cy="90220"/>
              </a:xfrm>
            </p:grpSpPr>
            <p:cxnSp>
              <p:nvCxnSpPr>
                <p:cNvPr id="132" name="Straight Connector 131">
                  <a:extLst>
                    <a:ext uri="{FF2B5EF4-FFF2-40B4-BE49-F238E27FC236}">
                      <a16:creationId xmlns:a16="http://schemas.microsoft.com/office/drawing/2014/main" id="{0A31E03E-EA69-5CC3-118B-DE12A5DBE3B5}"/>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1287DAF-B5C5-2EE7-F9A8-506CEBB53B54}"/>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29B91B0-EF5B-3E47-63E2-C0C21BD254BD}"/>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22718D9-E2DB-8497-552F-2A75771A067F}"/>
                  </a:ext>
                </a:extLst>
              </p:cNvPr>
              <p:cNvGrpSpPr/>
              <p:nvPr/>
            </p:nvGrpSpPr>
            <p:grpSpPr>
              <a:xfrm>
                <a:off x="10132833" y="4213426"/>
                <a:ext cx="504000" cy="90220"/>
                <a:chOff x="2963905" y="2073759"/>
                <a:chExt cx="2016000" cy="90220"/>
              </a:xfrm>
            </p:grpSpPr>
            <p:cxnSp>
              <p:nvCxnSpPr>
                <p:cNvPr id="129" name="Straight Connector 128">
                  <a:extLst>
                    <a:ext uri="{FF2B5EF4-FFF2-40B4-BE49-F238E27FC236}">
                      <a16:creationId xmlns:a16="http://schemas.microsoft.com/office/drawing/2014/main" id="{F572DDC7-F359-3420-94F2-03A128EFEC12}"/>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35C0897-BE5F-B33F-98B3-EF3C83DEEB61}"/>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F15217A-1841-3EDF-9B58-875917E0D7BA}"/>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DE62BAE9-61C3-4EAB-CEFD-D8C03B7894A1}"/>
                  </a:ext>
                </a:extLst>
              </p:cNvPr>
              <p:cNvGrpSpPr/>
              <p:nvPr/>
            </p:nvGrpSpPr>
            <p:grpSpPr>
              <a:xfrm>
                <a:off x="10189886" y="2860253"/>
                <a:ext cx="468000" cy="90220"/>
                <a:chOff x="2963905" y="2073759"/>
                <a:chExt cx="2016000" cy="90220"/>
              </a:xfrm>
            </p:grpSpPr>
            <p:cxnSp>
              <p:nvCxnSpPr>
                <p:cNvPr id="123" name="Straight Connector 122">
                  <a:extLst>
                    <a:ext uri="{FF2B5EF4-FFF2-40B4-BE49-F238E27FC236}">
                      <a16:creationId xmlns:a16="http://schemas.microsoft.com/office/drawing/2014/main" id="{FF39153E-10FD-0B23-9254-8087380A50A1}"/>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448D769-AF97-43A0-F2A6-05622EE49390}"/>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4DA448C-8B11-E884-72A2-971E73A5A47B}"/>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B4F6360B-3164-1F21-3D4D-059FD09D1E05}"/>
                  </a:ext>
                </a:extLst>
              </p:cNvPr>
              <p:cNvGrpSpPr/>
              <p:nvPr/>
            </p:nvGrpSpPr>
            <p:grpSpPr>
              <a:xfrm>
                <a:off x="10252562" y="3084632"/>
                <a:ext cx="468000" cy="90220"/>
                <a:chOff x="2963905" y="2073759"/>
                <a:chExt cx="2016000" cy="90220"/>
              </a:xfrm>
            </p:grpSpPr>
            <p:cxnSp>
              <p:nvCxnSpPr>
                <p:cNvPr id="120" name="Straight Connector 119">
                  <a:extLst>
                    <a:ext uri="{FF2B5EF4-FFF2-40B4-BE49-F238E27FC236}">
                      <a16:creationId xmlns:a16="http://schemas.microsoft.com/office/drawing/2014/main" id="{CD1A4075-4AB6-DC6B-6B1C-C0B68103276D}"/>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BFE24A7-37B3-A10C-012A-EC8ECF8B331B}"/>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CD285FC-938D-84DD-8062-CA296FF14DD6}"/>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AB3A6A6B-921A-2671-B4AD-A7CDBF838D68}"/>
                  </a:ext>
                </a:extLst>
              </p:cNvPr>
              <p:cNvGrpSpPr/>
              <p:nvPr/>
            </p:nvGrpSpPr>
            <p:grpSpPr>
              <a:xfrm>
                <a:off x="10154033" y="3743885"/>
                <a:ext cx="504000" cy="90220"/>
                <a:chOff x="2963905" y="2073759"/>
                <a:chExt cx="2016000" cy="90220"/>
              </a:xfrm>
            </p:grpSpPr>
            <p:cxnSp>
              <p:nvCxnSpPr>
                <p:cNvPr id="141" name="Straight Connector 140">
                  <a:extLst>
                    <a:ext uri="{FF2B5EF4-FFF2-40B4-BE49-F238E27FC236}">
                      <a16:creationId xmlns:a16="http://schemas.microsoft.com/office/drawing/2014/main" id="{C7FB69F3-828B-C694-18ED-03FB8028A35D}"/>
                    </a:ext>
                  </a:extLst>
                </p:cNvPr>
                <p:cNvCxnSpPr/>
                <p:nvPr/>
              </p:nvCxnSpPr>
              <p:spPr>
                <a:xfrm>
                  <a:off x="2963905" y="2120986"/>
                  <a:ext cx="2013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4518DB7-05E1-F113-A445-5228244A4E83}"/>
                    </a:ext>
                  </a:extLst>
                </p:cNvPr>
                <p:cNvCxnSpPr/>
                <p:nvPr/>
              </p:nvCxnSpPr>
              <p:spPr>
                <a:xfrm>
                  <a:off x="4979905" y="2076316"/>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F6B12A8-1564-9078-6DA9-47F11F7E2099}"/>
                    </a:ext>
                  </a:extLst>
                </p:cNvPr>
                <p:cNvCxnSpPr/>
                <p:nvPr/>
              </p:nvCxnSpPr>
              <p:spPr>
                <a:xfrm>
                  <a:off x="2965182" y="2073759"/>
                  <a:ext cx="0" cy="87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7EE173DC-EF69-1BDE-1769-A0D55EA0C1EC}"/>
                </a:ext>
              </a:extLst>
            </p:cNvPr>
            <p:cNvSpPr txBox="1"/>
            <p:nvPr/>
          </p:nvSpPr>
          <p:spPr>
            <a:xfrm>
              <a:off x="9027141" y="2525471"/>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n=261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n=162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n=106</a:t>
              </a:r>
            </a:p>
          </p:txBody>
        </p:sp>
        <p:sp>
          <p:nvSpPr>
            <p:cNvPr id="37" name="TextBox 36">
              <a:extLst>
                <a:ext uri="{FF2B5EF4-FFF2-40B4-BE49-F238E27FC236}">
                  <a16:creationId xmlns:a16="http://schemas.microsoft.com/office/drawing/2014/main" id="{6DBC5A5F-C86E-C01C-EBCE-65922D956626}"/>
                </a:ext>
              </a:extLst>
            </p:cNvPr>
            <p:cNvSpPr txBox="1"/>
            <p:nvPr/>
          </p:nvSpPr>
          <p:spPr>
            <a:xfrm>
              <a:off x="9024013" y="3656788"/>
              <a:ext cx="625984" cy="730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n=101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n=57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n=37</a:t>
              </a:r>
            </a:p>
          </p:txBody>
        </p:sp>
      </p:grpSp>
      <p:sp>
        <p:nvSpPr>
          <p:cNvPr id="10" name="Footer Placeholder 9">
            <a:extLst>
              <a:ext uri="{FF2B5EF4-FFF2-40B4-BE49-F238E27FC236}">
                <a16:creationId xmlns:a16="http://schemas.microsoft.com/office/drawing/2014/main" id="{B807CEF6-ECB3-F188-E5CF-A4A31FECA283}"/>
              </a:ext>
            </a:extLst>
          </p:cNvPr>
          <p:cNvSpPr>
            <a:spLocks noGrp="1"/>
          </p:cNvSpPr>
          <p:nvPr>
            <p:ph type="ftr" sz="quarter" idx="3"/>
          </p:nvPr>
        </p:nvSpPr>
        <p:spPr>
          <a:xfrm>
            <a:off x="609600" y="6369413"/>
            <a:ext cx="10744199" cy="442131"/>
          </a:xfrm>
        </p:spPr>
        <p:txBody>
          <a:bodyPr/>
          <a:lstStyle/>
          <a:p>
            <a:r>
              <a:rPr lang="en-US" dirty="0"/>
              <a:t>ADL and G8 were assessed among ≥70 years. Error bars represent SD. 
ADL, activities of daily living; CI, confidence interval; ET, endocrine therapy; G8, geriatric assessment; QoL=quality of life; SD=standardized difference. 
</a:t>
            </a:r>
            <a:r>
              <a:rPr lang="en-US" dirty="0" err="1"/>
              <a:t>Rocque</a:t>
            </a:r>
            <a:r>
              <a:rPr lang="en-US" dirty="0"/>
              <a:t> G, et al. </a:t>
            </a:r>
            <a:r>
              <a:rPr lang="en-US" i="1" dirty="0"/>
              <a:t>ESMO</a:t>
            </a:r>
            <a:r>
              <a:rPr lang="en-US" dirty="0"/>
              <a:t> 2022; Poster 266P.</a:t>
            </a:r>
          </a:p>
        </p:txBody>
      </p:sp>
    </p:spTree>
    <p:extLst>
      <p:ext uri="{BB962C8B-B14F-4D97-AF65-F5344CB8AC3E}">
        <p14:creationId xmlns:p14="http://schemas.microsoft.com/office/powerpoint/2010/main" val="33236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CE20-DC6A-14AF-86A4-1D0CB9B40D8D}"/>
              </a:ext>
            </a:extLst>
          </p:cNvPr>
          <p:cNvSpPr>
            <a:spLocks noGrp="1"/>
          </p:cNvSpPr>
          <p:nvPr>
            <p:ph type="title"/>
          </p:nvPr>
        </p:nvSpPr>
        <p:spPr>
          <a:xfrm>
            <a:off x="609600" y="199505"/>
            <a:ext cx="10744200" cy="1185577"/>
          </a:xfrm>
        </p:spPr>
        <p:txBody>
          <a:bodyPr/>
          <a:lstStyle/>
          <a:p>
            <a:r>
              <a:rPr lang="en-US" dirty="0"/>
              <a:t>Real-World Evidence in Special Populations</a:t>
            </a:r>
          </a:p>
        </p:txBody>
      </p:sp>
      <p:sp>
        <p:nvSpPr>
          <p:cNvPr id="3" name="Content Placeholder 2">
            <a:extLst>
              <a:ext uri="{FF2B5EF4-FFF2-40B4-BE49-F238E27FC236}">
                <a16:creationId xmlns:a16="http://schemas.microsoft.com/office/drawing/2014/main" id="{88631BED-0BD9-A0B1-DB9E-F0830A2FED9C}"/>
              </a:ext>
            </a:extLst>
          </p:cNvPr>
          <p:cNvSpPr>
            <a:spLocks noGrp="1"/>
          </p:cNvSpPr>
          <p:nvPr>
            <p:ph idx="1"/>
          </p:nvPr>
        </p:nvSpPr>
        <p:spPr>
          <a:xfrm>
            <a:off x="609600" y="1477906"/>
            <a:ext cx="10744200" cy="4722477"/>
          </a:xfrm>
        </p:spPr>
        <p:txBody>
          <a:bodyPr>
            <a:normAutofit/>
          </a:bodyPr>
          <a:lstStyle/>
          <a:p>
            <a:pPr>
              <a:lnSpc>
                <a:spcPct val="150000"/>
              </a:lnSpc>
            </a:pPr>
            <a:r>
              <a:rPr lang="en-US" sz="2800" dirty="0"/>
              <a:t>RWE helps with understanding CDK4/6 in special populations</a:t>
            </a:r>
          </a:p>
          <a:p>
            <a:pPr>
              <a:lnSpc>
                <a:spcPct val="150000"/>
              </a:lnSpc>
            </a:pPr>
            <a:r>
              <a:rPr lang="en-US" sz="2800" dirty="0"/>
              <a:t>HR consistent with RCTs in all scenarios</a:t>
            </a:r>
          </a:p>
          <a:p>
            <a:pPr>
              <a:lnSpc>
                <a:spcPct val="150000"/>
              </a:lnSpc>
            </a:pPr>
            <a:r>
              <a:rPr lang="en-US" sz="2800" dirty="0"/>
              <a:t>Absolute PFS consistent with RCT data for Asians and AAs</a:t>
            </a:r>
          </a:p>
          <a:p>
            <a:pPr>
              <a:lnSpc>
                <a:spcPct val="150000"/>
              </a:lnSpc>
            </a:pPr>
            <a:r>
              <a:rPr lang="en-US" sz="2800" dirty="0"/>
              <a:t>Data can be used for shared decision making</a:t>
            </a:r>
          </a:p>
        </p:txBody>
      </p:sp>
      <p:sp>
        <p:nvSpPr>
          <p:cNvPr id="7" name="Footer Placeholder 6">
            <a:extLst>
              <a:ext uri="{FF2B5EF4-FFF2-40B4-BE49-F238E27FC236}">
                <a16:creationId xmlns:a16="http://schemas.microsoft.com/office/drawing/2014/main" id="{24E406C9-BBED-F659-2CDB-2655AA08F910}"/>
              </a:ext>
            </a:extLst>
          </p:cNvPr>
          <p:cNvSpPr>
            <a:spLocks noGrp="1"/>
          </p:cNvSpPr>
          <p:nvPr>
            <p:ph type="ftr" sz="quarter" idx="3"/>
          </p:nvPr>
        </p:nvSpPr>
        <p:spPr/>
        <p:txBody>
          <a:bodyPr/>
          <a:lstStyle/>
          <a:p>
            <a:r>
              <a:rPr lang="en-US"/>
              <a:t>AA, African American; CDK, cyclin-dependent kinase; RCT, randomized controlled trial. </a:t>
            </a:r>
          </a:p>
        </p:txBody>
      </p:sp>
    </p:spTree>
    <p:extLst>
      <p:ext uri="{BB962C8B-B14F-4D97-AF65-F5344CB8AC3E}">
        <p14:creationId xmlns:p14="http://schemas.microsoft.com/office/powerpoint/2010/main" val="168422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RWE Where RCTs Fall Short: Optimizing Frontline Treatment of HR+/HER2- Metastatic Breast Cancer</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Critically evaluate components of RWE publications to distinguish high-quality from low-quality sources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RWE of CDK4/6 inhibitors in HR+/HER2- MBC as it relates to clinical trial 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RWE to make treatment decisions for patients regarding the choice of CDK4/6 inhibitors in HR+/HER2-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Increase clinician awareness of the patient's perspective on the existence and utility of RWE as it applies to shared decision-making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1F6F523-DAA4-23EF-8A90-B9A66BCD758B}"/>
              </a:ext>
            </a:extLst>
          </p:cNvPr>
          <p:cNvSpPr>
            <a:spLocks noGrp="1"/>
          </p:cNvSpPr>
          <p:nvPr>
            <p:ph type="ftr" sz="quarter" idx="3"/>
          </p:nvPr>
        </p:nvSpPr>
        <p:spPr/>
        <p:txBody>
          <a:bodyPr/>
          <a:lstStyle/>
          <a:p>
            <a:r>
              <a:rPr lang="en-US"/>
              <a:t>RWE, real-world evidence.</a:t>
            </a:r>
          </a:p>
        </p:txBody>
      </p:sp>
      <p:sp>
        <p:nvSpPr>
          <p:cNvPr id="2" name="Title 1">
            <a:extLst>
              <a:ext uri="{FF2B5EF4-FFF2-40B4-BE49-F238E27FC236}">
                <a16:creationId xmlns:a16="http://schemas.microsoft.com/office/drawing/2014/main" id="{9A947F57-395F-F3D7-5E16-CF2DE21E308B}"/>
              </a:ext>
            </a:extLst>
          </p:cNvPr>
          <p:cNvSpPr>
            <a:spLocks noGrp="1"/>
          </p:cNvSpPr>
          <p:nvPr>
            <p:ph type="title"/>
          </p:nvPr>
        </p:nvSpPr>
        <p:spPr/>
        <p:txBody>
          <a:bodyPr/>
          <a:lstStyle/>
          <a:p>
            <a:r>
              <a:rPr lang="en-US" dirty="0"/>
              <a:t>RWE to Address Populations Not Included in </a:t>
            </a:r>
            <a:br>
              <a:rPr lang="en-US" dirty="0"/>
            </a:br>
            <a:r>
              <a:rPr lang="en-US" dirty="0"/>
              <a:t>Clinical Trials</a:t>
            </a:r>
          </a:p>
        </p:txBody>
      </p:sp>
      <p:sp>
        <p:nvSpPr>
          <p:cNvPr id="8" name="Rounded Rectangle 7">
            <a:extLst>
              <a:ext uri="{FF2B5EF4-FFF2-40B4-BE49-F238E27FC236}">
                <a16:creationId xmlns:a16="http://schemas.microsoft.com/office/drawing/2014/main" id="{39B1C677-D35A-B18E-B8CB-D6D75FEFBA69}"/>
              </a:ext>
            </a:extLst>
          </p:cNvPr>
          <p:cNvSpPr/>
          <p:nvPr/>
        </p:nvSpPr>
        <p:spPr>
          <a:xfrm>
            <a:off x="1128711" y="2057400"/>
            <a:ext cx="4114800" cy="1371600"/>
          </a:xfrm>
          <a:prstGeom prst="roundRect">
            <a:avLst/>
          </a:prstGeom>
          <a:solidFill>
            <a:schemeClr val="accent6"/>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African Americans</a:t>
            </a:r>
          </a:p>
        </p:txBody>
      </p:sp>
      <p:sp>
        <p:nvSpPr>
          <p:cNvPr id="12" name="Rounded Rectangle 11">
            <a:extLst>
              <a:ext uri="{FF2B5EF4-FFF2-40B4-BE49-F238E27FC236}">
                <a16:creationId xmlns:a16="http://schemas.microsoft.com/office/drawing/2014/main" id="{336F8370-E635-ED2D-D109-7CCDBE6F31C0}"/>
              </a:ext>
            </a:extLst>
          </p:cNvPr>
          <p:cNvSpPr/>
          <p:nvPr/>
        </p:nvSpPr>
        <p:spPr>
          <a:xfrm>
            <a:off x="6919911" y="2057400"/>
            <a:ext cx="4114800" cy="1371600"/>
          </a:xfrm>
          <a:prstGeom prst="roundRect">
            <a:avLst/>
          </a:prstGeom>
          <a:solidFill>
            <a:schemeClr val="accent6"/>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Asians</a:t>
            </a:r>
          </a:p>
        </p:txBody>
      </p:sp>
      <p:sp>
        <p:nvSpPr>
          <p:cNvPr id="13" name="Rounded Rectangle 12">
            <a:extLst>
              <a:ext uri="{FF2B5EF4-FFF2-40B4-BE49-F238E27FC236}">
                <a16:creationId xmlns:a16="http://schemas.microsoft.com/office/drawing/2014/main" id="{69FACAFB-BCA7-3EB9-9FCA-563115BBF91A}"/>
              </a:ext>
            </a:extLst>
          </p:cNvPr>
          <p:cNvSpPr/>
          <p:nvPr/>
        </p:nvSpPr>
        <p:spPr>
          <a:xfrm>
            <a:off x="4038600" y="4101318"/>
            <a:ext cx="4114800" cy="1371600"/>
          </a:xfrm>
          <a:prstGeom prst="roundRect">
            <a:avLst/>
          </a:prstGeom>
          <a:solidFill>
            <a:schemeClr val="accent6"/>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Elderly</a:t>
            </a:r>
          </a:p>
        </p:txBody>
      </p:sp>
    </p:spTree>
    <p:extLst>
      <p:ext uri="{BB962C8B-B14F-4D97-AF65-F5344CB8AC3E}">
        <p14:creationId xmlns:p14="http://schemas.microsoft.com/office/powerpoint/2010/main" val="4313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EE162B6-5B4D-4879-AD32-E4870F828995}"/>
              </a:ext>
            </a:extLst>
          </p:cNvPr>
          <p:cNvSpPr>
            <a:spLocks noGrp="1"/>
          </p:cNvSpPr>
          <p:nvPr>
            <p:ph type="title"/>
          </p:nvPr>
        </p:nvSpPr>
        <p:spPr/>
        <p:txBody>
          <a:bodyPr>
            <a:noAutofit/>
          </a:bodyPr>
          <a:lstStyle/>
          <a:p>
            <a:r>
              <a:rPr lang="en-GB" dirty="0"/>
              <a:t>P-REALITY X: Palbociclib </a:t>
            </a:r>
            <a:r>
              <a:rPr lang="en-GB" dirty="0" err="1"/>
              <a:t>REAl-world</a:t>
            </a:r>
            <a:r>
              <a:rPr lang="en-GB" dirty="0"/>
              <a:t> first-</a:t>
            </a:r>
            <a:r>
              <a:rPr lang="en-GB" dirty="0" err="1"/>
              <a:t>LIne</a:t>
            </a:r>
            <a:r>
              <a:rPr lang="en-GB" dirty="0"/>
              <a:t> </a:t>
            </a:r>
            <a:r>
              <a:rPr lang="en-GB" dirty="0" err="1"/>
              <a:t>comparaTive</a:t>
            </a:r>
            <a:r>
              <a:rPr lang="en-GB" dirty="0"/>
              <a:t> effectiveness </a:t>
            </a:r>
            <a:r>
              <a:rPr lang="en-GB" dirty="0" err="1"/>
              <a:t>studY</a:t>
            </a:r>
            <a:r>
              <a:rPr lang="en-GB" dirty="0"/>
              <a:t> </a:t>
            </a:r>
            <a:r>
              <a:rPr lang="en-GB" dirty="0" err="1"/>
              <a:t>eXtended</a:t>
            </a:r>
            <a:endParaRPr lang="en-GB" dirty="0"/>
          </a:p>
        </p:txBody>
      </p:sp>
      <p:grpSp>
        <p:nvGrpSpPr>
          <p:cNvPr id="2" name="Group 1">
            <a:extLst>
              <a:ext uri="{FF2B5EF4-FFF2-40B4-BE49-F238E27FC236}">
                <a16:creationId xmlns:a16="http://schemas.microsoft.com/office/drawing/2014/main" id="{7B7CDBFB-5E82-4BE0-A462-0C016722EA20}"/>
              </a:ext>
            </a:extLst>
          </p:cNvPr>
          <p:cNvGrpSpPr/>
          <p:nvPr/>
        </p:nvGrpSpPr>
        <p:grpSpPr>
          <a:xfrm>
            <a:off x="7366053" y="3229740"/>
            <a:ext cx="4100976" cy="2861634"/>
            <a:chOff x="7366053" y="3162094"/>
            <a:chExt cx="4100976" cy="2861634"/>
          </a:xfrm>
          <a:solidFill>
            <a:schemeClr val="bg1">
              <a:lumMod val="85000"/>
            </a:schemeClr>
          </a:solidFill>
        </p:grpSpPr>
        <p:sp>
          <p:nvSpPr>
            <p:cNvPr id="26" name="Rectangle: Rounded Corners 25">
              <a:extLst>
                <a:ext uri="{FF2B5EF4-FFF2-40B4-BE49-F238E27FC236}">
                  <a16:creationId xmlns:a16="http://schemas.microsoft.com/office/drawing/2014/main" id="{81A8B604-CB3A-4022-A628-DB2BCB6FD20B}"/>
                </a:ext>
              </a:extLst>
            </p:cNvPr>
            <p:cNvSpPr/>
            <p:nvPr/>
          </p:nvSpPr>
          <p:spPr>
            <a:xfrm>
              <a:off x="7366053" y="3909366"/>
              <a:ext cx="4100976" cy="2114362"/>
            </a:xfrm>
            <a:prstGeom prst="roundRect">
              <a:avLst>
                <a:gd name="adj" fmla="val 6491"/>
              </a:avLst>
            </a:prstGeom>
            <a:solidFill>
              <a:schemeClr val="bg1">
                <a:lumMod val="9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710987" rtl="0" eaLnBrk="1" fontAlgn="base"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Nova" panose="020B0504020202020204" pitchFamily="34" charset="0"/>
                  <a:ea typeface="+mn-ea"/>
                  <a:cs typeface="+mn-cs"/>
                </a:rPr>
                <a:t>Statistical analyses: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Unadjusted analyses were conducted first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sIPTW</a:t>
              </a: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as the primary analysis was performed to balance baseline demographic and clinical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1:1 PSM was conducted as a sensitivity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Median survival times and 95% CIs for OS and </a:t>
              </a:r>
              <a:r>
                <a:rPr kumimoji="0" lang="en-GB" sz="12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rwPFS</a:t>
              </a: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were estimated using the weighted Kaplan-Meier 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Cox proportional hazards model was used to compute the HR and the corresponding 95% CI</a:t>
              </a:r>
            </a:p>
          </p:txBody>
        </p:sp>
        <p:sp>
          <p:nvSpPr>
            <p:cNvPr id="13" name="Rectangle: Rounded Corners 12">
              <a:extLst>
                <a:ext uri="{FF2B5EF4-FFF2-40B4-BE49-F238E27FC236}">
                  <a16:creationId xmlns:a16="http://schemas.microsoft.com/office/drawing/2014/main" id="{604B2D00-5D98-4AD7-9920-05D742F179A0}"/>
                </a:ext>
              </a:extLst>
            </p:cNvPr>
            <p:cNvSpPr/>
            <p:nvPr/>
          </p:nvSpPr>
          <p:spPr>
            <a:xfrm>
              <a:off x="7366053" y="3162094"/>
              <a:ext cx="4100976" cy="652543"/>
            </a:xfrm>
            <a:prstGeom prst="roundRect">
              <a:avLst/>
            </a:prstGeom>
            <a:solidFill>
              <a:schemeClr val="bg1">
                <a:lumMod val="9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Planned endpoints: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Primary - 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Secondary - </a:t>
              </a:r>
              <a:r>
                <a:rPr kumimoji="0" lang="en-GB" sz="1200" b="0" i="0" u="none" strike="noStrike" kern="1200" cap="none" spc="0" normalizeH="0" baseline="0" noProof="0" err="1">
                  <a:ln>
                    <a:noFill/>
                  </a:ln>
                  <a:solidFill>
                    <a:prstClr val="black"/>
                  </a:solidFill>
                  <a:effectLst/>
                  <a:uLnTx/>
                  <a:uFillTx/>
                  <a:latin typeface="Arial Nova" panose="020B0504020202020204" pitchFamily="34" charset="0"/>
                  <a:ea typeface="+mn-ea"/>
                  <a:cs typeface="+mn-cs"/>
                </a:rPr>
                <a:t>rwPFS</a:t>
              </a:r>
              <a:r>
                <a:rPr kumimoji="0" lang="en-GB" sz="1200" b="0" i="0" u="none" strike="noStrike" kern="1200" cap="none" spc="0" normalizeH="0" baseline="30000" noProof="0">
                  <a:ln>
                    <a:noFill/>
                  </a:ln>
                  <a:solidFill>
                    <a:prstClr val="black"/>
                  </a:solidFill>
                  <a:effectLst/>
                  <a:uLnTx/>
                  <a:uFillTx/>
                  <a:latin typeface="Arial Nova" panose="020B0504020202020204" pitchFamily="34" charset="0"/>
                  <a:ea typeface="+mn-ea"/>
                  <a:cs typeface="+mn-cs"/>
                </a:rPr>
                <a:t>†</a:t>
              </a:r>
              <a:r>
                <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a:t>
              </a:r>
            </a:p>
          </p:txBody>
        </p:sp>
      </p:grpSp>
      <p:sp>
        <p:nvSpPr>
          <p:cNvPr id="4" name="Rectangle: Rounded Corners 3">
            <a:extLst>
              <a:ext uri="{FF2B5EF4-FFF2-40B4-BE49-F238E27FC236}">
                <a16:creationId xmlns:a16="http://schemas.microsoft.com/office/drawing/2014/main" id="{3284B716-8B31-484D-B297-C35FE35542F9}"/>
              </a:ext>
            </a:extLst>
          </p:cNvPr>
          <p:cNvSpPr/>
          <p:nvPr/>
        </p:nvSpPr>
        <p:spPr>
          <a:xfrm>
            <a:off x="388575" y="3572827"/>
            <a:ext cx="4267484" cy="20849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1" indent="-114300" algn="l" defTabSz="622300" rtl="0" eaLnBrk="1" fontAlgn="auto" latinLnBrk="0" hangingPunct="1">
              <a:lnSpc>
                <a:spcPct val="90000"/>
              </a:lnSpc>
              <a:spcBef>
                <a:spcPct val="0"/>
              </a:spcBef>
              <a:spcAft>
                <a:spcPts val="90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Postmenopausal women and men aged </a:t>
            </a:r>
            <a:b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≥18 years with HR+/HER2‒ </a:t>
            </a:r>
            <a:r>
              <a:rPr kumimoji="0" lang="en-GB" sz="1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Arial" panose="020B0604020202020204" pitchFamily="34" charset="0"/>
              </a:rPr>
              <a:t>mBC</a:t>
            </a: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 (N=2888)</a:t>
            </a:r>
          </a:p>
          <a:p>
            <a:pPr marL="114300" marR="0" lvl="1" indent="-114300" algn="l" defTabSz="622300" rtl="0" eaLnBrk="1" fontAlgn="auto" latinLnBrk="0" hangingPunct="1">
              <a:lnSpc>
                <a:spcPct val="90000"/>
              </a:lnSpc>
              <a:spcBef>
                <a:spcPct val="0"/>
              </a:spcBef>
              <a:spcAft>
                <a:spcPts val="90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Index date i.e., starting date of the first line </a:t>
            </a:r>
            <a:r>
              <a:rPr kumimoji="0" lang="en-GB" sz="1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Arial" panose="020B0604020202020204" pitchFamily="34" charset="0"/>
              </a:rPr>
              <a:t>mBC</a:t>
            </a: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 treatment (PAL plus AI or AI alone) from 03 February 2015 to 31 March 2020 </a:t>
            </a:r>
          </a:p>
          <a:p>
            <a:pPr marL="114300" marR="0" lvl="1" indent="-114300" algn="l" defTabSz="622300" rtl="0" eaLnBrk="1" fontAlgn="auto" latinLnBrk="0" hangingPunct="1">
              <a:lnSpc>
                <a:spcPct val="90000"/>
              </a:lnSpc>
              <a:spcBef>
                <a:spcPct val="0"/>
              </a:spcBef>
              <a:spcAft>
                <a:spcPts val="90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Follow-up from index date to death, study end (data cut-off, 30 September 2020), or last visit, whichever occurred first</a:t>
            </a:r>
          </a:p>
        </p:txBody>
      </p:sp>
      <p:grpSp>
        <p:nvGrpSpPr>
          <p:cNvPr id="8" name="Group 7">
            <a:extLst>
              <a:ext uri="{FF2B5EF4-FFF2-40B4-BE49-F238E27FC236}">
                <a16:creationId xmlns:a16="http://schemas.microsoft.com/office/drawing/2014/main" id="{55399AFD-63AC-4EB1-A46E-1E9AF7E65124}"/>
              </a:ext>
            </a:extLst>
          </p:cNvPr>
          <p:cNvGrpSpPr/>
          <p:nvPr/>
        </p:nvGrpSpPr>
        <p:grpSpPr>
          <a:xfrm>
            <a:off x="5142832" y="3853689"/>
            <a:ext cx="1969118" cy="1523207"/>
            <a:chOff x="5199982" y="3745882"/>
            <a:chExt cx="1969118" cy="1523207"/>
          </a:xfrm>
        </p:grpSpPr>
        <p:sp>
          <p:nvSpPr>
            <p:cNvPr id="5" name="Rectangle: Rounded Corners 4">
              <a:extLst>
                <a:ext uri="{FF2B5EF4-FFF2-40B4-BE49-F238E27FC236}">
                  <a16:creationId xmlns:a16="http://schemas.microsoft.com/office/drawing/2014/main" id="{96254D1E-1145-4BB2-AF10-95D5F7F48992}"/>
                </a:ext>
              </a:extLst>
            </p:cNvPr>
            <p:cNvSpPr/>
            <p:nvPr/>
          </p:nvSpPr>
          <p:spPr>
            <a:xfrm>
              <a:off x="5199985" y="3745882"/>
              <a:ext cx="1969115" cy="7093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PAL + 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n=1324</a:t>
              </a:r>
              <a:endParaRPr kumimoji="0" lang="en-US"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endParaRPr>
            </a:p>
          </p:txBody>
        </p:sp>
        <p:sp>
          <p:nvSpPr>
            <p:cNvPr id="6" name="Rectangle: Rounded Corners 5">
              <a:extLst>
                <a:ext uri="{FF2B5EF4-FFF2-40B4-BE49-F238E27FC236}">
                  <a16:creationId xmlns:a16="http://schemas.microsoft.com/office/drawing/2014/main" id="{6630B4A9-AEAE-46F6-8E03-DBDB36E7C690}"/>
                </a:ext>
              </a:extLst>
            </p:cNvPr>
            <p:cNvSpPr/>
            <p:nvPr/>
          </p:nvSpPr>
          <p:spPr>
            <a:xfrm>
              <a:off x="5199982" y="4559717"/>
              <a:ext cx="1969115" cy="7093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n=1564</a:t>
              </a:r>
            </a:p>
          </p:txBody>
        </p:sp>
      </p:grpSp>
      <p:sp>
        <p:nvSpPr>
          <p:cNvPr id="31" name="Rectangle: Rounded Corners 30">
            <a:extLst>
              <a:ext uri="{FF2B5EF4-FFF2-40B4-BE49-F238E27FC236}">
                <a16:creationId xmlns:a16="http://schemas.microsoft.com/office/drawing/2014/main" id="{9958D755-B1AD-49DF-BE46-1D8F53FF1144}"/>
              </a:ext>
            </a:extLst>
          </p:cNvPr>
          <p:cNvSpPr/>
          <p:nvPr/>
        </p:nvSpPr>
        <p:spPr>
          <a:xfrm>
            <a:off x="1653911" y="1545342"/>
            <a:ext cx="9808167" cy="613404"/>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To evaluate the effectiveness of first-line PAL + AI, as compared with AI alone, in patients with HR+/HER2– MBC treated in </a:t>
            </a:r>
            <a:r>
              <a:rPr kumimoji="0" lang="en-GB"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real-world clinical practice </a:t>
            </a:r>
            <a: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in the United States</a:t>
            </a:r>
          </a:p>
        </p:txBody>
      </p:sp>
      <p:sp>
        <p:nvSpPr>
          <p:cNvPr id="33" name="Oval 32">
            <a:extLst>
              <a:ext uri="{FF2B5EF4-FFF2-40B4-BE49-F238E27FC236}">
                <a16:creationId xmlns:a16="http://schemas.microsoft.com/office/drawing/2014/main" id="{1894ACD4-45AA-408B-A25E-377D19BA1D44}"/>
              </a:ext>
            </a:extLst>
          </p:cNvPr>
          <p:cNvSpPr/>
          <p:nvPr/>
        </p:nvSpPr>
        <p:spPr>
          <a:xfrm>
            <a:off x="388575" y="1409884"/>
            <a:ext cx="864000" cy="86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Objective</a:t>
            </a:r>
          </a:p>
        </p:txBody>
      </p:sp>
      <p:sp>
        <p:nvSpPr>
          <p:cNvPr id="40" name="Isosceles Triangle 39">
            <a:extLst>
              <a:ext uri="{FF2B5EF4-FFF2-40B4-BE49-F238E27FC236}">
                <a16:creationId xmlns:a16="http://schemas.microsoft.com/office/drawing/2014/main" id="{692B5828-5AE0-4163-9FAD-AF28A0E07521}"/>
              </a:ext>
            </a:extLst>
          </p:cNvPr>
          <p:cNvSpPr/>
          <p:nvPr/>
        </p:nvSpPr>
        <p:spPr>
          <a:xfrm rot="5400000">
            <a:off x="1307647" y="1728807"/>
            <a:ext cx="291194" cy="246475"/>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endParaRPr>
          </a:p>
        </p:txBody>
      </p:sp>
      <p:sp>
        <p:nvSpPr>
          <p:cNvPr id="42" name="Rectangle: Rounded Corners 41">
            <a:extLst>
              <a:ext uri="{FF2B5EF4-FFF2-40B4-BE49-F238E27FC236}">
                <a16:creationId xmlns:a16="http://schemas.microsoft.com/office/drawing/2014/main" id="{CCB00E7C-11CB-4BA8-817E-446A6961230B}"/>
              </a:ext>
            </a:extLst>
          </p:cNvPr>
          <p:cNvSpPr/>
          <p:nvPr/>
        </p:nvSpPr>
        <p:spPr>
          <a:xfrm>
            <a:off x="1658861" y="2447524"/>
            <a:ext cx="9808167" cy="6120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Retrospective, cohort analysis of electronic health records within the US Flatiron Health Analytic Database</a:t>
            </a:r>
          </a:p>
        </p:txBody>
      </p:sp>
      <p:sp>
        <p:nvSpPr>
          <p:cNvPr id="44" name="Oval 43">
            <a:extLst>
              <a:ext uri="{FF2B5EF4-FFF2-40B4-BE49-F238E27FC236}">
                <a16:creationId xmlns:a16="http://schemas.microsoft.com/office/drawing/2014/main" id="{E5D62C87-F90F-45EF-9808-123BE0CD98A2}"/>
              </a:ext>
            </a:extLst>
          </p:cNvPr>
          <p:cNvSpPr/>
          <p:nvPr/>
        </p:nvSpPr>
        <p:spPr>
          <a:xfrm>
            <a:off x="388575" y="2321524"/>
            <a:ext cx="863998"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Method</a:t>
            </a:r>
          </a:p>
        </p:txBody>
      </p:sp>
      <p:sp>
        <p:nvSpPr>
          <p:cNvPr id="45" name="Isosceles Triangle 44">
            <a:extLst>
              <a:ext uri="{FF2B5EF4-FFF2-40B4-BE49-F238E27FC236}">
                <a16:creationId xmlns:a16="http://schemas.microsoft.com/office/drawing/2014/main" id="{ED36D4F7-41C7-4C6E-AA82-C16E1836EE86}"/>
              </a:ext>
            </a:extLst>
          </p:cNvPr>
          <p:cNvSpPr/>
          <p:nvPr/>
        </p:nvSpPr>
        <p:spPr>
          <a:xfrm rot="5400000">
            <a:off x="1310120" y="2630287"/>
            <a:ext cx="291194" cy="2464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endParaRPr>
          </a:p>
        </p:txBody>
      </p:sp>
      <p:cxnSp>
        <p:nvCxnSpPr>
          <p:cNvPr id="23" name="Straight Arrow Connector 22">
            <a:extLst>
              <a:ext uri="{FF2B5EF4-FFF2-40B4-BE49-F238E27FC236}">
                <a16:creationId xmlns:a16="http://schemas.microsoft.com/office/drawing/2014/main" id="{3BCE005E-C1EC-4A86-AFF9-6DAB05600C48}"/>
              </a:ext>
            </a:extLst>
          </p:cNvPr>
          <p:cNvCxnSpPr>
            <a:cxnSpLocks/>
            <a:endCxn id="5" idx="1"/>
          </p:cNvCxnSpPr>
          <p:nvPr/>
        </p:nvCxnSpPr>
        <p:spPr>
          <a:xfrm>
            <a:off x="4656059" y="4208375"/>
            <a:ext cx="48677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576C77-EA65-421D-8E96-E7688890B8F2}"/>
              </a:ext>
            </a:extLst>
          </p:cNvPr>
          <p:cNvCxnSpPr>
            <a:cxnSpLocks/>
            <a:endCxn id="6" idx="1"/>
          </p:cNvCxnSpPr>
          <p:nvPr/>
        </p:nvCxnSpPr>
        <p:spPr>
          <a:xfrm>
            <a:off x="4656059" y="5020149"/>
            <a:ext cx="486773" cy="206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FD6E0CA-5D87-4AFA-8EFD-7A05FD8B4380}"/>
              </a:ext>
            </a:extLst>
          </p:cNvPr>
          <p:cNvSpPr>
            <a:spLocks noGrp="1"/>
          </p:cNvSpPr>
          <p:nvPr>
            <p:ph type="ftr" sz="quarter" idx="3"/>
          </p:nvPr>
        </p:nvSpPr>
        <p:spPr>
          <a:xfrm>
            <a:off x="609600" y="6407720"/>
            <a:ext cx="11059886" cy="442131"/>
          </a:xfrm>
        </p:spPr>
        <p:txBody>
          <a:bodyPr/>
          <a:lstStyle/>
          <a:p>
            <a:r>
              <a:rPr lang="en-GB" sz="900" dirty="0"/>
              <a:t>AI, aromatase inhibitor; CI, confidence interval; CR, complete response; HR, hazard ratio; HR+, hormone receptor positive; </a:t>
            </a:r>
            <a:r>
              <a:rPr lang="en-GB" sz="900" dirty="0" err="1"/>
              <a:t>mBC</a:t>
            </a:r>
            <a:r>
              <a:rPr lang="en-GB" sz="900" dirty="0"/>
              <a:t>, metastatic breast cancer; OS, overall survival; PAL, palbociclib; PSM, propensity score matching; </a:t>
            </a:r>
            <a:r>
              <a:rPr lang="en-GB" sz="900" dirty="0" err="1"/>
              <a:t>rwPFS</a:t>
            </a:r>
            <a:r>
              <a:rPr lang="en-GB" sz="900" dirty="0"/>
              <a:t>, real-world progression-free survival; </a:t>
            </a:r>
            <a:r>
              <a:rPr lang="en-GB" sz="900" dirty="0" err="1"/>
              <a:t>sIPTW</a:t>
            </a:r>
            <a:r>
              <a:rPr lang="en-GB" sz="900" dirty="0"/>
              <a:t>, stabilized inverse probability treatment weighting. </a:t>
            </a:r>
            <a:r>
              <a:rPr lang="en-US" sz="900" dirty="0">
                <a:latin typeface="Arial Nova" panose="020B0504020202020204" pitchFamily="34" charset="0"/>
              </a:rPr>
              <a:t>*OS was defined as the time in months from the index date to death from any cause. †</a:t>
            </a:r>
            <a:r>
              <a:rPr lang="en-US" sz="900" dirty="0" err="1">
                <a:latin typeface="Arial Nova" panose="020B0504020202020204" pitchFamily="34" charset="0"/>
              </a:rPr>
              <a:t>rwPFS</a:t>
            </a:r>
            <a:r>
              <a:rPr lang="en-US" sz="900" dirty="0">
                <a:latin typeface="Arial Nova" panose="020B0504020202020204" pitchFamily="34" charset="0"/>
              </a:rPr>
              <a:t> was defined as the number of months from index date to the date of the first documentation of real-world progressive disease or death due to any cause, whichever occurred first.</a:t>
            </a:r>
            <a:endParaRPr lang="en-US" sz="900"/>
          </a:p>
          <a:p>
            <a:r>
              <a:rPr lang="en-US" sz="900"/>
              <a:t>Rugo H, et al. </a:t>
            </a:r>
            <a:r>
              <a:rPr lang="en-US" sz="900" i="1"/>
              <a:t>ESMO BC</a:t>
            </a:r>
            <a:r>
              <a:rPr lang="en-US" sz="900"/>
              <a:t>. 2022. Poster 169P.</a:t>
            </a:r>
          </a:p>
        </p:txBody>
      </p:sp>
    </p:spTree>
    <p:extLst>
      <p:ext uri="{BB962C8B-B14F-4D97-AF65-F5344CB8AC3E}">
        <p14:creationId xmlns:p14="http://schemas.microsoft.com/office/powerpoint/2010/main" val="304217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9979574-8C42-46DE-98B6-0A0B2984D41A}"/>
              </a:ext>
            </a:extLst>
          </p:cNvPr>
          <p:cNvSpPr>
            <a:spLocks noGrp="1"/>
          </p:cNvSpPr>
          <p:nvPr>
            <p:ph type="title"/>
          </p:nvPr>
        </p:nvSpPr>
        <p:spPr/>
        <p:txBody>
          <a:bodyPr anchor="t">
            <a:noAutofit/>
          </a:bodyPr>
          <a:lstStyle/>
          <a:p>
            <a:r>
              <a:rPr lang="en-US" sz="2400" noProof="0" dirty="0"/>
              <a:t>Real-World Studies Reflect </a:t>
            </a:r>
            <a:r>
              <a:rPr lang="en-US" sz="2400" dirty="0"/>
              <a:t>C</a:t>
            </a:r>
            <a:r>
              <a:rPr lang="en-US" sz="2400" noProof="0" dirty="0" err="1"/>
              <a:t>linical</a:t>
            </a:r>
            <a:r>
              <a:rPr lang="en-US" sz="2400" noProof="0" dirty="0"/>
              <a:t> Trial Data for Black and Hispanic Patients, Demonstrating </a:t>
            </a:r>
            <a:r>
              <a:rPr lang="en-US" sz="2400" dirty="0"/>
              <a:t>S</a:t>
            </a:r>
            <a:r>
              <a:rPr lang="en-US" sz="2400" noProof="0" dirty="0" err="1"/>
              <a:t>imilar</a:t>
            </a:r>
            <a:r>
              <a:rPr lang="en-US" sz="2400" noProof="0" dirty="0"/>
              <a:t> </a:t>
            </a:r>
            <a:r>
              <a:rPr lang="en-US" sz="2400" dirty="0"/>
              <a:t>B</a:t>
            </a:r>
            <a:r>
              <a:rPr lang="en-US" sz="2400" noProof="0" dirty="0" err="1"/>
              <a:t>enefit</a:t>
            </a:r>
            <a:r>
              <a:rPr lang="en-US" sz="2400" noProof="0" dirty="0"/>
              <a:t> </a:t>
            </a:r>
            <a:r>
              <a:rPr lang="en-US" sz="2400" dirty="0"/>
              <a:t>P</a:t>
            </a:r>
            <a:r>
              <a:rPr lang="en-US" sz="2400" noProof="0" dirty="0" err="1"/>
              <a:t>rofiles</a:t>
            </a:r>
            <a:r>
              <a:rPr lang="en-US" sz="2400" noProof="0" dirty="0"/>
              <a:t> with PAL + ET</a:t>
            </a:r>
            <a:endParaRPr lang="en-US" sz="2400" dirty="0"/>
          </a:p>
        </p:txBody>
      </p:sp>
      <p:sp>
        <p:nvSpPr>
          <p:cNvPr id="9" name="Content Placeholder 8">
            <a:extLst>
              <a:ext uri="{FF2B5EF4-FFF2-40B4-BE49-F238E27FC236}">
                <a16:creationId xmlns:a16="http://schemas.microsoft.com/office/drawing/2014/main" id="{C7FDEB91-98EF-4577-BB13-C1F6618C2482}"/>
              </a:ext>
            </a:extLst>
          </p:cNvPr>
          <p:cNvSpPr>
            <a:spLocks noGrp="1"/>
          </p:cNvSpPr>
          <p:nvPr>
            <p:ph idx="1"/>
          </p:nvPr>
        </p:nvSpPr>
        <p:spPr>
          <a:xfrm>
            <a:off x="609600" y="1115161"/>
            <a:ext cx="10744200" cy="694774"/>
          </a:xfrm>
        </p:spPr>
        <p:txBody>
          <a:bodyPr>
            <a:normAutofit fontScale="85000" lnSpcReduction="10000"/>
          </a:bodyPr>
          <a:lstStyle/>
          <a:p>
            <a:pPr marL="0" marR="0" lvl="0" indent="0" algn="l" defTabSz="914400" rtl="0" eaLnBrk="1" fontAlgn="auto" latinLnBrk="0" hangingPunct="1">
              <a:lnSpc>
                <a:spcPct val="110000"/>
              </a:lnSpc>
              <a:spcBef>
                <a:spcPts val="600"/>
              </a:spcBef>
              <a:buClrTx/>
              <a:buSzTx/>
              <a:buFontTx/>
              <a:buNone/>
              <a:tabLst/>
              <a:defRPr/>
            </a:pPr>
            <a:r>
              <a:rPr kumimoji="0" lang="en-GB" sz="1800" i="0" u="none" strike="noStrike" kern="1200" cap="none" spc="0" normalizeH="0" baseline="0" noProof="0" dirty="0">
                <a:ln>
                  <a:noFill/>
                </a:ln>
                <a:solidFill>
                  <a:schemeClr val="tx1"/>
                </a:solidFill>
                <a:effectLst/>
                <a:uLnTx/>
                <a:uFillTx/>
              </a:rPr>
              <a:t>Real-world comparative effectiveness study: </a:t>
            </a:r>
            <a:r>
              <a:rPr kumimoji="0" lang="en-US" sz="1800" i="0" u="none" strike="noStrike" kern="1200" cap="none" spc="0" normalizeH="0" baseline="0" noProof="0" dirty="0">
                <a:ln>
                  <a:noFill/>
                </a:ln>
                <a:solidFill>
                  <a:schemeClr val="tx1"/>
                </a:solidFill>
                <a:effectLst/>
                <a:uLnTx/>
                <a:uFillTx/>
              </a:rPr>
              <a:t>Hispanic and African American patients</a:t>
            </a:r>
            <a:r>
              <a:rPr kumimoji="0" lang="en-GB" sz="1800" i="0" u="none" strike="noStrike" kern="1200" cap="none" spc="0" normalizeH="0" baseline="0" noProof="0" dirty="0">
                <a:ln>
                  <a:noFill/>
                </a:ln>
                <a:solidFill>
                  <a:schemeClr val="tx1"/>
                </a:solidFill>
                <a:effectLst/>
                <a:uLnTx/>
                <a:uFillTx/>
              </a:rPr>
              <a:t> (FLATIRON database)</a:t>
            </a:r>
          </a:p>
          <a:p>
            <a:pPr>
              <a:lnSpc>
                <a:spcPct val="110000"/>
              </a:lnSpc>
              <a:spcBef>
                <a:spcPts val="600"/>
              </a:spcBef>
              <a:buClr>
                <a:schemeClr val="accent1"/>
              </a:buClr>
              <a:defRPr/>
            </a:pPr>
            <a:r>
              <a:rPr lang="en-US" sz="1600" dirty="0">
                <a:solidFill>
                  <a:schemeClr val="tx1"/>
                </a:solidFill>
              </a:rPr>
              <a:t>151 </a:t>
            </a:r>
            <a:r>
              <a:rPr lang="en-GB" sz="1600" dirty="0">
                <a:solidFill>
                  <a:schemeClr val="tx1"/>
                </a:solidFill>
              </a:rPr>
              <a:t>Hispanic and African American women with HR+/HER2- </a:t>
            </a:r>
            <a:r>
              <a:rPr lang="en-GB" sz="1600" dirty="0" err="1">
                <a:solidFill>
                  <a:schemeClr val="tx1"/>
                </a:solidFill>
              </a:rPr>
              <a:t>mBC</a:t>
            </a:r>
            <a:r>
              <a:rPr lang="en-GB" sz="1600" dirty="0">
                <a:solidFill>
                  <a:schemeClr val="tx1"/>
                </a:solidFill>
              </a:rPr>
              <a:t>; 24.5% were Hispanic and 75.5% were African American</a:t>
            </a:r>
            <a:endParaRPr kumimoji="0" lang="en-US" sz="1600" i="0" u="none" strike="noStrike" kern="1200" cap="none" spc="0" normalizeH="0" baseline="0" noProof="0" dirty="0">
              <a:ln>
                <a:noFill/>
              </a:ln>
              <a:solidFill>
                <a:schemeClr val="tx1"/>
              </a:solidFill>
              <a:effectLst/>
              <a:uLnTx/>
              <a:uFillTx/>
            </a:endParaRPr>
          </a:p>
        </p:txBody>
      </p:sp>
      <p:sp>
        <p:nvSpPr>
          <p:cNvPr id="20" name="Content Placeholder 10">
            <a:extLst>
              <a:ext uri="{FF2B5EF4-FFF2-40B4-BE49-F238E27FC236}">
                <a16:creationId xmlns:a16="http://schemas.microsoft.com/office/drawing/2014/main" id="{91E8E5BD-D56D-4BF7-B003-9A1DF37167FA}"/>
              </a:ext>
            </a:extLst>
          </p:cNvPr>
          <p:cNvSpPr txBox="1">
            <a:spLocks/>
          </p:cNvSpPr>
          <p:nvPr/>
        </p:nvSpPr>
        <p:spPr>
          <a:xfrm>
            <a:off x="726409" y="5659378"/>
            <a:ext cx="10850936" cy="364443"/>
          </a:xfrm>
          <a:prstGeom prst="roundRect">
            <a:avLst/>
          </a:prstGeom>
          <a:solidFill>
            <a:schemeClr val="bg1">
              <a:lumMod val="95000"/>
            </a:schemeClr>
          </a:solidFill>
          <a:ln w="28575">
            <a:solidFill>
              <a:schemeClr val="accent1"/>
            </a:solidFill>
          </a:ln>
        </p:spPr>
        <p:txBody>
          <a:bodyPr vert="horz" lIns="91440" tIns="45720" rIns="91440" bIns="45720" rtlCol="0">
            <a:noAutofit/>
          </a:bodyPr>
          <a:lstStyle>
            <a:lvl1pPr marL="18288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457200" marR="0" indent="-22860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sz="1800" kern="1200">
                <a:solidFill>
                  <a:schemeClr val="tx2"/>
                </a:solidFill>
                <a:latin typeface="+mn-lt"/>
                <a:ea typeface="+mn-ea"/>
                <a:cs typeface="+mn-cs"/>
              </a:defRPr>
            </a:lvl2pPr>
            <a:lvl3pPr marL="548640" marR="0" indent="-18288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1600" kern="1200">
                <a:solidFill>
                  <a:schemeClr val="tx2"/>
                </a:solidFill>
                <a:latin typeface="+mn-lt"/>
                <a:ea typeface="+mn-ea"/>
                <a:cs typeface="+mn-cs"/>
              </a:defRPr>
            </a:lvl3pPr>
            <a:lvl4pPr marL="914400" marR="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097280" marR="0" indent="-18288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In Hispanic and African American patients, PAL+LET prolonged median </a:t>
            </a:r>
            <a:r>
              <a:rPr kumimoji="0" lang="en-US" sz="16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rwPFS</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and OS compared with LET alone</a:t>
            </a:r>
          </a:p>
        </p:txBody>
      </p:sp>
      <p:graphicFrame>
        <p:nvGraphicFramePr>
          <p:cNvPr id="23" name="Table 22">
            <a:extLst>
              <a:ext uri="{FF2B5EF4-FFF2-40B4-BE49-F238E27FC236}">
                <a16:creationId xmlns:a16="http://schemas.microsoft.com/office/drawing/2014/main" id="{29FF7C07-82AC-440B-93A4-6FC350D76EEF}"/>
              </a:ext>
            </a:extLst>
          </p:cNvPr>
          <p:cNvGraphicFramePr>
            <a:graphicFrameLocks noGrp="1"/>
          </p:cNvGraphicFramePr>
          <p:nvPr>
            <p:extLst>
              <p:ext uri="{D42A27DB-BD31-4B8C-83A1-F6EECF244321}">
                <p14:modId xmlns:p14="http://schemas.microsoft.com/office/powerpoint/2010/main" val="1163124285"/>
              </p:ext>
            </p:extLst>
          </p:nvPr>
        </p:nvGraphicFramePr>
        <p:xfrm>
          <a:off x="6471192" y="4614538"/>
          <a:ext cx="5292000" cy="653742"/>
        </p:xfrm>
        <a:graphic>
          <a:graphicData uri="http://schemas.openxmlformats.org/drawingml/2006/table">
            <a:tbl>
              <a:tblPr firstRow="1" bandRow="1">
                <a:tableStyleId>{21E4AEA4-8DFA-4A89-87EB-49C32662AFE0}</a:tableStyleId>
              </a:tblPr>
              <a:tblGrid>
                <a:gridCol w="1408300">
                  <a:extLst>
                    <a:ext uri="{9D8B030D-6E8A-4147-A177-3AD203B41FA5}">
                      <a16:colId xmlns:a16="http://schemas.microsoft.com/office/drawing/2014/main" val="3295525460"/>
                    </a:ext>
                  </a:extLst>
                </a:gridCol>
                <a:gridCol w="1941850">
                  <a:extLst>
                    <a:ext uri="{9D8B030D-6E8A-4147-A177-3AD203B41FA5}">
                      <a16:colId xmlns:a16="http://schemas.microsoft.com/office/drawing/2014/main" val="2179098877"/>
                    </a:ext>
                  </a:extLst>
                </a:gridCol>
                <a:gridCol w="1941850">
                  <a:extLst>
                    <a:ext uri="{9D8B030D-6E8A-4147-A177-3AD203B41FA5}">
                      <a16:colId xmlns:a16="http://schemas.microsoft.com/office/drawing/2014/main" val="238307673"/>
                    </a:ext>
                  </a:extLst>
                </a:gridCol>
              </a:tblGrid>
              <a:tr h="159966">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a:solidFill>
                            <a:schemeClr val="bg1"/>
                          </a:solidFill>
                          <a:latin typeface="Arial Nova" panose="020B0504020202020204" pitchFamily="34" charset="0"/>
                        </a:rPr>
                        <a:t>Outcome, %</a:t>
                      </a:r>
                      <a:endParaRPr lang="en-US" sz="1100" b="1">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tc>
                  <a:txBody>
                    <a:bodyPr/>
                    <a:lstStyle/>
                    <a:p>
                      <a:pPr algn="ctr">
                        <a:lnSpc>
                          <a:spcPct val="95000"/>
                        </a:lnSpc>
                      </a:pPr>
                      <a:r>
                        <a:rPr lang="en-US" sz="1100" b="1" baseline="0">
                          <a:solidFill>
                            <a:schemeClr val="bg1"/>
                          </a:solidFill>
                          <a:latin typeface="Arial Nova" panose="020B0504020202020204" pitchFamily="34" charset="0"/>
                        </a:rPr>
                        <a:t>PAL+LET (n=76)</a:t>
                      </a:r>
                      <a:endParaRPr lang="en-US" sz="1100" b="1" baseline="0">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tc>
                  <a:txBody>
                    <a:bodyPr/>
                    <a:lstStyle/>
                    <a:p>
                      <a:pPr algn="ctr">
                        <a:lnSpc>
                          <a:spcPct val="95000"/>
                        </a:lnSpc>
                      </a:pPr>
                      <a:r>
                        <a:rPr lang="en-US" sz="1100" b="1" baseline="0">
                          <a:solidFill>
                            <a:schemeClr val="bg1"/>
                          </a:solidFill>
                          <a:latin typeface="Arial Nova" panose="020B0504020202020204" pitchFamily="34" charset="0"/>
                        </a:rPr>
                        <a:t>LET (n=75)</a:t>
                      </a:r>
                      <a:endParaRPr lang="en-US" sz="1100" b="1" baseline="0">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extLst>
                  <a:ext uri="{0D108BD9-81ED-4DB2-BD59-A6C34878D82A}">
                    <a16:rowId xmlns:a16="http://schemas.microsoft.com/office/drawing/2014/main" val="407321376"/>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OS rate</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tc>
                  <a:txBody>
                    <a:bodyPr/>
                    <a:lstStyle/>
                    <a:p>
                      <a:pPr algn="ctr">
                        <a:lnSpc>
                          <a:spcPct val="95000"/>
                        </a:lnSpc>
                      </a:pP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accent2">
                        <a:lumMod val="20000"/>
                        <a:lumOff val="80000"/>
                      </a:schemeClr>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extLst>
                  <a:ext uri="{0D108BD9-81ED-4DB2-BD59-A6C34878D82A}">
                    <a16:rowId xmlns:a16="http://schemas.microsoft.com/office/drawing/2014/main" val="10001"/>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     at 12 months </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bg1"/>
                    </a:solidFill>
                  </a:tcPr>
                </a:tc>
                <a:tc>
                  <a:txBody>
                    <a:bodyPr/>
                    <a:lstStyle/>
                    <a:p>
                      <a:pPr algn="ctr">
                        <a:lnSpc>
                          <a:spcPct val="95000"/>
                        </a:lnSpc>
                      </a:pPr>
                      <a:r>
                        <a:rPr lang="en-US" sz="1100" baseline="0">
                          <a:solidFill>
                            <a:schemeClr val="tx2"/>
                          </a:solidFill>
                          <a:latin typeface="Arial Nova" panose="020B0504020202020204" pitchFamily="34" charset="0"/>
                        </a:rPr>
                        <a:t>89.3</a:t>
                      </a: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bg1"/>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u="none" strike="noStrike" kern="1200" cap="none" spc="0" normalizeH="0" baseline="0" noProof="0">
                          <a:ln>
                            <a:noFill/>
                          </a:ln>
                          <a:solidFill>
                            <a:srgbClr val="666666"/>
                          </a:solidFill>
                          <a:effectLst/>
                          <a:uLnTx/>
                          <a:uFillTx/>
                          <a:latin typeface="Arial Nova" panose="020B0504020202020204" pitchFamily="34" charset="0"/>
                        </a:rPr>
                        <a:t>73.0</a:t>
                      </a:r>
                      <a:endParaRPr kumimoji="0" lang="en-US" sz="1100" b="0" i="0" u="none" strike="noStrike" kern="1200" cap="none" spc="0" normalizeH="0" baseline="0" noProof="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solidFill>
                      <a:schemeClr val="bg1"/>
                    </a:solidFill>
                  </a:tcPr>
                </a:tc>
                <a:extLst>
                  <a:ext uri="{0D108BD9-81ED-4DB2-BD59-A6C34878D82A}">
                    <a16:rowId xmlns:a16="http://schemas.microsoft.com/office/drawing/2014/main" val="10003"/>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     at 24 months </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tc>
                  <a:txBody>
                    <a:bodyPr/>
                    <a:lstStyle/>
                    <a:p>
                      <a:pPr algn="ctr">
                        <a:lnSpc>
                          <a:spcPct val="95000"/>
                        </a:lnSpc>
                      </a:pPr>
                      <a:r>
                        <a:rPr lang="en-US" sz="1100" baseline="0">
                          <a:solidFill>
                            <a:schemeClr val="tx2"/>
                          </a:solidFill>
                          <a:latin typeface="Arial Nova" panose="020B0504020202020204" pitchFamily="34" charset="0"/>
                        </a:rPr>
                        <a:t>72.6</a:t>
                      </a: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accent2">
                        <a:lumMod val="20000"/>
                        <a:lumOff val="80000"/>
                      </a:schemeClr>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u="none" strike="noStrike" kern="1200" cap="none" spc="0" normalizeH="0" baseline="0" noProof="0">
                          <a:ln>
                            <a:noFill/>
                          </a:ln>
                          <a:solidFill>
                            <a:srgbClr val="666666"/>
                          </a:solidFill>
                          <a:effectLst/>
                          <a:uLnTx/>
                          <a:uFillTx/>
                          <a:latin typeface="Arial Nova" panose="020B0504020202020204" pitchFamily="34" charset="0"/>
                        </a:rPr>
                        <a:t>48.7</a:t>
                      </a:r>
                      <a:endParaRPr kumimoji="0" lang="en-US" sz="1100" b="0" i="0" u="none" strike="noStrike" kern="1200" cap="none" spc="0" normalizeH="0" baseline="0" noProof="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pSp>
        <p:nvGrpSpPr>
          <p:cNvPr id="19" name="Group 18">
            <a:extLst>
              <a:ext uri="{FF2B5EF4-FFF2-40B4-BE49-F238E27FC236}">
                <a16:creationId xmlns:a16="http://schemas.microsoft.com/office/drawing/2014/main" id="{759F4850-2AAA-4276-8682-F66FDD57C379}"/>
              </a:ext>
            </a:extLst>
          </p:cNvPr>
          <p:cNvGrpSpPr/>
          <p:nvPr/>
        </p:nvGrpSpPr>
        <p:grpSpPr>
          <a:xfrm>
            <a:off x="344628" y="1900274"/>
            <a:ext cx="5818092" cy="2599962"/>
            <a:chOff x="690069" y="2160735"/>
            <a:chExt cx="5818092" cy="2599962"/>
          </a:xfrm>
        </p:grpSpPr>
        <p:grpSp>
          <p:nvGrpSpPr>
            <p:cNvPr id="15" name="Group 14">
              <a:extLst>
                <a:ext uri="{FF2B5EF4-FFF2-40B4-BE49-F238E27FC236}">
                  <a16:creationId xmlns:a16="http://schemas.microsoft.com/office/drawing/2014/main" id="{F5B535A1-1780-4054-972E-910043AB26D2}"/>
                </a:ext>
              </a:extLst>
            </p:cNvPr>
            <p:cNvGrpSpPr/>
            <p:nvPr/>
          </p:nvGrpSpPr>
          <p:grpSpPr>
            <a:xfrm>
              <a:off x="690069" y="2160735"/>
              <a:ext cx="5818092" cy="2599962"/>
              <a:chOff x="690069" y="2160735"/>
              <a:chExt cx="5818092" cy="2599962"/>
            </a:xfrm>
          </p:grpSpPr>
          <p:grpSp>
            <p:nvGrpSpPr>
              <p:cNvPr id="10" name="Group 9">
                <a:extLst>
                  <a:ext uri="{FF2B5EF4-FFF2-40B4-BE49-F238E27FC236}">
                    <a16:creationId xmlns:a16="http://schemas.microsoft.com/office/drawing/2014/main" id="{93905203-C803-41DD-8774-67F9D43CE2A9}"/>
                  </a:ext>
                </a:extLst>
              </p:cNvPr>
              <p:cNvGrpSpPr/>
              <p:nvPr/>
            </p:nvGrpSpPr>
            <p:grpSpPr>
              <a:xfrm>
                <a:off x="999745" y="2452033"/>
                <a:ext cx="5508416" cy="2308664"/>
                <a:chOff x="999745" y="2045633"/>
                <a:chExt cx="5508416" cy="2308664"/>
              </a:xfrm>
            </p:grpSpPr>
            <p:grpSp>
              <p:nvGrpSpPr>
                <p:cNvPr id="8" name="Group 7">
                  <a:extLst>
                    <a:ext uri="{FF2B5EF4-FFF2-40B4-BE49-F238E27FC236}">
                      <a16:creationId xmlns:a16="http://schemas.microsoft.com/office/drawing/2014/main" id="{75AD2B9B-7F7C-455B-8269-053DBDE57F8F}"/>
                    </a:ext>
                  </a:extLst>
                </p:cNvPr>
                <p:cNvGrpSpPr/>
                <p:nvPr/>
              </p:nvGrpSpPr>
              <p:grpSpPr>
                <a:xfrm>
                  <a:off x="999745" y="2067720"/>
                  <a:ext cx="5234483" cy="2286577"/>
                  <a:chOff x="999745" y="1661320"/>
                  <a:chExt cx="5234483" cy="2286577"/>
                </a:xfrm>
              </p:grpSpPr>
              <p:pic>
                <p:nvPicPr>
                  <p:cNvPr id="4" name="Picture 3">
                    <a:extLst>
                      <a:ext uri="{FF2B5EF4-FFF2-40B4-BE49-F238E27FC236}">
                        <a16:creationId xmlns:a16="http://schemas.microsoft.com/office/drawing/2014/main" id="{8F488267-8092-4E36-9784-50A676B985C9}"/>
                      </a:ext>
                    </a:extLst>
                  </p:cNvPr>
                  <p:cNvPicPr>
                    <a:picLocks noChangeAspect="1"/>
                  </p:cNvPicPr>
                  <p:nvPr/>
                </p:nvPicPr>
                <p:blipFill>
                  <a:blip r:embed="rId3"/>
                  <a:stretch>
                    <a:fillRect/>
                  </a:stretch>
                </p:blipFill>
                <p:spPr>
                  <a:xfrm>
                    <a:off x="999745" y="1661320"/>
                    <a:ext cx="5234483" cy="2286577"/>
                  </a:xfrm>
                  <a:prstGeom prst="rect">
                    <a:avLst/>
                  </a:prstGeom>
                </p:spPr>
              </p:pic>
              <p:sp>
                <p:nvSpPr>
                  <p:cNvPr id="5" name="Flowchart: Process 4">
                    <a:extLst>
                      <a:ext uri="{FF2B5EF4-FFF2-40B4-BE49-F238E27FC236}">
                        <a16:creationId xmlns:a16="http://schemas.microsoft.com/office/drawing/2014/main" id="{96C5D295-67BA-46F6-98DF-3BD9B72E212C}"/>
                      </a:ext>
                    </a:extLst>
                  </p:cNvPr>
                  <p:cNvSpPr/>
                  <p:nvPr/>
                </p:nvSpPr>
                <p:spPr>
                  <a:xfrm>
                    <a:off x="1084521" y="1684704"/>
                    <a:ext cx="691116" cy="177310"/>
                  </a:xfrm>
                  <a:prstGeom prst="flowChartProces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endParaRPr>
                  </a:p>
                </p:txBody>
              </p:sp>
            </p:grpSp>
            <p:pic>
              <p:nvPicPr>
                <p:cNvPr id="11" name="Picture 10">
                  <a:extLst>
                    <a:ext uri="{FF2B5EF4-FFF2-40B4-BE49-F238E27FC236}">
                      <a16:creationId xmlns:a16="http://schemas.microsoft.com/office/drawing/2014/main" id="{C1A23DD9-46C3-4F81-A453-659BE37F953D}"/>
                    </a:ext>
                  </a:extLst>
                </p:cNvPr>
                <p:cNvPicPr>
                  <a:picLocks noChangeAspect="1"/>
                </p:cNvPicPr>
                <p:nvPr/>
              </p:nvPicPr>
              <p:blipFill>
                <a:blip r:embed="rId4"/>
                <a:stretch>
                  <a:fillRect/>
                </a:stretch>
              </p:blipFill>
              <p:spPr>
                <a:xfrm>
                  <a:off x="3244126" y="2045633"/>
                  <a:ext cx="2882558" cy="477773"/>
                </a:xfrm>
                <a:prstGeom prst="rect">
                  <a:avLst/>
                </a:prstGeom>
              </p:spPr>
            </p:pic>
            <p:pic>
              <p:nvPicPr>
                <p:cNvPr id="25" name="Picture 24">
                  <a:extLst>
                    <a:ext uri="{FF2B5EF4-FFF2-40B4-BE49-F238E27FC236}">
                      <a16:creationId xmlns:a16="http://schemas.microsoft.com/office/drawing/2014/main" id="{D8A8972A-CAB5-4191-B62E-9B1D553D72AE}"/>
                    </a:ext>
                  </a:extLst>
                </p:cNvPr>
                <p:cNvPicPr>
                  <a:picLocks noChangeAspect="1"/>
                </p:cNvPicPr>
                <p:nvPr/>
              </p:nvPicPr>
              <p:blipFill>
                <a:blip r:embed="rId5"/>
                <a:stretch>
                  <a:fillRect/>
                </a:stretch>
              </p:blipFill>
              <p:spPr>
                <a:xfrm>
                  <a:off x="3215500" y="2549417"/>
                  <a:ext cx="3292661" cy="429258"/>
                </a:xfrm>
                <a:prstGeom prst="rect">
                  <a:avLst/>
                </a:prstGeom>
              </p:spPr>
            </p:pic>
          </p:grpSp>
          <p:sp>
            <p:nvSpPr>
              <p:cNvPr id="31" name="TextBox 30">
                <a:extLst>
                  <a:ext uri="{FF2B5EF4-FFF2-40B4-BE49-F238E27FC236}">
                    <a16:creationId xmlns:a16="http://schemas.microsoft.com/office/drawing/2014/main" id="{473071C2-B761-48BF-99E5-901D81C81A5B}"/>
                  </a:ext>
                </a:extLst>
              </p:cNvPr>
              <p:cNvSpPr txBox="1"/>
              <p:nvPr/>
            </p:nvSpPr>
            <p:spPr>
              <a:xfrm>
                <a:off x="690069" y="2160735"/>
                <a:ext cx="58072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prstClr val="black"/>
                    </a:solidFill>
                    <a:effectLst/>
                    <a:uLnTx/>
                    <a:uFillTx/>
                    <a:latin typeface="Arial Nova" panose="020B0504020202020204" pitchFamily="34" charset="0"/>
                    <a:ea typeface="+mn-ea"/>
                    <a:cs typeface="+mn-cs"/>
                  </a:rPr>
                  <a:t>rwPFS</a:t>
                </a:r>
                <a:r>
                  <a:rPr kumimoji="0" lang="en-US" sz="14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 in Hispanic (n=37) and African American (n=114) patients* </a:t>
                </a:r>
              </a:p>
            </p:txBody>
          </p:sp>
        </p:grpSp>
        <p:sp>
          <p:nvSpPr>
            <p:cNvPr id="34" name="TextBox 33">
              <a:extLst>
                <a:ext uri="{FF2B5EF4-FFF2-40B4-BE49-F238E27FC236}">
                  <a16:creationId xmlns:a16="http://schemas.microsoft.com/office/drawing/2014/main" id="{F7B49526-C422-4D9F-892B-609FF8D5AF04}"/>
                </a:ext>
              </a:extLst>
            </p:cNvPr>
            <p:cNvSpPr txBox="1"/>
            <p:nvPr/>
          </p:nvSpPr>
          <p:spPr>
            <a:xfrm rot="16200000">
              <a:off x="602769" y="3342014"/>
              <a:ext cx="1218947" cy="2308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prstClr val="black"/>
                  </a:solidFill>
                  <a:effectLst/>
                  <a:uLnTx/>
                  <a:uFillTx/>
                  <a:latin typeface="Arial Nova" panose="020B0504020202020204" pitchFamily="34" charset="0"/>
                  <a:ea typeface="+mn-ea"/>
                  <a:cs typeface="+mn-cs"/>
                </a:rPr>
                <a:t>rwPFS</a:t>
              </a:r>
              <a:r>
                <a:rPr kumimoji="0" lang="en-US" sz="9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 Probability </a:t>
              </a:r>
            </a:p>
          </p:txBody>
        </p:sp>
      </p:grpSp>
      <p:grpSp>
        <p:nvGrpSpPr>
          <p:cNvPr id="18" name="Group 17">
            <a:extLst>
              <a:ext uri="{FF2B5EF4-FFF2-40B4-BE49-F238E27FC236}">
                <a16:creationId xmlns:a16="http://schemas.microsoft.com/office/drawing/2014/main" id="{36100C34-AF99-43AF-906C-13D3EE821DC8}"/>
              </a:ext>
            </a:extLst>
          </p:cNvPr>
          <p:cNvGrpSpPr/>
          <p:nvPr/>
        </p:nvGrpSpPr>
        <p:grpSpPr>
          <a:xfrm>
            <a:off x="6471192" y="1907140"/>
            <a:ext cx="5406589" cy="2615655"/>
            <a:chOff x="6497318" y="2167601"/>
            <a:chExt cx="5406589" cy="2615655"/>
          </a:xfrm>
        </p:grpSpPr>
        <p:grpSp>
          <p:nvGrpSpPr>
            <p:cNvPr id="16" name="Group 15">
              <a:extLst>
                <a:ext uri="{FF2B5EF4-FFF2-40B4-BE49-F238E27FC236}">
                  <a16:creationId xmlns:a16="http://schemas.microsoft.com/office/drawing/2014/main" id="{07ADF17A-B1B2-4D81-84DA-8D5E3A52403B}"/>
                </a:ext>
              </a:extLst>
            </p:cNvPr>
            <p:cNvGrpSpPr/>
            <p:nvPr/>
          </p:nvGrpSpPr>
          <p:grpSpPr>
            <a:xfrm>
              <a:off x="6497318" y="2167601"/>
              <a:ext cx="5406589" cy="2615655"/>
              <a:chOff x="6497318" y="2167601"/>
              <a:chExt cx="5406589" cy="2615655"/>
            </a:xfrm>
          </p:grpSpPr>
          <p:grpSp>
            <p:nvGrpSpPr>
              <p:cNvPr id="13" name="Group 12">
                <a:extLst>
                  <a:ext uri="{FF2B5EF4-FFF2-40B4-BE49-F238E27FC236}">
                    <a16:creationId xmlns:a16="http://schemas.microsoft.com/office/drawing/2014/main" id="{BFE71340-4992-4BEF-B46D-F2DCE2168F2A}"/>
                  </a:ext>
                </a:extLst>
              </p:cNvPr>
              <p:cNvGrpSpPr/>
              <p:nvPr/>
            </p:nvGrpSpPr>
            <p:grpSpPr>
              <a:xfrm>
                <a:off x="6497318" y="2455979"/>
                <a:ext cx="5143500" cy="2327277"/>
                <a:chOff x="6497318" y="2049579"/>
                <a:chExt cx="5143500" cy="2327277"/>
              </a:xfrm>
            </p:grpSpPr>
            <p:grpSp>
              <p:nvGrpSpPr>
                <p:cNvPr id="7" name="Group 6">
                  <a:extLst>
                    <a:ext uri="{FF2B5EF4-FFF2-40B4-BE49-F238E27FC236}">
                      <a16:creationId xmlns:a16="http://schemas.microsoft.com/office/drawing/2014/main" id="{051C8968-11FF-4399-8200-AB34207E50F0}"/>
                    </a:ext>
                  </a:extLst>
                </p:cNvPr>
                <p:cNvGrpSpPr/>
                <p:nvPr/>
              </p:nvGrpSpPr>
              <p:grpSpPr>
                <a:xfrm>
                  <a:off x="6497318" y="2067720"/>
                  <a:ext cx="5143500" cy="2309136"/>
                  <a:chOff x="6497318" y="1661320"/>
                  <a:chExt cx="5143500" cy="2309136"/>
                </a:xfrm>
              </p:grpSpPr>
              <p:pic>
                <p:nvPicPr>
                  <p:cNvPr id="6" name="Picture 5">
                    <a:extLst>
                      <a:ext uri="{FF2B5EF4-FFF2-40B4-BE49-F238E27FC236}">
                        <a16:creationId xmlns:a16="http://schemas.microsoft.com/office/drawing/2014/main" id="{D83C47CC-441B-4B0D-828A-FDB6784CA3E5}"/>
                      </a:ext>
                    </a:extLst>
                  </p:cNvPr>
                  <p:cNvPicPr>
                    <a:picLocks noChangeAspect="1"/>
                  </p:cNvPicPr>
                  <p:nvPr/>
                </p:nvPicPr>
                <p:blipFill>
                  <a:blip r:embed="rId6"/>
                  <a:stretch>
                    <a:fillRect/>
                  </a:stretch>
                </p:blipFill>
                <p:spPr>
                  <a:xfrm>
                    <a:off x="6497318" y="1661320"/>
                    <a:ext cx="5143500" cy="2309136"/>
                  </a:xfrm>
                  <a:prstGeom prst="rect">
                    <a:avLst/>
                  </a:prstGeom>
                </p:spPr>
              </p:pic>
              <p:sp>
                <p:nvSpPr>
                  <p:cNvPr id="21" name="Flowchart: Process 20">
                    <a:extLst>
                      <a:ext uri="{FF2B5EF4-FFF2-40B4-BE49-F238E27FC236}">
                        <a16:creationId xmlns:a16="http://schemas.microsoft.com/office/drawing/2014/main" id="{07054CBB-35BF-4F35-80A8-A5DFEC7CA295}"/>
                      </a:ext>
                    </a:extLst>
                  </p:cNvPr>
                  <p:cNvSpPr/>
                  <p:nvPr/>
                </p:nvSpPr>
                <p:spPr>
                  <a:xfrm>
                    <a:off x="6502630" y="1682389"/>
                    <a:ext cx="691116" cy="177310"/>
                  </a:xfrm>
                  <a:prstGeom prst="flowChartProces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endParaRPr>
                  </a:p>
                </p:txBody>
              </p:sp>
            </p:grpSp>
            <p:pic>
              <p:nvPicPr>
                <p:cNvPr id="29" name="Picture 28">
                  <a:extLst>
                    <a:ext uri="{FF2B5EF4-FFF2-40B4-BE49-F238E27FC236}">
                      <a16:creationId xmlns:a16="http://schemas.microsoft.com/office/drawing/2014/main" id="{81E8604E-42CF-4838-A1F4-8D591AC72938}"/>
                    </a:ext>
                  </a:extLst>
                </p:cNvPr>
                <p:cNvPicPr>
                  <a:picLocks noChangeAspect="1"/>
                </p:cNvPicPr>
                <p:nvPr/>
              </p:nvPicPr>
              <p:blipFill>
                <a:blip r:embed="rId7"/>
                <a:stretch>
                  <a:fillRect/>
                </a:stretch>
              </p:blipFill>
              <p:spPr>
                <a:xfrm>
                  <a:off x="8789527" y="2049579"/>
                  <a:ext cx="2771231" cy="441725"/>
                </a:xfrm>
                <a:prstGeom prst="rect">
                  <a:avLst/>
                </a:prstGeom>
              </p:spPr>
            </p:pic>
            <p:pic>
              <p:nvPicPr>
                <p:cNvPr id="33" name="Picture 32">
                  <a:extLst>
                    <a:ext uri="{FF2B5EF4-FFF2-40B4-BE49-F238E27FC236}">
                      <a16:creationId xmlns:a16="http://schemas.microsoft.com/office/drawing/2014/main" id="{2768DF77-B6AA-4DF2-990C-FBB11C7362F1}"/>
                    </a:ext>
                  </a:extLst>
                </p:cNvPr>
                <p:cNvPicPr>
                  <a:picLocks noChangeAspect="1"/>
                </p:cNvPicPr>
                <p:nvPr/>
              </p:nvPicPr>
              <p:blipFill>
                <a:blip r:embed="rId8"/>
                <a:stretch>
                  <a:fillRect/>
                </a:stretch>
              </p:blipFill>
              <p:spPr>
                <a:xfrm>
                  <a:off x="7077966" y="3319600"/>
                  <a:ext cx="3082662" cy="376522"/>
                </a:xfrm>
                <a:prstGeom prst="rect">
                  <a:avLst/>
                </a:prstGeom>
              </p:spPr>
            </p:pic>
          </p:grpSp>
          <p:sp>
            <p:nvSpPr>
              <p:cNvPr id="30" name="TextBox 29">
                <a:extLst>
                  <a:ext uri="{FF2B5EF4-FFF2-40B4-BE49-F238E27FC236}">
                    <a16:creationId xmlns:a16="http://schemas.microsoft.com/office/drawing/2014/main" id="{6D6A3634-FD0A-4A44-ABFF-1F60DFA51362}"/>
                  </a:ext>
                </a:extLst>
              </p:cNvPr>
              <p:cNvSpPr txBox="1"/>
              <p:nvPr/>
            </p:nvSpPr>
            <p:spPr>
              <a:xfrm>
                <a:off x="6497318" y="2167601"/>
                <a:ext cx="54065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OS in Hispanic (n=37) and African American (n=114) patients* </a:t>
                </a:r>
              </a:p>
            </p:txBody>
          </p:sp>
        </p:grpSp>
        <p:sp>
          <p:nvSpPr>
            <p:cNvPr id="35" name="TextBox 34">
              <a:extLst>
                <a:ext uri="{FF2B5EF4-FFF2-40B4-BE49-F238E27FC236}">
                  <a16:creationId xmlns:a16="http://schemas.microsoft.com/office/drawing/2014/main" id="{2823136B-2EDA-403A-8B52-1C26E7830FFB}"/>
                </a:ext>
              </a:extLst>
            </p:cNvPr>
            <p:cNvSpPr txBox="1"/>
            <p:nvPr/>
          </p:nvSpPr>
          <p:spPr>
            <a:xfrm rot="16200000">
              <a:off x="6142876" y="3334759"/>
              <a:ext cx="1218947" cy="2308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OS Probability </a:t>
              </a:r>
            </a:p>
          </p:txBody>
        </p:sp>
      </p:grpSp>
      <p:cxnSp>
        <p:nvCxnSpPr>
          <p:cNvPr id="38" name="Straight Connector 37">
            <a:extLst>
              <a:ext uri="{FF2B5EF4-FFF2-40B4-BE49-F238E27FC236}">
                <a16:creationId xmlns:a16="http://schemas.microsoft.com/office/drawing/2014/main" id="{140DB3BB-4173-461E-8AEF-24C4EB1AA420}"/>
              </a:ext>
            </a:extLst>
          </p:cNvPr>
          <p:cNvCxnSpPr>
            <a:cxnSpLocks/>
          </p:cNvCxnSpPr>
          <p:nvPr/>
        </p:nvCxnSpPr>
        <p:spPr>
          <a:xfrm>
            <a:off x="6287472" y="1999405"/>
            <a:ext cx="0" cy="3431267"/>
          </a:xfrm>
          <a:prstGeom prst="line">
            <a:avLst/>
          </a:prstGeom>
          <a:ln w="12700">
            <a:prstDash val="sysDot"/>
          </a:ln>
        </p:spPr>
        <p:style>
          <a:lnRef idx="1">
            <a:schemeClr val="dk1"/>
          </a:lnRef>
          <a:fillRef idx="0">
            <a:schemeClr val="dk1"/>
          </a:fillRef>
          <a:effectRef idx="0">
            <a:schemeClr val="dk1"/>
          </a:effectRef>
          <a:fontRef idx="minor">
            <a:schemeClr val="tx1"/>
          </a:fontRef>
        </p:style>
      </p:cxnSp>
      <p:graphicFrame>
        <p:nvGraphicFramePr>
          <p:cNvPr id="32" name="Table 31">
            <a:extLst>
              <a:ext uri="{FF2B5EF4-FFF2-40B4-BE49-F238E27FC236}">
                <a16:creationId xmlns:a16="http://schemas.microsoft.com/office/drawing/2014/main" id="{C1F5DD33-16C2-2806-D9FE-2447E5349F6C}"/>
              </a:ext>
            </a:extLst>
          </p:cNvPr>
          <p:cNvGraphicFramePr>
            <a:graphicFrameLocks noGrp="1"/>
          </p:cNvGraphicFramePr>
          <p:nvPr>
            <p:extLst>
              <p:ext uri="{D42A27DB-BD31-4B8C-83A1-F6EECF244321}">
                <p14:modId xmlns:p14="http://schemas.microsoft.com/office/powerpoint/2010/main" val="1310913122"/>
              </p:ext>
            </p:extLst>
          </p:nvPr>
        </p:nvGraphicFramePr>
        <p:xfrm>
          <a:off x="777874" y="4612338"/>
          <a:ext cx="5292000" cy="818334"/>
        </p:xfrm>
        <a:graphic>
          <a:graphicData uri="http://schemas.openxmlformats.org/drawingml/2006/table">
            <a:tbl>
              <a:tblPr firstRow="1" bandRow="1">
                <a:tableStyleId>{21E4AEA4-8DFA-4A89-87EB-49C32662AFE0}</a:tableStyleId>
              </a:tblPr>
              <a:tblGrid>
                <a:gridCol w="1408298">
                  <a:extLst>
                    <a:ext uri="{9D8B030D-6E8A-4147-A177-3AD203B41FA5}">
                      <a16:colId xmlns:a16="http://schemas.microsoft.com/office/drawing/2014/main" val="3295525460"/>
                    </a:ext>
                  </a:extLst>
                </a:gridCol>
                <a:gridCol w="1941851">
                  <a:extLst>
                    <a:ext uri="{9D8B030D-6E8A-4147-A177-3AD203B41FA5}">
                      <a16:colId xmlns:a16="http://schemas.microsoft.com/office/drawing/2014/main" val="2179098877"/>
                    </a:ext>
                  </a:extLst>
                </a:gridCol>
                <a:gridCol w="1941851">
                  <a:extLst>
                    <a:ext uri="{9D8B030D-6E8A-4147-A177-3AD203B41FA5}">
                      <a16:colId xmlns:a16="http://schemas.microsoft.com/office/drawing/2014/main" val="238307673"/>
                    </a:ext>
                  </a:extLst>
                </a:gridCol>
              </a:tblGrid>
              <a:tr h="159966">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a:solidFill>
                            <a:schemeClr val="bg1"/>
                          </a:solidFill>
                          <a:latin typeface="Arial Nova" panose="020B0504020202020204" pitchFamily="34" charset="0"/>
                        </a:rPr>
                        <a:t>Outcome, %</a:t>
                      </a:r>
                      <a:endParaRPr lang="en-US" sz="1100" b="1">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tc>
                  <a:txBody>
                    <a:bodyPr/>
                    <a:lstStyle/>
                    <a:p>
                      <a:pPr algn="ctr">
                        <a:lnSpc>
                          <a:spcPct val="95000"/>
                        </a:lnSpc>
                      </a:pPr>
                      <a:r>
                        <a:rPr lang="en-US" sz="1100" b="1" baseline="0">
                          <a:solidFill>
                            <a:schemeClr val="bg1"/>
                          </a:solidFill>
                          <a:latin typeface="Arial Nova" panose="020B0504020202020204" pitchFamily="34" charset="0"/>
                        </a:rPr>
                        <a:t>PAL+LET (n=76)</a:t>
                      </a:r>
                      <a:endParaRPr lang="en-US" sz="1100" b="1" baseline="0">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tc>
                  <a:txBody>
                    <a:bodyPr/>
                    <a:lstStyle/>
                    <a:p>
                      <a:pPr algn="ctr">
                        <a:lnSpc>
                          <a:spcPct val="95000"/>
                        </a:lnSpc>
                      </a:pPr>
                      <a:r>
                        <a:rPr lang="en-US" sz="1100" b="1" baseline="0">
                          <a:solidFill>
                            <a:schemeClr val="bg1"/>
                          </a:solidFill>
                          <a:latin typeface="Arial Nova" panose="020B0504020202020204" pitchFamily="34" charset="0"/>
                        </a:rPr>
                        <a:t>LET (n=75)</a:t>
                      </a:r>
                      <a:endParaRPr lang="en-US" sz="1100" b="1" baseline="0">
                        <a:solidFill>
                          <a:schemeClr val="bg1"/>
                        </a:solidFill>
                        <a:latin typeface="Arial Nova" panose="020B0504020202020204" pitchFamily="34" charset="0"/>
                        <a:cs typeface="Arial" panose="020B0604020202020204" pitchFamily="34" charset="0"/>
                      </a:endParaRPr>
                    </a:p>
                  </a:txBody>
                  <a:tcPr marL="45720" marR="45720" marT="0" marB="0" anchor="ctr">
                    <a:solidFill>
                      <a:schemeClr val="accent1"/>
                    </a:solidFill>
                  </a:tcPr>
                </a:tc>
                <a:extLst>
                  <a:ext uri="{0D108BD9-81ED-4DB2-BD59-A6C34878D82A}">
                    <a16:rowId xmlns:a16="http://schemas.microsoft.com/office/drawing/2014/main" val="407321376"/>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rwPFS rate</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tc>
                  <a:txBody>
                    <a:bodyPr/>
                    <a:lstStyle/>
                    <a:p>
                      <a:pPr algn="ctr">
                        <a:lnSpc>
                          <a:spcPct val="95000"/>
                        </a:lnSpc>
                      </a:pP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accent2">
                        <a:lumMod val="20000"/>
                        <a:lumOff val="80000"/>
                      </a:schemeClr>
                    </a:solidFill>
                  </a:tcPr>
                </a:tc>
                <a:tc>
                  <a:txBody>
                    <a:bodyPr/>
                    <a:lstStyle/>
                    <a:p>
                      <a:pPr algn="ctr">
                        <a:lnSpc>
                          <a:spcPct val="95000"/>
                        </a:lnSpc>
                      </a:pPr>
                      <a:endParaRPr lang="en-US" sz="1100" baseline="0" dirty="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accent2">
                        <a:lumMod val="20000"/>
                        <a:lumOff val="80000"/>
                      </a:schemeClr>
                    </a:solidFill>
                  </a:tcPr>
                </a:tc>
                <a:extLst>
                  <a:ext uri="{0D108BD9-81ED-4DB2-BD59-A6C34878D82A}">
                    <a16:rowId xmlns:a16="http://schemas.microsoft.com/office/drawing/2014/main" val="10001"/>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     at 6 months</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bg1"/>
                    </a:solidFill>
                  </a:tcPr>
                </a:tc>
                <a:tc>
                  <a:txBody>
                    <a:bodyPr/>
                    <a:lstStyle/>
                    <a:p>
                      <a:pPr algn="ctr">
                        <a:lnSpc>
                          <a:spcPct val="95000"/>
                        </a:lnSpc>
                      </a:pPr>
                      <a:r>
                        <a:rPr lang="en-US" sz="1100" baseline="0">
                          <a:solidFill>
                            <a:schemeClr val="tx2"/>
                          </a:solidFill>
                          <a:latin typeface="Arial Nova" panose="020B0504020202020204" pitchFamily="34" charset="0"/>
                        </a:rPr>
                        <a:t>78.0</a:t>
                      </a: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bg1"/>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u="none" strike="noStrike" kern="1200" cap="none" spc="0" normalizeH="0" baseline="0" noProof="0">
                          <a:ln>
                            <a:noFill/>
                          </a:ln>
                          <a:solidFill>
                            <a:srgbClr val="666666"/>
                          </a:solidFill>
                          <a:effectLst/>
                          <a:uLnTx/>
                          <a:uFillTx/>
                          <a:latin typeface="Arial Nova" panose="020B0504020202020204" pitchFamily="34" charset="0"/>
                        </a:rPr>
                        <a:t>52.9</a:t>
                      </a:r>
                      <a:endParaRPr kumimoji="0" lang="en-US" sz="1100" b="0" i="0" u="none" strike="noStrike" kern="1200" cap="none" spc="0" normalizeH="0" baseline="0" noProof="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solidFill>
                      <a:schemeClr val="bg1"/>
                    </a:solidFill>
                  </a:tcPr>
                </a:tc>
                <a:extLst>
                  <a:ext uri="{0D108BD9-81ED-4DB2-BD59-A6C34878D82A}">
                    <a16:rowId xmlns:a16="http://schemas.microsoft.com/office/drawing/2014/main" val="10002"/>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     at 12 months </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tc>
                  <a:txBody>
                    <a:bodyPr/>
                    <a:lstStyle/>
                    <a:p>
                      <a:pPr algn="ctr">
                        <a:lnSpc>
                          <a:spcPct val="95000"/>
                        </a:lnSpc>
                      </a:pPr>
                      <a:r>
                        <a:rPr lang="en-US" sz="1100" baseline="0">
                          <a:solidFill>
                            <a:schemeClr val="tx2"/>
                          </a:solidFill>
                          <a:latin typeface="Arial Nova" panose="020B0504020202020204" pitchFamily="34" charset="0"/>
                        </a:rPr>
                        <a:t>61.6</a:t>
                      </a: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solidFill>
                      <a:schemeClr val="accent2">
                        <a:lumMod val="20000"/>
                        <a:lumOff val="80000"/>
                      </a:schemeClr>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u="none" strike="noStrike" kern="1200" cap="none" spc="0" normalizeH="0" baseline="0" noProof="0">
                          <a:ln>
                            <a:noFill/>
                          </a:ln>
                          <a:solidFill>
                            <a:srgbClr val="666666"/>
                          </a:solidFill>
                          <a:effectLst/>
                          <a:uLnTx/>
                          <a:uFillTx/>
                          <a:latin typeface="Arial Nova" panose="020B0504020202020204" pitchFamily="34" charset="0"/>
                        </a:rPr>
                        <a:t>29.4</a:t>
                      </a:r>
                      <a:endParaRPr kumimoji="0" lang="en-US" sz="1100" b="0" i="0" u="none" strike="noStrike" kern="1200" cap="none" spc="0" normalizeH="0" baseline="0" noProof="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solidFill>
                      <a:schemeClr val="accent2">
                        <a:lumMod val="20000"/>
                        <a:lumOff val="80000"/>
                      </a:schemeClr>
                    </a:solidFill>
                  </a:tcPr>
                </a:tc>
                <a:extLst>
                  <a:ext uri="{0D108BD9-81ED-4DB2-BD59-A6C34878D82A}">
                    <a16:rowId xmlns:a16="http://schemas.microsoft.com/office/drawing/2014/main" val="10003"/>
                  </a:ext>
                </a:extLst>
              </a:tr>
              <a:tr h="164592">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b="1" kern="1200" baseline="0">
                          <a:solidFill>
                            <a:schemeClr val="tx2"/>
                          </a:solidFill>
                          <a:latin typeface="Arial Nova" panose="020B0504020202020204" pitchFamily="34" charset="0"/>
                        </a:rPr>
                        <a:t>     at 20 months </a:t>
                      </a:r>
                      <a:endParaRPr lang="en-US" sz="1100" b="1" kern="1200" baseline="0">
                        <a:solidFill>
                          <a:schemeClr val="tx2"/>
                        </a:solidFill>
                        <a:latin typeface="Arial Nova" panose="020B0504020202020204" pitchFamily="34" charset="0"/>
                        <a:ea typeface="+mn-ea"/>
                        <a:cs typeface="Arial" panose="020B0604020202020204" pitchFamily="34" charset="0"/>
                      </a:endParaRPr>
                    </a:p>
                  </a:txBody>
                  <a:tcPr marL="45720" marR="45720" marT="0" marB="0" anchor="ctr">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lnSpc>
                          <a:spcPct val="95000"/>
                        </a:lnSpc>
                      </a:pPr>
                      <a:r>
                        <a:rPr lang="en-US" sz="1100" baseline="0">
                          <a:solidFill>
                            <a:schemeClr val="tx2"/>
                          </a:solidFill>
                          <a:latin typeface="Arial Nova" panose="020B0504020202020204" pitchFamily="34" charset="0"/>
                        </a:rPr>
                        <a:t>49.0</a:t>
                      </a:r>
                      <a:endParaRPr lang="en-US" sz="1100" baseline="0">
                        <a:solidFill>
                          <a:schemeClr val="tx2"/>
                        </a:solidFill>
                        <a:latin typeface="Arial Nova" panose="020B0504020202020204" pitchFamily="34" charset="0"/>
                        <a:cs typeface="Arial" panose="020B0604020202020204" pitchFamily="34" charset="0"/>
                      </a:endParaRPr>
                    </a:p>
                  </a:txBody>
                  <a:tcPr marL="45720" marR="45720" marT="0" marB="0" anchor="ctr">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666666"/>
                          </a:solidFill>
                          <a:effectLst/>
                          <a:uLnTx/>
                          <a:uFillTx/>
                          <a:latin typeface="Arial Nova" panose="020B0504020202020204" pitchFamily="34" charset="0"/>
                        </a:rPr>
                        <a:t>16.3</a:t>
                      </a:r>
                      <a:endParaRPr kumimoji="0" lang="en-US" sz="1100" b="0" i="0" u="none" strike="noStrike" kern="1200" cap="none" spc="0" normalizeH="0" baseline="0" noProof="0" dirty="0">
                        <a:ln>
                          <a:noFill/>
                        </a:ln>
                        <a:solidFill>
                          <a:srgbClr val="666666"/>
                        </a:solidFill>
                        <a:effectLst/>
                        <a:uLnTx/>
                        <a:uFillTx/>
                        <a:latin typeface="Arial Nova" panose="020B0504020202020204" pitchFamily="34" charset="0"/>
                        <a:ea typeface="+mn-ea"/>
                        <a:cs typeface="Arial" panose="020B0604020202020204" pitchFamily="34" charset="0"/>
                      </a:endParaRPr>
                    </a:p>
                  </a:txBody>
                  <a:tcPr marL="45720" marR="45720" marT="0" marB="0" anchor="ctr">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6" name="Footer Placeholder 25">
            <a:extLst>
              <a:ext uri="{FF2B5EF4-FFF2-40B4-BE49-F238E27FC236}">
                <a16:creationId xmlns:a16="http://schemas.microsoft.com/office/drawing/2014/main" id="{130D0E67-DC52-D7E9-0543-898972C40E32}"/>
              </a:ext>
            </a:extLst>
          </p:cNvPr>
          <p:cNvSpPr>
            <a:spLocks noGrp="1"/>
          </p:cNvSpPr>
          <p:nvPr>
            <p:ph type="ftr" sz="quarter" idx="3"/>
          </p:nvPr>
        </p:nvSpPr>
        <p:spPr>
          <a:xfrm>
            <a:off x="609600" y="6381653"/>
            <a:ext cx="10744199" cy="442131"/>
          </a:xfrm>
        </p:spPr>
        <p:txBody>
          <a:bodyPr/>
          <a:lstStyle/>
          <a:p>
            <a:r>
              <a:rPr kumimoji="0" lang="en-GB" sz="1000" b="0" i="0" u="none" strike="noStrike" kern="1200" cap="none" spc="0" normalizeH="0" baseline="0" noProof="0" dirty="0">
                <a:ln>
                  <a:noFill/>
                </a:ln>
                <a:solidFill>
                  <a:srgbClr val="969696"/>
                </a:solidFill>
                <a:effectLst/>
                <a:uLnTx/>
                <a:uFillTx/>
                <a:ea typeface="+mn-ea"/>
                <a:cs typeface="+mn-cs"/>
              </a:rPr>
              <a:t>*Curves and medians are unadjusted. </a:t>
            </a:r>
            <a:endParaRPr lang="en-US" sz="1000" dirty="0">
              <a:solidFill>
                <a:srgbClr val="969696"/>
              </a:solidFill>
            </a:endParaRPr>
          </a:p>
          <a:p>
            <a:r>
              <a:rPr lang="en-US" sz="1000" dirty="0"/>
              <a:t>CI, confidence </a:t>
            </a:r>
            <a:r>
              <a:rPr lang="en-US" sz="1000" dirty="0">
                <a:solidFill>
                  <a:srgbClr val="969696"/>
                </a:solidFill>
              </a:rPr>
              <a:t>interval; ET, endocrine therapy; HER2-, human epidermal growth factor receptor 2-negative; HR+, hormone receptor-positive; LET, letrozole; </a:t>
            </a:r>
            <a:r>
              <a:rPr lang="en-US" sz="1000" dirty="0" err="1">
                <a:solidFill>
                  <a:srgbClr val="969696"/>
                </a:solidFill>
              </a:rPr>
              <a:t>mBC</a:t>
            </a:r>
            <a:r>
              <a:rPr lang="en-US" sz="1000" dirty="0">
                <a:solidFill>
                  <a:srgbClr val="969696"/>
                </a:solidFill>
              </a:rPr>
              <a:t>, metastatic breast cancer; NR, not reached</a:t>
            </a:r>
            <a:r>
              <a:rPr lang="en-US" sz="1000" dirty="0"/>
              <a:t>; OS, overall survival; PAL, </a:t>
            </a:r>
            <a:r>
              <a:rPr lang="en-US" sz="1000" dirty="0" err="1"/>
              <a:t>palbociclib</a:t>
            </a:r>
            <a:r>
              <a:rPr lang="en-US" sz="1000" dirty="0"/>
              <a:t>; </a:t>
            </a:r>
            <a:r>
              <a:rPr lang="en-US" sz="1000" dirty="0" err="1"/>
              <a:t>rwPFS</a:t>
            </a:r>
            <a:r>
              <a:rPr lang="en-US" sz="1000" dirty="0"/>
              <a:t>, real-world PFS.
</a:t>
            </a:r>
            <a:r>
              <a:rPr lang="en-US" sz="1000" dirty="0" err="1"/>
              <a:t>Rugo</a:t>
            </a:r>
            <a:r>
              <a:rPr lang="en-US" sz="1000" dirty="0"/>
              <a:t> HS, et al. P5-14-08. SABCS 2021.</a:t>
            </a:r>
          </a:p>
        </p:txBody>
      </p:sp>
    </p:spTree>
    <p:extLst>
      <p:ext uri="{BB962C8B-B14F-4D97-AF65-F5344CB8AC3E}">
        <p14:creationId xmlns:p14="http://schemas.microsoft.com/office/powerpoint/2010/main" val="269368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083C1-124F-7F18-E868-510B707FB262}"/>
              </a:ext>
            </a:extLst>
          </p:cNvPr>
          <p:cNvPicPr>
            <a:picLocks noChangeAspect="1"/>
          </p:cNvPicPr>
          <p:nvPr/>
        </p:nvPicPr>
        <p:blipFill rotWithShape="1">
          <a:blip r:embed="rId3">
            <a:extLst>
              <a:ext uri="{28A0092B-C50C-407E-A947-70E740481C1C}">
                <a14:useLocalDpi xmlns:a14="http://schemas.microsoft.com/office/drawing/2010/main" val="0"/>
              </a:ext>
            </a:extLst>
          </a:blip>
          <a:srcRect r="15482"/>
          <a:stretch/>
        </p:blipFill>
        <p:spPr>
          <a:xfrm>
            <a:off x="4160857" y="169079"/>
            <a:ext cx="7693686" cy="6408336"/>
          </a:xfrm>
          <a:prstGeom prst="rect">
            <a:avLst/>
          </a:prstGeom>
        </p:spPr>
      </p:pic>
      <p:sp>
        <p:nvSpPr>
          <p:cNvPr id="7" name="Footer Placeholder 6">
            <a:extLst>
              <a:ext uri="{FF2B5EF4-FFF2-40B4-BE49-F238E27FC236}">
                <a16:creationId xmlns:a16="http://schemas.microsoft.com/office/drawing/2014/main" id="{A82BFDEC-E168-0FCA-990B-C194AFB1DFE3}"/>
              </a:ext>
            </a:extLst>
          </p:cNvPr>
          <p:cNvSpPr>
            <a:spLocks noGrp="1"/>
          </p:cNvSpPr>
          <p:nvPr>
            <p:ph type="ftr" sz="quarter" idx="3"/>
          </p:nvPr>
        </p:nvSpPr>
        <p:spPr/>
        <p:txBody>
          <a:bodyPr/>
          <a:lstStyle/>
          <a:p>
            <a:r>
              <a:rPr lang="en-US"/>
              <a:t>Lee J, et al. </a:t>
            </a:r>
            <a:r>
              <a:rPr lang="en-US" i="1"/>
              <a:t>Cancer Res Treat</a:t>
            </a:r>
            <a:r>
              <a:rPr lang="en-US"/>
              <a:t>. 2021 Apr;53(2):409-423. </a:t>
            </a:r>
          </a:p>
        </p:txBody>
      </p:sp>
      <p:sp>
        <p:nvSpPr>
          <p:cNvPr id="9" name="Triangle 8">
            <a:extLst>
              <a:ext uri="{FF2B5EF4-FFF2-40B4-BE49-F238E27FC236}">
                <a16:creationId xmlns:a16="http://schemas.microsoft.com/office/drawing/2014/main" id="{636137E0-9B47-05B4-4A91-594F79E14A8B}"/>
              </a:ext>
            </a:extLst>
          </p:cNvPr>
          <p:cNvSpPr/>
          <p:nvPr/>
        </p:nvSpPr>
        <p:spPr>
          <a:xfrm rot="16200000">
            <a:off x="1387929" y="1736272"/>
            <a:ext cx="5236027" cy="2960914"/>
          </a:xfrm>
          <a:prstGeom prst="triangle">
            <a:avLst>
              <a:gd name="adj" fmla="val 73141"/>
            </a:avLst>
          </a:prstGeom>
          <a:gradFill flip="none" rotWithShape="1">
            <a:gsLst>
              <a:gs pos="0">
                <a:srgbClr val="A35A69"/>
              </a:gs>
              <a:gs pos="99000">
                <a:srgbClr val="FFFFFF">
                  <a:shade val="100000"/>
                  <a:satMod val="115000"/>
                </a:srgbClr>
              </a:gs>
            </a:gsLst>
            <a:lin ang="5400000" scaled="1"/>
            <a:tileRect/>
          </a:gradFill>
          <a:ln w="19050">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4A0F6-884B-4143-3964-F9E1AD8FD107}"/>
              </a:ext>
            </a:extLst>
          </p:cNvPr>
          <p:cNvSpPr/>
          <p:nvPr/>
        </p:nvSpPr>
        <p:spPr>
          <a:xfrm>
            <a:off x="5486401" y="517041"/>
            <a:ext cx="6498770" cy="540479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10;&#10;Description automatically generated">
            <a:extLst>
              <a:ext uri="{FF2B5EF4-FFF2-40B4-BE49-F238E27FC236}">
                <a16:creationId xmlns:a16="http://schemas.microsoft.com/office/drawing/2014/main" id="{B2D57AB4-E87A-1B21-20C8-F50916AB01C3}"/>
              </a:ext>
            </a:extLst>
          </p:cNvPr>
          <p:cNvPicPr>
            <a:picLocks noChangeAspect="1"/>
          </p:cNvPicPr>
          <p:nvPr/>
        </p:nvPicPr>
        <p:blipFill rotWithShape="1">
          <a:blip r:embed="rId4">
            <a:extLst>
              <a:ext uri="{28A0092B-C50C-407E-A947-70E740481C1C}">
                <a14:useLocalDpi xmlns:a14="http://schemas.microsoft.com/office/drawing/2010/main" val="0"/>
              </a:ext>
            </a:extLst>
          </a:blip>
          <a:srcRect t="23608" r="10130"/>
          <a:stretch/>
        </p:blipFill>
        <p:spPr>
          <a:xfrm>
            <a:off x="337457" y="1457182"/>
            <a:ext cx="6714412" cy="1280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754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E419C-B705-5BE0-FA65-7F2E226D7963}"/>
              </a:ext>
            </a:extLst>
          </p:cNvPr>
          <p:cNvSpPr>
            <a:spLocks noGrp="1"/>
          </p:cNvSpPr>
          <p:nvPr>
            <p:ph type="title"/>
          </p:nvPr>
        </p:nvSpPr>
        <p:spPr>
          <a:xfrm>
            <a:off x="609599" y="199505"/>
            <a:ext cx="11316789" cy="1185577"/>
          </a:xfrm>
        </p:spPr>
        <p:txBody>
          <a:bodyPr>
            <a:normAutofit/>
          </a:bodyPr>
          <a:lstStyle/>
          <a:p>
            <a:r>
              <a:rPr lang="en-US" sz="3200" dirty="0"/>
              <a:t>Progression-Free Survival in Palbociclib Treated Patients</a:t>
            </a:r>
            <a:endParaRPr lang="en-US" dirty="0"/>
          </a:p>
        </p:txBody>
      </p:sp>
      <p:grpSp>
        <p:nvGrpSpPr>
          <p:cNvPr id="2" name="Group 1">
            <a:extLst>
              <a:ext uri="{FF2B5EF4-FFF2-40B4-BE49-F238E27FC236}">
                <a16:creationId xmlns:a16="http://schemas.microsoft.com/office/drawing/2014/main" id="{252328F0-87C5-98AC-7EF1-023624C3E12E}"/>
              </a:ext>
            </a:extLst>
          </p:cNvPr>
          <p:cNvGrpSpPr/>
          <p:nvPr/>
        </p:nvGrpSpPr>
        <p:grpSpPr>
          <a:xfrm>
            <a:off x="1320276" y="1555134"/>
            <a:ext cx="9704857" cy="4358551"/>
            <a:chOff x="1723047" y="1870904"/>
            <a:chExt cx="8745905" cy="3927876"/>
          </a:xfrm>
        </p:grpSpPr>
        <p:pic>
          <p:nvPicPr>
            <p:cNvPr id="8" name="Picture 7" descr="A comparison of a survival curve&#10;&#10;Description automatically generated with medium confidence">
              <a:extLst>
                <a:ext uri="{FF2B5EF4-FFF2-40B4-BE49-F238E27FC236}">
                  <a16:creationId xmlns:a16="http://schemas.microsoft.com/office/drawing/2014/main" id="{EAAC4A5F-09FE-9084-C0B6-1929CC79A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047" y="1870904"/>
              <a:ext cx="8745905" cy="3927876"/>
            </a:xfrm>
            <a:prstGeom prst="rect">
              <a:avLst/>
            </a:prstGeom>
          </p:spPr>
        </p:pic>
        <p:sp>
          <p:nvSpPr>
            <p:cNvPr id="9" name="TextBox 8">
              <a:extLst>
                <a:ext uri="{FF2B5EF4-FFF2-40B4-BE49-F238E27FC236}">
                  <a16:creationId xmlns:a16="http://schemas.microsoft.com/office/drawing/2014/main" id="{5D6BC165-62CC-4CDD-62EF-C00BB178294E}"/>
                </a:ext>
              </a:extLst>
            </p:cNvPr>
            <p:cNvSpPr txBox="1"/>
            <p:nvPr/>
          </p:nvSpPr>
          <p:spPr>
            <a:xfrm>
              <a:off x="2632925" y="1870904"/>
              <a:ext cx="2722846" cy="360575"/>
            </a:xfrm>
            <a:prstGeom prst="rect">
              <a:avLst/>
            </a:prstGeom>
            <a:noFill/>
          </p:spPr>
          <p:txBody>
            <a:bodyPr wrap="square" rtlCol="0">
              <a:spAutoFit/>
            </a:bodyPr>
            <a:lstStyle/>
            <a:p>
              <a:pPr algn="ctr"/>
              <a:r>
                <a:rPr lang="en-US" sz="2000" b="1" dirty="0">
                  <a:solidFill>
                    <a:schemeClr val="tx2"/>
                  </a:solidFill>
                  <a:effectLst/>
                </a:rPr>
                <a:t>Palbociclib + Letrozole</a:t>
              </a:r>
            </a:p>
          </p:txBody>
        </p:sp>
        <p:sp>
          <p:nvSpPr>
            <p:cNvPr id="10" name="TextBox 9">
              <a:extLst>
                <a:ext uri="{FF2B5EF4-FFF2-40B4-BE49-F238E27FC236}">
                  <a16:creationId xmlns:a16="http://schemas.microsoft.com/office/drawing/2014/main" id="{AF1B67F1-7C1C-A532-7024-97A1EF95C2B8}"/>
                </a:ext>
              </a:extLst>
            </p:cNvPr>
            <p:cNvSpPr txBox="1"/>
            <p:nvPr/>
          </p:nvSpPr>
          <p:spPr>
            <a:xfrm>
              <a:off x="7204924" y="1870904"/>
              <a:ext cx="2905727" cy="360575"/>
            </a:xfrm>
            <a:prstGeom prst="rect">
              <a:avLst/>
            </a:prstGeom>
            <a:noFill/>
          </p:spPr>
          <p:txBody>
            <a:bodyPr wrap="square" rtlCol="0">
              <a:spAutoFit/>
            </a:bodyPr>
            <a:lstStyle/>
            <a:p>
              <a:pPr algn="ctr"/>
              <a:r>
                <a:rPr lang="en-US" sz="2000" b="1" dirty="0">
                  <a:solidFill>
                    <a:schemeClr val="tx2"/>
                  </a:solidFill>
                  <a:effectLst/>
                </a:rPr>
                <a:t>Palbociclib + </a:t>
              </a:r>
              <a:r>
                <a:rPr lang="en-US" sz="2000" b="1" dirty="0" err="1">
                  <a:solidFill>
                    <a:schemeClr val="tx2"/>
                  </a:solidFill>
                  <a:effectLst/>
                </a:rPr>
                <a:t>Fulvestrant</a:t>
              </a:r>
              <a:endParaRPr lang="en-US" sz="2000" b="1" dirty="0">
                <a:solidFill>
                  <a:schemeClr val="tx2"/>
                </a:solidFill>
                <a:effectLst/>
              </a:endParaRPr>
            </a:p>
          </p:txBody>
        </p:sp>
      </p:grpSp>
      <p:sp>
        <p:nvSpPr>
          <p:cNvPr id="11" name="Footer Placeholder 10">
            <a:extLst>
              <a:ext uri="{FF2B5EF4-FFF2-40B4-BE49-F238E27FC236}">
                <a16:creationId xmlns:a16="http://schemas.microsoft.com/office/drawing/2014/main" id="{378F7201-D480-1039-8B64-00E6D00D2468}"/>
              </a:ext>
            </a:extLst>
          </p:cNvPr>
          <p:cNvSpPr>
            <a:spLocks noGrp="1"/>
          </p:cNvSpPr>
          <p:nvPr>
            <p:ph type="ftr" sz="quarter" idx="3"/>
          </p:nvPr>
        </p:nvSpPr>
        <p:spPr/>
        <p:txBody>
          <a:bodyPr/>
          <a:lstStyle/>
          <a:p>
            <a:r>
              <a:rPr lang="en-US" dirty="0"/>
              <a:t>CI, confidence interval; </a:t>
            </a:r>
            <a:r>
              <a:rPr lang="en-US" dirty="0" err="1"/>
              <a:t>mPFS</a:t>
            </a:r>
            <a:r>
              <a:rPr lang="en-US" dirty="0"/>
              <a:t>, median progression-free survival; NA, not available.</a:t>
            </a:r>
          </a:p>
          <a:p>
            <a:r>
              <a:rPr lang="en-US" dirty="0"/>
              <a:t>Lee J, et al. </a:t>
            </a:r>
            <a:r>
              <a:rPr lang="en-US" i="1" dirty="0"/>
              <a:t>Cancer Res Treat</a:t>
            </a:r>
            <a:r>
              <a:rPr lang="en-US" dirty="0"/>
              <a:t>. 2021;53(2):409-423. </a:t>
            </a:r>
          </a:p>
        </p:txBody>
      </p:sp>
    </p:spTree>
    <p:extLst>
      <p:ext uri="{BB962C8B-B14F-4D97-AF65-F5344CB8AC3E}">
        <p14:creationId xmlns:p14="http://schemas.microsoft.com/office/powerpoint/2010/main" val="268888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DA7BA5-0ADA-5285-B863-9F85F34B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5" y="4397369"/>
            <a:ext cx="4596760" cy="621133"/>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1312E17F-9CE1-8BD1-46CE-E4F0498F11BE}"/>
              </a:ext>
            </a:extLst>
          </p:cNvPr>
          <p:cNvPicPr>
            <a:picLocks noChangeAspect="1"/>
          </p:cNvPicPr>
          <p:nvPr/>
        </p:nvPicPr>
        <p:blipFill rotWithShape="1">
          <a:blip r:embed="rId4">
            <a:extLst>
              <a:ext uri="{28A0092B-C50C-407E-A947-70E740481C1C}">
                <a14:useLocalDpi xmlns:a14="http://schemas.microsoft.com/office/drawing/2010/main" val="0"/>
              </a:ext>
            </a:extLst>
          </a:blip>
          <a:srcRect t="3398" b="1961"/>
          <a:stretch/>
        </p:blipFill>
        <p:spPr>
          <a:xfrm>
            <a:off x="5589966" y="136633"/>
            <a:ext cx="6513734" cy="6672359"/>
          </a:xfrm>
          <a:prstGeom prst="rect">
            <a:avLst/>
          </a:prstGeom>
        </p:spPr>
      </p:pic>
      <p:sp>
        <p:nvSpPr>
          <p:cNvPr id="4" name="Rectangle 3">
            <a:extLst>
              <a:ext uri="{FF2B5EF4-FFF2-40B4-BE49-F238E27FC236}">
                <a16:creationId xmlns:a16="http://schemas.microsoft.com/office/drawing/2014/main" id="{A82A5510-C962-99D6-089A-E553CCF02630}"/>
              </a:ext>
            </a:extLst>
          </p:cNvPr>
          <p:cNvSpPr/>
          <p:nvPr/>
        </p:nvSpPr>
        <p:spPr>
          <a:xfrm>
            <a:off x="488951" y="1948273"/>
            <a:ext cx="4931188" cy="22983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Real-world Treatment Patterns and Effectiveness of Palbociclib Plus an Aromatase Inhibitor in Patients with Metastatic Breast Cancer Aged 75 Years or Above</a:t>
            </a:r>
          </a:p>
        </p:txBody>
      </p:sp>
      <p:sp>
        <p:nvSpPr>
          <p:cNvPr id="6" name="Footer Placeholder 5">
            <a:extLst>
              <a:ext uri="{FF2B5EF4-FFF2-40B4-BE49-F238E27FC236}">
                <a16:creationId xmlns:a16="http://schemas.microsoft.com/office/drawing/2014/main" id="{54F818E0-39AE-64AA-3CBB-D8BE89A6D0F0}"/>
              </a:ext>
            </a:extLst>
          </p:cNvPr>
          <p:cNvSpPr>
            <a:spLocks noGrp="1"/>
          </p:cNvSpPr>
          <p:nvPr>
            <p:ph type="ftr" sz="quarter" idx="3"/>
          </p:nvPr>
        </p:nvSpPr>
        <p:spPr/>
        <p:txBody>
          <a:bodyPr/>
          <a:lstStyle/>
          <a:p>
            <a:r>
              <a:rPr lang="en-US"/>
              <a:t>MBCC, 2023</a:t>
            </a:r>
          </a:p>
        </p:txBody>
      </p:sp>
    </p:spTree>
    <p:extLst>
      <p:ext uri="{BB962C8B-B14F-4D97-AF65-F5344CB8AC3E}">
        <p14:creationId xmlns:p14="http://schemas.microsoft.com/office/powerpoint/2010/main" val="2579246292"/>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1736</Words>
  <Application>Microsoft Macintosh PowerPoint</Application>
  <PresentationFormat>Widescreen</PresentationFormat>
  <Paragraphs>183</Paragraphs>
  <Slides>15</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Nova</vt:lpstr>
      <vt:lpstr>Calibri</vt:lpstr>
      <vt:lpstr>Calibri Light</vt:lpstr>
      <vt:lpstr>Cambria</vt:lpstr>
      <vt:lpstr>Century Gothic</vt:lpstr>
      <vt:lpstr>Times New Roman</vt:lpstr>
      <vt:lpstr>Trebuchet MS</vt:lpstr>
      <vt:lpstr>2022 Hem Onc</vt:lpstr>
      <vt:lpstr>Office Theme</vt:lpstr>
      <vt:lpstr>1_2022 Hem Onc</vt:lpstr>
      <vt:lpstr>Unlocking Insights for Underrepresented Patients: The Role of Real-World Evidence in Addressing Limitations of CDK4/6 Inhibitor RCTs</vt:lpstr>
      <vt:lpstr>PowerPoint Presentation</vt:lpstr>
      <vt:lpstr>Disclaimer</vt:lpstr>
      <vt:lpstr>RWE to Address Populations Not Included in  Clinical Trials</vt:lpstr>
      <vt:lpstr>P-REALITY X: Palbociclib REAl-world first-LIne comparaTive effectiveness studY eXtended</vt:lpstr>
      <vt:lpstr>Real-World Studies Reflect Clinical Trial Data for Black and Hispanic Patients, Demonstrating Similar Benefit Profiles with PAL + ET</vt:lpstr>
      <vt:lpstr>PowerPoint Presentation</vt:lpstr>
      <vt:lpstr>Progression-Free Survival in Palbociclib Treated Patients</vt:lpstr>
      <vt:lpstr>PowerPoint Presentation</vt:lpstr>
      <vt:lpstr> </vt:lpstr>
      <vt:lpstr> </vt:lpstr>
      <vt:lpstr>Palbociclib in HR+ Advanced Breast Cancer: a Multicenter, Prospective, Noninterventional Study (POLARIS)</vt:lpstr>
      <vt:lpstr>Real-world QoL in Patients with HR+/HER2– aBC Treated with Palbociclib: Final Analysis from POLARIS (2/2)</vt:lpstr>
      <vt:lpstr>Real-World Evidence in Special Populations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2023-12-05T15:19:56Z</dcterms:modified>
</cp:coreProperties>
</file>