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5" r:id="rId2"/>
    <p:sldMasterId id="2147483737" r:id="rId3"/>
  </p:sldMasterIdLst>
  <p:notesMasterIdLst>
    <p:notesMasterId r:id="rId16"/>
  </p:notesMasterIdLst>
  <p:sldIdLst>
    <p:sldId id="262" r:id="rId4"/>
    <p:sldId id="272" r:id="rId5"/>
    <p:sldId id="273" r:id="rId6"/>
    <p:sldId id="263" r:id="rId7"/>
    <p:sldId id="267" r:id="rId8"/>
    <p:sldId id="268" r:id="rId9"/>
    <p:sldId id="269" r:id="rId10"/>
    <p:sldId id="265" r:id="rId11"/>
    <p:sldId id="270" r:id="rId12"/>
    <p:sldId id="266" r:id="rId13"/>
    <p:sldId id="271"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PR" userId="S::prepetto@ushealthconnect.com::29a62dfc-181e-481e-a0bd-97f9faffa5d7" providerId="AD"/>
  <p188:author id="{87551934-1EED-109D-8469-49CE7051BEDC}" name="Megan Reimann, PharmD, BCOP" initials="MRPB" userId="S::mreimann@ushealthconnect.com::551785c5-e18e-4f20-8abf-31b115b8a49a" providerId="AD"/>
  <p188:author id="{B2634391-5F65-7D45-FB3F-D1EF4E8F513D}" name="Caitlin Roat" initials="" userId="0dad00d9dd685b97" providerId="Windows Live"/>
  <p188:author id="{BEC46FB8-8ADC-52D1-339B-C0AC3D7B09CC}" name="Libby Lurwick" initials="LL" userId="S::elurwick@ushealthconnect.com::b676353a-ba99-4d17-9af1-d81611d12622"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649" autoAdjust="0"/>
    <p:restoredTop sz="96327"/>
  </p:normalViewPr>
  <p:slideViewPr>
    <p:cSldViewPr snapToGrid="0">
      <p:cViewPr varScale="1">
        <p:scale>
          <a:sx n="113" d="100"/>
          <a:sy n="113" d="100"/>
        </p:scale>
        <p:origin x="20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6197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0473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31831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09274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23897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10270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7359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22223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58420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7707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39700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880500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660489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12824771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3984078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8321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121793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950307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3248203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2712572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dirty="0"/>
              <a:t>Ho YF, et al. Clin Transl Sci. 2020;13(1):4-7.
Nazha B, et al. Future Oncol. 2021;17(8):965-977.</a:t>
            </a:r>
          </a:p>
        </p:txBody>
      </p:sp>
    </p:spTree>
    <p:extLst>
      <p:ext uri="{BB962C8B-B14F-4D97-AF65-F5344CB8AC3E}">
        <p14:creationId xmlns:p14="http://schemas.microsoft.com/office/powerpoint/2010/main" val="31932594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2459074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254816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52139040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406897950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8"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5E29-FA59-6AB6-54C5-33BC2B11D099}"/>
              </a:ext>
            </a:extLst>
          </p:cNvPr>
          <p:cNvSpPr>
            <a:spLocks noGrp="1"/>
          </p:cNvSpPr>
          <p:nvPr>
            <p:ph type="title"/>
          </p:nvPr>
        </p:nvSpPr>
        <p:spPr>
          <a:xfrm>
            <a:off x="609599" y="1709738"/>
            <a:ext cx="10964091" cy="2852737"/>
          </a:xfrm>
        </p:spPr>
        <p:txBody>
          <a:bodyPr>
            <a:normAutofit/>
          </a:bodyPr>
          <a:lstStyle/>
          <a:p>
            <a:r>
              <a:rPr lang="en-US" dirty="0"/>
              <a:t>RWE Supporting CDK 4/6 Inhibitor Use in HR+ Metastatic Breast Cancer</a:t>
            </a:r>
          </a:p>
        </p:txBody>
      </p:sp>
      <p:sp>
        <p:nvSpPr>
          <p:cNvPr id="3" name="Subtitle 2">
            <a:extLst>
              <a:ext uri="{FF2B5EF4-FFF2-40B4-BE49-F238E27FC236}">
                <a16:creationId xmlns:a16="http://schemas.microsoft.com/office/drawing/2014/main" id="{2AC03E8E-3F38-2D94-9BAE-92AE09CEE411}"/>
              </a:ext>
            </a:extLst>
          </p:cNvPr>
          <p:cNvSpPr>
            <a:spLocks noGrp="1"/>
          </p:cNvSpPr>
          <p:nvPr>
            <p:ph type="body" idx="1"/>
          </p:nvPr>
        </p:nvSpPr>
        <p:spPr>
          <a:xfrm>
            <a:off x="609601" y="4589463"/>
            <a:ext cx="10515600" cy="1500187"/>
          </a:xfrm>
        </p:spPr>
        <p:txBody>
          <a:bodyPr>
            <a:noAutofit/>
          </a:bodyPr>
          <a:lstStyle/>
          <a:p>
            <a:r>
              <a:rPr lang="en-US" dirty="0"/>
              <a:t>Christopher M. Gallagher, MD</a:t>
            </a:r>
          </a:p>
          <a:p>
            <a:r>
              <a:rPr lang="en-US" dirty="0"/>
              <a:t>Medical Director of Cancer Services</a:t>
            </a:r>
          </a:p>
          <a:p>
            <a:r>
              <a:rPr lang="en-US" dirty="0"/>
              <a:t>MedStar Washington Hospital Center</a:t>
            </a:r>
          </a:p>
          <a:p>
            <a:r>
              <a:rPr lang="en-US" dirty="0"/>
              <a:t>Washington, DC</a:t>
            </a:r>
          </a:p>
        </p:txBody>
      </p:sp>
    </p:spTree>
    <p:extLst>
      <p:ext uri="{BB962C8B-B14F-4D97-AF65-F5344CB8AC3E}">
        <p14:creationId xmlns:p14="http://schemas.microsoft.com/office/powerpoint/2010/main" val="129160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3EF17-FF3D-4843-B50B-79D341080694}"/>
              </a:ext>
            </a:extLst>
          </p:cNvPr>
          <p:cNvSpPr>
            <a:spLocks noGrp="1"/>
          </p:cNvSpPr>
          <p:nvPr>
            <p:ph type="title"/>
          </p:nvPr>
        </p:nvSpPr>
        <p:spPr/>
        <p:txBody>
          <a:bodyPr>
            <a:noAutofit/>
          </a:bodyPr>
          <a:lstStyle/>
          <a:p>
            <a:r>
              <a:rPr lang="en-US" sz="2800" dirty="0"/>
              <a:t>Real-World Characteristics, Utilization Patterns, and Outcomes of US Patients with HR+, HER2- Metastatic Breast Cancer Treated with </a:t>
            </a:r>
            <a:r>
              <a:rPr lang="en-US" sz="2800" dirty="0" err="1"/>
              <a:t>Abemaciclib</a:t>
            </a:r>
            <a:endParaRPr lang="en-US" sz="2800" dirty="0"/>
          </a:p>
        </p:txBody>
      </p:sp>
      <p:sp>
        <p:nvSpPr>
          <p:cNvPr id="3" name="Content Placeholder 2">
            <a:extLst>
              <a:ext uri="{FF2B5EF4-FFF2-40B4-BE49-F238E27FC236}">
                <a16:creationId xmlns:a16="http://schemas.microsoft.com/office/drawing/2014/main" id="{873BF8B8-F24F-4682-930B-C5DE2E480C2C}"/>
              </a:ext>
            </a:extLst>
          </p:cNvPr>
          <p:cNvSpPr>
            <a:spLocks noGrp="1"/>
          </p:cNvSpPr>
          <p:nvPr>
            <p:ph idx="1"/>
          </p:nvPr>
        </p:nvSpPr>
        <p:spPr>
          <a:xfrm>
            <a:off x="609600" y="1725879"/>
            <a:ext cx="10744200" cy="4722477"/>
          </a:xfrm>
        </p:spPr>
        <p:txBody>
          <a:bodyPr>
            <a:normAutofit fontScale="92500" lnSpcReduction="10000"/>
          </a:bodyPr>
          <a:lstStyle/>
          <a:p>
            <a:r>
              <a:rPr lang="en-US" dirty="0"/>
              <a:t>RWE with </a:t>
            </a:r>
            <a:r>
              <a:rPr lang="en-US" dirty="0" err="1"/>
              <a:t>abemaciclib</a:t>
            </a:r>
            <a:r>
              <a:rPr lang="en-US" dirty="0"/>
              <a:t> (+ AI or FUL or monotherapy)</a:t>
            </a:r>
          </a:p>
          <a:p>
            <a:r>
              <a:rPr lang="en-US" dirty="0"/>
              <a:t>Data source: pharmacy claims (IBM Market Scan Research Database)</a:t>
            </a:r>
          </a:p>
          <a:p>
            <a:r>
              <a:rPr lang="en-US" dirty="0"/>
              <a:t>N= 454 , timeline 9/2017 – 10/2019</a:t>
            </a:r>
          </a:p>
          <a:p>
            <a:r>
              <a:rPr lang="en-US" dirty="0"/>
              <a:t>Demographics: </a:t>
            </a:r>
          </a:p>
          <a:p>
            <a:pPr lvl="1"/>
            <a:r>
              <a:rPr lang="en-US" dirty="0"/>
              <a:t>mean age 58</a:t>
            </a:r>
          </a:p>
          <a:p>
            <a:pPr lvl="1"/>
            <a:r>
              <a:rPr lang="en-US" dirty="0"/>
              <a:t>35% pre-menopausal</a:t>
            </a:r>
          </a:p>
          <a:p>
            <a:pPr lvl="1"/>
            <a:r>
              <a:rPr lang="en-US" dirty="0"/>
              <a:t>35% FUL, 29% AI, 10% monotherapy, 25% other</a:t>
            </a:r>
          </a:p>
          <a:p>
            <a:pPr lvl="1"/>
            <a:r>
              <a:rPr lang="en-US" dirty="0"/>
              <a:t>24% prior chemotherapy</a:t>
            </a:r>
          </a:p>
          <a:p>
            <a:pPr lvl="1"/>
            <a:r>
              <a:rPr lang="en-US" dirty="0"/>
              <a:t>50% prior CDK 4/6 inhibitor</a:t>
            </a:r>
          </a:p>
          <a:p>
            <a:pPr lvl="1"/>
            <a:r>
              <a:rPr lang="en-US" dirty="0"/>
              <a:t>50% visceral metastases</a:t>
            </a:r>
          </a:p>
          <a:p>
            <a:pPr lvl="1"/>
            <a:r>
              <a:rPr lang="en-US" dirty="0"/>
              <a:t>11.5% brain metastases</a:t>
            </a:r>
          </a:p>
          <a:p>
            <a:r>
              <a:rPr lang="en-US" dirty="0"/>
              <a:t>Endpoints: TTD, TTC, medication adherence, medication wastage</a:t>
            </a:r>
          </a:p>
        </p:txBody>
      </p:sp>
      <p:sp>
        <p:nvSpPr>
          <p:cNvPr id="7" name="Footer Placeholder 6">
            <a:extLst>
              <a:ext uri="{FF2B5EF4-FFF2-40B4-BE49-F238E27FC236}">
                <a16:creationId xmlns:a16="http://schemas.microsoft.com/office/drawing/2014/main" id="{2BFE1EB2-BD70-DB3D-3977-9275C89D6218}"/>
              </a:ext>
            </a:extLst>
          </p:cNvPr>
          <p:cNvSpPr>
            <a:spLocks noGrp="1"/>
          </p:cNvSpPr>
          <p:nvPr>
            <p:ph type="ftr" sz="quarter" idx="3"/>
          </p:nvPr>
        </p:nvSpPr>
        <p:spPr/>
        <p:txBody>
          <a:bodyPr/>
          <a:lstStyle/>
          <a:p>
            <a:r>
              <a:rPr lang="en-US"/>
              <a:t>Smyth EN, et al. </a:t>
            </a:r>
            <a:r>
              <a:rPr lang="en-US" i="1"/>
              <a:t>Drugs Real World Outcomes</a:t>
            </a:r>
            <a:r>
              <a:rPr lang="en-US"/>
              <a:t>. 2022;9(4):681-693.</a:t>
            </a:r>
          </a:p>
        </p:txBody>
      </p:sp>
    </p:spTree>
    <p:extLst>
      <p:ext uri="{BB962C8B-B14F-4D97-AF65-F5344CB8AC3E}">
        <p14:creationId xmlns:p14="http://schemas.microsoft.com/office/powerpoint/2010/main" val="18051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40DF-11F5-F8CC-7DD3-421A7BD931BD}"/>
              </a:ext>
            </a:extLst>
          </p:cNvPr>
          <p:cNvSpPr>
            <a:spLocks noGrp="1"/>
          </p:cNvSpPr>
          <p:nvPr>
            <p:ph type="title"/>
          </p:nvPr>
        </p:nvSpPr>
        <p:spPr/>
        <p:txBody>
          <a:bodyPr>
            <a:noAutofit/>
          </a:bodyPr>
          <a:lstStyle/>
          <a:p>
            <a:r>
              <a:rPr lang="en-US" sz="2800" dirty="0"/>
              <a:t>Real-World Characteristics, Utilization Patterns, and Outcomes of US Patients with HR+, HER2- Metastatic Breast Cancer Treated with </a:t>
            </a:r>
            <a:r>
              <a:rPr lang="en-US" sz="2800" dirty="0" err="1"/>
              <a:t>Abemaciclib</a:t>
            </a:r>
            <a:endParaRPr lang="en-US" sz="2800" dirty="0"/>
          </a:p>
        </p:txBody>
      </p:sp>
      <p:sp>
        <p:nvSpPr>
          <p:cNvPr id="3" name="Content Placeholder 2">
            <a:extLst>
              <a:ext uri="{FF2B5EF4-FFF2-40B4-BE49-F238E27FC236}">
                <a16:creationId xmlns:a16="http://schemas.microsoft.com/office/drawing/2014/main" id="{E33FDCDC-8794-D288-3111-F176BE78474C}"/>
              </a:ext>
            </a:extLst>
          </p:cNvPr>
          <p:cNvSpPr>
            <a:spLocks noGrp="1"/>
          </p:cNvSpPr>
          <p:nvPr>
            <p:ph idx="1"/>
          </p:nvPr>
        </p:nvSpPr>
        <p:spPr>
          <a:xfrm>
            <a:off x="609600" y="1601894"/>
            <a:ext cx="10744200" cy="1813934"/>
          </a:xfrm>
        </p:spPr>
        <p:txBody>
          <a:bodyPr>
            <a:normAutofit/>
          </a:bodyPr>
          <a:lstStyle/>
          <a:p>
            <a:pPr>
              <a:spcBef>
                <a:spcPts val="400"/>
              </a:spcBef>
            </a:pPr>
            <a:r>
              <a:rPr lang="en-US" sz="2000" dirty="0">
                <a:latin typeface="+mj-lt"/>
              </a:rPr>
              <a:t>73% initiated </a:t>
            </a:r>
            <a:r>
              <a:rPr lang="en-US" sz="2000" dirty="0" err="1">
                <a:latin typeface="+mj-lt"/>
              </a:rPr>
              <a:t>abemaciclib</a:t>
            </a:r>
            <a:r>
              <a:rPr lang="en-US" sz="2000" dirty="0">
                <a:latin typeface="+mj-lt"/>
              </a:rPr>
              <a:t> at the index dose of 150mg 2x/day</a:t>
            </a:r>
          </a:p>
          <a:p>
            <a:pPr>
              <a:spcBef>
                <a:spcPts val="400"/>
              </a:spcBef>
            </a:pPr>
            <a:r>
              <a:rPr lang="en-US" sz="2000" dirty="0">
                <a:latin typeface="+mj-lt"/>
              </a:rPr>
              <a:t>Patients who received prior CDK 4/6 inhibitor more likely started at a lower dose</a:t>
            </a:r>
          </a:p>
          <a:p>
            <a:pPr>
              <a:spcBef>
                <a:spcPts val="400"/>
              </a:spcBef>
            </a:pPr>
            <a:r>
              <a:rPr lang="en-US" sz="2000" dirty="0">
                <a:latin typeface="+mj-lt"/>
              </a:rPr>
              <a:t>31% had a dose reduction within 90 days of starting, lower than RCTs (drug wastage)</a:t>
            </a:r>
          </a:p>
          <a:p>
            <a:pPr>
              <a:spcBef>
                <a:spcPts val="400"/>
              </a:spcBef>
            </a:pPr>
            <a:r>
              <a:rPr lang="en-US" sz="2000" dirty="0">
                <a:latin typeface="+mj-lt"/>
              </a:rPr>
              <a:t>86% of patients refilled </a:t>
            </a:r>
            <a:r>
              <a:rPr lang="en-US" sz="2000" dirty="0" err="1">
                <a:latin typeface="+mj-lt"/>
              </a:rPr>
              <a:t>abemaciclib</a:t>
            </a:r>
            <a:r>
              <a:rPr lang="en-US" sz="2000" dirty="0">
                <a:latin typeface="+mj-lt"/>
              </a:rPr>
              <a:t> at least once (drug adherence)</a:t>
            </a:r>
          </a:p>
        </p:txBody>
      </p:sp>
      <p:sp>
        <p:nvSpPr>
          <p:cNvPr id="4" name="Footer Placeholder 3">
            <a:extLst>
              <a:ext uri="{FF2B5EF4-FFF2-40B4-BE49-F238E27FC236}">
                <a16:creationId xmlns:a16="http://schemas.microsoft.com/office/drawing/2014/main" id="{55CCFCEE-C4D5-C40F-62D1-85CECEF0DA11}"/>
              </a:ext>
            </a:extLst>
          </p:cNvPr>
          <p:cNvSpPr>
            <a:spLocks noGrp="1"/>
          </p:cNvSpPr>
          <p:nvPr>
            <p:ph type="ftr" sz="quarter" idx="3"/>
          </p:nvPr>
        </p:nvSpPr>
        <p:spPr/>
        <p:txBody>
          <a:bodyPr/>
          <a:lstStyle/>
          <a:p>
            <a:r>
              <a:rPr lang="en-US"/>
              <a:t>Smyth EN, et al. </a:t>
            </a:r>
            <a:r>
              <a:rPr lang="en-US" i="1"/>
              <a:t>Drugs Real World Outcomes</a:t>
            </a:r>
            <a:r>
              <a:rPr lang="en-US"/>
              <a:t>. 2022;9(4):681-693.</a:t>
            </a:r>
          </a:p>
        </p:txBody>
      </p:sp>
      <p:graphicFrame>
        <p:nvGraphicFramePr>
          <p:cNvPr id="7" name="Table 6">
            <a:extLst>
              <a:ext uri="{FF2B5EF4-FFF2-40B4-BE49-F238E27FC236}">
                <a16:creationId xmlns:a16="http://schemas.microsoft.com/office/drawing/2014/main" id="{1EE34E8C-2C41-0FE2-C3C3-9DABB940CCFF}"/>
              </a:ext>
            </a:extLst>
          </p:cNvPr>
          <p:cNvGraphicFramePr>
            <a:graphicFrameLocks noGrp="1"/>
          </p:cNvGraphicFramePr>
          <p:nvPr>
            <p:extLst>
              <p:ext uri="{D42A27DB-BD31-4B8C-83A1-F6EECF244321}">
                <p14:modId xmlns:p14="http://schemas.microsoft.com/office/powerpoint/2010/main" val="1368107664"/>
              </p:ext>
            </p:extLst>
          </p:nvPr>
        </p:nvGraphicFramePr>
        <p:xfrm>
          <a:off x="838200" y="3306288"/>
          <a:ext cx="10515600" cy="2997813"/>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259579031"/>
                    </a:ext>
                  </a:extLst>
                </a:gridCol>
                <a:gridCol w="2628900">
                  <a:extLst>
                    <a:ext uri="{9D8B030D-6E8A-4147-A177-3AD203B41FA5}">
                      <a16:colId xmlns:a16="http://schemas.microsoft.com/office/drawing/2014/main" val="3038795379"/>
                    </a:ext>
                  </a:extLst>
                </a:gridCol>
                <a:gridCol w="2628900">
                  <a:extLst>
                    <a:ext uri="{9D8B030D-6E8A-4147-A177-3AD203B41FA5}">
                      <a16:colId xmlns:a16="http://schemas.microsoft.com/office/drawing/2014/main" val="1775329056"/>
                    </a:ext>
                  </a:extLst>
                </a:gridCol>
                <a:gridCol w="2628900">
                  <a:extLst>
                    <a:ext uri="{9D8B030D-6E8A-4147-A177-3AD203B41FA5}">
                      <a16:colId xmlns:a16="http://schemas.microsoft.com/office/drawing/2014/main" val="1834042626"/>
                    </a:ext>
                  </a:extLst>
                </a:gridCol>
              </a:tblGrid>
              <a:tr h="428259">
                <a:tc gridSpan="2">
                  <a:txBody>
                    <a:bodyPr/>
                    <a:lstStyle/>
                    <a:p>
                      <a:pPr algn="l"/>
                      <a:r>
                        <a:rPr lang="en-US">
                          <a:latin typeface="+mn-lt"/>
                        </a:rPr>
                        <a:t>Time-to-event outcomes</a:t>
                      </a:r>
                    </a:p>
                  </a:txBody>
                  <a:tcPr anchor="ctr">
                    <a:solidFill>
                      <a:schemeClr val="accent1"/>
                    </a:solidFill>
                  </a:tcPr>
                </a:tc>
                <a:tc hMerge="1">
                  <a:txBody>
                    <a:bodyPr/>
                    <a:lstStyle/>
                    <a:p>
                      <a:endParaRPr lang="en-US"/>
                    </a:p>
                  </a:txBody>
                  <a:tcPr/>
                </a:tc>
                <a:tc>
                  <a:txBody>
                    <a:bodyPr/>
                    <a:lstStyle/>
                    <a:p>
                      <a:pPr algn="ctr"/>
                      <a:r>
                        <a:rPr lang="en-US">
                          <a:latin typeface="+mn-lt"/>
                        </a:rPr>
                        <a:t>TTD (days)</a:t>
                      </a:r>
                    </a:p>
                  </a:txBody>
                  <a:tcPr anchor="ctr"/>
                </a:tc>
                <a:tc>
                  <a:txBody>
                    <a:bodyPr/>
                    <a:lstStyle/>
                    <a:p>
                      <a:pPr algn="ctr"/>
                      <a:r>
                        <a:rPr lang="en-US">
                          <a:latin typeface="+mn-lt"/>
                        </a:rPr>
                        <a:t>TTC (days)</a:t>
                      </a:r>
                    </a:p>
                  </a:txBody>
                  <a:tcPr anchor="ctr"/>
                </a:tc>
                <a:extLst>
                  <a:ext uri="{0D108BD9-81ED-4DB2-BD59-A6C34878D82A}">
                    <a16:rowId xmlns:a16="http://schemas.microsoft.com/office/drawing/2014/main" val="709333501"/>
                  </a:ext>
                </a:extLst>
              </a:tr>
              <a:tr h="428259">
                <a:tc rowSpan="2">
                  <a:txBody>
                    <a:bodyPr/>
                    <a:lstStyle/>
                    <a:p>
                      <a:pPr algn="l"/>
                      <a:r>
                        <a:rPr lang="en-US" sz="1800" b="1" kern="1200" dirty="0" err="1">
                          <a:solidFill>
                            <a:schemeClr val="bg1"/>
                          </a:solidFill>
                          <a:latin typeface="+mn-lt"/>
                          <a:ea typeface="+mn-ea"/>
                          <a:cs typeface="+mn-cs"/>
                        </a:rPr>
                        <a:t>Abemaciclib</a:t>
                      </a:r>
                      <a:r>
                        <a:rPr lang="en-US" sz="1800" b="1" kern="1200" dirty="0">
                          <a:solidFill>
                            <a:schemeClr val="bg1"/>
                          </a:solidFill>
                          <a:latin typeface="+mn-lt"/>
                          <a:ea typeface="+mn-ea"/>
                          <a:cs typeface="+mn-cs"/>
                        </a:rPr>
                        <a:t> + AI</a:t>
                      </a:r>
                      <a:endParaRPr lang="en-US" b="1">
                        <a:solidFill>
                          <a:schemeClr val="bg1"/>
                        </a:solidFill>
                        <a:latin typeface="+mn-lt"/>
                      </a:endParaRPr>
                    </a:p>
                  </a:txBody>
                  <a:tcPr anchor="ctr">
                    <a:solidFill>
                      <a:schemeClr val="accent1"/>
                    </a:solidFill>
                  </a:tcPr>
                </a:tc>
                <a:tc>
                  <a:txBody>
                    <a:bodyPr/>
                    <a:lstStyle/>
                    <a:p>
                      <a:pPr algn="l"/>
                      <a:r>
                        <a:rPr lang="en-US" sz="1800" kern="1200" dirty="0">
                          <a:solidFill>
                            <a:schemeClr val="dk1"/>
                          </a:solidFill>
                          <a:latin typeface="+mn-lt"/>
                          <a:ea typeface="+mn-ea"/>
                          <a:cs typeface="+mn-cs"/>
                        </a:rPr>
                        <a:t>no prior CDK 4/6i</a:t>
                      </a:r>
                      <a:endParaRPr lang="en-US">
                        <a:latin typeface="+mn-lt"/>
                      </a:endParaRPr>
                    </a:p>
                  </a:txBody>
                  <a:tcPr anchor="ctr"/>
                </a:tc>
                <a:tc>
                  <a:txBody>
                    <a:bodyPr/>
                    <a:lstStyle/>
                    <a:p>
                      <a:pPr algn="ctr"/>
                      <a:r>
                        <a:rPr lang="en-US">
                          <a:latin typeface="+mn-lt"/>
                        </a:rPr>
                        <a:t>NR</a:t>
                      </a:r>
                    </a:p>
                  </a:txBody>
                  <a:tcPr anchor="ctr"/>
                </a:tc>
                <a:tc>
                  <a:txBody>
                    <a:bodyPr/>
                    <a:lstStyle/>
                    <a:p>
                      <a:pPr algn="ctr"/>
                      <a:r>
                        <a:rPr lang="en-US">
                          <a:latin typeface="+mn-lt"/>
                        </a:rPr>
                        <a:t>NR</a:t>
                      </a:r>
                    </a:p>
                  </a:txBody>
                  <a:tcPr anchor="ctr"/>
                </a:tc>
                <a:extLst>
                  <a:ext uri="{0D108BD9-81ED-4DB2-BD59-A6C34878D82A}">
                    <a16:rowId xmlns:a16="http://schemas.microsoft.com/office/drawing/2014/main" val="3160610166"/>
                  </a:ext>
                </a:extLst>
              </a:tr>
              <a:tr h="428259">
                <a:tc vMerge="1">
                  <a:txBody>
                    <a:bodyPr/>
                    <a:lstStyle/>
                    <a:p>
                      <a:endParaRPr lang="en-US"/>
                    </a:p>
                  </a:txBody>
                  <a:tcPr/>
                </a:tc>
                <a:tc>
                  <a:txBody>
                    <a:bodyPr/>
                    <a:lstStyle/>
                    <a:p>
                      <a:pPr algn="l"/>
                      <a:r>
                        <a:rPr lang="en-US" sz="1800" kern="1200" dirty="0">
                          <a:solidFill>
                            <a:schemeClr val="dk1"/>
                          </a:solidFill>
                          <a:latin typeface="+mn-lt"/>
                          <a:ea typeface="+mn-ea"/>
                          <a:cs typeface="+mn-cs"/>
                        </a:rPr>
                        <a:t>prior CDK 4/6i</a:t>
                      </a:r>
                      <a:endParaRPr lang="en-US">
                        <a:latin typeface="+mn-lt"/>
                      </a:endParaRPr>
                    </a:p>
                  </a:txBody>
                  <a:tcPr anchor="ctr"/>
                </a:tc>
                <a:tc>
                  <a:txBody>
                    <a:bodyPr/>
                    <a:lstStyle/>
                    <a:p>
                      <a:pPr algn="ctr"/>
                      <a:r>
                        <a:rPr lang="en-US">
                          <a:latin typeface="+mn-lt"/>
                        </a:rPr>
                        <a:t>196</a:t>
                      </a:r>
                    </a:p>
                  </a:txBody>
                  <a:tcPr anchor="ctr"/>
                </a:tc>
                <a:tc>
                  <a:txBody>
                    <a:bodyPr/>
                    <a:lstStyle/>
                    <a:p>
                      <a:pPr algn="ctr"/>
                      <a:r>
                        <a:rPr lang="en-US">
                          <a:latin typeface="+mn-lt"/>
                        </a:rPr>
                        <a:t>347</a:t>
                      </a:r>
                    </a:p>
                  </a:txBody>
                  <a:tcPr anchor="ctr"/>
                </a:tc>
                <a:extLst>
                  <a:ext uri="{0D108BD9-81ED-4DB2-BD59-A6C34878D82A}">
                    <a16:rowId xmlns:a16="http://schemas.microsoft.com/office/drawing/2014/main" val="2110367189"/>
                  </a:ext>
                </a:extLst>
              </a:tr>
              <a:tr h="428259">
                <a:tc rowSpan="2">
                  <a:txBody>
                    <a:bodyPr/>
                    <a:lstStyle/>
                    <a:p>
                      <a:pPr algn="l"/>
                      <a:r>
                        <a:rPr lang="en-US" sz="1800" b="1" kern="1200" dirty="0" err="1">
                          <a:solidFill>
                            <a:schemeClr val="bg1"/>
                          </a:solidFill>
                          <a:latin typeface="+mn-lt"/>
                          <a:ea typeface="+mn-ea"/>
                          <a:cs typeface="+mn-cs"/>
                        </a:rPr>
                        <a:t>Abemeciclib</a:t>
                      </a:r>
                      <a:r>
                        <a:rPr lang="en-US" sz="1800" b="1" kern="1200" dirty="0">
                          <a:solidFill>
                            <a:schemeClr val="bg1"/>
                          </a:solidFill>
                          <a:latin typeface="+mn-lt"/>
                          <a:ea typeface="+mn-ea"/>
                          <a:cs typeface="+mn-cs"/>
                        </a:rPr>
                        <a:t> + FUL</a:t>
                      </a:r>
                      <a:endParaRPr lang="en-US" b="1">
                        <a:solidFill>
                          <a:schemeClr val="bg1"/>
                        </a:solidFill>
                        <a:latin typeface="+mn-lt"/>
                      </a:endParaRPr>
                    </a:p>
                  </a:txBody>
                  <a:tcPr anchor="ctr">
                    <a:solidFill>
                      <a:schemeClr val="accent1"/>
                    </a:solidFill>
                  </a:tcPr>
                </a:tc>
                <a:tc>
                  <a:txBody>
                    <a:bodyPr/>
                    <a:lstStyle/>
                    <a:p>
                      <a:pPr algn="l"/>
                      <a:r>
                        <a:rPr lang="en-US" sz="1800" kern="1200" dirty="0">
                          <a:solidFill>
                            <a:schemeClr val="dk1"/>
                          </a:solidFill>
                          <a:latin typeface="+mn-lt"/>
                          <a:ea typeface="+mn-ea"/>
                          <a:cs typeface="+mn-cs"/>
                        </a:rPr>
                        <a:t>no prior CDK 4/6i</a:t>
                      </a:r>
                      <a:endParaRPr lang="en-US">
                        <a:latin typeface="+mn-lt"/>
                      </a:endParaRPr>
                    </a:p>
                  </a:txBody>
                  <a:tcPr anchor="ctr"/>
                </a:tc>
                <a:tc>
                  <a:txBody>
                    <a:bodyPr/>
                    <a:lstStyle/>
                    <a:p>
                      <a:pPr algn="ctr"/>
                      <a:r>
                        <a:rPr lang="en-US">
                          <a:latin typeface="+mn-lt"/>
                        </a:rPr>
                        <a:t>531</a:t>
                      </a:r>
                    </a:p>
                  </a:txBody>
                  <a:tcPr anchor="ctr"/>
                </a:tc>
                <a:tc>
                  <a:txBody>
                    <a:bodyPr/>
                    <a:lstStyle/>
                    <a:p>
                      <a:pPr algn="ctr"/>
                      <a:r>
                        <a:rPr lang="en-US">
                          <a:latin typeface="+mn-lt"/>
                        </a:rPr>
                        <a:t>NR</a:t>
                      </a:r>
                    </a:p>
                  </a:txBody>
                  <a:tcPr anchor="ctr"/>
                </a:tc>
                <a:extLst>
                  <a:ext uri="{0D108BD9-81ED-4DB2-BD59-A6C34878D82A}">
                    <a16:rowId xmlns:a16="http://schemas.microsoft.com/office/drawing/2014/main" val="897383046"/>
                  </a:ext>
                </a:extLst>
              </a:tr>
              <a:tr h="428259">
                <a:tc vMerge="1">
                  <a:txBody>
                    <a:bodyPr/>
                    <a:lstStyle/>
                    <a:p>
                      <a:endParaRPr lang="en-US"/>
                    </a:p>
                  </a:txBody>
                  <a:tcPr/>
                </a:tc>
                <a:tc>
                  <a:txBody>
                    <a:bodyPr/>
                    <a:lstStyle/>
                    <a:p>
                      <a:pPr algn="l"/>
                      <a:r>
                        <a:rPr lang="en-US" sz="1800" kern="1200" dirty="0">
                          <a:solidFill>
                            <a:schemeClr val="dk1"/>
                          </a:solidFill>
                          <a:latin typeface="+mn-lt"/>
                          <a:ea typeface="+mn-ea"/>
                          <a:cs typeface="+mn-cs"/>
                        </a:rPr>
                        <a:t>prior CDK 4/6i</a:t>
                      </a:r>
                      <a:endParaRPr lang="en-US">
                        <a:latin typeface="+mn-lt"/>
                      </a:endParaRPr>
                    </a:p>
                  </a:txBody>
                  <a:tcPr anchor="ctr"/>
                </a:tc>
                <a:tc>
                  <a:txBody>
                    <a:bodyPr/>
                    <a:lstStyle/>
                    <a:p>
                      <a:pPr algn="ctr"/>
                      <a:r>
                        <a:rPr lang="en-US">
                          <a:latin typeface="+mn-lt"/>
                        </a:rPr>
                        <a:t>146</a:t>
                      </a:r>
                    </a:p>
                  </a:txBody>
                  <a:tcPr anchor="ctr"/>
                </a:tc>
                <a:tc>
                  <a:txBody>
                    <a:bodyPr/>
                    <a:lstStyle/>
                    <a:p>
                      <a:pPr algn="ctr"/>
                      <a:r>
                        <a:rPr lang="en-US">
                          <a:latin typeface="+mn-lt"/>
                        </a:rPr>
                        <a:t>512</a:t>
                      </a:r>
                    </a:p>
                  </a:txBody>
                  <a:tcPr anchor="ctr"/>
                </a:tc>
                <a:extLst>
                  <a:ext uri="{0D108BD9-81ED-4DB2-BD59-A6C34878D82A}">
                    <a16:rowId xmlns:a16="http://schemas.microsoft.com/office/drawing/2014/main" val="2340593667"/>
                  </a:ext>
                </a:extLst>
              </a:tr>
              <a:tr h="428259">
                <a:tc rowSpan="2">
                  <a:txBody>
                    <a:bodyPr/>
                    <a:lstStyle/>
                    <a:p>
                      <a:pPr algn="l"/>
                      <a:r>
                        <a:rPr lang="en-US" sz="1800" b="1" kern="1200" dirty="0" err="1">
                          <a:solidFill>
                            <a:schemeClr val="bg1"/>
                          </a:solidFill>
                          <a:latin typeface="+mn-lt"/>
                          <a:ea typeface="+mn-ea"/>
                          <a:cs typeface="+mn-cs"/>
                        </a:rPr>
                        <a:t>Abemaciclib</a:t>
                      </a:r>
                      <a:r>
                        <a:rPr lang="en-US" sz="1800" b="1" kern="1200" dirty="0">
                          <a:solidFill>
                            <a:schemeClr val="bg1"/>
                          </a:solidFill>
                          <a:latin typeface="+mn-lt"/>
                          <a:ea typeface="+mn-ea"/>
                          <a:cs typeface="+mn-cs"/>
                        </a:rPr>
                        <a:t> monotherapy</a:t>
                      </a:r>
                      <a:endParaRPr lang="en-US" b="1">
                        <a:solidFill>
                          <a:schemeClr val="bg1"/>
                        </a:solidFill>
                        <a:latin typeface="+mn-lt"/>
                      </a:endParaRPr>
                    </a:p>
                  </a:txBody>
                  <a:tcPr anchor="ctr">
                    <a:solidFill>
                      <a:schemeClr val="accent1"/>
                    </a:solidFill>
                  </a:tcPr>
                </a:tc>
                <a:tc>
                  <a:txBody>
                    <a:bodyPr/>
                    <a:lstStyle/>
                    <a:p>
                      <a:pPr algn="l"/>
                      <a:r>
                        <a:rPr lang="en-US" sz="1800" kern="1200" dirty="0">
                          <a:solidFill>
                            <a:schemeClr val="dk1"/>
                          </a:solidFill>
                          <a:latin typeface="+mn-lt"/>
                          <a:ea typeface="+mn-ea"/>
                          <a:cs typeface="+mn-cs"/>
                        </a:rPr>
                        <a:t>no prior CDK 4/6i</a:t>
                      </a:r>
                      <a:endParaRPr lang="en-US">
                        <a:latin typeface="+mn-lt"/>
                      </a:endParaRPr>
                    </a:p>
                  </a:txBody>
                  <a:tcPr anchor="ctr"/>
                </a:tc>
                <a:tc>
                  <a:txBody>
                    <a:bodyPr/>
                    <a:lstStyle/>
                    <a:p>
                      <a:pPr algn="ctr"/>
                      <a:r>
                        <a:rPr lang="en-US">
                          <a:latin typeface="+mn-lt"/>
                        </a:rPr>
                        <a:t>141</a:t>
                      </a:r>
                    </a:p>
                  </a:txBody>
                  <a:tcPr anchor="ctr"/>
                </a:tc>
                <a:tc>
                  <a:txBody>
                    <a:bodyPr/>
                    <a:lstStyle/>
                    <a:p>
                      <a:pPr algn="ctr"/>
                      <a:r>
                        <a:rPr lang="en-US">
                          <a:latin typeface="+mn-lt"/>
                        </a:rPr>
                        <a:t>535</a:t>
                      </a:r>
                    </a:p>
                  </a:txBody>
                  <a:tcPr anchor="ctr"/>
                </a:tc>
                <a:extLst>
                  <a:ext uri="{0D108BD9-81ED-4DB2-BD59-A6C34878D82A}">
                    <a16:rowId xmlns:a16="http://schemas.microsoft.com/office/drawing/2014/main" val="433296904"/>
                  </a:ext>
                </a:extLst>
              </a:tr>
              <a:tr h="428259">
                <a:tc vMerge="1">
                  <a:txBody>
                    <a:bodyPr/>
                    <a:lstStyle/>
                    <a:p>
                      <a:endParaRPr lang="en-US"/>
                    </a:p>
                  </a:txBody>
                  <a:tcPr/>
                </a:tc>
                <a:tc>
                  <a:txBody>
                    <a:bodyPr/>
                    <a:lstStyle/>
                    <a:p>
                      <a:pPr algn="l"/>
                      <a:r>
                        <a:rPr lang="en-US" sz="1800" kern="1200" dirty="0">
                          <a:solidFill>
                            <a:schemeClr val="dk1"/>
                          </a:solidFill>
                          <a:latin typeface="+mn-lt"/>
                          <a:ea typeface="+mn-ea"/>
                          <a:cs typeface="+mn-cs"/>
                        </a:rPr>
                        <a:t>prior CDK 4/6i</a:t>
                      </a:r>
                      <a:endParaRPr lang="en-US" dirty="0">
                        <a:latin typeface="+mn-lt"/>
                      </a:endParaRPr>
                    </a:p>
                  </a:txBody>
                  <a:tcPr anchor="ctr"/>
                </a:tc>
                <a:tc>
                  <a:txBody>
                    <a:bodyPr/>
                    <a:lstStyle/>
                    <a:p>
                      <a:pPr algn="ctr"/>
                      <a:r>
                        <a:rPr lang="en-US">
                          <a:latin typeface="+mn-lt"/>
                        </a:rPr>
                        <a:t>140</a:t>
                      </a:r>
                    </a:p>
                  </a:txBody>
                  <a:tcPr anchor="ctr"/>
                </a:tc>
                <a:tc>
                  <a:txBody>
                    <a:bodyPr/>
                    <a:lstStyle/>
                    <a:p>
                      <a:pPr algn="ctr"/>
                      <a:r>
                        <a:rPr lang="en-US" dirty="0">
                          <a:latin typeface="+mn-lt"/>
                        </a:rPr>
                        <a:t>NR</a:t>
                      </a:r>
                    </a:p>
                  </a:txBody>
                  <a:tcPr anchor="ctr"/>
                </a:tc>
                <a:extLst>
                  <a:ext uri="{0D108BD9-81ED-4DB2-BD59-A6C34878D82A}">
                    <a16:rowId xmlns:a16="http://schemas.microsoft.com/office/drawing/2014/main" val="1211939494"/>
                  </a:ext>
                </a:extLst>
              </a:tr>
            </a:tbl>
          </a:graphicData>
        </a:graphic>
      </p:graphicFrame>
    </p:spTree>
    <p:extLst>
      <p:ext uri="{BB962C8B-B14F-4D97-AF65-F5344CB8AC3E}">
        <p14:creationId xmlns:p14="http://schemas.microsoft.com/office/powerpoint/2010/main" val="375225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RWE Where RCTs Fall Short: Optimizing Frontline Treatment of HR+/HER2- Metastatic Breast Cancer</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Critically evaluate components of RWE publications to distinguish high-quality from low-quality sources of information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RWE of CDK4/6 inhibitors in HR+/HER2- MBC as it relates to clinical trial evidence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RWE to make treatment decisions for patients regarding the choice of CDK4/6 inhibitors in HR+/HER2- MBC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Increase clinician awareness of the patient's perspective on the existence and utility of RWE as it applies to shared decision-making conversations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C288-0E58-601E-A38B-D00309A62275}"/>
              </a:ext>
            </a:extLst>
          </p:cNvPr>
          <p:cNvSpPr>
            <a:spLocks noGrp="1"/>
          </p:cNvSpPr>
          <p:nvPr>
            <p:ph type="title"/>
          </p:nvPr>
        </p:nvSpPr>
        <p:spPr>
          <a:xfrm>
            <a:off x="609600" y="317072"/>
            <a:ext cx="10744200" cy="1185577"/>
          </a:xfrm>
        </p:spPr>
        <p:txBody>
          <a:bodyPr>
            <a:noAutofit/>
          </a:bodyPr>
          <a:lstStyle/>
          <a:p>
            <a:r>
              <a:rPr lang="en-US" sz="2800" dirty="0"/>
              <a:t>Real-World Study of Overall Survival with Palbociclib Plus Aromatase Inhibitor in HR+/HER2- Metastatic Breast Cancer (P-Reality X)</a:t>
            </a:r>
          </a:p>
        </p:txBody>
      </p:sp>
      <p:sp>
        <p:nvSpPr>
          <p:cNvPr id="3" name="Content Placeholder 2">
            <a:extLst>
              <a:ext uri="{FF2B5EF4-FFF2-40B4-BE49-F238E27FC236}">
                <a16:creationId xmlns:a16="http://schemas.microsoft.com/office/drawing/2014/main" id="{9B23B8CF-DEF2-0AD2-EF22-791C91A6CC0D}"/>
              </a:ext>
            </a:extLst>
          </p:cNvPr>
          <p:cNvSpPr>
            <a:spLocks noGrp="1"/>
          </p:cNvSpPr>
          <p:nvPr>
            <p:ph idx="1"/>
          </p:nvPr>
        </p:nvSpPr>
        <p:spPr>
          <a:xfrm>
            <a:off x="631370" y="1759241"/>
            <a:ext cx="10744200" cy="4301925"/>
          </a:xfrm>
        </p:spPr>
        <p:txBody>
          <a:bodyPr>
            <a:normAutofit/>
          </a:bodyPr>
          <a:lstStyle/>
          <a:p>
            <a:r>
              <a:rPr lang="en-US" dirty="0"/>
              <a:t>Data source: Flatiron (mostly community oncology practices)</a:t>
            </a:r>
          </a:p>
          <a:p>
            <a:r>
              <a:rPr lang="en-US" dirty="0"/>
              <a:t>N= 2888 </a:t>
            </a:r>
          </a:p>
          <a:p>
            <a:r>
              <a:rPr lang="en-US" dirty="0"/>
              <a:t>Timeline 2/2015 – 3/2020</a:t>
            </a:r>
          </a:p>
          <a:p>
            <a:r>
              <a:rPr lang="en-US" dirty="0"/>
              <a:t>Demographics: median age 70, 68% non-Hispanic white, 30% visceral disease</a:t>
            </a:r>
          </a:p>
          <a:p>
            <a:r>
              <a:rPr lang="en-US" dirty="0"/>
              <a:t>Median follow up (months): 23.9 AI+P and 24.5 AI only</a:t>
            </a:r>
          </a:p>
          <a:p>
            <a:r>
              <a:rPr lang="en-US" dirty="0"/>
              <a:t>Endpoints: </a:t>
            </a:r>
            <a:r>
              <a:rPr lang="en-US" dirty="0" err="1"/>
              <a:t>rwPFS</a:t>
            </a:r>
            <a:r>
              <a:rPr lang="en-US" dirty="0"/>
              <a:t> and OS</a:t>
            </a:r>
          </a:p>
          <a:p>
            <a:endParaRPr lang="en-US" dirty="0"/>
          </a:p>
        </p:txBody>
      </p:sp>
      <p:sp>
        <p:nvSpPr>
          <p:cNvPr id="8" name="Footer Placeholder 7">
            <a:extLst>
              <a:ext uri="{FF2B5EF4-FFF2-40B4-BE49-F238E27FC236}">
                <a16:creationId xmlns:a16="http://schemas.microsoft.com/office/drawing/2014/main" id="{39E9C859-A51D-AA9A-2FB7-FAE0D5790B87}"/>
              </a:ext>
            </a:extLst>
          </p:cNvPr>
          <p:cNvSpPr>
            <a:spLocks noGrp="1"/>
          </p:cNvSpPr>
          <p:nvPr>
            <p:ph type="ftr" sz="quarter" idx="3"/>
          </p:nvPr>
        </p:nvSpPr>
        <p:spPr/>
        <p:txBody>
          <a:bodyPr/>
          <a:lstStyle/>
          <a:p>
            <a:r>
              <a:rPr lang="en-US"/>
              <a:t>Rugo HS, et al. </a:t>
            </a:r>
            <a:r>
              <a:rPr lang="en-US" i="1"/>
              <a:t>NPJ Breast Cancer</a:t>
            </a:r>
            <a:r>
              <a:rPr lang="en-US"/>
              <a:t>. 2022;8:114.</a:t>
            </a:r>
          </a:p>
        </p:txBody>
      </p:sp>
    </p:spTree>
    <p:extLst>
      <p:ext uri="{BB962C8B-B14F-4D97-AF65-F5344CB8AC3E}">
        <p14:creationId xmlns:p14="http://schemas.microsoft.com/office/powerpoint/2010/main" val="2228895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AA53D-01AC-96DC-3926-F516A1CB1A96}"/>
              </a:ext>
            </a:extLst>
          </p:cNvPr>
          <p:cNvSpPr>
            <a:spLocks noGrp="1"/>
          </p:cNvSpPr>
          <p:nvPr>
            <p:ph type="title"/>
          </p:nvPr>
        </p:nvSpPr>
        <p:spPr>
          <a:xfrm>
            <a:off x="609600" y="307991"/>
            <a:ext cx="10744200" cy="1185577"/>
          </a:xfrm>
        </p:spPr>
        <p:txBody>
          <a:bodyPr>
            <a:noAutofit/>
          </a:bodyPr>
          <a:lstStyle/>
          <a:p>
            <a:r>
              <a:rPr lang="en-US" sz="2800" dirty="0"/>
              <a:t>Real-World Study of Overall Survival with Palbociclib Plus Aromatase Inhibitor in HR+/HER2- Metastatic Breast Cancer (P-Reality X)</a:t>
            </a:r>
          </a:p>
        </p:txBody>
      </p:sp>
      <p:pic>
        <p:nvPicPr>
          <p:cNvPr id="10" name="Content Placeholder 10">
            <a:extLst>
              <a:ext uri="{FF2B5EF4-FFF2-40B4-BE49-F238E27FC236}">
                <a16:creationId xmlns:a16="http://schemas.microsoft.com/office/drawing/2014/main" id="{1B84F898-A8D2-E24D-4A39-1A1A51B0A2C9}"/>
              </a:ext>
            </a:extLst>
          </p:cNvPr>
          <p:cNvPicPr>
            <a:picLocks noGrp="1" noChangeAspect="1"/>
          </p:cNvPicPr>
          <p:nvPr>
            <p:ph idx="1"/>
          </p:nvPr>
        </p:nvPicPr>
        <p:blipFill>
          <a:blip r:embed="rId2"/>
          <a:stretch>
            <a:fillRect/>
          </a:stretch>
        </p:blipFill>
        <p:spPr>
          <a:xfrm>
            <a:off x="8394700" y="3331972"/>
            <a:ext cx="2959100" cy="2501900"/>
          </a:xfrm>
        </p:spPr>
      </p:pic>
      <p:pic>
        <p:nvPicPr>
          <p:cNvPr id="7" name="Picture 6">
            <a:extLst>
              <a:ext uri="{FF2B5EF4-FFF2-40B4-BE49-F238E27FC236}">
                <a16:creationId xmlns:a16="http://schemas.microsoft.com/office/drawing/2014/main" id="{4DC691AC-1690-AF1F-1FDD-6D8F6CEA097B}"/>
              </a:ext>
            </a:extLst>
          </p:cNvPr>
          <p:cNvPicPr>
            <a:picLocks noChangeAspect="1"/>
          </p:cNvPicPr>
          <p:nvPr/>
        </p:nvPicPr>
        <p:blipFill>
          <a:blip r:embed="rId3"/>
          <a:stretch>
            <a:fillRect/>
          </a:stretch>
        </p:blipFill>
        <p:spPr>
          <a:xfrm>
            <a:off x="838200" y="3311157"/>
            <a:ext cx="3077004" cy="2543530"/>
          </a:xfrm>
          <a:prstGeom prst="rect">
            <a:avLst/>
          </a:prstGeom>
        </p:spPr>
      </p:pic>
      <p:pic>
        <p:nvPicPr>
          <p:cNvPr id="9" name="Picture 8">
            <a:extLst>
              <a:ext uri="{FF2B5EF4-FFF2-40B4-BE49-F238E27FC236}">
                <a16:creationId xmlns:a16="http://schemas.microsoft.com/office/drawing/2014/main" id="{1F22C824-71B7-4A1A-CB1B-C9DD9F03F3DC}"/>
              </a:ext>
            </a:extLst>
          </p:cNvPr>
          <p:cNvPicPr>
            <a:picLocks noChangeAspect="1"/>
          </p:cNvPicPr>
          <p:nvPr/>
        </p:nvPicPr>
        <p:blipFill>
          <a:blip r:embed="rId4"/>
          <a:stretch>
            <a:fillRect/>
          </a:stretch>
        </p:blipFill>
        <p:spPr>
          <a:xfrm>
            <a:off x="4581314" y="3339736"/>
            <a:ext cx="3029373" cy="2486372"/>
          </a:xfrm>
          <a:prstGeom prst="rect">
            <a:avLst/>
          </a:prstGeom>
        </p:spPr>
      </p:pic>
      <p:sp>
        <p:nvSpPr>
          <p:cNvPr id="17" name="TextBox 16">
            <a:extLst>
              <a:ext uri="{FF2B5EF4-FFF2-40B4-BE49-F238E27FC236}">
                <a16:creationId xmlns:a16="http://schemas.microsoft.com/office/drawing/2014/main" id="{F53415F7-20FB-E9F9-B16A-278A708533C0}"/>
              </a:ext>
            </a:extLst>
          </p:cNvPr>
          <p:cNvSpPr txBox="1"/>
          <p:nvPr/>
        </p:nvSpPr>
        <p:spPr>
          <a:xfrm>
            <a:off x="838200" y="1786148"/>
            <a:ext cx="5498011" cy="1323439"/>
          </a:xfrm>
          <a:prstGeom prst="rect">
            <a:avLst/>
          </a:prstGeom>
          <a:noFill/>
        </p:spPr>
        <p:txBody>
          <a:bodyPr wrap="square" rtlCol="0">
            <a:spAutoFit/>
          </a:bodyPr>
          <a:lstStyle/>
          <a:p>
            <a:r>
              <a:rPr lang="en-US" sz="1600" dirty="0">
                <a:solidFill>
                  <a:prstClr val="black"/>
                </a:solidFill>
              </a:rPr>
              <a:t>		       </a:t>
            </a:r>
            <a:r>
              <a:rPr lang="en-US" sz="1600" u="sng" dirty="0" err="1">
                <a:solidFill>
                  <a:prstClr val="black"/>
                </a:solidFill>
              </a:rPr>
              <a:t>rwPFS</a:t>
            </a:r>
            <a:r>
              <a:rPr lang="en-US" sz="1600" u="sng" dirty="0">
                <a:solidFill>
                  <a:prstClr val="black"/>
                </a:solidFill>
              </a:rPr>
              <a:t> (months)</a:t>
            </a:r>
          </a:p>
          <a:p>
            <a:r>
              <a:rPr lang="en-US" sz="1600" dirty="0">
                <a:solidFill>
                  <a:prstClr val="black"/>
                </a:solidFill>
              </a:rPr>
              <a:t>		     Palbociclib + AI		AI</a:t>
            </a:r>
          </a:p>
          <a:p>
            <a:r>
              <a:rPr lang="en-US" sz="1600" dirty="0">
                <a:solidFill>
                  <a:prstClr val="black"/>
                </a:solidFill>
              </a:rPr>
              <a:t>Median unadjusted	             19.8 		13.9 </a:t>
            </a:r>
          </a:p>
          <a:p>
            <a:r>
              <a:rPr lang="en-US" sz="1600" dirty="0" err="1">
                <a:solidFill>
                  <a:prstClr val="black"/>
                </a:solidFill>
              </a:rPr>
              <a:t>sIPTW</a:t>
            </a:r>
            <a:r>
              <a:rPr lang="en-US" sz="1600" dirty="0">
                <a:solidFill>
                  <a:prstClr val="black"/>
                </a:solidFill>
              </a:rPr>
              <a:t>		             19.3		13.9 </a:t>
            </a:r>
          </a:p>
          <a:p>
            <a:r>
              <a:rPr lang="en-US" sz="1600" dirty="0">
                <a:solidFill>
                  <a:prstClr val="black"/>
                </a:solidFill>
              </a:rPr>
              <a:t>PSM		             19.8		14.9 </a:t>
            </a:r>
          </a:p>
        </p:txBody>
      </p:sp>
      <p:sp>
        <p:nvSpPr>
          <p:cNvPr id="19" name="TextBox 18">
            <a:extLst>
              <a:ext uri="{FF2B5EF4-FFF2-40B4-BE49-F238E27FC236}">
                <a16:creationId xmlns:a16="http://schemas.microsoft.com/office/drawing/2014/main" id="{06897245-1748-4601-F074-E190B751C531}"/>
              </a:ext>
            </a:extLst>
          </p:cNvPr>
          <p:cNvSpPr txBox="1"/>
          <p:nvPr/>
        </p:nvSpPr>
        <p:spPr>
          <a:xfrm>
            <a:off x="6336211" y="1786147"/>
            <a:ext cx="5498011" cy="1323439"/>
          </a:xfrm>
          <a:prstGeom prst="rect">
            <a:avLst/>
          </a:prstGeom>
          <a:noFill/>
        </p:spPr>
        <p:txBody>
          <a:bodyPr wrap="square" rtlCol="0">
            <a:spAutoFit/>
          </a:bodyPr>
          <a:lstStyle/>
          <a:p>
            <a:r>
              <a:rPr lang="en-US" sz="1600" dirty="0">
                <a:solidFill>
                  <a:prstClr val="black"/>
                </a:solidFill>
              </a:rPr>
              <a:t>		       </a:t>
            </a:r>
            <a:r>
              <a:rPr lang="en-US" sz="1600" u="sng" dirty="0">
                <a:solidFill>
                  <a:prstClr val="black"/>
                </a:solidFill>
              </a:rPr>
              <a:t>OS (months) </a:t>
            </a:r>
            <a:r>
              <a:rPr lang="en-US" sz="1600" dirty="0">
                <a:solidFill>
                  <a:prstClr val="black"/>
                </a:solidFill>
              </a:rPr>
              <a:t>          </a:t>
            </a:r>
            <a:r>
              <a:rPr lang="en-US" sz="1600" u="sng" dirty="0">
                <a:solidFill>
                  <a:prstClr val="black"/>
                </a:solidFill>
              </a:rPr>
              <a:t>  </a:t>
            </a:r>
          </a:p>
          <a:p>
            <a:r>
              <a:rPr lang="en-US" sz="1600" dirty="0">
                <a:solidFill>
                  <a:prstClr val="black"/>
                </a:solidFill>
              </a:rPr>
              <a:t>		     Palbociclib +AI		AI</a:t>
            </a:r>
          </a:p>
          <a:p>
            <a:r>
              <a:rPr lang="en-US" sz="1600" dirty="0">
                <a:solidFill>
                  <a:prstClr val="black"/>
                </a:solidFill>
              </a:rPr>
              <a:t>Median unadjusted	              53.4 	               40.4 </a:t>
            </a:r>
          </a:p>
          <a:p>
            <a:r>
              <a:rPr lang="en-US" sz="1600" dirty="0" err="1">
                <a:solidFill>
                  <a:prstClr val="black"/>
                </a:solidFill>
              </a:rPr>
              <a:t>sIPTW</a:t>
            </a:r>
            <a:r>
              <a:rPr lang="en-US" sz="1600" dirty="0">
                <a:solidFill>
                  <a:prstClr val="black"/>
                </a:solidFill>
              </a:rPr>
              <a:t>		              49.1 	               43.2 </a:t>
            </a:r>
          </a:p>
          <a:p>
            <a:r>
              <a:rPr lang="en-US" sz="1600" dirty="0">
                <a:solidFill>
                  <a:prstClr val="black"/>
                </a:solidFill>
              </a:rPr>
              <a:t>PSM	            	              57.8 	               43.5   </a:t>
            </a:r>
          </a:p>
        </p:txBody>
      </p:sp>
      <p:sp>
        <p:nvSpPr>
          <p:cNvPr id="20" name="Footer Placeholder 19">
            <a:extLst>
              <a:ext uri="{FF2B5EF4-FFF2-40B4-BE49-F238E27FC236}">
                <a16:creationId xmlns:a16="http://schemas.microsoft.com/office/drawing/2014/main" id="{2DF3C424-EF52-2C72-DAF0-7E3AF13D1DC3}"/>
              </a:ext>
            </a:extLst>
          </p:cNvPr>
          <p:cNvSpPr>
            <a:spLocks noGrp="1"/>
          </p:cNvSpPr>
          <p:nvPr>
            <p:ph type="ftr" sz="quarter" idx="3"/>
          </p:nvPr>
        </p:nvSpPr>
        <p:spPr/>
        <p:txBody>
          <a:bodyPr/>
          <a:lstStyle/>
          <a:p>
            <a:r>
              <a:rPr lang="en-US"/>
              <a:t>Rugo HS, et al. </a:t>
            </a:r>
            <a:r>
              <a:rPr lang="en-US" i="1"/>
              <a:t>NPJ Breast Cancer</a:t>
            </a:r>
            <a:r>
              <a:rPr lang="en-US"/>
              <a:t>. 2022;8:114.</a:t>
            </a:r>
          </a:p>
        </p:txBody>
      </p:sp>
    </p:spTree>
    <p:extLst>
      <p:ext uri="{BB962C8B-B14F-4D97-AF65-F5344CB8AC3E}">
        <p14:creationId xmlns:p14="http://schemas.microsoft.com/office/powerpoint/2010/main" val="153764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45B0-9479-ADF7-6A90-E5BCDE6AAB7E}"/>
              </a:ext>
            </a:extLst>
          </p:cNvPr>
          <p:cNvSpPr>
            <a:spLocks noGrp="1"/>
          </p:cNvSpPr>
          <p:nvPr>
            <p:ph type="title"/>
          </p:nvPr>
        </p:nvSpPr>
        <p:spPr>
          <a:xfrm>
            <a:off x="609600" y="306964"/>
            <a:ext cx="10744200" cy="1184275"/>
          </a:xfrm>
        </p:spPr>
        <p:txBody>
          <a:bodyPr>
            <a:noAutofit/>
          </a:bodyPr>
          <a:lstStyle/>
          <a:p>
            <a:r>
              <a:rPr lang="en-US" sz="2800" dirty="0"/>
              <a:t>Real-World Clinical Outcomes of Palbociclib Plus Endocrine Therapy (ET) in HR+ Advanced Breast Cancer: Results from the POLARIS Trial</a:t>
            </a:r>
          </a:p>
        </p:txBody>
      </p:sp>
      <p:sp>
        <p:nvSpPr>
          <p:cNvPr id="3" name="Content Placeholder 2">
            <a:extLst>
              <a:ext uri="{FF2B5EF4-FFF2-40B4-BE49-F238E27FC236}">
                <a16:creationId xmlns:a16="http://schemas.microsoft.com/office/drawing/2014/main" id="{E706D6B9-C24E-8BB5-283A-C5A34C215B89}"/>
              </a:ext>
            </a:extLst>
          </p:cNvPr>
          <p:cNvSpPr>
            <a:spLocks noGrp="1"/>
          </p:cNvSpPr>
          <p:nvPr>
            <p:ph idx="1"/>
          </p:nvPr>
        </p:nvSpPr>
        <p:spPr>
          <a:xfrm>
            <a:off x="609600" y="1686971"/>
            <a:ext cx="10744200" cy="4439509"/>
          </a:xfrm>
        </p:spPr>
        <p:txBody>
          <a:bodyPr/>
          <a:lstStyle/>
          <a:p>
            <a:r>
              <a:rPr lang="en-US" dirty="0"/>
              <a:t>Data source: prospective, observational, multi-institutional real-world study	</a:t>
            </a:r>
          </a:p>
          <a:p>
            <a:r>
              <a:rPr lang="en-US" dirty="0"/>
              <a:t>N= 1242, 902 1st line therapy and 340 2nd line or later therapy </a:t>
            </a:r>
          </a:p>
          <a:p>
            <a:r>
              <a:rPr lang="en-US" dirty="0"/>
              <a:t>Demographics: median age 64, 82% non-Hispanic white, 68% recurrent disease, 39% visceral metastatic disease, and 34% bone only metastatic disease</a:t>
            </a:r>
          </a:p>
          <a:p>
            <a:r>
              <a:rPr lang="en-US" dirty="0"/>
              <a:t>Median follow up: 35.7 months</a:t>
            </a:r>
          </a:p>
          <a:p>
            <a:r>
              <a:rPr lang="en-US" dirty="0"/>
              <a:t>Endpoints: </a:t>
            </a:r>
            <a:r>
              <a:rPr lang="en-US" dirty="0" err="1"/>
              <a:t>rwPFS</a:t>
            </a:r>
            <a:r>
              <a:rPr lang="en-US" dirty="0"/>
              <a:t>, </a:t>
            </a:r>
            <a:r>
              <a:rPr lang="en-US" dirty="0" err="1"/>
              <a:t>rwRR</a:t>
            </a:r>
            <a:r>
              <a:rPr lang="en-US" dirty="0"/>
              <a:t>, </a:t>
            </a:r>
            <a:r>
              <a:rPr lang="en-US" dirty="0" err="1"/>
              <a:t>rwCBR</a:t>
            </a:r>
            <a:r>
              <a:rPr lang="en-US" dirty="0"/>
              <a:t>, OS</a:t>
            </a:r>
          </a:p>
        </p:txBody>
      </p:sp>
      <p:sp>
        <p:nvSpPr>
          <p:cNvPr id="10" name="Footer Placeholder 9">
            <a:extLst>
              <a:ext uri="{FF2B5EF4-FFF2-40B4-BE49-F238E27FC236}">
                <a16:creationId xmlns:a16="http://schemas.microsoft.com/office/drawing/2014/main" id="{DB501D69-B1C8-F104-68F1-E0DAD923AFCF}"/>
              </a:ext>
            </a:extLst>
          </p:cNvPr>
          <p:cNvSpPr>
            <a:spLocks noGrp="1"/>
          </p:cNvSpPr>
          <p:nvPr>
            <p:ph type="ftr" sz="quarter" idx="3"/>
          </p:nvPr>
        </p:nvSpPr>
        <p:spPr/>
        <p:txBody>
          <a:bodyPr/>
          <a:lstStyle/>
          <a:p>
            <a:r>
              <a:rPr lang="en-US"/>
              <a:t>OS, overall survival; rwCBR, real world clinical benefit rate; rwPFS, real world progression free survival; rwRR, real world response rate. 
Tripathy D, et al</a:t>
            </a:r>
            <a:r>
              <a:rPr lang="en-US" i="1"/>
              <a:t>. ESMO 2022</a:t>
            </a:r>
            <a:r>
              <a:rPr lang="en-US"/>
              <a:t>. Abstract 251P.</a:t>
            </a:r>
          </a:p>
        </p:txBody>
      </p:sp>
    </p:spTree>
    <p:extLst>
      <p:ext uri="{BB962C8B-B14F-4D97-AF65-F5344CB8AC3E}">
        <p14:creationId xmlns:p14="http://schemas.microsoft.com/office/powerpoint/2010/main" val="35494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12BC6-2488-3B08-B1B2-5894342A5318}"/>
              </a:ext>
            </a:extLst>
          </p:cNvPr>
          <p:cNvSpPr>
            <a:spLocks noGrp="1"/>
          </p:cNvSpPr>
          <p:nvPr>
            <p:ph type="title"/>
          </p:nvPr>
        </p:nvSpPr>
        <p:spPr>
          <a:xfrm>
            <a:off x="609600" y="306076"/>
            <a:ext cx="10744200" cy="1184275"/>
          </a:xfrm>
        </p:spPr>
        <p:txBody>
          <a:bodyPr>
            <a:noAutofit/>
          </a:bodyPr>
          <a:lstStyle/>
          <a:p>
            <a:r>
              <a:rPr lang="en-US" sz="2800" dirty="0"/>
              <a:t>Real-World Clinical Outcomes of Palbociclib Plus Endocrine Therapy (ET) in HR+ Advanced Breast Cancer: Results from the POLARIS Trial</a:t>
            </a:r>
          </a:p>
        </p:txBody>
      </p:sp>
      <p:sp>
        <p:nvSpPr>
          <p:cNvPr id="7" name="Footer Placeholder 6">
            <a:extLst>
              <a:ext uri="{FF2B5EF4-FFF2-40B4-BE49-F238E27FC236}">
                <a16:creationId xmlns:a16="http://schemas.microsoft.com/office/drawing/2014/main" id="{F3F0B03C-C3C2-B44A-E46D-EFA3A546567F}"/>
              </a:ext>
            </a:extLst>
          </p:cNvPr>
          <p:cNvSpPr>
            <a:spLocks noGrp="1"/>
          </p:cNvSpPr>
          <p:nvPr>
            <p:ph type="ftr" sz="quarter" idx="3"/>
          </p:nvPr>
        </p:nvSpPr>
        <p:spPr/>
        <p:txBody>
          <a:bodyPr/>
          <a:lstStyle/>
          <a:p>
            <a:r>
              <a:rPr lang="en-US"/>
              <a:t>Tripathy D, et al. </a:t>
            </a:r>
            <a:r>
              <a:rPr lang="en-US" i="1"/>
              <a:t>ESMO 2022</a:t>
            </a:r>
            <a:r>
              <a:rPr lang="en-US"/>
              <a:t>. Abstract 251P</a:t>
            </a:r>
          </a:p>
        </p:txBody>
      </p:sp>
      <p:graphicFrame>
        <p:nvGraphicFramePr>
          <p:cNvPr id="10" name="Content Placeholder 9">
            <a:extLst>
              <a:ext uri="{FF2B5EF4-FFF2-40B4-BE49-F238E27FC236}">
                <a16:creationId xmlns:a16="http://schemas.microsoft.com/office/drawing/2014/main" id="{62A75344-607E-AE95-D496-0F34A97613A5}"/>
              </a:ext>
            </a:extLst>
          </p:cNvPr>
          <p:cNvGraphicFramePr>
            <a:graphicFrameLocks noGrp="1"/>
          </p:cNvGraphicFramePr>
          <p:nvPr>
            <p:ph idx="1"/>
            <p:extLst>
              <p:ext uri="{D42A27DB-BD31-4B8C-83A1-F6EECF244321}">
                <p14:modId xmlns:p14="http://schemas.microsoft.com/office/powerpoint/2010/main" val="981281956"/>
              </p:ext>
            </p:extLst>
          </p:nvPr>
        </p:nvGraphicFramePr>
        <p:xfrm>
          <a:off x="2510790" y="1872546"/>
          <a:ext cx="7170420" cy="2723255"/>
        </p:xfrm>
        <a:graphic>
          <a:graphicData uri="http://schemas.openxmlformats.org/drawingml/2006/table">
            <a:tbl>
              <a:tblPr firstRow="1" bandRow="1">
                <a:tableStyleId>{5C22544A-7EE6-4342-B048-85BDC9FD1C3A}</a:tableStyleId>
              </a:tblPr>
              <a:tblGrid>
                <a:gridCol w="2390140">
                  <a:extLst>
                    <a:ext uri="{9D8B030D-6E8A-4147-A177-3AD203B41FA5}">
                      <a16:colId xmlns:a16="http://schemas.microsoft.com/office/drawing/2014/main" val="3672920853"/>
                    </a:ext>
                  </a:extLst>
                </a:gridCol>
                <a:gridCol w="2390140">
                  <a:extLst>
                    <a:ext uri="{9D8B030D-6E8A-4147-A177-3AD203B41FA5}">
                      <a16:colId xmlns:a16="http://schemas.microsoft.com/office/drawing/2014/main" val="339878208"/>
                    </a:ext>
                  </a:extLst>
                </a:gridCol>
                <a:gridCol w="2390140">
                  <a:extLst>
                    <a:ext uri="{9D8B030D-6E8A-4147-A177-3AD203B41FA5}">
                      <a16:colId xmlns:a16="http://schemas.microsoft.com/office/drawing/2014/main" val="1389732858"/>
                    </a:ext>
                  </a:extLst>
                </a:gridCol>
              </a:tblGrid>
              <a:tr h="544651">
                <a:tc>
                  <a:txBody>
                    <a:bodyPr/>
                    <a:lstStyle/>
                    <a:p>
                      <a:pPr algn="l"/>
                      <a:endParaRPr lang="en-US" b="1">
                        <a:solidFill>
                          <a:schemeClr val="bg2"/>
                        </a:solidFill>
                      </a:endParaRPr>
                    </a:p>
                  </a:txBody>
                  <a:tcPr anchor="ctr">
                    <a:solidFill>
                      <a:schemeClr val="accent1"/>
                    </a:solidFill>
                  </a:tcPr>
                </a:tc>
                <a:tc>
                  <a:txBody>
                    <a:bodyPr/>
                    <a:lstStyle/>
                    <a:p>
                      <a:pPr algn="ctr"/>
                      <a:r>
                        <a:rPr lang="en-US" dirty="0"/>
                        <a:t>1L (n=902)</a:t>
                      </a:r>
                      <a:endParaRPr lang="en-US"/>
                    </a:p>
                  </a:txBody>
                  <a:tcPr anchor="ctr"/>
                </a:tc>
                <a:tc>
                  <a:txBody>
                    <a:bodyPr/>
                    <a:lstStyle/>
                    <a:p>
                      <a:pPr algn="ctr"/>
                      <a:r>
                        <a:rPr lang="en-US" dirty="0"/>
                        <a:t>≥2L (n=340)</a:t>
                      </a:r>
                      <a:endParaRPr lang="en-US"/>
                    </a:p>
                  </a:txBody>
                  <a:tcPr anchor="ctr"/>
                </a:tc>
                <a:extLst>
                  <a:ext uri="{0D108BD9-81ED-4DB2-BD59-A6C34878D82A}">
                    <a16:rowId xmlns:a16="http://schemas.microsoft.com/office/drawing/2014/main" val="628637097"/>
                  </a:ext>
                </a:extLst>
              </a:tr>
              <a:tr h="544651">
                <a:tc>
                  <a:txBody>
                    <a:bodyPr/>
                    <a:lstStyle/>
                    <a:p>
                      <a:pPr algn="l"/>
                      <a:r>
                        <a:rPr lang="en-US" b="1" dirty="0" err="1">
                          <a:solidFill>
                            <a:schemeClr val="bg2"/>
                          </a:solidFill>
                        </a:rPr>
                        <a:t>rwRR</a:t>
                      </a:r>
                      <a:r>
                        <a:rPr lang="en-US" b="1" dirty="0">
                          <a:solidFill>
                            <a:schemeClr val="bg2"/>
                          </a:solidFill>
                        </a:rPr>
                        <a:t> (%)</a:t>
                      </a:r>
                      <a:endParaRPr lang="en-US" b="1">
                        <a:solidFill>
                          <a:schemeClr val="bg2"/>
                        </a:solidFill>
                      </a:endParaRPr>
                    </a:p>
                  </a:txBody>
                  <a:tcPr anchor="ctr">
                    <a:solidFill>
                      <a:schemeClr val="accent1"/>
                    </a:solidFill>
                  </a:tcPr>
                </a:tc>
                <a:tc>
                  <a:txBody>
                    <a:bodyPr/>
                    <a:lstStyle/>
                    <a:p>
                      <a:pPr algn="ctr"/>
                      <a:r>
                        <a:rPr lang="en-US" sz="1800" b="1">
                          <a:solidFill>
                            <a:schemeClr val="tx2"/>
                          </a:solidFill>
                        </a:rPr>
                        <a:t>33</a:t>
                      </a:r>
                    </a:p>
                  </a:txBody>
                  <a:tcPr anchor="ctr"/>
                </a:tc>
                <a:tc>
                  <a:txBody>
                    <a:bodyPr/>
                    <a:lstStyle/>
                    <a:p>
                      <a:pPr algn="ctr"/>
                      <a:r>
                        <a:rPr lang="en-US" sz="1800" b="1">
                          <a:solidFill>
                            <a:schemeClr val="tx2"/>
                          </a:solidFill>
                        </a:rPr>
                        <a:t>21.5</a:t>
                      </a:r>
                    </a:p>
                  </a:txBody>
                  <a:tcPr anchor="ctr"/>
                </a:tc>
                <a:extLst>
                  <a:ext uri="{0D108BD9-81ED-4DB2-BD59-A6C34878D82A}">
                    <a16:rowId xmlns:a16="http://schemas.microsoft.com/office/drawing/2014/main" val="3546746764"/>
                  </a:ext>
                </a:extLst>
              </a:tr>
              <a:tr h="544651">
                <a:tc>
                  <a:txBody>
                    <a:bodyPr/>
                    <a:lstStyle/>
                    <a:p>
                      <a:pPr algn="l"/>
                      <a:r>
                        <a:rPr lang="en-US" b="1" dirty="0" err="1">
                          <a:solidFill>
                            <a:schemeClr val="bg2"/>
                          </a:solidFill>
                        </a:rPr>
                        <a:t>rwCBR</a:t>
                      </a:r>
                      <a:r>
                        <a:rPr lang="en-US" b="1" dirty="0">
                          <a:solidFill>
                            <a:schemeClr val="bg2"/>
                          </a:solidFill>
                        </a:rPr>
                        <a:t>(%)</a:t>
                      </a:r>
                      <a:endParaRPr lang="en-US" b="1">
                        <a:solidFill>
                          <a:schemeClr val="bg2"/>
                        </a:solidFill>
                      </a:endParaRPr>
                    </a:p>
                  </a:txBody>
                  <a:tcPr anchor="ctr">
                    <a:solidFill>
                      <a:schemeClr val="accent1"/>
                    </a:solidFill>
                  </a:tcPr>
                </a:tc>
                <a:tc>
                  <a:txBody>
                    <a:bodyPr/>
                    <a:lstStyle/>
                    <a:p>
                      <a:pPr algn="ctr"/>
                      <a:r>
                        <a:rPr lang="en-US" sz="1800" b="1" dirty="0">
                          <a:solidFill>
                            <a:schemeClr val="tx2"/>
                          </a:solidFill>
                        </a:rPr>
                        <a:t>68</a:t>
                      </a:r>
                    </a:p>
                  </a:txBody>
                  <a:tcPr anchor="ctr"/>
                </a:tc>
                <a:tc>
                  <a:txBody>
                    <a:bodyPr/>
                    <a:lstStyle/>
                    <a:p>
                      <a:pPr algn="ctr"/>
                      <a:r>
                        <a:rPr lang="en-US" sz="1800" b="1">
                          <a:solidFill>
                            <a:schemeClr val="tx2"/>
                          </a:solidFill>
                        </a:rPr>
                        <a:t>58</a:t>
                      </a:r>
                    </a:p>
                  </a:txBody>
                  <a:tcPr anchor="ctr"/>
                </a:tc>
                <a:extLst>
                  <a:ext uri="{0D108BD9-81ED-4DB2-BD59-A6C34878D82A}">
                    <a16:rowId xmlns:a16="http://schemas.microsoft.com/office/drawing/2014/main" val="2897653596"/>
                  </a:ext>
                </a:extLst>
              </a:tr>
              <a:tr h="544651">
                <a:tc>
                  <a:txBody>
                    <a:bodyPr/>
                    <a:lstStyle/>
                    <a:p>
                      <a:pPr algn="l"/>
                      <a:r>
                        <a:rPr lang="en-US" b="1" dirty="0" err="1">
                          <a:solidFill>
                            <a:schemeClr val="bg2"/>
                          </a:solidFill>
                        </a:rPr>
                        <a:t>rwPFS</a:t>
                      </a:r>
                      <a:r>
                        <a:rPr lang="en-US" b="1" dirty="0">
                          <a:solidFill>
                            <a:schemeClr val="bg2"/>
                          </a:solidFill>
                        </a:rPr>
                        <a:t>(</a:t>
                      </a:r>
                      <a:r>
                        <a:rPr lang="en-US" b="1" dirty="0" err="1">
                          <a:solidFill>
                            <a:schemeClr val="bg2"/>
                          </a:solidFill>
                        </a:rPr>
                        <a:t>mo</a:t>
                      </a:r>
                      <a:r>
                        <a:rPr lang="en-US" b="1" dirty="0">
                          <a:solidFill>
                            <a:schemeClr val="bg2"/>
                          </a:solidFill>
                        </a:rPr>
                        <a:t>)</a:t>
                      </a:r>
                      <a:endParaRPr lang="en-US" b="1">
                        <a:solidFill>
                          <a:schemeClr val="bg2"/>
                        </a:solidFill>
                      </a:endParaRPr>
                    </a:p>
                  </a:txBody>
                  <a:tcPr anchor="ctr">
                    <a:solidFill>
                      <a:schemeClr val="accent1"/>
                    </a:solidFill>
                  </a:tcPr>
                </a:tc>
                <a:tc>
                  <a:txBody>
                    <a:bodyPr/>
                    <a:lstStyle/>
                    <a:p>
                      <a:pPr algn="ctr"/>
                      <a:r>
                        <a:rPr lang="en-US" sz="1800" b="1">
                          <a:solidFill>
                            <a:schemeClr val="tx2"/>
                          </a:solidFill>
                        </a:rPr>
                        <a:t>32.2</a:t>
                      </a:r>
                    </a:p>
                  </a:txBody>
                  <a:tcPr anchor="ctr"/>
                </a:tc>
                <a:tc>
                  <a:txBody>
                    <a:bodyPr/>
                    <a:lstStyle/>
                    <a:p>
                      <a:pPr algn="ctr"/>
                      <a:r>
                        <a:rPr lang="en-US" sz="1800" b="1">
                          <a:solidFill>
                            <a:schemeClr val="tx2"/>
                          </a:solidFill>
                        </a:rPr>
                        <a:t>24.2</a:t>
                      </a:r>
                    </a:p>
                  </a:txBody>
                  <a:tcPr anchor="ctr"/>
                </a:tc>
                <a:extLst>
                  <a:ext uri="{0D108BD9-81ED-4DB2-BD59-A6C34878D82A}">
                    <a16:rowId xmlns:a16="http://schemas.microsoft.com/office/drawing/2014/main" val="1106358688"/>
                  </a:ext>
                </a:extLst>
              </a:tr>
              <a:tr h="544651">
                <a:tc>
                  <a:txBody>
                    <a:bodyPr/>
                    <a:lstStyle/>
                    <a:p>
                      <a:pPr algn="l"/>
                      <a:r>
                        <a:rPr lang="en-US" b="1" dirty="0">
                          <a:solidFill>
                            <a:schemeClr val="bg2"/>
                          </a:solidFill>
                        </a:rPr>
                        <a:t>OS (</a:t>
                      </a:r>
                      <a:r>
                        <a:rPr lang="en-US" b="1" dirty="0" err="1">
                          <a:solidFill>
                            <a:schemeClr val="bg2"/>
                          </a:solidFill>
                        </a:rPr>
                        <a:t>mo</a:t>
                      </a:r>
                      <a:r>
                        <a:rPr lang="en-US" b="1" dirty="0">
                          <a:solidFill>
                            <a:schemeClr val="bg2"/>
                          </a:solidFill>
                        </a:rPr>
                        <a:t>)</a:t>
                      </a:r>
                      <a:endParaRPr lang="en-US" b="1">
                        <a:solidFill>
                          <a:schemeClr val="bg2"/>
                        </a:solidFill>
                      </a:endParaRPr>
                    </a:p>
                  </a:txBody>
                  <a:tcPr anchor="ctr">
                    <a:solidFill>
                      <a:schemeClr val="accent1"/>
                    </a:solidFill>
                  </a:tcPr>
                </a:tc>
                <a:tc>
                  <a:txBody>
                    <a:bodyPr/>
                    <a:lstStyle/>
                    <a:p>
                      <a:pPr algn="ctr"/>
                      <a:r>
                        <a:rPr lang="en-US" sz="1800" b="1" dirty="0">
                          <a:solidFill>
                            <a:schemeClr val="tx2"/>
                          </a:solidFill>
                        </a:rPr>
                        <a:t>50.8</a:t>
                      </a:r>
                    </a:p>
                  </a:txBody>
                  <a:tcPr anchor="ctr"/>
                </a:tc>
                <a:tc>
                  <a:txBody>
                    <a:bodyPr/>
                    <a:lstStyle/>
                    <a:p>
                      <a:pPr algn="ctr"/>
                      <a:r>
                        <a:rPr lang="en-US" sz="1800" b="1" dirty="0">
                          <a:solidFill>
                            <a:schemeClr val="tx2"/>
                          </a:solidFill>
                        </a:rPr>
                        <a:t>40.0</a:t>
                      </a:r>
                    </a:p>
                  </a:txBody>
                  <a:tcPr anchor="ctr"/>
                </a:tc>
                <a:extLst>
                  <a:ext uri="{0D108BD9-81ED-4DB2-BD59-A6C34878D82A}">
                    <a16:rowId xmlns:a16="http://schemas.microsoft.com/office/drawing/2014/main" val="4271661609"/>
                  </a:ext>
                </a:extLst>
              </a:tr>
            </a:tbl>
          </a:graphicData>
        </a:graphic>
      </p:graphicFrame>
      <p:sp>
        <p:nvSpPr>
          <p:cNvPr id="14" name="TextBox 13">
            <a:extLst>
              <a:ext uri="{FF2B5EF4-FFF2-40B4-BE49-F238E27FC236}">
                <a16:creationId xmlns:a16="http://schemas.microsoft.com/office/drawing/2014/main" id="{2B85DCA4-6E59-C16B-F666-4E494A1132D3}"/>
              </a:ext>
            </a:extLst>
          </p:cNvPr>
          <p:cNvSpPr txBox="1"/>
          <p:nvPr/>
        </p:nvSpPr>
        <p:spPr>
          <a:xfrm>
            <a:off x="745814" y="5029372"/>
            <a:ext cx="8254183" cy="1323439"/>
          </a:xfrm>
          <a:prstGeom prst="rect">
            <a:avLst/>
          </a:prstGeom>
          <a:noFill/>
        </p:spPr>
        <p:txBody>
          <a:bodyPr wrap="none" rtlCol="0">
            <a:spAutoFit/>
          </a:bodyPr>
          <a:lstStyle/>
          <a:p>
            <a:pPr marL="0" indent="0">
              <a:buNone/>
            </a:pPr>
            <a:r>
              <a:rPr lang="en-US" sz="2000" dirty="0" err="1"/>
              <a:t>rwRR</a:t>
            </a:r>
            <a:r>
              <a:rPr lang="en-US" sz="2000" dirty="0"/>
              <a:t> = physician-assessed response</a:t>
            </a:r>
          </a:p>
          <a:p>
            <a:pPr marL="0" indent="0">
              <a:buNone/>
            </a:pPr>
            <a:r>
              <a:rPr lang="en-US" sz="2000" dirty="0" err="1"/>
              <a:t>rwCBR</a:t>
            </a:r>
            <a:r>
              <a:rPr lang="en-US" sz="2000" dirty="0"/>
              <a:t> = CR+PR+SD 24 weeks</a:t>
            </a:r>
          </a:p>
          <a:p>
            <a:pPr marL="0" indent="0">
              <a:buNone/>
            </a:pPr>
            <a:r>
              <a:rPr lang="en-US" sz="2000" dirty="0" err="1"/>
              <a:t>rwPFS</a:t>
            </a:r>
            <a:r>
              <a:rPr lang="en-US" sz="2000" dirty="0"/>
              <a:t> = physician-documented progression or death due to any cause</a:t>
            </a:r>
          </a:p>
          <a:p>
            <a:pPr marL="0" indent="0">
              <a:buNone/>
            </a:pPr>
            <a:r>
              <a:rPr lang="en-US" sz="2000" dirty="0"/>
              <a:t>OS = death due to any cause</a:t>
            </a:r>
          </a:p>
        </p:txBody>
      </p:sp>
    </p:spTree>
    <p:extLst>
      <p:ext uri="{BB962C8B-B14F-4D97-AF65-F5344CB8AC3E}">
        <p14:creationId xmlns:p14="http://schemas.microsoft.com/office/powerpoint/2010/main" val="191440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3FDFC-8E8E-4CCF-A178-70058C755D41}"/>
              </a:ext>
            </a:extLst>
          </p:cNvPr>
          <p:cNvSpPr>
            <a:spLocks noGrp="1"/>
          </p:cNvSpPr>
          <p:nvPr>
            <p:ph type="title"/>
          </p:nvPr>
        </p:nvSpPr>
        <p:spPr>
          <a:xfrm>
            <a:off x="609600" y="212568"/>
            <a:ext cx="10744200" cy="1185577"/>
          </a:xfrm>
        </p:spPr>
        <p:txBody>
          <a:bodyPr>
            <a:normAutofit fontScale="90000"/>
          </a:bodyPr>
          <a:lstStyle/>
          <a:p>
            <a:r>
              <a:rPr lang="en-US" sz="3200" dirty="0"/>
              <a:t>Real-World Outcomes of </a:t>
            </a:r>
            <a:r>
              <a:rPr lang="en-US" sz="3200" dirty="0" err="1"/>
              <a:t>Ribociclib</a:t>
            </a:r>
            <a:r>
              <a:rPr lang="en-US" sz="3200" dirty="0"/>
              <a:t> and Aromatase Inhibitor Use in First Line HR+, HER2- Metastatic Breast Cancer</a:t>
            </a:r>
          </a:p>
        </p:txBody>
      </p:sp>
      <p:sp>
        <p:nvSpPr>
          <p:cNvPr id="3" name="Content Placeholder 2">
            <a:extLst>
              <a:ext uri="{FF2B5EF4-FFF2-40B4-BE49-F238E27FC236}">
                <a16:creationId xmlns:a16="http://schemas.microsoft.com/office/drawing/2014/main" id="{A8388CA0-4B59-43C1-A2FC-2FE1796C8B25}"/>
              </a:ext>
            </a:extLst>
          </p:cNvPr>
          <p:cNvSpPr>
            <a:spLocks noGrp="1"/>
          </p:cNvSpPr>
          <p:nvPr>
            <p:ph idx="1"/>
          </p:nvPr>
        </p:nvSpPr>
        <p:spPr>
          <a:xfrm>
            <a:off x="609600" y="1556284"/>
            <a:ext cx="10744200" cy="4722477"/>
          </a:xfrm>
        </p:spPr>
        <p:txBody>
          <a:bodyPr>
            <a:normAutofit/>
          </a:bodyPr>
          <a:lstStyle/>
          <a:p>
            <a:r>
              <a:rPr lang="en-US" dirty="0">
                <a:latin typeface="+mj-lt"/>
              </a:rPr>
              <a:t>Data source: Medicine Access Program (Australia)</a:t>
            </a:r>
          </a:p>
          <a:p>
            <a:pPr lvl="1"/>
            <a:r>
              <a:rPr lang="en-US" dirty="0">
                <a:latin typeface="+mj-lt"/>
              </a:rPr>
              <a:t>KARMA - registry of patients who received 1</a:t>
            </a:r>
            <a:r>
              <a:rPr lang="en-US" baseline="30000" dirty="0">
                <a:latin typeface="+mj-lt"/>
              </a:rPr>
              <a:t>st</a:t>
            </a:r>
            <a:r>
              <a:rPr lang="en-US" dirty="0">
                <a:latin typeface="+mj-lt"/>
              </a:rPr>
              <a:t> line </a:t>
            </a:r>
            <a:r>
              <a:rPr lang="en-US" dirty="0" err="1">
                <a:latin typeface="+mj-lt"/>
              </a:rPr>
              <a:t>ribociclib</a:t>
            </a:r>
            <a:r>
              <a:rPr lang="en-US" dirty="0">
                <a:latin typeface="+mj-lt"/>
              </a:rPr>
              <a:t> and AI for HR+/HER2- metastatic breast cancer designed to analyze real-world treatment and survival outcomes	</a:t>
            </a:r>
          </a:p>
          <a:p>
            <a:r>
              <a:rPr lang="en-US" dirty="0">
                <a:latin typeface="+mj-lt"/>
              </a:rPr>
              <a:t>N= 160 , timeline 5/2017 – 6/2018</a:t>
            </a:r>
          </a:p>
          <a:p>
            <a:r>
              <a:rPr lang="en-US" dirty="0">
                <a:latin typeface="+mj-lt"/>
              </a:rPr>
              <a:t>Demographics: median age 54, 24% pre-menopausal, 31% bone only metastatic disease, 36% visceral disease </a:t>
            </a:r>
          </a:p>
          <a:p>
            <a:r>
              <a:rPr lang="en-US" dirty="0">
                <a:latin typeface="+mj-lt"/>
              </a:rPr>
              <a:t>Median Follow up: 36.4 months</a:t>
            </a:r>
          </a:p>
          <a:p>
            <a:r>
              <a:rPr lang="en-US" dirty="0">
                <a:latin typeface="+mj-lt"/>
              </a:rPr>
              <a:t>Endpoints: PFS</a:t>
            </a:r>
          </a:p>
          <a:p>
            <a:pPr marL="0" indent="0">
              <a:buNone/>
            </a:pPr>
            <a:endParaRPr lang="en-US" dirty="0"/>
          </a:p>
          <a:p>
            <a:endParaRPr lang="en-US" dirty="0"/>
          </a:p>
        </p:txBody>
      </p:sp>
      <p:sp>
        <p:nvSpPr>
          <p:cNvPr id="7" name="Footer Placeholder 6">
            <a:extLst>
              <a:ext uri="{FF2B5EF4-FFF2-40B4-BE49-F238E27FC236}">
                <a16:creationId xmlns:a16="http://schemas.microsoft.com/office/drawing/2014/main" id="{7EDC0617-A68E-C54F-3E9C-E79C6393188F}"/>
              </a:ext>
            </a:extLst>
          </p:cNvPr>
          <p:cNvSpPr>
            <a:spLocks noGrp="1"/>
          </p:cNvSpPr>
          <p:nvPr>
            <p:ph type="ftr" sz="quarter" idx="3"/>
          </p:nvPr>
        </p:nvSpPr>
        <p:spPr/>
        <p:txBody>
          <a:bodyPr/>
          <a:lstStyle/>
          <a:p>
            <a:r>
              <a:rPr lang="en-US"/>
              <a:t>Wong V, et al. </a:t>
            </a:r>
            <a:r>
              <a:rPr lang="en-US" i="1"/>
              <a:t>Clin. Breast Cancer</a:t>
            </a:r>
            <a:r>
              <a:rPr lang="en-US"/>
              <a:t>. 2022;(8)792-800.</a:t>
            </a:r>
          </a:p>
        </p:txBody>
      </p:sp>
    </p:spTree>
    <p:extLst>
      <p:ext uri="{BB962C8B-B14F-4D97-AF65-F5344CB8AC3E}">
        <p14:creationId xmlns:p14="http://schemas.microsoft.com/office/powerpoint/2010/main" val="98009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A010E-E269-7CC4-5568-0EA5E95EF7CC}"/>
              </a:ext>
            </a:extLst>
          </p:cNvPr>
          <p:cNvSpPr>
            <a:spLocks noGrp="1"/>
          </p:cNvSpPr>
          <p:nvPr>
            <p:ph type="title"/>
          </p:nvPr>
        </p:nvSpPr>
        <p:spPr>
          <a:xfrm>
            <a:off x="609600" y="200025"/>
            <a:ext cx="10744200" cy="1184275"/>
          </a:xfrm>
        </p:spPr>
        <p:txBody>
          <a:bodyPr>
            <a:normAutofit fontScale="90000"/>
          </a:bodyPr>
          <a:lstStyle/>
          <a:p>
            <a:r>
              <a:rPr lang="en-US" dirty="0"/>
              <a:t>Real-World Outcomes of </a:t>
            </a:r>
            <a:r>
              <a:rPr lang="en-US" dirty="0" err="1"/>
              <a:t>Ribociclib</a:t>
            </a:r>
            <a:r>
              <a:rPr lang="en-US" dirty="0"/>
              <a:t> and Aromatase Inhibitor Use in First Line HR+, HER2- Metastatic Breast Cancer</a:t>
            </a:r>
          </a:p>
        </p:txBody>
      </p:sp>
      <p:sp>
        <p:nvSpPr>
          <p:cNvPr id="3" name="Content Placeholder 2">
            <a:extLst>
              <a:ext uri="{FF2B5EF4-FFF2-40B4-BE49-F238E27FC236}">
                <a16:creationId xmlns:a16="http://schemas.microsoft.com/office/drawing/2014/main" id="{ED03B28F-4A41-9CC4-4AE0-2AA23BBF71FF}"/>
              </a:ext>
            </a:extLst>
          </p:cNvPr>
          <p:cNvSpPr>
            <a:spLocks noGrp="1"/>
          </p:cNvSpPr>
          <p:nvPr>
            <p:ph idx="1"/>
          </p:nvPr>
        </p:nvSpPr>
        <p:spPr>
          <a:xfrm>
            <a:off x="609600" y="1477962"/>
            <a:ext cx="11184610" cy="4878387"/>
          </a:xfrm>
        </p:spPr>
        <p:txBody>
          <a:bodyPr>
            <a:normAutofit fontScale="85000" lnSpcReduction="20000"/>
          </a:bodyPr>
          <a:lstStyle/>
          <a:p>
            <a:pPr marL="0" indent="0">
              <a:lnSpc>
                <a:spcPct val="120000"/>
              </a:lnSpc>
              <a:buNone/>
            </a:pPr>
            <a:r>
              <a:rPr lang="en-US" dirty="0"/>
              <a:t>Median PFS – not reached (CI 29.9 – NR)</a:t>
            </a:r>
          </a:p>
          <a:p>
            <a:pPr marL="0" indent="0">
              <a:lnSpc>
                <a:spcPct val="120000"/>
              </a:lnSpc>
              <a:buNone/>
            </a:pPr>
            <a:endParaRPr lang="en-US" dirty="0"/>
          </a:p>
          <a:p>
            <a:pPr marL="0" indent="0">
              <a:lnSpc>
                <a:spcPct val="120000"/>
              </a:lnSpc>
              <a:buNone/>
            </a:pPr>
            <a:endParaRPr lang="en-US" dirty="0"/>
          </a:p>
          <a:p>
            <a:pPr marL="0" indent="0">
              <a:lnSpc>
                <a:spcPct val="120000"/>
              </a:lnSpc>
              <a:buNone/>
            </a:pPr>
            <a:endParaRPr lang="en-US" dirty="0"/>
          </a:p>
          <a:p>
            <a:pPr>
              <a:lnSpc>
                <a:spcPct val="120000"/>
              </a:lnSpc>
            </a:pPr>
            <a:endParaRPr lang="en-US" dirty="0"/>
          </a:p>
          <a:p>
            <a:pPr>
              <a:lnSpc>
                <a:spcPct val="120000"/>
              </a:lnSpc>
            </a:pPr>
            <a:r>
              <a:rPr lang="en-US" dirty="0"/>
              <a:t>KARMA registry compared to the RCT (MONALEESA-2)</a:t>
            </a:r>
          </a:p>
          <a:p>
            <a:pPr lvl="1">
              <a:lnSpc>
                <a:spcPct val="120000"/>
              </a:lnSpc>
            </a:pPr>
            <a:r>
              <a:rPr lang="en-US" dirty="0"/>
              <a:t>Younger patients – 54 vs 62 years old</a:t>
            </a:r>
          </a:p>
          <a:p>
            <a:pPr lvl="1">
              <a:lnSpc>
                <a:spcPct val="120000"/>
              </a:lnSpc>
            </a:pPr>
            <a:r>
              <a:rPr lang="en-US" dirty="0"/>
              <a:t>Higher rates of bone-only metastatic disease – 31% vs 21%</a:t>
            </a:r>
          </a:p>
          <a:p>
            <a:pPr lvl="1">
              <a:lnSpc>
                <a:spcPct val="120000"/>
              </a:lnSpc>
            </a:pPr>
            <a:r>
              <a:rPr lang="en-US" dirty="0"/>
              <a:t>Less visceral metastatic disease – 36% vs 59%</a:t>
            </a:r>
          </a:p>
          <a:p>
            <a:pPr lvl="1">
              <a:lnSpc>
                <a:spcPct val="120000"/>
              </a:lnSpc>
            </a:pPr>
            <a:r>
              <a:rPr lang="en-US" dirty="0"/>
              <a:t>Fewer number of metastatic sites (&gt;1 metastatic site) – 40% vs 69%</a:t>
            </a:r>
          </a:p>
          <a:p>
            <a:pPr>
              <a:lnSpc>
                <a:spcPct val="120000"/>
              </a:lnSpc>
            </a:pPr>
            <a:r>
              <a:rPr lang="en-US" dirty="0"/>
              <a:t>KARMA registry had superior PFS (&gt;36.5 m) to MONALEESA-2 due to more favorable baseline characteristics and possible less frequent assessment scheduling</a:t>
            </a:r>
          </a:p>
        </p:txBody>
      </p:sp>
      <p:graphicFrame>
        <p:nvGraphicFramePr>
          <p:cNvPr id="7" name="Content Placeholder 9">
            <a:extLst>
              <a:ext uri="{FF2B5EF4-FFF2-40B4-BE49-F238E27FC236}">
                <a16:creationId xmlns:a16="http://schemas.microsoft.com/office/drawing/2014/main" id="{7602DE1D-E69A-51B8-E5D9-91E69B19F0EE}"/>
              </a:ext>
            </a:extLst>
          </p:cNvPr>
          <p:cNvGraphicFramePr>
            <a:graphicFrameLocks/>
          </p:cNvGraphicFramePr>
          <p:nvPr>
            <p:extLst>
              <p:ext uri="{D42A27DB-BD31-4B8C-83A1-F6EECF244321}">
                <p14:modId xmlns:p14="http://schemas.microsoft.com/office/powerpoint/2010/main" val="3828885954"/>
              </p:ext>
            </p:extLst>
          </p:nvPr>
        </p:nvGraphicFramePr>
        <p:xfrm>
          <a:off x="2396490" y="2046480"/>
          <a:ext cx="7170420" cy="1426048"/>
        </p:xfrm>
        <a:graphic>
          <a:graphicData uri="http://schemas.openxmlformats.org/drawingml/2006/table">
            <a:tbl>
              <a:tblPr firstRow="1" bandRow="1">
                <a:tableStyleId>{5C22544A-7EE6-4342-B048-85BDC9FD1C3A}</a:tableStyleId>
              </a:tblPr>
              <a:tblGrid>
                <a:gridCol w="2390140">
                  <a:extLst>
                    <a:ext uri="{9D8B030D-6E8A-4147-A177-3AD203B41FA5}">
                      <a16:colId xmlns:a16="http://schemas.microsoft.com/office/drawing/2014/main" val="3672920853"/>
                    </a:ext>
                  </a:extLst>
                </a:gridCol>
                <a:gridCol w="2390140">
                  <a:extLst>
                    <a:ext uri="{9D8B030D-6E8A-4147-A177-3AD203B41FA5}">
                      <a16:colId xmlns:a16="http://schemas.microsoft.com/office/drawing/2014/main" val="339878208"/>
                    </a:ext>
                  </a:extLst>
                </a:gridCol>
                <a:gridCol w="2390140">
                  <a:extLst>
                    <a:ext uri="{9D8B030D-6E8A-4147-A177-3AD203B41FA5}">
                      <a16:colId xmlns:a16="http://schemas.microsoft.com/office/drawing/2014/main" val="1389732858"/>
                    </a:ext>
                  </a:extLst>
                </a:gridCol>
              </a:tblGrid>
              <a:tr h="487716">
                <a:tc>
                  <a:txBody>
                    <a:bodyPr/>
                    <a:lstStyle/>
                    <a:p>
                      <a:pPr algn="l"/>
                      <a:r>
                        <a:rPr lang="en-US" b="1">
                          <a:solidFill>
                            <a:schemeClr val="bg2"/>
                          </a:solidFill>
                        </a:rPr>
                        <a:t>PFS</a:t>
                      </a:r>
                    </a:p>
                  </a:txBody>
                  <a:tcPr anchor="ctr"/>
                </a:tc>
                <a:tc>
                  <a:txBody>
                    <a:bodyPr/>
                    <a:lstStyle/>
                    <a:p>
                      <a:pPr algn="ctr"/>
                      <a:r>
                        <a:rPr lang="en-US" dirty="0"/>
                        <a:t>KARMA registry</a:t>
                      </a:r>
                      <a:endParaRPr lang="en-US"/>
                    </a:p>
                  </a:txBody>
                  <a:tcPr anchor="ctr"/>
                </a:tc>
                <a:tc>
                  <a:txBody>
                    <a:bodyPr/>
                    <a:lstStyle/>
                    <a:p>
                      <a:pPr algn="ctr"/>
                      <a:r>
                        <a:rPr lang="en-US" dirty="0"/>
                        <a:t>MONALEESA-2</a:t>
                      </a:r>
                      <a:endParaRPr lang="en-US"/>
                    </a:p>
                  </a:txBody>
                  <a:tcPr anchor="ctr"/>
                </a:tc>
                <a:extLst>
                  <a:ext uri="{0D108BD9-81ED-4DB2-BD59-A6C34878D82A}">
                    <a16:rowId xmlns:a16="http://schemas.microsoft.com/office/drawing/2014/main" val="628637097"/>
                  </a:ext>
                </a:extLst>
              </a:tr>
              <a:tr h="469166">
                <a:tc>
                  <a:txBody>
                    <a:bodyPr/>
                    <a:lstStyle/>
                    <a:p>
                      <a:pPr algn="l"/>
                      <a:r>
                        <a:rPr lang="en-US" b="1" dirty="0" err="1">
                          <a:solidFill>
                            <a:schemeClr val="tx2"/>
                          </a:solidFill>
                        </a:rPr>
                        <a:t>12m</a:t>
                      </a:r>
                      <a:endParaRPr lang="en-US" b="1">
                        <a:solidFill>
                          <a:schemeClr val="tx2"/>
                        </a:solidFill>
                      </a:endParaRPr>
                    </a:p>
                  </a:txBody>
                  <a:tcPr anchor="ctr"/>
                </a:tc>
                <a:tc>
                  <a:txBody>
                    <a:bodyPr/>
                    <a:lstStyle/>
                    <a:p>
                      <a:pPr algn="ctr"/>
                      <a:r>
                        <a:rPr lang="en-US" sz="1800" b="1">
                          <a:solidFill>
                            <a:schemeClr val="tx2"/>
                          </a:solidFill>
                        </a:rPr>
                        <a:t>76%</a:t>
                      </a:r>
                    </a:p>
                  </a:txBody>
                  <a:tcPr anchor="ctr"/>
                </a:tc>
                <a:tc>
                  <a:txBody>
                    <a:bodyPr/>
                    <a:lstStyle/>
                    <a:p>
                      <a:pPr algn="ctr"/>
                      <a:r>
                        <a:rPr lang="en-US" sz="1800" b="1">
                          <a:solidFill>
                            <a:schemeClr val="tx2"/>
                          </a:solidFill>
                        </a:rPr>
                        <a:t>67%</a:t>
                      </a:r>
                    </a:p>
                  </a:txBody>
                  <a:tcPr anchor="ctr"/>
                </a:tc>
                <a:extLst>
                  <a:ext uri="{0D108BD9-81ED-4DB2-BD59-A6C34878D82A}">
                    <a16:rowId xmlns:a16="http://schemas.microsoft.com/office/drawing/2014/main" val="3546746764"/>
                  </a:ext>
                </a:extLst>
              </a:tr>
              <a:tr h="469166">
                <a:tc>
                  <a:txBody>
                    <a:bodyPr/>
                    <a:lstStyle/>
                    <a:p>
                      <a:pPr algn="l"/>
                      <a:r>
                        <a:rPr lang="en-US" b="1" dirty="0">
                          <a:solidFill>
                            <a:schemeClr val="tx2"/>
                          </a:solidFill>
                        </a:rPr>
                        <a:t>18m</a:t>
                      </a:r>
                      <a:endParaRPr lang="en-US" b="1">
                        <a:solidFill>
                          <a:schemeClr val="tx2"/>
                        </a:solidFill>
                      </a:endParaRPr>
                    </a:p>
                  </a:txBody>
                  <a:tcPr anchor="ctr"/>
                </a:tc>
                <a:tc>
                  <a:txBody>
                    <a:bodyPr/>
                    <a:lstStyle/>
                    <a:p>
                      <a:pPr algn="ctr"/>
                      <a:r>
                        <a:rPr lang="en-US" sz="1800" b="1">
                          <a:solidFill>
                            <a:schemeClr val="tx2"/>
                          </a:solidFill>
                        </a:rPr>
                        <a:t>73%</a:t>
                      </a:r>
                    </a:p>
                  </a:txBody>
                  <a:tcPr anchor="ctr"/>
                </a:tc>
                <a:tc>
                  <a:txBody>
                    <a:bodyPr/>
                    <a:lstStyle/>
                    <a:p>
                      <a:pPr algn="ctr"/>
                      <a:r>
                        <a:rPr lang="en-US" sz="1800" b="1">
                          <a:solidFill>
                            <a:schemeClr val="tx2"/>
                          </a:solidFill>
                        </a:rPr>
                        <a:t>63%</a:t>
                      </a:r>
                    </a:p>
                  </a:txBody>
                  <a:tcPr anchor="ctr"/>
                </a:tc>
                <a:extLst>
                  <a:ext uri="{0D108BD9-81ED-4DB2-BD59-A6C34878D82A}">
                    <a16:rowId xmlns:a16="http://schemas.microsoft.com/office/drawing/2014/main" val="2897653596"/>
                  </a:ext>
                </a:extLst>
              </a:tr>
            </a:tbl>
          </a:graphicData>
        </a:graphic>
      </p:graphicFrame>
      <p:sp>
        <p:nvSpPr>
          <p:cNvPr id="8" name="Footer Placeholder 7">
            <a:extLst>
              <a:ext uri="{FF2B5EF4-FFF2-40B4-BE49-F238E27FC236}">
                <a16:creationId xmlns:a16="http://schemas.microsoft.com/office/drawing/2014/main" id="{B81B0BF0-B6D3-5E81-B595-5DCD032D741B}"/>
              </a:ext>
            </a:extLst>
          </p:cNvPr>
          <p:cNvSpPr>
            <a:spLocks noGrp="1"/>
          </p:cNvSpPr>
          <p:nvPr>
            <p:ph type="ftr" sz="quarter" idx="3"/>
          </p:nvPr>
        </p:nvSpPr>
        <p:spPr/>
        <p:txBody>
          <a:bodyPr/>
          <a:lstStyle/>
          <a:p>
            <a:r>
              <a:rPr lang="en-US"/>
              <a:t>Wong V, et al. </a:t>
            </a:r>
            <a:r>
              <a:rPr lang="en-US" i="1"/>
              <a:t>Clinical Breast Cancer</a:t>
            </a:r>
            <a:r>
              <a:rPr lang="en-US"/>
              <a:t>. 2022;(8)792-800.</a:t>
            </a:r>
          </a:p>
        </p:txBody>
      </p:sp>
    </p:spTree>
    <p:extLst>
      <p:ext uri="{BB962C8B-B14F-4D97-AF65-F5344CB8AC3E}">
        <p14:creationId xmlns:p14="http://schemas.microsoft.com/office/powerpoint/2010/main" val="2189478415"/>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1327</Words>
  <Application>Microsoft Macintosh PowerPoint</Application>
  <PresentationFormat>Widescreen</PresentationFormat>
  <Paragraphs>154</Paragraphs>
  <Slides>12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Century Gothic</vt:lpstr>
      <vt:lpstr>Trebuchet MS</vt:lpstr>
      <vt:lpstr>2022 Hem Onc</vt:lpstr>
      <vt:lpstr>Office Theme</vt:lpstr>
      <vt:lpstr>1_2022 Hem Onc</vt:lpstr>
      <vt:lpstr>RWE Supporting CDK 4/6 Inhibitor Use in HR+ Metastatic Breast Cancer</vt:lpstr>
      <vt:lpstr>PowerPoint Presentation</vt:lpstr>
      <vt:lpstr>Disclaimer</vt:lpstr>
      <vt:lpstr>Real-World Study of Overall Survival with Palbociclib Plus Aromatase Inhibitor in HR+/HER2- Metastatic Breast Cancer (P-Reality X)</vt:lpstr>
      <vt:lpstr>Real-World Study of Overall Survival with Palbociclib Plus Aromatase Inhibitor in HR+/HER2- Metastatic Breast Cancer (P-Reality X)</vt:lpstr>
      <vt:lpstr>Real-World Clinical Outcomes of Palbociclib Plus Endocrine Therapy (ET) in HR+ Advanced Breast Cancer: Results from the POLARIS Trial</vt:lpstr>
      <vt:lpstr>Real-World Clinical Outcomes of Palbociclib Plus Endocrine Therapy (ET) in HR+ Advanced Breast Cancer: Results from the POLARIS Trial</vt:lpstr>
      <vt:lpstr>Real-World Outcomes of Ribociclib and Aromatase Inhibitor Use in First Line HR+, HER2- Metastatic Breast Cancer</vt:lpstr>
      <vt:lpstr>Real-World Outcomes of Ribociclib and Aromatase Inhibitor Use in First Line HR+, HER2- Metastatic Breast Cancer</vt:lpstr>
      <vt:lpstr>Real-World Characteristics, Utilization Patterns, and Outcomes of US Patients with HR+, HER2- Metastatic Breast Cancer Treated with Abemaciclib</vt:lpstr>
      <vt:lpstr>Real-World Characteristics, Utilization Patterns, and Outcomes of US Patients with HR+, HER2- Metastatic Breast Cancer Treated with Abemaciclib</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2019-05-10T15:34:56Z</dcterms:created>
  <dcterms:modified xsi:type="dcterms:W3CDTF">2023-12-05T15:18:34Z</dcterms:modified>
  <cp:category/>
</cp:coreProperties>
</file>