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12" r:id="rId1"/>
    <p:sldMasterId id="2147483725" r:id="rId2"/>
    <p:sldMasterId id="2147483737" r:id="rId3"/>
  </p:sldMasterIdLst>
  <p:notesMasterIdLst>
    <p:notesMasterId r:id="rId16"/>
  </p:notesMasterIdLst>
  <p:sldIdLst>
    <p:sldId id="262" r:id="rId4"/>
    <p:sldId id="272" r:id="rId5"/>
    <p:sldId id="273" r:id="rId6"/>
    <p:sldId id="263" r:id="rId7"/>
    <p:sldId id="267" r:id="rId8"/>
    <p:sldId id="268" r:id="rId9"/>
    <p:sldId id="269" r:id="rId10"/>
    <p:sldId id="265" r:id="rId11"/>
    <p:sldId id="270" r:id="rId12"/>
    <p:sldId id="266" r:id="rId13"/>
    <p:sldId id="271" r:id="rId14"/>
    <p:sldId id="264"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E4D3200-C06E-2CFC-969A-908DB7228B22}" name="Patti Repetto" initials="PR" userId="S::prepetto@ushealthconnect.com::29a62dfc-181e-481e-a0bd-97f9faffa5d7" providerId="AD"/>
  <p188:author id="{87551934-1EED-109D-8469-49CE7051BEDC}" name="Megan Reimann, PharmD, BCOP" initials="MRPB" userId="S::mreimann@ushealthconnect.com::551785c5-e18e-4f20-8abf-31b115b8a49a" providerId="AD"/>
  <p188:author id="{B2634391-5F65-7D45-FB3F-D1EF4E8F513D}" name="Caitlin Roat" initials="" userId="0dad00d9dd685b97" providerId="Windows Live"/>
  <p188:author id="{BEC46FB8-8ADC-52D1-339B-C0AC3D7B09CC}" name="Libby Lurwick" initials="LL" userId="S::elurwick@ushealthconnect.com::b676353a-ba99-4d17-9af1-d81611d12622" providerId="AD"/>
  <p188:author id="{52C4C9BB-C807-8705-0B08-A3DF41A8D64B}" name="Moriah Diethorn" initials="MD" userId="Moriah Diethorn" providerId="None"/>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7649" autoAdjust="0"/>
    <p:restoredTop sz="96327"/>
  </p:normalViewPr>
  <p:slideViewPr>
    <p:cSldViewPr snapToGrid="0">
      <p:cViewPr varScale="1">
        <p:scale>
          <a:sx n="113" d="100"/>
          <a:sy n="113" d="100"/>
        </p:scale>
        <p:origin x="200" y="4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viewProps" Target="viewProps.xml"/><Relationship Id="rId3" Type="http://schemas.openxmlformats.org/officeDocument/2006/relationships/slideMaster" Target="slideMasters/slideMaster3.xml"/><Relationship Id="rId21" Type="http://schemas.microsoft.com/office/2018/10/relationships/authors" Target="author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72E6ABF-B141-4D32-AABF-4D8C94CCE321}" type="datetimeFigureOut">
              <a:rPr lang="en-US" smtClean="0"/>
              <a:t>12/5/23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7AFEBA6-2550-406C-9B44-A3A6BB51E3D9}" type="slidenum">
              <a:rPr lang="en-US" smtClean="0"/>
              <a:t>‹#›</a:t>
            </a:fld>
            <a:endParaRPr lang="en-US"/>
          </a:p>
        </p:txBody>
      </p:sp>
    </p:spTree>
    <p:extLst>
      <p:ext uri="{BB962C8B-B14F-4D97-AF65-F5344CB8AC3E}">
        <p14:creationId xmlns:p14="http://schemas.microsoft.com/office/powerpoint/2010/main" val="6643699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9A65F76-0011-CA4E-92EC-80CC7B898B9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851541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9A65F76-0011-CA4E-92EC-80CC7B898B9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5947706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609601" y="1709738"/>
            <a:ext cx="10515600" cy="2852737"/>
          </a:xfrm>
        </p:spPr>
        <p:txBody>
          <a:bodyPr anchor="ctr">
            <a:normAutofit/>
          </a:bodyPr>
          <a:lstStyle>
            <a:lvl1pPr>
              <a:defRPr sz="4800"/>
            </a:lvl1pPr>
          </a:lstStyle>
          <a:p>
            <a:r>
              <a:rPr lang="en-US"/>
              <a:t>Click to edit Master title style</a:t>
            </a:r>
            <a:endParaRPr lang="en-US" dirty="0"/>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609601" y="4589463"/>
            <a:ext cx="10515600" cy="1500187"/>
          </a:xfrm>
          <a:prstGeom prst="rect">
            <a:avLst/>
          </a:prstGeom>
        </p:spPr>
        <p:txBody>
          <a:bodyPr>
            <a:normAutofit/>
          </a:bodyPr>
          <a:lstStyle>
            <a:lvl1pPr marL="0" indent="0">
              <a:buNone/>
              <a:defRPr sz="18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Rectangle 6">
            <a:extLst>
              <a:ext uri="{FF2B5EF4-FFF2-40B4-BE49-F238E27FC236}">
                <a16:creationId xmlns:a16="http://schemas.microsoft.com/office/drawing/2014/main" id="{A632F408-3A85-44BA-9DC9-E8F0D6C40C97}"/>
              </a:ext>
            </a:extLst>
          </p:cNvPr>
          <p:cNvSpPr/>
          <p:nvPr/>
        </p:nvSpPr>
        <p:spPr>
          <a:xfrm>
            <a:off x="10365698" y="6356350"/>
            <a:ext cx="1753850" cy="365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ooter Placeholder 4">
            <a:extLst>
              <a:ext uri="{FF2B5EF4-FFF2-40B4-BE49-F238E27FC236}">
                <a16:creationId xmlns:a16="http://schemas.microsoft.com/office/drawing/2014/main" id="{5CD80B2F-AB86-4AC5-ADB1-2230734739B0}"/>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pic>
        <p:nvPicPr>
          <p:cNvPr id="3" name="Picture 2">
            <a:extLst>
              <a:ext uri="{FF2B5EF4-FFF2-40B4-BE49-F238E27FC236}">
                <a16:creationId xmlns:a16="http://schemas.microsoft.com/office/drawing/2014/main" id="{62A409AE-194B-4AB6-B881-2B3D424F4F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975360"/>
          </a:xfrm>
          <a:prstGeom prst="rect">
            <a:avLst/>
          </a:prstGeom>
        </p:spPr>
      </p:pic>
      <p:pic>
        <p:nvPicPr>
          <p:cNvPr id="8" name="Picture 7">
            <a:extLst>
              <a:ext uri="{FF2B5EF4-FFF2-40B4-BE49-F238E27FC236}">
                <a16:creationId xmlns:a16="http://schemas.microsoft.com/office/drawing/2014/main" id="{24E1EB27-17AD-41F7-8E9B-817073D87F9B}"/>
              </a:ext>
            </a:extLst>
          </p:cNvPr>
          <p:cNvPicPr>
            <a:picLocks noChangeAspect="1"/>
          </p:cNvPicPr>
          <p:nvPr/>
        </p:nvPicPr>
        <p:blipFill rotWithShape="1">
          <a:blip r:embed="rId3">
            <a:extLst>
              <a:ext uri="{28A0092B-C50C-407E-A947-70E740481C1C}">
                <a14:useLocalDpi xmlns:a14="http://schemas.microsoft.com/office/drawing/2010/main" val="0"/>
              </a:ext>
            </a:extLst>
          </a:blip>
          <a:srcRect r="56073"/>
          <a:stretch/>
        </p:blipFill>
        <p:spPr>
          <a:xfrm>
            <a:off x="609600" y="93853"/>
            <a:ext cx="1537746" cy="787653"/>
          </a:xfrm>
          <a:prstGeom prst="rect">
            <a:avLst/>
          </a:prstGeom>
        </p:spPr>
      </p:pic>
    </p:spTree>
    <p:extLst>
      <p:ext uri="{BB962C8B-B14F-4D97-AF65-F5344CB8AC3E}">
        <p14:creationId xmlns:p14="http://schemas.microsoft.com/office/powerpoint/2010/main" val="29294227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426E8-50A6-47D6-B45F-134145E070B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65C1316-9B30-4E35-91A7-4F8799CAE8FC}"/>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8B594DE-1DED-4824-B3AF-6D8B99419FD8}"/>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Footer Placeholder 4">
            <a:extLst>
              <a:ext uri="{FF2B5EF4-FFF2-40B4-BE49-F238E27FC236}">
                <a16:creationId xmlns:a16="http://schemas.microsoft.com/office/drawing/2014/main" id="{67258FC2-34FC-49D0-A161-40DD5BA51713}"/>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42167164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1_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00E2D-A488-4CA5-B001-14767B8D02A8}"/>
              </a:ext>
            </a:extLst>
          </p:cNvPr>
          <p:cNvSpPr>
            <a:spLocks noGrp="1"/>
          </p:cNvSpPr>
          <p:nvPr>
            <p:ph type="title"/>
          </p:nvPr>
        </p:nvSpPr>
        <p:spPr>
          <a:xfrm>
            <a:off x="382588" y="457199"/>
            <a:ext cx="4272539" cy="4015047"/>
          </a:xfrm>
        </p:spPr>
        <p:txBody>
          <a:bodyPr anchor="ctr"/>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DFDA90-9E3C-451C-9A65-E0C0C3E6FB0A}"/>
              </a:ext>
            </a:extLst>
          </p:cNvPr>
          <p:cNvSpPr>
            <a:spLocks noGrp="1"/>
          </p:cNvSpPr>
          <p:nvPr>
            <p:ph type="pic" idx="1"/>
          </p:nvPr>
        </p:nvSpPr>
        <p:spPr>
          <a:xfrm>
            <a:off x="5183188" y="606829"/>
            <a:ext cx="6172200" cy="5254221"/>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0" name="Footer Placeholder 4">
            <a:extLst>
              <a:ext uri="{FF2B5EF4-FFF2-40B4-BE49-F238E27FC236}">
                <a16:creationId xmlns:a16="http://schemas.microsoft.com/office/drawing/2014/main" id="{9FB64453-E8A2-48FD-8B67-B9DC2A133255}"/>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19224104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00E2D-A488-4CA5-B001-14767B8D02A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DFDA90-9E3C-451C-9A65-E0C0C3E6FB0A}"/>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8E26C3D8-9015-40F4-B59B-697F1260941D}"/>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Footer Placeholder 4">
            <a:extLst>
              <a:ext uri="{FF2B5EF4-FFF2-40B4-BE49-F238E27FC236}">
                <a16:creationId xmlns:a16="http://schemas.microsoft.com/office/drawing/2014/main" id="{9FB64453-E8A2-48FD-8B67-B9DC2A133255}"/>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33225615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0D250C-6EEA-B1A1-B491-10422548427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BBD3599-E485-39AC-03C7-74F93F01CE7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FF96DE3-09DA-C553-4E03-25C8490BF4CE}"/>
              </a:ext>
            </a:extLst>
          </p:cNvPr>
          <p:cNvSpPr>
            <a:spLocks noGrp="1"/>
          </p:cNvSpPr>
          <p:nvPr>
            <p:ph type="dt" sz="half" idx="10"/>
          </p:nvPr>
        </p:nvSpPr>
        <p:spPr/>
        <p:txBody>
          <a:bodyPr/>
          <a:lstStyle/>
          <a:p>
            <a:fld id="{68607845-940D-AF42-90E6-0A3F0004BE78}" type="datetimeFigureOut">
              <a:rPr lang="en-US" smtClean="0"/>
              <a:t>12/5/23</a:t>
            </a:fld>
            <a:endParaRPr lang="en-US"/>
          </a:p>
        </p:txBody>
      </p:sp>
      <p:sp>
        <p:nvSpPr>
          <p:cNvPr id="5" name="Footer Placeholder 4">
            <a:extLst>
              <a:ext uri="{FF2B5EF4-FFF2-40B4-BE49-F238E27FC236}">
                <a16:creationId xmlns:a16="http://schemas.microsoft.com/office/drawing/2014/main" id="{EFA9A60E-868C-52C6-C825-19BA338FF8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21579E-803B-BD28-2DBB-13250B0CA552}"/>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061970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4FC08-534A-8154-8815-A5BFFB686EF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E84B8B7-FC0D-4F40-EC2B-62E119F7C5C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17CCE6-3E70-D9AF-F696-4DDE3281A5DF}"/>
              </a:ext>
            </a:extLst>
          </p:cNvPr>
          <p:cNvSpPr>
            <a:spLocks noGrp="1"/>
          </p:cNvSpPr>
          <p:nvPr>
            <p:ph type="dt" sz="half" idx="10"/>
          </p:nvPr>
        </p:nvSpPr>
        <p:spPr/>
        <p:txBody>
          <a:bodyPr/>
          <a:lstStyle/>
          <a:p>
            <a:fld id="{68607845-940D-AF42-90E6-0A3F0004BE78}" type="datetimeFigureOut">
              <a:rPr lang="en-US" smtClean="0"/>
              <a:t>12/5/23</a:t>
            </a:fld>
            <a:endParaRPr lang="en-US"/>
          </a:p>
        </p:txBody>
      </p:sp>
      <p:sp>
        <p:nvSpPr>
          <p:cNvPr id="5" name="Footer Placeholder 4">
            <a:extLst>
              <a:ext uri="{FF2B5EF4-FFF2-40B4-BE49-F238E27FC236}">
                <a16:creationId xmlns:a16="http://schemas.microsoft.com/office/drawing/2014/main" id="{3693B666-A55A-067A-E47A-F4A087A8B2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18EFF9-3F62-FFA8-F4BC-890344B8B66D}"/>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604737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5025A2-2765-239F-A15A-3F2C72B2ACC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DEDEC4F-96BF-9190-2B7F-6CE6BF42144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A41C397-E997-3E50-0FFF-FB8BD85539E4}"/>
              </a:ext>
            </a:extLst>
          </p:cNvPr>
          <p:cNvSpPr>
            <a:spLocks noGrp="1"/>
          </p:cNvSpPr>
          <p:nvPr>
            <p:ph type="dt" sz="half" idx="10"/>
          </p:nvPr>
        </p:nvSpPr>
        <p:spPr/>
        <p:txBody>
          <a:bodyPr/>
          <a:lstStyle/>
          <a:p>
            <a:fld id="{68607845-940D-AF42-90E6-0A3F0004BE78}" type="datetimeFigureOut">
              <a:rPr lang="en-US" smtClean="0"/>
              <a:t>12/5/23</a:t>
            </a:fld>
            <a:endParaRPr lang="en-US"/>
          </a:p>
        </p:txBody>
      </p:sp>
      <p:sp>
        <p:nvSpPr>
          <p:cNvPr id="5" name="Footer Placeholder 4">
            <a:extLst>
              <a:ext uri="{FF2B5EF4-FFF2-40B4-BE49-F238E27FC236}">
                <a16:creationId xmlns:a16="http://schemas.microsoft.com/office/drawing/2014/main" id="{54973FE1-6DFF-CDB4-7A32-D3D242B7AD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9263AC-E06E-CCF8-C678-2295416D6BFD}"/>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2318314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22703-6067-83C5-B7B3-BFB87445104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387963D-72B5-EAAA-B532-937561249D6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D0478CC-A6AE-5BA5-0C93-2ABD2CB91B2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2BF93BF-43F9-E86C-2186-7EE4544814C4}"/>
              </a:ext>
            </a:extLst>
          </p:cNvPr>
          <p:cNvSpPr>
            <a:spLocks noGrp="1"/>
          </p:cNvSpPr>
          <p:nvPr>
            <p:ph type="dt" sz="half" idx="10"/>
          </p:nvPr>
        </p:nvSpPr>
        <p:spPr/>
        <p:txBody>
          <a:bodyPr/>
          <a:lstStyle/>
          <a:p>
            <a:fld id="{68607845-940D-AF42-90E6-0A3F0004BE78}" type="datetimeFigureOut">
              <a:rPr lang="en-US" smtClean="0"/>
              <a:t>12/5/23</a:t>
            </a:fld>
            <a:endParaRPr lang="en-US"/>
          </a:p>
        </p:txBody>
      </p:sp>
      <p:sp>
        <p:nvSpPr>
          <p:cNvPr id="6" name="Footer Placeholder 5">
            <a:extLst>
              <a:ext uri="{FF2B5EF4-FFF2-40B4-BE49-F238E27FC236}">
                <a16:creationId xmlns:a16="http://schemas.microsoft.com/office/drawing/2014/main" id="{42E5678A-92ED-3CA8-25E7-1697F7B1098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9AA367E-BEF6-76B2-B494-82E3A4FFFA0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6092748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55067C-F02F-CA51-C76E-9AFAA77F467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B7DFFB7-D356-0068-C081-0037355B3B7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2F46DE1-B636-ED1B-AB2F-C49A63505C1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FEE0272-F65F-ED84-720C-CA73A9D148E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3850EF4-AE51-FB58-8AAB-D7B6106A863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FD4A651-BC82-2322-E0B4-F301EE08EC72}"/>
              </a:ext>
            </a:extLst>
          </p:cNvPr>
          <p:cNvSpPr>
            <a:spLocks noGrp="1"/>
          </p:cNvSpPr>
          <p:nvPr>
            <p:ph type="dt" sz="half" idx="10"/>
          </p:nvPr>
        </p:nvSpPr>
        <p:spPr/>
        <p:txBody>
          <a:bodyPr/>
          <a:lstStyle/>
          <a:p>
            <a:fld id="{68607845-940D-AF42-90E6-0A3F0004BE78}" type="datetimeFigureOut">
              <a:rPr lang="en-US" smtClean="0"/>
              <a:t>12/5/23</a:t>
            </a:fld>
            <a:endParaRPr lang="en-US"/>
          </a:p>
        </p:txBody>
      </p:sp>
      <p:sp>
        <p:nvSpPr>
          <p:cNvPr id="8" name="Footer Placeholder 7">
            <a:extLst>
              <a:ext uri="{FF2B5EF4-FFF2-40B4-BE49-F238E27FC236}">
                <a16:creationId xmlns:a16="http://schemas.microsoft.com/office/drawing/2014/main" id="{36DE80AA-357E-6C98-0356-40E44CEA866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DAEBF76-C709-17B1-7646-653B310FA635}"/>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32389764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9A9F76-DC18-5638-D2F2-A8C5E27ACA6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492889F-0B2E-7251-3AFB-6AE4AC334F59}"/>
              </a:ext>
            </a:extLst>
          </p:cNvPr>
          <p:cNvSpPr>
            <a:spLocks noGrp="1"/>
          </p:cNvSpPr>
          <p:nvPr>
            <p:ph type="dt" sz="half" idx="10"/>
          </p:nvPr>
        </p:nvSpPr>
        <p:spPr/>
        <p:txBody>
          <a:bodyPr/>
          <a:lstStyle/>
          <a:p>
            <a:fld id="{68607845-940D-AF42-90E6-0A3F0004BE78}" type="datetimeFigureOut">
              <a:rPr lang="en-US" smtClean="0"/>
              <a:t>12/5/23</a:t>
            </a:fld>
            <a:endParaRPr lang="en-US"/>
          </a:p>
        </p:txBody>
      </p:sp>
      <p:sp>
        <p:nvSpPr>
          <p:cNvPr id="4" name="Footer Placeholder 3">
            <a:extLst>
              <a:ext uri="{FF2B5EF4-FFF2-40B4-BE49-F238E27FC236}">
                <a16:creationId xmlns:a16="http://schemas.microsoft.com/office/drawing/2014/main" id="{7303151B-2399-38C2-5A12-67FB2C49375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8D54789-EB7D-63FF-798A-50C671590E5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21027005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0FAC998-1345-0A1E-D969-E2343D24E5B0}"/>
              </a:ext>
            </a:extLst>
          </p:cNvPr>
          <p:cNvSpPr>
            <a:spLocks noGrp="1"/>
          </p:cNvSpPr>
          <p:nvPr>
            <p:ph type="dt" sz="half" idx="10"/>
          </p:nvPr>
        </p:nvSpPr>
        <p:spPr/>
        <p:txBody>
          <a:bodyPr/>
          <a:lstStyle/>
          <a:p>
            <a:fld id="{68607845-940D-AF42-90E6-0A3F0004BE78}" type="datetimeFigureOut">
              <a:rPr lang="en-US" smtClean="0"/>
              <a:t>12/5/23</a:t>
            </a:fld>
            <a:endParaRPr lang="en-US"/>
          </a:p>
        </p:txBody>
      </p:sp>
      <p:sp>
        <p:nvSpPr>
          <p:cNvPr id="3" name="Footer Placeholder 2">
            <a:extLst>
              <a:ext uri="{FF2B5EF4-FFF2-40B4-BE49-F238E27FC236}">
                <a16:creationId xmlns:a16="http://schemas.microsoft.com/office/drawing/2014/main" id="{24CBE583-98EF-E399-09BA-BD0061BEF48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9234487-D257-CCB4-7728-4674E825B93B}"/>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20735945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Episode Title">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609601" y="1709738"/>
            <a:ext cx="10515600" cy="2852737"/>
          </a:xfrm>
        </p:spPr>
        <p:txBody>
          <a:bodyPr anchor="b">
            <a:normAutofit/>
          </a:bodyPr>
          <a:lstStyle>
            <a:lvl1pPr algn="r">
              <a:defRPr sz="3600"/>
            </a:lvl1pPr>
          </a:lstStyle>
          <a:p>
            <a:r>
              <a:rPr lang="en-US"/>
              <a:t>Click to edit Master title style</a:t>
            </a:r>
            <a:endParaRPr lang="en-US" dirty="0"/>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609601" y="4589463"/>
            <a:ext cx="10515600" cy="1500187"/>
          </a:xfrm>
          <a:prstGeom prst="rect">
            <a:avLst/>
          </a:prstGeom>
        </p:spPr>
        <p:txBody>
          <a:bodyPr>
            <a:normAutofit/>
          </a:bodyPr>
          <a:lstStyle>
            <a:lvl1pPr marL="0" indent="0" algn="r">
              <a:buNone/>
              <a:defRPr sz="16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Rectangle 6">
            <a:extLst>
              <a:ext uri="{FF2B5EF4-FFF2-40B4-BE49-F238E27FC236}">
                <a16:creationId xmlns:a16="http://schemas.microsoft.com/office/drawing/2014/main" id="{A632F408-3A85-44BA-9DC9-E8F0D6C40C97}"/>
              </a:ext>
            </a:extLst>
          </p:cNvPr>
          <p:cNvSpPr/>
          <p:nvPr/>
        </p:nvSpPr>
        <p:spPr>
          <a:xfrm>
            <a:off x="10365698" y="6356350"/>
            <a:ext cx="1753850" cy="365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ooter Placeholder 4">
            <a:extLst>
              <a:ext uri="{FF2B5EF4-FFF2-40B4-BE49-F238E27FC236}">
                <a16:creationId xmlns:a16="http://schemas.microsoft.com/office/drawing/2014/main" id="{5CD80B2F-AB86-4AC5-ADB1-2230734739B0}"/>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pic>
        <p:nvPicPr>
          <p:cNvPr id="3" name="Picture 2">
            <a:extLst>
              <a:ext uri="{FF2B5EF4-FFF2-40B4-BE49-F238E27FC236}">
                <a16:creationId xmlns:a16="http://schemas.microsoft.com/office/drawing/2014/main" id="{62A409AE-194B-4AB6-B881-2B3D424F4F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975360"/>
          </a:xfrm>
          <a:prstGeom prst="rect">
            <a:avLst/>
          </a:prstGeom>
        </p:spPr>
      </p:pic>
      <p:pic>
        <p:nvPicPr>
          <p:cNvPr id="8" name="Picture 7">
            <a:extLst>
              <a:ext uri="{FF2B5EF4-FFF2-40B4-BE49-F238E27FC236}">
                <a16:creationId xmlns:a16="http://schemas.microsoft.com/office/drawing/2014/main" id="{4A365CF6-C114-48A1-87C0-B85E6A74BBC8}"/>
              </a:ext>
            </a:extLst>
          </p:cNvPr>
          <p:cNvPicPr>
            <a:picLocks noChangeAspect="1"/>
          </p:cNvPicPr>
          <p:nvPr/>
        </p:nvPicPr>
        <p:blipFill rotWithShape="1">
          <a:blip r:embed="rId3">
            <a:extLst>
              <a:ext uri="{28A0092B-C50C-407E-A947-70E740481C1C}">
                <a14:useLocalDpi xmlns:a14="http://schemas.microsoft.com/office/drawing/2010/main" val="0"/>
              </a:ext>
            </a:extLst>
          </a:blip>
          <a:srcRect r="56073"/>
          <a:stretch/>
        </p:blipFill>
        <p:spPr>
          <a:xfrm>
            <a:off x="609600" y="93853"/>
            <a:ext cx="1537746" cy="787653"/>
          </a:xfrm>
          <a:prstGeom prst="rect">
            <a:avLst/>
          </a:prstGeom>
        </p:spPr>
      </p:pic>
    </p:spTree>
    <p:extLst>
      <p:ext uri="{BB962C8B-B14F-4D97-AF65-F5344CB8AC3E}">
        <p14:creationId xmlns:p14="http://schemas.microsoft.com/office/powerpoint/2010/main" val="406283873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906936-E1B0-0DD5-1952-04504CECDC6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EED911E-6386-4271-B6E9-40C5066E25E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FE8560E-7E00-2A07-7AE0-12A12B7093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30F7A04-C019-9FFD-A565-15FD384B2CBA}"/>
              </a:ext>
            </a:extLst>
          </p:cNvPr>
          <p:cNvSpPr>
            <a:spLocks noGrp="1"/>
          </p:cNvSpPr>
          <p:nvPr>
            <p:ph type="dt" sz="half" idx="10"/>
          </p:nvPr>
        </p:nvSpPr>
        <p:spPr/>
        <p:txBody>
          <a:bodyPr/>
          <a:lstStyle/>
          <a:p>
            <a:fld id="{68607845-940D-AF42-90E6-0A3F0004BE78}" type="datetimeFigureOut">
              <a:rPr lang="en-US" smtClean="0"/>
              <a:t>12/5/23</a:t>
            </a:fld>
            <a:endParaRPr lang="en-US"/>
          </a:p>
        </p:txBody>
      </p:sp>
      <p:sp>
        <p:nvSpPr>
          <p:cNvPr id="6" name="Footer Placeholder 5">
            <a:extLst>
              <a:ext uri="{FF2B5EF4-FFF2-40B4-BE49-F238E27FC236}">
                <a16:creationId xmlns:a16="http://schemas.microsoft.com/office/drawing/2014/main" id="{3C619466-C547-5950-58EE-EE1847F6B72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EBF1FB8-9D79-225C-2626-783076682BD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422222328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6E1F79-9E23-3848-6F69-35488B4C972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AEC5418-1A70-E059-01EC-1D721864154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BA7CE12-2BFD-3001-A50F-144325830B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1FFDA66-E22F-675F-FEB8-63150CF7F0F3}"/>
              </a:ext>
            </a:extLst>
          </p:cNvPr>
          <p:cNvSpPr>
            <a:spLocks noGrp="1"/>
          </p:cNvSpPr>
          <p:nvPr>
            <p:ph type="dt" sz="half" idx="10"/>
          </p:nvPr>
        </p:nvSpPr>
        <p:spPr/>
        <p:txBody>
          <a:bodyPr/>
          <a:lstStyle/>
          <a:p>
            <a:fld id="{68607845-940D-AF42-90E6-0A3F0004BE78}" type="datetimeFigureOut">
              <a:rPr lang="en-US" smtClean="0"/>
              <a:t>12/5/23</a:t>
            </a:fld>
            <a:endParaRPr lang="en-US"/>
          </a:p>
        </p:txBody>
      </p:sp>
      <p:sp>
        <p:nvSpPr>
          <p:cNvPr id="6" name="Footer Placeholder 5">
            <a:extLst>
              <a:ext uri="{FF2B5EF4-FFF2-40B4-BE49-F238E27FC236}">
                <a16:creationId xmlns:a16="http://schemas.microsoft.com/office/drawing/2014/main" id="{10C83DCB-B75E-E3B9-1D31-F97DD2D6548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F41B311-4B71-A04A-F24B-8930E95E38DC}"/>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55842040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774C5-0A9B-18F3-9CAF-A2B1A25B925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5D017D1-B693-49B4-3D5E-A85798E9371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AF5442-7CBE-77D1-A385-C70394651352}"/>
              </a:ext>
            </a:extLst>
          </p:cNvPr>
          <p:cNvSpPr>
            <a:spLocks noGrp="1"/>
          </p:cNvSpPr>
          <p:nvPr>
            <p:ph type="dt" sz="half" idx="10"/>
          </p:nvPr>
        </p:nvSpPr>
        <p:spPr/>
        <p:txBody>
          <a:bodyPr/>
          <a:lstStyle/>
          <a:p>
            <a:fld id="{68607845-940D-AF42-90E6-0A3F0004BE78}" type="datetimeFigureOut">
              <a:rPr lang="en-US" smtClean="0"/>
              <a:t>12/5/23</a:t>
            </a:fld>
            <a:endParaRPr lang="en-US"/>
          </a:p>
        </p:txBody>
      </p:sp>
      <p:sp>
        <p:nvSpPr>
          <p:cNvPr id="5" name="Footer Placeholder 4">
            <a:extLst>
              <a:ext uri="{FF2B5EF4-FFF2-40B4-BE49-F238E27FC236}">
                <a16:creationId xmlns:a16="http://schemas.microsoft.com/office/drawing/2014/main" id="{D87A6695-506E-F21D-883F-09C59CE1C5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1CE03CC-E804-AE4F-BC35-01C4F6A9E24A}"/>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57707775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170CF5B-1288-5AE1-2A77-4AA7451944B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B6E1E66-A92E-A10E-28AA-282CAF2696D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666E619-06E1-63C2-881D-5EC5E6E70BD2}"/>
              </a:ext>
            </a:extLst>
          </p:cNvPr>
          <p:cNvSpPr>
            <a:spLocks noGrp="1"/>
          </p:cNvSpPr>
          <p:nvPr>
            <p:ph type="dt" sz="half" idx="10"/>
          </p:nvPr>
        </p:nvSpPr>
        <p:spPr/>
        <p:txBody>
          <a:bodyPr/>
          <a:lstStyle/>
          <a:p>
            <a:fld id="{68607845-940D-AF42-90E6-0A3F0004BE78}" type="datetimeFigureOut">
              <a:rPr lang="en-US" smtClean="0"/>
              <a:t>12/5/23</a:t>
            </a:fld>
            <a:endParaRPr lang="en-US"/>
          </a:p>
        </p:txBody>
      </p:sp>
      <p:sp>
        <p:nvSpPr>
          <p:cNvPr id="5" name="Footer Placeholder 4">
            <a:extLst>
              <a:ext uri="{FF2B5EF4-FFF2-40B4-BE49-F238E27FC236}">
                <a16:creationId xmlns:a16="http://schemas.microsoft.com/office/drawing/2014/main" id="{F76803AB-03EE-7B44-B956-081B88BE25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01B24F-3185-E413-DA86-85FF758C4669}"/>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93970056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609601" y="1709738"/>
            <a:ext cx="10515600" cy="2852737"/>
          </a:xfrm>
        </p:spPr>
        <p:txBody>
          <a:bodyPr anchor="ctr">
            <a:normAutofit/>
          </a:bodyPr>
          <a:lstStyle>
            <a:lvl1pPr>
              <a:defRPr sz="4800"/>
            </a:lvl1pPr>
          </a:lstStyle>
          <a:p>
            <a:r>
              <a:rPr lang="en-US"/>
              <a:t>Click to edit Master title style</a:t>
            </a:r>
            <a:endParaRPr lang="en-US" dirty="0"/>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609601" y="4589463"/>
            <a:ext cx="10515600" cy="1500187"/>
          </a:xfrm>
          <a:prstGeom prst="rect">
            <a:avLst/>
          </a:prstGeom>
        </p:spPr>
        <p:txBody>
          <a:bodyPr>
            <a:normAutofit/>
          </a:bodyPr>
          <a:lstStyle>
            <a:lvl1pPr marL="0" indent="0">
              <a:buNone/>
              <a:defRPr sz="18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Rectangle 6">
            <a:extLst>
              <a:ext uri="{FF2B5EF4-FFF2-40B4-BE49-F238E27FC236}">
                <a16:creationId xmlns:a16="http://schemas.microsoft.com/office/drawing/2014/main" id="{A632F408-3A85-44BA-9DC9-E8F0D6C40C97}"/>
              </a:ext>
            </a:extLst>
          </p:cNvPr>
          <p:cNvSpPr/>
          <p:nvPr/>
        </p:nvSpPr>
        <p:spPr>
          <a:xfrm>
            <a:off x="10365698" y="6356350"/>
            <a:ext cx="1753850" cy="365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ooter Placeholder 4">
            <a:extLst>
              <a:ext uri="{FF2B5EF4-FFF2-40B4-BE49-F238E27FC236}">
                <a16:creationId xmlns:a16="http://schemas.microsoft.com/office/drawing/2014/main" id="{5CD80B2F-AB86-4AC5-ADB1-2230734739B0}"/>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r>
              <a:rPr lang="en-US"/>
              <a:t>Ho YF, et al. Clin Transl Sci. 2020;13(1):4-7.
Nazha B, et al. Future Oncol. 2021;17(8):965-977.</a:t>
            </a:r>
          </a:p>
        </p:txBody>
      </p:sp>
      <p:pic>
        <p:nvPicPr>
          <p:cNvPr id="3" name="Picture 2">
            <a:extLst>
              <a:ext uri="{FF2B5EF4-FFF2-40B4-BE49-F238E27FC236}">
                <a16:creationId xmlns:a16="http://schemas.microsoft.com/office/drawing/2014/main" id="{62A409AE-194B-4AB6-B881-2B3D424F4F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975360"/>
          </a:xfrm>
          <a:prstGeom prst="rect">
            <a:avLst/>
          </a:prstGeom>
        </p:spPr>
      </p:pic>
      <p:pic>
        <p:nvPicPr>
          <p:cNvPr id="8" name="Picture 7">
            <a:extLst>
              <a:ext uri="{FF2B5EF4-FFF2-40B4-BE49-F238E27FC236}">
                <a16:creationId xmlns:a16="http://schemas.microsoft.com/office/drawing/2014/main" id="{24E1EB27-17AD-41F7-8E9B-817073D87F9B}"/>
              </a:ext>
            </a:extLst>
          </p:cNvPr>
          <p:cNvPicPr>
            <a:picLocks noChangeAspect="1"/>
          </p:cNvPicPr>
          <p:nvPr/>
        </p:nvPicPr>
        <p:blipFill rotWithShape="1">
          <a:blip r:embed="rId3">
            <a:extLst>
              <a:ext uri="{28A0092B-C50C-407E-A947-70E740481C1C}">
                <a14:useLocalDpi xmlns:a14="http://schemas.microsoft.com/office/drawing/2010/main" val="0"/>
              </a:ext>
            </a:extLst>
          </a:blip>
          <a:srcRect r="56073"/>
          <a:stretch/>
        </p:blipFill>
        <p:spPr>
          <a:xfrm>
            <a:off x="609600" y="93853"/>
            <a:ext cx="1537746" cy="787653"/>
          </a:xfrm>
          <a:prstGeom prst="rect">
            <a:avLst/>
          </a:prstGeom>
        </p:spPr>
      </p:pic>
    </p:spTree>
    <p:extLst>
      <p:ext uri="{BB962C8B-B14F-4D97-AF65-F5344CB8AC3E}">
        <p14:creationId xmlns:p14="http://schemas.microsoft.com/office/powerpoint/2010/main" val="288050082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Episode Title">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609601" y="1709738"/>
            <a:ext cx="10515600" cy="2852737"/>
          </a:xfrm>
        </p:spPr>
        <p:txBody>
          <a:bodyPr anchor="b">
            <a:normAutofit/>
          </a:bodyPr>
          <a:lstStyle>
            <a:lvl1pPr algn="r">
              <a:defRPr sz="3600"/>
            </a:lvl1pPr>
          </a:lstStyle>
          <a:p>
            <a:r>
              <a:rPr lang="en-US"/>
              <a:t>Click to edit Master title style</a:t>
            </a:r>
            <a:endParaRPr lang="en-US" dirty="0"/>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609601" y="4589463"/>
            <a:ext cx="10515600" cy="1500187"/>
          </a:xfrm>
          <a:prstGeom prst="rect">
            <a:avLst/>
          </a:prstGeom>
        </p:spPr>
        <p:txBody>
          <a:bodyPr>
            <a:normAutofit/>
          </a:bodyPr>
          <a:lstStyle>
            <a:lvl1pPr marL="0" indent="0" algn="r">
              <a:buNone/>
              <a:defRPr sz="16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Rectangle 6">
            <a:extLst>
              <a:ext uri="{FF2B5EF4-FFF2-40B4-BE49-F238E27FC236}">
                <a16:creationId xmlns:a16="http://schemas.microsoft.com/office/drawing/2014/main" id="{A632F408-3A85-44BA-9DC9-E8F0D6C40C97}"/>
              </a:ext>
            </a:extLst>
          </p:cNvPr>
          <p:cNvSpPr/>
          <p:nvPr/>
        </p:nvSpPr>
        <p:spPr>
          <a:xfrm>
            <a:off x="10365698" y="6356350"/>
            <a:ext cx="1753850" cy="365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ooter Placeholder 4">
            <a:extLst>
              <a:ext uri="{FF2B5EF4-FFF2-40B4-BE49-F238E27FC236}">
                <a16:creationId xmlns:a16="http://schemas.microsoft.com/office/drawing/2014/main" id="{5CD80B2F-AB86-4AC5-ADB1-2230734739B0}"/>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r>
              <a:rPr lang="en-US"/>
              <a:t>Ho YF, et al. Clin Transl Sci. 2020;13(1):4-7.
Nazha B, et al. Future Oncol. 2021;17(8):965-977.</a:t>
            </a:r>
          </a:p>
        </p:txBody>
      </p:sp>
      <p:pic>
        <p:nvPicPr>
          <p:cNvPr id="3" name="Picture 2">
            <a:extLst>
              <a:ext uri="{FF2B5EF4-FFF2-40B4-BE49-F238E27FC236}">
                <a16:creationId xmlns:a16="http://schemas.microsoft.com/office/drawing/2014/main" id="{62A409AE-194B-4AB6-B881-2B3D424F4F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975360"/>
          </a:xfrm>
          <a:prstGeom prst="rect">
            <a:avLst/>
          </a:prstGeom>
        </p:spPr>
      </p:pic>
      <p:pic>
        <p:nvPicPr>
          <p:cNvPr id="8" name="Picture 7">
            <a:extLst>
              <a:ext uri="{FF2B5EF4-FFF2-40B4-BE49-F238E27FC236}">
                <a16:creationId xmlns:a16="http://schemas.microsoft.com/office/drawing/2014/main" id="{4A365CF6-C114-48A1-87C0-B85E6A74BBC8}"/>
              </a:ext>
            </a:extLst>
          </p:cNvPr>
          <p:cNvPicPr>
            <a:picLocks noChangeAspect="1"/>
          </p:cNvPicPr>
          <p:nvPr/>
        </p:nvPicPr>
        <p:blipFill rotWithShape="1">
          <a:blip r:embed="rId3">
            <a:extLst>
              <a:ext uri="{28A0092B-C50C-407E-A947-70E740481C1C}">
                <a14:useLocalDpi xmlns:a14="http://schemas.microsoft.com/office/drawing/2010/main" val="0"/>
              </a:ext>
            </a:extLst>
          </a:blip>
          <a:srcRect r="56073"/>
          <a:stretch/>
        </p:blipFill>
        <p:spPr>
          <a:xfrm>
            <a:off x="609600" y="93853"/>
            <a:ext cx="1537746" cy="787653"/>
          </a:xfrm>
          <a:prstGeom prst="rect">
            <a:avLst/>
          </a:prstGeom>
        </p:spPr>
      </p:pic>
    </p:spTree>
    <p:extLst>
      <p:ext uri="{BB962C8B-B14F-4D97-AF65-F5344CB8AC3E}">
        <p14:creationId xmlns:p14="http://schemas.microsoft.com/office/powerpoint/2010/main" val="266048926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Diagram Layout">
    <p:bg>
      <p:bgPr>
        <a:gradFill flip="none" rotWithShape="1">
          <a:gsLst>
            <a:gs pos="0">
              <a:schemeClr val="bg1"/>
            </a:gs>
            <a:gs pos="100000">
              <a:schemeClr val="bg1">
                <a:lumMod val="8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Footer Placeholder 4">
            <a:extLst>
              <a:ext uri="{FF2B5EF4-FFF2-40B4-BE49-F238E27FC236}">
                <a16:creationId xmlns:a16="http://schemas.microsoft.com/office/drawing/2014/main" id="{88FA194F-9E80-4991-A301-2D14D459B8B6}"/>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r>
              <a:rPr lang="en-US"/>
              <a:t>Ho YF, et al. Clin Transl Sci. 2020;13(1):4-7.
Nazha B, et al. Future Oncol. 2021;17(8):965-977.</a:t>
            </a:r>
          </a:p>
        </p:txBody>
      </p:sp>
    </p:spTree>
    <p:extLst>
      <p:ext uri="{BB962C8B-B14F-4D97-AF65-F5344CB8AC3E}">
        <p14:creationId xmlns:p14="http://schemas.microsoft.com/office/powerpoint/2010/main" val="128247719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Titled Diagram Layout">
    <p:bg>
      <p:bgPr>
        <a:gradFill flip="none" rotWithShape="1">
          <a:gsLst>
            <a:gs pos="0">
              <a:schemeClr val="bg1"/>
            </a:gs>
            <a:gs pos="100000">
              <a:schemeClr val="bg1">
                <a:lumMod val="8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74E47-6B81-4DA6-BC35-65E2DCA474B0}"/>
              </a:ext>
            </a:extLst>
          </p:cNvPr>
          <p:cNvSpPr>
            <a:spLocks noGrp="1"/>
          </p:cNvSpPr>
          <p:nvPr>
            <p:ph type="title"/>
          </p:nvPr>
        </p:nvSpPr>
        <p:spPr/>
        <p:txBody>
          <a:bodyPr/>
          <a:lstStyle/>
          <a:p>
            <a:r>
              <a:rPr lang="en-US"/>
              <a:t>Click to edit Master title style</a:t>
            </a:r>
          </a:p>
        </p:txBody>
      </p:sp>
      <p:sp>
        <p:nvSpPr>
          <p:cNvPr id="3" name="Footer Placeholder 4">
            <a:extLst>
              <a:ext uri="{FF2B5EF4-FFF2-40B4-BE49-F238E27FC236}">
                <a16:creationId xmlns:a16="http://schemas.microsoft.com/office/drawing/2014/main" id="{2F70BFC7-62AB-4097-AE5E-3ACB64158A60}"/>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r>
              <a:rPr lang="en-US"/>
              <a:t>Ho YF, et al. Clin Transl Sci. 2020;13(1):4-7.
Nazha B, et al. Future Oncol. 2021;17(8):965-977.</a:t>
            </a:r>
          </a:p>
        </p:txBody>
      </p:sp>
    </p:spTree>
    <p:extLst>
      <p:ext uri="{BB962C8B-B14F-4D97-AF65-F5344CB8AC3E}">
        <p14:creationId xmlns:p14="http://schemas.microsoft.com/office/powerpoint/2010/main" val="398407879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Title and Content">
    <p:bg>
      <p:bgPr>
        <a:solidFill>
          <a:schemeClr val="bg1"/>
        </a:solidFill>
        <a:effectLst/>
      </p:bgPr>
    </p:bg>
    <p:spTree>
      <p:nvGrpSpPr>
        <p:cNvPr id="1" name=""/>
        <p:cNvGrpSpPr/>
        <p:nvPr/>
      </p:nvGrpSpPr>
      <p:grpSpPr>
        <a:xfrm>
          <a:off x="0" y="0"/>
          <a:ext cx="0" cy="0"/>
          <a:chOff x="0" y="0"/>
          <a:chExt cx="0" cy="0"/>
        </a:xfrm>
      </p:grpSpPr>
      <p:sp>
        <p:nvSpPr>
          <p:cNvPr id="9" name="Footer Placeholder 4">
            <a:extLst>
              <a:ext uri="{FF2B5EF4-FFF2-40B4-BE49-F238E27FC236}">
                <a16:creationId xmlns:a16="http://schemas.microsoft.com/office/drawing/2014/main" id="{F68C6A00-68E4-474E-9AA8-0891DD87D051}"/>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r>
              <a:rPr lang="en-US"/>
              <a:t>Ho YF, et al. Clin Transl Sci. 2020;13(1):4-7.
Nazha B, et al. Future Oncol. 2021;17(8):965-977.</a:t>
            </a:r>
          </a:p>
        </p:txBody>
      </p:sp>
      <p:sp>
        <p:nvSpPr>
          <p:cNvPr id="6" name="Title Placeholder 1">
            <a:extLst>
              <a:ext uri="{FF2B5EF4-FFF2-40B4-BE49-F238E27FC236}">
                <a16:creationId xmlns:a16="http://schemas.microsoft.com/office/drawing/2014/main" id="{C3A58A5E-CE8B-4381-B491-4E79B68F618B}"/>
              </a:ext>
            </a:extLst>
          </p:cNvPr>
          <p:cNvSpPr>
            <a:spLocks noGrp="1"/>
          </p:cNvSpPr>
          <p:nvPr>
            <p:ph type="title"/>
          </p:nvPr>
        </p:nvSpPr>
        <p:spPr>
          <a:xfrm>
            <a:off x="609600" y="199505"/>
            <a:ext cx="10744200" cy="1185577"/>
          </a:xfrm>
          <a:prstGeom prst="rect">
            <a:avLst/>
          </a:prstGeom>
        </p:spPr>
        <p:txBody>
          <a:bodyPr vert="horz" lIns="91440" tIns="45720" rIns="91440" bIns="45720" rtlCol="0" anchor="ctr" anchorCtr="0">
            <a:normAutofit/>
          </a:bodyPr>
          <a:lstStyle/>
          <a:p>
            <a:r>
              <a:rPr lang="en-US"/>
              <a:t>Click to edit Master title style</a:t>
            </a:r>
            <a:endParaRPr lang="en-US" dirty="0"/>
          </a:p>
        </p:txBody>
      </p:sp>
      <p:sp>
        <p:nvSpPr>
          <p:cNvPr id="7" name="Text Placeholder 2">
            <a:extLst>
              <a:ext uri="{FF2B5EF4-FFF2-40B4-BE49-F238E27FC236}">
                <a16:creationId xmlns:a16="http://schemas.microsoft.com/office/drawing/2014/main" id="{B8793117-580E-4BE7-82EC-6BE8CEEDED56}"/>
              </a:ext>
            </a:extLst>
          </p:cNvPr>
          <p:cNvSpPr>
            <a:spLocks noGrp="1"/>
          </p:cNvSpPr>
          <p:nvPr>
            <p:ph idx="1"/>
          </p:nvPr>
        </p:nvSpPr>
        <p:spPr>
          <a:xfrm>
            <a:off x="609600" y="1477906"/>
            <a:ext cx="10744200" cy="47224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70832191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F8544-5F66-42F5-A339-E46C7881EF7F}"/>
              </a:ext>
            </a:extLst>
          </p:cNvPr>
          <p:cNvSpPr>
            <a:spLocks noGrp="1"/>
          </p:cNvSpPr>
          <p:nvPr>
            <p:ph type="title"/>
          </p:nvPr>
        </p:nvSpPr>
        <p:spPr/>
        <p:txBody>
          <a:bodyPr>
            <a:normAutofit/>
          </a:bodyPr>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E98E0E9-1525-4AB4-A8AF-8BF10D89D4E7}"/>
              </a:ext>
            </a:extLst>
          </p:cNvPr>
          <p:cNvSpPr>
            <a:spLocks noGrp="1"/>
          </p:cNvSpPr>
          <p:nvPr>
            <p:ph sz="half" idx="1"/>
          </p:nvPr>
        </p:nvSpPr>
        <p:spPr>
          <a:xfrm>
            <a:off x="609600" y="1496291"/>
            <a:ext cx="5181600" cy="468067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CFA8448F-6F16-4184-A898-7F06CF6766C6}"/>
              </a:ext>
            </a:extLst>
          </p:cNvPr>
          <p:cNvSpPr>
            <a:spLocks noGrp="1"/>
          </p:cNvSpPr>
          <p:nvPr>
            <p:ph sz="half" idx="2"/>
          </p:nvPr>
        </p:nvSpPr>
        <p:spPr>
          <a:xfrm>
            <a:off x="5943600" y="1496291"/>
            <a:ext cx="5181600" cy="468067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4">
            <a:extLst>
              <a:ext uri="{FF2B5EF4-FFF2-40B4-BE49-F238E27FC236}">
                <a16:creationId xmlns:a16="http://schemas.microsoft.com/office/drawing/2014/main" id="{DE44C219-F83B-4E76-BAE0-A183B8940696}"/>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r>
              <a:rPr lang="en-US"/>
              <a:t>Ho YF, et al. Clin Transl Sci. 2020;13(1):4-7.
Nazha B, et al. Future Oncol. 2021;17(8):965-977.</a:t>
            </a:r>
          </a:p>
        </p:txBody>
      </p:sp>
    </p:spTree>
    <p:extLst>
      <p:ext uri="{BB962C8B-B14F-4D97-AF65-F5344CB8AC3E}">
        <p14:creationId xmlns:p14="http://schemas.microsoft.com/office/powerpoint/2010/main" val="12179340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Diagram Layout">
    <p:bg>
      <p:bgPr>
        <a:gradFill flip="none" rotWithShape="1">
          <a:gsLst>
            <a:gs pos="0">
              <a:schemeClr val="bg1"/>
            </a:gs>
            <a:gs pos="100000">
              <a:schemeClr val="bg1">
                <a:lumMod val="8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Footer Placeholder 4">
            <a:extLst>
              <a:ext uri="{FF2B5EF4-FFF2-40B4-BE49-F238E27FC236}">
                <a16:creationId xmlns:a16="http://schemas.microsoft.com/office/drawing/2014/main" id="{88FA194F-9E80-4991-A301-2D14D459B8B6}"/>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198322611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322D2BB-B893-45AC-B4B9-21CF5F89EABD}"/>
              </a:ext>
            </a:extLst>
          </p:cNvPr>
          <p:cNvSpPr>
            <a:spLocks noGrp="1"/>
          </p:cNvSpPr>
          <p:nvPr>
            <p:ph type="body" idx="1"/>
          </p:nvPr>
        </p:nvSpPr>
        <p:spPr>
          <a:xfrm>
            <a:off x="609601" y="1459896"/>
            <a:ext cx="5157787" cy="651538"/>
          </a:xfrm>
          <a:prstGeom prst="rect">
            <a:avLst/>
          </a:prstGeom>
        </p:spPr>
        <p:txBody>
          <a:bodyPr anchor="b"/>
          <a:lstStyle>
            <a:lvl1pPr marL="0" indent="0">
              <a:buNone/>
              <a:defRPr sz="2400" b="1">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527EFEE-C04A-49BE-8AC8-1C93672FAC03}"/>
              </a:ext>
            </a:extLst>
          </p:cNvPr>
          <p:cNvSpPr>
            <a:spLocks noGrp="1"/>
          </p:cNvSpPr>
          <p:nvPr>
            <p:ph sz="half" idx="2"/>
          </p:nvPr>
        </p:nvSpPr>
        <p:spPr>
          <a:xfrm>
            <a:off x="609601" y="2111434"/>
            <a:ext cx="5157787" cy="3956856"/>
          </a:xfrm>
          <a:prstGeom prst="rect">
            <a:avLst/>
          </a:prstGeom>
        </p:spPr>
        <p:txBody>
          <a:bodyPr/>
          <a:lstStyle>
            <a:lvl1pPr marL="228600" indent="-228600">
              <a:buClr>
                <a:schemeClr val="accent4"/>
              </a:buClr>
              <a:buSzPct val="100000"/>
              <a:buFont typeface="Arial" panose="020B0604020202020204" pitchFamily="34" charset="0"/>
              <a:buChar char="•"/>
              <a:defRPr/>
            </a:lvl1pPr>
            <a:lvl2pPr marL="685800" indent="-228600">
              <a:buClr>
                <a:schemeClr val="accent4"/>
              </a:buClr>
              <a:buSzPct val="100000"/>
              <a:buFont typeface="Arial" panose="020B0604020202020204" pitchFamily="34" charset="0"/>
              <a:buChar char="•"/>
              <a:defRPr/>
            </a:lvl2pPr>
            <a:lvl3pPr marL="1143000" indent="-228600">
              <a:buClr>
                <a:schemeClr val="accent4"/>
              </a:buClr>
              <a:buSzPct val="100000"/>
              <a:buFont typeface="Arial" panose="020B0604020202020204" pitchFamily="34" charset="0"/>
              <a:buChar char="•"/>
              <a:defRPr/>
            </a:lvl3pPr>
            <a:lvl4pPr marL="1600200" indent="-228600">
              <a:buClr>
                <a:schemeClr val="accent4"/>
              </a:buClr>
              <a:buSzPct val="100000"/>
              <a:buFont typeface="Arial" panose="020B0604020202020204" pitchFamily="34" charset="0"/>
              <a:buChar char="•"/>
              <a:defRPr/>
            </a:lvl4pPr>
            <a:lvl5pPr marL="2057400" indent="-228600">
              <a:buClr>
                <a:schemeClr val="accent4"/>
              </a:buClr>
              <a:buSzPct val="100000"/>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63B977BB-61BD-47AD-991E-2E6E5CEC0643}"/>
              </a:ext>
            </a:extLst>
          </p:cNvPr>
          <p:cNvSpPr>
            <a:spLocks noGrp="1"/>
          </p:cNvSpPr>
          <p:nvPr>
            <p:ph type="body" sz="quarter" idx="3"/>
          </p:nvPr>
        </p:nvSpPr>
        <p:spPr>
          <a:xfrm>
            <a:off x="5942013" y="1459896"/>
            <a:ext cx="5183188" cy="651538"/>
          </a:xfrm>
          <a:prstGeom prst="rect">
            <a:avLst/>
          </a:prstGeo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9B34560-D90F-4AA9-86F0-EA373D1678B8}"/>
              </a:ext>
            </a:extLst>
          </p:cNvPr>
          <p:cNvSpPr>
            <a:spLocks noGrp="1"/>
          </p:cNvSpPr>
          <p:nvPr>
            <p:ph sz="quarter" idx="4"/>
          </p:nvPr>
        </p:nvSpPr>
        <p:spPr>
          <a:xfrm>
            <a:off x="5942013" y="2111434"/>
            <a:ext cx="5183188" cy="3956856"/>
          </a:xfrm>
          <a:prstGeom prst="rect">
            <a:avLst/>
          </a:prstGeom>
        </p:spPr>
        <p:txBody>
          <a:bodyPr/>
          <a:lstStyle>
            <a:lvl1pPr marL="228600" indent="-228600">
              <a:buClr>
                <a:schemeClr val="accent1"/>
              </a:buClr>
              <a:buFont typeface="Arial" panose="020B0604020202020204" pitchFamily="34" charset="0"/>
              <a:buChar char="•"/>
              <a:defRPr/>
            </a:lvl1pPr>
            <a:lvl2pPr marL="685800" indent="-228600">
              <a:buClr>
                <a:schemeClr val="accent1"/>
              </a:buClr>
              <a:buFont typeface="Arial" panose="020B0604020202020204" pitchFamily="34" charset="0"/>
              <a:buChar char="•"/>
              <a:defRPr/>
            </a:lvl2pPr>
            <a:lvl3pPr marL="1143000" indent="-228600">
              <a:buClr>
                <a:schemeClr val="accent1"/>
              </a:buClr>
              <a:buFont typeface="Arial" panose="020B0604020202020204" pitchFamily="34" charset="0"/>
              <a:buChar char="•"/>
              <a:defRPr/>
            </a:lvl3pPr>
            <a:lvl4pPr marL="1600200" indent="-228600">
              <a:buClr>
                <a:schemeClr val="accent1"/>
              </a:buClr>
              <a:buFont typeface="Arial" panose="020B0604020202020204" pitchFamily="34" charset="0"/>
              <a:buChar char="•"/>
              <a:defRPr/>
            </a:lvl4pPr>
            <a:lvl5pPr marL="2057400" indent="-228600">
              <a:buClr>
                <a:schemeClr val="accent1"/>
              </a:buClr>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Footer Placeholder 4">
            <a:extLst>
              <a:ext uri="{FF2B5EF4-FFF2-40B4-BE49-F238E27FC236}">
                <a16:creationId xmlns:a16="http://schemas.microsoft.com/office/drawing/2014/main" id="{1994057A-1166-4C4D-AF69-0BF68EE85991}"/>
              </a:ext>
            </a:extLst>
          </p:cNvPr>
          <p:cNvSpPr>
            <a:spLocks noGrp="1"/>
          </p:cNvSpPr>
          <p:nvPr>
            <p:ph type="ftr" sz="quarter" idx="12"/>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r>
              <a:rPr lang="en-US"/>
              <a:t>Ho YF, et al. Clin Transl Sci. 2020;13(1):4-7.
Nazha B, et al. Future Oncol. 2021;17(8):965-977.</a:t>
            </a:r>
          </a:p>
        </p:txBody>
      </p:sp>
      <p:sp>
        <p:nvSpPr>
          <p:cNvPr id="10" name="Title 1">
            <a:extLst>
              <a:ext uri="{FF2B5EF4-FFF2-40B4-BE49-F238E27FC236}">
                <a16:creationId xmlns:a16="http://schemas.microsoft.com/office/drawing/2014/main" id="{DAD82D1D-D8EA-40A0-9D3E-9683300C0F61}"/>
              </a:ext>
            </a:extLst>
          </p:cNvPr>
          <p:cNvSpPr>
            <a:spLocks noGrp="1"/>
          </p:cNvSpPr>
          <p:nvPr>
            <p:ph type="title"/>
          </p:nvPr>
        </p:nvSpPr>
        <p:spPr>
          <a:xfrm>
            <a:off x="609600" y="199505"/>
            <a:ext cx="10744200" cy="1185577"/>
          </a:xfrm>
        </p:spPr>
        <p:txBody>
          <a:bodyPr>
            <a:normAutofit/>
          </a:bodyPr>
          <a:lstStyle>
            <a:lvl1pPr>
              <a:defRPr sz="3200"/>
            </a:lvl1pPr>
          </a:lstStyle>
          <a:p>
            <a:r>
              <a:rPr lang="en-US"/>
              <a:t>Click to edit Master title style</a:t>
            </a:r>
          </a:p>
        </p:txBody>
      </p:sp>
    </p:spTree>
    <p:extLst>
      <p:ext uri="{BB962C8B-B14F-4D97-AF65-F5344CB8AC3E}">
        <p14:creationId xmlns:p14="http://schemas.microsoft.com/office/powerpoint/2010/main" val="195030776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72062-0692-44AF-80AA-510E920DCD1B}"/>
              </a:ext>
            </a:extLst>
          </p:cNvPr>
          <p:cNvSpPr>
            <a:spLocks noGrp="1"/>
          </p:cNvSpPr>
          <p:nvPr>
            <p:ph type="title"/>
          </p:nvPr>
        </p:nvSpPr>
        <p:spPr/>
        <p:txBody>
          <a:bodyPr/>
          <a:lstStyle/>
          <a:p>
            <a:r>
              <a:rPr lang="en-US"/>
              <a:t>Click to edit Master title style</a:t>
            </a:r>
          </a:p>
        </p:txBody>
      </p:sp>
      <p:sp>
        <p:nvSpPr>
          <p:cNvPr id="5" name="Footer Placeholder 4">
            <a:extLst>
              <a:ext uri="{FF2B5EF4-FFF2-40B4-BE49-F238E27FC236}">
                <a16:creationId xmlns:a16="http://schemas.microsoft.com/office/drawing/2014/main" id="{42D517FC-F71A-47DC-8036-78E7C8941DC5}"/>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r>
              <a:rPr lang="en-US"/>
              <a:t>Ho YF, et al. Clin Transl Sci. 2020;13(1):4-7.
Nazha B, et al. Future Oncol. 2021;17(8):965-977.</a:t>
            </a:r>
          </a:p>
        </p:txBody>
      </p:sp>
    </p:spTree>
    <p:extLst>
      <p:ext uri="{BB962C8B-B14F-4D97-AF65-F5344CB8AC3E}">
        <p14:creationId xmlns:p14="http://schemas.microsoft.com/office/powerpoint/2010/main" val="324820390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Footer Placeholder 4">
            <a:extLst>
              <a:ext uri="{FF2B5EF4-FFF2-40B4-BE49-F238E27FC236}">
                <a16:creationId xmlns:a16="http://schemas.microsoft.com/office/drawing/2014/main" id="{B2F6B2D7-D2F9-4F1B-8FB7-00DCD968C2C6}"/>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r>
              <a:rPr lang="en-US"/>
              <a:t>Ho YF, et al. Clin Transl Sci. 2020;13(1):4-7.
Nazha B, et al. Future Oncol. 2021;17(8):965-977.</a:t>
            </a:r>
          </a:p>
        </p:txBody>
      </p:sp>
    </p:spTree>
    <p:extLst>
      <p:ext uri="{BB962C8B-B14F-4D97-AF65-F5344CB8AC3E}">
        <p14:creationId xmlns:p14="http://schemas.microsoft.com/office/powerpoint/2010/main" val="271257226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426E8-50A6-47D6-B45F-134145E070B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65C1316-9B30-4E35-91A7-4F8799CAE8FC}"/>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8B594DE-1DED-4824-B3AF-6D8B99419FD8}"/>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Footer Placeholder 4">
            <a:extLst>
              <a:ext uri="{FF2B5EF4-FFF2-40B4-BE49-F238E27FC236}">
                <a16:creationId xmlns:a16="http://schemas.microsoft.com/office/drawing/2014/main" id="{67258FC2-34FC-49D0-A161-40DD5BA51713}"/>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r>
              <a:rPr lang="en-US" dirty="0"/>
              <a:t>Ho YF, et al. Clin Transl Sci. 2020;13(1):4-7.
Nazha B, et al. Future Oncol. 2021;17(8):965-977.</a:t>
            </a:r>
          </a:p>
        </p:txBody>
      </p:sp>
    </p:spTree>
    <p:extLst>
      <p:ext uri="{BB962C8B-B14F-4D97-AF65-F5344CB8AC3E}">
        <p14:creationId xmlns:p14="http://schemas.microsoft.com/office/powerpoint/2010/main" val="319325941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1_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00E2D-A488-4CA5-B001-14767B8D02A8}"/>
              </a:ext>
            </a:extLst>
          </p:cNvPr>
          <p:cNvSpPr>
            <a:spLocks noGrp="1"/>
          </p:cNvSpPr>
          <p:nvPr>
            <p:ph type="title"/>
          </p:nvPr>
        </p:nvSpPr>
        <p:spPr>
          <a:xfrm>
            <a:off x="382588" y="457199"/>
            <a:ext cx="4272539" cy="4015047"/>
          </a:xfrm>
        </p:spPr>
        <p:txBody>
          <a:bodyPr anchor="ctr"/>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DFDA90-9E3C-451C-9A65-E0C0C3E6FB0A}"/>
              </a:ext>
            </a:extLst>
          </p:cNvPr>
          <p:cNvSpPr>
            <a:spLocks noGrp="1"/>
          </p:cNvSpPr>
          <p:nvPr>
            <p:ph type="pic" idx="1"/>
          </p:nvPr>
        </p:nvSpPr>
        <p:spPr>
          <a:xfrm>
            <a:off x="5183188" y="606829"/>
            <a:ext cx="6172200" cy="5254221"/>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0" name="Footer Placeholder 4">
            <a:extLst>
              <a:ext uri="{FF2B5EF4-FFF2-40B4-BE49-F238E27FC236}">
                <a16:creationId xmlns:a16="http://schemas.microsoft.com/office/drawing/2014/main" id="{9FB64453-E8A2-48FD-8B67-B9DC2A133255}"/>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r>
              <a:rPr lang="en-US"/>
              <a:t>Ho YF, et al. Clin Transl Sci. 2020;13(1):4-7.
Nazha B, et al. Future Oncol. 2021;17(8):965-977.</a:t>
            </a:r>
          </a:p>
        </p:txBody>
      </p:sp>
    </p:spTree>
    <p:extLst>
      <p:ext uri="{BB962C8B-B14F-4D97-AF65-F5344CB8AC3E}">
        <p14:creationId xmlns:p14="http://schemas.microsoft.com/office/powerpoint/2010/main" val="24590747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00E2D-A488-4CA5-B001-14767B8D02A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DFDA90-9E3C-451C-9A65-E0C0C3E6FB0A}"/>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8E26C3D8-9015-40F4-B59B-697F1260941D}"/>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Footer Placeholder 4">
            <a:extLst>
              <a:ext uri="{FF2B5EF4-FFF2-40B4-BE49-F238E27FC236}">
                <a16:creationId xmlns:a16="http://schemas.microsoft.com/office/drawing/2014/main" id="{9FB64453-E8A2-48FD-8B67-B9DC2A133255}"/>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r>
              <a:rPr lang="en-US"/>
              <a:t>Ho YF, et al. Clin Transl Sci. 2020;13(1):4-7.
Nazha B, et al. Future Oncol. 2021;17(8):965-977.</a:t>
            </a:r>
          </a:p>
        </p:txBody>
      </p:sp>
    </p:spTree>
    <p:extLst>
      <p:ext uri="{BB962C8B-B14F-4D97-AF65-F5344CB8AC3E}">
        <p14:creationId xmlns:p14="http://schemas.microsoft.com/office/powerpoint/2010/main" val="25481609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d Diagram Layout">
    <p:bg>
      <p:bgPr>
        <a:gradFill flip="none" rotWithShape="1">
          <a:gsLst>
            <a:gs pos="0">
              <a:schemeClr val="bg1"/>
            </a:gs>
            <a:gs pos="100000">
              <a:schemeClr val="bg1">
                <a:lumMod val="8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74E47-6B81-4DA6-BC35-65E2DCA474B0}"/>
              </a:ext>
            </a:extLst>
          </p:cNvPr>
          <p:cNvSpPr>
            <a:spLocks noGrp="1"/>
          </p:cNvSpPr>
          <p:nvPr>
            <p:ph type="title"/>
          </p:nvPr>
        </p:nvSpPr>
        <p:spPr/>
        <p:txBody>
          <a:bodyPr/>
          <a:lstStyle/>
          <a:p>
            <a:r>
              <a:rPr lang="en-US"/>
              <a:t>Click to edit Master title style</a:t>
            </a:r>
          </a:p>
        </p:txBody>
      </p:sp>
      <p:sp>
        <p:nvSpPr>
          <p:cNvPr id="3" name="Footer Placeholder 4">
            <a:extLst>
              <a:ext uri="{FF2B5EF4-FFF2-40B4-BE49-F238E27FC236}">
                <a16:creationId xmlns:a16="http://schemas.microsoft.com/office/drawing/2014/main" id="{2F70BFC7-62AB-4097-AE5E-3ACB64158A60}"/>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36460792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and Content">
    <p:bg>
      <p:bgPr>
        <a:solidFill>
          <a:schemeClr val="bg1"/>
        </a:solidFill>
        <a:effectLst/>
      </p:bgPr>
    </p:bg>
    <p:spTree>
      <p:nvGrpSpPr>
        <p:cNvPr id="1" name=""/>
        <p:cNvGrpSpPr/>
        <p:nvPr/>
      </p:nvGrpSpPr>
      <p:grpSpPr>
        <a:xfrm>
          <a:off x="0" y="0"/>
          <a:ext cx="0" cy="0"/>
          <a:chOff x="0" y="0"/>
          <a:chExt cx="0" cy="0"/>
        </a:xfrm>
      </p:grpSpPr>
      <p:sp>
        <p:nvSpPr>
          <p:cNvPr id="9" name="Footer Placeholder 4">
            <a:extLst>
              <a:ext uri="{FF2B5EF4-FFF2-40B4-BE49-F238E27FC236}">
                <a16:creationId xmlns:a16="http://schemas.microsoft.com/office/drawing/2014/main" id="{F68C6A00-68E4-474E-9AA8-0891DD87D051}"/>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
        <p:nvSpPr>
          <p:cNvPr id="6" name="Title Placeholder 1">
            <a:extLst>
              <a:ext uri="{FF2B5EF4-FFF2-40B4-BE49-F238E27FC236}">
                <a16:creationId xmlns:a16="http://schemas.microsoft.com/office/drawing/2014/main" id="{C3A58A5E-CE8B-4381-B491-4E79B68F618B}"/>
              </a:ext>
            </a:extLst>
          </p:cNvPr>
          <p:cNvSpPr>
            <a:spLocks noGrp="1"/>
          </p:cNvSpPr>
          <p:nvPr>
            <p:ph type="title"/>
          </p:nvPr>
        </p:nvSpPr>
        <p:spPr>
          <a:xfrm>
            <a:off x="609600" y="199505"/>
            <a:ext cx="10744200" cy="1185577"/>
          </a:xfrm>
          <a:prstGeom prst="rect">
            <a:avLst/>
          </a:prstGeom>
        </p:spPr>
        <p:txBody>
          <a:bodyPr vert="horz" lIns="91440" tIns="45720" rIns="91440" bIns="45720" rtlCol="0" anchor="ctr" anchorCtr="0">
            <a:normAutofit/>
          </a:bodyPr>
          <a:lstStyle/>
          <a:p>
            <a:r>
              <a:rPr lang="en-US"/>
              <a:t>Click to edit Master title style</a:t>
            </a:r>
            <a:endParaRPr lang="en-US" dirty="0"/>
          </a:p>
        </p:txBody>
      </p:sp>
      <p:sp>
        <p:nvSpPr>
          <p:cNvPr id="7" name="Text Placeholder 2">
            <a:extLst>
              <a:ext uri="{FF2B5EF4-FFF2-40B4-BE49-F238E27FC236}">
                <a16:creationId xmlns:a16="http://schemas.microsoft.com/office/drawing/2014/main" id="{B8793117-580E-4BE7-82EC-6BE8CEEDED56}"/>
              </a:ext>
            </a:extLst>
          </p:cNvPr>
          <p:cNvSpPr>
            <a:spLocks noGrp="1"/>
          </p:cNvSpPr>
          <p:nvPr>
            <p:ph idx="1"/>
          </p:nvPr>
        </p:nvSpPr>
        <p:spPr>
          <a:xfrm>
            <a:off x="609600" y="1477906"/>
            <a:ext cx="10744200" cy="47224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2126902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F8544-5F66-42F5-A339-E46C7881EF7F}"/>
              </a:ext>
            </a:extLst>
          </p:cNvPr>
          <p:cNvSpPr>
            <a:spLocks noGrp="1"/>
          </p:cNvSpPr>
          <p:nvPr>
            <p:ph type="title"/>
          </p:nvPr>
        </p:nvSpPr>
        <p:spPr/>
        <p:txBody>
          <a:bodyPr>
            <a:normAutofit/>
          </a:bodyPr>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E98E0E9-1525-4AB4-A8AF-8BF10D89D4E7}"/>
              </a:ext>
            </a:extLst>
          </p:cNvPr>
          <p:cNvSpPr>
            <a:spLocks noGrp="1"/>
          </p:cNvSpPr>
          <p:nvPr>
            <p:ph sz="half" idx="1"/>
          </p:nvPr>
        </p:nvSpPr>
        <p:spPr>
          <a:xfrm>
            <a:off x="609600" y="1496291"/>
            <a:ext cx="5181600" cy="468067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CFA8448F-6F16-4184-A898-7F06CF6766C6}"/>
              </a:ext>
            </a:extLst>
          </p:cNvPr>
          <p:cNvSpPr>
            <a:spLocks noGrp="1"/>
          </p:cNvSpPr>
          <p:nvPr>
            <p:ph sz="half" idx="2"/>
          </p:nvPr>
        </p:nvSpPr>
        <p:spPr>
          <a:xfrm>
            <a:off x="5943600" y="1496291"/>
            <a:ext cx="5181600" cy="468067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4">
            <a:extLst>
              <a:ext uri="{FF2B5EF4-FFF2-40B4-BE49-F238E27FC236}">
                <a16:creationId xmlns:a16="http://schemas.microsoft.com/office/drawing/2014/main" id="{DE44C219-F83B-4E76-BAE0-A183B8940696}"/>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40280265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322D2BB-B893-45AC-B4B9-21CF5F89EABD}"/>
              </a:ext>
            </a:extLst>
          </p:cNvPr>
          <p:cNvSpPr>
            <a:spLocks noGrp="1"/>
          </p:cNvSpPr>
          <p:nvPr>
            <p:ph type="body" idx="1"/>
          </p:nvPr>
        </p:nvSpPr>
        <p:spPr>
          <a:xfrm>
            <a:off x="609601" y="1459896"/>
            <a:ext cx="5157787" cy="651538"/>
          </a:xfrm>
          <a:prstGeom prst="rect">
            <a:avLst/>
          </a:prstGeom>
        </p:spPr>
        <p:txBody>
          <a:bodyPr anchor="b"/>
          <a:lstStyle>
            <a:lvl1pPr marL="0" indent="0">
              <a:buNone/>
              <a:defRPr sz="2400" b="1">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527EFEE-C04A-49BE-8AC8-1C93672FAC03}"/>
              </a:ext>
            </a:extLst>
          </p:cNvPr>
          <p:cNvSpPr>
            <a:spLocks noGrp="1"/>
          </p:cNvSpPr>
          <p:nvPr>
            <p:ph sz="half" idx="2"/>
          </p:nvPr>
        </p:nvSpPr>
        <p:spPr>
          <a:xfrm>
            <a:off x="609601" y="2111434"/>
            <a:ext cx="5157787" cy="3956856"/>
          </a:xfrm>
          <a:prstGeom prst="rect">
            <a:avLst/>
          </a:prstGeom>
        </p:spPr>
        <p:txBody>
          <a:bodyPr/>
          <a:lstStyle>
            <a:lvl1pPr marL="228600" indent="-228600">
              <a:buClr>
                <a:schemeClr val="accent4"/>
              </a:buClr>
              <a:buSzPct val="100000"/>
              <a:buFont typeface="Arial" panose="020B0604020202020204" pitchFamily="34" charset="0"/>
              <a:buChar char="•"/>
              <a:defRPr/>
            </a:lvl1pPr>
            <a:lvl2pPr marL="685800" indent="-228600">
              <a:buClr>
                <a:schemeClr val="accent4"/>
              </a:buClr>
              <a:buSzPct val="100000"/>
              <a:buFont typeface="Arial" panose="020B0604020202020204" pitchFamily="34" charset="0"/>
              <a:buChar char="•"/>
              <a:defRPr/>
            </a:lvl2pPr>
            <a:lvl3pPr marL="1143000" indent="-228600">
              <a:buClr>
                <a:schemeClr val="accent4"/>
              </a:buClr>
              <a:buSzPct val="100000"/>
              <a:buFont typeface="Arial" panose="020B0604020202020204" pitchFamily="34" charset="0"/>
              <a:buChar char="•"/>
              <a:defRPr/>
            </a:lvl3pPr>
            <a:lvl4pPr marL="1600200" indent="-228600">
              <a:buClr>
                <a:schemeClr val="accent4"/>
              </a:buClr>
              <a:buSzPct val="100000"/>
              <a:buFont typeface="Arial" panose="020B0604020202020204" pitchFamily="34" charset="0"/>
              <a:buChar char="•"/>
              <a:defRPr/>
            </a:lvl4pPr>
            <a:lvl5pPr marL="2057400" indent="-228600">
              <a:buClr>
                <a:schemeClr val="accent4"/>
              </a:buClr>
              <a:buSzPct val="100000"/>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63B977BB-61BD-47AD-991E-2E6E5CEC0643}"/>
              </a:ext>
            </a:extLst>
          </p:cNvPr>
          <p:cNvSpPr>
            <a:spLocks noGrp="1"/>
          </p:cNvSpPr>
          <p:nvPr>
            <p:ph type="body" sz="quarter" idx="3"/>
          </p:nvPr>
        </p:nvSpPr>
        <p:spPr>
          <a:xfrm>
            <a:off x="5942013" y="1459896"/>
            <a:ext cx="5183188" cy="651538"/>
          </a:xfrm>
          <a:prstGeom prst="rect">
            <a:avLst/>
          </a:prstGeo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9B34560-D90F-4AA9-86F0-EA373D1678B8}"/>
              </a:ext>
            </a:extLst>
          </p:cNvPr>
          <p:cNvSpPr>
            <a:spLocks noGrp="1"/>
          </p:cNvSpPr>
          <p:nvPr>
            <p:ph sz="quarter" idx="4"/>
          </p:nvPr>
        </p:nvSpPr>
        <p:spPr>
          <a:xfrm>
            <a:off x="5942013" y="2111434"/>
            <a:ext cx="5183188" cy="3956856"/>
          </a:xfrm>
          <a:prstGeom prst="rect">
            <a:avLst/>
          </a:prstGeom>
        </p:spPr>
        <p:txBody>
          <a:bodyPr/>
          <a:lstStyle>
            <a:lvl1pPr marL="228600" indent="-228600">
              <a:buClr>
                <a:schemeClr val="accent1"/>
              </a:buClr>
              <a:buFont typeface="Arial" panose="020B0604020202020204" pitchFamily="34" charset="0"/>
              <a:buChar char="•"/>
              <a:defRPr/>
            </a:lvl1pPr>
            <a:lvl2pPr marL="685800" indent="-228600">
              <a:buClr>
                <a:schemeClr val="accent1"/>
              </a:buClr>
              <a:buFont typeface="Arial" panose="020B0604020202020204" pitchFamily="34" charset="0"/>
              <a:buChar char="•"/>
              <a:defRPr/>
            </a:lvl2pPr>
            <a:lvl3pPr marL="1143000" indent="-228600">
              <a:buClr>
                <a:schemeClr val="accent1"/>
              </a:buClr>
              <a:buFont typeface="Arial" panose="020B0604020202020204" pitchFamily="34" charset="0"/>
              <a:buChar char="•"/>
              <a:defRPr/>
            </a:lvl3pPr>
            <a:lvl4pPr marL="1600200" indent="-228600">
              <a:buClr>
                <a:schemeClr val="accent1"/>
              </a:buClr>
              <a:buFont typeface="Arial" panose="020B0604020202020204" pitchFamily="34" charset="0"/>
              <a:buChar char="•"/>
              <a:defRPr/>
            </a:lvl4pPr>
            <a:lvl5pPr marL="2057400" indent="-228600">
              <a:buClr>
                <a:schemeClr val="accent1"/>
              </a:buClr>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Footer Placeholder 4">
            <a:extLst>
              <a:ext uri="{FF2B5EF4-FFF2-40B4-BE49-F238E27FC236}">
                <a16:creationId xmlns:a16="http://schemas.microsoft.com/office/drawing/2014/main" id="{1994057A-1166-4C4D-AF69-0BF68EE85991}"/>
              </a:ext>
            </a:extLst>
          </p:cNvPr>
          <p:cNvSpPr>
            <a:spLocks noGrp="1"/>
          </p:cNvSpPr>
          <p:nvPr>
            <p:ph type="ftr" sz="quarter" idx="12"/>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
        <p:nvSpPr>
          <p:cNvPr id="10" name="Title 1">
            <a:extLst>
              <a:ext uri="{FF2B5EF4-FFF2-40B4-BE49-F238E27FC236}">
                <a16:creationId xmlns:a16="http://schemas.microsoft.com/office/drawing/2014/main" id="{DAD82D1D-D8EA-40A0-9D3E-9683300C0F61}"/>
              </a:ext>
            </a:extLst>
          </p:cNvPr>
          <p:cNvSpPr>
            <a:spLocks noGrp="1"/>
          </p:cNvSpPr>
          <p:nvPr>
            <p:ph type="title"/>
          </p:nvPr>
        </p:nvSpPr>
        <p:spPr>
          <a:xfrm>
            <a:off x="609600" y="199505"/>
            <a:ext cx="10744200" cy="1185577"/>
          </a:xfrm>
        </p:spPr>
        <p:txBody>
          <a:bodyPr>
            <a:normAutofit/>
          </a:bodyPr>
          <a:lstStyle>
            <a:lvl1pPr>
              <a:defRPr sz="3200"/>
            </a:lvl1pPr>
          </a:lstStyle>
          <a:p>
            <a:r>
              <a:rPr lang="en-US"/>
              <a:t>Click to edit Master title style</a:t>
            </a:r>
          </a:p>
        </p:txBody>
      </p:sp>
    </p:spTree>
    <p:extLst>
      <p:ext uri="{BB962C8B-B14F-4D97-AF65-F5344CB8AC3E}">
        <p14:creationId xmlns:p14="http://schemas.microsoft.com/office/powerpoint/2010/main" val="27621962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72062-0692-44AF-80AA-510E920DCD1B}"/>
              </a:ext>
            </a:extLst>
          </p:cNvPr>
          <p:cNvSpPr>
            <a:spLocks noGrp="1"/>
          </p:cNvSpPr>
          <p:nvPr>
            <p:ph type="title"/>
          </p:nvPr>
        </p:nvSpPr>
        <p:spPr/>
        <p:txBody>
          <a:bodyPr/>
          <a:lstStyle/>
          <a:p>
            <a:r>
              <a:rPr lang="en-US"/>
              <a:t>Click to edit Master title style</a:t>
            </a:r>
          </a:p>
        </p:txBody>
      </p:sp>
      <p:sp>
        <p:nvSpPr>
          <p:cNvPr id="5" name="Footer Placeholder 4">
            <a:extLst>
              <a:ext uri="{FF2B5EF4-FFF2-40B4-BE49-F238E27FC236}">
                <a16:creationId xmlns:a16="http://schemas.microsoft.com/office/drawing/2014/main" id="{42D517FC-F71A-47DC-8036-78E7C8941DC5}"/>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17432319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Footer Placeholder 4">
            <a:extLst>
              <a:ext uri="{FF2B5EF4-FFF2-40B4-BE49-F238E27FC236}">
                <a16:creationId xmlns:a16="http://schemas.microsoft.com/office/drawing/2014/main" id="{B2F6B2D7-D2F9-4F1B-8FB7-00DCD968C2C6}"/>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3026211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theme" Target="../theme/theme3.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64888D9C-325D-4873-A0A3-7A5D86C65088}"/>
              </a:ext>
            </a:extLst>
          </p:cNvPr>
          <p:cNvPicPr>
            <a:picLocks noChangeAspect="1"/>
          </p:cNvPicPr>
          <p:nvPr/>
        </p:nvPicPr>
        <p:blipFill rotWithShape="1">
          <a:blip r:embed="rId14">
            <a:extLst>
              <a:ext uri="{28A0092B-C50C-407E-A947-70E740481C1C}">
                <a14:useLocalDpi xmlns:a14="http://schemas.microsoft.com/office/drawing/2010/main" val="0"/>
              </a:ext>
            </a:extLst>
          </a:blip>
          <a:srcRect/>
          <a:stretch/>
        </p:blipFill>
        <p:spPr>
          <a:xfrm>
            <a:off x="0" y="0"/>
            <a:ext cx="12192000" cy="106681"/>
          </a:xfrm>
          <a:prstGeom prst="rect">
            <a:avLst/>
          </a:prstGeom>
        </p:spPr>
      </p:pic>
      <p:sp>
        <p:nvSpPr>
          <p:cNvPr id="2" name="Title Placeholder 1">
            <a:extLst>
              <a:ext uri="{FF2B5EF4-FFF2-40B4-BE49-F238E27FC236}">
                <a16:creationId xmlns:a16="http://schemas.microsoft.com/office/drawing/2014/main" id="{51BE5A1C-F765-4923-B698-01CBA0052385}"/>
              </a:ext>
            </a:extLst>
          </p:cNvPr>
          <p:cNvSpPr>
            <a:spLocks noGrp="1"/>
          </p:cNvSpPr>
          <p:nvPr>
            <p:ph type="title"/>
          </p:nvPr>
        </p:nvSpPr>
        <p:spPr>
          <a:xfrm>
            <a:off x="609600" y="199505"/>
            <a:ext cx="10744200" cy="1185577"/>
          </a:xfrm>
          <a:prstGeom prst="rect">
            <a:avLst/>
          </a:prstGeom>
        </p:spPr>
        <p:txBody>
          <a:bodyPr vert="horz" lIns="91440" tIns="45720" rIns="91440" bIns="45720" rtlCol="0" anchor="ctr"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FE3F89C-32B6-4955-824F-31AA77424000}"/>
              </a:ext>
            </a:extLst>
          </p:cNvPr>
          <p:cNvSpPr>
            <a:spLocks noGrp="1"/>
          </p:cNvSpPr>
          <p:nvPr>
            <p:ph type="body" idx="1"/>
          </p:nvPr>
        </p:nvSpPr>
        <p:spPr>
          <a:xfrm>
            <a:off x="609600" y="1477906"/>
            <a:ext cx="10744200" cy="47224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a:extLst>
              <a:ext uri="{FF2B5EF4-FFF2-40B4-BE49-F238E27FC236}">
                <a16:creationId xmlns:a16="http://schemas.microsoft.com/office/drawing/2014/main" id="{A300410A-8F64-41F0-A611-DD8C96B97C6E}"/>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4213860416"/>
      </p:ext>
    </p:extLst>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Lst>
  <p:txStyles>
    <p:titleStyle>
      <a:lvl1pPr algn="l" defTabSz="914400" rtl="0" eaLnBrk="1" latinLnBrk="0" hangingPunct="1">
        <a:lnSpc>
          <a:spcPct val="100000"/>
        </a:lnSpc>
        <a:spcBef>
          <a:spcPct val="0"/>
        </a:spcBef>
        <a:buNone/>
        <a:defRPr sz="3200" b="1" i="0" kern="1200">
          <a:solidFill>
            <a:srgbClr val="4D4E4D"/>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3"/>
        </a:buClr>
        <a:buFont typeface="Arial" panose="020B0604020202020204" pitchFamily="34" charset="0"/>
        <a:buChar char="•"/>
        <a:defRPr sz="2400" kern="1200">
          <a:solidFill>
            <a:schemeClr val="tx1">
              <a:lumMod val="75000"/>
            </a:schemeClr>
          </a:solidFill>
          <a:latin typeface="+mn-lt"/>
          <a:ea typeface="+mn-ea"/>
          <a:cs typeface="+mn-cs"/>
        </a:defRPr>
      </a:lvl1pPr>
      <a:lvl2pPr marL="685800" indent="-228600" algn="l" defTabSz="914400" rtl="0" eaLnBrk="1" latinLnBrk="0" hangingPunct="1">
        <a:lnSpc>
          <a:spcPct val="100000"/>
        </a:lnSpc>
        <a:spcBef>
          <a:spcPts val="500"/>
        </a:spcBef>
        <a:buClr>
          <a:schemeClr val="accent4"/>
        </a:buClr>
        <a:buFont typeface="Arial" panose="020B0604020202020204" pitchFamily="34" charset="0"/>
        <a:buChar char="•"/>
        <a:defRPr sz="2000" kern="1200">
          <a:solidFill>
            <a:schemeClr val="tx1">
              <a:lumMod val="75000"/>
            </a:schemeClr>
          </a:solidFill>
          <a:latin typeface="+mn-lt"/>
          <a:ea typeface="+mn-ea"/>
          <a:cs typeface="+mn-cs"/>
        </a:defRPr>
      </a:lvl2pPr>
      <a:lvl3pPr marL="1143000" indent="-228600" algn="l" defTabSz="914400" rtl="0" eaLnBrk="1" latinLnBrk="0" hangingPunct="1">
        <a:lnSpc>
          <a:spcPct val="100000"/>
        </a:lnSpc>
        <a:spcBef>
          <a:spcPts val="500"/>
        </a:spcBef>
        <a:buClr>
          <a:schemeClr val="tx2">
            <a:lumMod val="60000"/>
            <a:lumOff val="40000"/>
          </a:schemeClr>
        </a:buClr>
        <a:buFont typeface="Arial" panose="020B0604020202020204" pitchFamily="34" charset="0"/>
        <a:buChar char="–"/>
        <a:defRPr sz="1800" kern="1200">
          <a:solidFill>
            <a:schemeClr val="tx1">
              <a:lumMod val="75000"/>
            </a:schemeClr>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600" kern="1200">
          <a:solidFill>
            <a:schemeClr val="tx1">
              <a:lumMod val="75000"/>
            </a:schemeClr>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600" kern="1200">
          <a:solidFill>
            <a:schemeClr val="tx1">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orient="horz" pos="864">
          <p15:clr>
            <a:srgbClr val="F26B43"/>
          </p15:clr>
        </p15:guide>
        <p15:guide id="4" orient="horz" pos="1056">
          <p15:clr>
            <a:srgbClr val="F26B43"/>
          </p15:clr>
        </p15:guide>
        <p15:guide id="5" pos="6168">
          <p15:clr>
            <a:srgbClr val="F26B43"/>
          </p15:clr>
        </p15:guide>
        <p15:guide id="6" pos="6072">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FBC1509-97F9-9AC9-3004-0444397C1F5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83713C-9A88-4E7F-B7F0-88A5DDA0679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E762F71-44E5-6941-7F1B-4DA15FB3D9F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607845-940D-AF42-90E6-0A3F0004BE78}" type="datetimeFigureOut">
              <a:rPr lang="en-US" smtClean="0"/>
              <a:t>12/5/23</a:t>
            </a:fld>
            <a:endParaRPr lang="en-US"/>
          </a:p>
        </p:txBody>
      </p:sp>
      <p:sp>
        <p:nvSpPr>
          <p:cNvPr id="5" name="Footer Placeholder 4">
            <a:extLst>
              <a:ext uri="{FF2B5EF4-FFF2-40B4-BE49-F238E27FC236}">
                <a16:creationId xmlns:a16="http://schemas.microsoft.com/office/drawing/2014/main" id="{2D5F44EC-2508-285C-261A-6C6D471B16D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8461F35-DC72-C444-9401-DB6D2361974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3C78B3-0045-9547-874D-082F52276EB6}" type="slidenum">
              <a:rPr lang="en-US" smtClean="0"/>
              <a:t>‹#›</a:t>
            </a:fld>
            <a:endParaRPr lang="en-US"/>
          </a:p>
        </p:txBody>
      </p:sp>
    </p:spTree>
    <p:extLst>
      <p:ext uri="{BB962C8B-B14F-4D97-AF65-F5344CB8AC3E}">
        <p14:creationId xmlns:p14="http://schemas.microsoft.com/office/powerpoint/2010/main" val="3521390409"/>
      </p:ext>
    </p:extLst>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64888D9C-325D-4873-A0A3-7A5D86C65088}"/>
              </a:ext>
            </a:extLst>
          </p:cNvPr>
          <p:cNvPicPr>
            <a:picLocks noChangeAspect="1"/>
          </p:cNvPicPr>
          <p:nvPr/>
        </p:nvPicPr>
        <p:blipFill rotWithShape="1">
          <a:blip r:embed="rId14">
            <a:extLst>
              <a:ext uri="{28A0092B-C50C-407E-A947-70E740481C1C}">
                <a14:useLocalDpi xmlns:a14="http://schemas.microsoft.com/office/drawing/2010/main" val="0"/>
              </a:ext>
            </a:extLst>
          </a:blip>
          <a:srcRect/>
          <a:stretch/>
        </p:blipFill>
        <p:spPr>
          <a:xfrm>
            <a:off x="0" y="0"/>
            <a:ext cx="12192000" cy="106681"/>
          </a:xfrm>
          <a:prstGeom prst="rect">
            <a:avLst/>
          </a:prstGeom>
        </p:spPr>
      </p:pic>
      <p:sp>
        <p:nvSpPr>
          <p:cNvPr id="2" name="Title Placeholder 1">
            <a:extLst>
              <a:ext uri="{FF2B5EF4-FFF2-40B4-BE49-F238E27FC236}">
                <a16:creationId xmlns:a16="http://schemas.microsoft.com/office/drawing/2014/main" id="{51BE5A1C-F765-4923-B698-01CBA0052385}"/>
              </a:ext>
            </a:extLst>
          </p:cNvPr>
          <p:cNvSpPr>
            <a:spLocks noGrp="1"/>
          </p:cNvSpPr>
          <p:nvPr>
            <p:ph type="title"/>
          </p:nvPr>
        </p:nvSpPr>
        <p:spPr>
          <a:xfrm>
            <a:off x="609600" y="199505"/>
            <a:ext cx="10744200" cy="1185577"/>
          </a:xfrm>
          <a:prstGeom prst="rect">
            <a:avLst/>
          </a:prstGeom>
        </p:spPr>
        <p:txBody>
          <a:bodyPr vert="horz" lIns="91440" tIns="45720" rIns="91440" bIns="45720" rtlCol="0" anchor="ctr"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FE3F89C-32B6-4955-824F-31AA77424000}"/>
              </a:ext>
            </a:extLst>
          </p:cNvPr>
          <p:cNvSpPr>
            <a:spLocks noGrp="1"/>
          </p:cNvSpPr>
          <p:nvPr>
            <p:ph type="body" idx="1"/>
          </p:nvPr>
        </p:nvSpPr>
        <p:spPr>
          <a:xfrm>
            <a:off x="609600" y="1477906"/>
            <a:ext cx="10744200" cy="47224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a:extLst>
              <a:ext uri="{FF2B5EF4-FFF2-40B4-BE49-F238E27FC236}">
                <a16:creationId xmlns:a16="http://schemas.microsoft.com/office/drawing/2014/main" id="{A300410A-8F64-41F0-A611-DD8C96B97C6E}"/>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r>
              <a:rPr lang="en-US"/>
              <a:t>Ho YF, et al. Clin Transl Sci. 2020;13(1):4-7.
Nazha B, et al. Future Oncol. 2021;17(8):965-977.</a:t>
            </a:r>
          </a:p>
        </p:txBody>
      </p:sp>
    </p:spTree>
    <p:extLst>
      <p:ext uri="{BB962C8B-B14F-4D97-AF65-F5344CB8AC3E}">
        <p14:creationId xmlns:p14="http://schemas.microsoft.com/office/powerpoint/2010/main" val="4068979502"/>
      </p:ext>
    </p:extLst>
  </p:cSld>
  <p:clrMap bg1="lt1" tx1="dk1" bg2="lt2" tx2="dk2" accent1="accent1" accent2="accent2" accent3="accent3" accent4="accent4" accent5="accent5" accent6="accent6" hlink="hlink" folHlink="folHlink"/>
  <p:sldLayoutIdLst>
    <p:sldLayoutId id="2147483738" r:id="rId1"/>
    <p:sldLayoutId id="2147483739" r:id="rId2"/>
    <p:sldLayoutId id="2147483740" r:id="rId3"/>
    <p:sldLayoutId id="2147483741" r:id="rId4"/>
    <p:sldLayoutId id="2147483742" r:id="rId5"/>
    <p:sldLayoutId id="2147483743" r:id="rId6"/>
    <p:sldLayoutId id="2147483744" r:id="rId7"/>
    <p:sldLayoutId id="2147483745" r:id="rId8"/>
    <p:sldLayoutId id="2147483746" r:id="rId9"/>
    <p:sldLayoutId id="2147483747" r:id="rId10"/>
    <p:sldLayoutId id="2147483748" r:id="rId11"/>
    <p:sldLayoutId id="2147483749" r:id="rId12"/>
  </p:sldLayoutIdLst>
  <p:hf sldNum="0" hdr="0" dt="0"/>
  <p:txStyles>
    <p:titleStyle>
      <a:lvl1pPr algn="l" defTabSz="914400" rtl="0" eaLnBrk="1" latinLnBrk="0" hangingPunct="1">
        <a:lnSpc>
          <a:spcPct val="100000"/>
        </a:lnSpc>
        <a:spcBef>
          <a:spcPct val="0"/>
        </a:spcBef>
        <a:buNone/>
        <a:defRPr sz="3200" b="1" i="0" kern="1200">
          <a:solidFill>
            <a:srgbClr val="4D4E4D"/>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3"/>
        </a:buClr>
        <a:buFont typeface="Arial" panose="020B0604020202020204" pitchFamily="34" charset="0"/>
        <a:buChar char="•"/>
        <a:defRPr sz="2400" kern="1200">
          <a:solidFill>
            <a:schemeClr val="tx1">
              <a:lumMod val="75000"/>
            </a:schemeClr>
          </a:solidFill>
          <a:latin typeface="+mn-lt"/>
          <a:ea typeface="+mn-ea"/>
          <a:cs typeface="+mn-cs"/>
        </a:defRPr>
      </a:lvl1pPr>
      <a:lvl2pPr marL="685800" indent="-228600" algn="l" defTabSz="914400" rtl="0" eaLnBrk="1" latinLnBrk="0" hangingPunct="1">
        <a:lnSpc>
          <a:spcPct val="100000"/>
        </a:lnSpc>
        <a:spcBef>
          <a:spcPts val="500"/>
        </a:spcBef>
        <a:buClr>
          <a:schemeClr val="accent4"/>
        </a:buClr>
        <a:buFont typeface="Arial" panose="020B0604020202020204" pitchFamily="34" charset="0"/>
        <a:buChar char="•"/>
        <a:defRPr sz="2000" kern="1200">
          <a:solidFill>
            <a:schemeClr val="tx1">
              <a:lumMod val="75000"/>
            </a:schemeClr>
          </a:solidFill>
          <a:latin typeface="+mn-lt"/>
          <a:ea typeface="+mn-ea"/>
          <a:cs typeface="+mn-cs"/>
        </a:defRPr>
      </a:lvl2pPr>
      <a:lvl3pPr marL="1143000" indent="-228600" algn="l" defTabSz="914400" rtl="0" eaLnBrk="1" latinLnBrk="0" hangingPunct="1">
        <a:lnSpc>
          <a:spcPct val="100000"/>
        </a:lnSpc>
        <a:spcBef>
          <a:spcPts val="500"/>
        </a:spcBef>
        <a:buClr>
          <a:schemeClr val="tx2">
            <a:lumMod val="60000"/>
            <a:lumOff val="40000"/>
          </a:schemeClr>
        </a:buClr>
        <a:buFont typeface="Arial" panose="020B0604020202020204" pitchFamily="34" charset="0"/>
        <a:buChar char="–"/>
        <a:defRPr sz="1800" kern="1200">
          <a:solidFill>
            <a:schemeClr val="tx1">
              <a:lumMod val="75000"/>
            </a:schemeClr>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600" kern="1200">
          <a:solidFill>
            <a:schemeClr val="tx1">
              <a:lumMod val="75000"/>
            </a:schemeClr>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600" kern="1200">
          <a:solidFill>
            <a:schemeClr val="tx1">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orient="horz" pos="864">
          <p15:clr>
            <a:srgbClr val="F26B43"/>
          </p15:clr>
        </p15:guide>
        <p15:guide id="4" orient="horz" pos="1056">
          <p15:clr>
            <a:srgbClr val="F26B43"/>
          </p15:clr>
        </p15:guide>
        <p15:guide id="5" pos="6168">
          <p15:clr>
            <a:srgbClr val="F26B43"/>
          </p15:clr>
        </p15:guide>
        <p15:guide id="6" pos="6072">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8" Type="http://schemas.openxmlformats.org/officeDocument/2006/relationships/hyperlink" Target="http://www.mededotg.com/" TargetMode="External"/><Relationship Id="rId3" Type="http://schemas.openxmlformats.org/officeDocument/2006/relationships/image" Target="../media/image13.png"/><Relationship Id="rId7" Type="http://schemas.openxmlformats.org/officeDocument/2006/relationships/hyperlink" Target="http://www.mededonthego.com/" TargetMode="External"/><Relationship Id="rId2" Type="http://schemas.openxmlformats.org/officeDocument/2006/relationships/notesSlide" Target="../notesSlides/notesSlide2.xml"/><Relationship Id="rId1" Type="http://schemas.openxmlformats.org/officeDocument/2006/relationships/slideLayout" Target="../slideLayouts/slideLayout19.xml"/><Relationship Id="rId6" Type="http://schemas.openxmlformats.org/officeDocument/2006/relationships/image" Target="../media/image16.svg"/><Relationship Id="rId5" Type="http://schemas.openxmlformats.org/officeDocument/2006/relationships/image" Target="../media/image15.png"/><Relationship Id="rId10" Type="http://schemas.openxmlformats.org/officeDocument/2006/relationships/image" Target="../media/image18.svg"/><Relationship Id="rId4" Type="http://schemas.openxmlformats.org/officeDocument/2006/relationships/image" Target="../media/image14.svg"/><Relationship Id="rId9" Type="http://schemas.openxmlformats.org/officeDocument/2006/relationships/image" Target="../media/image17.png"/></Relationships>
</file>

<file path=ppt/slides/_rels/slide2.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hyperlink" Target="https://www.mededonthego.com/Video/program/1098" TargetMode="External"/><Relationship Id="rId7" Type="http://schemas.openxmlformats.org/officeDocument/2006/relationships/image" Target="../media/image5.svg"/><Relationship Id="rId2" Type="http://schemas.openxmlformats.org/officeDocument/2006/relationships/notesSlide" Target="../notesSlides/notesSlide1.xml"/><Relationship Id="rId1" Type="http://schemas.openxmlformats.org/officeDocument/2006/relationships/slideLayout" Target="../slideLayouts/slideLayout19.xml"/><Relationship Id="rId6" Type="http://schemas.openxmlformats.org/officeDocument/2006/relationships/image" Target="../media/image4.png"/><Relationship Id="rId11" Type="http://schemas.openxmlformats.org/officeDocument/2006/relationships/image" Target="../media/image9.svg"/><Relationship Id="rId5" Type="http://schemas.openxmlformats.org/officeDocument/2006/relationships/hyperlink" Target="mailto:support@MedEdOTG.com" TargetMode="External"/><Relationship Id="rId10" Type="http://schemas.openxmlformats.org/officeDocument/2006/relationships/image" Target="../media/image8.png"/><Relationship Id="rId4" Type="http://schemas.openxmlformats.org/officeDocument/2006/relationships/hyperlink" Target="http://www.mededonthego.com/" TargetMode="External"/><Relationship Id="rId9" Type="http://schemas.openxmlformats.org/officeDocument/2006/relationships/image" Target="../media/image7.sv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5.xml"/><Relationship Id="rId4" Type="http://schemas.openxmlformats.org/officeDocument/2006/relationships/image" Target="../media/image1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0D5E29-FA59-6AB6-54C5-33BC2B11D099}"/>
              </a:ext>
            </a:extLst>
          </p:cNvPr>
          <p:cNvSpPr>
            <a:spLocks noGrp="1"/>
          </p:cNvSpPr>
          <p:nvPr>
            <p:ph type="title"/>
          </p:nvPr>
        </p:nvSpPr>
        <p:spPr>
          <a:xfrm>
            <a:off x="609599" y="1709738"/>
            <a:ext cx="10964091" cy="2852737"/>
          </a:xfrm>
        </p:spPr>
        <p:txBody>
          <a:bodyPr>
            <a:normAutofit/>
          </a:bodyPr>
          <a:lstStyle/>
          <a:p>
            <a:r>
              <a:rPr lang="en-US" dirty="0"/>
              <a:t>RWE Supporting CDK 4/6 Inhibitor Use in HR+ Metastatic Breast Cancer</a:t>
            </a:r>
          </a:p>
        </p:txBody>
      </p:sp>
      <p:sp>
        <p:nvSpPr>
          <p:cNvPr id="3" name="Subtitle 2">
            <a:extLst>
              <a:ext uri="{FF2B5EF4-FFF2-40B4-BE49-F238E27FC236}">
                <a16:creationId xmlns:a16="http://schemas.microsoft.com/office/drawing/2014/main" id="{2AC03E8E-3F38-2D94-9BAE-92AE09CEE411}"/>
              </a:ext>
            </a:extLst>
          </p:cNvPr>
          <p:cNvSpPr>
            <a:spLocks noGrp="1"/>
          </p:cNvSpPr>
          <p:nvPr>
            <p:ph type="body" idx="1"/>
          </p:nvPr>
        </p:nvSpPr>
        <p:spPr>
          <a:xfrm>
            <a:off x="609601" y="4589463"/>
            <a:ext cx="10515600" cy="1500187"/>
          </a:xfrm>
        </p:spPr>
        <p:txBody>
          <a:bodyPr>
            <a:noAutofit/>
          </a:bodyPr>
          <a:lstStyle/>
          <a:p>
            <a:r>
              <a:rPr lang="en-US" dirty="0"/>
              <a:t>Christopher M. Gallagher, MD</a:t>
            </a:r>
          </a:p>
          <a:p>
            <a:r>
              <a:rPr lang="en-US" dirty="0"/>
              <a:t>Medical Director of Cancer Services</a:t>
            </a:r>
          </a:p>
          <a:p>
            <a:r>
              <a:rPr lang="en-US" dirty="0"/>
              <a:t>MedStar Washington Hospital Center</a:t>
            </a:r>
          </a:p>
          <a:p>
            <a:r>
              <a:rPr lang="en-US" dirty="0"/>
              <a:t>Washington, DC</a:t>
            </a:r>
          </a:p>
        </p:txBody>
      </p:sp>
    </p:spTree>
    <p:extLst>
      <p:ext uri="{BB962C8B-B14F-4D97-AF65-F5344CB8AC3E}">
        <p14:creationId xmlns:p14="http://schemas.microsoft.com/office/powerpoint/2010/main" val="12916036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3EF17-FF3D-4843-B50B-79D341080694}"/>
              </a:ext>
            </a:extLst>
          </p:cNvPr>
          <p:cNvSpPr>
            <a:spLocks noGrp="1"/>
          </p:cNvSpPr>
          <p:nvPr>
            <p:ph type="title"/>
          </p:nvPr>
        </p:nvSpPr>
        <p:spPr/>
        <p:txBody>
          <a:bodyPr>
            <a:noAutofit/>
          </a:bodyPr>
          <a:lstStyle/>
          <a:p>
            <a:r>
              <a:rPr lang="en-US" sz="2800" dirty="0"/>
              <a:t>Real-World Characteristics, Utilization Patterns, and Outcomes of US Patients with HR+, HER2- Metastatic Breast Cancer Treated with </a:t>
            </a:r>
            <a:r>
              <a:rPr lang="en-US" sz="2800" dirty="0" err="1"/>
              <a:t>Abemaciclib</a:t>
            </a:r>
            <a:endParaRPr lang="en-US" sz="2800" dirty="0"/>
          </a:p>
        </p:txBody>
      </p:sp>
      <p:sp>
        <p:nvSpPr>
          <p:cNvPr id="3" name="Content Placeholder 2">
            <a:extLst>
              <a:ext uri="{FF2B5EF4-FFF2-40B4-BE49-F238E27FC236}">
                <a16:creationId xmlns:a16="http://schemas.microsoft.com/office/drawing/2014/main" id="{873BF8B8-F24F-4682-930B-C5DE2E480C2C}"/>
              </a:ext>
            </a:extLst>
          </p:cNvPr>
          <p:cNvSpPr>
            <a:spLocks noGrp="1"/>
          </p:cNvSpPr>
          <p:nvPr>
            <p:ph idx="1"/>
          </p:nvPr>
        </p:nvSpPr>
        <p:spPr>
          <a:xfrm>
            <a:off x="609600" y="1725879"/>
            <a:ext cx="10744200" cy="4722477"/>
          </a:xfrm>
        </p:spPr>
        <p:txBody>
          <a:bodyPr>
            <a:normAutofit fontScale="92500" lnSpcReduction="10000"/>
          </a:bodyPr>
          <a:lstStyle/>
          <a:p>
            <a:r>
              <a:rPr lang="en-US" dirty="0"/>
              <a:t>RWE with </a:t>
            </a:r>
            <a:r>
              <a:rPr lang="en-US" dirty="0" err="1"/>
              <a:t>abemaciclib</a:t>
            </a:r>
            <a:r>
              <a:rPr lang="en-US" dirty="0"/>
              <a:t> (+ AI or FUL or monotherapy)</a:t>
            </a:r>
          </a:p>
          <a:p>
            <a:r>
              <a:rPr lang="en-US" dirty="0"/>
              <a:t>Data source: pharmacy claims (IBM Market Scan Research Database)</a:t>
            </a:r>
          </a:p>
          <a:p>
            <a:r>
              <a:rPr lang="en-US" dirty="0"/>
              <a:t>N= 454 , timeline 9/2017 – 10/2019</a:t>
            </a:r>
          </a:p>
          <a:p>
            <a:r>
              <a:rPr lang="en-US" dirty="0"/>
              <a:t>Demographics: </a:t>
            </a:r>
          </a:p>
          <a:p>
            <a:pPr lvl="1"/>
            <a:r>
              <a:rPr lang="en-US" dirty="0"/>
              <a:t>mean age 58</a:t>
            </a:r>
          </a:p>
          <a:p>
            <a:pPr lvl="1"/>
            <a:r>
              <a:rPr lang="en-US" dirty="0"/>
              <a:t>35% pre-menopausal</a:t>
            </a:r>
          </a:p>
          <a:p>
            <a:pPr lvl="1"/>
            <a:r>
              <a:rPr lang="en-US" dirty="0"/>
              <a:t>35% FUL, 29% AI, 10% monotherapy, 25% other</a:t>
            </a:r>
          </a:p>
          <a:p>
            <a:pPr lvl="1"/>
            <a:r>
              <a:rPr lang="en-US" dirty="0"/>
              <a:t>24% prior chemotherapy</a:t>
            </a:r>
          </a:p>
          <a:p>
            <a:pPr lvl="1"/>
            <a:r>
              <a:rPr lang="en-US" dirty="0"/>
              <a:t>50% prior CDK 4/6 inhibitor</a:t>
            </a:r>
          </a:p>
          <a:p>
            <a:pPr lvl="1"/>
            <a:r>
              <a:rPr lang="en-US" dirty="0"/>
              <a:t>50% visceral metastases</a:t>
            </a:r>
          </a:p>
          <a:p>
            <a:pPr lvl="1"/>
            <a:r>
              <a:rPr lang="en-US" dirty="0"/>
              <a:t>11.5% brain metastases</a:t>
            </a:r>
          </a:p>
          <a:p>
            <a:r>
              <a:rPr lang="en-US" dirty="0"/>
              <a:t>Endpoints: TTD, TTC, medication adherence, medication wastage</a:t>
            </a:r>
          </a:p>
        </p:txBody>
      </p:sp>
      <p:sp>
        <p:nvSpPr>
          <p:cNvPr id="7" name="Footer Placeholder 6">
            <a:extLst>
              <a:ext uri="{FF2B5EF4-FFF2-40B4-BE49-F238E27FC236}">
                <a16:creationId xmlns:a16="http://schemas.microsoft.com/office/drawing/2014/main" id="{2BFE1EB2-BD70-DB3D-3977-9275C89D6218}"/>
              </a:ext>
            </a:extLst>
          </p:cNvPr>
          <p:cNvSpPr>
            <a:spLocks noGrp="1"/>
          </p:cNvSpPr>
          <p:nvPr>
            <p:ph type="ftr" sz="quarter" idx="3"/>
          </p:nvPr>
        </p:nvSpPr>
        <p:spPr/>
        <p:txBody>
          <a:bodyPr/>
          <a:lstStyle/>
          <a:p>
            <a:r>
              <a:rPr lang="en-US"/>
              <a:t>Smyth EN, et al. </a:t>
            </a:r>
            <a:r>
              <a:rPr lang="en-US" i="1"/>
              <a:t>Drugs Real World Outcomes</a:t>
            </a:r>
            <a:r>
              <a:rPr lang="en-US"/>
              <a:t>. 2022;9(4):681-693.</a:t>
            </a:r>
          </a:p>
        </p:txBody>
      </p:sp>
    </p:spTree>
    <p:extLst>
      <p:ext uri="{BB962C8B-B14F-4D97-AF65-F5344CB8AC3E}">
        <p14:creationId xmlns:p14="http://schemas.microsoft.com/office/powerpoint/2010/main" val="1805145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7740DF-11F5-F8CC-7DD3-421A7BD931BD}"/>
              </a:ext>
            </a:extLst>
          </p:cNvPr>
          <p:cNvSpPr>
            <a:spLocks noGrp="1"/>
          </p:cNvSpPr>
          <p:nvPr>
            <p:ph type="title"/>
          </p:nvPr>
        </p:nvSpPr>
        <p:spPr/>
        <p:txBody>
          <a:bodyPr>
            <a:noAutofit/>
          </a:bodyPr>
          <a:lstStyle/>
          <a:p>
            <a:r>
              <a:rPr lang="en-US" sz="2800" dirty="0"/>
              <a:t>Real-World Characteristics, Utilization Patterns, and Outcomes of US Patients with HR+, HER2- Metastatic Breast Cancer Treated with </a:t>
            </a:r>
            <a:r>
              <a:rPr lang="en-US" sz="2800" dirty="0" err="1"/>
              <a:t>Abemaciclib</a:t>
            </a:r>
            <a:endParaRPr lang="en-US" sz="2800" dirty="0"/>
          </a:p>
        </p:txBody>
      </p:sp>
      <p:sp>
        <p:nvSpPr>
          <p:cNvPr id="3" name="Content Placeholder 2">
            <a:extLst>
              <a:ext uri="{FF2B5EF4-FFF2-40B4-BE49-F238E27FC236}">
                <a16:creationId xmlns:a16="http://schemas.microsoft.com/office/drawing/2014/main" id="{E33FDCDC-8794-D288-3111-F176BE78474C}"/>
              </a:ext>
            </a:extLst>
          </p:cNvPr>
          <p:cNvSpPr>
            <a:spLocks noGrp="1"/>
          </p:cNvSpPr>
          <p:nvPr>
            <p:ph idx="1"/>
          </p:nvPr>
        </p:nvSpPr>
        <p:spPr>
          <a:xfrm>
            <a:off x="609600" y="1601894"/>
            <a:ext cx="10744200" cy="1813934"/>
          </a:xfrm>
        </p:spPr>
        <p:txBody>
          <a:bodyPr>
            <a:normAutofit/>
          </a:bodyPr>
          <a:lstStyle/>
          <a:p>
            <a:pPr>
              <a:spcBef>
                <a:spcPts val="400"/>
              </a:spcBef>
            </a:pPr>
            <a:r>
              <a:rPr lang="en-US" sz="2000" dirty="0">
                <a:latin typeface="+mj-lt"/>
              </a:rPr>
              <a:t>73% initiated </a:t>
            </a:r>
            <a:r>
              <a:rPr lang="en-US" sz="2000" dirty="0" err="1">
                <a:latin typeface="+mj-lt"/>
              </a:rPr>
              <a:t>abemaciclib</a:t>
            </a:r>
            <a:r>
              <a:rPr lang="en-US" sz="2000" dirty="0">
                <a:latin typeface="+mj-lt"/>
              </a:rPr>
              <a:t> at the index dose of 150mg 2x/day</a:t>
            </a:r>
          </a:p>
          <a:p>
            <a:pPr>
              <a:spcBef>
                <a:spcPts val="400"/>
              </a:spcBef>
            </a:pPr>
            <a:r>
              <a:rPr lang="en-US" sz="2000" dirty="0">
                <a:latin typeface="+mj-lt"/>
              </a:rPr>
              <a:t>Patients who received prior CDK 4/6 inhibitor more likely started at a lower dose</a:t>
            </a:r>
          </a:p>
          <a:p>
            <a:pPr>
              <a:spcBef>
                <a:spcPts val="400"/>
              </a:spcBef>
            </a:pPr>
            <a:r>
              <a:rPr lang="en-US" sz="2000" dirty="0">
                <a:latin typeface="+mj-lt"/>
              </a:rPr>
              <a:t>31% had a dose reduction within 90 days of starting, lower than RCTs (drug wastage)</a:t>
            </a:r>
          </a:p>
          <a:p>
            <a:pPr>
              <a:spcBef>
                <a:spcPts val="400"/>
              </a:spcBef>
            </a:pPr>
            <a:r>
              <a:rPr lang="en-US" sz="2000" dirty="0">
                <a:latin typeface="+mj-lt"/>
              </a:rPr>
              <a:t>86% of patients refilled </a:t>
            </a:r>
            <a:r>
              <a:rPr lang="en-US" sz="2000" dirty="0" err="1">
                <a:latin typeface="+mj-lt"/>
              </a:rPr>
              <a:t>abemaciclib</a:t>
            </a:r>
            <a:r>
              <a:rPr lang="en-US" sz="2000" dirty="0">
                <a:latin typeface="+mj-lt"/>
              </a:rPr>
              <a:t> at least once (drug adherence)</a:t>
            </a:r>
          </a:p>
        </p:txBody>
      </p:sp>
      <p:sp>
        <p:nvSpPr>
          <p:cNvPr id="4" name="Footer Placeholder 3">
            <a:extLst>
              <a:ext uri="{FF2B5EF4-FFF2-40B4-BE49-F238E27FC236}">
                <a16:creationId xmlns:a16="http://schemas.microsoft.com/office/drawing/2014/main" id="{55CCFCEE-C4D5-C40F-62D1-85CECEF0DA11}"/>
              </a:ext>
            </a:extLst>
          </p:cNvPr>
          <p:cNvSpPr>
            <a:spLocks noGrp="1"/>
          </p:cNvSpPr>
          <p:nvPr>
            <p:ph type="ftr" sz="quarter" idx="3"/>
          </p:nvPr>
        </p:nvSpPr>
        <p:spPr/>
        <p:txBody>
          <a:bodyPr/>
          <a:lstStyle/>
          <a:p>
            <a:r>
              <a:rPr lang="en-US"/>
              <a:t>Smyth EN, et al. </a:t>
            </a:r>
            <a:r>
              <a:rPr lang="en-US" i="1"/>
              <a:t>Drugs Real World Outcomes</a:t>
            </a:r>
            <a:r>
              <a:rPr lang="en-US"/>
              <a:t>. 2022;9(4):681-693.</a:t>
            </a:r>
          </a:p>
        </p:txBody>
      </p:sp>
      <p:graphicFrame>
        <p:nvGraphicFramePr>
          <p:cNvPr id="7" name="Table 6">
            <a:extLst>
              <a:ext uri="{FF2B5EF4-FFF2-40B4-BE49-F238E27FC236}">
                <a16:creationId xmlns:a16="http://schemas.microsoft.com/office/drawing/2014/main" id="{1EE34E8C-2C41-0FE2-C3C3-9DABB940CCFF}"/>
              </a:ext>
            </a:extLst>
          </p:cNvPr>
          <p:cNvGraphicFramePr>
            <a:graphicFrameLocks noGrp="1"/>
          </p:cNvGraphicFramePr>
          <p:nvPr>
            <p:extLst>
              <p:ext uri="{D42A27DB-BD31-4B8C-83A1-F6EECF244321}">
                <p14:modId xmlns:p14="http://schemas.microsoft.com/office/powerpoint/2010/main" val="1368107664"/>
              </p:ext>
            </p:extLst>
          </p:nvPr>
        </p:nvGraphicFramePr>
        <p:xfrm>
          <a:off x="838200" y="3306288"/>
          <a:ext cx="10515600" cy="2997813"/>
        </p:xfrm>
        <a:graphic>
          <a:graphicData uri="http://schemas.openxmlformats.org/drawingml/2006/table">
            <a:tbl>
              <a:tblPr firstRow="1" bandRow="1">
                <a:tableStyleId>{5C22544A-7EE6-4342-B048-85BDC9FD1C3A}</a:tableStyleId>
              </a:tblPr>
              <a:tblGrid>
                <a:gridCol w="2628900">
                  <a:extLst>
                    <a:ext uri="{9D8B030D-6E8A-4147-A177-3AD203B41FA5}">
                      <a16:colId xmlns:a16="http://schemas.microsoft.com/office/drawing/2014/main" val="2259579031"/>
                    </a:ext>
                  </a:extLst>
                </a:gridCol>
                <a:gridCol w="2628900">
                  <a:extLst>
                    <a:ext uri="{9D8B030D-6E8A-4147-A177-3AD203B41FA5}">
                      <a16:colId xmlns:a16="http://schemas.microsoft.com/office/drawing/2014/main" val="3038795379"/>
                    </a:ext>
                  </a:extLst>
                </a:gridCol>
                <a:gridCol w="2628900">
                  <a:extLst>
                    <a:ext uri="{9D8B030D-6E8A-4147-A177-3AD203B41FA5}">
                      <a16:colId xmlns:a16="http://schemas.microsoft.com/office/drawing/2014/main" val="1775329056"/>
                    </a:ext>
                  </a:extLst>
                </a:gridCol>
                <a:gridCol w="2628900">
                  <a:extLst>
                    <a:ext uri="{9D8B030D-6E8A-4147-A177-3AD203B41FA5}">
                      <a16:colId xmlns:a16="http://schemas.microsoft.com/office/drawing/2014/main" val="1834042626"/>
                    </a:ext>
                  </a:extLst>
                </a:gridCol>
              </a:tblGrid>
              <a:tr h="428259">
                <a:tc gridSpan="2">
                  <a:txBody>
                    <a:bodyPr/>
                    <a:lstStyle/>
                    <a:p>
                      <a:pPr algn="l"/>
                      <a:r>
                        <a:rPr lang="en-US">
                          <a:latin typeface="+mn-lt"/>
                        </a:rPr>
                        <a:t>Time-to-event outcomes</a:t>
                      </a:r>
                    </a:p>
                  </a:txBody>
                  <a:tcPr anchor="ctr">
                    <a:solidFill>
                      <a:schemeClr val="accent1"/>
                    </a:solidFill>
                  </a:tcPr>
                </a:tc>
                <a:tc hMerge="1">
                  <a:txBody>
                    <a:bodyPr/>
                    <a:lstStyle/>
                    <a:p>
                      <a:endParaRPr lang="en-US"/>
                    </a:p>
                  </a:txBody>
                  <a:tcPr/>
                </a:tc>
                <a:tc>
                  <a:txBody>
                    <a:bodyPr/>
                    <a:lstStyle/>
                    <a:p>
                      <a:pPr algn="ctr"/>
                      <a:r>
                        <a:rPr lang="en-US">
                          <a:latin typeface="+mn-lt"/>
                        </a:rPr>
                        <a:t>TTD (days)</a:t>
                      </a:r>
                    </a:p>
                  </a:txBody>
                  <a:tcPr anchor="ctr"/>
                </a:tc>
                <a:tc>
                  <a:txBody>
                    <a:bodyPr/>
                    <a:lstStyle/>
                    <a:p>
                      <a:pPr algn="ctr"/>
                      <a:r>
                        <a:rPr lang="en-US">
                          <a:latin typeface="+mn-lt"/>
                        </a:rPr>
                        <a:t>TTC (days)</a:t>
                      </a:r>
                    </a:p>
                  </a:txBody>
                  <a:tcPr anchor="ctr"/>
                </a:tc>
                <a:extLst>
                  <a:ext uri="{0D108BD9-81ED-4DB2-BD59-A6C34878D82A}">
                    <a16:rowId xmlns:a16="http://schemas.microsoft.com/office/drawing/2014/main" val="709333501"/>
                  </a:ext>
                </a:extLst>
              </a:tr>
              <a:tr h="428259">
                <a:tc rowSpan="2">
                  <a:txBody>
                    <a:bodyPr/>
                    <a:lstStyle/>
                    <a:p>
                      <a:pPr algn="l"/>
                      <a:r>
                        <a:rPr lang="en-US" sz="1800" b="1" kern="1200" dirty="0" err="1">
                          <a:solidFill>
                            <a:schemeClr val="bg1"/>
                          </a:solidFill>
                          <a:latin typeface="+mn-lt"/>
                          <a:ea typeface="+mn-ea"/>
                          <a:cs typeface="+mn-cs"/>
                        </a:rPr>
                        <a:t>Abemaciclib</a:t>
                      </a:r>
                      <a:r>
                        <a:rPr lang="en-US" sz="1800" b="1" kern="1200" dirty="0">
                          <a:solidFill>
                            <a:schemeClr val="bg1"/>
                          </a:solidFill>
                          <a:latin typeface="+mn-lt"/>
                          <a:ea typeface="+mn-ea"/>
                          <a:cs typeface="+mn-cs"/>
                        </a:rPr>
                        <a:t> + AI</a:t>
                      </a:r>
                      <a:endParaRPr lang="en-US" b="1">
                        <a:solidFill>
                          <a:schemeClr val="bg1"/>
                        </a:solidFill>
                        <a:latin typeface="+mn-lt"/>
                      </a:endParaRPr>
                    </a:p>
                  </a:txBody>
                  <a:tcPr anchor="ctr">
                    <a:solidFill>
                      <a:schemeClr val="accent1"/>
                    </a:solidFill>
                  </a:tcPr>
                </a:tc>
                <a:tc>
                  <a:txBody>
                    <a:bodyPr/>
                    <a:lstStyle/>
                    <a:p>
                      <a:pPr algn="l"/>
                      <a:r>
                        <a:rPr lang="en-US" sz="1800" kern="1200" dirty="0">
                          <a:solidFill>
                            <a:schemeClr val="dk1"/>
                          </a:solidFill>
                          <a:latin typeface="+mn-lt"/>
                          <a:ea typeface="+mn-ea"/>
                          <a:cs typeface="+mn-cs"/>
                        </a:rPr>
                        <a:t>no prior CDK 4/6i</a:t>
                      </a:r>
                      <a:endParaRPr lang="en-US">
                        <a:latin typeface="+mn-lt"/>
                      </a:endParaRPr>
                    </a:p>
                  </a:txBody>
                  <a:tcPr anchor="ctr"/>
                </a:tc>
                <a:tc>
                  <a:txBody>
                    <a:bodyPr/>
                    <a:lstStyle/>
                    <a:p>
                      <a:pPr algn="ctr"/>
                      <a:r>
                        <a:rPr lang="en-US">
                          <a:latin typeface="+mn-lt"/>
                        </a:rPr>
                        <a:t>NR</a:t>
                      </a:r>
                    </a:p>
                  </a:txBody>
                  <a:tcPr anchor="ctr"/>
                </a:tc>
                <a:tc>
                  <a:txBody>
                    <a:bodyPr/>
                    <a:lstStyle/>
                    <a:p>
                      <a:pPr algn="ctr"/>
                      <a:r>
                        <a:rPr lang="en-US">
                          <a:latin typeface="+mn-lt"/>
                        </a:rPr>
                        <a:t>NR</a:t>
                      </a:r>
                    </a:p>
                  </a:txBody>
                  <a:tcPr anchor="ctr"/>
                </a:tc>
                <a:extLst>
                  <a:ext uri="{0D108BD9-81ED-4DB2-BD59-A6C34878D82A}">
                    <a16:rowId xmlns:a16="http://schemas.microsoft.com/office/drawing/2014/main" val="3160610166"/>
                  </a:ext>
                </a:extLst>
              </a:tr>
              <a:tr h="428259">
                <a:tc vMerge="1">
                  <a:txBody>
                    <a:bodyPr/>
                    <a:lstStyle/>
                    <a:p>
                      <a:endParaRPr lang="en-US"/>
                    </a:p>
                  </a:txBody>
                  <a:tcPr/>
                </a:tc>
                <a:tc>
                  <a:txBody>
                    <a:bodyPr/>
                    <a:lstStyle/>
                    <a:p>
                      <a:pPr algn="l"/>
                      <a:r>
                        <a:rPr lang="en-US" sz="1800" kern="1200" dirty="0">
                          <a:solidFill>
                            <a:schemeClr val="dk1"/>
                          </a:solidFill>
                          <a:latin typeface="+mn-lt"/>
                          <a:ea typeface="+mn-ea"/>
                          <a:cs typeface="+mn-cs"/>
                        </a:rPr>
                        <a:t>prior CDK 4/6i</a:t>
                      </a:r>
                      <a:endParaRPr lang="en-US">
                        <a:latin typeface="+mn-lt"/>
                      </a:endParaRPr>
                    </a:p>
                  </a:txBody>
                  <a:tcPr anchor="ctr"/>
                </a:tc>
                <a:tc>
                  <a:txBody>
                    <a:bodyPr/>
                    <a:lstStyle/>
                    <a:p>
                      <a:pPr algn="ctr"/>
                      <a:r>
                        <a:rPr lang="en-US">
                          <a:latin typeface="+mn-lt"/>
                        </a:rPr>
                        <a:t>196</a:t>
                      </a:r>
                    </a:p>
                  </a:txBody>
                  <a:tcPr anchor="ctr"/>
                </a:tc>
                <a:tc>
                  <a:txBody>
                    <a:bodyPr/>
                    <a:lstStyle/>
                    <a:p>
                      <a:pPr algn="ctr"/>
                      <a:r>
                        <a:rPr lang="en-US">
                          <a:latin typeface="+mn-lt"/>
                        </a:rPr>
                        <a:t>347</a:t>
                      </a:r>
                    </a:p>
                  </a:txBody>
                  <a:tcPr anchor="ctr"/>
                </a:tc>
                <a:extLst>
                  <a:ext uri="{0D108BD9-81ED-4DB2-BD59-A6C34878D82A}">
                    <a16:rowId xmlns:a16="http://schemas.microsoft.com/office/drawing/2014/main" val="2110367189"/>
                  </a:ext>
                </a:extLst>
              </a:tr>
              <a:tr h="428259">
                <a:tc rowSpan="2">
                  <a:txBody>
                    <a:bodyPr/>
                    <a:lstStyle/>
                    <a:p>
                      <a:pPr algn="l"/>
                      <a:r>
                        <a:rPr lang="en-US" sz="1800" b="1" kern="1200" dirty="0" err="1">
                          <a:solidFill>
                            <a:schemeClr val="bg1"/>
                          </a:solidFill>
                          <a:latin typeface="+mn-lt"/>
                          <a:ea typeface="+mn-ea"/>
                          <a:cs typeface="+mn-cs"/>
                        </a:rPr>
                        <a:t>Abemeciclib</a:t>
                      </a:r>
                      <a:r>
                        <a:rPr lang="en-US" sz="1800" b="1" kern="1200" dirty="0">
                          <a:solidFill>
                            <a:schemeClr val="bg1"/>
                          </a:solidFill>
                          <a:latin typeface="+mn-lt"/>
                          <a:ea typeface="+mn-ea"/>
                          <a:cs typeface="+mn-cs"/>
                        </a:rPr>
                        <a:t> + FUL</a:t>
                      </a:r>
                      <a:endParaRPr lang="en-US" b="1">
                        <a:solidFill>
                          <a:schemeClr val="bg1"/>
                        </a:solidFill>
                        <a:latin typeface="+mn-lt"/>
                      </a:endParaRPr>
                    </a:p>
                  </a:txBody>
                  <a:tcPr anchor="ctr">
                    <a:solidFill>
                      <a:schemeClr val="accent1"/>
                    </a:solidFill>
                  </a:tcPr>
                </a:tc>
                <a:tc>
                  <a:txBody>
                    <a:bodyPr/>
                    <a:lstStyle/>
                    <a:p>
                      <a:pPr algn="l"/>
                      <a:r>
                        <a:rPr lang="en-US" sz="1800" kern="1200" dirty="0">
                          <a:solidFill>
                            <a:schemeClr val="dk1"/>
                          </a:solidFill>
                          <a:latin typeface="+mn-lt"/>
                          <a:ea typeface="+mn-ea"/>
                          <a:cs typeface="+mn-cs"/>
                        </a:rPr>
                        <a:t>no prior CDK 4/6i</a:t>
                      </a:r>
                      <a:endParaRPr lang="en-US">
                        <a:latin typeface="+mn-lt"/>
                      </a:endParaRPr>
                    </a:p>
                  </a:txBody>
                  <a:tcPr anchor="ctr"/>
                </a:tc>
                <a:tc>
                  <a:txBody>
                    <a:bodyPr/>
                    <a:lstStyle/>
                    <a:p>
                      <a:pPr algn="ctr"/>
                      <a:r>
                        <a:rPr lang="en-US">
                          <a:latin typeface="+mn-lt"/>
                        </a:rPr>
                        <a:t>531</a:t>
                      </a:r>
                    </a:p>
                  </a:txBody>
                  <a:tcPr anchor="ctr"/>
                </a:tc>
                <a:tc>
                  <a:txBody>
                    <a:bodyPr/>
                    <a:lstStyle/>
                    <a:p>
                      <a:pPr algn="ctr"/>
                      <a:r>
                        <a:rPr lang="en-US">
                          <a:latin typeface="+mn-lt"/>
                        </a:rPr>
                        <a:t>NR</a:t>
                      </a:r>
                    </a:p>
                  </a:txBody>
                  <a:tcPr anchor="ctr"/>
                </a:tc>
                <a:extLst>
                  <a:ext uri="{0D108BD9-81ED-4DB2-BD59-A6C34878D82A}">
                    <a16:rowId xmlns:a16="http://schemas.microsoft.com/office/drawing/2014/main" val="897383046"/>
                  </a:ext>
                </a:extLst>
              </a:tr>
              <a:tr h="428259">
                <a:tc vMerge="1">
                  <a:txBody>
                    <a:bodyPr/>
                    <a:lstStyle/>
                    <a:p>
                      <a:endParaRPr lang="en-US"/>
                    </a:p>
                  </a:txBody>
                  <a:tcPr/>
                </a:tc>
                <a:tc>
                  <a:txBody>
                    <a:bodyPr/>
                    <a:lstStyle/>
                    <a:p>
                      <a:pPr algn="l"/>
                      <a:r>
                        <a:rPr lang="en-US" sz="1800" kern="1200" dirty="0">
                          <a:solidFill>
                            <a:schemeClr val="dk1"/>
                          </a:solidFill>
                          <a:latin typeface="+mn-lt"/>
                          <a:ea typeface="+mn-ea"/>
                          <a:cs typeface="+mn-cs"/>
                        </a:rPr>
                        <a:t>prior CDK 4/6i</a:t>
                      </a:r>
                      <a:endParaRPr lang="en-US">
                        <a:latin typeface="+mn-lt"/>
                      </a:endParaRPr>
                    </a:p>
                  </a:txBody>
                  <a:tcPr anchor="ctr"/>
                </a:tc>
                <a:tc>
                  <a:txBody>
                    <a:bodyPr/>
                    <a:lstStyle/>
                    <a:p>
                      <a:pPr algn="ctr"/>
                      <a:r>
                        <a:rPr lang="en-US">
                          <a:latin typeface="+mn-lt"/>
                        </a:rPr>
                        <a:t>146</a:t>
                      </a:r>
                    </a:p>
                  </a:txBody>
                  <a:tcPr anchor="ctr"/>
                </a:tc>
                <a:tc>
                  <a:txBody>
                    <a:bodyPr/>
                    <a:lstStyle/>
                    <a:p>
                      <a:pPr algn="ctr"/>
                      <a:r>
                        <a:rPr lang="en-US">
                          <a:latin typeface="+mn-lt"/>
                        </a:rPr>
                        <a:t>512</a:t>
                      </a:r>
                    </a:p>
                  </a:txBody>
                  <a:tcPr anchor="ctr"/>
                </a:tc>
                <a:extLst>
                  <a:ext uri="{0D108BD9-81ED-4DB2-BD59-A6C34878D82A}">
                    <a16:rowId xmlns:a16="http://schemas.microsoft.com/office/drawing/2014/main" val="2340593667"/>
                  </a:ext>
                </a:extLst>
              </a:tr>
              <a:tr h="428259">
                <a:tc rowSpan="2">
                  <a:txBody>
                    <a:bodyPr/>
                    <a:lstStyle/>
                    <a:p>
                      <a:pPr algn="l"/>
                      <a:r>
                        <a:rPr lang="en-US" sz="1800" b="1" kern="1200" dirty="0" err="1">
                          <a:solidFill>
                            <a:schemeClr val="bg1"/>
                          </a:solidFill>
                          <a:latin typeface="+mn-lt"/>
                          <a:ea typeface="+mn-ea"/>
                          <a:cs typeface="+mn-cs"/>
                        </a:rPr>
                        <a:t>Abemaciclib</a:t>
                      </a:r>
                      <a:r>
                        <a:rPr lang="en-US" sz="1800" b="1" kern="1200" dirty="0">
                          <a:solidFill>
                            <a:schemeClr val="bg1"/>
                          </a:solidFill>
                          <a:latin typeface="+mn-lt"/>
                          <a:ea typeface="+mn-ea"/>
                          <a:cs typeface="+mn-cs"/>
                        </a:rPr>
                        <a:t> monotherapy</a:t>
                      </a:r>
                      <a:endParaRPr lang="en-US" b="1">
                        <a:solidFill>
                          <a:schemeClr val="bg1"/>
                        </a:solidFill>
                        <a:latin typeface="+mn-lt"/>
                      </a:endParaRPr>
                    </a:p>
                  </a:txBody>
                  <a:tcPr anchor="ctr">
                    <a:solidFill>
                      <a:schemeClr val="accent1"/>
                    </a:solidFill>
                  </a:tcPr>
                </a:tc>
                <a:tc>
                  <a:txBody>
                    <a:bodyPr/>
                    <a:lstStyle/>
                    <a:p>
                      <a:pPr algn="l"/>
                      <a:r>
                        <a:rPr lang="en-US" sz="1800" kern="1200" dirty="0">
                          <a:solidFill>
                            <a:schemeClr val="dk1"/>
                          </a:solidFill>
                          <a:latin typeface="+mn-lt"/>
                          <a:ea typeface="+mn-ea"/>
                          <a:cs typeface="+mn-cs"/>
                        </a:rPr>
                        <a:t>no prior CDK 4/6i</a:t>
                      </a:r>
                      <a:endParaRPr lang="en-US">
                        <a:latin typeface="+mn-lt"/>
                      </a:endParaRPr>
                    </a:p>
                  </a:txBody>
                  <a:tcPr anchor="ctr"/>
                </a:tc>
                <a:tc>
                  <a:txBody>
                    <a:bodyPr/>
                    <a:lstStyle/>
                    <a:p>
                      <a:pPr algn="ctr"/>
                      <a:r>
                        <a:rPr lang="en-US">
                          <a:latin typeface="+mn-lt"/>
                        </a:rPr>
                        <a:t>141</a:t>
                      </a:r>
                    </a:p>
                  </a:txBody>
                  <a:tcPr anchor="ctr"/>
                </a:tc>
                <a:tc>
                  <a:txBody>
                    <a:bodyPr/>
                    <a:lstStyle/>
                    <a:p>
                      <a:pPr algn="ctr"/>
                      <a:r>
                        <a:rPr lang="en-US">
                          <a:latin typeface="+mn-lt"/>
                        </a:rPr>
                        <a:t>535</a:t>
                      </a:r>
                    </a:p>
                  </a:txBody>
                  <a:tcPr anchor="ctr"/>
                </a:tc>
                <a:extLst>
                  <a:ext uri="{0D108BD9-81ED-4DB2-BD59-A6C34878D82A}">
                    <a16:rowId xmlns:a16="http://schemas.microsoft.com/office/drawing/2014/main" val="433296904"/>
                  </a:ext>
                </a:extLst>
              </a:tr>
              <a:tr h="428259">
                <a:tc vMerge="1">
                  <a:txBody>
                    <a:bodyPr/>
                    <a:lstStyle/>
                    <a:p>
                      <a:endParaRPr lang="en-US"/>
                    </a:p>
                  </a:txBody>
                  <a:tcPr/>
                </a:tc>
                <a:tc>
                  <a:txBody>
                    <a:bodyPr/>
                    <a:lstStyle/>
                    <a:p>
                      <a:pPr algn="l"/>
                      <a:r>
                        <a:rPr lang="en-US" sz="1800" kern="1200" dirty="0">
                          <a:solidFill>
                            <a:schemeClr val="dk1"/>
                          </a:solidFill>
                          <a:latin typeface="+mn-lt"/>
                          <a:ea typeface="+mn-ea"/>
                          <a:cs typeface="+mn-cs"/>
                        </a:rPr>
                        <a:t>prior CDK 4/6i</a:t>
                      </a:r>
                      <a:endParaRPr lang="en-US" dirty="0">
                        <a:latin typeface="+mn-lt"/>
                      </a:endParaRPr>
                    </a:p>
                  </a:txBody>
                  <a:tcPr anchor="ctr"/>
                </a:tc>
                <a:tc>
                  <a:txBody>
                    <a:bodyPr/>
                    <a:lstStyle/>
                    <a:p>
                      <a:pPr algn="ctr"/>
                      <a:r>
                        <a:rPr lang="en-US">
                          <a:latin typeface="+mn-lt"/>
                        </a:rPr>
                        <a:t>140</a:t>
                      </a:r>
                    </a:p>
                  </a:txBody>
                  <a:tcPr anchor="ctr"/>
                </a:tc>
                <a:tc>
                  <a:txBody>
                    <a:bodyPr/>
                    <a:lstStyle/>
                    <a:p>
                      <a:pPr algn="ctr"/>
                      <a:r>
                        <a:rPr lang="en-US" dirty="0">
                          <a:latin typeface="+mn-lt"/>
                        </a:rPr>
                        <a:t>NR</a:t>
                      </a:r>
                    </a:p>
                  </a:txBody>
                  <a:tcPr anchor="ctr"/>
                </a:tc>
                <a:extLst>
                  <a:ext uri="{0D108BD9-81ED-4DB2-BD59-A6C34878D82A}">
                    <a16:rowId xmlns:a16="http://schemas.microsoft.com/office/drawing/2014/main" val="1211939494"/>
                  </a:ext>
                </a:extLst>
              </a:tr>
            </a:tbl>
          </a:graphicData>
        </a:graphic>
      </p:graphicFrame>
    </p:spTree>
    <p:extLst>
      <p:ext uri="{BB962C8B-B14F-4D97-AF65-F5344CB8AC3E}">
        <p14:creationId xmlns:p14="http://schemas.microsoft.com/office/powerpoint/2010/main" val="37522560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DC52CB23-A893-F3BC-7EE2-D977C82AA838}"/>
              </a:ext>
            </a:extLst>
          </p:cNvPr>
          <p:cNvSpPr/>
          <p:nvPr/>
        </p:nvSpPr>
        <p:spPr>
          <a:xfrm>
            <a:off x="-1" y="0"/>
            <a:ext cx="12192000" cy="6858000"/>
          </a:xfrm>
          <a:prstGeom prst="rect">
            <a:avLst/>
          </a:prstGeom>
          <a:solidFill>
            <a:srgbClr val="0098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17" name="Graphic 16" descr="User with solid fill">
            <a:extLst>
              <a:ext uri="{FF2B5EF4-FFF2-40B4-BE49-F238E27FC236}">
                <a16:creationId xmlns:a16="http://schemas.microsoft.com/office/drawing/2014/main" id="{74847793-B893-A93A-FFCC-6C95F2C9FE22}"/>
              </a:ext>
            </a:extLst>
          </p:cNvPr>
          <p:cNvPicPr>
            <a:picLocks noChangeAspect="1"/>
          </p:cNvPicPr>
          <p:nvPr/>
        </p:nvPicPr>
        <p:blipFill rotWithShape="1">
          <a:blip r:embed="rId3">
            <a:extLst>
              <a:ext uri="{96DAC541-7B7A-43D3-8B79-37D633B846F1}">
                <asvg:svgBlip xmlns:asvg="http://schemas.microsoft.com/office/drawing/2016/SVG/main" r:embed="rId4"/>
              </a:ext>
            </a:extLst>
          </a:blip>
          <a:srcRect l="28418" t="35016" r="44861" b="50079"/>
          <a:stretch/>
        </p:blipFill>
        <p:spPr>
          <a:xfrm>
            <a:off x="6250613" y="0"/>
            <a:ext cx="5941387" cy="3314044"/>
          </a:xfrm>
          <a:prstGeom prst="rect">
            <a:avLst/>
          </a:prstGeom>
        </p:spPr>
      </p:pic>
      <p:sp>
        <p:nvSpPr>
          <p:cNvPr id="7" name="TextBox 6">
            <a:extLst>
              <a:ext uri="{FF2B5EF4-FFF2-40B4-BE49-F238E27FC236}">
                <a16:creationId xmlns:a16="http://schemas.microsoft.com/office/drawing/2014/main" id="{FD65D34E-012D-57F2-01D9-E33429ED2AC6}"/>
              </a:ext>
            </a:extLst>
          </p:cNvPr>
          <p:cNvSpPr txBox="1"/>
          <p:nvPr/>
        </p:nvSpPr>
        <p:spPr>
          <a:xfrm>
            <a:off x="870978" y="550718"/>
            <a:ext cx="7793520" cy="1323439"/>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Looking for more resources </a:t>
            </a:r>
            <a:b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br>
            <a: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on this topic?</a:t>
            </a:r>
          </a:p>
        </p:txBody>
      </p:sp>
      <p:pic>
        <p:nvPicPr>
          <p:cNvPr id="18" name="Graphic 17" descr="User with solid fill">
            <a:extLst>
              <a:ext uri="{FF2B5EF4-FFF2-40B4-BE49-F238E27FC236}">
                <a16:creationId xmlns:a16="http://schemas.microsoft.com/office/drawing/2014/main" id="{5C24E54E-14AB-F843-0853-616E04BAE910}"/>
              </a:ext>
            </a:extLst>
          </p:cNvPr>
          <p:cNvPicPr>
            <a:picLocks noChangeAspect="1"/>
          </p:cNvPicPr>
          <p:nvPr/>
        </p:nvPicPr>
        <p:blipFill rotWithShape="1">
          <a:blip r:embed="rId5">
            <a:extLst>
              <a:ext uri="{96DAC541-7B7A-43D3-8B79-37D633B846F1}">
                <asvg:svgBlip xmlns:asvg="http://schemas.microsoft.com/office/drawing/2016/SVG/main" r:embed="rId6"/>
              </a:ext>
            </a:extLst>
          </a:blip>
          <a:srcRect l="28418" t="41261" r="53427" b="50079"/>
          <a:stretch/>
        </p:blipFill>
        <p:spPr>
          <a:xfrm flipH="1" flipV="1">
            <a:off x="-1" y="3543956"/>
            <a:ext cx="6948177" cy="3314044"/>
          </a:xfrm>
          <a:prstGeom prst="rect">
            <a:avLst/>
          </a:prstGeom>
        </p:spPr>
      </p:pic>
      <p:sp>
        <p:nvSpPr>
          <p:cNvPr id="2" name="TextBox 1">
            <a:hlinkClick r:id="rId7" tooltip="MedEd On The Go"/>
            <a:extLst>
              <a:ext uri="{FF2B5EF4-FFF2-40B4-BE49-F238E27FC236}">
                <a16:creationId xmlns:a16="http://schemas.microsoft.com/office/drawing/2014/main" id="{624C7CEC-6FAA-E8C2-47BA-84734D0A035F}"/>
              </a:ext>
            </a:extLst>
          </p:cNvPr>
          <p:cNvSpPr txBox="1"/>
          <p:nvPr/>
        </p:nvSpPr>
        <p:spPr>
          <a:xfrm>
            <a:off x="870978" y="5018509"/>
            <a:ext cx="6077198" cy="1152465"/>
          </a:xfrm>
          <a:prstGeom prst="roundRect">
            <a:avLst>
              <a:gd name="adj" fmla="val 48137"/>
            </a:avLst>
          </a:prstGeom>
          <a:solidFill>
            <a:schemeClr val="bg1"/>
          </a:solidFill>
          <a:ln>
            <a:noFill/>
          </a:ln>
          <a:effectLst/>
        </p:spPr>
        <p:txBody>
          <a:bodyPr wrap="square" tIns="182880" bIns="9144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0098EA"/>
                </a:solidFill>
                <a:effectLst/>
                <a:uLnTx/>
                <a:uFillTx/>
                <a:latin typeface="Century Gothic" panose="020B0502020202020204" pitchFamily="34" charset="0"/>
                <a:ea typeface="+mn-ea"/>
                <a:cs typeface="Calibri" panose="020F0502020204030204" pitchFamily="34" charset="0"/>
                <a:hlinkClick r:id="rId8" tooltip="Visit us now!"/>
              </a:rPr>
              <a:t>www.MedEdOTG.com</a:t>
            </a:r>
            <a:endParaRPr kumimoji="0" lang="en-US" sz="3600" b="0" i="0" u="none" strike="noStrike" kern="1200" cap="none" spc="0" normalizeH="0" baseline="0" noProof="0" dirty="0">
              <a:ln>
                <a:noFill/>
              </a:ln>
              <a:solidFill>
                <a:srgbClr val="0098EA"/>
              </a:solidFill>
              <a:effectLst/>
              <a:uLnTx/>
              <a:uFillTx/>
              <a:latin typeface="Century Gothic" panose="020B0502020202020204" pitchFamily="34" charset="0"/>
              <a:ea typeface="+mn-ea"/>
              <a:cs typeface="Calibri" panose="020F0502020204030204" pitchFamily="34" charset="0"/>
            </a:endParaRPr>
          </a:p>
        </p:txBody>
      </p:sp>
      <p:sp>
        <p:nvSpPr>
          <p:cNvPr id="3" name="TextBox 2">
            <a:extLst>
              <a:ext uri="{FF2B5EF4-FFF2-40B4-BE49-F238E27FC236}">
                <a16:creationId xmlns:a16="http://schemas.microsoft.com/office/drawing/2014/main" id="{C54A7D02-C060-E473-59D6-ABDD4DCC19A6}"/>
              </a:ext>
            </a:extLst>
          </p:cNvPr>
          <p:cNvSpPr txBox="1"/>
          <p:nvPr/>
        </p:nvSpPr>
        <p:spPr>
          <a:xfrm>
            <a:off x="870979" y="2424875"/>
            <a:ext cx="4310622" cy="2031325"/>
          </a:xfrm>
          <a:prstGeom prst="rect">
            <a:avLst/>
          </a:prstGeom>
          <a:noFill/>
        </p:spPr>
        <p:txBody>
          <a:bodyPr wrap="square">
            <a:spAutoFit/>
          </a:bodyPr>
          <a:lstStyle/>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CME/CE in minutes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Congress highlights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Late-breaking data</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Quizzes</a:t>
            </a:r>
          </a:p>
        </p:txBody>
      </p:sp>
      <p:sp>
        <p:nvSpPr>
          <p:cNvPr id="8" name="TextBox 7">
            <a:extLst>
              <a:ext uri="{FF2B5EF4-FFF2-40B4-BE49-F238E27FC236}">
                <a16:creationId xmlns:a16="http://schemas.microsoft.com/office/drawing/2014/main" id="{531AC232-9957-4A51-B937-C4AB6A46FA92}"/>
              </a:ext>
            </a:extLst>
          </p:cNvPr>
          <p:cNvSpPr txBox="1"/>
          <p:nvPr/>
        </p:nvSpPr>
        <p:spPr>
          <a:xfrm>
            <a:off x="5058796" y="2424875"/>
            <a:ext cx="5225023" cy="1508105"/>
          </a:xfrm>
          <a:prstGeom prst="rect">
            <a:avLst/>
          </a:prstGeom>
          <a:noFill/>
        </p:spPr>
        <p:txBody>
          <a:bodyPr wrap="square">
            <a:spAutoFit/>
          </a:bodyPr>
          <a:lstStyle/>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Webinars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In-person events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Slides &amp; resources</a:t>
            </a:r>
          </a:p>
        </p:txBody>
      </p:sp>
      <p:pic>
        <p:nvPicPr>
          <p:cNvPr id="10" name="Graphic 9">
            <a:extLst>
              <a:ext uri="{FF2B5EF4-FFF2-40B4-BE49-F238E27FC236}">
                <a16:creationId xmlns:a16="http://schemas.microsoft.com/office/drawing/2014/main" id="{93E4D248-876E-0145-581A-20C841F43DE5}"/>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9036699" y="446062"/>
            <a:ext cx="2494241" cy="1255751"/>
          </a:xfrm>
          <a:prstGeom prst="rect">
            <a:avLst/>
          </a:prstGeom>
        </p:spPr>
      </p:pic>
    </p:spTree>
    <p:extLst>
      <p:ext uri="{BB962C8B-B14F-4D97-AF65-F5344CB8AC3E}">
        <p14:creationId xmlns:p14="http://schemas.microsoft.com/office/powerpoint/2010/main" val="24058161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12183204-970A-B111-5DCA-6C0B2E08FD03}"/>
              </a:ext>
            </a:extLst>
          </p:cNvPr>
          <p:cNvSpPr txBox="1"/>
          <p:nvPr/>
        </p:nvSpPr>
        <p:spPr>
          <a:xfrm>
            <a:off x="1557505" y="5707282"/>
            <a:ext cx="2612964"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This content or portions thereof may not be published, posted online or used in presentations without permission.</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9" name="TextBox 8">
            <a:extLst>
              <a:ext uri="{FF2B5EF4-FFF2-40B4-BE49-F238E27FC236}">
                <a16:creationId xmlns:a16="http://schemas.microsoft.com/office/drawing/2014/main" id="{0EE13496-F6DC-B1E6-63D7-6A65639436E6}"/>
              </a:ext>
            </a:extLst>
          </p:cNvPr>
          <p:cNvSpPr txBox="1"/>
          <p:nvPr/>
        </p:nvSpPr>
        <p:spPr>
          <a:xfrm>
            <a:off x="594592" y="359469"/>
            <a:ext cx="10997719" cy="692468"/>
          </a:xfrm>
          <a:prstGeom prst="roundRect">
            <a:avLst>
              <a:gd name="adj" fmla="val 50000"/>
            </a:avLst>
          </a:prstGeom>
          <a:solidFill>
            <a:srgbClr val="0098EA"/>
          </a:solidFill>
        </p:spPr>
        <p:txBody>
          <a:bodyPr wrap="square" tIns="0" bIns="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prstClr val="white"/>
                </a:solidFill>
                <a:effectLst/>
                <a:uLnTx/>
                <a:uFillTx/>
                <a:latin typeface="Trebuchet MS" panose="020B0703020202090204" pitchFamily="34" charset="0"/>
                <a:ea typeface="+mn-ea"/>
                <a:cs typeface="Calibri" panose="020F0502020204030204" pitchFamily="34" charset="0"/>
              </a:rPr>
              <a:t>Resource Information</a:t>
            </a:r>
          </a:p>
        </p:txBody>
      </p:sp>
      <p:sp>
        <p:nvSpPr>
          <p:cNvPr id="4" name="TextBox 3">
            <a:extLst>
              <a:ext uri="{FF2B5EF4-FFF2-40B4-BE49-F238E27FC236}">
                <a16:creationId xmlns:a16="http://schemas.microsoft.com/office/drawing/2014/main" id="{821270A0-01CF-6D78-64D3-D2393CA1DB1B}"/>
              </a:ext>
            </a:extLst>
          </p:cNvPr>
          <p:cNvSpPr txBox="1"/>
          <p:nvPr/>
        </p:nvSpPr>
        <p:spPr>
          <a:xfrm>
            <a:off x="594592" y="1162619"/>
            <a:ext cx="10997719" cy="335476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0098EA"/>
                </a:solidFill>
                <a:effectLst/>
                <a:uLnTx/>
                <a:uFillTx/>
                <a:latin typeface="Century Gothic" panose="020B0502020202020204" pitchFamily="34" charset="0"/>
                <a:ea typeface="+mn-ea"/>
                <a:cs typeface="+mn-cs"/>
              </a:rPr>
              <a:t>About This Resource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These slides are one component of a continuing education program available online at </a:t>
            </a:r>
            <a:r>
              <a:rPr kumimoji="0" lang="en-US" sz="1500" b="0" i="0" u="none" strike="noStrike" kern="1200" cap="none" spc="0" normalizeH="0" baseline="0" noProof="0" dirty="0" err="1">
                <a:ln>
                  <a:noFill/>
                </a:ln>
                <a:solidFill>
                  <a:srgbClr val="747474"/>
                </a:solidFill>
                <a:effectLst/>
                <a:uLnTx/>
                <a:uFillTx/>
                <a:latin typeface="Arial" panose="020B0604020202020204" pitchFamily="34" charset="0"/>
                <a:ea typeface="+mn-ea"/>
                <a:cs typeface="Arial" panose="020B0604020202020204" pitchFamily="34" charset="0"/>
              </a:rPr>
              <a:t>MedEd</a:t>
            </a: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 On The Go titled </a:t>
            </a: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hlinkClick r:id="rId3"/>
              </a:rPr>
              <a:t>RWE Where RCTs Fall Short: Optimizing Frontline Treatment of HR+/HER2- Metastatic Breast Cancer</a:t>
            </a: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500" b="1"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1"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Program Learning Objectives:</a:t>
            </a: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Critically evaluate components of RWE publications to distinguish high-quality from low-quality sources of information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Evaluate RWE of CDK4/6 inhibitors in HR+/HER2- MBC as it relates to clinical trial evidence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Apply RWE to make treatment decisions for patients regarding the choice of CDK4/6 inhibitors in HR+/HER2- MBC</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Increase clinician awareness of the patient's perspective on the existence and utility of RWE as it applies to shared decision-making conversations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1" i="0" u="none" strike="noStrike" kern="1200" cap="none" spc="0" normalizeH="0" baseline="0" noProof="0" dirty="0" err="1">
                <a:ln>
                  <a:noFill/>
                </a:ln>
                <a:solidFill>
                  <a:srgbClr val="0098EA"/>
                </a:solidFill>
                <a:effectLst/>
                <a:uLnTx/>
                <a:uFillTx/>
                <a:latin typeface="Century Gothic" panose="020B0502020202020204" pitchFamily="34" charset="0"/>
                <a:ea typeface="+mn-ea"/>
                <a:cs typeface="Arial" panose="020B0604020202020204" pitchFamily="34" charset="0"/>
              </a:rPr>
              <a:t>MedEd</a:t>
            </a:r>
            <a:r>
              <a:rPr kumimoji="0" lang="en-US" sz="1500" b="1" i="0" u="none" strike="noStrike" kern="1200" cap="none" spc="0" normalizeH="0" baseline="0" noProof="0" dirty="0">
                <a:ln>
                  <a:noFill/>
                </a:ln>
                <a:solidFill>
                  <a:srgbClr val="0098EA"/>
                </a:solidFill>
                <a:effectLst/>
                <a:uLnTx/>
                <a:uFillTx/>
                <a:latin typeface="Century Gothic" panose="020B0502020202020204" pitchFamily="34" charset="0"/>
                <a:ea typeface="+mn-ea"/>
                <a:cs typeface="Arial" panose="020B0604020202020204" pitchFamily="34" charset="0"/>
              </a:rPr>
              <a:t> On The Go</a:t>
            </a:r>
            <a:r>
              <a:rPr kumimoji="0" lang="en-US" sz="1500" b="1" i="0" u="none" strike="noStrike" kern="1200" cap="none" spc="0" normalizeH="0" baseline="30000" noProof="0" dirty="0">
                <a:ln>
                  <a:noFill/>
                </a:ln>
                <a:solidFill>
                  <a:srgbClr val="0098EA"/>
                </a:solidFill>
                <a:effectLst/>
                <a:uLnTx/>
                <a:uFillTx/>
                <a:latin typeface="Century Gothic" panose="020B0502020202020204" pitchFamily="34" charset="0"/>
                <a:ea typeface="+mn-ea"/>
                <a:cs typeface="Arial" panose="020B0604020202020204"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hlinkClick r:id="rId4"/>
              </a:rPr>
              <a:t>www.mededonthego.com</a:t>
            </a: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rgbClr val="747474"/>
              </a:solidFill>
              <a:effectLst/>
              <a:uLnTx/>
              <a:uFillTx/>
              <a:latin typeface="Calibri" panose="020F0502020204030204"/>
              <a:ea typeface="+mn-ea"/>
              <a:cs typeface="+mn-cs"/>
            </a:endParaRPr>
          </a:p>
        </p:txBody>
      </p:sp>
      <p:cxnSp>
        <p:nvCxnSpPr>
          <p:cNvPr id="25" name="Straight Connector 24">
            <a:extLst>
              <a:ext uri="{FF2B5EF4-FFF2-40B4-BE49-F238E27FC236}">
                <a16:creationId xmlns:a16="http://schemas.microsoft.com/office/drawing/2014/main" id="{6D57FF65-33DE-661D-FDBA-12500FF6E05A}"/>
              </a:ext>
            </a:extLst>
          </p:cNvPr>
          <p:cNvCxnSpPr>
            <a:cxnSpLocks/>
          </p:cNvCxnSpPr>
          <p:nvPr/>
        </p:nvCxnSpPr>
        <p:spPr>
          <a:xfrm>
            <a:off x="600876" y="5388512"/>
            <a:ext cx="10996532" cy="0"/>
          </a:xfrm>
          <a:prstGeom prst="line">
            <a:avLst/>
          </a:prstGeom>
          <a:ln>
            <a:solidFill>
              <a:srgbClr val="0098EA"/>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92187CAD-40DF-359C-4264-683025719B57}"/>
              </a:ext>
            </a:extLst>
          </p:cNvPr>
          <p:cNvSpPr txBox="1"/>
          <p:nvPr/>
        </p:nvSpPr>
        <p:spPr>
          <a:xfrm>
            <a:off x="9217940" y="5707282"/>
            <a:ext cx="2165677"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747474"/>
                </a:solidFill>
                <a:effectLst/>
                <a:uLnTx/>
                <a:uFillTx/>
                <a:latin typeface="Arial" panose="020B0604020202020204" pitchFamily="34" charset="0"/>
                <a:ea typeface="Times New Roman" panose="02020603050405020304" pitchFamily="18" charset="0"/>
                <a:cs typeface="Arial" panose="020B0604020202020204" pitchFamily="34" charset="0"/>
              </a:rPr>
              <a:t>To contact us regarding inaccuracies, omissions or permissions please email us at </a:t>
            </a:r>
            <a:r>
              <a:rPr kumimoji="0" lang="en-US" sz="1200" b="0" i="0" u="sng" strike="noStrike" kern="1200" cap="none" spc="0" normalizeH="0" baseline="0" noProof="0" dirty="0">
                <a:ln>
                  <a:noFill/>
                </a:ln>
                <a:solidFill>
                  <a:srgbClr val="3898F9"/>
                </a:solidFill>
                <a:effectLst/>
                <a:uLnTx/>
                <a:uFillTx/>
                <a:latin typeface="Arial" panose="020B0604020202020204" pitchFamily="34" charset="0"/>
                <a:ea typeface="Times New Roman" panose="02020603050405020304" pitchFamily="18" charset="0"/>
                <a:cs typeface="Arial" panose="020B0604020202020204" pitchFamily="34" charset="0"/>
                <a:hlinkClick r:id="rId5"/>
              </a:rPr>
              <a:t>support@MedEdOTG.com</a:t>
            </a: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 </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8" name="Graphic 7" descr="Chat bubble outline">
            <a:extLst>
              <a:ext uri="{FF2B5EF4-FFF2-40B4-BE49-F238E27FC236}">
                <a16:creationId xmlns:a16="http://schemas.microsoft.com/office/drawing/2014/main" id="{06F4C142-8867-0F42-B3B7-D4F09FB224B9}"/>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flipH="1">
            <a:off x="8375917" y="5590710"/>
            <a:ext cx="787862" cy="787862"/>
          </a:xfrm>
          <a:prstGeom prst="rect">
            <a:avLst/>
          </a:prstGeom>
        </p:spPr>
      </p:pic>
      <p:pic>
        <p:nvPicPr>
          <p:cNvPr id="20" name="Graphic 19">
            <a:extLst>
              <a:ext uri="{FF2B5EF4-FFF2-40B4-BE49-F238E27FC236}">
                <a16:creationId xmlns:a16="http://schemas.microsoft.com/office/drawing/2014/main" id="{9D6FF3C3-E8EB-6F75-281D-7EC60CF26BB5}"/>
              </a:ext>
            </a:extLst>
          </p:cNvPr>
          <p:cNvPicPr>
            <a:picLocks noChangeAspect="1"/>
          </p:cNvPicPr>
          <p:nvPr/>
        </p:nvPicPr>
        <p:blipFill rotWithShape="1">
          <a:blip r:embed="rId8">
            <a:extLst>
              <a:ext uri="{96DAC541-7B7A-43D3-8B79-37D633B846F1}">
                <asvg:svgBlip xmlns:asvg="http://schemas.microsoft.com/office/drawing/2016/SVG/main" r:embed="rId9"/>
              </a:ext>
            </a:extLst>
          </a:blip>
          <a:srcRect b="17964"/>
          <a:stretch/>
        </p:blipFill>
        <p:spPr>
          <a:xfrm>
            <a:off x="618797" y="5731536"/>
            <a:ext cx="787862" cy="646331"/>
          </a:xfrm>
          <a:prstGeom prst="rect">
            <a:avLst/>
          </a:prstGeom>
        </p:spPr>
      </p:pic>
      <p:sp>
        <p:nvSpPr>
          <p:cNvPr id="2" name="TextBox 1">
            <a:extLst>
              <a:ext uri="{FF2B5EF4-FFF2-40B4-BE49-F238E27FC236}">
                <a16:creationId xmlns:a16="http://schemas.microsoft.com/office/drawing/2014/main" id="{6CFC2CE5-F394-6990-63F0-E857AC5C3519}"/>
              </a:ext>
            </a:extLst>
          </p:cNvPr>
          <p:cNvSpPr txBox="1"/>
          <p:nvPr/>
        </p:nvSpPr>
        <p:spPr>
          <a:xfrm>
            <a:off x="5366615" y="5707282"/>
            <a:ext cx="2469444"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This content can be saved for personal use (non-commercial use only) with credit given to the resource authors.</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6" name="Graphic 5" descr="Download from cloud outline">
            <a:extLst>
              <a:ext uri="{FF2B5EF4-FFF2-40B4-BE49-F238E27FC236}">
                <a16:creationId xmlns:a16="http://schemas.microsoft.com/office/drawing/2014/main" id="{2D69C189-75F0-6840-CF40-7D57A5931DA0}"/>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4479126" y="5625435"/>
            <a:ext cx="787862" cy="787862"/>
          </a:xfrm>
          <a:prstGeom prst="rect">
            <a:avLst/>
          </a:prstGeom>
        </p:spPr>
      </p:pic>
    </p:spTree>
    <p:extLst>
      <p:ext uri="{BB962C8B-B14F-4D97-AF65-F5344CB8AC3E}">
        <p14:creationId xmlns:p14="http://schemas.microsoft.com/office/powerpoint/2010/main" val="26007701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8A5B30D-6EBE-AAA4-358F-AC940433A275}"/>
              </a:ext>
            </a:extLst>
          </p:cNvPr>
          <p:cNvSpPr>
            <a:spLocks noGrp="1"/>
          </p:cNvSpPr>
          <p:nvPr>
            <p:ph type="title"/>
          </p:nvPr>
        </p:nvSpPr>
        <p:spPr/>
        <p:txBody>
          <a:bodyPr/>
          <a:lstStyle/>
          <a:p>
            <a:r>
              <a:rPr lang="en-US" dirty="0"/>
              <a:t>Disclaimer</a:t>
            </a:r>
          </a:p>
        </p:txBody>
      </p:sp>
      <p:sp>
        <p:nvSpPr>
          <p:cNvPr id="10" name="Content Placeholder 4">
            <a:extLst>
              <a:ext uri="{FF2B5EF4-FFF2-40B4-BE49-F238E27FC236}">
                <a16:creationId xmlns:a16="http://schemas.microsoft.com/office/drawing/2014/main" id="{ED686F8A-DE79-29E4-3A92-6740BE7B4ED7}"/>
              </a:ext>
            </a:extLst>
          </p:cNvPr>
          <p:cNvSpPr txBox="1">
            <a:spLocks/>
          </p:cNvSpPr>
          <p:nvPr/>
        </p:nvSpPr>
        <p:spPr>
          <a:xfrm>
            <a:off x="838200" y="1825625"/>
            <a:ext cx="10515600" cy="284658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The views and opinions expressed in this educational activity are those of the faculty and do not necessarily represent the views of Total CME, LLC, the CME providers, or the companies providing educational grants. This presentation is not intended to define an exclusive course of patient management; the participant should use their clinical judgment, knowledge, experience, and diagnostic skills in applying or adopting for professional use any of the information provided herein. Any procedures, medications, or other courses of diagnosis or treatment discussed or suggested in this activity should not be used by clinicians without evaluation of their patient's conditions and possible contraindications or dangers in use, review of any applicable manufacturer’s product information, and comparison with recommendations of other authorities. Links to other sites may be provided as additional sources of information. </a:t>
            </a:r>
          </a:p>
        </p:txBody>
      </p:sp>
    </p:spTree>
    <p:extLst>
      <p:ext uri="{BB962C8B-B14F-4D97-AF65-F5344CB8AC3E}">
        <p14:creationId xmlns:p14="http://schemas.microsoft.com/office/powerpoint/2010/main" val="33065145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8CC288-0E58-601E-A38B-D00309A62275}"/>
              </a:ext>
            </a:extLst>
          </p:cNvPr>
          <p:cNvSpPr>
            <a:spLocks noGrp="1"/>
          </p:cNvSpPr>
          <p:nvPr>
            <p:ph type="title"/>
          </p:nvPr>
        </p:nvSpPr>
        <p:spPr>
          <a:xfrm>
            <a:off x="609600" y="317072"/>
            <a:ext cx="10744200" cy="1185577"/>
          </a:xfrm>
        </p:spPr>
        <p:txBody>
          <a:bodyPr>
            <a:noAutofit/>
          </a:bodyPr>
          <a:lstStyle/>
          <a:p>
            <a:r>
              <a:rPr lang="en-US" sz="2800" dirty="0"/>
              <a:t>Real-World Study of Overall Survival with Palbociclib Plus Aromatase Inhibitor in HR+/HER2- Metastatic Breast Cancer (P-Reality X)</a:t>
            </a:r>
          </a:p>
        </p:txBody>
      </p:sp>
      <p:sp>
        <p:nvSpPr>
          <p:cNvPr id="3" name="Content Placeholder 2">
            <a:extLst>
              <a:ext uri="{FF2B5EF4-FFF2-40B4-BE49-F238E27FC236}">
                <a16:creationId xmlns:a16="http://schemas.microsoft.com/office/drawing/2014/main" id="{9B23B8CF-DEF2-0AD2-EF22-791C91A6CC0D}"/>
              </a:ext>
            </a:extLst>
          </p:cNvPr>
          <p:cNvSpPr>
            <a:spLocks noGrp="1"/>
          </p:cNvSpPr>
          <p:nvPr>
            <p:ph idx="1"/>
          </p:nvPr>
        </p:nvSpPr>
        <p:spPr>
          <a:xfrm>
            <a:off x="631370" y="1759241"/>
            <a:ext cx="10744200" cy="4301925"/>
          </a:xfrm>
        </p:spPr>
        <p:txBody>
          <a:bodyPr>
            <a:normAutofit/>
          </a:bodyPr>
          <a:lstStyle/>
          <a:p>
            <a:r>
              <a:rPr lang="en-US" dirty="0"/>
              <a:t>Data source: Flatiron (mostly community oncology practices)</a:t>
            </a:r>
          </a:p>
          <a:p>
            <a:r>
              <a:rPr lang="en-US" dirty="0"/>
              <a:t>N= 2888 </a:t>
            </a:r>
          </a:p>
          <a:p>
            <a:r>
              <a:rPr lang="en-US" dirty="0"/>
              <a:t>Timeline 2/2015 – 3/2020</a:t>
            </a:r>
          </a:p>
          <a:p>
            <a:r>
              <a:rPr lang="en-US" dirty="0"/>
              <a:t>Demographics: median age 70, 68% non-Hispanic white, 30% visceral disease</a:t>
            </a:r>
          </a:p>
          <a:p>
            <a:r>
              <a:rPr lang="en-US" dirty="0"/>
              <a:t>Median follow up (months): 23.9 AI+P and 24.5 AI only</a:t>
            </a:r>
          </a:p>
          <a:p>
            <a:r>
              <a:rPr lang="en-US" dirty="0"/>
              <a:t>Endpoints: </a:t>
            </a:r>
            <a:r>
              <a:rPr lang="en-US" dirty="0" err="1"/>
              <a:t>rwPFS</a:t>
            </a:r>
            <a:r>
              <a:rPr lang="en-US" dirty="0"/>
              <a:t> and OS</a:t>
            </a:r>
          </a:p>
          <a:p>
            <a:endParaRPr lang="en-US" dirty="0"/>
          </a:p>
        </p:txBody>
      </p:sp>
      <p:sp>
        <p:nvSpPr>
          <p:cNvPr id="8" name="Footer Placeholder 7">
            <a:extLst>
              <a:ext uri="{FF2B5EF4-FFF2-40B4-BE49-F238E27FC236}">
                <a16:creationId xmlns:a16="http://schemas.microsoft.com/office/drawing/2014/main" id="{39E9C859-A51D-AA9A-2FB7-FAE0D5790B87}"/>
              </a:ext>
            </a:extLst>
          </p:cNvPr>
          <p:cNvSpPr>
            <a:spLocks noGrp="1"/>
          </p:cNvSpPr>
          <p:nvPr>
            <p:ph type="ftr" sz="quarter" idx="3"/>
          </p:nvPr>
        </p:nvSpPr>
        <p:spPr/>
        <p:txBody>
          <a:bodyPr/>
          <a:lstStyle/>
          <a:p>
            <a:r>
              <a:rPr lang="en-US"/>
              <a:t>Rugo HS, et al. </a:t>
            </a:r>
            <a:r>
              <a:rPr lang="en-US" i="1"/>
              <a:t>NPJ Breast Cancer</a:t>
            </a:r>
            <a:r>
              <a:rPr lang="en-US"/>
              <a:t>. 2022;8:114.</a:t>
            </a:r>
          </a:p>
        </p:txBody>
      </p:sp>
    </p:spTree>
    <p:extLst>
      <p:ext uri="{BB962C8B-B14F-4D97-AF65-F5344CB8AC3E}">
        <p14:creationId xmlns:p14="http://schemas.microsoft.com/office/powerpoint/2010/main" val="22288958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4AA53D-01AC-96DC-3926-F516A1CB1A96}"/>
              </a:ext>
            </a:extLst>
          </p:cNvPr>
          <p:cNvSpPr>
            <a:spLocks noGrp="1"/>
          </p:cNvSpPr>
          <p:nvPr>
            <p:ph type="title"/>
          </p:nvPr>
        </p:nvSpPr>
        <p:spPr>
          <a:xfrm>
            <a:off x="609600" y="307991"/>
            <a:ext cx="10744200" cy="1185577"/>
          </a:xfrm>
        </p:spPr>
        <p:txBody>
          <a:bodyPr>
            <a:noAutofit/>
          </a:bodyPr>
          <a:lstStyle/>
          <a:p>
            <a:r>
              <a:rPr lang="en-US" sz="2800" dirty="0"/>
              <a:t>Real-World Study of Overall Survival with Palbociclib Plus Aromatase Inhibitor in HR+/HER2- Metastatic Breast Cancer (P-Reality X)</a:t>
            </a:r>
          </a:p>
        </p:txBody>
      </p:sp>
      <p:pic>
        <p:nvPicPr>
          <p:cNvPr id="10" name="Content Placeholder 10">
            <a:extLst>
              <a:ext uri="{FF2B5EF4-FFF2-40B4-BE49-F238E27FC236}">
                <a16:creationId xmlns:a16="http://schemas.microsoft.com/office/drawing/2014/main" id="{1B84F898-A8D2-E24D-4A39-1A1A51B0A2C9}"/>
              </a:ext>
            </a:extLst>
          </p:cNvPr>
          <p:cNvPicPr>
            <a:picLocks noGrp="1" noChangeAspect="1"/>
          </p:cNvPicPr>
          <p:nvPr>
            <p:ph idx="1"/>
          </p:nvPr>
        </p:nvPicPr>
        <p:blipFill>
          <a:blip r:embed="rId2"/>
          <a:stretch>
            <a:fillRect/>
          </a:stretch>
        </p:blipFill>
        <p:spPr>
          <a:xfrm>
            <a:off x="8394700" y="3331972"/>
            <a:ext cx="2959100" cy="2501900"/>
          </a:xfrm>
        </p:spPr>
      </p:pic>
      <p:pic>
        <p:nvPicPr>
          <p:cNvPr id="7" name="Picture 6">
            <a:extLst>
              <a:ext uri="{FF2B5EF4-FFF2-40B4-BE49-F238E27FC236}">
                <a16:creationId xmlns:a16="http://schemas.microsoft.com/office/drawing/2014/main" id="{4DC691AC-1690-AF1F-1FDD-6D8F6CEA097B}"/>
              </a:ext>
            </a:extLst>
          </p:cNvPr>
          <p:cNvPicPr>
            <a:picLocks noChangeAspect="1"/>
          </p:cNvPicPr>
          <p:nvPr/>
        </p:nvPicPr>
        <p:blipFill>
          <a:blip r:embed="rId3"/>
          <a:stretch>
            <a:fillRect/>
          </a:stretch>
        </p:blipFill>
        <p:spPr>
          <a:xfrm>
            <a:off x="838200" y="3311157"/>
            <a:ext cx="3077004" cy="2543530"/>
          </a:xfrm>
          <a:prstGeom prst="rect">
            <a:avLst/>
          </a:prstGeom>
        </p:spPr>
      </p:pic>
      <p:pic>
        <p:nvPicPr>
          <p:cNvPr id="9" name="Picture 8">
            <a:extLst>
              <a:ext uri="{FF2B5EF4-FFF2-40B4-BE49-F238E27FC236}">
                <a16:creationId xmlns:a16="http://schemas.microsoft.com/office/drawing/2014/main" id="{1F22C824-71B7-4A1A-CB1B-C9DD9F03F3DC}"/>
              </a:ext>
            </a:extLst>
          </p:cNvPr>
          <p:cNvPicPr>
            <a:picLocks noChangeAspect="1"/>
          </p:cNvPicPr>
          <p:nvPr/>
        </p:nvPicPr>
        <p:blipFill>
          <a:blip r:embed="rId4"/>
          <a:stretch>
            <a:fillRect/>
          </a:stretch>
        </p:blipFill>
        <p:spPr>
          <a:xfrm>
            <a:off x="4581314" y="3339736"/>
            <a:ext cx="3029373" cy="2486372"/>
          </a:xfrm>
          <a:prstGeom prst="rect">
            <a:avLst/>
          </a:prstGeom>
        </p:spPr>
      </p:pic>
      <p:sp>
        <p:nvSpPr>
          <p:cNvPr id="17" name="TextBox 16">
            <a:extLst>
              <a:ext uri="{FF2B5EF4-FFF2-40B4-BE49-F238E27FC236}">
                <a16:creationId xmlns:a16="http://schemas.microsoft.com/office/drawing/2014/main" id="{F53415F7-20FB-E9F9-B16A-278A708533C0}"/>
              </a:ext>
            </a:extLst>
          </p:cNvPr>
          <p:cNvSpPr txBox="1"/>
          <p:nvPr/>
        </p:nvSpPr>
        <p:spPr>
          <a:xfrm>
            <a:off x="838200" y="1786148"/>
            <a:ext cx="5498011" cy="1323439"/>
          </a:xfrm>
          <a:prstGeom prst="rect">
            <a:avLst/>
          </a:prstGeom>
          <a:noFill/>
        </p:spPr>
        <p:txBody>
          <a:bodyPr wrap="square" rtlCol="0">
            <a:spAutoFit/>
          </a:bodyPr>
          <a:lstStyle/>
          <a:p>
            <a:r>
              <a:rPr lang="en-US" sz="1600" dirty="0">
                <a:solidFill>
                  <a:prstClr val="black"/>
                </a:solidFill>
              </a:rPr>
              <a:t>		       </a:t>
            </a:r>
            <a:r>
              <a:rPr lang="en-US" sz="1600" u="sng" dirty="0" err="1">
                <a:solidFill>
                  <a:prstClr val="black"/>
                </a:solidFill>
              </a:rPr>
              <a:t>rwPFS</a:t>
            </a:r>
            <a:r>
              <a:rPr lang="en-US" sz="1600" u="sng" dirty="0">
                <a:solidFill>
                  <a:prstClr val="black"/>
                </a:solidFill>
              </a:rPr>
              <a:t> (months)</a:t>
            </a:r>
          </a:p>
          <a:p>
            <a:r>
              <a:rPr lang="en-US" sz="1600" dirty="0">
                <a:solidFill>
                  <a:prstClr val="black"/>
                </a:solidFill>
              </a:rPr>
              <a:t>		     Palbociclib + AI		AI</a:t>
            </a:r>
          </a:p>
          <a:p>
            <a:r>
              <a:rPr lang="en-US" sz="1600" dirty="0">
                <a:solidFill>
                  <a:prstClr val="black"/>
                </a:solidFill>
              </a:rPr>
              <a:t>Median unadjusted	             19.8 		13.9 </a:t>
            </a:r>
          </a:p>
          <a:p>
            <a:r>
              <a:rPr lang="en-US" sz="1600" dirty="0" err="1">
                <a:solidFill>
                  <a:prstClr val="black"/>
                </a:solidFill>
              </a:rPr>
              <a:t>sIPTW</a:t>
            </a:r>
            <a:r>
              <a:rPr lang="en-US" sz="1600" dirty="0">
                <a:solidFill>
                  <a:prstClr val="black"/>
                </a:solidFill>
              </a:rPr>
              <a:t>		             19.3		13.9 </a:t>
            </a:r>
          </a:p>
          <a:p>
            <a:r>
              <a:rPr lang="en-US" sz="1600" dirty="0">
                <a:solidFill>
                  <a:prstClr val="black"/>
                </a:solidFill>
              </a:rPr>
              <a:t>PSM		             19.8		14.9 </a:t>
            </a:r>
          </a:p>
        </p:txBody>
      </p:sp>
      <p:sp>
        <p:nvSpPr>
          <p:cNvPr id="19" name="TextBox 18">
            <a:extLst>
              <a:ext uri="{FF2B5EF4-FFF2-40B4-BE49-F238E27FC236}">
                <a16:creationId xmlns:a16="http://schemas.microsoft.com/office/drawing/2014/main" id="{06897245-1748-4601-F074-E190B751C531}"/>
              </a:ext>
            </a:extLst>
          </p:cNvPr>
          <p:cNvSpPr txBox="1"/>
          <p:nvPr/>
        </p:nvSpPr>
        <p:spPr>
          <a:xfrm>
            <a:off x="6336211" y="1786147"/>
            <a:ext cx="5498011" cy="1323439"/>
          </a:xfrm>
          <a:prstGeom prst="rect">
            <a:avLst/>
          </a:prstGeom>
          <a:noFill/>
        </p:spPr>
        <p:txBody>
          <a:bodyPr wrap="square" rtlCol="0">
            <a:spAutoFit/>
          </a:bodyPr>
          <a:lstStyle/>
          <a:p>
            <a:r>
              <a:rPr lang="en-US" sz="1600" dirty="0">
                <a:solidFill>
                  <a:prstClr val="black"/>
                </a:solidFill>
              </a:rPr>
              <a:t>		       </a:t>
            </a:r>
            <a:r>
              <a:rPr lang="en-US" sz="1600" u="sng" dirty="0">
                <a:solidFill>
                  <a:prstClr val="black"/>
                </a:solidFill>
              </a:rPr>
              <a:t>OS (months) </a:t>
            </a:r>
            <a:r>
              <a:rPr lang="en-US" sz="1600" dirty="0">
                <a:solidFill>
                  <a:prstClr val="black"/>
                </a:solidFill>
              </a:rPr>
              <a:t>          </a:t>
            </a:r>
            <a:r>
              <a:rPr lang="en-US" sz="1600" u="sng" dirty="0">
                <a:solidFill>
                  <a:prstClr val="black"/>
                </a:solidFill>
              </a:rPr>
              <a:t>  </a:t>
            </a:r>
          </a:p>
          <a:p>
            <a:r>
              <a:rPr lang="en-US" sz="1600" dirty="0">
                <a:solidFill>
                  <a:prstClr val="black"/>
                </a:solidFill>
              </a:rPr>
              <a:t>		     Palbociclib +AI		AI</a:t>
            </a:r>
          </a:p>
          <a:p>
            <a:r>
              <a:rPr lang="en-US" sz="1600" dirty="0">
                <a:solidFill>
                  <a:prstClr val="black"/>
                </a:solidFill>
              </a:rPr>
              <a:t>Median unadjusted	              53.4 	               40.4 </a:t>
            </a:r>
          </a:p>
          <a:p>
            <a:r>
              <a:rPr lang="en-US" sz="1600" dirty="0" err="1">
                <a:solidFill>
                  <a:prstClr val="black"/>
                </a:solidFill>
              </a:rPr>
              <a:t>sIPTW</a:t>
            </a:r>
            <a:r>
              <a:rPr lang="en-US" sz="1600" dirty="0">
                <a:solidFill>
                  <a:prstClr val="black"/>
                </a:solidFill>
              </a:rPr>
              <a:t>		              49.1 	               43.2 </a:t>
            </a:r>
          </a:p>
          <a:p>
            <a:r>
              <a:rPr lang="en-US" sz="1600" dirty="0">
                <a:solidFill>
                  <a:prstClr val="black"/>
                </a:solidFill>
              </a:rPr>
              <a:t>PSM	            	              57.8 	               43.5   </a:t>
            </a:r>
          </a:p>
        </p:txBody>
      </p:sp>
      <p:sp>
        <p:nvSpPr>
          <p:cNvPr id="20" name="Footer Placeholder 19">
            <a:extLst>
              <a:ext uri="{FF2B5EF4-FFF2-40B4-BE49-F238E27FC236}">
                <a16:creationId xmlns:a16="http://schemas.microsoft.com/office/drawing/2014/main" id="{2DF3C424-EF52-2C72-DAF0-7E3AF13D1DC3}"/>
              </a:ext>
            </a:extLst>
          </p:cNvPr>
          <p:cNvSpPr>
            <a:spLocks noGrp="1"/>
          </p:cNvSpPr>
          <p:nvPr>
            <p:ph type="ftr" sz="quarter" idx="3"/>
          </p:nvPr>
        </p:nvSpPr>
        <p:spPr/>
        <p:txBody>
          <a:bodyPr/>
          <a:lstStyle/>
          <a:p>
            <a:r>
              <a:rPr lang="en-US"/>
              <a:t>Rugo HS, et al. </a:t>
            </a:r>
            <a:r>
              <a:rPr lang="en-US" i="1"/>
              <a:t>NPJ Breast Cancer</a:t>
            </a:r>
            <a:r>
              <a:rPr lang="en-US"/>
              <a:t>. 2022;8:114.</a:t>
            </a:r>
          </a:p>
        </p:txBody>
      </p:sp>
    </p:spTree>
    <p:extLst>
      <p:ext uri="{BB962C8B-B14F-4D97-AF65-F5344CB8AC3E}">
        <p14:creationId xmlns:p14="http://schemas.microsoft.com/office/powerpoint/2010/main" val="15376458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4645B0-9479-ADF7-6A90-E5BCDE6AAB7E}"/>
              </a:ext>
            </a:extLst>
          </p:cNvPr>
          <p:cNvSpPr>
            <a:spLocks noGrp="1"/>
          </p:cNvSpPr>
          <p:nvPr>
            <p:ph type="title"/>
          </p:nvPr>
        </p:nvSpPr>
        <p:spPr>
          <a:xfrm>
            <a:off x="609600" y="306964"/>
            <a:ext cx="10744200" cy="1184275"/>
          </a:xfrm>
        </p:spPr>
        <p:txBody>
          <a:bodyPr>
            <a:noAutofit/>
          </a:bodyPr>
          <a:lstStyle/>
          <a:p>
            <a:r>
              <a:rPr lang="en-US" sz="2800" dirty="0"/>
              <a:t>Real-World Clinical Outcomes of Palbociclib Plus Endocrine Therapy (ET) in HR+ Advanced Breast Cancer: Results from the POLARIS Trial</a:t>
            </a:r>
          </a:p>
        </p:txBody>
      </p:sp>
      <p:sp>
        <p:nvSpPr>
          <p:cNvPr id="3" name="Content Placeholder 2">
            <a:extLst>
              <a:ext uri="{FF2B5EF4-FFF2-40B4-BE49-F238E27FC236}">
                <a16:creationId xmlns:a16="http://schemas.microsoft.com/office/drawing/2014/main" id="{E706D6B9-C24E-8BB5-283A-C5A34C215B89}"/>
              </a:ext>
            </a:extLst>
          </p:cNvPr>
          <p:cNvSpPr>
            <a:spLocks noGrp="1"/>
          </p:cNvSpPr>
          <p:nvPr>
            <p:ph idx="1"/>
          </p:nvPr>
        </p:nvSpPr>
        <p:spPr>
          <a:xfrm>
            <a:off x="609600" y="1686971"/>
            <a:ext cx="10744200" cy="4439509"/>
          </a:xfrm>
        </p:spPr>
        <p:txBody>
          <a:bodyPr/>
          <a:lstStyle/>
          <a:p>
            <a:r>
              <a:rPr lang="en-US" dirty="0"/>
              <a:t>Data source: prospective, observational, multi-institutional real-world study	</a:t>
            </a:r>
          </a:p>
          <a:p>
            <a:r>
              <a:rPr lang="en-US" dirty="0"/>
              <a:t>N= 1242, 902 1st line therapy and 340 2nd line or later therapy </a:t>
            </a:r>
          </a:p>
          <a:p>
            <a:r>
              <a:rPr lang="en-US" dirty="0"/>
              <a:t>Demographics: median age 64, 82% non-Hispanic white, 68% recurrent disease, 39% visceral metastatic disease, and 34% bone only metastatic disease</a:t>
            </a:r>
          </a:p>
          <a:p>
            <a:r>
              <a:rPr lang="en-US" dirty="0"/>
              <a:t>Median follow up: 35.7 months</a:t>
            </a:r>
          </a:p>
          <a:p>
            <a:r>
              <a:rPr lang="en-US" dirty="0"/>
              <a:t>Endpoints: </a:t>
            </a:r>
            <a:r>
              <a:rPr lang="en-US" dirty="0" err="1"/>
              <a:t>rwPFS</a:t>
            </a:r>
            <a:r>
              <a:rPr lang="en-US" dirty="0"/>
              <a:t>, </a:t>
            </a:r>
            <a:r>
              <a:rPr lang="en-US" dirty="0" err="1"/>
              <a:t>rwRR</a:t>
            </a:r>
            <a:r>
              <a:rPr lang="en-US" dirty="0"/>
              <a:t>, </a:t>
            </a:r>
            <a:r>
              <a:rPr lang="en-US" dirty="0" err="1"/>
              <a:t>rwCBR</a:t>
            </a:r>
            <a:r>
              <a:rPr lang="en-US" dirty="0"/>
              <a:t>, OS</a:t>
            </a:r>
          </a:p>
        </p:txBody>
      </p:sp>
      <p:sp>
        <p:nvSpPr>
          <p:cNvPr id="10" name="Footer Placeholder 9">
            <a:extLst>
              <a:ext uri="{FF2B5EF4-FFF2-40B4-BE49-F238E27FC236}">
                <a16:creationId xmlns:a16="http://schemas.microsoft.com/office/drawing/2014/main" id="{DB501D69-B1C8-F104-68F1-E0DAD923AFCF}"/>
              </a:ext>
            </a:extLst>
          </p:cNvPr>
          <p:cNvSpPr>
            <a:spLocks noGrp="1"/>
          </p:cNvSpPr>
          <p:nvPr>
            <p:ph type="ftr" sz="quarter" idx="3"/>
          </p:nvPr>
        </p:nvSpPr>
        <p:spPr/>
        <p:txBody>
          <a:bodyPr/>
          <a:lstStyle/>
          <a:p>
            <a:r>
              <a:rPr lang="en-US"/>
              <a:t>OS, overall survival; rwCBR, real world clinical benefit rate; rwPFS, real world progression free survival; rwRR, real world response rate. 
Tripathy D, et al</a:t>
            </a:r>
            <a:r>
              <a:rPr lang="en-US" i="1"/>
              <a:t>. ESMO 2022</a:t>
            </a:r>
            <a:r>
              <a:rPr lang="en-US"/>
              <a:t>. Abstract 251P.</a:t>
            </a:r>
          </a:p>
        </p:txBody>
      </p:sp>
    </p:spTree>
    <p:extLst>
      <p:ext uri="{BB962C8B-B14F-4D97-AF65-F5344CB8AC3E}">
        <p14:creationId xmlns:p14="http://schemas.microsoft.com/office/powerpoint/2010/main" val="3549445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A12BC6-2488-3B08-B1B2-5894342A5318}"/>
              </a:ext>
            </a:extLst>
          </p:cNvPr>
          <p:cNvSpPr>
            <a:spLocks noGrp="1"/>
          </p:cNvSpPr>
          <p:nvPr>
            <p:ph type="title"/>
          </p:nvPr>
        </p:nvSpPr>
        <p:spPr>
          <a:xfrm>
            <a:off x="609600" y="306076"/>
            <a:ext cx="10744200" cy="1184275"/>
          </a:xfrm>
        </p:spPr>
        <p:txBody>
          <a:bodyPr>
            <a:noAutofit/>
          </a:bodyPr>
          <a:lstStyle/>
          <a:p>
            <a:r>
              <a:rPr lang="en-US" sz="2800" dirty="0"/>
              <a:t>Real-World Clinical Outcomes of Palbociclib Plus Endocrine Therapy (ET) in HR+ Advanced Breast Cancer: Results from the POLARIS Trial</a:t>
            </a:r>
          </a:p>
        </p:txBody>
      </p:sp>
      <p:sp>
        <p:nvSpPr>
          <p:cNvPr id="7" name="Footer Placeholder 6">
            <a:extLst>
              <a:ext uri="{FF2B5EF4-FFF2-40B4-BE49-F238E27FC236}">
                <a16:creationId xmlns:a16="http://schemas.microsoft.com/office/drawing/2014/main" id="{F3F0B03C-C3C2-B44A-E46D-EFA3A546567F}"/>
              </a:ext>
            </a:extLst>
          </p:cNvPr>
          <p:cNvSpPr>
            <a:spLocks noGrp="1"/>
          </p:cNvSpPr>
          <p:nvPr>
            <p:ph type="ftr" sz="quarter" idx="3"/>
          </p:nvPr>
        </p:nvSpPr>
        <p:spPr/>
        <p:txBody>
          <a:bodyPr/>
          <a:lstStyle/>
          <a:p>
            <a:r>
              <a:rPr lang="en-US"/>
              <a:t>Tripathy D, et al. </a:t>
            </a:r>
            <a:r>
              <a:rPr lang="en-US" i="1"/>
              <a:t>ESMO 2022</a:t>
            </a:r>
            <a:r>
              <a:rPr lang="en-US"/>
              <a:t>. Abstract 251P</a:t>
            </a:r>
          </a:p>
        </p:txBody>
      </p:sp>
      <p:graphicFrame>
        <p:nvGraphicFramePr>
          <p:cNvPr id="10" name="Content Placeholder 9">
            <a:extLst>
              <a:ext uri="{FF2B5EF4-FFF2-40B4-BE49-F238E27FC236}">
                <a16:creationId xmlns:a16="http://schemas.microsoft.com/office/drawing/2014/main" id="{62A75344-607E-AE95-D496-0F34A97613A5}"/>
              </a:ext>
            </a:extLst>
          </p:cNvPr>
          <p:cNvGraphicFramePr>
            <a:graphicFrameLocks noGrp="1"/>
          </p:cNvGraphicFramePr>
          <p:nvPr>
            <p:ph idx="1"/>
            <p:extLst>
              <p:ext uri="{D42A27DB-BD31-4B8C-83A1-F6EECF244321}">
                <p14:modId xmlns:p14="http://schemas.microsoft.com/office/powerpoint/2010/main" val="981281956"/>
              </p:ext>
            </p:extLst>
          </p:nvPr>
        </p:nvGraphicFramePr>
        <p:xfrm>
          <a:off x="2510790" y="1872546"/>
          <a:ext cx="7170420" cy="2723255"/>
        </p:xfrm>
        <a:graphic>
          <a:graphicData uri="http://schemas.openxmlformats.org/drawingml/2006/table">
            <a:tbl>
              <a:tblPr firstRow="1" bandRow="1">
                <a:tableStyleId>{5C22544A-7EE6-4342-B048-85BDC9FD1C3A}</a:tableStyleId>
              </a:tblPr>
              <a:tblGrid>
                <a:gridCol w="2390140">
                  <a:extLst>
                    <a:ext uri="{9D8B030D-6E8A-4147-A177-3AD203B41FA5}">
                      <a16:colId xmlns:a16="http://schemas.microsoft.com/office/drawing/2014/main" val="3672920853"/>
                    </a:ext>
                  </a:extLst>
                </a:gridCol>
                <a:gridCol w="2390140">
                  <a:extLst>
                    <a:ext uri="{9D8B030D-6E8A-4147-A177-3AD203B41FA5}">
                      <a16:colId xmlns:a16="http://schemas.microsoft.com/office/drawing/2014/main" val="339878208"/>
                    </a:ext>
                  </a:extLst>
                </a:gridCol>
                <a:gridCol w="2390140">
                  <a:extLst>
                    <a:ext uri="{9D8B030D-6E8A-4147-A177-3AD203B41FA5}">
                      <a16:colId xmlns:a16="http://schemas.microsoft.com/office/drawing/2014/main" val="1389732858"/>
                    </a:ext>
                  </a:extLst>
                </a:gridCol>
              </a:tblGrid>
              <a:tr h="544651">
                <a:tc>
                  <a:txBody>
                    <a:bodyPr/>
                    <a:lstStyle/>
                    <a:p>
                      <a:pPr algn="l"/>
                      <a:endParaRPr lang="en-US" b="1">
                        <a:solidFill>
                          <a:schemeClr val="bg2"/>
                        </a:solidFill>
                      </a:endParaRPr>
                    </a:p>
                  </a:txBody>
                  <a:tcPr anchor="ctr">
                    <a:solidFill>
                      <a:schemeClr val="accent1"/>
                    </a:solidFill>
                  </a:tcPr>
                </a:tc>
                <a:tc>
                  <a:txBody>
                    <a:bodyPr/>
                    <a:lstStyle/>
                    <a:p>
                      <a:pPr algn="ctr"/>
                      <a:r>
                        <a:rPr lang="en-US" dirty="0"/>
                        <a:t>1L (n=902)</a:t>
                      </a:r>
                      <a:endParaRPr lang="en-US"/>
                    </a:p>
                  </a:txBody>
                  <a:tcPr anchor="ctr"/>
                </a:tc>
                <a:tc>
                  <a:txBody>
                    <a:bodyPr/>
                    <a:lstStyle/>
                    <a:p>
                      <a:pPr algn="ctr"/>
                      <a:r>
                        <a:rPr lang="en-US" dirty="0"/>
                        <a:t>≥2L (n=340)</a:t>
                      </a:r>
                      <a:endParaRPr lang="en-US"/>
                    </a:p>
                  </a:txBody>
                  <a:tcPr anchor="ctr"/>
                </a:tc>
                <a:extLst>
                  <a:ext uri="{0D108BD9-81ED-4DB2-BD59-A6C34878D82A}">
                    <a16:rowId xmlns:a16="http://schemas.microsoft.com/office/drawing/2014/main" val="628637097"/>
                  </a:ext>
                </a:extLst>
              </a:tr>
              <a:tr h="544651">
                <a:tc>
                  <a:txBody>
                    <a:bodyPr/>
                    <a:lstStyle/>
                    <a:p>
                      <a:pPr algn="l"/>
                      <a:r>
                        <a:rPr lang="en-US" b="1" dirty="0" err="1">
                          <a:solidFill>
                            <a:schemeClr val="bg2"/>
                          </a:solidFill>
                        </a:rPr>
                        <a:t>rwRR</a:t>
                      </a:r>
                      <a:r>
                        <a:rPr lang="en-US" b="1" dirty="0">
                          <a:solidFill>
                            <a:schemeClr val="bg2"/>
                          </a:solidFill>
                        </a:rPr>
                        <a:t> (%)</a:t>
                      </a:r>
                      <a:endParaRPr lang="en-US" b="1">
                        <a:solidFill>
                          <a:schemeClr val="bg2"/>
                        </a:solidFill>
                      </a:endParaRPr>
                    </a:p>
                  </a:txBody>
                  <a:tcPr anchor="ctr">
                    <a:solidFill>
                      <a:schemeClr val="accent1"/>
                    </a:solidFill>
                  </a:tcPr>
                </a:tc>
                <a:tc>
                  <a:txBody>
                    <a:bodyPr/>
                    <a:lstStyle/>
                    <a:p>
                      <a:pPr algn="ctr"/>
                      <a:r>
                        <a:rPr lang="en-US" sz="1800" b="1">
                          <a:solidFill>
                            <a:schemeClr val="tx2"/>
                          </a:solidFill>
                        </a:rPr>
                        <a:t>33</a:t>
                      </a:r>
                    </a:p>
                  </a:txBody>
                  <a:tcPr anchor="ctr"/>
                </a:tc>
                <a:tc>
                  <a:txBody>
                    <a:bodyPr/>
                    <a:lstStyle/>
                    <a:p>
                      <a:pPr algn="ctr"/>
                      <a:r>
                        <a:rPr lang="en-US" sz="1800" b="1">
                          <a:solidFill>
                            <a:schemeClr val="tx2"/>
                          </a:solidFill>
                        </a:rPr>
                        <a:t>21.5</a:t>
                      </a:r>
                    </a:p>
                  </a:txBody>
                  <a:tcPr anchor="ctr"/>
                </a:tc>
                <a:extLst>
                  <a:ext uri="{0D108BD9-81ED-4DB2-BD59-A6C34878D82A}">
                    <a16:rowId xmlns:a16="http://schemas.microsoft.com/office/drawing/2014/main" val="3546746764"/>
                  </a:ext>
                </a:extLst>
              </a:tr>
              <a:tr h="544651">
                <a:tc>
                  <a:txBody>
                    <a:bodyPr/>
                    <a:lstStyle/>
                    <a:p>
                      <a:pPr algn="l"/>
                      <a:r>
                        <a:rPr lang="en-US" b="1" dirty="0" err="1">
                          <a:solidFill>
                            <a:schemeClr val="bg2"/>
                          </a:solidFill>
                        </a:rPr>
                        <a:t>rwCBR</a:t>
                      </a:r>
                      <a:r>
                        <a:rPr lang="en-US" b="1" dirty="0">
                          <a:solidFill>
                            <a:schemeClr val="bg2"/>
                          </a:solidFill>
                        </a:rPr>
                        <a:t>(%)</a:t>
                      </a:r>
                      <a:endParaRPr lang="en-US" b="1">
                        <a:solidFill>
                          <a:schemeClr val="bg2"/>
                        </a:solidFill>
                      </a:endParaRPr>
                    </a:p>
                  </a:txBody>
                  <a:tcPr anchor="ctr">
                    <a:solidFill>
                      <a:schemeClr val="accent1"/>
                    </a:solidFill>
                  </a:tcPr>
                </a:tc>
                <a:tc>
                  <a:txBody>
                    <a:bodyPr/>
                    <a:lstStyle/>
                    <a:p>
                      <a:pPr algn="ctr"/>
                      <a:r>
                        <a:rPr lang="en-US" sz="1800" b="1" dirty="0">
                          <a:solidFill>
                            <a:schemeClr val="tx2"/>
                          </a:solidFill>
                        </a:rPr>
                        <a:t>68</a:t>
                      </a:r>
                    </a:p>
                  </a:txBody>
                  <a:tcPr anchor="ctr"/>
                </a:tc>
                <a:tc>
                  <a:txBody>
                    <a:bodyPr/>
                    <a:lstStyle/>
                    <a:p>
                      <a:pPr algn="ctr"/>
                      <a:r>
                        <a:rPr lang="en-US" sz="1800" b="1">
                          <a:solidFill>
                            <a:schemeClr val="tx2"/>
                          </a:solidFill>
                        </a:rPr>
                        <a:t>58</a:t>
                      </a:r>
                    </a:p>
                  </a:txBody>
                  <a:tcPr anchor="ctr"/>
                </a:tc>
                <a:extLst>
                  <a:ext uri="{0D108BD9-81ED-4DB2-BD59-A6C34878D82A}">
                    <a16:rowId xmlns:a16="http://schemas.microsoft.com/office/drawing/2014/main" val="2897653596"/>
                  </a:ext>
                </a:extLst>
              </a:tr>
              <a:tr h="544651">
                <a:tc>
                  <a:txBody>
                    <a:bodyPr/>
                    <a:lstStyle/>
                    <a:p>
                      <a:pPr algn="l"/>
                      <a:r>
                        <a:rPr lang="en-US" b="1" dirty="0" err="1">
                          <a:solidFill>
                            <a:schemeClr val="bg2"/>
                          </a:solidFill>
                        </a:rPr>
                        <a:t>rwPFS</a:t>
                      </a:r>
                      <a:r>
                        <a:rPr lang="en-US" b="1" dirty="0">
                          <a:solidFill>
                            <a:schemeClr val="bg2"/>
                          </a:solidFill>
                        </a:rPr>
                        <a:t>(</a:t>
                      </a:r>
                      <a:r>
                        <a:rPr lang="en-US" b="1" dirty="0" err="1">
                          <a:solidFill>
                            <a:schemeClr val="bg2"/>
                          </a:solidFill>
                        </a:rPr>
                        <a:t>mo</a:t>
                      </a:r>
                      <a:r>
                        <a:rPr lang="en-US" b="1" dirty="0">
                          <a:solidFill>
                            <a:schemeClr val="bg2"/>
                          </a:solidFill>
                        </a:rPr>
                        <a:t>)</a:t>
                      </a:r>
                      <a:endParaRPr lang="en-US" b="1">
                        <a:solidFill>
                          <a:schemeClr val="bg2"/>
                        </a:solidFill>
                      </a:endParaRPr>
                    </a:p>
                  </a:txBody>
                  <a:tcPr anchor="ctr">
                    <a:solidFill>
                      <a:schemeClr val="accent1"/>
                    </a:solidFill>
                  </a:tcPr>
                </a:tc>
                <a:tc>
                  <a:txBody>
                    <a:bodyPr/>
                    <a:lstStyle/>
                    <a:p>
                      <a:pPr algn="ctr"/>
                      <a:r>
                        <a:rPr lang="en-US" sz="1800" b="1">
                          <a:solidFill>
                            <a:schemeClr val="tx2"/>
                          </a:solidFill>
                        </a:rPr>
                        <a:t>32.2</a:t>
                      </a:r>
                    </a:p>
                  </a:txBody>
                  <a:tcPr anchor="ctr"/>
                </a:tc>
                <a:tc>
                  <a:txBody>
                    <a:bodyPr/>
                    <a:lstStyle/>
                    <a:p>
                      <a:pPr algn="ctr"/>
                      <a:r>
                        <a:rPr lang="en-US" sz="1800" b="1">
                          <a:solidFill>
                            <a:schemeClr val="tx2"/>
                          </a:solidFill>
                        </a:rPr>
                        <a:t>24.2</a:t>
                      </a:r>
                    </a:p>
                  </a:txBody>
                  <a:tcPr anchor="ctr"/>
                </a:tc>
                <a:extLst>
                  <a:ext uri="{0D108BD9-81ED-4DB2-BD59-A6C34878D82A}">
                    <a16:rowId xmlns:a16="http://schemas.microsoft.com/office/drawing/2014/main" val="1106358688"/>
                  </a:ext>
                </a:extLst>
              </a:tr>
              <a:tr h="544651">
                <a:tc>
                  <a:txBody>
                    <a:bodyPr/>
                    <a:lstStyle/>
                    <a:p>
                      <a:pPr algn="l"/>
                      <a:r>
                        <a:rPr lang="en-US" b="1" dirty="0">
                          <a:solidFill>
                            <a:schemeClr val="bg2"/>
                          </a:solidFill>
                        </a:rPr>
                        <a:t>OS (</a:t>
                      </a:r>
                      <a:r>
                        <a:rPr lang="en-US" b="1" dirty="0" err="1">
                          <a:solidFill>
                            <a:schemeClr val="bg2"/>
                          </a:solidFill>
                        </a:rPr>
                        <a:t>mo</a:t>
                      </a:r>
                      <a:r>
                        <a:rPr lang="en-US" b="1" dirty="0">
                          <a:solidFill>
                            <a:schemeClr val="bg2"/>
                          </a:solidFill>
                        </a:rPr>
                        <a:t>)</a:t>
                      </a:r>
                      <a:endParaRPr lang="en-US" b="1">
                        <a:solidFill>
                          <a:schemeClr val="bg2"/>
                        </a:solidFill>
                      </a:endParaRPr>
                    </a:p>
                  </a:txBody>
                  <a:tcPr anchor="ctr">
                    <a:solidFill>
                      <a:schemeClr val="accent1"/>
                    </a:solidFill>
                  </a:tcPr>
                </a:tc>
                <a:tc>
                  <a:txBody>
                    <a:bodyPr/>
                    <a:lstStyle/>
                    <a:p>
                      <a:pPr algn="ctr"/>
                      <a:r>
                        <a:rPr lang="en-US" sz="1800" b="1" dirty="0">
                          <a:solidFill>
                            <a:schemeClr val="tx2"/>
                          </a:solidFill>
                        </a:rPr>
                        <a:t>50.8</a:t>
                      </a:r>
                    </a:p>
                  </a:txBody>
                  <a:tcPr anchor="ctr"/>
                </a:tc>
                <a:tc>
                  <a:txBody>
                    <a:bodyPr/>
                    <a:lstStyle/>
                    <a:p>
                      <a:pPr algn="ctr"/>
                      <a:r>
                        <a:rPr lang="en-US" sz="1800" b="1" dirty="0">
                          <a:solidFill>
                            <a:schemeClr val="tx2"/>
                          </a:solidFill>
                        </a:rPr>
                        <a:t>40.0</a:t>
                      </a:r>
                    </a:p>
                  </a:txBody>
                  <a:tcPr anchor="ctr"/>
                </a:tc>
                <a:extLst>
                  <a:ext uri="{0D108BD9-81ED-4DB2-BD59-A6C34878D82A}">
                    <a16:rowId xmlns:a16="http://schemas.microsoft.com/office/drawing/2014/main" val="4271661609"/>
                  </a:ext>
                </a:extLst>
              </a:tr>
            </a:tbl>
          </a:graphicData>
        </a:graphic>
      </p:graphicFrame>
      <p:sp>
        <p:nvSpPr>
          <p:cNvPr id="14" name="TextBox 13">
            <a:extLst>
              <a:ext uri="{FF2B5EF4-FFF2-40B4-BE49-F238E27FC236}">
                <a16:creationId xmlns:a16="http://schemas.microsoft.com/office/drawing/2014/main" id="{2B85DCA4-6E59-C16B-F666-4E494A1132D3}"/>
              </a:ext>
            </a:extLst>
          </p:cNvPr>
          <p:cNvSpPr txBox="1"/>
          <p:nvPr/>
        </p:nvSpPr>
        <p:spPr>
          <a:xfrm>
            <a:off x="745814" y="5029372"/>
            <a:ext cx="8254183" cy="1323439"/>
          </a:xfrm>
          <a:prstGeom prst="rect">
            <a:avLst/>
          </a:prstGeom>
          <a:noFill/>
        </p:spPr>
        <p:txBody>
          <a:bodyPr wrap="none" rtlCol="0">
            <a:spAutoFit/>
          </a:bodyPr>
          <a:lstStyle/>
          <a:p>
            <a:pPr marL="0" indent="0">
              <a:buNone/>
            </a:pPr>
            <a:r>
              <a:rPr lang="en-US" sz="2000" dirty="0" err="1"/>
              <a:t>rwRR</a:t>
            </a:r>
            <a:r>
              <a:rPr lang="en-US" sz="2000" dirty="0"/>
              <a:t> = physician-assessed response</a:t>
            </a:r>
          </a:p>
          <a:p>
            <a:pPr marL="0" indent="0">
              <a:buNone/>
            </a:pPr>
            <a:r>
              <a:rPr lang="en-US" sz="2000" dirty="0" err="1"/>
              <a:t>rwCBR</a:t>
            </a:r>
            <a:r>
              <a:rPr lang="en-US" sz="2000" dirty="0"/>
              <a:t> = CR+PR+SD 24 weeks</a:t>
            </a:r>
          </a:p>
          <a:p>
            <a:pPr marL="0" indent="0">
              <a:buNone/>
            </a:pPr>
            <a:r>
              <a:rPr lang="en-US" sz="2000" dirty="0" err="1"/>
              <a:t>rwPFS</a:t>
            </a:r>
            <a:r>
              <a:rPr lang="en-US" sz="2000" dirty="0"/>
              <a:t> = physician-documented progression or death due to any cause</a:t>
            </a:r>
          </a:p>
          <a:p>
            <a:pPr marL="0" indent="0">
              <a:buNone/>
            </a:pPr>
            <a:r>
              <a:rPr lang="en-US" sz="2000" dirty="0"/>
              <a:t>OS = death due to any cause</a:t>
            </a:r>
          </a:p>
        </p:txBody>
      </p:sp>
    </p:spTree>
    <p:extLst>
      <p:ext uri="{BB962C8B-B14F-4D97-AF65-F5344CB8AC3E}">
        <p14:creationId xmlns:p14="http://schemas.microsoft.com/office/powerpoint/2010/main" val="19144004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83FDFC-8E8E-4CCF-A178-70058C755D41}"/>
              </a:ext>
            </a:extLst>
          </p:cNvPr>
          <p:cNvSpPr>
            <a:spLocks noGrp="1"/>
          </p:cNvSpPr>
          <p:nvPr>
            <p:ph type="title"/>
          </p:nvPr>
        </p:nvSpPr>
        <p:spPr>
          <a:xfrm>
            <a:off x="609600" y="212568"/>
            <a:ext cx="10744200" cy="1185577"/>
          </a:xfrm>
        </p:spPr>
        <p:txBody>
          <a:bodyPr>
            <a:normAutofit fontScale="90000"/>
          </a:bodyPr>
          <a:lstStyle/>
          <a:p>
            <a:r>
              <a:rPr lang="en-US" sz="3200" dirty="0"/>
              <a:t>Real-World Outcomes of </a:t>
            </a:r>
            <a:r>
              <a:rPr lang="en-US" sz="3200" dirty="0" err="1"/>
              <a:t>Ribociclib</a:t>
            </a:r>
            <a:r>
              <a:rPr lang="en-US" sz="3200" dirty="0"/>
              <a:t> and Aromatase Inhibitor Use in First Line HR+, HER2- Metastatic Breast Cancer</a:t>
            </a:r>
          </a:p>
        </p:txBody>
      </p:sp>
      <p:sp>
        <p:nvSpPr>
          <p:cNvPr id="3" name="Content Placeholder 2">
            <a:extLst>
              <a:ext uri="{FF2B5EF4-FFF2-40B4-BE49-F238E27FC236}">
                <a16:creationId xmlns:a16="http://schemas.microsoft.com/office/drawing/2014/main" id="{A8388CA0-4B59-43C1-A2FC-2FE1796C8B25}"/>
              </a:ext>
            </a:extLst>
          </p:cNvPr>
          <p:cNvSpPr>
            <a:spLocks noGrp="1"/>
          </p:cNvSpPr>
          <p:nvPr>
            <p:ph idx="1"/>
          </p:nvPr>
        </p:nvSpPr>
        <p:spPr>
          <a:xfrm>
            <a:off x="609600" y="1556284"/>
            <a:ext cx="10744200" cy="4722477"/>
          </a:xfrm>
        </p:spPr>
        <p:txBody>
          <a:bodyPr>
            <a:normAutofit/>
          </a:bodyPr>
          <a:lstStyle/>
          <a:p>
            <a:r>
              <a:rPr lang="en-US" dirty="0">
                <a:latin typeface="+mj-lt"/>
              </a:rPr>
              <a:t>Data source: Medicine Access Program (Australia)</a:t>
            </a:r>
          </a:p>
          <a:p>
            <a:pPr lvl="1"/>
            <a:r>
              <a:rPr lang="en-US" dirty="0">
                <a:latin typeface="+mj-lt"/>
              </a:rPr>
              <a:t>KARMA - registry of patients who received 1</a:t>
            </a:r>
            <a:r>
              <a:rPr lang="en-US" baseline="30000" dirty="0">
                <a:latin typeface="+mj-lt"/>
              </a:rPr>
              <a:t>st</a:t>
            </a:r>
            <a:r>
              <a:rPr lang="en-US" dirty="0">
                <a:latin typeface="+mj-lt"/>
              </a:rPr>
              <a:t> line </a:t>
            </a:r>
            <a:r>
              <a:rPr lang="en-US" dirty="0" err="1">
                <a:latin typeface="+mj-lt"/>
              </a:rPr>
              <a:t>ribociclib</a:t>
            </a:r>
            <a:r>
              <a:rPr lang="en-US" dirty="0">
                <a:latin typeface="+mj-lt"/>
              </a:rPr>
              <a:t> and AI for HR+/HER2- metastatic breast cancer designed to analyze real-world treatment and survival outcomes	</a:t>
            </a:r>
          </a:p>
          <a:p>
            <a:r>
              <a:rPr lang="en-US" dirty="0">
                <a:latin typeface="+mj-lt"/>
              </a:rPr>
              <a:t>N= 160 , timeline 5/2017 – 6/2018</a:t>
            </a:r>
          </a:p>
          <a:p>
            <a:r>
              <a:rPr lang="en-US" dirty="0">
                <a:latin typeface="+mj-lt"/>
              </a:rPr>
              <a:t>Demographics: median age 54, 24% pre-menopausal, 31% bone only metastatic disease, 36% visceral disease </a:t>
            </a:r>
          </a:p>
          <a:p>
            <a:r>
              <a:rPr lang="en-US" dirty="0">
                <a:latin typeface="+mj-lt"/>
              </a:rPr>
              <a:t>Median Follow up: 36.4 months</a:t>
            </a:r>
          </a:p>
          <a:p>
            <a:r>
              <a:rPr lang="en-US" dirty="0">
                <a:latin typeface="+mj-lt"/>
              </a:rPr>
              <a:t>Endpoints: PFS</a:t>
            </a:r>
          </a:p>
          <a:p>
            <a:pPr marL="0" indent="0">
              <a:buNone/>
            </a:pPr>
            <a:endParaRPr lang="en-US" dirty="0"/>
          </a:p>
          <a:p>
            <a:endParaRPr lang="en-US" dirty="0"/>
          </a:p>
        </p:txBody>
      </p:sp>
      <p:sp>
        <p:nvSpPr>
          <p:cNvPr id="7" name="Footer Placeholder 6">
            <a:extLst>
              <a:ext uri="{FF2B5EF4-FFF2-40B4-BE49-F238E27FC236}">
                <a16:creationId xmlns:a16="http://schemas.microsoft.com/office/drawing/2014/main" id="{7EDC0617-A68E-C54F-3E9C-E79C6393188F}"/>
              </a:ext>
            </a:extLst>
          </p:cNvPr>
          <p:cNvSpPr>
            <a:spLocks noGrp="1"/>
          </p:cNvSpPr>
          <p:nvPr>
            <p:ph type="ftr" sz="quarter" idx="3"/>
          </p:nvPr>
        </p:nvSpPr>
        <p:spPr/>
        <p:txBody>
          <a:bodyPr/>
          <a:lstStyle/>
          <a:p>
            <a:r>
              <a:rPr lang="en-US"/>
              <a:t>Wong V, et al. </a:t>
            </a:r>
            <a:r>
              <a:rPr lang="en-US" i="1"/>
              <a:t>Clin. Breast Cancer</a:t>
            </a:r>
            <a:r>
              <a:rPr lang="en-US"/>
              <a:t>. 2022;(8)792-800.</a:t>
            </a:r>
          </a:p>
        </p:txBody>
      </p:sp>
    </p:spTree>
    <p:extLst>
      <p:ext uri="{BB962C8B-B14F-4D97-AF65-F5344CB8AC3E}">
        <p14:creationId xmlns:p14="http://schemas.microsoft.com/office/powerpoint/2010/main" val="9800930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AA010E-E269-7CC4-5568-0EA5E95EF7CC}"/>
              </a:ext>
            </a:extLst>
          </p:cNvPr>
          <p:cNvSpPr>
            <a:spLocks noGrp="1"/>
          </p:cNvSpPr>
          <p:nvPr>
            <p:ph type="title"/>
          </p:nvPr>
        </p:nvSpPr>
        <p:spPr>
          <a:xfrm>
            <a:off x="609600" y="200025"/>
            <a:ext cx="10744200" cy="1184275"/>
          </a:xfrm>
        </p:spPr>
        <p:txBody>
          <a:bodyPr>
            <a:normAutofit fontScale="90000"/>
          </a:bodyPr>
          <a:lstStyle/>
          <a:p>
            <a:r>
              <a:rPr lang="en-US" dirty="0"/>
              <a:t>Real-World Outcomes of </a:t>
            </a:r>
            <a:r>
              <a:rPr lang="en-US" dirty="0" err="1"/>
              <a:t>Ribociclib</a:t>
            </a:r>
            <a:r>
              <a:rPr lang="en-US" dirty="0"/>
              <a:t> and Aromatase Inhibitor Use in First Line HR+, HER2- Metastatic Breast Cancer</a:t>
            </a:r>
          </a:p>
        </p:txBody>
      </p:sp>
      <p:sp>
        <p:nvSpPr>
          <p:cNvPr id="3" name="Content Placeholder 2">
            <a:extLst>
              <a:ext uri="{FF2B5EF4-FFF2-40B4-BE49-F238E27FC236}">
                <a16:creationId xmlns:a16="http://schemas.microsoft.com/office/drawing/2014/main" id="{ED03B28F-4A41-9CC4-4AE0-2AA23BBF71FF}"/>
              </a:ext>
            </a:extLst>
          </p:cNvPr>
          <p:cNvSpPr>
            <a:spLocks noGrp="1"/>
          </p:cNvSpPr>
          <p:nvPr>
            <p:ph idx="1"/>
          </p:nvPr>
        </p:nvSpPr>
        <p:spPr>
          <a:xfrm>
            <a:off x="609600" y="1477962"/>
            <a:ext cx="11184610" cy="4878387"/>
          </a:xfrm>
        </p:spPr>
        <p:txBody>
          <a:bodyPr>
            <a:normAutofit fontScale="85000" lnSpcReduction="20000"/>
          </a:bodyPr>
          <a:lstStyle/>
          <a:p>
            <a:pPr marL="0" indent="0">
              <a:lnSpc>
                <a:spcPct val="120000"/>
              </a:lnSpc>
              <a:buNone/>
            </a:pPr>
            <a:r>
              <a:rPr lang="en-US" dirty="0"/>
              <a:t>Median PFS – not reached (CI 29.9 – NR)</a:t>
            </a:r>
          </a:p>
          <a:p>
            <a:pPr marL="0" indent="0">
              <a:lnSpc>
                <a:spcPct val="120000"/>
              </a:lnSpc>
              <a:buNone/>
            </a:pPr>
            <a:endParaRPr lang="en-US" dirty="0"/>
          </a:p>
          <a:p>
            <a:pPr marL="0" indent="0">
              <a:lnSpc>
                <a:spcPct val="120000"/>
              </a:lnSpc>
              <a:buNone/>
            </a:pPr>
            <a:endParaRPr lang="en-US" dirty="0"/>
          </a:p>
          <a:p>
            <a:pPr marL="0" indent="0">
              <a:lnSpc>
                <a:spcPct val="120000"/>
              </a:lnSpc>
              <a:buNone/>
            </a:pPr>
            <a:endParaRPr lang="en-US" dirty="0"/>
          </a:p>
          <a:p>
            <a:pPr>
              <a:lnSpc>
                <a:spcPct val="120000"/>
              </a:lnSpc>
            </a:pPr>
            <a:endParaRPr lang="en-US" dirty="0"/>
          </a:p>
          <a:p>
            <a:pPr>
              <a:lnSpc>
                <a:spcPct val="120000"/>
              </a:lnSpc>
            </a:pPr>
            <a:r>
              <a:rPr lang="en-US" dirty="0"/>
              <a:t>KARMA registry compared to the RCT (MONALEESA-2)</a:t>
            </a:r>
          </a:p>
          <a:p>
            <a:pPr lvl="1">
              <a:lnSpc>
                <a:spcPct val="120000"/>
              </a:lnSpc>
            </a:pPr>
            <a:r>
              <a:rPr lang="en-US" dirty="0"/>
              <a:t>Younger patients – 54 vs 62 years old</a:t>
            </a:r>
          </a:p>
          <a:p>
            <a:pPr lvl="1">
              <a:lnSpc>
                <a:spcPct val="120000"/>
              </a:lnSpc>
            </a:pPr>
            <a:r>
              <a:rPr lang="en-US" dirty="0"/>
              <a:t>Higher rates of bone-only metastatic disease – 31% vs 21%</a:t>
            </a:r>
          </a:p>
          <a:p>
            <a:pPr lvl="1">
              <a:lnSpc>
                <a:spcPct val="120000"/>
              </a:lnSpc>
            </a:pPr>
            <a:r>
              <a:rPr lang="en-US" dirty="0"/>
              <a:t>Less visceral metastatic disease – 36% vs 59%</a:t>
            </a:r>
          </a:p>
          <a:p>
            <a:pPr lvl="1">
              <a:lnSpc>
                <a:spcPct val="120000"/>
              </a:lnSpc>
            </a:pPr>
            <a:r>
              <a:rPr lang="en-US" dirty="0"/>
              <a:t>Fewer number of metastatic sites (&gt;1 metastatic site) – 40% vs 69%</a:t>
            </a:r>
          </a:p>
          <a:p>
            <a:pPr>
              <a:lnSpc>
                <a:spcPct val="120000"/>
              </a:lnSpc>
            </a:pPr>
            <a:r>
              <a:rPr lang="en-US" dirty="0"/>
              <a:t>KARMA registry had superior PFS (&gt;36.5 m) to MONALEESA-2 due to more favorable baseline characteristics and possible less frequent assessment scheduling</a:t>
            </a:r>
          </a:p>
        </p:txBody>
      </p:sp>
      <p:graphicFrame>
        <p:nvGraphicFramePr>
          <p:cNvPr id="7" name="Content Placeholder 9">
            <a:extLst>
              <a:ext uri="{FF2B5EF4-FFF2-40B4-BE49-F238E27FC236}">
                <a16:creationId xmlns:a16="http://schemas.microsoft.com/office/drawing/2014/main" id="{7602DE1D-E69A-51B8-E5D9-91E69B19F0EE}"/>
              </a:ext>
            </a:extLst>
          </p:cNvPr>
          <p:cNvGraphicFramePr>
            <a:graphicFrameLocks/>
          </p:cNvGraphicFramePr>
          <p:nvPr>
            <p:extLst>
              <p:ext uri="{D42A27DB-BD31-4B8C-83A1-F6EECF244321}">
                <p14:modId xmlns:p14="http://schemas.microsoft.com/office/powerpoint/2010/main" val="3828885954"/>
              </p:ext>
            </p:extLst>
          </p:nvPr>
        </p:nvGraphicFramePr>
        <p:xfrm>
          <a:off x="2396490" y="2046480"/>
          <a:ext cx="7170420" cy="1426048"/>
        </p:xfrm>
        <a:graphic>
          <a:graphicData uri="http://schemas.openxmlformats.org/drawingml/2006/table">
            <a:tbl>
              <a:tblPr firstRow="1" bandRow="1">
                <a:tableStyleId>{5C22544A-7EE6-4342-B048-85BDC9FD1C3A}</a:tableStyleId>
              </a:tblPr>
              <a:tblGrid>
                <a:gridCol w="2390140">
                  <a:extLst>
                    <a:ext uri="{9D8B030D-6E8A-4147-A177-3AD203B41FA5}">
                      <a16:colId xmlns:a16="http://schemas.microsoft.com/office/drawing/2014/main" val="3672920853"/>
                    </a:ext>
                  </a:extLst>
                </a:gridCol>
                <a:gridCol w="2390140">
                  <a:extLst>
                    <a:ext uri="{9D8B030D-6E8A-4147-A177-3AD203B41FA5}">
                      <a16:colId xmlns:a16="http://schemas.microsoft.com/office/drawing/2014/main" val="339878208"/>
                    </a:ext>
                  </a:extLst>
                </a:gridCol>
                <a:gridCol w="2390140">
                  <a:extLst>
                    <a:ext uri="{9D8B030D-6E8A-4147-A177-3AD203B41FA5}">
                      <a16:colId xmlns:a16="http://schemas.microsoft.com/office/drawing/2014/main" val="1389732858"/>
                    </a:ext>
                  </a:extLst>
                </a:gridCol>
              </a:tblGrid>
              <a:tr h="487716">
                <a:tc>
                  <a:txBody>
                    <a:bodyPr/>
                    <a:lstStyle/>
                    <a:p>
                      <a:pPr algn="l"/>
                      <a:r>
                        <a:rPr lang="en-US" b="1">
                          <a:solidFill>
                            <a:schemeClr val="bg2"/>
                          </a:solidFill>
                        </a:rPr>
                        <a:t>PFS</a:t>
                      </a:r>
                    </a:p>
                  </a:txBody>
                  <a:tcPr anchor="ctr"/>
                </a:tc>
                <a:tc>
                  <a:txBody>
                    <a:bodyPr/>
                    <a:lstStyle/>
                    <a:p>
                      <a:pPr algn="ctr"/>
                      <a:r>
                        <a:rPr lang="en-US" dirty="0"/>
                        <a:t>KARMA registry</a:t>
                      </a:r>
                      <a:endParaRPr lang="en-US"/>
                    </a:p>
                  </a:txBody>
                  <a:tcPr anchor="ctr"/>
                </a:tc>
                <a:tc>
                  <a:txBody>
                    <a:bodyPr/>
                    <a:lstStyle/>
                    <a:p>
                      <a:pPr algn="ctr"/>
                      <a:r>
                        <a:rPr lang="en-US" dirty="0"/>
                        <a:t>MONALEESA-2</a:t>
                      </a:r>
                      <a:endParaRPr lang="en-US"/>
                    </a:p>
                  </a:txBody>
                  <a:tcPr anchor="ctr"/>
                </a:tc>
                <a:extLst>
                  <a:ext uri="{0D108BD9-81ED-4DB2-BD59-A6C34878D82A}">
                    <a16:rowId xmlns:a16="http://schemas.microsoft.com/office/drawing/2014/main" val="628637097"/>
                  </a:ext>
                </a:extLst>
              </a:tr>
              <a:tr h="469166">
                <a:tc>
                  <a:txBody>
                    <a:bodyPr/>
                    <a:lstStyle/>
                    <a:p>
                      <a:pPr algn="l"/>
                      <a:r>
                        <a:rPr lang="en-US" b="1" dirty="0" err="1">
                          <a:solidFill>
                            <a:schemeClr val="tx2"/>
                          </a:solidFill>
                        </a:rPr>
                        <a:t>12m</a:t>
                      </a:r>
                      <a:endParaRPr lang="en-US" b="1">
                        <a:solidFill>
                          <a:schemeClr val="tx2"/>
                        </a:solidFill>
                      </a:endParaRPr>
                    </a:p>
                  </a:txBody>
                  <a:tcPr anchor="ctr"/>
                </a:tc>
                <a:tc>
                  <a:txBody>
                    <a:bodyPr/>
                    <a:lstStyle/>
                    <a:p>
                      <a:pPr algn="ctr"/>
                      <a:r>
                        <a:rPr lang="en-US" sz="1800" b="1">
                          <a:solidFill>
                            <a:schemeClr val="tx2"/>
                          </a:solidFill>
                        </a:rPr>
                        <a:t>76%</a:t>
                      </a:r>
                    </a:p>
                  </a:txBody>
                  <a:tcPr anchor="ctr"/>
                </a:tc>
                <a:tc>
                  <a:txBody>
                    <a:bodyPr/>
                    <a:lstStyle/>
                    <a:p>
                      <a:pPr algn="ctr"/>
                      <a:r>
                        <a:rPr lang="en-US" sz="1800" b="1">
                          <a:solidFill>
                            <a:schemeClr val="tx2"/>
                          </a:solidFill>
                        </a:rPr>
                        <a:t>67%</a:t>
                      </a:r>
                    </a:p>
                  </a:txBody>
                  <a:tcPr anchor="ctr"/>
                </a:tc>
                <a:extLst>
                  <a:ext uri="{0D108BD9-81ED-4DB2-BD59-A6C34878D82A}">
                    <a16:rowId xmlns:a16="http://schemas.microsoft.com/office/drawing/2014/main" val="3546746764"/>
                  </a:ext>
                </a:extLst>
              </a:tr>
              <a:tr h="469166">
                <a:tc>
                  <a:txBody>
                    <a:bodyPr/>
                    <a:lstStyle/>
                    <a:p>
                      <a:pPr algn="l"/>
                      <a:r>
                        <a:rPr lang="en-US" b="1" dirty="0">
                          <a:solidFill>
                            <a:schemeClr val="tx2"/>
                          </a:solidFill>
                        </a:rPr>
                        <a:t>18m</a:t>
                      </a:r>
                      <a:endParaRPr lang="en-US" b="1">
                        <a:solidFill>
                          <a:schemeClr val="tx2"/>
                        </a:solidFill>
                      </a:endParaRPr>
                    </a:p>
                  </a:txBody>
                  <a:tcPr anchor="ctr"/>
                </a:tc>
                <a:tc>
                  <a:txBody>
                    <a:bodyPr/>
                    <a:lstStyle/>
                    <a:p>
                      <a:pPr algn="ctr"/>
                      <a:r>
                        <a:rPr lang="en-US" sz="1800" b="1">
                          <a:solidFill>
                            <a:schemeClr val="tx2"/>
                          </a:solidFill>
                        </a:rPr>
                        <a:t>73%</a:t>
                      </a:r>
                    </a:p>
                  </a:txBody>
                  <a:tcPr anchor="ctr"/>
                </a:tc>
                <a:tc>
                  <a:txBody>
                    <a:bodyPr/>
                    <a:lstStyle/>
                    <a:p>
                      <a:pPr algn="ctr"/>
                      <a:r>
                        <a:rPr lang="en-US" sz="1800" b="1">
                          <a:solidFill>
                            <a:schemeClr val="tx2"/>
                          </a:solidFill>
                        </a:rPr>
                        <a:t>63%</a:t>
                      </a:r>
                    </a:p>
                  </a:txBody>
                  <a:tcPr anchor="ctr"/>
                </a:tc>
                <a:extLst>
                  <a:ext uri="{0D108BD9-81ED-4DB2-BD59-A6C34878D82A}">
                    <a16:rowId xmlns:a16="http://schemas.microsoft.com/office/drawing/2014/main" val="2897653596"/>
                  </a:ext>
                </a:extLst>
              </a:tr>
            </a:tbl>
          </a:graphicData>
        </a:graphic>
      </p:graphicFrame>
      <p:sp>
        <p:nvSpPr>
          <p:cNvPr id="8" name="Footer Placeholder 7">
            <a:extLst>
              <a:ext uri="{FF2B5EF4-FFF2-40B4-BE49-F238E27FC236}">
                <a16:creationId xmlns:a16="http://schemas.microsoft.com/office/drawing/2014/main" id="{B81B0BF0-B6D3-5E81-B595-5DCD032D741B}"/>
              </a:ext>
            </a:extLst>
          </p:cNvPr>
          <p:cNvSpPr>
            <a:spLocks noGrp="1"/>
          </p:cNvSpPr>
          <p:nvPr>
            <p:ph type="ftr" sz="quarter" idx="3"/>
          </p:nvPr>
        </p:nvSpPr>
        <p:spPr/>
        <p:txBody>
          <a:bodyPr/>
          <a:lstStyle/>
          <a:p>
            <a:r>
              <a:rPr lang="en-US"/>
              <a:t>Wong V, et al. </a:t>
            </a:r>
            <a:r>
              <a:rPr lang="en-US" i="1"/>
              <a:t>Clinical Breast Cancer</a:t>
            </a:r>
            <a:r>
              <a:rPr lang="en-US"/>
              <a:t>. 2022;(8)792-800.</a:t>
            </a:r>
          </a:p>
        </p:txBody>
      </p:sp>
    </p:spTree>
    <p:extLst>
      <p:ext uri="{BB962C8B-B14F-4D97-AF65-F5344CB8AC3E}">
        <p14:creationId xmlns:p14="http://schemas.microsoft.com/office/powerpoint/2010/main" val="2189478415"/>
      </p:ext>
    </p:extLst>
  </p:cSld>
  <p:clrMapOvr>
    <a:masterClrMapping/>
  </p:clrMapOvr>
</p:sld>
</file>

<file path=ppt/theme/theme1.xml><?xml version="1.0" encoding="utf-8"?>
<a:theme xmlns:a="http://schemas.openxmlformats.org/drawingml/2006/main" name="2022 Hem Onc">
  <a:themeElements>
    <a:clrScheme name="HemOnc 22 New New">
      <a:dk1>
        <a:srgbClr val="4D4D4D"/>
      </a:dk1>
      <a:lt1>
        <a:srgbClr val="FFFFFF"/>
      </a:lt1>
      <a:dk2>
        <a:srgbClr val="4D4D4D"/>
      </a:dk2>
      <a:lt2>
        <a:srgbClr val="FFFFFF"/>
      </a:lt2>
      <a:accent1>
        <a:srgbClr val="4A86D9"/>
      </a:accent1>
      <a:accent2>
        <a:srgbClr val="F7931E"/>
      </a:accent2>
      <a:accent3>
        <a:srgbClr val="DF504B"/>
      </a:accent3>
      <a:accent4>
        <a:srgbClr val="FF7F40"/>
      </a:accent4>
      <a:accent5>
        <a:srgbClr val="AD337F"/>
      </a:accent5>
      <a:accent6>
        <a:srgbClr val="35A696"/>
      </a:accent6>
      <a:hlink>
        <a:srgbClr val="FF7F40"/>
      </a:hlink>
      <a:folHlink>
        <a:srgbClr val="B7B7B7"/>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2022 Hem Onc" id="{1BD2C11B-1E1D-4714-A12C-2D116F31C9E6}" vid="{7C79B49B-5FF8-488B-985C-FF1AF5D36A6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2022 Hem Onc">
  <a:themeElements>
    <a:clrScheme name="HemOnc 22 New New">
      <a:dk1>
        <a:srgbClr val="4D4D4D"/>
      </a:dk1>
      <a:lt1>
        <a:srgbClr val="FFFFFF"/>
      </a:lt1>
      <a:dk2>
        <a:srgbClr val="4D4D4D"/>
      </a:dk2>
      <a:lt2>
        <a:srgbClr val="FFFFFF"/>
      </a:lt2>
      <a:accent1>
        <a:srgbClr val="4A86D9"/>
      </a:accent1>
      <a:accent2>
        <a:srgbClr val="F7931E"/>
      </a:accent2>
      <a:accent3>
        <a:srgbClr val="DF504B"/>
      </a:accent3>
      <a:accent4>
        <a:srgbClr val="FF7F40"/>
      </a:accent4>
      <a:accent5>
        <a:srgbClr val="AD337F"/>
      </a:accent5>
      <a:accent6>
        <a:srgbClr val="35A696"/>
      </a:accent6>
      <a:hlink>
        <a:srgbClr val="FF7F40"/>
      </a:hlink>
      <a:folHlink>
        <a:srgbClr val="B7B7B7"/>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2022 Hem Onc" id="{1BD2C11B-1E1D-4714-A12C-2D116F31C9E6}" vid="{7C79B49B-5FF8-488B-985C-FF1AF5D36A6F}"/>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2022 Hem Onc</Template>
  <TotalTime>0</TotalTime>
  <Words>1327</Words>
  <Application>Microsoft Macintosh PowerPoint</Application>
  <PresentationFormat>Widescreen</PresentationFormat>
  <Paragraphs>154</Paragraphs>
  <Slides>12</Slides>
  <Notes>2</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12</vt:i4>
      </vt:variant>
    </vt:vector>
  </HeadingPairs>
  <TitlesOfParts>
    <vt:vector size="20" baseType="lpstr">
      <vt:lpstr>Arial</vt:lpstr>
      <vt:lpstr>Calibri</vt:lpstr>
      <vt:lpstr>Calibri Light</vt:lpstr>
      <vt:lpstr>Century Gothic</vt:lpstr>
      <vt:lpstr>Trebuchet MS</vt:lpstr>
      <vt:lpstr>2022 Hem Onc</vt:lpstr>
      <vt:lpstr>Office Theme</vt:lpstr>
      <vt:lpstr>1_2022 Hem Onc</vt:lpstr>
      <vt:lpstr>RWE Supporting CDK 4/6 Inhibitor Use in HR+ Metastatic Breast Cancer</vt:lpstr>
      <vt:lpstr>PowerPoint Presentation</vt:lpstr>
      <vt:lpstr>Disclaimer</vt:lpstr>
      <vt:lpstr>Real-World Study of Overall Survival with Palbociclib Plus Aromatase Inhibitor in HR+/HER2- Metastatic Breast Cancer (P-Reality X)</vt:lpstr>
      <vt:lpstr>Real-World Study of Overall Survival with Palbociclib Plus Aromatase Inhibitor in HR+/HER2- Metastatic Breast Cancer (P-Reality X)</vt:lpstr>
      <vt:lpstr>Real-World Clinical Outcomes of Palbociclib Plus Endocrine Therapy (ET) in HR+ Advanced Breast Cancer: Results from the POLARIS Trial</vt:lpstr>
      <vt:lpstr>Real-World Clinical Outcomes of Palbociclib Plus Endocrine Therapy (ET) in HR+ Advanced Breast Cancer: Results from the POLARIS Trial</vt:lpstr>
      <vt:lpstr>Real-World Outcomes of Ribociclib and Aromatase Inhibitor Use in First Line HR+, HER2- Metastatic Breast Cancer</vt:lpstr>
      <vt:lpstr>Real-World Outcomes of Ribociclib and Aromatase Inhibitor Use in First Line HR+, HER2- Metastatic Breast Cancer</vt:lpstr>
      <vt:lpstr>Real-World Characteristics, Utilization Patterns, and Outcomes of US Patients with HR+, HER2- Metastatic Breast Cancer Treated with Abemaciclib</vt:lpstr>
      <vt:lpstr>Real-World Characteristics, Utilization Patterns, and Outcomes of US Patients with HR+, HER2- Metastatic Breast Cancer Treated with Abemaciclib</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
  <cp:lastModifiedBy/>
  <cp:revision>1</cp:revision>
  <dcterms:created xsi:type="dcterms:W3CDTF">2019-05-10T15:34:56Z</dcterms:created>
  <dcterms:modified xsi:type="dcterms:W3CDTF">2023-12-05T15:18:34Z</dcterms:modified>
  <cp:category/>
</cp:coreProperties>
</file>