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73" r:id="rId1"/>
  </p:sldMasterIdLst>
  <p:notesMasterIdLst>
    <p:notesMasterId r:id="rId11"/>
  </p:notesMasterIdLst>
  <p:sldIdLst>
    <p:sldId id="257" r:id="rId2"/>
    <p:sldId id="256" r:id="rId3"/>
    <p:sldId id="2414" r:id="rId4"/>
    <p:sldId id="2422" r:id="rId5"/>
    <p:sldId id="2415" r:id="rId6"/>
    <p:sldId id="2421" r:id="rId7"/>
    <p:sldId id="2417" r:id="rId8"/>
    <p:sldId id="651" r:id="rId9"/>
    <p:sldId id="2418" r:id="rId1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076" userDrawn="1">
          <p15:clr>
            <a:srgbClr val="A4A3A4"/>
          </p15:clr>
        </p15:guide>
        <p15:guide id="2" pos="3840" userDrawn="1">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0000000-0000-0000-0000-000000000000}" name="Author" initials="A" userId="Author"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2" name="Author" initials="A" lastIdx="0" clrIdx="1"/>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FFCC6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EB87A6A8-021A-484F-8DE2-AD1AA2FF4DFC}" v="1" dt="2022-12-06T20:13:41.393"/>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2610" autoAdjust="0"/>
    <p:restoredTop sz="91077" autoAdjust="0"/>
  </p:normalViewPr>
  <p:slideViewPr>
    <p:cSldViewPr snapToGrid="0">
      <p:cViewPr varScale="1">
        <p:scale>
          <a:sx n="68" d="100"/>
          <a:sy n="68" d="100"/>
        </p:scale>
        <p:origin x="72" y="222"/>
      </p:cViewPr>
      <p:guideLst>
        <p:guide orient="horz" pos="1076"/>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18" Type="http://schemas.microsoft.com/office/2018/10/relationships/authors" Target="author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commentAuthors" Target="commentAuthors.xml"/><Relationship Id="rId17" Type="http://schemas.microsoft.com/office/2015/10/relationships/revisionInfo" Target="revisionInfo.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72E6ABF-B141-4D32-AABF-4D8C94CCE321}" type="datetimeFigureOut">
              <a:rPr lang="en-US" smtClean="0"/>
              <a:t>12/6/2022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7AFEBA6-2550-406C-9B44-A3A6BB51E3D9}" type="slidenum">
              <a:rPr lang="en-US" smtClean="0"/>
              <a:t>‹#›</a:t>
            </a:fld>
            <a:endParaRPr lang="en-US"/>
          </a:p>
        </p:txBody>
      </p:sp>
    </p:spTree>
    <p:extLst>
      <p:ext uri="{BB962C8B-B14F-4D97-AF65-F5344CB8AC3E}">
        <p14:creationId xmlns:p14="http://schemas.microsoft.com/office/powerpoint/2010/main" val="66436990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1557D2A-EA59-2F49-973F-D9BF970BC196}" type="slidenum">
              <a:rPr lang="en-US" smtClean="0"/>
              <a:t>3</a:t>
            </a:fld>
            <a:endParaRPr lang="en-US"/>
          </a:p>
        </p:txBody>
      </p:sp>
    </p:spTree>
    <p:extLst>
      <p:ext uri="{BB962C8B-B14F-4D97-AF65-F5344CB8AC3E}">
        <p14:creationId xmlns:p14="http://schemas.microsoft.com/office/powerpoint/2010/main" val="56728637"/>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Title Slide">
    <p:spTree>
      <p:nvGrpSpPr>
        <p:cNvPr id="1" name=""/>
        <p:cNvGrpSpPr/>
        <p:nvPr/>
      </p:nvGrpSpPr>
      <p:grpSpPr>
        <a:xfrm>
          <a:off x="0" y="0"/>
          <a:ext cx="0" cy="0"/>
          <a:chOff x="0" y="0"/>
          <a:chExt cx="0" cy="0"/>
        </a:xfrm>
      </p:grpSpPr>
      <p:sp>
        <p:nvSpPr>
          <p:cNvPr id="14" name="Title 1">
            <a:extLst>
              <a:ext uri="{FF2B5EF4-FFF2-40B4-BE49-F238E27FC236}">
                <a16:creationId xmlns:a16="http://schemas.microsoft.com/office/drawing/2014/main" id="{E5AE574C-C01D-4451-B818-78560B1180FA}"/>
              </a:ext>
            </a:extLst>
          </p:cNvPr>
          <p:cNvSpPr>
            <a:spLocks noGrp="1"/>
          </p:cNvSpPr>
          <p:nvPr>
            <p:ph type="title"/>
          </p:nvPr>
        </p:nvSpPr>
        <p:spPr>
          <a:xfrm>
            <a:off x="609601" y="1709738"/>
            <a:ext cx="10515600" cy="2852737"/>
          </a:xfrm>
        </p:spPr>
        <p:txBody>
          <a:bodyPr anchor="ctr">
            <a:normAutofit/>
          </a:bodyPr>
          <a:lstStyle>
            <a:lvl1pPr>
              <a:defRPr sz="4800"/>
            </a:lvl1pPr>
          </a:lstStyle>
          <a:p>
            <a:r>
              <a:rPr lang="en-US"/>
              <a:t>Click to edit Master title style</a:t>
            </a:r>
            <a:endParaRPr lang="en-US" dirty="0"/>
          </a:p>
        </p:txBody>
      </p:sp>
      <p:sp>
        <p:nvSpPr>
          <p:cNvPr id="15" name="Text Placeholder 2">
            <a:extLst>
              <a:ext uri="{FF2B5EF4-FFF2-40B4-BE49-F238E27FC236}">
                <a16:creationId xmlns:a16="http://schemas.microsoft.com/office/drawing/2014/main" id="{1ECCB66C-05CB-49D9-B7E7-0C427D6D7F53}"/>
              </a:ext>
            </a:extLst>
          </p:cNvPr>
          <p:cNvSpPr>
            <a:spLocks noGrp="1"/>
          </p:cNvSpPr>
          <p:nvPr>
            <p:ph type="body" idx="1"/>
          </p:nvPr>
        </p:nvSpPr>
        <p:spPr>
          <a:xfrm>
            <a:off x="609601" y="4589463"/>
            <a:ext cx="10515600" cy="1500187"/>
          </a:xfrm>
          <a:prstGeom prst="rect">
            <a:avLst/>
          </a:prstGeom>
        </p:spPr>
        <p:txBody>
          <a:bodyPr>
            <a:normAutofit/>
          </a:bodyPr>
          <a:lstStyle>
            <a:lvl1pPr marL="0" indent="0">
              <a:buNone/>
              <a:defRPr sz="18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7" name="Rectangle 6">
            <a:extLst>
              <a:ext uri="{FF2B5EF4-FFF2-40B4-BE49-F238E27FC236}">
                <a16:creationId xmlns:a16="http://schemas.microsoft.com/office/drawing/2014/main" id="{A632F408-3A85-44BA-9DC9-E8F0D6C40C97}"/>
              </a:ext>
            </a:extLst>
          </p:cNvPr>
          <p:cNvSpPr/>
          <p:nvPr/>
        </p:nvSpPr>
        <p:spPr>
          <a:xfrm>
            <a:off x="10365698" y="6356350"/>
            <a:ext cx="1753850" cy="3651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ooter Placeholder 4">
            <a:extLst>
              <a:ext uri="{FF2B5EF4-FFF2-40B4-BE49-F238E27FC236}">
                <a16:creationId xmlns:a16="http://schemas.microsoft.com/office/drawing/2014/main" id="{5CD80B2F-AB86-4AC5-ADB1-2230734739B0}"/>
              </a:ext>
            </a:extLst>
          </p:cNvPr>
          <p:cNvSpPr>
            <a:spLocks noGrp="1"/>
          </p:cNvSpPr>
          <p:nvPr>
            <p:ph type="ftr" sz="quarter" idx="3"/>
          </p:nvPr>
        </p:nvSpPr>
        <p:spPr>
          <a:xfrm>
            <a:off x="609600" y="6356350"/>
            <a:ext cx="10515599" cy="442131"/>
          </a:xfrm>
          <a:prstGeom prst="rect">
            <a:avLst/>
          </a:prstGeom>
        </p:spPr>
        <p:txBody>
          <a:bodyPr vert="horz" lIns="91440" tIns="45720" rIns="91440" bIns="45720" rtlCol="0" anchor="b"/>
          <a:lstStyle>
            <a:lvl1pPr algn="l">
              <a:defRPr sz="1200">
                <a:solidFill>
                  <a:schemeClr val="tx1">
                    <a:tint val="75000"/>
                  </a:schemeClr>
                </a:solidFill>
              </a:defRPr>
            </a:lvl1pPr>
          </a:lstStyle>
          <a:p>
            <a:endParaRPr lang="en-US"/>
          </a:p>
        </p:txBody>
      </p:sp>
      <p:pic>
        <p:nvPicPr>
          <p:cNvPr id="3" name="Picture 2">
            <a:extLst>
              <a:ext uri="{FF2B5EF4-FFF2-40B4-BE49-F238E27FC236}">
                <a16:creationId xmlns:a16="http://schemas.microsoft.com/office/drawing/2014/main" id="{62A409AE-194B-4AB6-B881-2B3D424F4FE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975360"/>
          </a:xfrm>
          <a:prstGeom prst="rect">
            <a:avLst/>
          </a:prstGeom>
        </p:spPr>
      </p:pic>
      <p:pic>
        <p:nvPicPr>
          <p:cNvPr id="8" name="Picture 7">
            <a:extLst>
              <a:ext uri="{FF2B5EF4-FFF2-40B4-BE49-F238E27FC236}">
                <a16:creationId xmlns:a16="http://schemas.microsoft.com/office/drawing/2014/main" id="{24E1EB27-17AD-41F7-8E9B-817073D87F9B}"/>
              </a:ext>
            </a:extLst>
          </p:cNvPr>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609600" y="93853"/>
            <a:ext cx="1537746" cy="787653"/>
          </a:xfrm>
          <a:prstGeom prst="rect">
            <a:avLst/>
          </a:prstGeom>
        </p:spPr>
      </p:pic>
    </p:spTree>
    <p:extLst>
      <p:ext uri="{BB962C8B-B14F-4D97-AF65-F5344CB8AC3E}">
        <p14:creationId xmlns:p14="http://schemas.microsoft.com/office/powerpoint/2010/main" val="19104818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0426E8-50A6-47D6-B45F-134145E070B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F65C1316-9B30-4E35-91A7-4F8799CAE8FC}"/>
              </a:ext>
            </a:extLst>
          </p:cNvPr>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68B594DE-1DED-4824-B3AF-6D8B99419FD8}"/>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10" name="Footer Placeholder 4">
            <a:extLst>
              <a:ext uri="{FF2B5EF4-FFF2-40B4-BE49-F238E27FC236}">
                <a16:creationId xmlns:a16="http://schemas.microsoft.com/office/drawing/2014/main" id="{67258FC2-34FC-49D0-A161-40DD5BA51713}"/>
              </a:ext>
            </a:extLst>
          </p:cNvPr>
          <p:cNvSpPr>
            <a:spLocks noGrp="1"/>
          </p:cNvSpPr>
          <p:nvPr>
            <p:ph type="ftr" sz="quarter" idx="3"/>
          </p:nvPr>
        </p:nvSpPr>
        <p:spPr>
          <a:xfrm>
            <a:off x="609601" y="6356350"/>
            <a:ext cx="9020174" cy="442131"/>
          </a:xfrm>
          <a:prstGeom prst="rect">
            <a:avLst/>
          </a:prstGeom>
        </p:spPr>
        <p:txBody>
          <a:bodyPr vert="horz" lIns="91440" tIns="45720" rIns="91440" bIns="45720" rtlCol="0" anchor="b"/>
          <a:lstStyle>
            <a:lvl1pPr algn="l">
              <a:defRPr sz="1200">
                <a:solidFill>
                  <a:schemeClr val="tx1">
                    <a:tint val="75000"/>
                  </a:schemeClr>
                </a:solidFill>
              </a:defRPr>
            </a:lvl1pPr>
          </a:lstStyle>
          <a:p>
            <a:endParaRPr lang="en-US" dirty="0"/>
          </a:p>
        </p:txBody>
      </p:sp>
    </p:spTree>
    <p:extLst>
      <p:ext uri="{BB962C8B-B14F-4D97-AF65-F5344CB8AC3E}">
        <p14:creationId xmlns:p14="http://schemas.microsoft.com/office/powerpoint/2010/main" val="26049794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1_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900E2D-A488-4CA5-B001-14767B8D02A8}"/>
              </a:ext>
            </a:extLst>
          </p:cNvPr>
          <p:cNvSpPr>
            <a:spLocks noGrp="1"/>
          </p:cNvSpPr>
          <p:nvPr>
            <p:ph type="title"/>
          </p:nvPr>
        </p:nvSpPr>
        <p:spPr>
          <a:xfrm>
            <a:off x="382588" y="457199"/>
            <a:ext cx="4272539" cy="4015047"/>
          </a:xfrm>
        </p:spPr>
        <p:txBody>
          <a:bodyPr anchor="ctr"/>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34DFDA90-9E3C-451C-9A65-E0C0C3E6FB0A}"/>
              </a:ext>
            </a:extLst>
          </p:cNvPr>
          <p:cNvSpPr>
            <a:spLocks noGrp="1"/>
          </p:cNvSpPr>
          <p:nvPr>
            <p:ph type="pic" idx="1"/>
          </p:nvPr>
        </p:nvSpPr>
        <p:spPr>
          <a:xfrm>
            <a:off x="5183188" y="606829"/>
            <a:ext cx="6172200" cy="5254221"/>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10" name="Footer Placeholder 4">
            <a:extLst>
              <a:ext uri="{FF2B5EF4-FFF2-40B4-BE49-F238E27FC236}">
                <a16:creationId xmlns:a16="http://schemas.microsoft.com/office/drawing/2014/main" id="{9FB64453-E8A2-48FD-8B67-B9DC2A133255}"/>
              </a:ext>
            </a:extLst>
          </p:cNvPr>
          <p:cNvSpPr>
            <a:spLocks noGrp="1"/>
          </p:cNvSpPr>
          <p:nvPr>
            <p:ph type="ftr" sz="quarter" idx="3"/>
          </p:nvPr>
        </p:nvSpPr>
        <p:spPr>
          <a:xfrm>
            <a:off x="609601" y="6356350"/>
            <a:ext cx="9020174" cy="442131"/>
          </a:xfrm>
          <a:prstGeom prst="rect">
            <a:avLst/>
          </a:prstGeom>
        </p:spPr>
        <p:txBody>
          <a:bodyPr vert="horz" lIns="91440" tIns="45720" rIns="91440" bIns="45720" rtlCol="0" anchor="b"/>
          <a:lstStyle>
            <a:lvl1pPr algn="l">
              <a:defRPr sz="1200">
                <a:solidFill>
                  <a:schemeClr val="tx1">
                    <a:tint val="75000"/>
                  </a:schemeClr>
                </a:solidFill>
              </a:defRPr>
            </a:lvl1pPr>
          </a:lstStyle>
          <a:p>
            <a:endParaRPr lang="en-US"/>
          </a:p>
        </p:txBody>
      </p:sp>
    </p:spTree>
    <p:extLst>
      <p:ext uri="{BB962C8B-B14F-4D97-AF65-F5344CB8AC3E}">
        <p14:creationId xmlns:p14="http://schemas.microsoft.com/office/powerpoint/2010/main" val="79996274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900E2D-A488-4CA5-B001-14767B8D02A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34DFDA90-9E3C-451C-9A65-E0C0C3E6FB0A}"/>
              </a:ext>
            </a:extLst>
          </p:cNvPr>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8E26C3D8-9015-40F4-B59B-697F1260941D}"/>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10" name="Footer Placeholder 4">
            <a:extLst>
              <a:ext uri="{FF2B5EF4-FFF2-40B4-BE49-F238E27FC236}">
                <a16:creationId xmlns:a16="http://schemas.microsoft.com/office/drawing/2014/main" id="{9FB64453-E8A2-48FD-8B67-B9DC2A133255}"/>
              </a:ext>
            </a:extLst>
          </p:cNvPr>
          <p:cNvSpPr>
            <a:spLocks noGrp="1"/>
          </p:cNvSpPr>
          <p:nvPr>
            <p:ph type="ftr" sz="quarter" idx="3"/>
          </p:nvPr>
        </p:nvSpPr>
        <p:spPr>
          <a:xfrm>
            <a:off x="609601" y="6356350"/>
            <a:ext cx="9020174" cy="442131"/>
          </a:xfrm>
          <a:prstGeom prst="rect">
            <a:avLst/>
          </a:prstGeom>
        </p:spPr>
        <p:txBody>
          <a:bodyPr vert="horz" lIns="91440" tIns="45720" rIns="91440" bIns="45720" rtlCol="0" anchor="b"/>
          <a:lstStyle>
            <a:lvl1pPr algn="l">
              <a:defRPr sz="1200">
                <a:solidFill>
                  <a:schemeClr val="tx1">
                    <a:tint val="75000"/>
                  </a:schemeClr>
                </a:solidFill>
              </a:defRPr>
            </a:lvl1pPr>
          </a:lstStyle>
          <a:p>
            <a:endParaRPr lang="en-US"/>
          </a:p>
        </p:txBody>
      </p:sp>
    </p:spTree>
    <p:extLst>
      <p:ext uri="{BB962C8B-B14F-4D97-AF65-F5344CB8AC3E}">
        <p14:creationId xmlns:p14="http://schemas.microsoft.com/office/powerpoint/2010/main" val="52003097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Episode Title">
    <p:spTree>
      <p:nvGrpSpPr>
        <p:cNvPr id="1" name=""/>
        <p:cNvGrpSpPr/>
        <p:nvPr/>
      </p:nvGrpSpPr>
      <p:grpSpPr>
        <a:xfrm>
          <a:off x="0" y="0"/>
          <a:ext cx="0" cy="0"/>
          <a:chOff x="0" y="0"/>
          <a:chExt cx="0" cy="0"/>
        </a:xfrm>
      </p:grpSpPr>
      <p:sp>
        <p:nvSpPr>
          <p:cNvPr id="14" name="Title 1">
            <a:extLst>
              <a:ext uri="{FF2B5EF4-FFF2-40B4-BE49-F238E27FC236}">
                <a16:creationId xmlns:a16="http://schemas.microsoft.com/office/drawing/2014/main" id="{E5AE574C-C01D-4451-B818-78560B1180FA}"/>
              </a:ext>
            </a:extLst>
          </p:cNvPr>
          <p:cNvSpPr>
            <a:spLocks noGrp="1"/>
          </p:cNvSpPr>
          <p:nvPr>
            <p:ph type="title"/>
          </p:nvPr>
        </p:nvSpPr>
        <p:spPr>
          <a:xfrm>
            <a:off x="609601" y="1709738"/>
            <a:ext cx="10515600" cy="2852737"/>
          </a:xfrm>
        </p:spPr>
        <p:txBody>
          <a:bodyPr anchor="b">
            <a:normAutofit/>
          </a:bodyPr>
          <a:lstStyle>
            <a:lvl1pPr algn="r">
              <a:defRPr sz="3600"/>
            </a:lvl1pPr>
          </a:lstStyle>
          <a:p>
            <a:r>
              <a:rPr lang="en-US"/>
              <a:t>Click to edit Master title style</a:t>
            </a:r>
            <a:endParaRPr lang="en-US" dirty="0"/>
          </a:p>
        </p:txBody>
      </p:sp>
      <p:sp>
        <p:nvSpPr>
          <p:cNvPr id="15" name="Text Placeholder 2">
            <a:extLst>
              <a:ext uri="{FF2B5EF4-FFF2-40B4-BE49-F238E27FC236}">
                <a16:creationId xmlns:a16="http://schemas.microsoft.com/office/drawing/2014/main" id="{1ECCB66C-05CB-49D9-B7E7-0C427D6D7F53}"/>
              </a:ext>
            </a:extLst>
          </p:cNvPr>
          <p:cNvSpPr>
            <a:spLocks noGrp="1"/>
          </p:cNvSpPr>
          <p:nvPr>
            <p:ph type="body" idx="1"/>
          </p:nvPr>
        </p:nvSpPr>
        <p:spPr>
          <a:xfrm>
            <a:off x="609601" y="4589463"/>
            <a:ext cx="10515600" cy="1500187"/>
          </a:xfrm>
          <a:prstGeom prst="rect">
            <a:avLst/>
          </a:prstGeom>
        </p:spPr>
        <p:txBody>
          <a:bodyPr>
            <a:normAutofit/>
          </a:bodyPr>
          <a:lstStyle>
            <a:lvl1pPr marL="0" indent="0" algn="r">
              <a:buNone/>
              <a:defRPr sz="16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7" name="Rectangle 6">
            <a:extLst>
              <a:ext uri="{FF2B5EF4-FFF2-40B4-BE49-F238E27FC236}">
                <a16:creationId xmlns:a16="http://schemas.microsoft.com/office/drawing/2014/main" id="{A632F408-3A85-44BA-9DC9-E8F0D6C40C97}"/>
              </a:ext>
            </a:extLst>
          </p:cNvPr>
          <p:cNvSpPr/>
          <p:nvPr/>
        </p:nvSpPr>
        <p:spPr>
          <a:xfrm>
            <a:off x="10365698" y="6356350"/>
            <a:ext cx="1753850" cy="3651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ooter Placeholder 4">
            <a:extLst>
              <a:ext uri="{FF2B5EF4-FFF2-40B4-BE49-F238E27FC236}">
                <a16:creationId xmlns:a16="http://schemas.microsoft.com/office/drawing/2014/main" id="{5CD80B2F-AB86-4AC5-ADB1-2230734739B0}"/>
              </a:ext>
            </a:extLst>
          </p:cNvPr>
          <p:cNvSpPr>
            <a:spLocks noGrp="1"/>
          </p:cNvSpPr>
          <p:nvPr>
            <p:ph type="ftr" sz="quarter" idx="3"/>
          </p:nvPr>
        </p:nvSpPr>
        <p:spPr>
          <a:xfrm>
            <a:off x="609600" y="6356350"/>
            <a:ext cx="10515599" cy="442131"/>
          </a:xfrm>
          <a:prstGeom prst="rect">
            <a:avLst/>
          </a:prstGeom>
        </p:spPr>
        <p:txBody>
          <a:bodyPr vert="horz" lIns="91440" tIns="45720" rIns="91440" bIns="45720" rtlCol="0" anchor="b"/>
          <a:lstStyle>
            <a:lvl1pPr algn="l">
              <a:defRPr sz="1200">
                <a:solidFill>
                  <a:schemeClr val="tx1">
                    <a:tint val="75000"/>
                  </a:schemeClr>
                </a:solidFill>
              </a:defRPr>
            </a:lvl1pPr>
          </a:lstStyle>
          <a:p>
            <a:endParaRPr lang="en-US"/>
          </a:p>
        </p:txBody>
      </p:sp>
      <p:pic>
        <p:nvPicPr>
          <p:cNvPr id="3" name="Picture 2">
            <a:extLst>
              <a:ext uri="{FF2B5EF4-FFF2-40B4-BE49-F238E27FC236}">
                <a16:creationId xmlns:a16="http://schemas.microsoft.com/office/drawing/2014/main" id="{62A409AE-194B-4AB6-B881-2B3D424F4FE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975360"/>
          </a:xfrm>
          <a:prstGeom prst="rect">
            <a:avLst/>
          </a:prstGeom>
        </p:spPr>
      </p:pic>
      <p:pic>
        <p:nvPicPr>
          <p:cNvPr id="8" name="Picture 7">
            <a:extLst>
              <a:ext uri="{FF2B5EF4-FFF2-40B4-BE49-F238E27FC236}">
                <a16:creationId xmlns:a16="http://schemas.microsoft.com/office/drawing/2014/main" id="{4A365CF6-C114-48A1-87C0-B85E6A74BBC8}"/>
              </a:ext>
            </a:extLst>
          </p:cNvPr>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609600" y="93853"/>
            <a:ext cx="1537746" cy="787653"/>
          </a:xfrm>
          <a:prstGeom prst="rect">
            <a:avLst/>
          </a:prstGeom>
        </p:spPr>
      </p:pic>
    </p:spTree>
    <p:extLst>
      <p:ext uri="{BB962C8B-B14F-4D97-AF65-F5344CB8AC3E}">
        <p14:creationId xmlns:p14="http://schemas.microsoft.com/office/powerpoint/2010/main" val="54554945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Diagram Layout">
    <p:bg>
      <p:bgPr>
        <a:gradFill flip="none" rotWithShape="1">
          <a:gsLst>
            <a:gs pos="0">
              <a:schemeClr val="bg1"/>
            </a:gs>
            <a:gs pos="100000">
              <a:schemeClr val="bg1">
                <a:lumMod val="85000"/>
              </a:schemeClr>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2" name="Footer Placeholder 4">
            <a:extLst>
              <a:ext uri="{FF2B5EF4-FFF2-40B4-BE49-F238E27FC236}">
                <a16:creationId xmlns:a16="http://schemas.microsoft.com/office/drawing/2014/main" id="{88FA194F-9E80-4991-A301-2D14D459B8B6}"/>
              </a:ext>
            </a:extLst>
          </p:cNvPr>
          <p:cNvSpPr>
            <a:spLocks noGrp="1"/>
          </p:cNvSpPr>
          <p:nvPr>
            <p:ph type="ftr" sz="quarter" idx="3"/>
          </p:nvPr>
        </p:nvSpPr>
        <p:spPr>
          <a:xfrm>
            <a:off x="609600" y="6356350"/>
            <a:ext cx="10515599" cy="442131"/>
          </a:xfrm>
          <a:prstGeom prst="rect">
            <a:avLst/>
          </a:prstGeom>
        </p:spPr>
        <p:txBody>
          <a:bodyPr vert="horz" lIns="91440" tIns="45720" rIns="91440" bIns="45720" rtlCol="0" anchor="b"/>
          <a:lstStyle>
            <a:lvl1pPr algn="l">
              <a:defRPr sz="1200">
                <a:solidFill>
                  <a:schemeClr val="tx1">
                    <a:tint val="75000"/>
                  </a:schemeClr>
                </a:solidFill>
              </a:defRPr>
            </a:lvl1pPr>
          </a:lstStyle>
          <a:p>
            <a:endParaRPr lang="en-US" dirty="0"/>
          </a:p>
        </p:txBody>
      </p:sp>
    </p:spTree>
    <p:extLst>
      <p:ext uri="{BB962C8B-B14F-4D97-AF65-F5344CB8AC3E}">
        <p14:creationId xmlns:p14="http://schemas.microsoft.com/office/powerpoint/2010/main" val="367653995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Titled Diagram Layout">
    <p:bg>
      <p:bgPr>
        <a:gradFill flip="none" rotWithShape="1">
          <a:gsLst>
            <a:gs pos="0">
              <a:schemeClr val="bg1"/>
            </a:gs>
            <a:gs pos="100000">
              <a:schemeClr val="bg1">
                <a:lumMod val="85000"/>
              </a:schemeClr>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174E47-6B81-4DA6-BC35-65E2DCA474B0}"/>
              </a:ext>
            </a:extLst>
          </p:cNvPr>
          <p:cNvSpPr>
            <a:spLocks noGrp="1"/>
          </p:cNvSpPr>
          <p:nvPr>
            <p:ph type="title"/>
          </p:nvPr>
        </p:nvSpPr>
        <p:spPr/>
        <p:txBody>
          <a:bodyPr/>
          <a:lstStyle/>
          <a:p>
            <a:r>
              <a:rPr lang="en-US"/>
              <a:t>Click to edit Master title style</a:t>
            </a:r>
          </a:p>
        </p:txBody>
      </p:sp>
      <p:sp>
        <p:nvSpPr>
          <p:cNvPr id="3" name="Footer Placeholder 4">
            <a:extLst>
              <a:ext uri="{FF2B5EF4-FFF2-40B4-BE49-F238E27FC236}">
                <a16:creationId xmlns:a16="http://schemas.microsoft.com/office/drawing/2014/main" id="{2F70BFC7-62AB-4097-AE5E-3ACB64158A60}"/>
              </a:ext>
            </a:extLst>
          </p:cNvPr>
          <p:cNvSpPr>
            <a:spLocks noGrp="1"/>
          </p:cNvSpPr>
          <p:nvPr>
            <p:ph type="ftr" sz="quarter" idx="3"/>
          </p:nvPr>
        </p:nvSpPr>
        <p:spPr>
          <a:xfrm>
            <a:off x="609600" y="6356350"/>
            <a:ext cx="10515599" cy="442131"/>
          </a:xfrm>
          <a:prstGeom prst="rect">
            <a:avLst/>
          </a:prstGeom>
        </p:spPr>
        <p:txBody>
          <a:bodyPr vert="horz" lIns="91440" tIns="45720" rIns="91440" bIns="45720" rtlCol="0" anchor="b"/>
          <a:lstStyle>
            <a:lvl1pPr algn="l">
              <a:defRPr sz="1200">
                <a:solidFill>
                  <a:schemeClr val="tx1">
                    <a:tint val="75000"/>
                  </a:schemeClr>
                </a:solidFill>
              </a:defRPr>
            </a:lvl1pPr>
          </a:lstStyle>
          <a:p>
            <a:endParaRPr lang="en-US"/>
          </a:p>
        </p:txBody>
      </p:sp>
    </p:spTree>
    <p:extLst>
      <p:ext uri="{BB962C8B-B14F-4D97-AF65-F5344CB8AC3E}">
        <p14:creationId xmlns:p14="http://schemas.microsoft.com/office/powerpoint/2010/main" val="355461130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Title and Content">
    <p:bg>
      <p:bgPr>
        <a:solidFill>
          <a:schemeClr val="bg1"/>
        </a:solidFill>
        <a:effectLst/>
      </p:bgPr>
    </p:bg>
    <p:spTree>
      <p:nvGrpSpPr>
        <p:cNvPr id="1" name=""/>
        <p:cNvGrpSpPr/>
        <p:nvPr/>
      </p:nvGrpSpPr>
      <p:grpSpPr>
        <a:xfrm>
          <a:off x="0" y="0"/>
          <a:ext cx="0" cy="0"/>
          <a:chOff x="0" y="0"/>
          <a:chExt cx="0" cy="0"/>
        </a:xfrm>
      </p:grpSpPr>
      <p:sp>
        <p:nvSpPr>
          <p:cNvPr id="9" name="Footer Placeholder 4">
            <a:extLst>
              <a:ext uri="{FF2B5EF4-FFF2-40B4-BE49-F238E27FC236}">
                <a16:creationId xmlns:a16="http://schemas.microsoft.com/office/drawing/2014/main" id="{F68C6A00-68E4-474E-9AA8-0891DD87D051}"/>
              </a:ext>
            </a:extLst>
          </p:cNvPr>
          <p:cNvSpPr>
            <a:spLocks noGrp="1"/>
          </p:cNvSpPr>
          <p:nvPr>
            <p:ph type="ftr" sz="quarter" idx="3"/>
          </p:nvPr>
        </p:nvSpPr>
        <p:spPr>
          <a:xfrm>
            <a:off x="609600" y="6356350"/>
            <a:ext cx="10744199" cy="442131"/>
          </a:xfrm>
          <a:prstGeom prst="rect">
            <a:avLst/>
          </a:prstGeom>
        </p:spPr>
        <p:txBody>
          <a:bodyPr vert="horz" lIns="91440" tIns="45720" rIns="91440" bIns="45720" rtlCol="0" anchor="b"/>
          <a:lstStyle>
            <a:lvl1pPr algn="l">
              <a:defRPr sz="1200">
                <a:solidFill>
                  <a:schemeClr val="tx1">
                    <a:tint val="75000"/>
                  </a:schemeClr>
                </a:solidFill>
              </a:defRPr>
            </a:lvl1pPr>
          </a:lstStyle>
          <a:p>
            <a:endParaRPr lang="en-US"/>
          </a:p>
        </p:txBody>
      </p:sp>
      <p:sp>
        <p:nvSpPr>
          <p:cNvPr id="6" name="Title Placeholder 1">
            <a:extLst>
              <a:ext uri="{FF2B5EF4-FFF2-40B4-BE49-F238E27FC236}">
                <a16:creationId xmlns:a16="http://schemas.microsoft.com/office/drawing/2014/main" id="{C3A58A5E-CE8B-4381-B491-4E79B68F618B}"/>
              </a:ext>
            </a:extLst>
          </p:cNvPr>
          <p:cNvSpPr>
            <a:spLocks noGrp="1"/>
          </p:cNvSpPr>
          <p:nvPr>
            <p:ph type="title"/>
          </p:nvPr>
        </p:nvSpPr>
        <p:spPr>
          <a:xfrm>
            <a:off x="609600" y="199505"/>
            <a:ext cx="10744200" cy="1185577"/>
          </a:xfrm>
          <a:prstGeom prst="rect">
            <a:avLst/>
          </a:prstGeom>
        </p:spPr>
        <p:txBody>
          <a:bodyPr vert="horz" lIns="91440" tIns="45720" rIns="91440" bIns="45720" rtlCol="0" anchor="ctr" anchorCtr="0">
            <a:normAutofit/>
          </a:bodyPr>
          <a:lstStyle/>
          <a:p>
            <a:r>
              <a:rPr lang="en-US"/>
              <a:t>Click to edit Master title style</a:t>
            </a:r>
            <a:endParaRPr lang="en-US" dirty="0"/>
          </a:p>
        </p:txBody>
      </p:sp>
      <p:sp>
        <p:nvSpPr>
          <p:cNvPr id="7" name="Text Placeholder 2">
            <a:extLst>
              <a:ext uri="{FF2B5EF4-FFF2-40B4-BE49-F238E27FC236}">
                <a16:creationId xmlns:a16="http://schemas.microsoft.com/office/drawing/2014/main" id="{B8793117-580E-4BE7-82EC-6BE8CEEDED56}"/>
              </a:ext>
            </a:extLst>
          </p:cNvPr>
          <p:cNvSpPr>
            <a:spLocks noGrp="1"/>
          </p:cNvSpPr>
          <p:nvPr>
            <p:ph idx="1"/>
          </p:nvPr>
        </p:nvSpPr>
        <p:spPr>
          <a:xfrm>
            <a:off x="609600" y="1477906"/>
            <a:ext cx="10744200" cy="4722477"/>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09422602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CF8544-5F66-42F5-A339-E46C7881EF7F}"/>
              </a:ext>
            </a:extLst>
          </p:cNvPr>
          <p:cNvSpPr>
            <a:spLocks noGrp="1"/>
          </p:cNvSpPr>
          <p:nvPr>
            <p:ph type="title"/>
          </p:nvPr>
        </p:nvSpPr>
        <p:spPr/>
        <p:txBody>
          <a:bodyPr>
            <a:normAutofit/>
          </a:bodyPr>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0E98E0E9-1525-4AB4-A8AF-8BF10D89D4E7}"/>
              </a:ext>
            </a:extLst>
          </p:cNvPr>
          <p:cNvSpPr>
            <a:spLocks noGrp="1"/>
          </p:cNvSpPr>
          <p:nvPr>
            <p:ph sz="half" idx="1"/>
          </p:nvPr>
        </p:nvSpPr>
        <p:spPr>
          <a:xfrm>
            <a:off x="609600" y="1496291"/>
            <a:ext cx="5181600" cy="4680672"/>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a:extLst>
              <a:ext uri="{FF2B5EF4-FFF2-40B4-BE49-F238E27FC236}">
                <a16:creationId xmlns:a16="http://schemas.microsoft.com/office/drawing/2014/main" id="{CFA8448F-6F16-4184-A898-7F06CF6766C6}"/>
              </a:ext>
            </a:extLst>
          </p:cNvPr>
          <p:cNvSpPr>
            <a:spLocks noGrp="1"/>
          </p:cNvSpPr>
          <p:nvPr>
            <p:ph sz="half" idx="2"/>
          </p:nvPr>
        </p:nvSpPr>
        <p:spPr>
          <a:xfrm>
            <a:off x="5943600" y="1496291"/>
            <a:ext cx="5181600" cy="4680672"/>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Footer Placeholder 4">
            <a:extLst>
              <a:ext uri="{FF2B5EF4-FFF2-40B4-BE49-F238E27FC236}">
                <a16:creationId xmlns:a16="http://schemas.microsoft.com/office/drawing/2014/main" id="{DE44C219-F83B-4E76-BAE0-A183B8940696}"/>
              </a:ext>
            </a:extLst>
          </p:cNvPr>
          <p:cNvSpPr>
            <a:spLocks noGrp="1"/>
          </p:cNvSpPr>
          <p:nvPr>
            <p:ph type="ftr" sz="quarter" idx="3"/>
          </p:nvPr>
        </p:nvSpPr>
        <p:spPr>
          <a:xfrm>
            <a:off x="609600" y="6356350"/>
            <a:ext cx="10515599" cy="442131"/>
          </a:xfrm>
          <a:prstGeom prst="rect">
            <a:avLst/>
          </a:prstGeom>
        </p:spPr>
        <p:txBody>
          <a:bodyPr vert="horz" lIns="91440" tIns="45720" rIns="91440" bIns="45720" rtlCol="0" anchor="b"/>
          <a:lstStyle>
            <a:lvl1pPr algn="l">
              <a:defRPr sz="1200">
                <a:solidFill>
                  <a:schemeClr val="tx1">
                    <a:tint val="75000"/>
                  </a:schemeClr>
                </a:solidFill>
              </a:defRPr>
            </a:lvl1pPr>
          </a:lstStyle>
          <a:p>
            <a:endParaRPr lang="en-US"/>
          </a:p>
        </p:txBody>
      </p:sp>
    </p:spTree>
    <p:extLst>
      <p:ext uri="{BB962C8B-B14F-4D97-AF65-F5344CB8AC3E}">
        <p14:creationId xmlns:p14="http://schemas.microsoft.com/office/powerpoint/2010/main" val="33977362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7322D2BB-B893-45AC-B4B9-21CF5F89EABD}"/>
              </a:ext>
            </a:extLst>
          </p:cNvPr>
          <p:cNvSpPr>
            <a:spLocks noGrp="1"/>
          </p:cNvSpPr>
          <p:nvPr>
            <p:ph type="body" idx="1"/>
          </p:nvPr>
        </p:nvSpPr>
        <p:spPr>
          <a:xfrm>
            <a:off x="609601" y="1459896"/>
            <a:ext cx="5157787" cy="651538"/>
          </a:xfrm>
          <a:prstGeom prst="rect">
            <a:avLst/>
          </a:prstGeom>
        </p:spPr>
        <p:txBody>
          <a:bodyPr anchor="b"/>
          <a:lstStyle>
            <a:lvl1pPr marL="0" indent="0">
              <a:buNone/>
              <a:defRPr sz="2400" b="1">
                <a:solidFill>
                  <a:schemeClr val="accent4"/>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8527EFEE-C04A-49BE-8AC8-1C93672FAC03}"/>
              </a:ext>
            </a:extLst>
          </p:cNvPr>
          <p:cNvSpPr>
            <a:spLocks noGrp="1"/>
          </p:cNvSpPr>
          <p:nvPr>
            <p:ph sz="half" idx="2"/>
          </p:nvPr>
        </p:nvSpPr>
        <p:spPr>
          <a:xfrm>
            <a:off x="609601" y="2111434"/>
            <a:ext cx="5157787" cy="3956856"/>
          </a:xfrm>
          <a:prstGeom prst="rect">
            <a:avLst/>
          </a:prstGeom>
        </p:spPr>
        <p:txBody>
          <a:bodyPr/>
          <a:lstStyle>
            <a:lvl1pPr marL="228600" indent="-228600">
              <a:buClr>
                <a:schemeClr val="accent4"/>
              </a:buClr>
              <a:buSzPct val="100000"/>
              <a:buFont typeface="Arial" panose="020B0604020202020204" pitchFamily="34" charset="0"/>
              <a:buChar char="•"/>
              <a:defRPr/>
            </a:lvl1pPr>
            <a:lvl2pPr marL="685800" indent="-228600">
              <a:buClr>
                <a:schemeClr val="accent4"/>
              </a:buClr>
              <a:buSzPct val="100000"/>
              <a:buFont typeface="Arial" panose="020B0604020202020204" pitchFamily="34" charset="0"/>
              <a:buChar char="•"/>
              <a:defRPr/>
            </a:lvl2pPr>
            <a:lvl3pPr marL="1143000" indent="-228600">
              <a:buClr>
                <a:schemeClr val="accent4"/>
              </a:buClr>
              <a:buSzPct val="100000"/>
              <a:buFont typeface="Arial" panose="020B0604020202020204" pitchFamily="34" charset="0"/>
              <a:buChar char="•"/>
              <a:defRPr/>
            </a:lvl3pPr>
            <a:lvl4pPr marL="1600200" indent="-228600">
              <a:buClr>
                <a:schemeClr val="accent4"/>
              </a:buClr>
              <a:buSzPct val="100000"/>
              <a:buFont typeface="Arial" panose="020B0604020202020204" pitchFamily="34" charset="0"/>
              <a:buChar char="•"/>
              <a:defRPr/>
            </a:lvl4pPr>
            <a:lvl5pPr marL="2057400" indent="-228600">
              <a:buClr>
                <a:schemeClr val="accent4"/>
              </a:buClr>
              <a:buSzPct val="100000"/>
              <a:buFont typeface="Arial" panose="020B0604020202020204" pitchFamily="34" charset="0"/>
              <a:buChar cha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a:extLst>
              <a:ext uri="{FF2B5EF4-FFF2-40B4-BE49-F238E27FC236}">
                <a16:creationId xmlns:a16="http://schemas.microsoft.com/office/drawing/2014/main" id="{63B977BB-61BD-47AD-991E-2E6E5CEC0643}"/>
              </a:ext>
            </a:extLst>
          </p:cNvPr>
          <p:cNvSpPr>
            <a:spLocks noGrp="1"/>
          </p:cNvSpPr>
          <p:nvPr>
            <p:ph type="body" sz="quarter" idx="3"/>
          </p:nvPr>
        </p:nvSpPr>
        <p:spPr>
          <a:xfrm>
            <a:off x="5942013" y="1459896"/>
            <a:ext cx="5183188" cy="651538"/>
          </a:xfrm>
          <a:prstGeom prst="rect">
            <a:avLst/>
          </a:prstGeom>
        </p:spPr>
        <p:txBody>
          <a:bodyPr anchor="b"/>
          <a:lstStyle>
            <a:lvl1pPr marL="0" indent="0">
              <a:buNone/>
              <a:defRPr sz="24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B9B34560-D90F-4AA9-86F0-EA373D1678B8}"/>
              </a:ext>
            </a:extLst>
          </p:cNvPr>
          <p:cNvSpPr>
            <a:spLocks noGrp="1"/>
          </p:cNvSpPr>
          <p:nvPr>
            <p:ph sz="quarter" idx="4"/>
          </p:nvPr>
        </p:nvSpPr>
        <p:spPr>
          <a:xfrm>
            <a:off x="5942013" y="2111434"/>
            <a:ext cx="5183188" cy="3956856"/>
          </a:xfrm>
          <a:prstGeom prst="rect">
            <a:avLst/>
          </a:prstGeom>
        </p:spPr>
        <p:txBody>
          <a:bodyPr/>
          <a:lstStyle>
            <a:lvl1pPr marL="228600" indent="-228600">
              <a:buClr>
                <a:schemeClr val="accent1"/>
              </a:buClr>
              <a:buFont typeface="Arial" panose="020B0604020202020204" pitchFamily="34" charset="0"/>
              <a:buChar char="•"/>
              <a:defRPr/>
            </a:lvl1pPr>
            <a:lvl2pPr marL="685800" indent="-228600">
              <a:buClr>
                <a:schemeClr val="accent1"/>
              </a:buClr>
              <a:buFont typeface="Arial" panose="020B0604020202020204" pitchFamily="34" charset="0"/>
              <a:buChar char="•"/>
              <a:defRPr/>
            </a:lvl2pPr>
            <a:lvl3pPr marL="1143000" indent="-228600">
              <a:buClr>
                <a:schemeClr val="accent1"/>
              </a:buClr>
              <a:buFont typeface="Arial" panose="020B0604020202020204" pitchFamily="34" charset="0"/>
              <a:buChar char="•"/>
              <a:defRPr/>
            </a:lvl3pPr>
            <a:lvl4pPr marL="1600200" indent="-228600">
              <a:buClr>
                <a:schemeClr val="accent1"/>
              </a:buClr>
              <a:buFont typeface="Arial" panose="020B0604020202020204" pitchFamily="34" charset="0"/>
              <a:buChar char="•"/>
              <a:defRPr/>
            </a:lvl4pPr>
            <a:lvl5pPr marL="2057400" indent="-228600">
              <a:buClr>
                <a:schemeClr val="accent1"/>
              </a:buClr>
              <a:buFont typeface="Arial" panose="020B0604020202020204" pitchFamily="34" charset="0"/>
              <a:buChar cha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Footer Placeholder 4">
            <a:extLst>
              <a:ext uri="{FF2B5EF4-FFF2-40B4-BE49-F238E27FC236}">
                <a16:creationId xmlns:a16="http://schemas.microsoft.com/office/drawing/2014/main" id="{1994057A-1166-4C4D-AF69-0BF68EE85991}"/>
              </a:ext>
            </a:extLst>
          </p:cNvPr>
          <p:cNvSpPr>
            <a:spLocks noGrp="1"/>
          </p:cNvSpPr>
          <p:nvPr>
            <p:ph type="ftr" sz="quarter" idx="12"/>
          </p:nvPr>
        </p:nvSpPr>
        <p:spPr>
          <a:xfrm>
            <a:off x="609600" y="6356350"/>
            <a:ext cx="10515599" cy="442131"/>
          </a:xfrm>
          <a:prstGeom prst="rect">
            <a:avLst/>
          </a:prstGeom>
        </p:spPr>
        <p:txBody>
          <a:bodyPr vert="horz" lIns="91440" tIns="45720" rIns="91440" bIns="45720" rtlCol="0" anchor="b"/>
          <a:lstStyle>
            <a:lvl1pPr algn="l">
              <a:defRPr sz="1200">
                <a:solidFill>
                  <a:schemeClr val="tx1">
                    <a:tint val="75000"/>
                  </a:schemeClr>
                </a:solidFill>
              </a:defRPr>
            </a:lvl1pPr>
          </a:lstStyle>
          <a:p>
            <a:endParaRPr lang="en-US"/>
          </a:p>
        </p:txBody>
      </p:sp>
      <p:sp>
        <p:nvSpPr>
          <p:cNvPr id="10" name="Title 1">
            <a:extLst>
              <a:ext uri="{FF2B5EF4-FFF2-40B4-BE49-F238E27FC236}">
                <a16:creationId xmlns:a16="http://schemas.microsoft.com/office/drawing/2014/main" id="{DAD82D1D-D8EA-40A0-9D3E-9683300C0F61}"/>
              </a:ext>
            </a:extLst>
          </p:cNvPr>
          <p:cNvSpPr>
            <a:spLocks noGrp="1"/>
          </p:cNvSpPr>
          <p:nvPr>
            <p:ph type="title"/>
          </p:nvPr>
        </p:nvSpPr>
        <p:spPr>
          <a:xfrm>
            <a:off x="609600" y="199505"/>
            <a:ext cx="10744200" cy="1185577"/>
          </a:xfrm>
        </p:spPr>
        <p:txBody>
          <a:bodyPr>
            <a:normAutofit/>
          </a:bodyPr>
          <a:lstStyle>
            <a:lvl1pPr>
              <a:defRPr sz="3200"/>
            </a:lvl1pPr>
          </a:lstStyle>
          <a:p>
            <a:r>
              <a:rPr lang="en-US"/>
              <a:t>Click to edit Master title style</a:t>
            </a:r>
          </a:p>
        </p:txBody>
      </p:sp>
    </p:spTree>
    <p:extLst>
      <p:ext uri="{BB962C8B-B14F-4D97-AF65-F5344CB8AC3E}">
        <p14:creationId xmlns:p14="http://schemas.microsoft.com/office/powerpoint/2010/main" val="163304295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E72062-0692-44AF-80AA-510E920DCD1B}"/>
              </a:ext>
            </a:extLst>
          </p:cNvPr>
          <p:cNvSpPr>
            <a:spLocks noGrp="1"/>
          </p:cNvSpPr>
          <p:nvPr>
            <p:ph type="title"/>
          </p:nvPr>
        </p:nvSpPr>
        <p:spPr/>
        <p:txBody>
          <a:bodyPr/>
          <a:lstStyle/>
          <a:p>
            <a:r>
              <a:rPr lang="en-US"/>
              <a:t>Click to edit Master title style</a:t>
            </a:r>
          </a:p>
        </p:txBody>
      </p:sp>
      <p:sp>
        <p:nvSpPr>
          <p:cNvPr id="5" name="Footer Placeholder 4">
            <a:extLst>
              <a:ext uri="{FF2B5EF4-FFF2-40B4-BE49-F238E27FC236}">
                <a16:creationId xmlns:a16="http://schemas.microsoft.com/office/drawing/2014/main" id="{42D517FC-F71A-47DC-8036-78E7C8941DC5}"/>
              </a:ext>
            </a:extLst>
          </p:cNvPr>
          <p:cNvSpPr>
            <a:spLocks noGrp="1"/>
          </p:cNvSpPr>
          <p:nvPr>
            <p:ph type="ftr" sz="quarter" idx="3"/>
          </p:nvPr>
        </p:nvSpPr>
        <p:spPr>
          <a:xfrm>
            <a:off x="609600" y="6356350"/>
            <a:ext cx="10744199" cy="442131"/>
          </a:xfrm>
          <a:prstGeom prst="rect">
            <a:avLst/>
          </a:prstGeom>
        </p:spPr>
        <p:txBody>
          <a:bodyPr vert="horz" lIns="91440" tIns="45720" rIns="91440" bIns="45720" rtlCol="0" anchor="b"/>
          <a:lstStyle>
            <a:lvl1pPr algn="l">
              <a:defRPr sz="1200">
                <a:solidFill>
                  <a:schemeClr val="tx1">
                    <a:tint val="75000"/>
                  </a:schemeClr>
                </a:solidFill>
              </a:defRPr>
            </a:lvl1pPr>
          </a:lstStyle>
          <a:p>
            <a:endParaRPr lang="en-US"/>
          </a:p>
        </p:txBody>
      </p:sp>
    </p:spTree>
    <p:extLst>
      <p:ext uri="{BB962C8B-B14F-4D97-AF65-F5344CB8AC3E}">
        <p14:creationId xmlns:p14="http://schemas.microsoft.com/office/powerpoint/2010/main" val="261277478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Footer Placeholder 4">
            <a:extLst>
              <a:ext uri="{FF2B5EF4-FFF2-40B4-BE49-F238E27FC236}">
                <a16:creationId xmlns:a16="http://schemas.microsoft.com/office/drawing/2014/main" id="{B2F6B2D7-D2F9-4F1B-8FB7-00DCD968C2C6}"/>
              </a:ext>
            </a:extLst>
          </p:cNvPr>
          <p:cNvSpPr>
            <a:spLocks noGrp="1"/>
          </p:cNvSpPr>
          <p:nvPr>
            <p:ph type="ftr" sz="quarter" idx="3"/>
          </p:nvPr>
        </p:nvSpPr>
        <p:spPr>
          <a:xfrm>
            <a:off x="609600" y="6356350"/>
            <a:ext cx="10744199" cy="442131"/>
          </a:xfrm>
          <a:prstGeom prst="rect">
            <a:avLst/>
          </a:prstGeom>
        </p:spPr>
        <p:txBody>
          <a:bodyPr vert="horz" lIns="91440" tIns="45720" rIns="91440" bIns="45720" rtlCol="0" anchor="b"/>
          <a:lstStyle>
            <a:lvl1pPr algn="l">
              <a:defRPr sz="1200">
                <a:solidFill>
                  <a:schemeClr val="tx1">
                    <a:tint val="75000"/>
                  </a:schemeClr>
                </a:solidFill>
              </a:defRPr>
            </a:lvl1pPr>
          </a:lstStyle>
          <a:p>
            <a:endParaRPr lang="en-US"/>
          </a:p>
        </p:txBody>
      </p:sp>
    </p:spTree>
    <p:extLst>
      <p:ext uri="{BB962C8B-B14F-4D97-AF65-F5344CB8AC3E}">
        <p14:creationId xmlns:p14="http://schemas.microsoft.com/office/powerpoint/2010/main" val="100928695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64888D9C-325D-4873-A0A3-7A5D86C65088}"/>
              </a:ext>
            </a:extLst>
          </p:cNvPr>
          <p:cNvPicPr>
            <a:picLocks noChangeAspect="1"/>
          </p:cNvPicPr>
          <p:nvPr/>
        </p:nvPicPr>
        <p:blipFill rotWithShape="1">
          <a:blip r:embed="rId14">
            <a:extLst>
              <a:ext uri="{28A0092B-C50C-407E-A947-70E740481C1C}">
                <a14:useLocalDpi xmlns:a14="http://schemas.microsoft.com/office/drawing/2010/main" val="0"/>
              </a:ext>
            </a:extLst>
          </a:blip>
          <a:srcRect/>
          <a:stretch/>
        </p:blipFill>
        <p:spPr>
          <a:xfrm>
            <a:off x="0" y="0"/>
            <a:ext cx="12192000" cy="106681"/>
          </a:xfrm>
          <a:prstGeom prst="rect">
            <a:avLst/>
          </a:prstGeom>
        </p:spPr>
      </p:pic>
      <p:sp>
        <p:nvSpPr>
          <p:cNvPr id="2" name="Title Placeholder 1">
            <a:extLst>
              <a:ext uri="{FF2B5EF4-FFF2-40B4-BE49-F238E27FC236}">
                <a16:creationId xmlns:a16="http://schemas.microsoft.com/office/drawing/2014/main" id="{51BE5A1C-F765-4923-B698-01CBA0052385}"/>
              </a:ext>
            </a:extLst>
          </p:cNvPr>
          <p:cNvSpPr>
            <a:spLocks noGrp="1"/>
          </p:cNvSpPr>
          <p:nvPr>
            <p:ph type="title"/>
          </p:nvPr>
        </p:nvSpPr>
        <p:spPr>
          <a:xfrm>
            <a:off x="609600" y="199505"/>
            <a:ext cx="10744200" cy="1185577"/>
          </a:xfrm>
          <a:prstGeom prst="rect">
            <a:avLst/>
          </a:prstGeom>
        </p:spPr>
        <p:txBody>
          <a:bodyPr vert="horz" lIns="91440" tIns="45720" rIns="91440" bIns="45720" rtlCol="0" anchor="ctr" anchorCtr="0">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9FE3F89C-32B6-4955-824F-31AA77424000}"/>
              </a:ext>
            </a:extLst>
          </p:cNvPr>
          <p:cNvSpPr>
            <a:spLocks noGrp="1"/>
          </p:cNvSpPr>
          <p:nvPr>
            <p:ph type="body" idx="1"/>
          </p:nvPr>
        </p:nvSpPr>
        <p:spPr>
          <a:xfrm>
            <a:off x="609600" y="1477906"/>
            <a:ext cx="10744200" cy="4722477"/>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a:extLst>
              <a:ext uri="{FF2B5EF4-FFF2-40B4-BE49-F238E27FC236}">
                <a16:creationId xmlns:a16="http://schemas.microsoft.com/office/drawing/2014/main" id="{A300410A-8F64-41F0-A611-DD8C96B97C6E}"/>
              </a:ext>
            </a:extLst>
          </p:cNvPr>
          <p:cNvSpPr>
            <a:spLocks noGrp="1"/>
          </p:cNvSpPr>
          <p:nvPr>
            <p:ph type="ftr" sz="quarter" idx="3"/>
          </p:nvPr>
        </p:nvSpPr>
        <p:spPr>
          <a:xfrm>
            <a:off x="609600" y="6356350"/>
            <a:ext cx="10744199" cy="442131"/>
          </a:xfrm>
          <a:prstGeom prst="rect">
            <a:avLst/>
          </a:prstGeom>
        </p:spPr>
        <p:txBody>
          <a:bodyPr vert="horz" lIns="91440" tIns="45720" rIns="91440" bIns="45720" rtlCol="0" anchor="b"/>
          <a:lstStyle>
            <a:lvl1pPr algn="l">
              <a:defRPr sz="1200">
                <a:solidFill>
                  <a:schemeClr val="tx1">
                    <a:tint val="75000"/>
                  </a:schemeClr>
                </a:solidFill>
              </a:defRPr>
            </a:lvl1pPr>
          </a:lstStyle>
          <a:p>
            <a:endParaRPr lang="en-US"/>
          </a:p>
        </p:txBody>
      </p:sp>
    </p:spTree>
    <p:extLst>
      <p:ext uri="{BB962C8B-B14F-4D97-AF65-F5344CB8AC3E}">
        <p14:creationId xmlns:p14="http://schemas.microsoft.com/office/powerpoint/2010/main" val="2061947119"/>
      </p:ext>
    </p:extLst>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 id="2147483685" r:id="rId12"/>
  </p:sldLayoutIdLst>
  <p:txStyles>
    <p:titleStyle>
      <a:lvl1pPr algn="l" defTabSz="914400" rtl="0" eaLnBrk="1" latinLnBrk="0" hangingPunct="1">
        <a:lnSpc>
          <a:spcPct val="100000"/>
        </a:lnSpc>
        <a:spcBef>
          <a:spcPct val="0"/>
        </a:spcBef>
        <a:buNone/>
        <a:defRPr sz="3200" b="1" i="0" kern="1200">
          <a:solidFill>
            <a:srgbClr val="4D4E4D"/>
          </a:solidFill>
          <a:latin typeface="+mj-lt"/>
          <a:ea typeface="+mj-ea"/>
          <a:cs typeface="+mj-cs"/>
        </a:defRPr>
      </a:lvl1pPr>
    </p:titleStyle>
    <p:bodyStyle>
      <a:lvl1pPr marL="228600" indent="-228600" algn="l" defTabSz="914400" rtl="0" eaLnBrk="1" latinLnBrk="0" hangingPunct="1">
        <a:lnSpc>
          <a:spcPct val="100000"/>
        </a:lnSpc>
        <a:spcBef>
          <a:spcPts val="1000"/>
        </a:spcBef>
        <a:buClr>
          <a:schemeClr val="accent2"/>
        </a:buClr>
        <a:buFont typeface="Arial" panose="020B0604020202020204" pitchFamily="34" charset="0"/>
        <a:buChar char="•"/>
        <a:defRPr sz="2400" kern="1200">
          <a:solidFill>
            <a:schemeClr val="tx1">
              <a:lumMod val="75000"/>
            </a:schemeClr>
          </a:solidFill>
          <a:latin typeface="+mn-lt"/>
          <a:ea typeface="+mn-ea"/>
          <a:cs typeface="+mn-cs"/>
        </a:defRPr>
      </a:lvl1pPr>
      <a:lvl2pPr marL="685800" indent="-228600" algn="l" defTabSz="914400" rtl="0" eaLnBrk="1" latinLnBrk="0" hangingPunct="1">
        <a:lnSpc>
          <a:spcPct val="100000"/>
        </a:lnSpc>
        <a:spcBef>
          <a:spcPts val="500"/>
        </a:spcBef>
        <a:buClr>
          <a:schemeClr val="accent1"/>
        </a:buClr>
        <a:buFont typeface="Arial" panose="020B0604020202020204" pitchFamily="34" charset="0"/>
        <a:buChar char="•"/>
        <a:defRPr sz="2000" kern="1200">
          <a:solidFill>
            <a:schemeClr val="tx1">
              <a:lumMod val="75000"/>
            </a:schemeClr>
          </a:solidFill>
          <a:latin typeface="+mn-lt"/>
          <a:ea typeface="+mn-ea"/>
          <a:cs typeface="+mn-cs"/>
        </a:defRPr>
      </a:lvl2pPr>
      <a:lvl3pPr marL="1143000" indent="-228600" algn="l" defTabSz="914400" rtl="0" eaLnBrk="1" latinLnBrk="0" hangingPunct="1">
        <a:lnSpc>
          <a:spcPct val="100000"/>
        </a:lnSpc>
        <a:spcBef>
          <a:spcPts val="500"/>
        </a:spcBef>
        <a:buClr>
          <a:schemeClr val="tx2">
            <a:lumMod val="60000"/>
            <a:lumOff val="40000"/>
          </a:schemeClr>
        </a:buClr>
        <a:buFont typeface="Arial" panose="020B0604020202020204" pitchFamily="34" charset="0"/>
        <a:buChar char="–"/>
        <a:defRPr sz="1800" kern="1200">
          <a:solidFill>
            <a:schemeClr val="tx1">
              <a:lumMod val="75000"/>
            </a:schemeClr>
          </a:solidFill>
          <a:latin typeface="+mn-lt"/>
          <a:ea typeface="+mn-ea"/>
          <a:cs typeface="+mn-cs"/>
        </a:defRPr>
      </a:lvl3pPr>
      <a:lvl4pPr marL="1600200" indent="-228600" algn="l" defTabSz="914400" rtl="0" eaLnBrk="1" latinLnBrk="0" hangingPunct="1">
        <a:lnSpc>
          <a:spcPct val="100000"/>
        </a:lnSpc>
        <a:spcBef>
          <a:spcPts val="500"/>
        </a:spcBef>
        <a:buFont typeface="Arial" panose="020B0604020202020204" pitchFamily="34" charset="0"/>
        <a:buChar char="•"/>
        <a:defRPr sz="1600" kern="1200">
          <a:solidFill>
            <a:schemeClr val="tx1">
              <a:lumMod val="75000"/>
            </a:schemeClr>
          </a:solidFill>
          <a:latin typeface="+mn-lt"/>
          <a:ea typeface="+mn-ea"/>
          <a:cs typeface="+mn-cs"/>
        </a:defRPr>
      </a:lvl4pPr>
      <a:lvl5pPr marL="2057400" indent="-228600" algn="l" defTabSz="914400" rtl="0" eaLnBrk="1" latinLnBrk="0" hangingPunct="1">
        <a:lnSpc>
          <a:spcPct val="100000"/>
        </a:lnSpc>
        <a:spcBef>
          <a:spcPts val="500"/>
        </a:spcBef>
        <a:buFont typeface="Arial" panose="020B0604020202020204" pitchFamily="34" charset="0"/>
        <a:buChar char="•"/>
        <a:defRPr sz="1600" kern="1200">
          <a:solidFill>
            <a:schemeClr val="tx1">
              <a:lumMod val="7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3" Type="http://schemas.microsoft.com/office/2007/relationships/hdphoto" Target="../media/hdphoto1.wdp"/><Relationship Id="rId7" Type="http://schemas.microsoft.com/office/2007/relationships/hdphoto" Target="../media/hdphoto3.wdp"/><Relationship Id="rId2" Type="http://schemas.openxmlformats.org/officeDocument/2006/relationships/image" Target="../media/image4.png"/><Relationship Id="rId1" Type="http://schemas.openxmlformats.org/officeDocument/2006/relationships/slideLayout" Target="../slideLayouts/slideLayout8.xml"/><Relationship Id="rId6" Type="http://schemas.openxmlformats.org/officeDocument/2006/relationships/image" Target="../media/image6.png"/><Relationship Id="rId5" Type="http://schemas.microsoft.com/office/2007/relationships/hdphoto" Target="../media/hdphoto2.wdp"/><Relationship Id="rId4" Type="http://schemas.openxmlformats.org/officeDocument/2006/relationships/image" Target="../media/image5.png"/></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1" y="1288631"/>
            <a:ext cx="10515600" cy="2852737"/>
          </a:xfrm>
        </p:spPr>
        <p:txBody>
          <a:bodyPr>
            <a:normAutofit/>
          </a:bodyPr>
          <a:lstStyle/>
          <a:p>
            <a:r>
              <a:rPr lang="en-US" sz="4200" dirty="0"/>
              <a:t>What is the Recommended</a:t>
            </a:r>
            <a:br>
              <a:rPr lang="en-US" sz="4200" dirty="0"/>
            </a:br>
            <a:r>
              <a:rPr lang="en-US" sz="4200" dirty="0"/>
              <a:t>Monitoring Plan for Patients</a:t>
            </a:r>
            <a:br>
              <a:rPr lang="en-US" sz="4200" dirty="0"/>
            </a:br>
            <a:r>
              <a:rPr lang="en-US" sz="4200" dirty="0"/>
              <a:t>Receiving </a:t>
            </a:r>
            <a:r>
              <a:rPr lang="en-US" sz="4200" i="1" dirty="0"/>
              <a:t>RET</a:t>
            </a:r>
            <a:r>
              <a:rPr lang="en-US" sz="4200" dirty="0"/>
              <a:t> Targeted Therapies</a:t>
            </a:r>
          </a:p>
        </p:txBody>
      </p:sp>
      <p:sp>
        <p:nvSpPr>
          <p:cNvPr id="3" name="Subtitle 2"/>
          <p:cNvSpPr>
            <a:spLocks noGrp="1"/>
          </p:cNvSpPr>
          <p:nvPr>
            <p:ph type="body" idx="1"/>
          </p:nvPr>
        </p:nvSpPr>
        <p:spPr>
          <a:xfrm>
            <a:off x="609601" y="3970417"/>
            <a:ext cx="10515600" cy="2550695"/>
          </a:xfrm>
        </p:spPr>
        <p:txBody>
          <a:bodyPr>
            <a:normAutofit/>
          </a:bodyPr>
          <a:lstStyle/>
          <a:p>
            <a:r>
              <a:rPr lang="en-US" dirty="0"/>
              <a:t>Justin F. Gainor, MD</a:t>
            </a:r>
          </a:p>
          <a:p>
            <a:r>
              <a:rPr lang="en-US" dirty="0"/>
              <a:t>Director, Center for Thoracic Cancers</a:t>
            </a:r>
          </a:p>
          <a:p>
            <a:r>
              <a:rPr lang="en-US" dirty="0"/>
              <a:t>Director, Targeted Immunotherapy</a:t>
            </a:r>
          </a:p>
          <a:p>
            <a:r>
              <a:rPr lang="en-US" dirty="0"/>
              <a:t>Massachusetts General Hospital</a:t>
            </a:r>
          </a:p>
          <a:p>
            <a:r>
              <a:rPr lang="en-US" dirty="0"/>
              <a:t>Harvard Medical School</a:t>
            </a:r>
          </a:p>
          <a:p>
            <a:r>
              <a:rPr lang="en-US" dirty="0"/>
              <a:t>Boston, MA</a:t>
            </a:r>
          </a:p>
        </p:txBody>
      </p:sp>
    </p:spTree>
    <p:extLst>
      <p:ext uri="{BB962C8B-B14F-4D97-AF65-F5344CB8AC3E}">
        <p14:creationId xmlns:p14="http://schemas.microsoft.com/office/powerpoint/2010/main" val="207242054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D8A5B30D-6EBE-AAA4-358F-AC940433A275}"/>
              </a:ext>
            </a:extLst>
          </p:cNvPr>
          <p:cNvSpPr>
            <a:spLocks noGrp="1"/>
          </p:cNvSpPr>
          <p:nvPr>
            <p:ph type="title"/>
          </p:nvPr>
        </p:nvSpPr>
        <p:spPr/>
        <p:txBody>
          <a:bodyPr/>
          <a:lstStyle/>
          <a:p>
            <a:r>
              <a:rPr lang="en-US" dirty="0"/>
              <a:t>Disclaimer</a:t>
            </a:r>
          </a:p>
        </p:txBody>
      </p:sp>
      <p:sp>
        <p:nvSpPr>
          <p:cNvPr id="10" name="Content Placeholder 4">
            <a:extLst>
              <a:ext uri="{FF2B5EF4-FFF2-40B4-BE49-F238E27FC236}">
                <a16:creationId xmlns:a16="http://schemas.microsoft.com/office/drawing/2014/main" id="{ED686F8A-DE79-29E4-3A92-6740BE7B4ED7}"/>
              </a:ext>
            </a:extLst>
          </p:cNvPr>
          <p:cNvSpPr txBox="1">
            <a:spLocks/>
          </p:cNvSpPr>
          <p:nvPr/>
        </p:nvSpPr>
        <p:spPr>
          <a:xfrm>
            <a:off x="838200" y="1825625"/>
            <a:ext cx="10515600" cy="2718240"/>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1600" dirty="0"/>
              <a:t>The views and opinions expressed in this educational activity are those of the faculty and do not necessarily represent the views of </a:t>
            </a:r>
            <a:r>
              <a:rPr lang="en-US" sz="1600" dirty="0" err="1"/>
              <a:t>TotalCME</a:t>
            </a:r>
            <a:r>
              <a:rPr lang="en-US" sz="1600" dirty="0"/>
              <a:t>, Inc., the CME providers, or the companies providing educational grants. This presentation is not intended to define an exclusive course of patient management; the participant should use their clinical judgment, knowledge, experience, and diagnostic skills in applying or adopting for professional use any of the information provided herein. Any procedures, medications, or other courses of diagnosis or treatment discussed or suggested in this activity should not be used by clinicians without evaluation of their patient's conditions and possible contraindications or dangers in use, review of any applicable manufacturer’s product information, and comparison with recommendations of other authorities. Links to other sites may be provided as additional sources of information. </a:t>
            </a:r>
          </a:p>
        </p:txBody>
      </p:sp>
    </p:spTree>
    <p:extLst>
      <p:ext uri="{BB962C8B-B14F-4D97-AF65-F5344CB8AC3E}">
        <p14:creationId xmlns:p14="http://schemas.microsoft.com/office/powerpoint/2010/main" val="330651455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D31729-6FAA-1C15-E437-BC2E1C4E276A}"/>
              </a:ext>
            </a:extLst>
          </p:cNvPr>
          <p:cNvSpPr>
            <a:spLocks noGrp="1"/>
          </p:cNvSpPr>
          <p:nvPr>
            <p:ph type="title"/>
          </p:nvPr>
        </p:nvSpPr>
        <p:spPr/>
        <p:txBody>
          <a:bodyPr/>
          <a:lstStyle/>
          <a:p>
            <a:r>
              <a:rPr lang="en-US" dirty="0"/>
              <a:t>Selective </a:t>
            </a:r>
            <a:r>
              <a:rPr lang="en-US" i="1" dirty="0"/>
              <a:t>RET</a:t>
            </a:r>
            <a:r>
              <a:rPr lang="en-US" dirty="0"/>
              <a:t> </a:t>
            </a:r>
            <a:r>
              <a:rPr lang="en-US" dirty="0" err="1"/>
              <a:t>TKIs</a:t>
            </a:r>
            <a:endParaRPr lang="en-US" dirty="0"/>
          </a:p>
        </p:txBody>
      </p:sp>
      <p:graphicFrame>
        <p:nvGraphicFramePr>
          <p:cNvPr id="4" name="Table 4">
            <a:extLst>
              <a:ext uri="{FF2B5EF4-FFF2-40B4-BE49-F238E27FC236}">
                <a16:creationId xmlns:a16="http://schemas.microsoft.com/office/drawing/2014/main" id="{FF645A15-5CC7-2E44-A46F-F45C698B367F}"/>
              </a:ext>
            </a:extLst>
          </p:cNvPr>
          <p:cNvGraphicFramePr>
            <a:graphicFrameLocks noGrp="1"/>
          </p:cNvGraphicFramePr>
          <p:nvPr>
            <p:ph idx="4294967295"/>
            <p:extLst>
              <p:ext uri="{D42A27DB-BD31-4B8C-83A1-F6EECF244321}">
                <p14:modId xmlns:p14="http://schemas.microsoft.com/office/powerpoint/2010/main" val="4260316316"/>
              </p:ext>
            </p:extLst>
          </p:nvPr>
        </p:nvGraphicFramePr>
        <p:xfrm>
          <a:off x="457200" y="1365444"/>
          <a:ext cx="11277600" cy="3987633"/>
        </p:xfrm>
        <a:graphic>
          <a:graphicData uri="http://schemas.openxmlformats.org/drawingml/2006/table">
            <a:tbl>
              <a:tblPr firstRow="1" bandRow="1">
                <a:tableStyleId>{073A0DAA-6AF3-43AB-8588-CEC1D06C72B9}</a:tableStyleId>
              </a:tblPr>
              <a:tblGrid>
                <a:gridCol w="1487347">
                  <a:extLst>
                    <a:ext uri="{9D8B030D-6E8A-4147-A177-3AD203B41FA5}">
                      <a16:colId xmlns:a16="http://schemas.microsoft.com/office/drawing/2014/main" val="782851571"/>
                    </a:ext>
                  </a:extLst>
                </a:gridCol>
                <a:gridCol w="1747777">
                  <a:extLst>
                    <a:ext uri="{9D8B030D-6E8A-4147-A177-3AD203B41FA5}">
                      <a16:colId xmlns:a16="http://schemas.microsoft.com/office/drawing/2014/main" val="4128848857"/>
                    </a:ext>
                  </a:extLst>
                </a:gridCol>
                <a:gridCol w="650004">
                  <a:extLst>
                    <a:ext uri="{9D8B030D-6E8A-4147-A177-3AD203B41FA5}">
                      <a16:colId xmlns:a16="http://schemas.microsoft.com/office/drawing/2014/main" val="2687117894"/>
                    </a:ext>
                  </a:extLst>
                </a:gridCol>
                <a:gridCol w="953036">
                  <a:extLst>
                    <a:ext uri="{9D8B030D-6E8A-4147-A177-3AD203B41FA5}">
                      <a16:colId xmlns:a16="http://schemas.microsoft.com/office/drawing/2014/main" val="1721221807"/>
                    </a:ext>
                  </a:extLst>
                </a:gridCol>
                <a:gridCol w="1159099">
                  <a:extLst>
                    <a:ext uri="{9D8B030D-6E8A-4147-A177-3AD203B41FA5}">
                      <a16:colId xmlns:a16="http://schemas.microsoft.com/office/drawing/2014/main" val="3071685644"/>
                    </a:ext>
                  </a:extLst>
                </a:gridCol>
                <a:gridCol w="746975">
                  <a:extLst>
                    <a:ext uri="{9D8B030D-6E8A-4147-A177-3AD203B41FA5}">
                      <a16:colId xmlns:a16="http://schemas.microsoft.com/office/drawing/2014/main" val="2295905758"/>
                    </a:ext>
                  </a:extLst>
                </a:gridCol>
                <a:gridCol w="1004552">
                  <a:extLst>
                    <a:ext uri="{9D8B030D-6E8A-4147-A177-3AD203B41FA5}">
                      <a16:colId xmlns:a16="http://schemas.microsoft.com/office/drawing/2014/main" val="2652848532"/>
                    </a:ext>
                  </a:extLst>
                </a:gridCol>
                <a:gridCol w="1133341">
                  <a:extLst>
                    <a:ext uri="{9D8B030D-6E8A-4147-A177-3AD203B41FA5}">
                      <a16:colId xmlns:a16="http://schemas.microsoft.com/office/drawing/2014/main" val="1927384214"/>
                    </a:ext>
                  </a:extLst>
                </a:gridCol>
                <a:gridCol w="2395469">
                  <a:extLst>
                    <a:ext uri="{9D8B030D-6E8A-4147-A177-3AD203B41FA5}">
                      <a16:colId xmlns:a16="http://schemas.microsoft.com/office/drawing/2014/main" val="3488600495"/>
                    </a:ext>
                  </a:extLst>
                </a:gridCol>
              </a:tblGrid>
              <a:tr h="378233">
                <a:tc>
                  <a:txBody>
                    <a:bodyPr/>
                    <a:lstStyle/>
                    <a:p>
                      <a:r>
                        <a:rPr lang="en-US" sz="1300" dirty="0"/>
                        <a:t>Agent</a:t>
                      </a:r>
                    </a:p>
                  </a:txBody>
                  <a:tcPr anchor="ctr"/>
                </a:tc>
                <a:tc>
                  <a:txBody>
                    <a:bodyPr/>
                    <a:lstStyle/>
                    <a:p>
                      <a:r>
                        <a:rPr lang="en-US" sz="1300" dirty="0"/>
                        <a:t>Ref</a:t>
                      </a:r>
                    </a:p>
                  </a:txBody>
                  <a:tcPr anchor="ctr"/>
                </a:tc>
                <a:tc gridSpan="3">
                  <a:txBody>
                    <a:bodyPr/>
                    <a:lstStyle/>
                    <a:p>
                      <a:pPr algn="ctr"/>
                      <a:r>
                        <a:rPr lang="en-US" sz="1300" dirty="0"/>
                        <a:t>Post-Platinum</a:t>
                      </a:r>
                    </a:p>
                  </a:txBody>
                  <a:tcPr anchor="ctr"/>
                </a:tc>
                <a:tc hMerge="1">
                  <a:txBody>
                    <a:bodyPr/>
                    <a:lstStyle/>
                    <a:p>
                      <a:endParaRPr lang="en-US" dirty="0"/>
                    </a:p>
                  </a:txBody>
                  <a:tcPr/>
                </a:tc>
                <a:tc hMerge="1">
                  <a:txBody>
                    <a:bodyPr/>
                    <a:lstStyle/>
                    <a:p>
                      <a:endParaRPr lang="en-US" dirty="0"/>
                    </a:p>
                  </a:txBody>
                  <a:tcPr/>
                </a:tc>
                <a:tc gridSpan="3">
                  <a:txBody>
                    <a:bodyPr/>
                    <a:lstStyle/>
                    <a:p>
                      <a:pPr algn="ctr"/>
                      <a:r>
                        <a:rPr lang="en-US" sz="1300" dirty="0"/>
                        <a:t>Treatment-naïve</a:t>
                      </a:r>
                    </a:p>
                  </a:txBody>
                  <a:tcPr anchor="ctr"/>
                </a:tc>
                <a:tc hMerge="1">
                  <a:txBody>
                    <a:bodyPr/>
                    <a:lstStyle/>
                    <a:p>
                      <a:endParaRPr lang="en-US" dirty="0"/>
                    </a:p>
                  </a:txBody>
                  <a:tcPr/>
                </a:tc>
                <a:tc hMerge="1">
                  <a:txBody>
                    <a:bodyPr/>
                    <a:lstStyle/>
                    <a:p>
                      <a:endParaRPr lang="en-US" dirty="0"/>
                    </a:p>
                  </a:txBody>
                  <a:tcPr/>
                </a:tc>
                <a:tc>
                  <a:txBody>
                    <a:bodyPr/>
                    <a:lstStyle/>
                    <a:p>
                      <a:r>
                        <a:rPr lang="en-US" sz="1300" dirty="0"/>
                        <a:t>Most Common AEs</a:t>
                      </a:r>
                    </a:p>
                  </a:txBody>
                  <a:tcPr anchor="ctr"/>
                </a:tc>
                <a:extLst>
                  <a:ext uri="{0D108BD9-81ED-4DB2-BD59-A6C34878D82A}">
                    <a16:rowId xmlns:a16="http://schemas.microsoft.com/office/drawing/2014/main" val="3797139375"/>
                  </a:ext>
                </a:extLst>
              </a:tr>
              <a:tr h="652840">
                <a:tc>
                  <a:txBody>
                    <a:bodyPr/>
                    <a:lstStyle/>
                    <a:p>
                      <a:endParaRPr lang="en-US" sz="1300" dirty="0"/>
                    </a:p>
                  </a:txBody>
                  <a:tcPr anchor="ctr"/>
                </a:tc>
                <a:tc>
                  <a:txBody>
                    <a:bodyPr/>
                    <a:lstStyle/>
                    <a:p>
                      <a:endParaRPr lang="en-US" sz="1300" dirty="0">
                        <a:solidFill>
                          <a:schemeClr val="bg1"/>
                        </a:solidFill>
                      </a:endParaRPr>
                    </a:p>
                  </a:txBody>
                  <a:tcPr anchor="ctr"/>
                </a:tc>
                <a:tc>
                  <a:txBody>
                    <a:bodyPr/>
                    <a:lstStyle/>
                    <a:p>
                      <a:pPr algn="ctr"/>
                      <a:r>
                        <a:rPr lang="en-US" sz="1300" b="1" dirty="0">
                          <a:solidFill>
                            <a:schemeClr val="tx1"/>
                          </a:solidFill>
                        </a:rPr>
                        <a:t>N</a:t>
                      </a:r>
                    </a:p>
                  </a:txBody>
                  <a:tcPr anchor="ctr"/>
                </a:tc>
                <a:tc>
                  <a:txBody>
                    <a:bodyPr/>
                    <a:lstStyle/>
                    <a:p>
                      <a:pPr algn="ctr"/>
                      <a:r>
                        <a:rPr lang="en-US" sz="1300" b="1" dirty="0">
                          <a:solidFill>
                            <a:schemeClr val="tx1"/>
                          </a:solidFill>
                        </a:rPr>
                        <a:t>ORR</a:t>
                      </a:r>
                      <a:r>
                        <a:rPr lang="en-US" sz="1300" b="1" baseline="30000" dirty="0">
                          <a:solidFill>
                            <a:schemeClr val="tx1"/>
                          </a:solidFill>
                        </a:rPr>
                        <a:t>#</a:t>
                      </a:r>
                      <a:endParaRPr lang="en-US" sz="1300" b="1" dirty="0">
                        <a:solidFill>
                          <a:schemeClr val="tx1"/>
                        </a:solidFill>
                      </a:endParaRPr>
                    </a:p>
                  </a:txBody>
                  <a:tcPr anchor="ctr"/>
                </a:tc>
                <a:tc>
                  <a:txBody>
                    <a:bodyPr/>
                    <a:lstStyle/>
                    <a:p>
                      <a:pPr algn="ctr"/>
                      <a:r>
                        <a:rPr lang="en-US" sz="1300" b="1" dirty="0">
                          <a:solidFill>
                            <a:schemeClr val="tx1"/>
                          </a:solidFill>
                        </a:rPr>
                        <a:t>Median PFS </a:t>
                      </a:r>
                    </a:p>
                  </a:txBody>
                  <a:tcPr anchor="ctr"/>
                </a:tc>
                <a:tc>
                  <a:txBody>
                    <a:bodyPr/>
                    <a:lstStyle/>
                    <a:p>
                      <a:pPr algn="ctr"/>
                      <a:r>
                        <a:rPr lang="en-US" sz="1300" b="1" dirty="0">
                          <a:solidFill>
                            <a:schemeClr val="tx1"/>
                          </a:solidFill>
                        </a:rPr>
                        <a:t>N</a:t>
                      </a:r>
                    </a:p>
                  </a:txBody>
                  <a:tcPr anchor="ctr"/>
                </a:tc>
                <a:tc>
                  <a:txBody>
                    <a:bodyPr/>
                    <a:lstStyle/>
                    <a:p>
                      <a:pPr algn="ctr"/>
                      <a:r>
                        <a:rPr lang="en-US" sz="1300" b="1" dirty="0">
                          <a:solidFill>
                            <a:schemeClr val="tx1"/>
                          </a:solidFill>
                        </a:rPr>
                        <a:t>ORR</a:t>
                      </a:r>
                      <a:r>
                        <a:rPr lang="en-US" sz="1300" b="1" baseline="30000" dirty="0">
                          <a:solidFill>
                            <a:schemeClr val="tx1"/>
                          </a:solidFill>
                        </a:rPr>
                        <a:t>#</a:t>
                      </a:r>
                      <a:endParaRPr lang="en-US" sz="1300" b="1" dirty="0">
                        <a:solidFill>
                          <a:schemeClr val="tx1"/>
                        </a:solidFill>
                      </a:endParaRPr>
                    </a:p>
                  </a:txBody>
                  <a:tcPr anchor="ctr"/>
                </a:tc>
                <a:tc>
                  <a:txBody>
                    <a:bodyPr/>
                    <a:lstStyle/>
                    <a:p>
                      <a:pPr algn="ctr"/>
                      <a:r>
                        <a:rPr lang="en-US" sz="1300" b="1" dirty="0">
                          <a:solidFill>
                            <a:schemeClr val="tx1"/>
                          </a:solidFill>
                        </a:rPr>
                        <a:t>Median PFS</a:t>
                      </a:r>
                    </a:p>
                  </a:txBody>
                  <a:tcPr anchor="ctr"/>
                </a:tc>
                <a:tc>
                  <a:txBody>
                    <a:bodyPr/>
                    <a:lstStyle/>
                    <a:p>
                      <a:pPr algn="ctr"/>
                      <a:r>
                        <a:rPr lang="en-US" sz="1300" b="1" dirty="0">
                          <a:solidFill>
                            <a:schemeClr val="tx1"/>
                          </a:solidFill>
                        </a:rPr>
                        <a:t>Treatment-Related</a:t>
                      </a:r>
                    </a:p>
                  </a:txBody>
                  <a:tcPr anchor="ctr"/>
                </a:tc>
                <a:extLst>
                  <a:ext uri="{0D108BD9-81ED-4DB2-BD59-A6C34878D82A}">
                    <a16:rowId xmlns:a16="http://schemas.microsoft.com/office/drawing/2014/main" val="953126009"/>
                  </a:ext>
                </a:extLst>
              </a:tr>
              <a:tr h="652840">
                <a:tc>
                  <a:txBody>
                    <a:bodyPr/>
                    <a:lstStyle/>
                    <a:p>
                      <a:r>
                        <a:rPr lang="en-US" sz="1600" b="1" dirty="0" err="1"/>
                        <a:t>Selpercatinib</a:t>
                      </a:r>
                      <a:endParaRPr lang="en-US" sz="1600" b="1" dirty="0"/>
                    </a:p>
                  </a:txBody>
                  <a:tcPr anchor="ctr"/>
                </a:tc>
                <a:tc>
                  <a:txBody>
                    <a:bodyPr/>
                    <a:lstStyle/>
                    <a:p>
                      <a:r>
                        <a:rPr lang="en-US" sz="1400" dirty="0">
                          <a:solidFill>
                            <a:schemeClr val="tx1"/>
                          </a:solidFill>
                        </a:rPr>
                        <a:t>Drilon A, et al. NEJM 2020</a:t>
                      </a:r>
                    </a:p>
                  </a:txBody>
                  <a:tcPr anchor="ctr"/>
                </a:tc>
                <a:tc>
                  <a:txBody>
                    <a:bodyPr/>
                    <a:lstStyle/>
                    <a:p>
                      <a:pPr algn="ctr"/>
                      <a:r>
                        <a:rPr lang="en-US" sz="1600" b="0" dirty="0"/>
                        <a:t>105</a:t>
                      </a:r>
                    </a:p>
                  </a:txBody>
                  <a:tcPr anchor="ctr"/>
                </a:tc>
                <a:tc>
                  <a:txBody>
                    <a:bodyPr/>
                    <a:lstStyle/>
                    <a:p>
                      <a:pPr algn="ctr"/>
                      <a:r>
                        <a:rPr lang="en-US" sz="1600" b="0" dirty="0"/>
                        <a:t>64%</a:t>
                      </a:r>
                    </a:p>
                  </a:txBody>
                  <a:tcPr anchor="ctr"/>
                </a:tc>
                <a:tc>
                  <a:txBody>
                    <a:bodyPr/>
                    <a:lstStyle/>
                    <a:p>
                      <a:pPr algn="ctr"/>
                      <a:r>
                        <a:rPr lang="en-US" sz="1600" b="0" dirty="0"/>
                        <a:t>16.5 </a:t>
                      </a:r>
                      <a:r>
                        <a:rPr lang="en-US" sz="1600" b="0" dirty="0" err="1"/>
                        <a:t>mo</a:t>
                      </a:r>
                      <a:endParaRPr lang="en-US" sz="1600" b="0" dirty="0"/>
                    </a:p>
                  </a:txBody>
                  <a:tcPr anchor="ctr"/>
                </a:tc>
                <a:tc>
                  <a:txBody>
                    <a:bodyPr/>
                    <a:lstStyle/>
                    <a:p>
                      <a:pPr algn="ctr"/>
                      <a:r>
                        <a:rPr lang="en-US" sz="1600" b="0" dirty="0"/>
                        <a:t>39</a:t>
                      </a:r>
                    </a:p>
                  </a:txBody>
                  <a:tcPr anchor="ctr"/>
                </a:tc>
                <a:tc>
                  <a:txBody>
                    <a:bodyPr/>
                    <a:lstStyle/>
                    <a:p>
                      <a:pPr algn="ctr"/>
                      <a:r>
                        <a:rPr lang="en-US" sz="1600" b="0" dirty="0"/>
                        <a:t>85%</a:t>
                      </a:r>
                    </a:p>
                  </a:txBody>
                  <a:tcPr anchor="ctr"/>
                </a:tc>
                <a:tc>
                  <a:txBody>
                    <a:bodyPr/>
                    <a:lstStyle/>
                    <a:p>
                      <a:pPr algn="ctr"/>
                      <a:r>
                        <a:rPr lang="en-US" sz="1600" b="0" dirty="0"/>
                        <a:t>NR</a:t>
                      </a:r>
                    </a:p>
                  </a:txBody>
                  <a:tcPr anchor="ctr"/>
                </a:tc>
                <a:tc rowSpan="2">
                  <a:txBody>
                    <a:bodyPr/>
                    <a:lstStyle/>
                    <a:p>
                      <a:r>
                        <a:rPr lang="en-US" sz="1400" b="0" dirty="0"/>
                        <a:t>Dry mouth (36%), Diarrhea (22%), HTN (25%), elevated ALT/AST(20-22%), fatigue 19%</a:t>
                      </a:r>
                    </a:p>
                  </a:txBody>
                  <a:tcPr anchor="ctr"/>
                </a:tc>
                <a:extLst>
                  <a:ext uri="{0D108BD9-81ED-4DB2-BD59-A6C34878D82A}">
                    <a16:rowId xmlns:a16="http://schemas.microsoft.com/office/drawing/2014/main" val="929709020"/>
                  </a:ext>
                </a:extLst>
              </a:tr>
              <a:tr h="657800">
                <a:tc>
                  <a:txBody>
                    <a:bodyPr/>
                    <a:lstStyle/>
                    <a:p>
                      <a:endParaRPr lang="en-US" sz="1600" dirty="0"/>
                    </a:p>
                  </a:txBody>
                  <a:tcPr anchor="ctr"/>
                </a:tc>
                <a:tc>
                  <a:txBody>
                    <a:bodyPr/>
                    <a:lstStyle/>
                    <a:p>
                      <a:r>
                        <a:rPr lang="en-US" sz="1400" dirty="0">
                          <a:solidFill>
                            <a:schemeClr val="tx1"/>
                          </a:solidFill>
                        </a:rPr>
                        <a:t>Drilon A, et al. </a:t>
                      </a:r>
                    </a:p>
                    <a:p>
                      <a:r>
                        <a:rPr lang="en-US" sz="1400" dirty="0">
                          <a:solidFill>
                            <a:schemeClr val="tx1"/>
                          </a:solidFill>
                        </a:rPr>
                        <a:t>JCO 2022</a:t>
                      </a:r>
                    </a:p>
                  </a:txBody>
                  <a:tcPr anchor="ctr"/>
                </a:tc>
                <a:tc>
                  <a:txBody>
                    <a:bodyPr/>
                    <a:lstStyle/>
                    <a:p>
                      <a:pPr algn="ctr"/>
                      <a:r>
                        <a:rPr lang="en-US" sz="1600" b="0" dirty="0"/>
                        <a:t>247</a:t>
                      </a:r>
                    </a:p>
                  </a:txBody>
                  <a:tcPr anchor="ctr"/>
                </a:tc>
                <a:tc>
                  <a:txBody>
                    <a:bodyPr/>
                    <a:lstStyle/>
                    <a:p>
                      <a:pPr algn="ctr"/>
                      <a:r>
                        <a:rPr lang="en-US" sz="1600" b="0" dirty="0"/>
                        <a:t>61%</a:t>
                      </a:r>
                    </a:p>
                  </a:txBody>
                  <a:tcPr anchor="ctr"/>
                </a:tc>
                <a:tc>
                  <a:txBody>
                    <a:bodyPr/>
                    <a:lstStyle/>
                    <a:p>
                      <a:pPr algn="ctr"/>
                      <a:r>
                        <a:rPr lang="en-US" sz="1600" b="0" dirty="0"/>
                        <a:t>24.9 </a:t>
                      </a:r>
                      <a:r>
                        <a:rPr lang="en-US" sz="1600" b="0" dirty="0" err="1"/>
                        <a:t>mo</a:t>
                      </a:r>
                      <a:endParaRPr lang="en-US" sz="1600" b="0" dirty="0"/>
                    </a:p>
                  </a:txBody>
                  <a:tcPr anchor="ctr"/>
                </a:tc>
                <a:tc>
                  <a:txBody>
                    <a:bodyPr/>
                    <a:lstStyle/>
                    <a:p>
                      <a:pPr algn="ctr"/>
                      <a:r>
                        <a:rPr lang="en-US" sz="1600" b="0" dirty="0"/>
                        <a:t>69</a:t>
                      </a:r>
                    </a:p>
                  </a:txBody>
                  <a:tcPr anchor="ctr"/>
                </a:tc>
                <a:tc>
                  <a:txBody>
                    <a:bodyPr/>
                    <a:lstStyle/>
                    <a:p>
                      <a:pPr algn="ctr"/>
                      <a:r>
                        <a:rPr lang="en-US" sz="1600" b="0" dirty="0"/>
                        <a:t>84%</a:t>
                      </a:r>
                    </a:p>
                  </a:txBody>
                  <a:tcPr anchor="ctr"/>
                </a:tc>
                <a:tc>
                  <a:txBody>
                    <a:bodyPr/>
                    <a:lstStyle/>
                    <a:p>
                      <a:pPr algn="ctr"/>
                      <a:r>
                        <a:rPr lang="en-US" sz="1600" b="0" dirty="0"/>
                        <a:t>22.0</a:t>
                      </a:r>
                    </a:p>
                  </a:txBody>
                  <a:tcPr anchor="ctr"/>
                </a:tc>
                <a:tc vMerge="1">
                  <a:txBody>
                    <a:bodyPr/>
                    <a:lstStyle/>
                    <a:p>
                      <a:endParaRPr lang="en-US" sz="1600" b="0" dirty="0"/>
                    </a:p>
                  </a:txBody>
                  <a:tcPr/>
                </a:tc>
                <a:extLst>
                  <a:ext uri="{0D108BD9-81ED-4DB2-BD59-A6C34878D82A}">
                    <a16:rowId xmlns:a16="http://schemas.microsoft.com/office/drawing/2014/main" val="4283202260"/>
                  </a:ext>
                </a:extLst>
              </a:tr>
              <a:tr h="822960">
                <a:tc>
                  <a:txBody>
                    <a:bodyPr/>
                    <a:lstStyle/>
                    <a:p>
                      <a:r>
                        <a:rPr lang="en-US" sz="1600" b="1" dirty="0" err="1"/>
                        <a:t>Pralsetinib</a:t>
                      </a:r>
                      <a:endParaRPr lang="en-US" sz="1600" b="1" dirty="0"/>
                    </a:p>
                  </a:txBody>
                  <a:tcPr anchor="ctr"/>
                </a:tc>
                <a:tc>
                  <a:txBody>
                    <a:bodyPr/>
                    <a:lstStyle/>
                    <a:p>
                      <a:r>
                        <a:rPr lang="en-US" sz="1400" dirty="0" err="1"/>
                        <a:t>Gainor</a:t>
                      </a:r>
                      <a:r>
                        <a:rPr lang="en-US" sz="1400" dirty="0"/>
                        <a:t> JF, et al. Lancet Oncol 2021</a:t>
                      </a:r>
                    </a:p>
                  </a:txBody>
                  <a:tcPr anchor="ctr"/>
                </a:tc>
                <a:tc>
                  <a:txBody>
                    <a:bodyPr/>
                    <a:lstStyle/>
                    <a:p>
                      <a:pPr algn="ctr"/>
                      <a:r>
                        <a:rPr lang="en-US" sz="1600" b="0" dirty="0"/>
                        <a:t>87</a:t>
                      </a:r>
                    </a:p>
                  </a:txBody>
                  <a:tcPr anchor="ctr"/>
                </a:tc>
                <a:tc>
                  <a:txBody>
                    <a:bodyPr/>
                    <a:lstStyle/>
                    <a:p>
                      <a:pPr algn="ctr"/>
                      <a:r>
                        <a:rPr lang="en-US" sz="1600" b="0" dirty="0"/>
                        <a:t>61%</a:t>
                      </a:r>
                    </a:p>
                  </a:txBody>
                  <a:tcPr anchor="ctr"/>
                </a:tc>
                <a:tc>
                  <a:txBody>
                    <a:bodyPr/>
                    <a:lstStyle/>
                    <a:p>
                      <a:pPr algn="ctr"/>
                      <a:r>
                        <a:rPr lang="en-US" sz="1600" b="0" dirty="0"/>
                        <a:t>17.1 </a:t>
                      </a:r>
                      <a:r>
                        <a:rPr lang="en-US" sz="1600" b="0" dirty="0" err="1"/>
                        <a:t>mo</a:t>
                      </a:r>
                      <a:endParaRPr lang="en-US" sz="1600" b="0" dirty="0"/>
                    </a:p>
                  </a:txBody>
                  <a:tcPr anchor="ctr"/>
                </a:tc>
                <a:tc>
                  <a:txBody>
                    <a:bodyPr/>
                    <a:lstStyle/>
                    <a:p>
                      <a:pPr algn="ctr"/>
                      <a:r>
                        <a:rPr lang="en-US" sz="1600" b="0" dirty="0"/>
                        <a:t>27</a:t>
                      </a:r>
                    </a:p>
                  </a:txBody>
                  <a:tcPr anchor="ctr"/>
                </a:tc>
                <a:tc>
                  <a:txBody>
                    <a:bodyPr/>
                    <a:lstStyle/>
                    <a:p>
                      <a:pPr algn="ctr"/>
                      <a:r>
                        <a:rPr lang="en-US" sz="1600" b="0" dirty="0"/>
                        <a:t>70%</a:t>
                      </a:r>
                    </a:p>
                  </a:txBody>
                  <a:tcPr anchor="ctr"/>
                </a:tc>
                <a:tc>
                  <a:txBody>
                    <a:bodyPr/>
                    <a:lstStyle/>
                    <a:p>
                      <a:pPr algn="ctr"/>
                      <a:r>
                        <a:rPr lang="en-US" sz="1600" b="0" dirty="0"/>
                        <a:t>9.1 </a:t>
                      </a:r>
                      <a:r>
                        <a:rPr lang="en-US" sz="1600" b="0" dirty="0" err="1"/>
                        <a:t>mo</a:t>
                      </a:r>
                      <a:endParaRPr lang="en-US" sz="1600" b="0" dirty="0"/>
                    </a:p>
                  </a:txBody>
                  <a:tcPr anchor="ctr"/>
                </a:tc>
                <a:tc rowSpan="2">
                  <a:txBody>
                    <a:bodyPr/>
                    <a:lstStyle/>
                    <a:p>
                      <a:r>
                        <a:rPr lang="en-US" sz="1400" b="0" dirty="0"/>
                        <a:t>Neutropenia (42%), AST increase (39%), anemia (38%), WBC decreased (30%), ALT increase (27%)</a:t>
                      </a:r>
                    </a:p>
                    <a:p>
                      <a:r>
                        <a:rPr lang="en-US" sz="1400" b="0" dirty="0"/>
                        <a:t>HTN (25%)</a:t>
                      </a:r>
                    </a:p>
                  </a:txBody>
                  <a:tcPr anchor="ctr"/>
                </a:tc>
                <a:extLst>
                  <a:ext uri="{0D108BD9-81ED-4DB2-BD59-A6C34878D82A}">
                    <a16:rowId xmlns:a16="http://schemas.microsoft.com/office/drawing/2014/main" val="1610938696"/>
                  </a:ext>
                </a:extLst>
              </a:tr>
              <a:tr h="822960">
                <a:tc>
                  <a:txBody>
                    <a:bodyPr/>
                    <a:lstStyle/>
                    <a:p>
                      <a:endParaRPr lang="en-US" sz="1600" b="1" dirty="0"/>
                    </a:p>
                  </a:txBody>
                  <a:tcPr anchor="ctr"/>
                </a:tc>
                <a:tc>
                  <a:txBody>
                    <a:bodyPr/>
                    <a:lstStyle/>
                    <a:p>
                      <a:r>
                        <a:rPr lang="en-US" sz="1400" dirty="0" err="1"/>
                        <a:t>Griesinger</a:t>
                      </a:r>
                      <a:r>
                        <a:rPr lang="en-US" sz="1400" dirty="0"/>
                        <a:t> F, et al. Ann Oncol 2022</a:t>
                      </a:r>
                    </a:p>
                  </a:txBody>
                  <a:tcPr anchor="ctr"/>
                </a:tc>
                <a:tc>
                  <a:txBody>
                    <a:bodyPr/>
                    <a:lstStyle/>
                    <a:p>
                      <a:pPr algn="ctr"/>
                      <a:r>
                        <a:rPr lang="en-US" sz="1600" b="0" dirty="0"/>
                        <a:t>136</a:t>
                      </a:r>
                    </a:p>
                  </a:txBody>
                  <a:tcPr anchor="ctr"/>
                </a:tc>
                <a:tc>
                  <a:txBody>
                    <a:bodyPr/>
                    <a:lstStyle/>
                    <a:p>
                      <a:pPr algn="ctr"/>
                      <a:r>
                        <a:rPr lang="en-US" sz="1600" b="0" dirty="0"/>
                        <a:t>59%</a:t>
                      </a:r>
                    </a:p>
                  </a:txBody>
                  <a:tcPr anchor="ctr"/>
                </a:tc>
                <a:tc>
                  <a:txBody>
                    <a:bodyPr/>
                    <a:lstStyle/>
                    <a:p>
                      <a:pPr algn="ctr"/>
                      <a:r>
                        <a:rPr lang="en-US" sz="1600" b="0" dirty="0"/>
                        <a:t>16.5 </a:t>
                      </a:r>
                      <a:r>
                        <a:rPr lang="en-US" sz="1600" b="0" dirty="0" err="1"/>
                        <a:t>mo</a:t>
                      </a:r>
                      <a:endParaRPr lang="en-US" sz="1600" b="0" dirty="0"/>
                    </a:p>
                  </a:txBody>
                  <a:tcPr anchor="ctr"/>
                </a:tc>
                <a:tc>
                  <a:txBody>
                    <a:bodyPr/>
                    <a:lstStyle/>
                    <a:p>
                      <a:pPr algn="ctr"/>
                      <a:r>
                        <a:rPr lang="en-US" sz="1600" b="0" dirty="0"/>
                        <a:t>75</a:t>
                      </a:r>
                    </a:p>
                  </a:txBody>
                  <a:tcPr anchor="ctr"/>
                </a:tc>
                <a:tc>
                  <a:txBody>
                    <a:bodyPr/>
                    <a:lstStyle/>
                    <a:p>
                      <a:pPr algn="ctr"/>
                      <a:r>
                        <a:rPr lang="en-US" sz="1600" b="0" dirty="0"/>
                        <a:t>72%</a:t>
                      </a:r>
                    </a:p>
                  </a:txBody>
                  <a:tcPr anchor="ctr"/>
                </a:tc>
                <a:tc>
                  <a:txBody>
                    <a:bodyPr/>
                    <a:lstStyle/>
                    <a:p>
                      <a:pPr algn="ctr"/>
                      <a:r>
                        <a:rPr lang="en-US" sz="1600" b="0" dirty="0"/>
                        <a:t>13.0 </a:t>
                      </a:r>
                      <a:r>
                        <a:rPr lang="en-US" sz="1600" b="0" dirty="0" err="1"/>
                        <a:t>mo</a:t>
                      </a:r>
                      <a:endParaRPr lang="en-US" sz="1600" b="0" dirty="0"/>
                    </a:p>
                  </a:txBody>
                  <a:tcPr anchor="ctr"/>
                </a:tc>
                <a:tc vMerge="1">
                  <a:txBody>
                    <a:bodyPr/>
                    <a:lstStyle/>
                    <a:p>
                      <a:endParaRPr lang="en-US" sz="1600" b="0" dirty="0"/>
                    </a:p>
                  </a:txBody>
                  <a:tcPr/>
                </a:tc>
                <a:extLst>
                  <a:ext uri="{0D108BD9-81ED-4DB2-BD59-A6C34878D82A}">
                    <a16:rowId xmlns:a16="http://schemas.microsoft.com/office/drawing/2014/main" val="3140486008"/>
                  </a:ext>
                </a:extLst>
              </a:tr>
            </a:tbl>
          </a:graphicData>
        </a:graphic>
      </p:graphicFrame>
      <p:sp>
        <p:nvSpPr>
          <p:cNvPr id="7" name="Footer Placeholder 6">
            <a:extLst>
              <a:ext uri="{FF2B5EF4-FFF2-40B4-BE49-F238E27FC236}">
                <a16:creationId xmlns:a16="http://schemas.microsoft.com/office/drawing/2014/main" id="{7DB92F87-DCC0-402A-F908-4A5C2CDF6313}"/>
              </a:ext>
            </a:extLst>
          </p:cNvPr>
          <p:cNvSpPr>
            <a:spLocks noGrp="1"/>
          </p:cNvSpPr>
          <p:nvPr>
            <p:ph type="ftr" sz="quarter" idx="3"/>
          </p:nvPr>
        </p:nvSpPr>
        <p:spPr>
          <a:xfrm>
            <a:off x="609600" y="5613722"/>
            <a:ext cx="10744199" cy="1184759"/>
          </a:xfrm>
        </p:spPr>
        <p:txBody>
          <a:bodyPr/>
          <a:lstStyle/>
          <a:p>
            <a:r>
              <a:rPr lang="en-US" dirty="0"/>
              <a:t># Based upon blinded independent review</a:t>
            </a:r>
          </a:p>
          <a:p>
            <a:r>
              <a:rPr lang="en-US" dirty="0"/>
              <a:t>AE, adverse event; ALT, alanine transaminase; AST, aspartate aminotransferase; </a:t>
            </a:r>
            <a:r>
              <a:rPr lang="en-US" dirty="0" err="1"/>
              <a:t>HTN</a:t>
            </a:r>
            <a:r>
              <a:rPr lang="en-US" dirty="0"/>
              <a:t>, hypertension; NR, not reportable; ORR, overall response rate; </a:t>
            </a:r>
            <a:r>
              <a:rPr lang="en-US" dirty="0" err="1"/>
              <a:t>PFS</a:t>
            </a:r>
            <a:r>
              <a:rPr lang="en-US" dirty="0"/>
              <a:t>, progression-free survival; </a:t>
            </a:r>
            <a:r>
              <a:rPr lang="en-US" dirty="0" err="1"/>
              <a:t>TKI</a:t>
            </a:r>
            <a:r>
              <a:rPr lang="en-US" dirty="0"/>
              <a:t>, tyrosine kinase inhibitor; WBC, white blood cell.</a:t>
            </a:r>
          </a:p>
          <a:p>
            <a:r>
              <a:rPr lang="en-US" dirty="0"/>
              <a:t>Drilon A, et al. </a:t>
            </a:r>
            <a:r>
              <a:rPr lang="en-US" i="1" dirty="0"/>
              <a:t>N </a:t>
            </a:r>
            <a:r>
              <a:rPr lang="en-US" i="1" dirty="0" err="1"/>
              <a:t>Engl</a:t>
            </a:r>
            <a:r>
              <a:rPr lang="en-US" i="1" dirty="0"/>
              <a:t> J Med. </a:t>
            </a:r>
            <a:r>
              <a:rPr lang="en-US" dirty="0"/>
              <a:t>2020;383:813-24; Drilon A, et al. J Clin Oncol. Published online September 19, 2022; </a:t>
            </a:r>
            <a:r>
              <a:rPr lang="en-US" dirty="0" err="1"/>
              <a:t>Gainor</a:t>
            </a:r>
            <a:r>
              <a:rPr lang="en-US" dirty="0"/>
              <a:t> </a:t>
            </a:r>
            <a:r>
              <a:rPr lang="en-US" dirty="0" err="1"/>
              <a:t>JF</a:t>
            </a:r>
            <a:r>
              <a:rPr lang="en-US" dirty="0"/>
              <a:t>, et al. </a:t>
            </a:r>
            <a:r>
              <a:rPr lang="en-US" i="1" dirty="0"/>
              <a:t>Lancet Oncol.</a:t>
            </a:r>
            <a:r>
              <a:rPr lang="en-US" dirty="0"/>
              <a:t> 2021;22:959-69; </a:t>
            </a:r>
            <a:r>
              <a:rPr lang="en-US" dirty="0" err="1"/>
              <a:t>Griesinger</a:t>
            </a:r>
            <a:r>
              <a:rPr lang="en-US" dirty="0"/>
              <a:t> F, et al. </a:t>
            </a:r>
            <a:r>
              <a:rPr lang="en-US" i="1" dirty="0"/>
              <a:t>Ann Oncol. </a:t>
            </a:r>
            <a:r>
              <a:rPr lang="en-US" dirty="0"/>
              <a:t>2022;33:1168-78.</a:t>
            </a:r>
          </a:p>
        </p:txBody>
      </p:sp>
    </p:spTree>
    <p:extLst>
      <p:ext uri="{BB962C8B-B14F-4D97-AF65-F5344CB8AC3E}">
        <p14:creationId xmlns:p14="http://schemas.microsoft.com/office/powerpoint/2010/main" val="370720468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11F40BF4-00BF-C942-CDC5-3DDBD176FC75}"/>
              </a:ext>
            </a:extLst>
          </p:cNvPr>
          <p:cNvSpPr/>
          <p:nvPr/>
        </p:nvSpPr>
        <p:spPr>
          <a:xfrm>
            <a:off x="497730" y="1467853"/>
            <a:ext cx="11221028" cy="1540043"/>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1075B74-7A62-25E1-2866-39F40FC70E30}"/>
              </a:ext>
            </a:extLst>
          </p:cNvPr>
          <p:cNvSpPr>
            <a:spLocks noGrp="1"/>
          </p:cNvSpPr>
          <p:nvPr>
            <p:ph type="title"/>
          </p:nvPr>
        </p:nvSpPr>
        <p:spPr/>
        <p:txBody>
          <a:bodyPr/>
          <a:lstStyle/>
          <a:p>
            <a:r>
              <a:rPr lang="en-US" dirty="0"/>
              <a:t>My Monitoring Approach to </a:t>
            </a:r>
            <a:r>
              <a:rPr lang="en-US" i="1" dirty="0"/>
              <a:t>RET</a:t>
            </a:r>
            <a:r>
              <a:rPr lang="en-US" dirty="0"/>
              <a:t>-Targeted Therapy in NSCLC</a:t>
            </a:r>
          </a:p>
        </p:txBody>
      </p:sp>
      <p:sp>
        <p:nvSpPr>
          <p:cNvPr id="3" name="Content Placeholder 2">
            <a:extLst>
              <a:ext uri="{FF2B5EF4-FFF2-40B4-BE49-F238E27FC236}">
                <a16:creationId xmlns:a16="http://schemas.microsoft.com/office/drawing/2014/main" id="{BD956E6D-8C8C-83C2-2086-DE2EDDA9714F}"/>
              </a:ext>
            </a:extLst>
          </p:cNvPr>
          <p:cNvSpPr>
            <a:spLocks noGrp="1"/>
          </p:cNvSpPr>
          <p:nvPr>
            <p:ph idx="1"/>
          </p:nvPr>
        </p:nvSpPr>
        <p:spPr/>
        <p:txBody>
          <a:bodyPr/>
          <a:lstStyle/>
          <a:p>
            <a:r>
              <a:rPr lang="en-US" dirty="0">
                <a:solidFill>
                  <a:schemeClr val="bg1"/>
                </a:solidFill>
                <a:effectLst>
                  <a:outerShdw blurRad="38100" dist="38100" dir="2700000" algn="tl">
                    <a:srgbClr val="000000">
                      <a:alpha val="43137"/>
                    </a:srgbClr>
                  </a:outerShdw>
                </a:effectLst>
              </a:rPr>
              <a:t>Newly Diagnosed Patients Frontline</a:t>
            </a:r>
          </a:p>
          <a:p>
            <a:pPr lvl="1"/>
            <a:r>
              <a:rPr lang="en-US" dirty="0">
                <a:solidFill>
                  <a:schemeClr val="bg1"/>
                </a:solidFill>
                <a:effectLst>
                  <a:outerShdw blurRad="38100" dist="38100" dir="2700000" algn="tl">
                    <a:srgbClr val="000000">
                      <a:alpha val="43137"/>
                    </a:srgbClr>
                  </a:outerShdw>
                </a:effectLst>
              </a:rPr>
              <a:t>Clinical assessments every 2 weeks (in person or virtually) with laboratory monitoring (CBC, comprehensive metabolic profile)</a:t>
            </a:r>
          </a:p>
          <a:p>
            <a:pPr lvl="1"/>
            <a:r>
              <a:rPr lang="en-US" dirty="0">
                <a:solidFill>
                  <a:schemeClr val="bg1"/>
                </a:solidFill>
                <a:effectLst>
                  <a:outerShdw blurRad="38100" dist="38100" dir="2700000" algn="tl">
                    <a:srgbClr val="000000">
                      <a:alpha val="43137"/>
                    </a:srgbClr>
                  </a:outerShdw>
                </a:effectLst>
              </a:rPr>
              <a:t>Scan at 6 weeks</a:t>
            </a:r>
          </a:p>
          <a:p>
            <a:r>
              <a:rPr lang="en-US" dirty="0"/>
              <a:t>For patients responding to and tolerating RET-targeted therapy</a:t>
            </a:r>
          </a:p>
          <a:p>
            <a:pPr lvl="1"/>
            <a:r>
              <a:rPr lang="en-US" dirty="0"/>
              <a:t>Visits every 4-6 weeks up until month 6; then every 3 months</a:t>
            </a:r>
          </a:p>
          <a:p>
            <a:pPr lvl="1"/>
            <a:r>
              <a:rPr lang="en-US" dirty="0"/>
              <a:t>Scan every 3 months if responding after first assessment</a:t>
            </a:r>
          </a:p>
          <a:p>
            <a:r>
              <a:rPr lang="en-US" dirty="0"/>
              <a:t>Intracranial monitoring</a:t>
            </a:r>
          </a:p>
          <a:p>
            <a:pPr lvl="1"/>
            <a:r>
              <a:rPr lang="en-US" dirty="0"/>
              <a:t>Patients with baseline brain metastases – brain MRI with each response assessment </a:t>
            </a:r>
          </a:p>
          <a:p>
            <a:pPr lvl="1"/>
            <a:r>
              <a:rPr lang="en-US" dirty="0"/>
              <a:t>Patients without brain metastases at baseline, surveillance brain MRI every 6-12 months</a:t>
            </a:r>
          </a:p>
        </p:txBody>
      </p:sp>
      <p:sp>
        <p:nvSpPr>
          <p:cNvPr id="5" name="TextBox 4">
            <a:extLst>
              <a:ext uri="{FF2B5EF4-FFF2-40B4-BE49-F238E27FC236}">
                <a16:creationId xmlns:a16="http://schemas.microsoft.com/office/drawing/2014/main" id="{95869A8A-7022-6EFC-3EBB-160FF29C90E2}"/>
              </a:ext>
            </a:extLst>
          </p:cNvPr>
          <p:cNvSpPr txBox="1"/>
          <p:nvPr/>
        </p:nvSpPr>
        <p:spPr>
          <a:xfrm>
            <a:off x="850232" y="6047202"/>
            <a:ext cx="6051657" cy="307777"/>
          </a:xfrm>
          <a:prstGeom prst="rect">
            <a:avLst/>
          </a:prstGeom>
          <a:noFill/>
        </p:spPr>
        <p:txBody>
          <a:bodyPr wrap="none" rtlCol="0">
            <a:spAutoFit/>
          </a:bodyPr>
          <a:lstStyle/>
          <a:p>
            <a:r>
              <a:rPr lang="en-US" sz="1400" dirty="0"/>
              <a:t>Refer to approved prescribing information for </a:t>
            </a:r>
            <a:r>
              <a:rPr lang="en-US" sz="1400" dirty="0" err="1"/>
              <a:t>pralsetinib</a:t>
            </a:r>
            <a:r>
              <a:rPr lang="en-US" sz="1400" dirty="0"/>
              <a:t> and </a:t>
            </a:r>
            <a:r>
              <a:rPr lang="en-US" sz="1400" dirty="0" err="1"/>
              <a:t>selpercatinib</a:t>
            </a:r>
            <a:r>
              <a:rPr lang="en-US" sz="1400" dirty="0"/>
              <a:t> </a:t>
            </a:r>
          </a:p>
        </p:txBody>
      </p:sp>
      <p:sp>
        <p:nvSpPr>
          <p:cNvPr id="8" name="Footer Placeholder 7">
            <a:extLst>
              <a:ext uri="{FF2B5EF4-FFF2-40B4-BE49-F238E27FC236}">
                <a16:creationId xmlns:a16="http://schemas.microsoft.com/office/drawing/2014/main" id="{CDEC2C3A-4850-222C-05AB-731DDCADED4C}"/>
              </a:ext>
            </a:extLst>
          </p:cNvPr>
          <p:cNvSpPr>
            <a:spLocks noGrp="1"/>
          </p:cNvSpPr>
          <p:nvPr>
            <p:ph type="ftr" sz="quarter" idx="3"/>
          </p:nvPr>
        </p:nvSpPr>
        <p:spPr/>
        <p:txBody>
          <a:bodyPr/>
          <a:lstStyle/>
          <a:p>
            <a:r>
              <a:rPr lang="en-US" dirty="0"/>
              <a:t>Slide courtesy of Justin </a:t>
            </a:r>
            <a:r>
              <a:rPr lang="en-US" dirty="0" err="1"/>
              <a:t>Gainor</a:t>
            </a:r>
            <a:r>
              <a:rPr lang="en-US" dirty="0"/>
              <a:t>, MD</a:t>
            </a:r>
          </a:p>
        </p:txBody>
      </p:sp>
      <p:sp>
        <p:nvSpPr>
          <p:cNvPr id="4" name="Rectangle 3">
            <a:extLst>
              <a:ext uri="{FF2B5EF4-FFF2-40B4-BE49-F238E27FC236}">
                <a16:creationId xmlns:a16="http://schemas.microsoft.com/office/drawing/2014/main" id="{F14C9F3E-D340-6045-3B4E-6BC9E760E0FF}"/>
              </a:ext>
            </a:extLst>
          </p:cNvPr>
          <p:cNvSpPr/>
          <p:nvPr/>
        </p:nvSpPr>
        <p:spPr>
          <a:xfrm>
            <a:off x="497730" y="3055521"/>
            <a:ext cx="11221028" cy="272615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6918373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11F40BF4-00BF-C942-CDC5-3DDBD176FC75}"/>
              </a:ext>
            </a:extLst>
          </p:cNvPr>
          <p:cNvSpPr/>
          <p:nvPr/>
        </p:nvSpPr>
        <p:spPr>
          <a:xfrm>
            <a:off x="497730" y="2983832"/>
            <a:ext cx="11221028" cy="1287382"/>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1075B74-7A62-25E1-2866-39F40FC70E30}"/>
              </a:ext>
            </a:extLst>
          </p:cNvPr>
          <p:cNvSpPr>
            <a:spLocks noGrp="1"/>
          </p:cNvSpPr>
          <p:nvPr>
            <p:ph type="title"/>
          </p:nvPr>
        </p:nvSpPr>
        <p:spPr/>
        <p:txBody>
          <a:bodyPr/>
          <a:lstStyle/>
          <a:p>
            <a:r>
              <a:rPr lang="en-US" dirty="0"/>
              <a:t>My Monitoring Approach to </a:t>
            </a:r>
            <a:r>
              <a:rPr lang="en-US" i="1" dirty="0"/>
              <a:t>RET</a:t>
            </a:r>
            <a:r>
              <a:rPr lang="en-US" dirty="0"/>
              <a:t>-Targeted Therapy in NSCLC</a:t>
            </a:r>
          </a:p>
        </p:txBody>
      </p:sp>
      <p:sp>
        <p:nvSpPr>
          <p:cNvPr id="3" name="Content Placeholder 2">
            <a:extLst>
              <a:ext uri="{FF2B5EF4-FFF2-40B4-BE49-F238E27FC236}">
                <a16:creationId xmlns:a16="http://schemas.microsoft.com/office/drawing/2014/main" id="{BD956E6D-8C8C-83C2-2086-DE2EDDA9714F}"/>
              </a:ext>
            </a:extLst>
          </p:cNvPr>
          <p:cNvSpPr>
            <a:spLocks noGrp="1"/>
          </p:cNvSpPr>
          <p:nvPr>
            <p:ph idx="1"/>
          </p:nvPr>
        </p:nvSpPr>
        <p:spPr/>
        <p:txBody>
          <a:bodyPr/>
          <a:lstStyle/>
          <a:p>
            <a:r>
              <a:rPr lang="en-US" dirty="0"/>
              <a:t>Newly Diagnosed Patients Frontline</a:t>
            </a:r>
          </a:p>
          <a:p>
            <a:pPr lvl="1"/>
            <a:r>
              <a:rPr lang="en-US" dirty="0"/>
              <a:t>Clinical assessments every 2 weeks (in person or virtually) with laboratory monitoring (CBC, comprehensive metabolic profile)</a:t>
            </a:r>
          </a:p>
          <a:p>
            <a:pPr lvl="1"/>
            <a:r>
              <a:rPr lang="en-US" dirty="0"/>
              <a:t>Scan at 6 weeks</a:t>
            </a:r>
          </a:p>
          <a:p>
            <a:r>
              <a:rPr lang="en-US" dirty="0">
                <a:solidFill>
                  <a:schemeClr val="bg1"/>
                </a:solidFill>
                <a:effectLst>
                  <a:outerShdw blurRad="38100" dist="38100" dir="2700000" algn="tl">
                    <a:srgbClr val="000000">
                      <a:alpha val="43137"/>
                    </a:srgbClr>
                  </a:outerShdw>
                </a:effectLst>
              </a:rPr>
              <a:t>For patients responding to and tolerating </a:t>
            </a:r>
            <a:r>
              <a:rPr lang="en-US" i="1" dirty="0">
                <a:solidFill>
                  <a:schemeClr val="bg1"/>
                </a:solidFill>
                <a:effectLst>
                  <a:outerShdw blurRad="38100" dist="38100" dir="2700000" algn="tl">
                    <a:srgbClr val="000000">
                      <a:alpha val="43137"/>
                    </a:srgbClr>
                  </a:outerShdw>
                </a:effectLst>
              </a:rPr>
              <a:t>RET</a:t>
            </a:r>
            <a:r>
              <a:rPr lang="en-US" dirty="0">
                <a:solidFill>
                  <a:schemeClr val="bg1"/>
                </a:solidFill>
                <a:effectLst>
                  <a:outerShdw blurRad="38100" dist="38100" dir="2700000" algn="tl">
                    <a:srgbClr val="000000">
                      <a:alpha val="43137"/>
                    </a:srgbClr>
                  </a:outerShdw>
                </a:effectLst>
              </a:rPr>
              <a:t>-targeted therapy</a:t>
            </a:r>
          </a:p>
          <a:p>
            <a:pPr lvl="1"/>
            <a:r>
              <a:rPr lang="en-US" dirty="0">
                <a:solidFill>
                  <a:schemeClr val="bg1"/>
                </a:solidFill>
                <a:effectLst>
                  <a:outerShdw blurRad="38100" dist="38100" dir="2700000" algn="tl">
                    <a:srgbClr val="000000">
                      <a:alpha val="43137"/>
                    </a:srgbClr>
                  </a:outerShdw>
                </a:effectLst>
              </a:rPr>
              <a:t>Visits every 4-6 weeks up until month 6; then every 3 months</a:t>
            </a:r>
          </a:p>
          <a:p>
            <a:pPr lvl="1"/>
            <a:r>
              <a:rPr lang="en-US" dirty="0">
                <a:solidFill>
                  <a:schemeClr val="bg1"/>
                </a:solidFill>
                <a:effectLst>
                  <a:outerShdw blurRad="38100" dist="38100" dir="2700000" algn="tl">
                    <a:srgbClr val="000000">
                      <a:alpha val="43137"/>
                    </a:srgbClr>
                  </a:outerShdw>
                </a:effectLst>
              </a:rPr>
              <a:t>Scan every 3 months if responding after first assessment</a:t>
            </a:r>
          </a:p>
          <a:p>
            <a:r>
              <a:rPr lang="en-US" dirty="0"/>
              <a:t>Intracranial monitoring</a:t>
            </a:r>
          </a:p>
          <a:p>
            <a:pPr lvl="1"/>
            <a:r>
              <a:rPr lang="en-US" dirty="0"/>
              <a:t>Patients with baseline brain metastases – brain MRI with each response assessment </a:t>
            </a:r>
          </a:p>
          <a:p>
            <a:pPr lvl="1"/>
            <a:r>
              <a:rPr lang="en-US" dirty="0"/>
              <a:t>Patients without brain metastases at baseline, surveillance brain MRI every 6-12 months</a:t>
            </a:r>
          </a:p>
        </p:txBody>
      </p:sp>
      <p:sp>
        <p:nvSpPr>
          <p:cNvPr id="5" name="TextBox 4">
            <a:extLst>
              <a:ext uri="{FF2B5EF4-FFF2-40B4-BE49-F238E27FC236}">
                <a16:creationId xmlns:a16="http://schemas.microsoft.com/office/drawing/2014/main" id="{95869A8A-7022-6EFC-3EBB-160FF29C90E2}"/>
              </a:ext>
            </a:extLst>
          </p:cNvPr>
          <p:cNvSpPr txBox="1"/>
          <p:nvPr/>
        </p:nvSpPr>
        <p:spPr>
          <a:xfrm>
            <a:off x="850232" y="6047202"/>
            <a:ext cx="6051657" cy="307777"/>
          </a:xfrm>
          <a:prstGeom prst="rect">
            <a:avLst/>
          </a:prstGeom>
          <a:noFill/>
        </p:spPr>
        <p:txBody>
          <a:bodyPr wrap="none" rtlCol="0">
            <a:spAutoFit/>
          </a:bodyPr>
          <a:lstStyle/>
          <a:p>
            <a:r>
              <a:rPr lang="en-US" sz="1400" dirty="0"/>
              <a:t>Refer to approved prescribing information for </a:t>
            </a:r>
            <a:r>
              <a:rPr lang="en-US" sz="1400" dirty="0" err="1"/>
              <a:t>pralsetinib</a:t>
            </a:r>
            <a:r>
              <a:rPr lang="en-US" sz="1400" dirty="0"/>
              <a:t> and </a:t>
            </a:r>
            <a:r>
              <a:rPr lang="en-US" sz="1400" dirty="0" err="1"/>
              <a:t>selpercatinib</a:t>
            </a:r>
            <a:r>
              <a:rPr lang="en-US" sz="1400" dirty="0"/>
              <a:t> </a:t>
            </a:r>
          </a:p>
        </p:txBody>
      </p:sp>
      <p:sp>
        <p:nvSpPr>
          <p:cNvPr id="8" name="Footer Placeholder 7">
            <a:extLst>
              <a:ext uri="{FF2B5EF4-FFF2-40B4-BE49-F238E27FC236}">
                <a16:creationId xmlns:a16="http://schemas.microsoft.com/office/drawing/2014/main" id="{CDEC2C3A-4850-222C-05AB-731DDCADED4C}"/>
              </a:ext>
            </a:extLst>
          </p:cNvPr>
          <p:cNvSpPr>
            <a:spLocks noGrp="1"/>
          </p:cNvSpPr>
          <p:nvPr>
            <p:ph type="ftr" sz="quarter" idx="3"/>
          </p:nvPr>
        </p:nvSpPr>
        <p:spPr/>
        <p:txBody>
          <a:bodyPr/>
          <a:lstStyle/>
          <a:p>
            <a:r>
              <a:rPr lang="en-US" dirty="0"/>
              <a:t>Slide courtesy of Justin </a:t>
            </a:r>
            <a:r>
              <a:rPr lang="en-US" dirty="0" err="1"/>
              <a:t>Gainor</a:t>
            </a:r>
            <a:r>
              <a:rPr lang="en-US" dirty="0"/>
              <a:t>, MD</a:t>
            </a:r>
          </a:p>
        </p:txBody>
      </p:sp>
      <p:sp>
        <p:nvSpPr>
          <p:cNvPr id="9" name="Rectangle 8">
            <a:extLst>
              <a:ext uri="{FF2B5EF4-FFF2-40B4-BE49-F238E27FC236}">
                <a16:creationId xmlns:a16="http://schemas.microsoft.com/office/drawing/2014/main" id="{1641EC9B-2E56-F95C-5D73-A9D99334ADC6}"/>
              </a:ext>
            </a:extLst>
          </p:cNvPr>
          <p:cNvSpPr/>
          <p:nvPr/>
        </p:nvSpPr>
        <p:spPr>
          <a:xfrm>
            <a:off x="497730" y="4319341"/>
            <a:ext cx="11221028" cy="151046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95BECD7F-7FDF-166D-7837-5C5347A50888}"/>
              </a:ext>
            </a:extLst>
          </p:cNvPr>
          <p:cNvSpPr/>
          <p:nvPr/>
        </p:nvSpPr>
        <p:spPr>
          <a:xfrm>
            <a:off x="609600" y="1395387"/>
            <a:ext cx="11221028" cy="1510461"/>
          </a:xfrm>
          <a:prstGeom prst="rect">
            <a:avLst/>
          </a:prstGeom>
          <a:solidFill>
            <a:schemeClr val="bg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89268907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11F40BF4-00BF-C942-CDC5-3DDBD176FC75}"/>
              </a:ext>
            </a:extLst>
          </p:cNvPr>
          <p:cNvSpPr/>
          <p:nvPr/>
        </p:nvSpPr>
        <p:spPr>
          <a:xfrm>
            <a:off x="497730" y="4245168"/>
            <a:ext cx="11221028" cy="1519024"/>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1075B74-7A62-25E1-2866-39F40FC70E30}"/>
              </a:ext>
            </a:extLst>
          </p:cNvPr>
          <p:cNvSpPr>
            <a:spLocks noGrp="1"/>
          </p:cNvSpPr>
          <p:nvPr>
            <p:ph type="title"/>
          </p:nvPr>
        </p:nvSpPr>
        <p:spPr/>
        <p:txBody>
          <a:bodyPr/>
          <a:lstStyle/>
          <a:p>
            <a:r>
              <a:rPr lang="en-US" dirty="0"/>
              <a:t>My Monitoring Approach to </a:t>
            </a:r>
            <a:r>
              <a:rPr lang="en-US" i="1" dirty="0"/>
              <a:t>RET</a:t>
            </a:r>
            <a:r>
              <a:rPr lang="en-US" dirty="0"/>
              <a:t>-Targeted Therapy in NSCLC</a:t>
            </a:r>
          </a:p>
        </p:txBody>
      </p:sp>
      <p:sp>
        <p:nvSpPr>
          <p:cNvPr id="3" name="Content Placeholder 2">
            <a:extLst>
              <a:ext uri="{FF2B5EF4-FFF2-40B4-BE49-F238E27FC236}">
                <a16:creationId xmlns:a16="http://schemas.microsoft.com/office/drawing/2014/main" id="{BD956E6D-8C8C-83C2-2086-DE2EDDA9714F}"/>
              </a:ext>
            </a:extLst>
          </p:cNvPr>
          <p:cNvSpPr>
            <a:spLocks noGrp="1"/>
          </p:cNvSpPr>
          <p:nvPr>
            <p:ph idx="1"/>
          </p:nvPr>
        </p:nvSpPr>
        <p:spPr/>
        <p:txBody>
          <a:bodyPr/>
          <a:lstStyle/>
          <a:p>
            <a:r>
              <a:rPr lang="en-US" dirty="0"/>
              <a:t>Newly Diagnosed Patients Frontline</a:t>
            </a:r>
          </a:p>
          <a:p>
            <a:pPr lvl="1"/>
            <a:r>
              <a:rPr lang="en-US" dirty="0"/>
              <a:t>Clinical assessments every 2 weeks (in person or virtually) with laboratory monitoring (CBC, comprehensive metabolic profile)</a:t>
            </a:r>
          </a:p>
          <a:p>
            <a:pPr lvl="1"/>
            <a:r>
              <a:rPr lang="en-US" dirty="0"/>
              <a:t>Scan at 6 weeks</a:t>
            </a:r>
          </a:p>
          <a:p>
            <a:r>
              <a:rPr lang="en-US" dirty="0"/>
              <a:t>For patients responding to and tolerating </a:t>
            </a:r>
            <a:r>
              <a:rPr lang="en-US" i="1" dirty="0"/>
              <a:t>RET</a:t>
            </a:r>
            <a:r>
              <a:rPr lang="en-US" dirty="0"/>
              <a:t>-targeted therapy</a:t>
            </a:r>
          </a:p>
          <a:p>
            <a:pPr lvl="1"/>
            <a:r>
              <a:rPr lang="en-US" dirty="0"/>
              <a:t>Visits every 4-6 weeks up until month 6; then every 3 months</a:t>
            </a:r>
          </a:p>
          <a:p>
            <a:pPr lvl="1"/>
            <a:r>
              <a:rPr lang="en-US" dirty="0"/>
              <a:t>Scan every 3 months if responding after first assessment</a:t>
            </a:r>
          </a:p>
          <a:p>
            <a:r>
              <a:rPr lang="en-US" dirty="0">
                <a:solidFill>
                  <a:schemeClr val="bg1"/>
                </a:solidFill>
                <a:effectLst>
                  <a:outerShdw blurRad="38100" dist="38100" dir="2700000" algn="tl">
                    <a:srgbClr val="000000">
                      <a:alpha val="43137"/>
                    </a:srgbClr>
                  </a:outerShdw>
                </a:effectLst>
              </a:rPr>
              <a:t>Intracranial monitoring</a:t>
            </a:r>
          </a:p>
          <a:p>
            <a:pPr lvl="1"/>
            <a:r>
              <a:rPr lang="en-US" dirty="0">
                <a:solidFill>
                  <a:schemeClr val="bg1"/>
                </a:solidFill>
                <a:effectLst>
                  <a:outerShdw blurRad="38100" dist="38100" dir="2700000" algn="tl">
                    <a:srgbClr val="000000">
                      <a:alpha val="43137"/>
                    </a:srgbClr>
                  </a:outerShdw>
                </a:effectLst>
              </a:rPr>
              <a:t>Patients with baseline brain metastases – brain MRI with each response assessment </a:t>
            </a:r>
          </a:p>
          <a:p>
            <a:pPr lvl="1"/>
            <a:r>
              <a:rPr lang="en-US" dirty="0">
                <a:solidFill>
                  <a:schemeClr val="bg1"/>
                </a:solidFill>
                <a:effectLst>
                  <a:outerShdw blurRad="38100" dist="38100" dir="2700000" algn="tl">
                    <a:srgbClr val="000000">
                      <a:alpha val="43137"/>
                    </a:srgbClr>
                  </a:outerShdw>
                </a:effectLst>
              </a:rPr>
              <a:t>Patients without brain metastases at baseline, surveillance brain MRI every 6-12 months</a:t>
            </a:r>
          </a:p>
        </p:txBody>
      </p:sp>
      <p:sp>
        <p:nvSpPr>
          <p:cNvPr id="5" name="TextBox 4">
            <a:extLst>
              <a:ext uri="{FF2B5EF4-FFF2-40B4-BE49-F238E27FC236}">
                <a16:creationId xmlns:a16="http://schemas.microsoft.com/office/drawing/2014/main" id="{95869A8A-7022-6EFC-3EBB-160FF29C90E2}"/>
              </a:ext>
            </a:extLst>
          </p:cNvPr>
          <p:cNvSpPr txBox="1"/>
          <p:nvPr/>
        </p:nvSpPr>
        <p:spPr>
          <a:xfrm>
            <a:off x="850232" y="6047202"/>
            <a:ext cx="6051657" cy="307777"/>
          </a:xfrm>
          <a:prstGeom prst="rect">
            <a:avLst/>
          </a:prstGeom>
          <a:noFill/>
        </p:spPr>
        <p:txBody>
          <a:bodyPr wrap="none" rtlCol="0">
            <a:spAutoFit/>
          </a:bodyPr>
          <a:lstStyle/>
          <a:p>
            <a:r>
              <a:rPr lang="en-US" sz="1400" dirty="0"/>
              <a:t>Refer to approved prescribing information for </a:t>
            </a:r>
            <a:r>
              <a:rPr lang="en-US" sz="1400" dirty="0" err="1"/>
              <a:t>pralsetinib</a:t>
            </a:r>
            <a:r>
              <a:rPr lang="en-US" sz="1400" dirty="0"/>
              <a:t> and </a:t>
            </a:r>
            <a:r>
              <a:rPr lang="en-US" sz="1400" dirty="0" err="1"/>
              <a:t>selpercatinib</a:t>
            </a:r>
            <a:r>
              <a:rPr lang="en-US" sz="1400" dirty="0"/>
              <a:t> </a:t>
            </a:r>
          </a:p>
        </p:txBody>
      </p:sp>
      <p:sp>
        <p:nvSpPr>
          <p:cNvPr id="8" name="Footer Placeholder 7">
            <a:extLst>
              <a:ext uri="{FF2B5EF4-FFF2-40B4-BE49-F238E27FC236}">
                <a16:creationId xmlns:a16="http://schemas.microsoft.com/office/drawing/2014/main" id="{CDEC2C3A-4850-222C-05AB-731DDCADED4C}"/>
              </a:ext>
            </a:extLst>
          </p:cNvPr>
          <p:cNvSpPr>
            <a:spLocks noGrp="1"/>
          </p:cNvSpPr>
          <p:nvPr>
            <p:ph type="ftr" sz="quarter" idx="3"/>
          </p:nvPr>
        </p:nvSpPr>
        <p:spPr/>
        <p:txBody>
          <a:bodyPr/>
          <a:lstStyle/>
          <a:p>
            <a:r>
              <a:rPr lang="en-US" dirty="0"/>
              <a:t>Slide courtesy of Justin </a:t>
            </a:r>
            <a:r>
              <a:rPr lang="en-US" dirty="0" err="1"/>
              <a:t>Gainor</a:t>
            </a:r>
            <a:r>
              <a:rPr lang="en-US" dirty="0"/>
              <a:t>, MD</a:t>
            </a:r>
          </a:p>
        </p:txBody>
      </p:sp>
      <p:sp>
        <p:nvSpPr>
          <p:cNvPr id="4" name="Rectangle 3">
            <a:extLst>
              <a:ext uri="{FF2B5EF4-FFF2-40B4-BE49-F238E27FC236}">
                <a16:creationId xmlns:a16="http://schemas.microsoft.com/office/drawing/2014/main" id="{330B33F7-433E-6BB8-E72A-93241A1AB349}"/>
              </a:ext>
            </a:extLst>
          </p:cNvPr>
          <p:cNvSpPr/>
          <p:nvPr/>
        </p:nvSpPr>
        <p:spPr>
          <a:xfrm>
            <a:off x="609600" y="1372957"/>
            <a:ext cx="11221028" cy="2824345"/>
          </a:xfrm>
          <a:prstGeom prst="rect">
            <a:avLst/>
          </a:prstGeom>
          <a:solidFill>
            <a:schemeClr val="bg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23183665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B71DCD-D867-4EF2-92BF-5C9E7AB4C302}"/>
              </a:ext>
            </a:extLst>
          </p:cNvPr>
          <p:cNvSpPr>
            <a:spLocks noGrp="1"/>
          </p:cNvSpPr>
          <p:nvPr>
            <p:ph type="title"/>
          </p:nvPr>
        </p:nvSpPr>
        <p:spPr>
          <a:xfrm>
            <a:off x="609600" y="199506"/>
            <a:ext cx="10744200" cy="703234"/>
          </a:xfrm>
        </p:spPr>
        <p:txBody>
          <a:bodyPr/>
          <a:lstStyle/>
          <a:p>
            <a:r>
              <a:rPr lang="en-US" i="1" dirty="0"/>
              <a:t>RET</a:t>
            </a:r>
            <a:r>
              <a:rPr lang="en-US" dirty="0"/>
              <a:t> Inhibitor Resistance</a:t>
            </a:r>
          </a:p>
        </p:txBody>
      </p:sp>
      <p:sp>
        <p:nvSpPr>
          <p:cNvPr id="3" name="Content Placeholder 2">
            <a:extLst>
              <a:ext uri="{FF2B5EF4-FFF2-40B4-BE49-F238E27FC236}">
                <a16:creationId xmlns:a16="http://schemas.microsoft.com/office/drawing/2014/main" id="{7664E7C2-C4FC-457F-99FA-439710F184E3}"/>
              </a:ext>
            </a:extLst>
          </p:cNvPr>
          <p:cNvSpPr>
            <a:spLocks noGrp="1"/>
          </p:cNvSpPr>
          <p:nvPr>
            <p:ph sz="half" idx="4294967295"/>
          </p:nvPr>
        </p:nvSpPr>
        <p:spPr>
          <a:xfrm>
            <a:off x="609600" y="862878"/>
            <a:ext cx="4510087" cy="4679950"/>
          </a:xfrm>
        </p:spPr>
        <p:txBody>
          <a:bodyPr>
            <a:normAutofit/>
          </a:bodyPr>
          <a:lstStyle/>
          <a:p>
            <a:pPr marL="0" indent="0">
              <a:buNone/>
            </a:pPr>
            <a:r>
              <a:rPr lang="en-US" sz="1600" i="1" dirty="0"/>
              <a:t>RET</a:t>
            </a:r>
            <a:r>
              <a:rPr lang="en-US" sz="1600" dirty="0"/>
              <a:t> Solvent Front Mutations cause acquired resistance to </a:t>
            </a:r>
            <a:r>
              <a:rPr lang="en-US" sz="1600" dirty="0" err="1"/>
              <a:t>selpercatinib</a:t>
            </a:r>
            <a:r>
              <a:rPr lang="en-US" sz="1600" dirty="0"/>
              <a:t> </a:t>
            </a:r>
          </a:p>
        </p:txBody>
      </p:sp>
      <p:pic>
        <p:nvPicPr>
          <p:cNvPr id="14" name="Content Placeholder 13">
            <a:extLst>
              <a:ext uri="{FF2B5EF4-FFF2-40B4-BE49-F238E27FC236}">
                <a16:creationId xmlns:a16="http://schemas.microsoft.com/office/drawing/2014/main" id="{68BBA58C-CE8A-67D7-BC4A-432E88B9F0B4}"/>
              </a:ext>
            </a:extLst>
          </p:cNvPr>
          <p:cNvPicPr>
            <a:picLocks noGrp="1" noChangeAspect="1"/>
          </p:cNvPicPr>
          <p:nvPr>
            <p:ph sz="half" idx="4294967295"/>
          </p:nvPr>
        </p:nvPicPr>
        <p:blipFill rotWithShape="1">
          <a:blip r:embed="rId2">
            <a:extLst>
              <a:ext uri="{BEBA8EAE-BF5A-486C-A8C5-ECC9F3942E4B}">
                <a14:imgProps xmlns:a14="http://schemas.microsoft.com/office/drawing/2010/main">
                  <a14:imgLayer r:embed="rId3">
                    <a14:imgEffect>
                      <a14:sharpenSoften amount="16000"/>
                    </a14:imgEffect>
                  </a14:imgLayer>
                </a14:imgProps>
              </a:ext>
            </a:extLst>
          </a:blip>
          <a:srcRect t="9787" r="13271"/>
          <a:stretch/>
        </p:blipFill>
        <p:spPr>
          <a:xfrm>
            <a:off x="6843712" y="1243618"/>
            <a:ext cx="4510087" cy="4897437"/>
          </a:xfrm>
        </p:spPr>
      </p:pic>
      <p:pic>
        <p:nvPicPr>
          <p:cNvPr id="12" name="Picture 11">
            <a:extLst>
              <a:ext uri="{FF2B5EF4-FFF2-40B4-BE49-F238E27FC236}">
                <a16:creationId xmlns:a16="http://schemas.microsoft.com/office/drawing/2014/main" id="{940FA709-2B49-BAFA-7670-5DF794ED2C0B}"/>
              </a:ext>
            </a:extLst>
          </p:cNvPr>
          <p:cNvPicPr>
            <a:picLocks noChangeAspect="1"/>
          </p:cNvPicPr>
          <p:nvPr/>
        </p:nvPicPr>
        <p:blipFill rotWithShape="1">
          <a:blip r:embed="rId4">
            <a:extLst>
              <a:ext uri="{BEBA8EAE-BF5A-486C-A8C5-ECC9F3942E4B}">
                <a14:imgProps xmlns:a14="http://schemas.microsoft.com/office/drawing/2010/main">
                  <a14:imgLayer r:embed="rId5">
                    <a14:imgEffect>
                      <a14:sharpenSoften amount="16000"/>
                    </a14:imgEffect>
                  </a14:imgLayer>
                </a14:imgProps>
              </a:ext>
            </a:extLst>
          </a:blip>
          <a:srcRect l="3957" t="7473" r="5261"/>
          <a:stretch/>
        </p:blipFill>
        <p:spPr>
          <a:xfrm>
            <a:off x="1769847" y="3382287"/>
            <a:ext cx="3418703" cy="3111092"/>
          </a:xfrm>
          <a:prstGeom prst="rect">
            <a:avLst/>
          </a:prstGeom>
        </p:spPr>
      </p:pic>
      <p:pic>
        <p:nvPicPr>
          <p:cNvPr id="1026" name="Picture 2">
            <a:extLst>
              <a:ext uri="{FF2B5EF4-FFF2-40B4-BE49-F238E27FC236}">
                <a16:creationId xmlns:a16="http://schemas.microsoft.com/office/drawing/2014/main" id="{10DC3CA7-4D85-54A4-9E37-CCD7E0B4E906}"/>
              </a:ext>
            </a:extLst>
          </p:cNvPr>
          <p:cNvPicPr>
            <a:picLocks noChangeAspect="1" noChangeArrowheads="1"/>
          </p:cNvPicPr>
          <p:nvPr/>
        </p:nvPicPr>
        <p:blipFill rotWithShape="1">
          <a:blip r:embed="rId6">
            <a:extLst>
              <a:ext uri="{BEBA8EAE-BF5A-486C-A8C5-ECC9F3942E4B}">
                <a14:imgProps xmlns:a14="http://schemas.microsoft.com/office/drawing/2010/main">
                  <a14:imgLayer r:embed="rId7">
                    <a14:imgEffect>
                      <a14:sharpenSoften amount="16000"/>
                    </a14:imgEffect>
                  </a14:imgLayer>
                </a14:imgProps>
              </a:ext>
              <a:ext uri="{28A0092B-C50C-407E-A947-70E740481C1C}">
                <a14:useLocalDpi xmlns:a14="http://schemas.microsoft.com/office/drawing/2010/main" val="0"/>
              </a:ext>
            </a:extLst>
          </a:blip>
          <a:srcRect t="55935"/>
          <a:stretch/>
        </p:blipFill>
        <p:spPr bwMode="auto">
          <a:xfrm>
            <a:off x="864512" y="1620006"/>
            <a:ext cx="5117187" cy="1512911"/>
          </a:xfrm>
          <a:prstGeom prst="rect">
            <a:avLst/>
          </a:prstGeom>
          <a:noFill/>
          <a:extLst>
            <a:ext uri="{909E8E84-426E-40DD-AFC4-6F175D3DCCD1}">
              <a14:hiddenFill xmlns:a14="http://schemas.microsoft.com/office/drawing/2010/main">
                <a:solidFill>
                  <a:srgbClr val="FFFFFF"/>
                </a:solidFill>
              </a14:hiddenFill>
            </a:ext>
          </a:extLst>
        </p:spPr>
      </p:pic>
      <p:sp>
        <p:nvSpPr>
          <p:cNvPr id="7" name="Footer Placeholder 6">
            <a:extLst>
              <a:ext uri="{FF2B5EF4-FFF2-40B4-BE49-F238E27FC236}">
                <a16:creationId xmlns:a16="http://schemas.microsoft.com/office/drawing/2014/main" id="{05CDF695-2FFC-4C17-9342-B88F5882C43F}"/>
              </a:ext>
            </a:extLst>
          </p:cNvPr>
          <p:cNvSpPr>
            <a:spLocks noGrp="1"/>
          </p:cNvSpPr>
          <p:nvPr>
            <p:ph type="ftr" sz="quarter" idx="3"/>
          </p:nvPr>
        </p:nvSpPr>
        <p:spPr/>
        <p:txBody>
          <a:bodyPr/>
          <a:lstStyle/>
          <a:p>
            <a:r>
              <a:rPr lang="en-US" dirty="0"/>
              <a:t>Solomon BJ, et al. </a:t>
            </a:r>
            <a:r>
              <a:rPr lang="en-US" i="1" dirty="0"/>
              <a:t>J </a:t>
            </a:r>
            <a:r>
              <a:rPr lang="en-US" i="1" dirty="0" err="1"/>
              <a:t>Thorac</a:t>
            </a:r>
            <a:r>
              <a:rPr lang="en-US" i="1" dirty="0"/>
              <a:t> Oncol. </a:t>
            </a:r>
            <a:r>
              <a:rPr lang="en-US" dirty="0"/>
              <a:t>2020;15:541-49.</a:t>
            </a:r>
          </a:p>
        </p:txBody>
      </p:sp>
    </p:spTree>
    <p:extLst>
      <p:ext uri="{BB962C8B-B14F-4D97-AF65-F5344CB8AC3E}">
        <p14:creationId xmlns:p14="http://schemas.microsoft.com/office/powerpoint/2010/main" val="206364587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87A02D-B3B7-48B7-B5BE-E555755EFCF7}"/>
              </a:ext>
            </a:extLst>
          </p:cNvPr>
          <p:cNvSpPr>
            <a:spLocks noGrp="1"/>
          </p:cNvSpPr>
          <p:nvPr>
            <p:ph type="title"/>
          </p:nvPr>
        </p:nvSpPr>
        <p:spPr/>
        <p:txBody>
          <a:bodyPr/>
          <a:lstStyle/>
          <a:p>
            <a:r>
              <a:rPr lang="en-US" i="1" dirty="0"/>
              <a:t>RET</a:t>
            </a:r>
            <a:r>
              <a:rPr lang="en-US" dirty="0"/>
              <a:t> Inhibitor Resistance</a:t>
            </a:r>
          </a:p>
        </p:txBody>
      </p:sp>
      <p:pic>
        <p:nvPicPr>
          <p:cNvPr id="15" name="Picture 14">
            <a:extLst>
              <a:ext uri="{FF2B5EF4-FFF2-40B4-BE49-F238E27FC236}">
                <a16:creationId xmlns:a16="http://schemas.microsoft.com/office/drawing/2014/main" id="{D2736B6F-E05A-DE4E-8C29-5746D83DD5A5}"/>
              </a:ext>
            </a:extLst>
          </p:cNvPr>
          <p:cNvPicPr>
            <a:picLocks noChangeAspect="1"/>
          </p:cNvPicPr>
          <p:nvPr/>
        </p:nvPicPr>
        <p:blipFill>
          <a:blip r:embed="rId2"/>
          <a:stretch>
            <a:fillRect/>
          </a:stretch>
        </p:blipFill>
        <p:spPr>
          <a:xfrm>
            <a:off x="6983414" y="1812925"/>
            <a:ext cx="3797300" cy="2489200"/>
          </a:xfrm>
          <a:prstGeom prst="rect">
            <a:avLst/>
          </a:prstGeom>
        </p:spPr>
      </p:pic>
      <p:sp>
        <p:nvSpPr>
          <p:cNvPr id="16" name="TextBox 15">
            <a:extLst>
              <a:ext uri="{FF2B5EF4-FFF2-40B4-BE49-F238E27FC236}">
                <a16:creationId xmlns:a16="http://schemas.microsoft.com/office/drawing/2014/main" id="{3734EF24-4544-4148-B0BE-B60D4BAF6477}"/>
              </a:ext>
            </a:extLst>
          </p:cNvPr>
          <p:cNvSpPr txBox="1"/>
          <p:nvPr/>
        </p:nvSpPr>
        <p:spPr>
          <a:xfrm>
            <a:off x="805657" y="1435752"/>
            <a:ext cx="4984889" cy="369332"/>
          </a:xfrm>
          <a:prstGeom prst="rect">
            <a:avLst/>
          </a:prstGeom>
          <a:noFill/>
        </p:spPr>
        <p:txBody>
          <a:bodyPr wrap="square" rtlCol="0">
            <a:spAutoFit/>
          </a:bodyPr>
          <a:lstStyle/>
          <a:p>
            <a:pPr defTabSz="914377">
              <a:defRPr/>
            </a:pPr>
            <a:r>
              <a:rPr lang="en-US" b="1" dirty="0">
                <a:latin typeface="Arial"/>
              </a:rPr>
              <a:t>Multi-Institutional Retrospective Analysis</a:t>
            </a:r>
          </a:p>
        </p:txBody>
      </p:sp>
      <p:sp>
        <p:nvSpPr>
          <p:cNvPr id="17" name="TextBox 16">
            <a:extLst>
              <a:ext uri="{FF2B5EF4-FFF2-40B4-BE49-F238E27FC236}">
                <a16:creationId xmlns:a16="http://schemas.microsoft.com/office/drawing/2014/main" id="{443F7032-1687-6A41-887E-08B664DB0D00}"/>
              </a:ext>
            </a:extLst>
          </p:cNvPr>
          <p:cNvSpPr txBox="1"/>
          <p:nvPr/>
        </p:nvSpPr>
        <p:spPr>
          <a:xfrm>
            <a:off x="6198394" y="1439746"/>
            <a:ext cx="4984889" cy="369332"/>
          </a:xfrm>
          <a:prstGeom prst="rect">
            <a:avLst/>
          </a:prstGeom>
          <a:noFill/>
        </p:spPr>
        <p:txBody>
          <a:bodyPr wrap="square" rtlCol="0">
            <a:spAutoFit/>
          </a:bodyPr>
          <a:lstStyle/>
          <a:p>
            <a:pPr algn="ctr" defTabSz="914377">
              <a:defRPr/>
            </a:pPr>
            <a:r>
              <a:rPr lang="en-US" b="1" dirty="0" err="1">
                <a:latin typeface="Arial"/>
              </a:rPr>
              <a:t>ctDNA</a:t>
            </a:r>
            <a:r>
              <a:rPr lang="en-US" b="1" dirty="0">
                <a:latin typeface="Arial"/>
              </a:rPr>
              <a:t> Analysis from ARROW</a:t>
            </a:r>
          </a:p>
        </p:txBody>
      </p:sp>
      <p:sp>
        <p:nvSpPr>
          <p:cNvPr id="18" name="TextBox 17">
            <a:extLst>
              <a:ext uri="{FF2B5EF4-FFF2-40B4-BE49-F238E27FC236}">
                <a16:creationId xmlns:a16="http://schemas.microsoft.com/office/drawing/2014/main" id="{63D030C7-DC6E-7140-87FC-9005F4F61B44}"/>
              </a:ext>
            </a:extLst>
          </p:cNvPr>
          <p:cNvSpPr txBox="1"/>
          <p:nvPr/>
        </p:nvSpPr>
        <p:spPr>
          <a:xfrm>
            <a:off x="5424488" y="4602646"/>
            <a:ext cx="6115983" cy="1631216"/>
          </a:xfrm>
          <a:prstGeom prst="rect">
            <a:avLst/>
          </a:prstGeom>
          <a:noFill/>
        </p:spPr>
        <p:txBody>
          <a:bodyPr wrap="square" rtlCol="0">
            <a:spAutoFit/>
          </a:bodyPr>
          <a:lstStyle/>
          <a:p>
            <a:pPr defTabSz="914377">
              <a:defRPr/>
            </a:pPr>
            <a:r>
              <a:rPr lang="en-US" sz="2000" b="1" i="1" dirty="0">
                <a:latin typeface="Arial"/>
              </a:rPr>
              <a:t>Initial Insights</a:t>
            </a:r>
          </a:p>
          <a:p>
            <a:pPr marL="285744" indent="-285744" defTabSz="914377">
              <a:buFont typeface="Arial" panose="020B0604020202020204" pitchFamily="34" charset="0"/>
              <a:buChar char="•"/>
              <a:defRPr/>
            </a:pPr>
            <a:r>
              <a:rPr lang="en-US" sz="2000" b="1" i="1" dirty="0">
                <a:latin typeface="Arial"/>
              </a:rPr>
              <a:t>On-target resistance is uncommon (~10%)</a:t>
            </a:r>
          </a:p>
          <a:p>
            <a:pPr marL="285744" indent="-285744" defTabSz="914377">
              <a:buFont typeface="Arial" panose="020B0604020202020204" pitchFamily="34" charset="0"/>
              <a:buChar char="•"/>
              <a:defRPr/>
            </a:pPr>
            <a:r>
              <a:rPr lang="en-US" sz="2000" b="1" i="1" dirty="0">
                <a:latin typeface="Arial"/>
              </a:rPr>
              <a:t>Several bypass signaling pathways identified, including MET amplification (10-15%)</a:t>
            </a:r>
          </a:p>
          <a:p>
            <a:pPr defTabSz="914377">
              <a:defRPr/>
            </a:pPr>
            <a:endParaRPr lang="en-US" sz="2000" b="1" i="1" dirty="0">
              <a:latin typeface="Arial"/>
            </a:endParaRPr>
          </a:p>
        </p:txBody>
      </p:sp>
      <p:grpSp>
        <p:nvGrpSpPr>
          <p:cNvPr id="7" name="Group 4">
            <a:extLst>
              <a:ext uri="{FF2B5EF4-FFF2-40B4-BE49-F238E27FC236}">
                <a16:creationId xmlns:a16="http://schemas.microsoft.com/office/drawing/2014/main" id="{B5C3F409-3D9A-4214-926A-6389C0291C9E}"/>
              </a:ext>
            </a:extLst>
          </p:cNvPr>
          <p:cNvGrpSpPr>
            <a:grpSpLocks noChangeAspect="1"/>
          </p:cNvGrpSpPr>
          <p:nvPr/>
        </p:nvGrpSpPr>
        <p:grpSpPr bwMode="auto">
          <a:xfrm>
            <a:off x="806450" y="2019300"/>
            <a:ext cx="4618038" cy="3875088"/>
            <a:chOff x="508" y="1272"/>
            <a:chExt cx="2909" cy="2441"/>
          </a:xfrm>
        </p:grpSpPr>
        <p:sp>
          <p:nvSpPr>
            <p:cNvPr id="8" name="AutoShape 3">
              <a:extLst>
                <a:ext uri="{FF2B5EF4-FFF2-40B4-BE49-F238E27FC236}">
                  <a16:creationId xmlns:a16="http://schemas.microsoft.com/office/drawing/2014/main" id="{FC23B204-D967-7820-15C4-15107CC4BA74}"/>
                </a:ext>
              </a:extLst>
            </p:cNvPr>
            <p:cNvSpPr>
              <a:spLocks noChangeAspect="1" noChangeArrowheads="1" noTextEdit="1"/>
            </p:cNvSpPr>
            <p:nvPr/>
          </p:nvSpPr>
          <p:spPr bwMode="auto">
            <a:xfrm>
              <a:off x="508" y="1272"/>
              <a:ext cx="2909" cy="2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pic>
          <p:nvPicPr>
            <p:cNvPr id="1029" name="Picture 5">
              <a:extLst>
                <a:ext uri="{FF2B5EF4-FFF2-40B4-BE49-F238E27FC236}">
                  <a16:creationId xmlns:a16="http://schemas.microsoft.com/office/drawing/2014/main" id="{F53BEB4B-EA3F-3636-503D-D1194725381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8" y="1272"/>
              <a:ext cx="2912" cy="2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9" name="Footer Placeholder 8">
            <a:extLst>
              <a:ext uri="{FF2B5EF4-FFF2-40B4-BE49-F238E27FC236}">
                <a16:creationId xmlns:a16="http://schemas.microsoft.com/office/drawing/2014/main" id="{6871117B-DC6A-990E-F180-1FB5A0190843}"/>
              </a:ext>
            </a:extLst>
          </p:cNvPr>
          <p:cNvSpPr>
            <a:spLocks noGrp="1"/>
          </p:cNvSpPr>
          <p:nvPr>
            <p:ph type="ftr" sz="quarter" idx="3"/>
          </p:nvPr>
        </p:nvSpPr>
        <p:spPr/>
        <p:txBody>
          <a:bodyPr/>
          <a:lstStyle/>
          <a:p>
            <a:r>
              <a:rPr lang="en-US" dirty="0" err="1"/>
              <a:t>ctDNA</a:t>
            </a:r>
            <a:r>
              <a:rPr lang="en-US" dirty="0"/>
              <a:t>, circulating tumor DNA.</a:t>
            </a:r>
          </a:p>
          <a:p>
            <a:r>
              <a:rPr lang="en-US" dirty="0"/>
              <a:t>Lin JJ, et al. </a:t>
            </a:r>
            <a:r>
              <a:rPr lang="en-US" i="1" dirty="0"/>
              <a:t>Ann Oncol. </a:t>
            </a:r>
            <a:r>
              <a:rPr lang="en-US" dirty="0"/>
              <a:t>2020;31:1725-33. </a:t>
            </a:r>
            <a:r>
              <a:rPr lang="en-US" dirty="0" err="1"/>
              <a:t>Gainor</a:t>
            </a:r>
            <a:r>
              <a:rPr lang="en-US" dirty="0"/>
              <a:t> </a:t>
            </a:r>
            <a:r>
              <a:rPr lang="en-US" dirty="0" err="1"/>
              <a:t>JF</a:t>
            </a:r>
            <a:r>
              <a:rPr lang="en-US" dirty="0"/>
              <a:t>, et al. N Am Conf Lung Cancer 2020; </a:t>
            </a:r>
            <a:r>
              <a:rPr lang="en-US" dirty="0" err="1"/>
              <a:t>Abstr</a:t>
            </a:r>
            <a:r>
              <a:rPr lang="en-US" dirty="0"/>
              <a:t> OA05.02.</a:t>
            </a:r>
          </a:p>
        </p:txBody>
      </p:sp>
    </p:spTree>
    <p:extLst>
      <p:ext uri="{BB962C8B-B14F-4D97-AF65-F5344CB8AC3E}">
        <p14:creationId xmlns:p14="http://schemas.microsoft.com/office/powerpoint/2010/main" val="95231445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5144FF75-D224-E96A-B108-2A6059AAAC92}"/>
              </a:ext>
            </a:extLst>
          </p:cNvPr>
          <p:cNvSpPr>
            <a:spLocks noGrp="1"/>
          </p:cNvSpPr>
          <p:nvPr>
            <p:ph type="title"/>
          </p:nvPr>
        </p:nvSpPr>
        <p:spPr/>
        <p:txBody>
          <a:bodyPr/>
          <a:lstStyle/>
          <a:p>
            <a:r>
              <a:rPr lang="en-US" dirty="0"/>
              <a:t>Mechanisms of </a:t>
            </a:r>
            <a:r>
              <a:rPr lang="en-US" i="1" dirty="0"/>
              <a:t>RET</a:t>
            </a:r>
            <a:r>
              <a:rPr lang="en-US" dirty="0"/>
              <a:t> Inhibitor Resistance</a:t>
            </a:r>
          </a:p>
        </p:txBody>
      </p:sp>
      <p:pic>
        <p:nvPicPr>
          <p:cNvPr id="3" name="Picture 2">
            <a:extLst>
              <a:ext uri="{FF2B5EF4-FFF2-40B4-BE49-F238E27FC236}">
                <a16:creationId xmlns:a16="http://schemas.microsoft.com/office/drawing/2014/main" id="{B2B7665C-E6D1-F073-87CF-836024711C91}"/>
              </a:ext>
            </a:extLst>
          </p:cNvPr>
          <p:cNvPicPr>
            <a:picLocks noChangeAspect="1"/>
          </p:cNvPicPr>
          <p:nvPr/>
        </p:nvPicPr>
        <p:blipFill>
          <a:blip r:embed="rId2"/>
          <a:stretch>
            <a:fillRect/>
          </a:stretch>
        </p:blipFill>
        <p:spPr>
          <a:xfrm>
            <a:off x="2040871" y="1385082"/>
            <a:ext cx="8110257" cy="4460641"/>
          </a:xfrm>
          <a:prstGeom prst="rect">
            <a:avLst/>
          </a:prstGeom>
        </p:spPr>
      </p:pic>
      <p:sp>
        <p:nvSpPr>
          <p:cNvPr id="4" name="Footer Placeholder 3">
            <a:extLst>
              <a:ext uri="{FF2B5EF4-FFF2-40B4-BE49-F238E27FC236}">
                <a16:creationId xmlns:a16="http://schemas.microsoft.com/office/drawing/2014/main" id="{6A92F6B0-C592-9389-871E-EEB76CBB30B6}"/>
              </a:ext>
            </a:extLst>
          </p:cNvPr>
          <p:cNvSpPr>
            <a:spLocks noGrp="1"/>
          </p:cNvSpPr>
          <p:nvPr>
            <p:ph type="ftr" sz="quarter" idx="3"/>
          </p:nvPr>
        </p:nvSpPr>
        <p:spPr/>
        <p:txBody>
          <a:bodyPr/>
          <a:lstStyle/>
          <a:p>
            <a:r>
              <a:rPr lang="en-US" dirty="0"/>
              <a:t>Rosen EY, et al. </a:t>
            </a:r>
            <a:r>
              <a:rPr lang="en-US" i="1" dirty="0"/>
              <a:t>Nat </a:t>
            </a:r>
            <a:r>
              <a:rPr lang="en-US" i="1" dirty="0" err="1"/>
              <a:t>Commun</a:t>
            </a:r>
            <a:r>
              <a:rPr lang="en-US" i="1" dirty="0"/>
              <a:t>. </a:t>
            </a:r>
            <a:r>
              <a:rPr lang="en-US" dirty="0"/>
              <a:t>2022;13:1450.</a:t>
            </a:r>
          </a:p>
        </p:txBody>
      </p:sp>
    </p:spTree>
    <p:extLst>
      <p:ext uri="{BB962C8B-B14F-4D97-AF65-F5344CB8AC3E}">
        <p14:creationId xmlns:p14="http://schemas.microsoft.com/office/powerpoint/2010/main" val="2284624478"/>
      </p:ext>
    </p:extLst>
  </p:cSld>
  <p:clrMapOvr>
    <a:masterClrMapping/>
  </p:clrMapOvr>
</p:sld>
</file>

<file path=ppt/theme/theme1.xml><?xml version="1.0" encoding="utf-8"?>
<a:theme xmlns:a="http://schemas.openxmlformats.org/drawingml/2006/main" name="HemOnc-2020">
  <a:themeElements>
    <a:clrScheme name="Custom 27">
      <a:dk1>
        <a:srgbClr val="4D4D4D"/>
      </a:dk1>
      <a:lt1>
        <a:srgbClr val="FFFFFF"/>
      </a:lt1>
      <a:dk2>
        <a:srgbClr val="4D4D4D"/>
      </a:dk2>
      <a:lt2>
        <a:srgbClr val="FFFFFF"/>
      </a:lt2>
      <a:accent1>
        <a:srgbClr val="DF504B"/>
      </a:accent1>
      <a:accent2>
        <a:srgbClr val="FF7F40"/>
      </a:accent2>
      <a:accent3>
        <a:srgbClr val="F7931E"/>
      </a:accent3>
      <a:accent4>
        <a:srgbClr val="35A696"/>
      </a:accent4>
      <a:accent5>
        <a:srgbClr val="4A86D9"/>
      </a:accent5>
      <a:accent6>
        <a:srgbClr val="AD337F"/>
      </a:accent6>
      <a:hlink>
        <a:srgbClr val="FF7F40"/>
      </a:hlink>
      <a:folHlink>
        <a:srgbClr val="B7B7B7"/>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HemOnc-2020" id="{2CE21447-B752-43F5-B460-E26026CA359D}" vid="{79E992CE-B17A-4970-A16D-168D83618C4E}"/>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HemOnc-2020</Template>
  <TotalTime>0</TotalTime>
  <Words>872</Words>
  <Application>Microsoft Office PowerPoint</Application>
  <PresentationFormat>Widescreen</PresentationFormat>
  <Paragraphs>109</Paragraphs>
  <Slides>9</Slides>
  <Notes>1</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9</vt:i4>
      </vt:variant>
    </vt:vector>
  </HeadingPairs>
  <TitlesOfParts>
    <vt:vector size="12" baseType="lpstr">
      <vt:lpstr>Arial</vt:lpstr>
      <vt:lpstr>Calibri</vt:lpstr>
      <vt:lpstr>HemOnc-2020</vt:lpstr>
      <vt:lpstr>What is the Recommended Monitoring Plan for Patients Receiving RET Targeted Therapies</vt:lpstr>
      <vt:lpstr>Disclaimer</vt:lpstr>
      <vt:lpstr>Selective RET TKIs</vt:lpstr>
      <vt:lpstr>My Monitoring Approach to RET-Targeted Therapy in NSCLC</vt:lpstr>
      <vt:lpstr>My Monitoring Approach to RET-Targeted Therapy in NSCLC</vt:lpstr>
      <vt:lpstr>My Monitoring Approach to RET-Targeted Therapy in NSCLC</vt:lpstr>
      <vt:lpstr>RET Inhibitor Resistance</vt:lpstr>
      <vt:lpstr>RET Inhibitor Resistance</vt:lpstr>
      <vt:lpstr>Mechanisms of RET Inhibitor Resistance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2019-05-10T15:34:56Z</dcterms:created>
  <dcterms:modified xsi:type="dcterms:W3CDTF">2022-12-06T20:14:13Z</dcterms:modified>
</cp:coreProperties>
</file>