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0"/>
  </p:notesMasterIdLst>
  <p:sldIdLst>
    <p:sldId id="257" r:id="rId2"/>
    <p:sldId id="256" r:id="rId3"/>
    <p:sldId id="408" r:id="rId4"/>
    <p:sldId id="369" r:id="rId5"/>
    <p:sldId id="413" r:id="rId6"/>
    <p:sldId id="406" r:id="rId7"/>
    <p:sldId id="412" r:id="rId8"/>
    <p:sldId id="40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68" autoAdjust="0"/>
    <p:restoredTop sz="91077" autoAdjust="0"/>
  </p:normalViewPr>
  <p:slideViewPr>
    <p:cSldViewPr snapToGrid="0">
      <p:cViewPr varScale="1">
        <p:scale>
          <a:sx n="65" d="100"/>
          <a:sy n="65" d="100"/>
        </p:scale>
        <p:origin x="78" y="2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9A471A-59A7-8444-8A8B-C4864159BEB7}" type="slidenum">
              <a:rPr lang="en-US" smtClean="0"/>
              <a:t>8</a:t>
            </a:fld>
            <a:endParaRPr lang="en-US"/>
          </a:p>
        </p:txBody>
      </p:sp>
    </p:spTree>
    <p:extLst>
      <p:ext uri="{BB962C8B-B14F-4D97-AF65-F5344CB8AC3E}">
        <p14:creationId xmlns:p14="http://schemas.microsoft.com/office/powerpoint/2010/main" val="430899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555733"/>
            <a:ext cx="10515600" cy="2852737"/>
          </a:xfrm>
        </p:spPr>
        <p:txBody>
          <a:bodyPr/>
          <a:lstStyle/>
          <a:p>
            <a:r>
              <a:rPr lang="en-US" dirty="0"/>
              <a:t>Side-Effects of</a:t>
            </a:r>
            <a:br>
              <a:rPr lang="en-US" dirty="0"/>
            </a:br>
            <a:r>
              <a:rPr lang="en-US" i="1" dirty="0"/>
              <a:t>RET</a:t>
            </a:r>
            <a:r>
              <a:rPr lang="en-US" dirty="0"/>
              <a:t>-Targeted Therapy</a:t>
            </a:r>
          </a:p>
        </p:txBody>
      </p:sp>
      <p:sp>
        <p:nvSpPr>
          <p:cNvPr id="11266" name="Subtitle 2"/>
          <p:cNvSpPr>
            <a:spLocks noGrp="1"/>
          </p:cNvSpPr>
          <p:nvPr>
            <p:ph type="body" idx="1"/>
          </p:nvPr>
        </p:nvSpPr>
        <p:spPr>
          <a:xfrm>
            <a:off x="609601" y="4137074"/>
            <a:ext cx="10515600" cy="2268537"/>
          </a:xfrm>
        </p:spPr>
        <p:txBody>
          <a:bodyPr>
            <a:normAutofit/>
          </a:bodyPr>
          <a:lstStyle/>
          <a:p>
            <a:r>
              <a:rPr lang="en-US" dirty="0"/>
              <a:t>Alexander Drilon, MD</a:t>
            </a:r>
          </a:p>
          <a:p>
            <a:r>
              <a:rPr lang="en-US" dirty="0"/>
              <a:t>Chief, Early Drug Development Service</a:t>
            </a:r>
          </a:p>
          <a:p>
            <a:r>
              <a:rPr lang="en-US" dirty="0"/>
              <a:t>Associate Attending Physician, Thoracic Oncology Service</a:t>
            </a:r>
          </a:p>
          <a:p>
            <a:r>
              <a:rPr lang="en-US" dirty="0"/>
              <a:t>Memorial Sloan Kettering Cancer Center</a:t>
            </a:r>
          </a:p>
          <a:p>
            <a:r>
              <a:rPr lang="en-US" dirty="0"/>
              <a:t>New York, NY</a:t>
            </a:r>
          </a:p>
        </p:txBody>
      </p:sp>
      <p:sp>
        <p:nvSpPr>
          <p:cNvPr id="3" name="Rectangle 2"/>
          <p:cNvSpPr/>
          <p:nvPr/>
        </p:nvSpPr>
        <p:spPr>
          <a:xfrm>
            <a:off x="8471336" y="6045201"/>
            <a:ext cx="3053655" cy="7412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0130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Older </a:t>
            </a:r>
            <a:r>
              <a:rPr lang="en-US" i="1" dirty="0"/>
              <a:t>RET</a:t>
            </a:r>
            <a:r>
              <a:rPr lang="en-US" dirty="0"/>
              <a:t> </a:t>
            </a:r>
            <a:r>
              <a:rPr lang="en-US" dirty="0" err="1"/>
              <a:t>TKIs</a:t>
            </a:r>
            <a:r>
              <a:rPr lang="en-US" dirty="0"/>
              <a:t> Were </a:t>
            </a:r>
            <a:r>
              <a:rPr lang="en-US" dirty="0" err="1"/>
              <a:t>Multikinase</a:t>
            </a:r>
            <a:r>
              <a:rPr lang="en-US" dirty="0"/>
              <a:t> Inhibitors</a:t>
            </a:r>
          </a:p>
        </p:txBody>
      </p:sp>
      <p:pic>
        <p:nvPicPr>
          <p:cNvPr id="5" name="Picture 4">
            <a:extLst>
              <a:ext uri="{FF2B5EF4-FFF2-40B4-BE49-F238E27FC236}">
                <a16:creationId xmlns:a16="http://schemas.microsoft.com/office/drawing/2014/main" id="{7A598A67-6D96-9D44-A6D6-270A962F5FF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6000"/>
                    </a14:imgEffect>
                  </a14:imgLayer>
                </a14:imgProps>
              </a:ext>
            </a:extLst>
          </a:blip>
          <a:stretch>
            <a:fillRect/>
          </a:stretch>
        </p:blipFill>
        <p:spPr>
          <a:xfrm>
            <a:off x="2115526" y="1449251"/>
            <a:ext cx="7976989" cy="4672007"/>
          </a:xfrm>
          <a:prstGeom prst="rect">
            <a:avLst/>
          </a:prstGeom>
        </p:spPr>
      </p:pic>
      <p:sp>
        <p:nvSpPr>
          <p:cNvPr id="4" name="Footer Placeholder 3">
            <a:extLst>
              <a:ext uri="{FF2B5EF4-FFF2-40B4-BE49-F238E27FC236}">
                <a16:creationId xmlns:a16="http://schemas.microsoft.com/office/drawing/2014/main" id="{CBEE870F-943E-6CAD-9943-B6E81149628F}"/>
              </a:ext>
            </a:extLst>
          </p:cNvPr>
          <p:cNvSpPr>
            <a:spLocks noGrp="1"/>
          </p:cNvSpPr>
          <p:nvPr>
            <p:ph type="ftr" sz="quarter" idx="3"/>
          </p:nvPr>
        </p:nvSpPr>
        <p:spPr/>
        <p:txBody>
          <a:bodyPr/>
          <a:lstStyle/>
          <a:p>
            <a:r>
              <a:rPr lang="en-US" dirty="0"/>
              <a:t>Drilon A, et al. </a:t>
            </a:r>
            <a:r>
              <a:rPr lang="en-US" i="1" dirty="0"/>
              <a:t>Nat Rev Clin Oncol. </a:t>
            </a:r>
            <a:r>
              <a:rPr lang="en-US" dirty="0"/>
              <a:t>2018;15:151-67.</a:t>
            </a:r>
          </a:p>
        </p:txBody>
      </p:sp>
    </p:spTree>
    <p:extLst>
      <p:ext uri="{BB962C8B-B14F-4D97-AF65-F5344CB8AC3E}">
        <p14:creationId xmlns:p14="http://schemas.microsoft.com/office/powerpoint/2010/main" val="1386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99505"/>
            <a:ext cx="11190363" cy="1185577"/>
          </a:xfrm>
        </p:spPr>
        <p:txBody>
          <a:bodyPr/>
          <a:lstStyle/>
          <a:p>
            <a:r>
              <a:rPr lang="en-US" dirty="0" err="1"/>
              <a:t>Multikinase</a:t>
            </a:r>
            <a:r>
              <a:rPr lang="en-US" dirty="0"/>
              <a:t> Inhibitors Had Challenging Drug Properties</a:t>
            </a:r>
          </a:p>
        </p:txBody>
      </p:sp>
      <p:pic>
        <p:nvPicPr>
          <p:cNvPr id="3" name="Picture 2">
            <a:extLst>
              <a:ext uri="{FF2B5EF4-FFF2-40B4-BE49-F238E27FC236}">
                <a16:creationId xmlns:a16="http://schemas.microsoft.com/office/drawing/2014/main" id="{B78B3F21-C831-2647-BF59-859987B4091F}"/>
              </a:ext>
            </a:extLst>
          </p:cNvPr>
          <p:cNvPicPr>
            <a:picLocks noChangeAspect="1"/>
          </p:cNvPicPr>
          <p:nvPr/>
        </p:nvPicPr>
        <p:blipFill>
          <a:blip r:embed="rId2"/>
          <a:stretch>
            <a:fillRect/>
          </a:stretch>
        </p:blipFill>
        <p:spPr>
          <a:xfrm>
            <a:off x="5391052" y="1817413"/>
            <a:ext cx="6408911" cy="3244238"/>
          </a:xfrm>
          <a:prstGeom prst="rect">
            <a:avLst/>
          </a:prstGeom>
        </p:spPr>
      </p:pic>
      <p:pic>
        <p:nvPicPr>
          <p:cNvPr id="4" name="Picture 3">
            <a:extLst>
              <a:ext uri="{FF2B5EF4-FFF2-40B4-BE49-F238E27FC236}">
                <a16:creationId xmlns:a16="http://schemas.microsoft.com/office/drawing/2014/main" id="{284B1D68-8C8C-9240-8C84-3B3EADC2B719}"/>
              </a:ext>
            </a:extLst>
          </p:cNvPr>
          <p:cNvPicPr>
            <a:picLocks noChangeAspect="1"/>
          </p:cNvPicPr>
          <p:nvPr/>
        </p:nvPicPr>
        <p:blipFill>
          <a:blip r:embed="rId3"/>
          <a:stretch>
            <a:fillRect/>
          </a:stretch>
        </p:blipFill>
        <p:spPr>
          <a:xfrm>
            <a:off x="476631" y="2243097"/>
            <a:ext cx="4435794" cy="2390660"/>
          </a:xfrm>
          <a:prstGeom prst="rect">
            <a:avLst/>
          </a:prstGeom>
        </p:spPr>
      </p:pic>
      <p:sp>
        <p:nvSpPr>
          <p:cNvPr id="7" name="Rectangle 6">
            <a:extLst>
              <a:ext uri="{FF2B5EF4-FFF2-40B4-BE49-F238E27FC236}">
                <a16:creationId xmlns:a16="http://schemas.microsoft.com/office/drawing/2014/main" id="{E15DAECC-DD22-CBD0-6CD0-8D1A57F59C84}"/>
              </a:ext>
            </a:extLst>
          </p:cNvPr>
          <p:cNvSpPr/>
          <p:nvPr/>
        </p:nvSpPr>
        <p:spPr>
          <a:xfrm>
            <a:off x="7070103" y="1639609"/>
            <a:ext cx="1885361" cy="35922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054FA7FF-176E-4619-38CE-657332BA50AC}"/>
              </a:ext>
            </a:extLst>
          </p:cNvPr>
          <p:cNvSpPr>
            <a:spLocks noGrp="1"/>
          </p:cNvSpPr>
          <p:nvPr>
            <p:ph type="ftr" sz="quarter" idx="3"/>
          </p:nvPr>
        </p:nvSpPr>
        <p:spPr>
          <a:xfrm>
            <a:off x="609600" y="6356350"/>
            <a:ext cx="9420520" cy="442131"/>
          </a:xfrm>
        </p:spPr>
        <p:txBody>
          <a:bodyPr/>
          <a:lstStyle/>
          <a:p>
            <a:r>
              <a:rPr lang="en-US" dirty="0"/>
              <a:t>Drilon A, et al.  ASCO 2015; </a:t>
            </a:r>
            <a:r>
              <a:rPr lang="en-US" dirty="0" err="1"/>
              <a:t>Abstr</a:t>
            </a:r>
            <a:r>
              <a:rPr lang="en-US" dirty="0"/>
              <a:t>. 8007.  Drilon A, et al. </a:t>
            </a:r>
            <a:r>
              <a:rPr lang="en-US" i="1" dirty="0"/>
              <a:t>Lancet Oncol. </a:t>
            </a:r>
            <a:r>
              <a:rPr lang="en-US" dirty="0"/>
              <a:t>2016;17:1653-60.  </a:t>
            </a:r>
            <a:r>
              <a:rPr lang="en-US" dirty="0" err="1"/>
              <a:t>Velcheti</a:t>
            </a:r>
            <a:r>
              <a:rPr lang="en-US" dirty="0"/>
              <a:t> V, et al. </a:t>
            </a:r>
            <a:r>
              <a:rPr lang="en-US" dirty="0" err="1"/>
              <a:t>ESMO</a:t>
            </a:r>
            <a:r>
              <a:rPr lang="en-US" dirty="0"/>
              <a:t> 2016; </a:t>
            </a:r>
            <a:r>
              <a:rPr lang="en-US" dirty="0" err="1"/>
              <a:t>Abstr</a:t>
            </a:r>
            <a:r>
              <a:rPr lang="en-US" dirty="0"/>
              <a:t> 1204PD. Lee SH, et al. </a:t>
            </a:r>
            <a:r>
              <a:rPr lang="en-US" i="1" dirty="0"/>
              <a:t>Ann Oncol. </a:t>
            </a:r>
            <a:r>
              <a:rPr lang="en-US" dirty="0"/>
              <a:t>2017;28:292-97. Yoh K, et al. </a:t>
            </a:r>
            <a:r>
              <a:rPr lang="en-US" i="1" dirty="0"/>
              <a:t>Lancet Respir Med. </a:t>
            </a:r>
            <a:r>
              <a:rPr lang="en-US" dirty="0"/>
              <a:t>2017;5:42-50.</a:t>
            </a:r>
          </a:p>
        </p:txBody>
      </p:sp>
    </p:spTree>
    <p:extLst>
      <p:ext uri="{BB962C8B-B14F-4D97-AF65-F5344CB8AC3E}">
        <p14:creationId xmlns:p14="http://schemas.microsoft.com/office/powerpoint/2010/main" val="3736187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1501336" cy="1185577"/>
          </a:xfrm>
        </p:spPr>
        <p:txBody>
          <a:bodyPr/>
          <a:lstStyle/>
          <a:p>
            <a:r>
              <a:rPr lang="en-US" dirty="0"/>
              <a:t>Selective </a:t>
            </a:r>
            <a:r>
              <a:rPr lang="en-US" i="1" dirty="0"/>
              <a:t>RET</a:t>
            </a:r>
            <a:r>
              <a:rPr lang="en-US" dirty="0"/>
              <a:t> Inhibitors Entered Clinical Testing in 2017</a:t>
            </a:r>
          </a:p>
        </p:txBody>
      </p:sp>
      <p:pic>
        <p:nvPicPr>
          <p:cNvPr id="6" name="Picture 5">
            <a:extLst>
              <a:ext uri="{FF2B5EF4-FFF2-40B4-BE49-F238E27FC236}">
                <a16:creationId xmlns:a16="http://schemas.microsoft.com/office/drawing/2014/main" id="{1E8E269D-8EC9-234A-9231-25A668BBE0A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6000"/>
                    </a14:imgEffect>
                  </a14:imgLayer>
                </a14:imgProps>
              </a:ext>
            </a:extLst>
          </a:blip>
          <a:stretch>
            <a:fillRect/>
          </a:stretch>
        </p:blipFill>
        <p:spPr>
          <a:xfrm>
            <a:off x="2442932" y="1188718"/>
            <a:ext cx="7306136" cy="4828032"/>
          </a:xfrm>
          <a:prstGeom prst="rect">
            <a:avLst/>
          </a:prstGeom>
        </p:spPr>
      </p:pic>
      <p:sp>
        <p:nvSpPr>
          <p:cNvPr id="5" name="Footer Placeholder 4">
            <a:extLst>
              <a:ext uri="{FF2B5EF4-FFF2-40B4-BE49-F238E27FC236}">
                <a16:creationId xmlns:a16="http://schemas.microsoft.com/office/drawing/2014/main" id="{478D5001-F2CD-9943-3869-276B4A20EAC6}"/>
              </a:ext>
            </a:extLst>
          </p:cNvPr>
          <p:cNvSpPr>
            <a:spLocks noGrp="1"/>
          </p:cNvSpPr>
          <p:nvPr>
            <p:ph type="ftr" sz="quarter" idx="3"/>
          </p:nvPr>
        </p:nvSpPr>
        <p:spPr/>
        <p:txBody>
          <a:bodyPr/>
          <a:lstStyle/>
          <a:p>
            <a:r>
              <a:rPr lang="en-US" dirty="0" err="1"/>
              <a:t>TKI</a:t>
            </a:r>
            <a:r>
              <a:rPr lang="en-US" dirty="0"/>
              <a:t>, tyrosine kinase inhibitor. </a:t>
            </a:r>
          </a:p>
          <a:p>
            <a:r>
              <a:rPr lang="en-US" dirty="0"/>
              <a:t>Drilon A, et al. </a:t>
            </a:r>
            <a:r>
              <a:rPr lang="en-US" i="1" dirty="0"/>
              <a:t>Nat Rev Clin Oncol. </a:t>
            </a:r>
            <a:r>
              <a:rPr lang="en-US" dirty="0"/>
              <a:t>2018;15:151-167.</a:t>
            </a:r>
          </a:p>
        </p:txBody>
      </p:sp>
      <p:sp>
        <p:nvSpPr>
          <p:cNvPr id="7" name="Rectangle 6">
            <a:extLst>
              <a:ext uri="{FF2B5EF4-FFF2-40B4-BE49-F238E27FC236}">
                <a16:creationId xmlns:a16="http://schemas.microsoft.com/office/drawing/2014/main" id="{508A7461-F278-1395-42E1-261DC27E7DC6}"/>
              </a:ext>
            </a:extLst>
          </p:cNvPr>
          <p:cNvSpPr/>
          <p:nvPr/>
        </p:nvSpPr>
        <p:spPr>
          <a:xfrm>
            <a:off x="3812419" y="3257550"/>
            <a:ext cx="457200" cy="247650"/>
          </a:xfrm>
          <a:prstGeom prst="rect">
            <a:avLst/>
          </a:prstGeom>
          <a:solidFill>
            <a:srgbClr val="DD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22C26D4-F056-8A5E-2503-4D9F08B23CF0}"/>
              </a:ext>
            </a:extLst>
          </p:cNvPr>
          <p:cNvSpPr txBox="1"/>
          <p:nvPr/>
        </p:nvSpPr>
        <p:spPr>
          <a:xfrm>
            <a:off x="3729255" y="3148391"/>
            <a:ext cx="601447" cy="415498"/>
          </a:xfrm>
          <a:prstGeom prst="rect">
            <a:avLst/>
          </a:prstGeom>
          <a:noFill/>
        </p:spPr>
        <p:txBody>
          <a:bodyPr wrap="none" rtlCol="0">
            <a:spAutoFit/>
          </a:bodyPr>
          <a:lstStyle/>
          <a:p>
            <a:r>
              <a:rPr lang="en-US" sz="2100" b="1" i="1" dirty="0">
                <a:solidFill>
                  <a:srgbClr val="000000"/>
                </a:solidFill>
                <a:latin typeface="Calibri" panose="020F0502020204030204" pitchFamily="34" charset="0"/>
                <a:cs typeface="Calibri" panose="020F0502020204030204" pitchFamily="34" charset="0"/>
              </a:rPr>
              <a:t>RET</a:t>
            </a:r>
          </a:p>
        </p:txBody>
      </p:sp>
      <p:sp>
        <p:nvSpPr>
          <p:cNvPr id="8" name="Rectangle 7">
            <a:extLst>
              <a:ext uri="{FF2B5EF4-FFF2-40B4-BE49-F238E27FC236}">
                <a16:creationId xmlns:a16="http://schemas.microsoft.com/office/drawing/2014/main" id="{1BC6400F-243D-6FDB-E365-4A374B988363}"/>
              </a:ext>
            </a:extLst>
          </p:cNvPr>
          <p:cNvSpPr/>
          <p:nvPr/>
        </p:nvSpPr>
        <p:spPr>
          <a:xfrm>
            <a:off x="6782766" y="3090244"/>
            <a:ext cx="457200" cy="247650"/>
          </a:xfrm>
          <a:prstGeom prst="rect">
            <a:avLst/>
          </a:prstGeom>
          <a:solidFill>
            <a:srgbClr val="DD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2E230-0724-616B-F8DC-A888E7E651EA}"/>
              </a:ext>
            </a:extLst>
          </p:cNvPr>
          <p:cNvSpPr txBox="1"/>
          <p:nvPr/>
        </p:nvSpPr>
        <p:spPr>
          <a:xfrm>
            <a:off x="6699602" y="2981085"/>
            <a:ext cx="601447" cy="415498"/>
          </a:xfrm>
          <a:prstGeom prst="rect">
            <a:avLst/>
          </a:prstGeom>
          <a:noFill/>
        </p:spPr>
        <p:txBody>
          <a:bodyPr wrap="none" rtlCol="0">
            <a:spAutoFit/>
          </a:bodyPr>
          <a:lstStyle/>
          <a:p>
            <a:r>
              <a:rPr lang="en-US" sz="2100" b="1" i="1" dirty="0">
                <a:solidFill>
                  <a:srgbClr val="000000"/>
                </a:solidFill>
                <a:latin typeface="Calibri" panose="020F0502020204030204" pitchFamily="34" charset="0"/>
                <a:cs typeface="Calibri" panose="020F0502020204030204" pitchFamily="34" charset="0"/>
              </a:rPr>
              <a:t>RET</a:t>
            </a:r>
          </a:p>
        </p:txBody>
      </p:sp>
      <p:sp>
        <p:nvSpPr>
          <p:cNvPr id="11" name="Rectangle 10">
            <a:extLst>
              <a:ext uri="{FF2B5EF4-FFF2-40B4-BE49-F238E27FC236}">
                <a16:creationId xmlns:a16="http://schemas.microsoft.com/office/drawing/2014/main" id="{9453564E-A737-8FFE-CB3C-F962C130E4A0}"/>
              </a:ext>
            </a:extLst>
          </p:cNvPr>
          <p:cNvSpPr/>
          <p:nvPr/>
        </p:nvSpPr>
        <p:spPr>
          <a:xfrm>
            <a:off x="9144000" y="3595807"/>
            <a:ext cx="187036" cy="1068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8EA8DD4-4756-D071-2A84-6067794B5EDB}"/>
              </a:ext>
            </a:extLst>
          </p:cNvPr>
          <p:cNvSpPr txBox="1"/>
          <p:nvPr/>
        </p:nvSpPr>
        <p:spPr>
          <a:xfrm>
            <a:off x="9066263" y="3542673"/>
            <a:ext cx="339517" cy="215444"/>
          </a:xfrm>
          <a:prstGeom prst="rect">
            <a:avLst/>
          </a:prstGeom>
          <a:noFill/>
        </p:spPr>
        <p:txBody>
          <a:bodyPr wrap="none" rtlCol="0">
            <a:spAutoFit/>
          </a:bodyPr>
          <a:lstStyle/>
          <a:p>
            <a:r>
              <a:rPr lang="en-US" sz="800" b="1" i="1" spc="-10" dirty="0">
                <a:solidFill>
                  <a:srgbClr val="000000"/>
                </a:solidFill>
                <a:latin typeface="Calibri" panose="020F0502020204030204" pitchFamily="34" charset="0"/>
                <a:cs typeface="Calibri" panose="020F0502020204030204" pitchFamily="34" charset="0"/>
              </a:rPr>
              <a:t>RET</a:t>
            </a:r>
          </a:p>
        </p:txBody>
      </p:sp>
      <p:sp>
        <p:nvSpPr>
          <p:cNvPr id="12" name="Rectangle 11">
            <a:extLst>
              <a:ext uri="{FF2B5EF4-FFF2-40B4-BE49-F238E27FC236}">
                <a16:creationId xmlns:a16="http://schemas.microsoft.com/office/drawing/2014/main" id="{87B4AE97-1362-842D-3B29-F53B75B91B3A}"/>
              </a:ext>
            </a:extLst>
          </p:cNvPr>
          <p:cNvSpPr/>
          <p:nvPr/>
        </p:nvSpPr>
        <p:spPr>
          <a:xfrm>
            <a:off x="3848099" y="4854963"/>
            <a:ext cx="377911" cy="1948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A9B8DF0-9A66-46D2-446E-A9FDE73DE412}"/>
              </a:ext>
            </a:extLst>
          </p:cNvPr>
          <p:cNvSpPr txBox="1"/>
          <p:nvPr/>
        </p:nvSpPr>
        <p:spPr>
          <a:xfrm>
            <a:off x="3744219" y="4743450"/>
            <a:ext cx="801582" cy="369332"/>
          </a:xfrm>
          <a:prstGeom prst="rect">
            <a:avLst/>
          </a:prstGeom>
          <a:noFill/>
        </p:spPr>
        <p:txBody>
          <a:bodyPr wrap="square" rtlCol="0">
            <a:spAutoFit/>
          </a:bodyPr>
          <a:lstStyle/>
          <a:p>
            <a:r>
              <a:rPr lang="en-US" i="1" spc="-10" dirty="0">
                <a:solidFill>
                  <a:srgbClr val="000000"/>
                </a:solidFill>
                <a:latin typeface="Calibri" panose="020F0502020204030204" pitchFamily="34" charset="0"/>
                <a:cs typeface="Calibri" panose="020F0502020204030204" pitchFamily="34" charset="0"/>
              </a:rPr>
              <a:t>RET</a:t>
            </a:r>
          </a:p>
        </p:txBody>
      </p:sp>
      <p:sp>
        <p:nvSpPr>
          <p:cNvPr id="14" name="Rectangle 13">
            <a:extLst>
              <a:ext uri="{FF2B5EF4-FFF2-40B4-BE49-F238E27FC236}">
                <a16:creationId xmlns:a16="http://schemas.microsoft.com/office/drawing/2014/main" id="{574725EA-28B0-045B-FB10-7D9CB886B32B}"/>
              </a:ext>
            </a:extLst>
          </p:cNvPr>
          <p:cNvSpPr/>
          <p:nvPr/>
        </p:nvSpPr>
        <p:spPr>
          <a:xfrm>
            <a:off x="7674575" y="5136593"/>
            <a:ext cx="377911" cy="1948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2282732-6233-A1B9-B122-22CCA26F485C}"/>
              </a:ext>
            </a:extLst>
          </p:cNvPr>
          <p:cNvSpPr txBox="1"/>
          <p:nvPr/>
        </p:nvSpPr>
        <p:spPr>
          <a:xfrm>
            <a:off x="7570695" y="5025080"/>
            <a:ext cx="801582" cy="369332"/>
          </a:xfrm>
          <a:prstGeom prst="rect">
            <a:avLst/>
          </a:prstGeom>
          <a:noFill/>
        </p:spPr>
        <p:txBody>
          <a:bodyPr wrap="square" rtlCol="0">
            <a:spAutoFit/>
          </a:bodyPr>
          <a:lstStyle/>
          <a:p>
            <a:r>
              <a:rPr lang="en-US" i="1" spc="-10" dirty="0">
                <a:solidFill>
                  <a:srgbClr val="000000"/>
                </a:solidFill>
                <a:latin typeface="Calibri" panose="020F0502020204030204" pitchFamily="34" charset="0"/>
                <a:cs typeface="Calibri" panose="020F0502020204030204" pitchFamily="34" charset="0"/>
              </a:rPr>
              <a:t>RET</a:t>
            </a:r>
          </a:p>
        </p:txBody>
      </p:sp>
    </p:spTree>
    <p:extLst>
      <p:ext uri="{BB962C8B-B14F-4D97-AF65-F5344CB8AC3E}">
        <p14:creationId xmlns:p14="http://schemas.microsoft.com/office/powerpoint/2010/main" val="494703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1EFB6FF-C573-5746-8409-4E3A578546CC}"/>
              </a:ext>
            </a:extLst>
          </p:cNvPr>
          <p:cNvSpPr>
            <a:spLocks noGrp="1"/>
          </p:cNvSpPr>
          <p:nvPr>
            <p:ph type="title"/>
          </p:nvPr>
        </p:nvSpPr>
        <p:spPr/>
        <p:txBody>
          <a:bodyPr/>
          <a:lstStyle/>
          <a:p>
            <a:r>
              <a:rPr lang="en-US" dirty="0"/>
              <a:t>Selective </a:t>
            </a:r>
            <a:r>
              <a:rPr lang="en-US" i="1" dirty="0"/>
              <a:t>RET</a:t>
            </a:r>
            <a:r>
              <a:rPr lang="en-US" dirty="0"/>
              <a:t> Inhibitors Are Well Tolerated</a:t>
            </a:r>
          </a:p>
        </p:txBody>
      </p:sp>
      <p:graphicFrame>
        <p:nvGraphicFramePr>
          <p:cNvPr id="13" name="Table 12">
            <a:extLst>
              <a:ext uri="{FF2B5EF4-FFF2-40B4-BE49-F238E27FC236}">
                <a16:creationId xmlns:a16="http://schemas.microsoft.com/office/drawing/2014/main" id="{5FD55BEA-8BF8-9F47-8164-7F5FE5628D35}"/>
              </a:ext>
            </a:extLst>
          </p:cNvPr>
          <p:cNvGraphicFramePr>
            <a:graphicFrameLocks noGrp="1"/>
          </p:cNvGraphicFramePr>
          <p:nvPr>
            <p:extLst>
              <p:ext uri="{D42A27DB-BD31-4B8C-83A1-F6EECF244321}">
                <p14:modId xmlns:p14="http://schemas.microsoft.com/office/powerpoint/2010/main" val="1503990162"/>
              </p:ext>
            </p:extLst>
          </p:nvPr>
        </p:nvGraphicFramePr>
        <p:xfrm>
          <a:off x="1496346" y="1291617"/>
          <a:ext cx="9199308" cy="4610650"/>
        </p:xfrm>
        <a:graphic>
          <a:graphicData uri="http://schemas.openxmlformats.org/drawingml/2006/table">
            <a:tbl>
              <a:tblPr firstRow="1" bandRow="1">
                <a:tableStyleId>{B301B821-A1FF-4177-AEE7-76D212191A09}</a:tableStyleId>
              </a:tblPr>
              <a:tblGrid>
                <a:gridCol w="2489306">
                  <a:extLst>
                    <a:ext uri="{9D8B030D-6E8A-4147-A177-3AD203B41FA5}">
                      <a16:colId xmlns:a16="http://schemas.microsoft.com/office/drawing/2014/main" val="3372565664"/>
                    </a:ext>
                  </a:extLst>
                </a:gridCol>
                <a:gridCol w="3176847">
                  <a:extLst>
                    <a:ext uri="{9D8B030D-6E8A-4147-A177-3AD203B41FA5}">
                      <a16:colId xmlns:a16="http://schemas.microsoft.com/office/drawing/2014/main" val="221306229"/>
                    </a:ext>
                  </a:extLst>
                </a:gridCol>
                <a:gridCol w="3533155">
                  <a:extLst>
                    <a:ext uri="{9D8B030D-6E8A-4147-A177-3AD203B41FA5}">
                      <a16:colId xmlns:a16="http://schemas.microsoft.com/office/drawing/2014/main" val="1277466642"/>
                    </a:ext>
                  </a:extLst>
                </a:gridCol>
              </a:tblGrid>
              <a:tr h="984536">
                <a:tc>
                  <a:txBody>
                    <a:bodyPr/>
                    <a:lstStyle>
                      <a:lvl1pPr marL="0" algn="l" defTabSz="457200" rtl="0" eaLnBrk="1" latinLnBrk="0" hangingPunct="1">
                        <a:defRPr sz="1800" b="1" kern="1200">
                          <a:solidFill>
                            <a:schemeClr val="lt1"/>
                          </a:solidFill>
                          <a:latin typeface="Helvetica Neue"/>
                          <a:ea typeface="Helvetica Neue"/>
                          <a:cs typeface="Helvetica Neue"/>
                        </a:defRPr>
                      </a:lvl1pPr>
                      <a:lvl2pPr marL="457200" algn="l" defTabSz="457200" rtl="0" eaLnBrk="1" latinLnBrk="0" hangingPunct="1">
                        <a:defRPr sz="1800" b="1" kern="1200">
                          <a:solidFill>
                            <a:schemeClr val="lt1"/>
                          </a:solidFill>
                          <a:latin typeface="Helvetica Neue"/>
                          <a:ea typeface="Helvetica Neue"/>
                          <a:cs typeface="Helvetica Neue"/>
                        </a:defRPr>
                      </a:lvl2pPr>
                      <a:lvl3pPr marL="914400" algn="l" defTabSz="457200" rtl="0" eaLnBrk="1" latinLnBrk="0" hangingPunct="1">
                        <a:defRPr sz="1800" b="1" kern="1200">
                          <a:solidFill>
                            <a:schemeClr val="lt1"/>
                          </a:solidFill>
                          <a:latin typeface="Helvetica Neue"/>
                          <a:ea typeface="Helvetica Neue"/>
                          <a:cs typeface="Helvetica Neue"/>
                        </a:defRPr>
                      </a:lvl3pPr>
                      <a:lvl4pPr marL="1371600" algn="l" defTabSz="457200" rtl="0" eaLnBrk="1" latinLnBrk="0" hangingPunct="1">
                        <a:defRPr sz="1800" b="1" kern="1200">
                          <a:solidFill>
                            <a:schemeClr val="lt1"/>
                          </a:solidFill>
                          <a:latin typeface="Helvetica Neue"/>
                          <a:ea typeface="Helvetica Neue"/>
                          <a:cs typeface="Helvetica Neue"/>
                        </a:defRPr>
                      </a:lvl4pPr>
                      <a:lvl5pPr marL="1828800" algn="l" defTabSz="457200" rtl="0" eaLnBrk="1" latinLnBrk="0" hangingPunct="1">
                        <a:defRPr sz="1800" b="1" kern="1200">
                          <a:solidFill>
                            <a:schemeClr val="lt1"/>
                          </a:solidFill>
                          <a:latin typeface="Helvetica Neue"/>
                          <a:ea typeface="Helvetica Neue"/>
                          <a:cs typeface="Helvetica Neue"/>
                        </a:defRPr>
                      </a:lvl5pPr>
                      <a:lvl6pPr marL="2286000" algn="l" defTabSz="457200" rtl="0" eaLnBrk="1" latinLnBrk="0" hangingPunct="1">
                        <a:defRPr sz="1800" b="1" kern="1200">
                          <a:solidFill>
                            <a:schemeClr val="lt1"/>
                          </a:solidFill>
                          <a:latin typeface="Helvetica Neue"/>
                          <a:ea typeface="Helvetica Neue"/>
                          <a:cs typeface="Helvetica Neue"/>
                        </a:defRPr>
                      </a:lvl6pPr>
                      <a:lvl7pPr marL="2743200" algn="l" defTabSz="457200" rtl="0" eaLnBrk="1" latinLnBrk="0" hangingPunct="1">
                        <a:defRPr sz="1800" b="1" kern="1200">
                          <a:solidFill>
                            <a:schemeClr val="lt1"/>
                          </a:solidFill>
                          <a:latin typeface="Helvetica Neue"/>
                          <a:ea typeface="Helvetica Neue"/>
                          <a:cs typeface="Helvetica Neue"/>
                        </a:defRPr>
                      </a:lvl7pPr>
                      <a:lvl8pPr marL="3200400" algn="l" defTabSz="457200" rtl="0" eaLnBrk="1" latinLnBrk="0" hangingPunct="1">
                        <a:defRPr sz="1800" b="1" kern="1200">
                          <a:solidFill>
                            <a:schemeClr val="lt1"/>
                          </a:solidFill>
                          <a:latin typeface="Helvetica Neue"/>
                          <a:ea typeface="Helvetica Neue"/>
                          <a:cs typeface="Helvetica Neue"/>
                        </a:defRPr>
                      </a:lvl8pPr>
                      <a:lvl9pPr marL="3657600" algn="l" defTabSz="457200" rtl="0" eaLnBrk="1" latinLnBrk="0" hangingPunct="1">
                        <a:defRPr sz="1800" b="1" kern="1200">
                          <a:solidFill>
                            <a:schemeClr val="lt1"/>
                          </a:solidFill>
                          <a:latin typeface="Helvetica Neue"/>
                          <a:ea typeface="Helvetica Neue"/>
                          <a:cs typeface="Helvetica Neue"/>
                        </a:defRPr>
                      </a:lvl9pPr>
                    </a:lstStyle>
                    <a:p>
                      <a:endParaRPr lang="en-US" sz="1800" dirty="0"/>
                    </a:p>
                  </a:txBody>
                  <a:tcPr marL="87560" marR="87560" marT="43780" marB="43780" anchor="ctr"/>
                </a:tc>
                <a:tc>
                  <a:txBody>
                    <a:bodyPr/>
                    <a:lstStyle>
                      <a:lvl1pPr marL="0" algn="l" defTabSz="457200" rtl="0" eaLnBrk="1" latinLnBrk="0" hangingPunct="1">
                        <a:defRPr sz="1800" b="1" kern="1200">
                          <a:solidFill>
                            <a:schemeClr val="lt1"/>
                          </a:solidFill>
                          <a:latin typeface="Helvetica Neue"/>
                          <a:ea typeface="Helvetica Neue"/>
                          <a:cs typeface="Helvetica Neue"/>
                        </a:defRPr>
                      </a:lvl1pPr>
                      <a:lvl2pPr marL="457200" algn="l" defTabSz="457200" rtl="0" eaLnBrk="1" latinLnBrk="0" hangingPunct="1">
                        <a:defRPr sz="1800" b="1" kern="1200">
                          <a:solidFill>
                            <a:schemeClr val="lt1"/>
                          </a:solidFill>
                          <a:latin typeface="Helvetica Neue"/>
                          <a:ea typeface="Helvetica Neue"/>
                          <a:cs typeface="Helvetica Neue"/>
                        </a:defRPr>
                      </a:lvl2pPr>
                      <a:lvl3pPr marL="914400" algn="l" defTabSz="457200" rtl="0" eaLnBrk="1" latinLnBrk="0" hangingPunct="1">
                        <a:defRPr sz="1800" b="1" kern="1200">
                          <a:solidFill>
                            <a:schemeClr val="lt1"/>
                          </a:solidFill>
                          <a:latin typeface="Helvetica Neue"/>
                          <a:ea typeface="Helvetica Neue"/>
                          <a:cs typeface="Helvetica Neue"/>
                        </a:defRPr>
                      </a:lvl3pPr>
                      <a:lvl4pPr marL="1371600" algn="l" defTabSz="457200" rtl="0" eaLnBrk="1" latinLnBrk="0" hangingPunct="1">
                        <a:defRPr sz="1800" b="1" kern="1200">
                          <a:solidFill>
                            <a:schemeClr val="lt1"/>
                          </a:solidFill>
                          <a:latin typeface="Helvetica Neue"/>
                          <a:ea typeface="Helvetica Neue"/>
                          <a:cs typeface="Helvetica Neue"/>
                        </a:defRPr>
                      </a:lvl4pPr>
                      <a:lvl5pPr marL="1828800" algn="l" defTabSz="457200" rtl="0" eaLnBrk="1" latinLnBrk="0" hangingPunct="1">
                        <a:defRPr sz="1800" b="1" kern="1200">
                          <a:solidFill>
                            <a:schemeClr val="lt1"/>
                          </a:solidFill>
                          <a:latin typeface="Helvetica Neue"/>
                          <a:ea typeface="Helvetica Neue"/>
                          <a:cs typeface="Helvetica Neue"/>
                        </a:defRPr>
                      </a:lvl5pPr>
                      <a:lvl6pPr marL="2286000" algn="l" defTabSz="457200" rtl="0" eaLnBrk="1" latinLnBrk="0" hangingPunct="1">
                        <a:defRPr sz="1800" b="1" kern="1200">
                          <a:solidFill>
                            <a:schemeClr val="lt1"/>
                          </a:solidFill>
                          <a:latin typeface="Helvetica Neue"/>
                          <a:ea typeface="Helvetica Neue"/>
                          <a:cs typeface="Helvetica Neue"/>
                        </a:defRPr>
                      </a:lvl6pPr>
                      <a:lvl7pPr marL="2743200" algn="l" defTabSz="457200" rtl="0" eaLnBrk="1" latinLnBrk="0" hangingPunct="1">
                        <a:defRPr sz="1800" b="1" kern="1200">
                          <a:solidFill>
                            <a:schemeClr val="lt1"/>
                          </a:solidFill>
                          <a:latin typeface="Helvetica Neue"/>
                          <a:ea typeface="Helvetica Neue"/>
                          <a:cs typeface="Helvetica Neue"/>
                        </a:defRPr>
                      </a:lvl7pPr>
                      <a:lvl8pPr marL="3200400" algn="l" defTabSz="457200" rtl="0" eaLnBrk="1" latinLnBrk="0" hangingPunct="1">
                        <a:defRPr sz="1800" b="1" kern="1200">
                          <a:solidFill>
                            <a:schemeClr val="lt1"/>
                          </a:solidFill>
                          <a:latin typeface="Helvetica Neue"/>
                          <a:ea typeface="Helvetica Neue"/>
                          <a:cs typeface="Helvetica Neue"/>
                        </a:defRPr>
                      </a:lvl8pPr>
                      <a:lvl9pPr marL="3657600" algn="l" defTabSz="457200" rtl="0" eaLnBrk="1" latinLnBrk="0" hangingPunct="1">
                        <a:defRPr sz="1800" b="1" kern="1200">
                          <a:solidFill>
                            <a:schemeClr val="lt1"/>
                          </a:solidFill>
                          <a:latin typeface="Helvetica Neue"/>
                          <a:ea typeface="Helvetica Neue"/>
                          <a:cs typeface="Helvetica Neue"/>
                        </a:defRPr>
                      </a:lvl9pPr>
                    </a:lstStyle>
                    <a:p>
                      <a:pPr algn="ctr"/>
                      <a:r>
                        <a:rPr lang="en-US" sz="2000" dirty="0" err="1"/>
                        <a:t>Selpercatinib</a:t>
                      </a:r>
                      <a:endParaRPr lang="en-US" sz="2000" dirty="0"/>
                    </a:p>
                    <a:p>
                      <a:pPr algn="ctr"/>
                      <a:r>
                        <a:rPr lang="en-US" sz="2000" dirty="0"/>
                        <a:t>(LIBRETTO-001)</a:t>
                      </a:r>
                      <a:r>
                        <a:rPr lang="en-US" sz="2000" baseline="30000" dirty="0"/>
                        <a:t>1</a:t>
                      </a:r>
                      <a:endParaRPr lang="en-US" sz="2000" dirty="0"/>
                    </a:p>
                  </a:txBody>
                  <a:tcPr marL="87560" marR="87560" marT="43780" marB="43780" anchor="ctr"/>
                </a:tc>
                <a:tc>
                  <a:txBody>
                    <a:bodyPr/>
                    <a:lstStyle>
                      <a:lvl1pPr marL="0" algn="l" defTabSz="457200" rtl="0" eaLnBrk="1" latinLnBrk="0" hangingPunct="1">
                        <a:defRPr sz="1800" b="1" kern="1200">
                          <a:solidFill>
                            <a:schemeClr val="lt1"/>
                          </a:solidFill>
                          <a:latin typeface="Helvetica Neue"/>
                          <a:ea typeface="Helvetica Neue"/>
                          <a:cs typeface="Helvetica Neue"/>
                        </a:defRPr>
                      </a:lvl1pPr>
                      <a:lvl2pPr marL="457200" algn="l" defTabSz="457200" rtl="0" eaLnBrk="1" latinLnBrk="0" hangingPunct="1">
                        <a:defRPr sz="1800" b="1" kern="1200">
                          <a:solidFill>
                            <a:schemeClr val="lt1"/>
                          </a:solidFill>
                          <a:latin typeface="Helvetica Neue"/>
                          <a:ea typeface="Helvetica Neue"/>
                          <a:cs typeface="Helvetica Neue"/>
                        </a:defRPr>
                      </a:lvl2pPr>
                      <a:lvl3pPr marL="914400" algn="l" defTabSz="457200" rtl="0" eaLnBrk="1" latinLnBrk="0" hangingPunct="1">
                        <a:defRPr sz="1800" b="1" kern="1200">
                          <a:solidFill>
                            <a:schemeClr val="lt1"/>
                          </a:solidFill>
                          <a:latin typeface="Helvetica Neue"/>
                          <a:ea typeface="Helvetica Neue"/>
                          <a:cs typeface="Helvetica Neue"/>
                        </a:defRPr>
                      </a:lvl3pPr>
                      <a:lvl4pPr marL="1371600" algn="l" defTabSz="457200" rtl="0" eaLnBrk="1" latinLnBrk="0" hangingPunct="1">
                        <a:defRPr sz="1800" b="1" kern="1200">
                          <a:solidFill>
                            <a:schemeClr val="lt1"/>
                          </a:solidFill>
                          <a:latin typeface="Helvetica Neue"/>
                          <a:ea typeface="Helvetica Neue"/>
                          <a:cs typeface="Helvetica Neue"/>
                        </a:defRPr>
                      </a:lvl4pPr>
                      <a:lvl5pPr marL="1828800" algn="l" defTabSz="457200" rtl="0" eaLnBrk="1" latinLnBrk="0" hangingPunct="1">
                        <a:defRPr sz="1800" b="1" kern="1200">
                          <a:solidFill>
                            <a:schemeClr val="lt1"/>
                          </a:solidFill>
                          <a:latin typeface="Helvetica Neue"/>
                          <a:ea typeface="Helvetica Neue"/>
                          <a:cs typeface="Helvetica Neue"/>
                        </a:defRPr>
                      </a:lvl5pPr>
                      <a:lvl6pPr marL="2286000" algn="l" defTabSz="457200" rtl="0" eaLnBrk="1" latinLnBrk="0" hangingPunct="1">
                        <a:defRPr sz="1800" b="1" kern="1200">
                          <a:solidFill>
                            <a:schemeClr val="lt1"/>
                          </a:solidFill>
                          <a:latin typeface="Helvetica Neue"/>
                          <a:ea typeface="Helvetica Neue"/>
                          <a:cs typeface="Helvetica Neue"/>
                        </a:defRPr>
                      </a:lvl6pPr>
                      <a:lvl7pPr marL="2743200" algn="l" defTabSz="457200" rtl="0" eaLnBrk="1" latinLnBrk="0" hangingPunct="1">
                        <a:defRPr sz="1800" b="1" kern="1200">
                          <a:solidFill>
                            <a:schemeClr val="lt1"/>
                          </a:solidFill>
                          <a:latin typeface="Helvetica Neue"/>
                          <a:ea typeface="Helvetica Neue"/>
                          <a:cs typeface="Helvetica Neue"/>
                        </a:defRPr>
                      </a:lvl7pPr>
                      <a:lvl8pPr marL="3200400" algn="l" defTabSz="457200" rtl="0" eaLnBrk="1" latinLnBrk="0" hangingPunct="1">
                        <a:defRPr sz="1800" b="1" kern="1200">
                          <a:solidFill>
                            <a:schemeClr val="lt1"/>
                          </a:solidFill>
                          <a:latin typeface="Helvetica Neue"/>
                          <a:ea typeface="Helvetica Neue"/>
                          <a:cs typeface="Helvetica Neue"/>
                        </a:defRPr>
                      </a:lvl8pPr>
                      <a:lvl9pPr marL="3657600" algn="l" defTabSz="457200" rtl="0" eaLnBrk="1" latinLnBrk="0" hangingPunct="1">
                        <a:defRPr sz="1800" b="1" kern="1200">
                          <a:solidFill>
                            <a:schemeClr val="lt1"/>
                          </a:solidFill>
                          <a:latin typeface="Helvetica Neue"/>
                          <a:ea typeface="Helvetica Neue"/>
                          <a:cs typeface="Helvetica Neue"/>
                        </a:defRPr>
                      </a:lvl9pPr>
                    </a:lstStyle>
                    <a:p>
                      <a:pPr algn="ctr"/>
                      <a:r>
                        <a:rPr lang="en-US" sz="2000" dirty="0" err="1"/>
                        <a:t>Pralsetinib</a:t>
                      </a:r>
                      <a:endParaRPr lang="en-US" sz="2000" dirty="0"/>
                    </a:p>
                    <a:p>
                      <a:pPr algn="ctr"/>
                      <a:r>
                        <a:rPr lang="en-US" sz="2000" dirty="0"/>
                        <a:t>(ARROW)</a:t>
                      </a:r>
                      <a:r>
                        <a:rPr lang="en-US" sz="2000" baseline="30000" dirty="0"/>
                        <a:t>2</a:t>
                      </a:r>
                      <a:endParaRPr lang="en-US" sz="2000" dirty="0"/>
                    </a:p>
                  </a:txBody>
                  <a:tcPr marL="87560" marR="87560" marT="43780" marB="43780" anchor="ctr"/>
                </a:tc>
                <a:extLst>
                  <a:ext uri="{0D108BD9-81ED-4DB2-BD59-A6C34878D82A}">
                    <a16:rowId xmlns:a16="http://schemas.microsoft.com/office/drawing/2014/main" val="2652772404"/>
                  </a:ext>
                </a:extLst>
              </a:tr>
              <a:tr h="2779950">
                <a:tc>
                  <a:txBody>
                    <a:bodyPr/>
                    <a:lstStyle>
                      <a:lvl1pPr marL="0" algn="l" defTabSz="457200" rtl="0" eaLnBrk="1" latinLnBrk="0" hangingPunct="1">
                        <a:defRPr sz="1800" kern="1200">
                          <a:solidFill>
                            <a:schemeClr val="dk1"/>
                          </a:solidFill>
                          <a:latin typeface="Helvetica Neue"/>
                          <a:ea typeface="Helvetica Neue"/>
                          <a:cs typeface="Helvetica Neue"/>
                        </a:defRPr>
                      </a:lvl1pPr>
                      <a:lvl2pPr marL="457200" algn="l" defTabSz="457200" rtl="0" eaLnBrk="1" latinLnBrk="0" hangingPunct="1">
                        <a:defRPr sz="1800" kern="1200">
                          <a:solidFill>
                            <a:schemeClr val="dk1"/>
                          </a:solidFill>
                          <a:latin typeface="Helvetica Neue"/>
                          <a:ea typeface="Helvetica Neue"/>
                          <a:cs typeface="Helvetica Neue"/>
                        </a:defRPr>
                      </a:lvl2pPr>
                      <a:lvl3pPr marL="914400" algn="l" defTabSz="457200" rtl="0" eaLnBrk="1" latinLnBrk="0" hangingPunct="1">
                        <a:defRPr sz="1800" kern="1200">
                          <a:solidFill>
                            <a:schemeClr val="dk1"/>
                          </a:solidFill>
                          <a:latin typeface="Helvetica Neue"/>
                          <a:ea typeface="Helvetica Neue"/>
                          <a:cs typeface="Helvetica Neue"/>
                        </a:defRPr>
                      </a:lvl3pPr>
                      <a:lvl4pPr marL="1371600" algn="l" defTabSz="457200" rtl="0" eaLnBrk="1" latinLnBrk="0" hangingPunct="1">
                        <a:defRPr sz="1800" kern="1200">
                          <a:solidFill>
                            <a:schemeClr val="dk1"/>
                          </a:solidFill>
                          <a:latin typeface="Helvetica Neue"/>
                          <a:ea typeface="Helvetica Neue"/>
                          <a:cs typeface="Helvetica Neue"/>
                        </a:defRPr>
                      </a:lvl4pPr>
                      <a:lvl5pPr marL="1828800" algn="l" defTabSz="457200" rtl="0" eaLnBrk="1" latinLnBrk="0" hangingPunct="1">
                        <a:defRPr sz="1800" kern="1200">
                          <a:solidFill>
                            <a:schemeClr val="dk1"/>
                          </a:solidFill>
                          <a:latin typeface="Helvetica Neue"/>
                          <a:ea typeface="Helvetica Neue"/>
                          <a:cs typeface="Helvetica Neue"/>
                        </a:defRPr>
                      </a:lvl5pPr>
                      <a:lvl6pPr marL="2286000" algn="l" defTabSz="457200" rtl="0" eaLnBrk="1" latinLnBrk="0" hangingPunct="1">
                        <a:defRPr sz="1800" kern="1200">
                          <a:solidFill>
                            <a:schemeClr val="dk1"/>
                          </a:solidFill>
                          <a:latin typeface="Helvetica Neue"/>
                          <a:ea typeface="Helvetica Neue"/>
                          <a:cs typeface="Helvetica Neue"/>
                        </a:defRPr>
                      </a:lvl6pPr>
                      <a:lvl7pPr marL="2743200" algn="l" defTabSz="457200" rtl="0" eaLnBrk="1" latinLnBrk="0" hangingPunct="1">
                        <a:defRPr sz="1800" kern="1200">
                          <a:solidFill>
                            <a:schemeClr val="dk1"/>
                          </a:solidFill>
                          <a:latin typeface="Helvetica Neue"/>
                          <a:ea typeface="Helvetica Neue"/>
                          <a:cs typeface="Helvetica Neue"/>
                        </a:defRPr>
                      </a:lvl7pPr>
                      <a:lvl8pPr marL="3200400" algn="l" defTabSz="457200" rtl="0" eaLnBrk="1" latinLnBrk="0" hangingPunct="1">
                        <a:defRPr sz="1800" kern="1200">
                          <a:solidFill>
                            <a:schemeClr val="dk1"/>
                          </a:solidFill>
                          <a:latin typeface="Helvetica Neue"/>
                          <a:ea typeface="Helvetica Neue"/>
                          <a:cs typeface="Helvetica Neue"/>
                        </a:defRPr>
                      </a:lvl8pPr>
                      <a:lvl9pPr marL="3657600" algn="l" defTabSz="457200" rtl="0" eaLnBrk="1" latinLnBrk="0" hangingPunct="1">
                        <a:defRPr sz="1800" kern="1200">
                          <a:solidFill>
                            <a:schemeClr val="dk1"/>
                          </a:solidFill>
                          <a:latin typeface="Helvetica Neue"/>
                          <a:ea typeface="Helvetica Neue"/>
                          <a:cs typeface="Helvetica Neue"/>
                        </a:defRPr>
                      </a:lvl9pPr>
                    </a:lstStyle>
                    <a:p>
                      <a:r>
                        <a:rPr lang="en-US" sz="1800" dirty="0"/>
                        <a:t>Most common TRAEs</a:t>
                      </a:r>
                    </a:p>
                    <a:p>
                      <a:r>
                        <a:rPr lang="en-US" sz="1800" dirty="0"/>
                        <a:t>(% all grade)</a:t>
                      </a:r>
                      <a:endParaRPr lang="en-US" sz="1800" b="1" dirty="0"/>
                    </a:p>
                  </a:txBody>
                  <a:tcPr marL="87560" marR="87560" marT="43780" marB="43780" anchor="ctr"/>
                </a:tc>
                <a:tc>
                  <a:txBody>
                    <a:bodyPr/>
                    <a:lstStyle>
                      <a:lvl1pPr marL="0" algn="l" defTabSz="457200" rtl="0" eaLnBrk="1" latinLnBrk="0" hangingPunct="1">
                        <a:defRPr sz="1800" kern="1200">
                          <a:solidFill>
                            <a:schemeClr val="dk1"/>
                          </a:solidFill>
                          <a:latin typeface="Helvetica Neue"/>
                          <a:ea typeface="Helvetica Neue"/>
                          <a:cs typeface="Helvetica Neue"/>
                        </a:defRPr>
                      </a:lvl1pPr>
                      <a:lvl2pPr marL="457200" algn="l" defTabSz="457200" rtl="0" eaLnBrk="1" latinLnBrk="0" hangingPunct="1">
                        <a:defRPr sz="1800" kern="1200">
                          <a:solidFill>
                            <a:schemeClr val="dk1"/>
                          </a:solidFill>
                          <a:latin typeface="Helvetica Neue"/>
                          <a:ea typeface="Helvetica Neue"/>
                          <a:cs typeface="Helvetica Neue"/>
                        </a:defRPr>
                      </a:lvl2pPr>
                      <a:lvl3pPr marL="914400" algn="l" defTabSz="457200" rtl="0" eaLnBrk="1" latinLnBrk="0" hangingPunct="1">
                        <a:defRPr sz="1800" kern="1200">
                          <a:solidFill>
                            <a:schemeClr val="dk1"/>
                          </a:solidFill>
                          <a:latin typeface="Helvetica Neue"/>
                          <a:ea typeface="Helvetica Neue"/>
                          <a:cs typeface="Helvetica Neue"/>
                        </a:defRPr>
                      </a:lvl3pPr>
                      <a:lvl4pPr marL="1371600" algn="l" defTabSz="457200" rtl="0" eaLnBrk="1" latinLnBrk="0" hangingPunct="1">
                        <a:defRPr sz="1800" kern="1200">
                          <a:solidFill>
                            <a:schemeClr val="dk1"/>
                          </a:solidFill>
                          <a:latin typeface="Helvetica Neue"/>
                          <a:ea typeface="Helvetica Neue"/>
                          <a:cs typeface="Helvetica Neue"/>
                        </a:defRPr>
                      </a:lvl4pPr>
                      <a:lvl5pPr marL="1828800" algn="l" defTabSz="457200" rtl="0" eaLnBrk="1" latinLnBrk="0" hangingPunct="1">
                        <a:defRPr sz="1800" kern="1200">
                          <a:solidFill>
                            <a:schemeClr val="dk1"/>
                          </a:solidFill>
                          <a:latin typeface="Helvetica Neue"/>
                          <a:ea typeface="Helvetica Neue"/>
                          <a:cs typeface="Helvetica Neue"/>
                        </a:defRPr>
                      </a:lvl5pPr>
                      <a:lvl6pPr marL="2286000" algn="l" defTabSz="457200" rtl="0" eaLnBrk="1" latinLnBrk="0" hangingPunct="1">
                        <a:defRPr sz="1800" kern="1200">
                          <a:solidFill>
                            <a:schemeClr val="dk1"/>
                          </a:solidFill>
                          <a:latin typeface="Helvetica Neue"/>
                          <a:ea typeface="Helvetica Neue"/>
                          <a:cs typeface="Helvetica Neue"/>
                        </a:defRPr>
                      </a:lvl6pPr>
                      <a:lvl7pPr marL="2743200" algn="l" defTabSz="457200" rtl="0" eaLnBrk="1" latinLnBrk="0" hangingPunct="1">
                        <a:defRPr sz="1800" kern="1200">
                          <a:solidFill>
                            <a:schemeClr val="dk1"/>
                          </a:solidFill>
                          <a:latin typeface="Helvetica Neue"/>
                          <a:ea typeface="Helvetica Neue"/>
                          <a:cs typeface="Helvetica Neue"/>
                        </a:defRPr>
                      </a:lvl7pPr>
                      <a:lvl8pPr marL="3200400" algn="l" defTabSz="457200" rtl="0" eaLnBrk="1" latinLnBrk="0" hangingPunct="1">
                        <a:defRPr sz="1800" kern="1200">
                          <a:solidFill>
                            <a:schemeClr val="dk1"/>
                          </a:solidFill>
                          <a:latin typeface="Helvetica Neue"/>
                          <a:ea typeface="Helvetica Neue"/>
                          <a:cs typeface="Helvetica Neue"/>
                        </a:defRPr>
                      </a:lvl8pPr>
                      <a:lvl9pPr marL="3657600" algn="l" defTabSz="457200" rtl="0" eaLnBrk="1" latinLnBrk="0" hangingPunct="1">
                        <a:defRPr sz="1800" kern="1200">
                          <a:solidFill>
                            <a:schemeClr val="dk1"/>
                          </a:solidFill>
                          <a:latin typeface="Helvetica Neue"/>
                          <a:ea typeface="Helvetica Neue"/>
                          <a:cs typeface="Helvetica Neue"/>
                        </a:defRPr>
                      </a:lvl9pPr>
                    </a:lstStyle>
                    <a:p>
                      <a:pPr algn="ctr"/>
                      <a:r>
                        <a:rPr lang="en-US" sz="1800" b="1" dirty="0"/>
                        <a:t>Dry mouth (39%)</a:t>
                      </a:r>
                    </a:p>
                    <a:p>
                      <a:pPr algn="ctr"/>
                      <a:r>
                        <a:rPr lang="en-US" sz="1800" dirty="0"/>
                        <a:t>HTN (30%)</a:t>
                      </a:r>
                    </a:p>
                    <a:p>
                      <a:pPr algn="ctr"/>
                      <a:r>
                        <a:rPr lang="en-US" sz="1800" dirty="0"/>
                        <a:t>AST increase (28%)</a:t>
                      </a:r>
                    </a:p>
                    <a:p>
                      <a:pPr algn="ctr"/>
                      <a:r>
                        <a:rPr lang="en-US" sz="1800" dirty="0"/>
                        <a:t>ALT increase (26%)</a:t>
                      </a:r>
                    </a:p>
                    <a:p>
                      <a:pPr algn="ctr"/>
                      <a:r>
                        <a:rPr lang="en-US" sz="1800" b="1" dirty="0"/>
                        <a:t>Fatigue (25%)</a:t>
                      </a:r>
                    </a:p>
                    <a:p>
                      <a:pPr algn="ctr"/>
                      <a:r>
                        <a:rPr lang="en-US" sz="1800" b="1" dirty="0"/>
                        <a:t>Peripheral edema (18%)</a:t>
                      </a:r>
                    </a:p>
                    <a:p>
                      <a:pPr algn="ctr"/>
                      <a:r>
                        <a:rPr lang="en-US" sz="1800" b="1" dirty="0"/>
                        <a:t>Diarrhea (17%)</a:t>
                      </a:r>
                    </a:p>
                  </a:txBody>
                  <a:tcPr marL="87560" marR="87560" marT="43780" marB="43780" anchor="ctr"/>
                </a:tc>
                <a:tc>
                  <a:txBody>
                    <a:bodyPr/>
                    <a:lstStyle>
                      <a:lvl1pPr marL="0" algn="l" defTabSz="457200" rtl="0" eaLnBrk="1" latinLnBrk="0" hangingPunct="1">
                        <a:defRPr sz="1800" kern="1200">
                          <a:solidFill>
                            <a:schemeClr val="dk1"/>
                          </a:solidFill>
                          <a:latin typeface="Helvetica Neue"/>
                          <a:ea typeface="Helvetica Neue"/>
                          <a:cs typeface="Helvetica Neue"/>
                        </a:defRPr>
                      </a:lvl1pPr>
                      <a:lvl2pPr marL="457200" algn="l" defTabSz="457200" rtl="0" eaLnBrk="1" latinLnBrk="0" hangingPunct="1">
                        <a:defRPr sz="1800" kern="1200">
                          <a:solidFill>
                            <a:schemeClr val="dk1"/>
                          </a:solidFill>
                          <a:latin typeface="Helvetica Neue"/>
                          <a:ea typeface="Helvetica Neue"/>
                          <a:cs typeface="Helvetica Neue"/>
                        </a:defRPr>
                      </a:lvl2pPr>
                      <a:lvl3pPr marL="914400" algn="l" defTabSz="457200" rtl="0" eaLnBrk="1" latinLnBrk="0" hangingPunct="1">
                        <a:defRPr sz="1800" kern="1200">
                          <a:solidFill>
                            <a:schemeClr val="dk1"/>
                          </a:solidFill>
                          <a:latin typeface="Helvetica Neue"/>
                          <a:ea typeface="Helvetica Neue"/>
                          <a:cs typeface="Helvetica Neue"/>
                        </a:defRPr>
                      </a:lvl3pPr>
                      <a:lvl4pPr marL="1371600" algn="l" defTabSz="457200" rtl="0" eaLnBrk="1" latinLnBrk="0" hangingPunct="1">
                        <a:defRPr sz="1800" kern="1200">
                          <a:solidFill>
                            <a:schemeClr val="dk1"/>
                          </a:solidFill>
                          <a:latin typeface="Helvetica Neue"/>
                          <a:ea typeface="Helvetica Neue"/>
                          <a:cs typeface="Helvetica Neue"/>
                        </a:defRPr>
                      </a:lvl4pPr>
                      <a:lvl5pPr marL="1828800" algn="l" defTabSz="457200" rtl="0" eaLnBrk="1" latinLnBrk="0" hangingPunct="1">
                        <a:defRPr sz="1800" kern="1200">
                          <a:solidFill>
                            <a:schemeClr val="dk1"/>
                          </a:solidFill>
                          <a:latin typeface="Helvetica Neue"/>
                          <a:ea typeface="Helvetica Neue"/>
                          <a:cs typeface="Helvetica Neue"/>
                        </a:defRPr>
                      </a:lvl5pPr>
                      <a:lvl6pPr marL="2286000" algn="l" defTabSz="457200" rtl="0" eaLnBrk="1" latinLnBrk="0" hangingPunct="1">
                        <a:defRPr sz="1800" kern="1200">
                          <a:solidFill>
                            <a:schemeClr val="dk1"/>
                          </a:solidFill>
                          <a:latin typeface="Helvetica Neue"/>
                          <a:ea typeface="Helvetica Neue"/>
                          <a:cs typeface="Helvetica Neue"/>
                        </a:defRPr>
                      </a:lvl6pPr>
                      <a:lvl7pPr marL="2743200" algn="l" defTabSz="457200" rtl="0" eaLnBrk="1" latinLnBrk="0" hangingPunct="1">
                        <a:defRPr sz="1800" kern="1200">
                          <a:solidFill>
                            <a:schemeClr val="dk1"/>
                          </a:solidFill>
                          <a:latin typeface="Helvetica Neue"/>
                          <a:ea typeface="Helvetica Neue"/>
                          <a:cs typeface="Helvetica Neue"/>
                        </a:defRPr>
                      </a:lvl7pPr>
                      <a:lvl8pPr marL="3200400" algn="l" defTabSz="457200" rtl="0" eaLnBrk="1" latinLnBrk="0" hangingPunct="1">
                        <a:defRPr sz="1800" kern="1200">
                          <a:solidFill>
                            <a:schemeClr val="dk1"/>
                          </a:solidFill>
                          <a:latin typeface="Helvetica Neue"/>
                          <a:ea typeface="Helvetica Neue"/>
                          <a:cs typeface="Helvetica Neue"/>
                        </a:defRPr>
                      </a:lvl8pPr>
                      <a:lvl9pPr marL="3657600" algn="l" defTabSz="457200" rtl="0" eaLnBrk="1" latinLnBrk="0" hangingPunct="1">
                        <a:defRPr sz="1800" kern="1200">
                          <a:solidFill>
                            <a:schemeClr val="dk1"/>
                          </a:solidFill>
                          <a:latin typeface="Helvetica Neue"/>
                          <a:ea typeface="Helvetica Neue"/>
                          <a:cs typeface="Helvetica Neue"/>
                        </a:defRPr>
                      </a:lvl9pPr>
                    </a:lstStyle>
                    <a:p>
                      <a:pPr algn="ctr"/>
                      <a:r>
                        <a:rPr lang="en-US" sz="1800" dirty="0"/>
                        <a:t>AST increase (34%)</a:t>
                      </a:r>
                    </a:p>
                    <a:p>
                      <a:pPr algn="ctr"/>
                      <a:r>
                        <a:rPr lang="en-US" sz="1800" b="1" dirty="0"/>
                        <a:t>Anemia (24%)</a:t>
                      </a:r>
                    </a:p>
                    <a:p>
                      <a:pPr algn="ctr"/>
                      <a:r>
                        <a:rPr lang="en-US" sz="1800" dirty="0"/>
                        <a:t>ALT increase (23%)</a:t>
                      </a:r>
                    </a:p>
                    <a:p>
                      <a:pPr algn="ctr"/>
                      <a:r>
                        <a:rPr lang="en-US" sz="1800" dirty="0"/>
                        <a:t>HTN (22%)</a:t>
                      </a:r>
                    </a:p>
                    <a:p>
                      <a:pPr algn="ctr"/>
                      <a:r>
                        <a:rPr lang="en-US" sz="1800" b="1" dirty="0"/>
                        <a:t>Constipation (23%)</a:t>
                      </a:r>
                    </a:p>
                    <a:p>
                      <a:pPr algn="ctr"/>
                      <a:r>
                        <a:rPr lang="en-US" sz="1800" b="1" dirty="0"/>
                        <a:t>WBC decrease (18%)</a:t>
                      </a:r>
                    </a:p>
                    <a:p>
                      <a:pPr algn="ctr"/>
                      <a:r>
                        <a:rPr lang="en-US" sz="1800" b="1" dirty="0"/>
                        <a:t>Neutropenia (18%)</a:t>
                      </a:r>
                      <a:endParaRPr lang="en-US" sz="1800" b="1" dirty="0">
                        <a:solidFill>
                          <a:srgbClr val="FF0000"/>
                        </a:solidFill>
                      </a:endParaRPr>
                    </a:p>
                  </a:txBody>
                  <a:tcPr marL="87560" marR="87560" marT="43780" marB="43780" anchor="ctr"/>
                </a:tc>
                <a:extLst>
                  <a:ext uri="{0D108BD9-81ED-4DB2-BD59-A6C34878D82A}">
                    <a16:rowId xmlns:a16="http://schemas.microsoft.com/office/drawing/2014/main" val="2867181501"/>
                  </a:ext>
                </a:extLst>
              </a:tr>
              <a:tr h="846164">
                <a:tc>
                  <a:txBody>
                    <a:bodyPr/>
                    <a:lstStyle>
                      <a:lvl1pPr marL="0" algn="l" defTabSz="457200" rtl="0" eaLnBrk="1" latinLnBrk="0" hangingPunct="1">
                        <a:defRPr sz="1800" kern="1200">
                          <a:solidFill>
                            <a:schemeClr val="dk1"/>
                          </a:solidFill>
                          <a:latin typeface="Helvetica Neue"/>
                          <a:ea typeface="Helvetica Neue"/>
                          <a:cs typeface="Helvetica Neue"/>
                        </a:defRPr>
                      </a:lvl1pPr>
                      <a:lvl2pPr marL="457200" algn="l" defTabSz="457200" rtl="0" eaLnBrk="1" latinLnBrk="0" hangingPunct="1">
                        <a:defRPr sz="1800" kern="1200">
                          <a:solidFill>
                            <a:schemeClr val="dk1"/>
                          </a:solidFill>
                          <a:latin typeface="Helvetica Neue"/>
                          <a:ea typeface="Helvetica Neue"/>
                          <a:cs typeface="Helvetica Neue"/>
                        </a:defRPr>
                      </a:lvl2pPr>
                      <a:lvl3pPr marL="914400" algn="l" defTabSz="457200" rtl="0" eaLnBrk="1" latinLnBrk="0" hangingPunct="1">
                        <a:defRPr sz="1800" kern="1200">
                          <a:solidFill>
                            <a:schemeClr val="dk1"/>
                          </a:solidFill>
                          <a:latin typeface="Helvetica Neue"/>
                          <a:ea typeface="Helvetica Neue"/>
                          <a:cs typeface="Helvetica Neue"/>
                        </a:defRPr>
                      </a:lvl3pPr>
                      <a:lvl4pPr marL="1371600" algn="l" defTabSz="457200" rtl="0" eaLnBrk="1" latinLnBrk="0" hangingPunct="1">
                        <a:defRPr sz="1800" kern="1200">
                          <a:solidFill>
                            <a:schemeClr val="dk1"/>
                          </a:solidFill>
                          <a:latin typeface="Helvetica Neue"/>
                          <a:ea typeface="Helvetica Neue"/>
                          <a:cs typeface="Helvetica Neue"/>
                        </a:defRPr>
                      </a:lvl4pPr>
                      <a:lvl5pPr marL="1828800" algn="l" defTabSz="457200" rtl="0" eaLnBrk="1" latinLnBrk="0" hangingPunct="1">
                        <a:defRPr sz="1800" kern="1200">
                          <a:solidFill>
                            <a:schemeClr val="dk1"/>
                          </a:solidFill>
                          <a:latin typeface="Helvetica Neue"/>
                          <a:ea typeface="Helvetica Neue"/>
                          <a:cs typeface="Helvetica Neue"/>
                        </a:defRPr>
                      </a:lvl5pPr>
                      <a:lvl6pPr marL="2286000" algn="l" defTabSz="457200" rtl="0" eaLnBrk="1" latinLnBrk="0" hangingPunct="1">
                        <a:defRPr sz="1800" kern="1200">
                          <a:solidFill>
                            <a:schemeClr val="dk1"/>
                          </a:solidFill>
                          <a:latin typeface="Helvetica Neue"/>
                          <a:ea typeface="Helvetica Neue"/>
                          <a:cs typeface="Helvetica Neue"/>
                        </a:defRPr>
                      </a:lvl6pPr>
                      <a:lvl7pPr marL="2743200" algn="l" defTabSz="457200" rtl="0" eaLnBrk="1" latinLnBrk="0" hangingPunct="1">
                        <a:defRPr sz="1800" kern="1200">
                          <a:solidFill>
                            <a:schemeClr val="dk1"/>
                          </a:solidFill>
                          <a:latin typeface="Helvetica Neue"/>
                          <a:ea typeface="Helvetica Neue"/>
                          <a:cs typeface="Helvetica Neue"/>
                        </a:defRPr>
                      </a:lvl7pPr>
                      <a:lvl8pPr marL="3200400" algn="l" defTabSz="457200" rtl="0" eaLnBrk="1" latinLnBrk="0" hangingPunct="1">
                        <a:defRPr sz="1800" kern="1200">
                          <a:solidFill>
                            <a:schemeClr val="dk1"/>
                          </a:solidFill>
                          <a:latin typeface="Helvetica Neue"/>
                          <a:ea typeface="Helvetica Neue"/>
                          <a:cs typeface="Helvetica Neue"/>
                        </a:defRPr>
                      </a:lvl8pPr>
                      <a:lvl9pPr marL="3657600" algn="l" defTabSz="457200" rtl="0" eaLnBrk="1" latinLnBrk="0" hangingPunct="1">
                        <a:defRPr sz="1800" kern="1200">
                          <a:solidFill>
                            <a:schemeClr val="dk1"/>
                          </a:solidFill>
                          <a:latin typeface="Helvetica Neue"/>
                          <a:ea typeface="Helvetica Neue"/>
                          <a:cs typeface="Helvetica Neue"/>
                        </a:defRPr>
                      </a:lvl9pPr>
                    </a:lstStyle>
                    <a:p>
                      <a:r>
                        <a:rPr lang="en-US" sz="1800" dirty="0"/>
                        <a:t>Discontinuation due to TRAEs</a:t>
                      </a:r>
                      <a:endParaRPr lang="en-US" sz="1800" b="1" dirty="0"/>
                    </a:p>
                  </a:txBody>
                  <a:tcPr marL="87560" marR="87560" marT="43780" marB="43780" anchor="ctr"/>
                </a:tc>
                <a:tc>
                  <a:txBody>
                    <a:bodyPr/>
                    <a:lstStyle>
                      <a:lvl1pPr marL="0" algn="l" defTabSz="457200" rtl="0" eaLnBrk="1" latinLnBrk="0" hangingPunct="1">
                        <a:defRPr sz="1800" kern="1200">
                          <a:solidFill>
                            <a:schemeClr val="dk1"/>
                          </a:solidFill>
                          <a:latin typeface="Helvetica Neue"/>
                          <a:ea typeface="Helvetica Neue"/>
                          <a:cs typeface="Helvetica Neue"/>
                        </a:defRPr>
                      </a:lvl1pPr>
                      <a:lvl2pPr marL="457200" algn="l" defTabSz="457200" rtl="0" eaLnBrk="1" latinLnBrk="0" hangingPunct="1">
                        <a:defRPr sz="1800" kern="1200">
                          <a:solidFill>
                            <a:schemeClr val="dk1"/>
                          </a:solidFill>
                          <a:latin typeface="Helvetica Neue"/>
                          <a:ea typeface="Helvetica Neue"/>
                          <a:cs typeface="Helvetica Neue"/>
                        </a:defRPr>
                      </a:lvl2pPr>
                      <a:lvl3pPr marL="914400" algn="l" defTabSz="457200" rtl="0" eaLnBrk="1" latinLnBrk="0" hangingPunct="1">
                        <a:defRPr sz="1800" kern="1200">
                          <a:solidFill>
                            <a:schemeClr val="dk1"/>
                          </a:solidFill>
                          <a:latin typeface="Helvetica Neue"/>
                          <a:ea typeface="Helvetica Neue"/>
                          <a:cs typeface="Helvetica Neue"/>
                        </a:defRPr>
                      </a:lvl3pPr>
                      <a:lvl4pPr marL="1371600" algn="l" defTabSz="457200" rtl="0" eaLnBrk="1" latinLnBrk="0" hangingPunct="1">
                        <a:defRPr sz="1800" kern="1200">
                          <a:solidFill>
                            <a:schemeClr val="dk1"/>
                          </a:solidFill>
                          <a:latin typeface="Helvetica Neue"/>
                          <a:ea typeface="Helvetica Neue"/>
                          <a:cs typeface="Helvetica Neue"/>
                        </a:defRPr>
                      </a:lvl4pPr>
                      <a:lvl5pPr marL="1828800" algn="l" defTabSz="457200" rtl="0" eaLnBrk="1" latinLnBrk="0" hangingPunct="1">
                        <a:defRPr sz="1800" kern="1200">
                          <a:solidFill>
                            <a:schemeClr val="dk1"/>
                          </a:solidFill>
                          <a:latin typeface="Helvetica Neue"/>
                          <a:ea typeface="Helvetica Neue"/>
                          <a:cs typeface="Helvetica Neue"/>
                        </a:defRPr>
                      </a:lvl5pPr>
                      <a:lvl6pPr marL="2286000" algn="l" defTabSz="457200" rtl="0" eaLnBrk="1" latinLnBrk="0" hangingPunct="1">
                        <a:defRPr sz="1800" kern="1200">
                          <a:solidFill>
                            <a:schemeClr val="dk1"/>
                          </a:solidFill>
                          <a:latin typeface="Helvetica Neue"/>
                          <a:ea typeface="Helvetica Neue"/>
                          <a:cs typeface="Helvetica Neue"/>
                        </a:defRPr>
                      </a:lvl6pPr>
                      <a:lvl7pPr marL="2743200" algn="l" defTabSz="457200" rtl="0" eaLnBrk="1" latinLnBrk="0" hangingPunct="1">
                        <a:defRPr sz="1800" kern="1200">
                          <a:solidFill>
                            <a:schemeClr val="dk1"/>
                          </a:solidFill>
                          <a:latin typeface="Helvetica Neue"/>
                          <a:ea typeface="Helvetica Neue"/>
                          <a:cs typeface="Helvetica Neue"/>
                        </a:defRPr>
                      </a:lvl7pPr>
                      <a:lvl8pPr marL="3200400" algn="l" defTabSz="457200" rtl="0" eaLnBrk="1" latinLnBrk="0" hangingPunct="1">
                        <a:defRPr sz="1800" kern="1200">
                          <a:solidFill>
                            <a:schemeClr val="dk1"/>
                          </a:solidFill>
                          <a:latin typeface="Helvetica Neue"/>
                          <a:ea typeface="Helvetica Neue"/>
                          <a:cs typeface="Helvetica Neue"/>
                        </a:defRPr>
                      </a:lvl8pPr>
                      <a:lvl9pPr marL="3657600" algn="l" defTabSz="457200" rtl="0" eaLnBrk="1" latinLnBrk="0" hangingPunct="1">
                        <a:defRPr sz="1800" kern="1200">
                          <a:solidFill>
                            <a:schemeClr val="dk1"/>
                          </a:solidFill>
                          <a:latin typeface="Helvetica Neue"/>
                          <a:ea typeface="Helvetica Neue"/>
                          <a:cs typeface="Helvetica Neue"/>
                        </a:defRPr>
                      </a:lvl9pPr>
                    </a:lstStyle>
                    <a:p>
                      <a:pPr algn="ctr"/>
                      <a:r>
                        <a:rPr lang="en-US" sz="1800" dirty="0"/>
                        <a:t>2%</a:t>
                      </a:r>
                    </a:p>
                  </a:txBody>
                  <a:tcPr marL="87560" marR="87560" marT="43780" marB="43780" anchor="ctr"/>
                </a:tc>
                <a:tc>
                  <a:txBody>
                    <a:bodyPr/>
                    <a:lstStyle>
                      <a:lvl1pPr marL="0" algn="l" defTabSz="457200" rtl="0" eaLnBrk="1" latinLnBrk="0" hangingPunct="1">
                        <a:defRPr sz="1800" kern="1200">
                          <a:solidFill>
                            <a:schemeClr val="dk1"/>
                          </a:solidFill>
                          <a:latin typeface="Helvetica Neue"/>
                          <a:ea typeface="Helvetica Neue"/>
                          <a:cs typeface="Helvetica Neue"/>
                        </a:defRPr>
                      </a:lvl1pPr>
                      <a:lvl2pPr marL="457200" algn="l" defTabSz="457200" rtl="0" eaLnBrk="1" latinLnBrk="0" hangingPunct="1">
                        <a:defRPr sz="1800" kern="1200">
                          <a:solidFill>
                            <a:schemeClr val="dk1"/>
                          </a:solidFill>
                          <a:latin typeface="Helvetica Neue"/>
                          <a:ea typeface="Helvetica Neue"/>
                          <a:cs typeface="Helvetica Neue"/>
                        </a:defRPr>
                      </a:lvl2pPr>
                      <a:lvl3pPr marL="914400" algn="l" defTabSz="457200" rtl="0" eaLnBrk="1" latinLnBrk="0" hangingPunct="1">
                        <a:defRPr sz="1800" kern="1200">
                          <a:solidFill>
                            <a:schemeClr val="dk1"/>
                          </a:solidFill>
                          <a:latin typeface="Helvetica Neue"/>
                          <a:ea typeface="Helvetica Neue"/>
                          <a:cs typeface="Helvetica Neue"/>
                        </a:defRPr>
                      </a:lvl3pPr>
                      <a:lvl4pPr marL="1371600" algn="l" defTabSz="457200" rtl="0" eaLnBrk="1" latinLnBrk="0" hangingPunct="1">
                        <a:defRPr sz="1800" kern="1200">
                          <a:solidFill>
                            <a:schemeClr val="dk1"/>
                          </a:solidFill>
                          <a:latin typeface="Helvetica Neue"/>
                          <a:ea typeface="Helvetica Neue"/>
                          <a:cs typeface="Helvetica Neue"/>
                        </a:defRPr>
                      </a:lvl4pPr>
                      <a:lvl5pPr marL="1828800" algn="l" defTabSz="457200" rtl="0" eaLnBrk="1" latinLnBrk="0" hangingPunct="1">
                        <a:defRPr sz="1800" kern="1200">
                          <a:solidFill>
                            <a:schemeClr val="dk1"/>
                          </a:solidFill>
                          <a:latin typeface="Helvetica Neue"/>
                          <a:ea typeface="Helvetica Neue"/>
                          <a:cs typeface="Helvetica Neue"/>
                        </a:defRPr>
                      </a:lvl5pPr>
                      <a:lvl6pPr marL="2286000" algn="l" defTabSz="457200" rtl="0" eaLnBrk="1" latinLnBrk="0" hangingPunct="1">
                        <a:defRPr sz="1800" kern="1200">
                          <a:solidFill>
                            <a:schemeClr val="dk1"/>
                          </a:solidFill>
                          <a:latin typeface="Helvetica Neue"/>
                          <a:ea typeface="Helvetica Neue"/>
                          <a:cs typeface="Helvetica Neue"/>
                        </a:defRPr>
                      </a:lvl6pPr>
                      <a:lvl7pPr marL="2743200" algn="l" defTabSz="457200" rtl="0" eaLnBrk="1" latinLnBrk="0" hangingPunct="1">
                        <a:defRPr sz="1800" kern="1200">
                          <a:solidFill>
                            <a:schemeClr val="dk1"/>
                          </a:solidFill>
                          <a:latin typeface="Helvetica Neue"/>
                          <a:ea typeface="Helvetica Neue"/>
                          <a:cs typeface="Helvetica Neue"/>
                        </a:defRPr>
                      </a:lvl7pPr>
                      <a:lvl8pPr marL="3200400" algn="l" defTabSz="457200" rtl="0" eaLnBrk="1" latinLnBrk="0" hangingPunct="1">
                        <a:defRPr sz="1800" kern="1200">
                          <a:solidFill>
                            <a:schemeClr val="dk1"/>
                          </a:solidFill>
                          <a:latin typeface="Helvetica Neue"/>
                          <a:ea typeface="Helvetica Neue"/>
                          <a:cs typeface="Helvetica Neue"/>
                        </a:defRPr>
                      </a:lvl8pPr>
                      <a:lvl9pPr marL="3657600" algn="l" defTabSz="457200" rtl="0" eaLnBrk="1" latinLnBrk="0" hangingPunct="1">
                        <a:defRPr sz="1800" kern="1200">
                          <a:solidFill>
                            <a:schemeClr val="dk1"/>
                          </a:solidFill>
                          <a:latin typeface="Helvetica Neue"/>
                          <a:ea typeface="Helvetica Neue"/>
                          <a:cs typeface="Helvetica Neue"/>
                        </a:defRPr>
                      </a:lvl9pPr>
                    </a:lstStyle>
                    <a:p>
                      <a:pPr algn="ctr"/>
                      <a:r>
                        <a:rPr lang="en-US" sz="1800" dirty="0"/>
                        <a:t>4%</a:t>
                      </a:r>
                      <a:endParaRPr lang="en-US" sz="1800" dirty="0">
                        <a:solidFill>
                          <a:schemeClr val="tx1"/>
                        </a:solidFill>
                      </a:endParaRPr>
                    </a:p>
                  </a:txBody>
                  <a:tcPr marL="87560" marR="87560" marT="43780" marB="43780" anchor="ctr"/>
                </a:tc>
                <a:extLst>
                  <a:ext uri="{0D108BD9-81ED-4DB2-BD59-A6C34878D82A}">
                    <a16:rowId xmlns:a16="http://schemas.microsoft.com/office/drawing/2014/main" val="2382885720"/>
                  </a:ext>
                </a:extLst>
              </a:tr>
            </a:tbl>
          </a:graphicData>
        </a:graphic>
      </p:graphicFrame>
      <p:sp>
        <p:nvSpPr>
          <p:cNvPr id="3" name="Footer Placeholder 2">
            <a:extLst>
              <a:ext uri="{FF2B5EF4-FFF2-40B4-BE49-F238E27FC236}">
                <a16:creationId xmlns:a16="http://schemas.microsoft.com/office/drawing/2014/main" id="{340DF8DB-EB1F-5070-52C7-707BEB682CBD}"/>
              </a:ext>
            </a:extLst>
          </p:cNvPr>
          <p:cNvSpPr>
            <a:spLocks noGrp="1"/>
          </p:cNvSpPr>
          <p:nvPr>
            <p:ph type="ftr" sz="quarter" idx="3"/>
          </p:nvPr>
        </p:nvSpPr>
        <p:spPr/>
        <p:txBody>
          <a:bodyPr/>
          <a:lstStyle/>
          <a:p>
            <a:r>
              <a:rPr lang="it-IT" sz="1200" kern="0" dirty="0">
                <a:latin typeface="Arial" pitchFamily="34" charset="0"/>
                <a:cs typeface="Arial" pitchFamily="34" charset="0"/>
                <a:sym typeface="Helvetica"/>
              </a:rPr>
              <a:t>1. Drilon A, et al. </a:t>
            </a:r>
            <a:r>
              <a:rPr lang="it-IT" sz="1200" i="1" kern="0" dirty="0">
                <a:latin typeface="Arial" pitchFamily="34" charset="0"/>
                <a:cs typeface="Arial" pitchFamily="34" charset="0"/>
                <a:sym typeface="Helvetica"/>
              </a:rPr>
              <a:t>N Engl J Med</a:t>
            </a:r>
            <a:r>
              <a:rPr lang="it-IT" sz="1200" kern="0" dirty="0">
                <a:latin typeface="Arial" pitchFamily="34" charset="0"/>
                <a:cs typeface="Arial" pitchFamily="34" charset="0"/>
                <a:sym typeface="Helvetica"/>
              </a:rPr>
              <a:t>. 2020;383:813-24. 2. Hu MI, et al ESMO 2020; 19130.</a:t>
            </a:r>
            <a:endParaRPr lang="en-US" dirty="0"/>
          </a:p>
        </p:txBody>
      </p:sp>
    </p:spTree>
    <p:extLst>
      <p:ext uri="{BB962C8B-B14F-4D97-AF65-F5344CB8AC3E}">
        <p14:creationId xmlns:p14="http://schemas.microsoft.com/office/powerpoint/2010/main" val="100579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90065B-8E0E-D878-E331-921CC78B9290}"/>
              </a:ext>
            </a:extLst>
          </p:cNvPr>
          <p:cNvPicPr>
            <a:picLocks noChangeAspect="1"/>
          </p:cNvPicPr>
          <p:nvPr/>
        </p:nvPicPr>
        <p:blipFill>
          <a:blip r:embed="rId2"/>
          <a:stretch>
            <a:fillRect/>
          </a:stretch>
        </p:blipFill>
        <p:spPr>
          <a:xfrm>
            <a:off x="1905579" y="1202566"/>
            <a:ext cx="8380841" cy="2062843"/>
          </a:xfrm>
          <a:prstGeom prst="rect">
            <a:avLst/>
          </a:prstGeom>
        </p:spPr>
      </p:pic>
      <p:pic>
        <p:nvPicPr>
          <p:cNvPr id="9" name="Picture 8">
            <a:extLst>
              <a:ext uri="{FF2B5EF4-FFF2-40B4-BE49-F238E27FC236}">
                <a16:creationId xmlns:a16="http://schemas.microsoft.com/office/drawing/2014/main" id="{5CDBA335-7489-EC6E-58C8-8F8D148DE611}"/>
              </a:ext>
            </a:extLst>
          </p:cNvPr>
          <p:cNvPicPr>
            <a:picLocks noChangeAspect="1"/>
          </p:cNvPicPr>
          <p:nvPr/>
        </p:nvPicPr>
        <p:blipFill>
          <a:blip r:embed="rId3"/>
          <a:stretch>
            <a:fillRect/>
          </a:stretch>
        </p:blipFill>
        <p:spPr>
          <a:xfrm>
            <a:off x="2614612" y="3277345"/>
            <a:ext cx="6962775" cy="3190875"/>
          </a:xfrm>
          <a:prstGeom prst="rect">
            <a:avLst/>
          </a:prstGeom>
        </p:spPr>
      </p:pic>
      <p:sp>
        <p:nvSpPr>
          <p:cNvPr id="3" name="Title 2">
            <a:extLst>
              <a:ext uri="{FF2B5EF4-FFF2-40B4-BE49-F238E27FC236}">
                <a16:creationId xmlns:a16="http://schemas.microsoft.com/office/drawing/2014/main" id="{B31F0B85-6312-2B09-2F38-D333A27307C1}"/>
              </a:ext>
            </a:extLst>
          </p:cNvPr>
          <p:cNvSpPr>
            <a:spLocks noGrp="1"/>
          </p:cNvSpPr>
          <p:nvPr>
            <p:ph type="title"/>
          </p:nvPr>
        </p:nvSpPr>
        <p:spPr>
          <a:xfrm>
            <a:off x="531775" y="199505"/>
            <a:ext cx="11582401" cy="1185577"/>
          </a:xfrm>
        </p:spPr>
        <p:txBody>
          <a:bodyPr/>
          <a:lstStyle/>
          <a:p>
            <a:r>
              <a:rPr lang="en-US" dirty="0"/>
              <a:t>Hypersensitivity Can Occur With Selective </a:t>
            </a:r>
            <a:r>
              <a:rPr lang="en-US" i="1" dirty="0"/>
              <a:t>RET</a:t>
            </a:r>
            <a:r>
              <a:rPr lang="en-US" dirty="0"/>
              <a:t> Inhibition</a:t>
            </a:r>
          </a:p>
        </p:txBody>
      </p:sp>
      <p:sp>
        <p:nvSpPr>
          <p:cNvPr id="6" name="Footer Placeholder 5">
            <a:extLst>
              <a:ext uri="{FF2B5EF4-FFF2-40B4-BE49-F238E27FC236}">
                <a16:creationId xmlns:a16="http://schemas.microsoft.com/office/drawing/2014/main" id="{DFBC3B1C-38AC-5C12-FF2E-80D230560BF9}"/>
              </a:ext>
            </a:extLst>
          </p:cNvPr>
          <p:cNvSpPr>
            <a:spLocks noGrp="1"/>
          </p:cNvSpPr>
          <p:nvPr>
            <p:ph type="ftr" sz="quarter" idx="3"/>
          </p:nvPr>
        </p:nvSpPr>
        <p:spPr/>
        <p:txBody>
          <a:bodyPr/>
          <a:lstStyle/>
          <a:p>
            <a:r>
              <a:rPr lang="en-US" sz="1200" dirty="0" err="1"/>
              <a:t>McCoach</a:t>
            </a:r>
            <a:r>
              <a:rPr lang="en-US" sz="1200" dirty="0"/>
              <a:t> CE, et al. </a:t>
            </a:r>
            <a:r>
              <a:rPr lang="en-US" sz="1200" i="1" dirty="0"/>
              <a:t>J </a:t>
            </a:r>
            <a:r>
              <a:rPr lang="en-US" sz="1200" i="1" dirty="0" err="1"/>
              <a:t>Thorac</a:t>
            </a:r>
            <a:r>
              <a:rPr lang="en-US" sz="1200" i="1" dirty="0"/>
              <a:t> Oncol</a:t>
            </a:r>
            <a:r>
              <a:rPr lang="en-US" sz="1200" dirty="0"/>
              <a:t>. 2022;17:768-78.</a:t>
            </a:r>
          </a:p>
        </p:txBody>
      </p:sp>
    </p:spTree>
    <p:extLst>
      <p:ext uri="{BB962C8B-B14F-4D97-AF65-F5344CB8AC3E}">
        <p14:creationId xmlns:p14="http://schemas.microsoft.com/office/powerpoint/2010/main" val="3397095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586D2B-A0BD-5144-99D8-9D4A616986BE}"/>
              </a:ext>
            </a:extLst>
          </p:cNvPr>
          <p:cNvPicPr>
            <a:picLocks noChangeAspect="1"/>
          </p:cNvPicPr>
          <p:nvPr/>
        </p:nvPicPr>
        <p:blipFill>
          <a:blip r:embed="rId3"/>
          <a:stretch>
            <a:fillRect/>
          </a:stretch>
        </p:blipFill>
        <p:spPr>
          <a:xfrm>
            <a:off x="5716620" y="1385082"/>
            <a:ext cx="5730377" cy="4509911"/>
          </a:xfrm>
          <a:prstGeom prst="rect">
            <a:avLst/>
          </a:prstGeom>
        </p:spPr>
      </p:pic>
      <p:pic>
        <p:nvPicPr>
          <p:cNvPr id="5" name="Picture 4">
            <a:extLst>
              <a:ext uri="{FF2B5EF4-FFF2-40B4-BE49-F238E27FC236}">
                <a16:creationId xmlns:a16="http://schemas.microsoft.com/office/drawing/2014/main" id="{CDDE878A-4151-4BED-E376-340A3272DF4F}"/>
              </a:ext>
            </a:extLst>
          </p:cNvPr>
          <p:cNvPicPr>
            <a:picLocks noChangeAspect="1"/>
          </p:cNvPicPr>
          <p:nvPr/>
        </p:nvPicPr>
        <p:blipFill rotWithShape="1">
          <a:blip r:embed="rId4"/>
          <a:srcRect l="8531" r="4790"/>
          <a:stretch/>
        </p:blipFill>
        <p:spPr>
          <a:xfrm>
            <a:off x="710118" y="1393451"/>
            <a:ext cx="4370129" cy="5067325"/>
          </a:xfrm>
          <a:prstGeom prst="rect">
            <a:avLst/>
          </a:prstGeom>
        </p:spPr>
      </p:pic>
      <p:sp>
        <p:nvSpPr>
          <p:cNvPr id="3" name="Title 2">
            <a:extLst>
              <a:ext uri="{FF2B5EF4-FFF2-40B4-BE49-F238E27FC236}">
                <a16:creationId xmlns:a16="http://schemas.microsoft.com/office/drawing/2014/main" id="{32D010BA-94E7-00B6-9EB7-B314215C2D53}"/>
              </a:ext>
            </a:extLst>
          </p:cNvPr>
          <p:cNvSpPr>
            <a:spLocks noGrp="1"/>
          </p:cNvSpPr>
          <p:nvPr>
            <p:ph type="title"/>
          </p:nvPr>
        </p:nvSpPr>
        <p:spPr/>
        <p:txBody>
          <a:bodyPr/>
          <a:lstStyle/>
          <a:p>
            <a:r>
              <a:rPr lang="en-US" dirty="0" err="1"/>
              <a:t>Chylous</a:t>
            </a:r>
            <a:r>
              <a:rPr lang="en-US" dirty="0"/>
              <a:t> Effusions Can Occur With </a:t>
            </a:r>
            <a:r>
              <a:rPr lang="en-US" i="1" dirty="0"/>
              <a:t>RET</a:t>
            </a:r>
            <a:r>
              <a:rPr lang="en-US" dirty="0"/>
              <a:t> Inhibition</a:t>
            </a:r>
          </a:p>
        </p:txBody>
      </p:sp>
      <p:sp>
        <p:nvSpPr>
          <p:cNvPr id="8" name="Footer Placeholder 7">
            <a:extLst>
              <a:ext uri="{FF2B5EF4-FFF2-40B4-BE49-F238E27FC236}">
                <a16:creationId xmlns:a16="http://schemas.microsoft.com/office/drawing/2014/main" id="{2B807B8F-A10F-0552-1F93-3499124550E4}"/>
              </a:ext>
            </a:extLst>
          </p:cNvPr>
          <p:cNvSpPr>
            <a:spLocks noGrp="1"/>
          </p:cNvSpPr>
          <p:nvPr>
            <p:ph type="ftr" sz="quarter" idx="3"/>
          </p:nvPr>
        </p:nvSpPr>
        <p:spPr/>
        <p:txBody>
          <a:bodyPr/>
          <a:lstStyle/>
          <a:p>
            <a:r>
              <a:rPr lang="en-US" sz="1200" dirty="0" err="1"/>
              <a:t>Kalchiem-Dekel</a:t>
            </a:r>
            <a:r>
              <a:rPr lang="en-US" sz="1200" dirty="0"/>
              <a:t> O, et al. </a:t>
            </a:r>
            <a:r>
              <a:rPr lang="en-US" sz="1200" i="1" dirty="0"/>
              <a:t>J Thor Oncol</a:t>
            </a:r>
            <a:r>
              <a:rPr lang="en-US" sz="1200" dirty="0"/>
              <a:t>. 2022;17:1130-36.</a:t>
            </a:r>
          </a:p>
        </p:txBody>
      </p:sp>
    </p:spTree>
    <p:extLst>
      <p:ext uri="{BB962C8B-B14F-4D97-AF65-F5344CB8AC3E}">
        <p14:creationId xmlns:p14="http://schemas.microsoft.com/office/powerpoint/2010/main" val="2739060904"/>
      </p:ext>
    </p:extLst>
  </p:cSld>
  <p:clrMapOvr>
    <a:masterClrMapping/>
  </p:clrMapOvr>
</p:sld>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HemOnc-2020</Template>
  <TotalTime>0</TotalTime>
  <Words>453</Words>
  <Application>Microsoft Office PowerPoint</Application>
  <PresentationFormat>Widescreen</PresentationFormat>
  <Paragraphs>50</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Helvetica Neue</vt:lpstr>
      <vt:lpstr>HemOnc-2020</vt:lpstr>
      <vt:lpstr>Side-Effects of RET-Targeted Therapy</vt:lpstr>
      <vt:lpstr>Disclaimer</vt:lpstr>
      <vt:lpstr>Older RET TKIs Were Multikinase Inhibitors</vt:lpstr>
      <vt:lpstr>Multikinase Inhibitors Had Challenging Drug Properties</vt:lpstr>
      <vt:lpstr>Selective RET Inhibitors Entered Clinical Testing in 2017</vt:lpstr>
      <vt:lpstr>Selective RET Inhibitors Are Well Tolerated</vt:lpstr>
      <vt:lpstr>Hypersensitivity Can Occur With Selective RET Inhibition</vt:lpstr>
      <vt:lpstr>Chylous Effusions Can Occur With RET Inhibition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2022-12-06T20:12:45Z</dcterms:modified>
</cp:coreProperties>
</file>