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2"/>
  </p:notesMasterIdLst>
  <p:sldIdLst>
    <p:sldId id="257" r:id="rId2"/>
    <p:sldId id="256" r:id="rId3"/>
    <p:sldId id="670" r:id="rId4"/>
    <p:sldId id="928" r:id="rId5"/>
    <p:sldId id="2405" r:id="rId6"/>
    <p:sldId id="2408" r:id="rId7"/>
    <p:sldId id="930" r:id="rId8"/>
    <p:sldId id="2403" r:id="rId9"/>
    <p:sldId id="267" r:id="rId10"/>
    <p:sldId id="93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guide id="3" orient="horz" pos="3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6" autoAdjust="0"/>
    <p:restoredTop sz="91077" autoAdjust="0"/>
  </p:normalViewPr>
  <p:slideViewPr>
    <p:cSldViewPr snapToGrid="0">
      <p:cViewPr varScale="1">
        <p:scale>
          <a:sx n="58" d="100"/>
          <a:sy n="58" d="100"/>
        </p:scale>
        <p:origin x="102" y="444"/>
      </p:cViewPr>
      <p:guideLst>
        <p:guide orient="horz" pos="1920"/>
        <p:guide pos="3840"/>
        <p:guide orient="horz"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11557D2A-EA59-2F49-973F-D9BF970BC1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03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221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57D2A-EA59-2F49-973F-D9BF970BC196}" type="slidenum">
              <a:rPr lang="en-US" smtClean="0"/>
              <a:t>10</a:t>
            </a:fld>
            <a:endParaRPr lang="en-US"/>
          </a:p>
        </p:txBody>
      </p:sp>
    </p:spTree>
    <p:extLst>
      <p:ext uri="{BB962C8B-B14F-4D97-AF65-F5344CB8AC3E}">
        <p14:creationId xmlns:p14="http://schemas.microsoft.com/office/powerpoint/2010/main" val="56728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xfrm>
            <a:off x="603251" y="539751"/>
            <a:ext cx="10985500" cy="716583"/>
          </a:xfrm>
          <a:prstGeom prst="rect">
            <a:avLst/>
          </a:prstGeom>
        </p:spPr>
        <p:txBody>
          <a:bodyPr/>
          <a:lstStyle/>
          <a:p>
            <a:r>
              <a:t>Titolo</a:t>
            </a:r>
          </a:p>
        </p:txBody>
      </p:sp>
      <p:sp>
        <p:nvSpPr>
          <p:cNvPr id="43" name="Corpo livello uno…"/>
          <p:cNvSpPr txBox="1">
            <a:spLocks noGrp="1"/>
          </p:cNvSpPr>
          <p:nvPr>
            <p:ph type="body" sz="quarter" idx="1" hasCustomPrompt="1"/>
          </p:nvPr>
        </p:nvSpPr>
        <p:spPr>
          <a:xfrm>
            <a:off x="603251" y="1186482"/>
            <a:ext cx="10985500" cy="467391"/>
          </a:xfrm>
          <a:prstGeom prst="rect">
            <a:avLst/>
          </a:prstGeom>
        </p:spPr>
        <p:txBody>
          <a:bodyPr lIns="45718" tIns="45718" rIns="45718" bIns="45718" numCol="1" spcCol="38100"/>
          <a:lstStyle>
            <a:lvl1pPr marL="0" indent="0" defTabSz="412730">
              <a:lnSpc>
                <a:spcPct val="100000"/>
              </a:lnSpc>
              <a:spcBef>
                <a:spcPts val="0"/>
              </a:spcBef>
              <a:buSzTx/>
              <a:buNone/>
              <a:defRPr sz="2751" b="1"/>
            </a:lvl1pPr>
            <a:lvl2pPr marL="654018" indent="-349234" defTabSz="412730">
              <a:lnSpc>
                <a:spcPct val="100000"/>
              </a:lnSpc>
              <a:spcBef>
                <a:spcPts val="0"/>
              </a:spcBef>
              <a:defRPr sz="2751" b="1"/>
            </a:lvl2pPr>
            <a:lvl3pPr marL="958803" indent="-349234" defTabSz="412730">
              <a:lnSpc>
                <a:spcPct val="100000"/>
              </a:lnSpc>
              <a:spcBef>
                <a:spcPts val="0"/>
              </a:spcBef>
              <a:defRPr sz="2751" b="1"/>
            </a:lvl3pPr>
            <a:lvl4pPr marL="1263587" indent="-349234" defTabSz="412730">
              <a:lnSpc>
                <a:spcPct val="100000"/>
              </a:lnSpc>
              <a:spcBef>
                <a:spcPts val="0"/>
              </a:spcBef>
              <a:defRPr sz="2751" b="1"/>
            </a:lvl4pPr>
            <a:lvl5pPr marL="1568371" indent="-349234" defTabSz="412730">
              <a:lnSpc>
                <a:spcPct val="100000"/>
              </a:lnSpc>
              <a:spcBef>
                <a:spcPts val="0"/>
              </a:spcBef>
              <a:defRPr sz="2751" b="1"/>
            </a:lvl5pPr>
          </a:lstStyle>
          <a:p>
            <a:r>
              <a:t>Sottotitolo diapositiva</a:t>
            </a:r>
          </a:p>
          <a:p>
            <a:pPr lvl="1"/>
            <a:endParaRPr/>
          </a:p>
          <a:p>
            <a:pPr lvl="2"/>
            <a:endParaRPr/>
          </a:p>
          <a:p>
            <a:pPr lvl="3"/>
            <a:endParaRPr/>
          </a:p>
          <a:p>
            <a:pPr lvl="4"/>
            <a:endParaRPr/>
          </a:p>
        </p:txBody>
      </p:sp>
      <p:sp>
        <p:nvSpPr>
          <p:cNvPr id="44" name="Corpo livello uno…"/>
          <p:cNvSpPr txBox="1">
            <a:spLocks noGrp="1"/>
          </p:cNvSpPr>
          <p:nvPr>
            <p:ph type="body" idx="21" hasCustomPrompt="1"/>
          </p:nvPr>
        </p:nvSpPr>
        <p:spPr>
          <a:xfrm>
            <a:off x="603251" y="2124252"/>
            <a:ext cx="10985500" cy="4128008"/>
          </a:xfrm>
          <a:prstGeom prst="rect">
            <a:avLst/>
          </a:prstGeom>
        </p:spPr>
        <p:txBody>
          <a:bodyPr numCol="1" spcCol="38100"/>
          <a:lstStyle/>
          <a:p>
            <a:r>
              <a:t>Testo elenco puntato diapositiva</a:t>
            </a: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70695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313130"/>
            <a:ext cx="10515600" cy="2852737"/>
          </a:xfrm>
        </p:spPr>
        <p:txBody>
          <a:bodyPr>
            <a:normAutofit/>
          </a:bodyPr>
          <a:lstStyle/>
          <a:p>
            <a:r>
              <a:rPr lang="en-US" sz="4400" dirty="0"/>
              <a:t>Can I Use Targeted Therapy in</a:t>
            </a:r>
            <a:br>
              <a:rPr lang="en-US" sz="4400" dirty="0"/>
            </a:br>
            <a:r>
              <a:rPr lang="en-US" sz="4400" i="1" dirty="0"/>
              <a:t>RET</a:t>
            </a:r>
            <a:r>
              <a:rPr lang="en-US" sz="4400" dirty="0"/>
              <a:t>-Positive </a:t>
            </a:r>
            <a:r>
              <a:rPr lang="en-US" sz="4400" dirty="0" err="1"/>
              <a:t>mNSCLC</a:t>
            </a:r>
            <a:r>
              <a:rPr lang="en-US" sz="4400" dirty="0"/>
              <a:t> in</a:t>
            </a:r>
            <a:br>
              <a:rPr lang="en-US" sz="4400" dirty="0"/>
            </a:br>
            <a:r>
              <a:rPr lang="en-US" sz="4400" dirty="0"/>
              <a:t>Pretreated Patients?</a:t>
            </a:r>
          </a:p>
        </p:txBody>
      </p:sp>
      <p:sp>
        <p:nvSpPr>
          <p:cNvPr id="3" name="Subtitle 2"/>
          <p:cNvSpPr>
            <a:spLocks noGrp="1"/>
          </p:cNvSpPr>
          <p:nvPr>
            <p:ph type="body" idx="1"/>
          </p:nvPr>
        </p:nvSpPr>
        <p:spPr>
          <a:xfrm>
            <a:off x="609601" y="4192855"/>
            <a:ext cx="10515600" cy="2268537"/>
          </a:xfrm>
        </p:spPr>
        <p:txBody>
          <a:bodyPr>
            <a:normAutofit fontScale="92500" lnSpcReduction="10000"/>
          </a:bodyPr>
          <a:lstStyle/>
          <a:p>
            <a:r>
              <a:rPr lang="en-US" dirty="0"/>
              <a:t>Justin F. Gainor, MD</a:t>
            </a:r>
          </a:p>
          <a:p>
            <a:r>
              <a:rPr lang="en-US" dirty="0"/>
              <a:t>Director, Center for Thoracic Cancers</a:t>
            </a:r>
          </a:p>
          <a:p>
            <a:r>
              <a:rPr lang="en-US" dirty="0"/>
              <a:t>Director, Targeted Immunotherapy</a:t>
            </a:r>
          </a:p>
          <a:p>
            <a:r>
              <a:rPr lang="en-US" dirty="0"/>
              <a:t>Massachusetts General Hospital</a:t>
            </a:r>
          </a:p>
          <a:p>
            <a:r>
              <a:rPr lang="en-US" dirty="0"/>
              <a:t>Harvard Medical School</a:t>
            </a:r>
          </a:p>
          <a:p>
            <a:r>
              <a:rPr lang="en-US" dirty="0"/>
              <a:t>Boston, MA</a:t>
            </a:r>
          </a:p>
        </p:txBody>
      </p:sp>
    </p:spTree>
    <p:extLst>
      <p:ext uri="{BB962C8B-B14F-4D97-AF65-F5344CB8AC3E}">
        <p14:creationId xmlns:p14="http://schemas.microsoft.com/office/powerpoint/2010/main" val="2072420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2D5E-0774-4FA4-0D2B-D19230CB417F}"/>
              </a:ext>
            </a:extLst>
          </p:cNvPr>
          <p:cNvSpPr>
            <a:spLocks noGrp="1"/>
          </p:cNvSpPr>
          <p:nvPr>
            <p:ph type="title"/>
          </p:nvPr>
        </p:nvSpPr>
        <p:spPr/>
        <p:txBody>
          <a:bodyPr/>
          <a:lstStyle/>
          <a:p>
            <a:r>
              <a:rPr lang="en-US" dirty="0"/>
              <a:t>Selective </a:t>
            </a:r>
            <a:r>
              <a:rPr lang="en-US" i="1" dirty="0"/>
              <a:t>RET</a:t>
            </a:r>
            <a:r>
              <a:rPr lang="en-US" dirty="0"/>
              <a:t> </a:t>
            </a:r>
            <a:r>
              <a:rPr lang="en-US" dirty="0" err="1"/>
              <a:t>TKIs</a:t>
            </a:r>
            <a:endParaRPr lang="en-US" dirty="0"/>
          </a:p>
        </p:txBody>
      </p:sp>
      <p:graphicFrame>
        <p:nvGraphicFramePr>
          <p:cNvPr id="4" name="Table 4">
            <a:extLst>
              <a:ext uri="{FF2B5EF4-FFF2-40B4-BE49-F238E27FC236}">
                <a16:creationId xmlns:a16="http://schemas.microsoft.com/office/drawing/2014/main" id="{FF645A15-5CC7-2E44-A46F-F45C698B367F}"/>
              </a:ext>
            </a:extLst>
          </p:cNvPr>
          <p:cNvGraphicFramePr>
            <a:graphicFrameLocks noGrp="1"/>
          </p:cNvGraphicFramePr>
          <p:nvPr>
            <p:ph idx="4294967295"/>
            <p:extLst>
              <p:ext uri="{D42A27DB-BD31-4B8C-83A1-F6EECF244321}">
                <p14:modId xmlns:p14="http://schemas.microsoft.com/office/powerpoint/2010/main" val="3424619032"/>
              </p:ext>
            </p:extLst>
          </p:nvPr>
        </p:nvGraphicFramePr>
        <p:xfrm>
          <a:off x="457200" y="1426029"/>
          <a:ext cx="11277600" cy="4174504"/>
        </p:xfrm>
        <a:graphic>
          <a:graphicData uri="http://schemas.openxmlformats.org/drawingml/2006/table">
            <a:tbl>
              <a:tblPr firstRow="1" bandRow="1">
                <a:tableStyleId>{073A0DAA-6AF3-43AB-8588-CEC1D06C72B9}</a:tableStyleId>
              </a:tblPr>
              <a:tblGrid>
                <a:gridCol w="1600200">
                  <a:extLst>
                    <a:ext uri="{9D8B030D-6E8A-4147-A177-3AD203B41FA5}">
                      <a16:colId xmlns:a16="http://schemas.microsoft.com/office/drawing/2014/main" val="782851571"/>
                    </a:ext>
                  </a:extLst>
                </a:gridCol>
                <a:gridCol w="1473559">
                  <a:extLst>
                    <a:ext uri="{9D8B030D-6E8A-4147-A177-3AD203B41FA5}">
                      <a16:colId xmlns:a16="http://schemas.microsoft.com/office/drawing/2014/main" val="4128848857"/>
                    </a:ext>
                  </a:extLst>
                </a:gridCol>
                <a:gridCol w="811369">
                  <a:extLst>
                    <a:ext uri="{9D8B030D-6E8A-4147-A177-3AD203B41FA5}">
                      <a16:colId xmlns:a16="http://schemas.microsoft.com/office/drawing/2014/main" val="2687117894"/>
                    </a:ext>
                  </a:extLst>
                </a:gridCol>
                <a:gridCol w="953036">
                  <a:extLst>
                    <a:ext uri="{9D8B030D-6E8A-4147-A177-3AD203B41FA5}">
                      <a16:colId xmlns:a16="http://schemas.microsoft.com/office/drawing/2014/main" val="1721221807"/>
                    </a:ext>
                  </a:extLst>
                </a:gridCol>
                <a:gridCol w="1159099">
                  <a:extLst>
                    <a:ext uri="{9D8B030D-6E8A-4147-A177-3AD203B41FA5}">
                      <a16:colId xmlns:a16="http://schemas.microsoft.com/office/drawing/2014/main" val="3071685644"/>
                    </a:ext>
                  </a:extLst>
                </a:gridCol>
                <a:gridCol w="746975">
                  <a:extLst>
                    <a:ext uri="{9D8B030D-6E8A-4147-A177-3AD203B41FA5}">
                      <a16:colId xmlns:a16="http://schemas.microsoft.com/office/drawing/2014/main" val="2295905758"/>
                    </a:ext>
                  </a:extLst>
                </a:gridCol>
                <a:gridCol w="1004552">
                  <a:extLst>
                    <a:ext uri="{9D8B030D-6E8A-4147-A177-3AD203B41FA5}">
                      <a16:colId xmlns:a16="http://schemas.microsoft.com/office/drawing/2014/main" val="2652848532"/>
                    </a:ext>
                  </a:extLst>
                </a:gridCol>
                <a:gridCol w="1133341">
                  <a:extLst>
                    <a:ext uri="{9D8B030D-6E8A-4147-A177-3AD203B41FA5}">
                      <a16:colId xmlns:a16="http://schemas.microsoft.com/office/drawing/2014/main" val="1927384214"/>
                    </a:ext>
                  </a:extLst>
                </a:gridCol>
                <a:gridCol w="2395469">
                  <a:extLst>
                    <a:ext uri="{9D8B030D-6E8A-4147-A177-3AD203B41FA5}">
                      <a16:colId xmlns:a16="http://schemas.microsoft.com/office/drawing/2014/main" val="3488600495"/>
                    </a:ext>
                  </a:extLst>
                </a:gridCol>
              </a:tblGrid>
              <a:tr h="565104">
                <a:tc>
                  <a:txBody>
                    <a:bodyPr/>
                    <a:lstStyle/>
                    <a:p>
                      <a:pPr algn="ctr"/>
                      <a:r>
                        <a:rPr lang="en-US" sz="1600" dirty="0"/>
                        <a:t>Agent</a:t>
                      </a:r>
                    </a:p>
                  </a:txBody>
                  <a:tcPr anchor="ctr"/>
                </a:tc>
                <a:tc>
                  <a:txBody>
                    <a:bodyPr/>
                    <a:lstStyle/>
                    <a:p>
                      <a:pPr algn="ctr"/>
                      <a:r>
                        <a:rPr lang="en-US" sz="1600" dirty="0"/>
                        <a:t>Ref</a:t>
                      </a:r>
                    </a:p>
                  </a:txBody>
                  <a:tcPr anchor="ctr"/>
                </a:tc>
                <a:tc gridSpan="3">
                  <a:txBody>
                    <a:bodyPr/>
                    <a:lstStyle/>
                    <a:p>
                      <a:pPr algn="ctr"/>
                      <a:r>
                        <a:rPr lang="en-US" sz="1600" dirty="0"/>
                        <a:t>Post-Platinum</a:t>
                      </a: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sz="1600" dirty="0"/>
                        <a:t>Treatment-naïve</a:t>
                      </a:r>
                    </a:p>
                  </a:txBody>
                  <a:tcPr anchor="ctr"/>
                </a:tc>
                <a:tc hMerge="1">
                  <a:txBody>
                    <a:bodyPr/>
                    <a:lstStyle/>
                    <a:p>
                      <a:endParaRPr lang="en-US" dirty="0"/>
                    </a:p>
                  </a:txBody>
                  <a:tcPr/>
                </a:tc>
                <a:tc hMerge="1">
                  <a:txBody>
                    <a:bodyPr/>
                    <a:lstStyle/>
                    <a:p>
                      <a:endParaRPr lang="en-US" dirty="0"/>
                    </a:p>
                  </a:txBody>
                  <a:tcPr/>
                </a:tc>
                <a:tc>
                  <a:txBody>
                    <a:bodyPr/>
                    <a:lstStyle/>
                    <a:p>
                      <a:pPr algn="ctr"/>
                      <a:r>
                        <a:rPr lang="en-US" sz="1600" dirty="0"/>
                        <a:t>Most Common AEs</a:t>
                      </a:r>
                    </a:p>
                  </a:txBody>
                  <a:tcPr anchor="ctr"/>
                </a:tc>
                <a:extLst>
                  <a:ext uri="{0D108BD9-81ED-4DB2-BD59-A6C34878D82A}">
                    <a16:rowId xmlns:a16="http://schemas.microsoft.com/office/drawing/2014/main" val="3797139375"/>
                  </a:ext>
                </a:extLst>
              </a:tr>
              <a:tr h="652840">
                <a:tc>
                  <a:txBody>
                    <a:bodyPr/>
                    <a:lstStyle/>
                    <a:p>
                      <a:endParaRPr lang="en-US" sz="1300" dirty="0"/>
                    </a:p>
                  </a:txBody>
                  <a:tcPr anchor="ctr"/>
                </a:tc>
                <a:tc>
                  <a:txBody>
                    <a:bodyPr/>
                    <a:lstStyle/>
                    <a:p>
                      <a:endParaRPr lang="en-US" sz="1300" dirty="0">
                        <a:solidFill>
                          <a:schemeClr val="bg1"/>
                        </a:solidFill>
                      </a:endParaRPr>
                    </a:p>
                  </a:txBody>
                  <a:tcPr anchor="ctr"/>
                </a:tc>
                <a:tc>
                  <a:txBody>
                    <a:bodyPr/>
                    <a:lstStyle/>
                    <a:p>
                      <a:pPr algn="ctr"/>
                      <a:r>
                        <a:rPr lang="en-US" sz="1300" b="1" dirty="0">
                          <a:solidFill>
                            <a:schemeClr val="tx1"/>
                          </a:solidFill>
                        </a:rPr>
                        <a:t>N</a:t>
                      </a:r>
                    </a:p>
                  </a:txBody>
                  <a:tcPr anchor="ctr"/>
                </a:tc>
                <a:tc>
                  <a:txBody>
                    <a:bodyPr/>
                    <a:lstStyle/>
                    <a:p>
                      <a:pPr algn="ctr"/>
                      <a:r>
                        <a:rPr lang="en-US" sz="1300" b="1" dirty="0">
                          <a:solidFill>
                            <a:schemeClr val="tx1"/>
                          </a:solidFill>
                        </a:rPr>
                        <a:t>ORR</a:t>
                      </a:r>
                      <a:r>
                        <a:rPr lang="en-US" sz="1300" b="1" baseline="30000" dirty="0">
                          <a:solidFill>
                            <a:schemeClr val="tx1"/>
                          </a:solidFill>
                        </a:rPr>
                        <a:t>#</a:t>
                      </a:r>
                      <a:endParaRPr lang="en-US" sz="1300" b="1" dirty="0">
                        <a:solidFill>
                          <a:schemeClr val="tx1"/>
                        </a:solidFill>
                      </a:endParaRPr>
                    </a:p>
                  </a:txBody>
                  <a:tcPr anchor="ctr"/>
                </a:tc>
                <a:tc>
                  <a:txBody>
                    <a:bodyPr/>
                    <a:lstStyle/>
                    <a:p>
                      <a:pPr algn="ctr"/>
                      <a:r>
                        <a:rPr lang="en-US" sz="1300" b="1" dirty="0">
                          <a:solidFill>
                            <a:schemeClr val="tx1"/>
                          </a:solidFill>
                        </a:rPr>
                        <a:t>Median PFS </a:t>
                      </a:r>
                    </a:p>
                  </a:txBody>
                  <a:tcPr anchor="ctr"/>
                </a:tc>
                <a:tc>
                  <a:txBody>
                    <a:bodyPr/>
                    <a:lstStyle/>
                    <a:p>
                      <a:pPr algn="ctr"/>
                      <a:r>
                        <a:rPr lang="en-US" sz="1300" b="1" dirty="0">
                          <a:solidFill>
                            <a:schemeClr val="tx1"/>
                          </a:solidFill>
                        </a:rPr>
                        <a:t>N</a:t>
                      </a:r>
                    </a:p>
                  </a:txBody>
                  <a:tcPr anchor="ctr"/>
                </a:tc>
                <a:tc>
                  <a:txBody>
                    <a:bodyPr/>
                    <a:lstStyle/>
                    <a:p>
                      <a:pPr algn="ctr"/>
                      <a:r>
                        <a:rPr lang="en-US" sz="1300" b="1" dirty="0">
                          <a:solidFill>
                            <a:schemeClr val="tx1"/>
                          </a:solidFill>
                        </a:rPr>
                        <a:t>ORR</a:t>
                      </a:r>
                      <a:r>
                        <a:rPr lang="en-US" sz="1300" b="1" baseline="30000" dirty="0">
                          <a:solidFill>
                            <a:schemeClr val="tx1"/>
                          </a:solidFill>
                        </a:rPr>
                        <a:t>#</a:t>
                      </a:r>
                      <a:endParaRPr lang="en-US" sz="1300" b="1" dirty="0">
                        <a:solidFill>
                          <a:schemeClr val="tx1"/>
                        </a:solidFill>
                      </a:endParaRPr>
                    </a:p>
                  </a:txBody>
                  <a:tcPr anchor="ctr"/>
                </a:tc>
                <a:tc>
                  <a:txBody>
                    <a:bodyPr/>
                    <a:lstStyle/>
                    <a:p>
                      <a:pPr algn="ctr"/>
                      <a:r>
                        <a:rPr lang="en-US" sz="1300" b="1" dirty="0">
                          <a:solidFill>
                            <a:schemeClr val="tx1"/>
                          </a:solidFill>
                        </a:rPr>
                        <a:t>Median PFS</a:t>
                      </a:r>
                    </a:p>
                  </a:txBody>
                  <a:tcPr anchor="ctr"/>
                </a:tc>
                <a:tc>
                  <a:txBody>
                    <a:bodyPr/>
                    <a:lstStyle/>
                    <a:p>
                      <a:pPr algn="ctr"/>
                      <a:r>
                        <a:rPr lang="en-US" sz="1300" b="1" dirty="0">
                          <a:solidFill>
                            <a:schemeClr val="tx1"/>
                          </a:solidFill>
                        </a:rPr>
                        <a:t>Treatment-Related</a:t>
                      </a:r>
                    </a:p>
                  </a:txBody>
                  <a:tcPr anchor="ctr"/>
                </a:tc>
                <a:extLst>
                  <a:ext uri="{0D108BD9-81ED-4DB2-BD59-A6C34878D82A}">
                    <a16:rowId xmlns:a16="http://schemas.microsoft.com/office/drawing/2014/main" val="953126009"/>
                  </a:ext>
                </a:extLst>
              </a:tr>
              <a:tr h="652840">
                <a:tc>
                  <a:txBody>
                    <a:bodyPr/>
                    <a:lstStyle/>
                    <a:p>
                      <a:r>
                        <a:rPr lang="en-US" sz="1600" b="1" dirty="0" err="1"/>
                        <a:t>Selpercatinib</a:t>
                      </a:r>
                      <a:endParaRPr lang="en-US" sz="1600" b="1" dirty="0"/>
                    </a:p>
                  </a:txBody>
                  <a:tcPr anchor="ctr"/>
                </a:tc>
                <a:tc>
                  <a:txBody>
                    <a:bodyPr/>
                    <a:lstStyle/>
                    <a:p>
                      <a:r>
                        <a:rPr lang="en-US" sz="1600" dirty="0">
                          <a:solidFill>
                            <a:schemeClr val="tx1"/>
                          </a:solidFill>
                        </a:rPr>
                        <a:t>Drilon A, et al. NEJM 2020</a:t>
                      </a:r>
                    </a:p>
                  </a:txBody>
                  <a:tcPr anchor="ctr"/>
                </a:tc>
                <a:tc>
                  <a:txBody>
                    <a:bodyPr/>
                    <a:lstStyle/>
                    <a:p>
                      <a:pPr algn="ctr"/>
                      <a:r>
                        <a:rPr lang="en-US" sz="1600" b="0" dirty="0"/>
                        <a:t>105</a:t>
                      </a:r>
                    </a:p>
                  </a:txBody>
                  <a:tcPr anchor="ctr"/>
                </a:tc>
                <a:tc>
                  <a:txBody>
                    <a:bodyPr/>
                    <a:lstStyle/>
                    <a:p>
                      <a:pPr algn="ctr"/>
                      <a:r>
                        <a:rPr lang="en-US" sz="1600" b="0" dirty="0"/>
                        <a:t>64%</a:t>
                      </a:r>
                    </a:p>
                  </a:txBody>
                  <a:tcPr anchor="ctr"/>
                </a:tc>
                <a:tc>
                  <a:txBody>
                    <a:bodyPr/>
                    <a:lstStyle/>
                    <a:p>
                      <a:pPr algn="ctr"/>
                      <a:r>
                        <a:rPr lang="en-US" sz="1600" b="0" dirty="0"/>
                        <a:t>16.5 </a:t>
                      </a:r>
                      <a:r>
                        <a:rPr lang="en-US" sz="1600" b="0" dirty="0" err="1"/>
                        <a:t>mo</a:t>
                      </a:r>
                      <a:endParaRPr lang="en-US" sz="1600" b="0" dirty="0"/>
                    </a:p>
                  </a:txBody>
                  <a:tcPr anchor="ctr"/>
                </a:tc>
                <a:tc>
                  <a:txBody>
                    <a:bodyPr/>
                    <a:lstStyle/>
                    <a:p>
                      <a:pPr algn="ctr"/>
                      <a:r>
                        <a:rPr lang="en-US" sz="1600" b="0" dirty="0"/>
                        <a:t>39</a:t>
                      </a:r>
                    </a:p>
                  </a:txBody>
                  <a:tcPr anchor="ctr"/>
                </a:tc>
                <a:tc>
                  <a:txBody>
                    <a:bodyPr/>
                    <a:lstStyle/>
                    <a:p>
                      <a:pPr algn="ctr"/>
                      <a:r>
                        <a:rPr lang="en-US" sz="1600" b="0" dirty="0"/>
                        <a:t>85%</a:t>
                      </a:r>
                    </a:p>
                  </a:txBody>
                  <a:tcPr anchor="ctr"/>
                </a:tc>
                <a:tc>
                  <a:txBody>
                    <a:bodyPr/>
                    <a:lstStyle/>
                    <a:p>
                      <a:pPr algn="ctr"/>
                      <a:r>
                        <a:rPr lang="en-US" sz="1600" b="0" dirty="0"/>
                        <a:t>NR</a:t>
                      </a:r>
                    </a:p>
                  </a:txBody>
                  <a:tcPr anchor="ctr"/>
                </a:tc>
                <a:tc rowSpan="2">
                  <a:txBody>
                    <a:bodyPr/>
                    <a:lstStyle/>
                    <a:p>
                      <a:r>
                        <a:rPr lang="en-US" sz="1600" b="0" dirty="0"/>
                        <a:t>Dry mouth (36%), Diarrhea (22%), HTN (25%), elevated ALT/AST(20-22%), fatigue 19%</a:t>
                      </a:r>
                    </a:p>
                  </a:txBody>
                  <a:tcPr anchor="ctr"/>
                </a:tc>
                <a:extLst>
                  <a:ext uri="{0D108BD9-81ED-4DB2-BD59-A6C34878D82A}">
                    <a16:rowId xmlns:a16="http://schemas.microsoft.com/office/drawing/2014/main" val="929709020"/>
                  </a:ext>
                </a:extLst>
              </a:tr>
              <a:tr h="657800">
                <a:tc>
                  <a:txBody>
                    <a:bodyPr/>
                    <a:lstStyle/>
                    <a:p>
                      <a:endParaRPr lang="en-US" sz="1600" dirty="0"/>
                    </a:p>
                  </a:txBody>
                  <a:tcPr anchor="ctr"/>
                </a:tc>
                <a:tc>
                  <a:txBody>
                    <a:bodyPr/>
                    <a:lstStyle/>
                    <a:p>
                      <a:r>
                        <a:rPr lang="en-US" sz="1600" dirty="0">
                          <a:solidFill>
                            <a:schemeClr val="tx1"/>
                          </a:solidFill>
                        </a:rPr>
                        <a:t>Drilon A, et al. </a:t>
                      </a:r>
                    </a:p>
                    <a:p>
                      <a:r>
                        <a:rPr lang="en-US" sz="1600" dirty="0">
                          <a:solidFill>
                            <a:schemeClr val="tx1"/>
                          </a:solidFill>
                        </a:rPr>
                        <a:t>JCO 2022</a:t>
                      </a:r>
                    </a:p>
                  </a:txBody>
                  <a:tcPr anchor="ctr"/>
                </a:tc>
                <a:tc>
                  <a:txBody>
                    <a:bodyPr/>
                    <a:lstStyle/>
                    <a:p>
                      <a:pPr algn="ctr"/>
                      <a:r>
                        <a:rPr lang="en-US" sz="1600" b="0" dirty="0"/>
                        <a:t>247</a:t>
                      </a:r>
                    </a:p>
                  </a:txBody>
                  <a:tcPr anchor="ctr"/>
                </a:tc>
                <a:tc>
                  <a:txBody>
                    <a:bodyPr/>
                    <a:lstStyle/>
                    <a:p>
                      <a:pPr algn="ctr"/>
                      <a:r>
                        <a:rPr lang="en-US" sz="1600" b="0" dirty="0"/>
                        <a:t>61%</a:t>
                      </a:r>
                    </a:p>
                  </a:txBody>
                  <a:tcPr anchor="ctr"/>
                </a:tc>
                <a:tc>
                  <a:txBody>
                    <a:bodyPr/>
                    <a:lstStyle/>
                    <a:p>
                      <a:pPr algn="ctr"/>
                      <a:r>
                        <a:rPr lang="en-US" sz="1600" b="0" dirty="0"/>
                        <a:t>24.9 </a:t>
                      </a:r>
                      <a:r>
                        <a:rPr lang="en-US" sz="1600" b="0" dirty="0" err="1"/>
                        <a:t>mo</a:t>
                      </a:r>
                      <a:endParaRPr lang="en-US" sz="1600" b="0" dirty="0"/>
                    </a:p>
                  </a:txBody>
                  <a:tcPr anchor="ctr"/>
                </a:tc>
                <a:tc>
                  <a:txBody>
                    <a:bodyPr/>
                    <a:lstStyle/>
                    <a:p>
                      <a:pPr algn="ctr"/>
                      <a:r>
                        <a:rPr lang="en-US" sz="1600" b="0" dirty="0"/>
                        <a:t>69</a:t>
                      </a:r>
                    </a:p>
                  </a:txBody>
                  <a:tcPr anchor="ctr"/>
                </a:tc>
                <a:tc>
                  <a:txBody>
                    <a:bodyPr/>
                    <a:lstStyle/>
                    <a:p>
                      <a:pPr algn="ctr"/>
                      <a:r>
                        <a:rPr lang="en-US" sz="1600" b="0" dirty="0"/>
                        <a:t>84%</a:t>
                      </a:r>
                    </a:p>
                  </a:txBody>
                  <a:tcPr anchor="ctr"/>
                </a:tc>
                <a:tc>
                  <a:txBody>
                    <a:bodyPr/>
                    <a:lstStyle/>
                    <a:p>
                      <a:pPr algn="ctr"/>
                      <a:r>
                        <a:rPr lang="en-US" sz="1600" b="0" dirty="0"/>
                        <a:t>22.0</a:t>
                      </a:r>
                    </a:p>
                  </a:txBody>
                  <a:tcPr anchor="ctr"/>
                </a:tc>
                <a:tc vMerge="1">
                  <a:txBody>
                    <a:bodyPr/>
                    <a:lstStyle/>
                    <a:p>
                      <a:endParaRPr lang="en-US" sz="1600" b="0" dirty="0"/>
                    </a:p>
                  </a:txBody>
                  <a:tcPr/>
                </a:tc>
                <a:extLst>
                  <a:ext uri="{0D108BD9-81ED-4DB2-BD59-A6C34878D82A}">
                    <a16:rowId xmlns:a16="http://schemas.microsoft.com/office/drawing/2014/main" val="4283202260"/>
                  </a:ext>
                </a:extLst>
              </a:tr>
              <a:tr h="822960">
                <a:tc>
                  <a:txBody>
                    <a:bodyPr/>
                    <a:lstStyle/>
                    <a:p>
                      <a:r>
                        <a:rPr lang="en-US" sz="1600" b="1" dirty="0" err="1"/>
                        <a:t>Pralsetinib</a:t>
                      </a:r>
                      <a:endParaRPr lang="en-US" sz="1600" b="1" dirty="0"/>
                    </a:p>
                  </a:txBody>
                  <a:tcPr anchor="ctr"/>
                </a:tc>
                <a:tc>
                  <a:txBody>
                    <a:bodyPr/>
                    <a:lstStyle/>
                    <a:p>
                      <a:r>
                        <a:rPr lang="en-US" sz="1600" dirty="0" err="1"/>
                        <a:t>Gainor</a:t>
                      </a:r>
                      <a:r>
                        <a:rPr lang="en-US" sz="1600" dirty="0"/>
                        <a:t> JF, et al. Lancet Oncol 2021</a:t>
                      </a:r>
                    </a:p>
                  </a:txBody>
                  <a:tcPr anchor="ctr"/>
                </a:tc>
                <a:tc>
                  <a:txBody>
                    <a:bodyPr/>
                    <a:lstStyle/>
                    <a:p>
                      <a:pPr algn="ctr"/>
                      <a:r>
                        <a:rPr lang="en-US" sz="1600" b="0" dirty="0"/>
                        <a:t>87</a:t>
                      </a:r>
                    </a:p>
                  </a:txBody>
                  <a:tcPr anchor="ctr"/>
                </a:tc>
                <a:tc>
                  <a:txBody>
                    <a:bodyPr/>
                    <a:lstStyle/>
                    <a:p>
                      <a:pPr algn="ctr"/>
                      <a:r>
                        <a:rPr lang="en-US" sz="1600" b="0" dirty="0"/>
                        <a:t>61%</a:t>
                      </a:r>
                    </a:p>
                  </a:txBody>
                  <a:tcPr anchor="ctr"/>
                </a:tc>
                <a:tc>
                  <a:txBody>
                    <a:bodyPr/>
                    <a:lstStyle/>
                    <a:p>
                      <a:pPr algn="ctr"/>
                      <a:r>
                        <a:rPr lang="en-US" sz="1600" b="0" dirty="0"/>
                        <a:t>17.1 </a:t>
                      </a:r>
                      <a:r>
                        <a:rPr lang="en-US" sz="1600" b="0" dirty="0" err="1"/>
                        <a:t>mo</a:t>
                      </a:r>
                      <a:endParaRPr lang="en-US" sz="1600" b="0" dirty="0"/>
                    </a:p>
                  </a:txBody>
                  <a:tcPr anchor="ctr"/>
                </a:tc>
                <a:tc>
                  <a:txBody>
                    <a:bodyPr/>
                    <a:lstStyle/>
                    <a:p>
                      <a:pPr algn="ctr"/>
                      <a:r>
                        <a:rPr lang="en-US" sz="1600" b="0" dirty="0"/>
                        <a:t>27</a:t>
                      </a:r>
                    </a:p>
                  </a:txBody>
                  <a:tcPr anchor="ctr"/>
                </a:tc>
                <a:tc>
                  <a:txBody>
                    <a:bodyPr/>
                    <a:lstStyle/>
                    <a:p>
                      <a:pPr algn="ctr"/>
                      <a:r>
                        <a:rPr lang="en-US" sz="1600" b="0" dirty="0"/>
                        <a:t>70%</a:t>
                      </a:r>
                    </a:p>
                  </a:txBody>
                  <a:tcPr anchor="ctr"/>
                </a:tc>
                <a:tc>
                  <a:txBody>
                    <a:bodyPr/>
                    <a:lstStyle/>
                    <a:p>
                      <a:pPr algn="ctr"/>
                      <a:r>
                        <a:rPr lang="en-US" sz="1600" b="0" dirty="0"/>
                        <a:t>9.1 </a:t>
                      </a:r>
                      <a:r>
                        <a:rPr lang="en-US" sz="1600" b="0" dirty="0" err="1"/>
                        <a:t>mo</a:t>
                      </a:r>
                      <a:endParaRPr lang="en-US" sz="1600" b="0" dirty="0"/>
                    </a:p>
                  </a:txBody>
                  <a:tcPr anchor="ctr"/>
                </a:tc>
                <a:tc rowSpan="2">
                  <a:txBody>
                    <a:bodyPr/>
                    <a:lstStyle/>
                    <a:p>
                      <a:r>
                        <a:rPr lang="en-US" sz="1600" b="0" dirty="0"/>
                        <a:t>Neutropenia (42%), AST increase (39%), anemia (38%), WBC decreased (30%), ALT increase (27%)</a:t>
                      </a:r>
                    </a:p>
                    <a:p>
                      <a:r>
                        <a:rPr lang="en-US" sz="1600" b="0" dirty="0"/>
                        <a:t>HTN (25%)</a:t>
                      </a:r>
                    </a:p>
                  </a:txBody>
                  <a:tcPr anchor="ctr"/>
                </a:tc>
                <a:extLst>
                  <a:ext uri="{0D108BD9-81ED-4DB2-BD59-A6C34878D82A}">
                    <a16:rowId xmlns:a16="http://schemas.microsoft.com/office/drawing/2014/main" val="1610938696"/>
                  </a:ext>
                </a:extLst>
              </a:tr>
              <a:tr h="822960">
                <a:tc>
                  <a:txBody>
                    <a:bodyPr/>
                    <a:lstStyle/>
                    <a:p>
                      <a:endParaRPr lang="en-US" sz="1600" b="1" dirty="0"/>
                    </a:p>
                  </a:txBody>
                  <a:tcPr anchor="ctr"/>
                </a:tc>
                <a:tc>
                  <a:txBody>
                    <a:bodyPr/>
                    <a:lstStyle/>
                    <a:p>
                      <a:r>
                        <a:rPr lang="en-US" sz="1600" dirty="0" err="1"/>
                        <a:t>Griesinger</a:t>
                      </a:r>
                      <a:r>
                        <a:rPr lang="en-US" sz="1600" dirty="0"/>
                        <a:t> F, et al. Ann Oncol 2022</a:t>
                      </a:r>
                    </a:p>
                  </a:txBody>
                  <a:tcPr anchor="ctr"/>
                </a:tc>
                <a:tc>
                  <a:txBody>
                    <a:bodyPr/>
                    <a:lstStyle/>
                    <a:p>
                      <a:pPr algn="ctr"/>
                      <a:r>
                        <a:rPr lang="en-US" sz="1600" b="0" dirty="0"/>
                        <a:t>136</a:t>
                      </a:r>
                    </a:p>
                  </a:txBody>
                  <a:tcPr anchor="ctr"/>
                </a:tc>
                <a:tc>
                  <a:txBody>
                    <a:bodyPr/>
                    <a:lstStyle/>
                    <a:p>
                      <a:pPr algn="ctr"/>
                      <a:r>
                        <a:rPr lang="en-US" sz="1600" b="0" dirty="0"/>
                        <a:t>59%</a:t>
                      </a:r>
                    </a:p>
                  </a:txBody>
                  <a:tcPr anchor="ctr"/>
                </a:tc>
                <a:tc>
                  <a:txBody>
                    <a:bodyPr/>
                    <a:lstStyle/>
                    <a:p>
                      <a:pPr algn="ctr"/>
                      <a:r>
                        <a:rPr lang="en-US" sz="1600" b="0" dirty="0"/>
                        <a:t>16.5 </a:t>
                      </a:r>
                      <a:r>
                        <a:rPr lang="en-US" sz="1600" b="0" dirty="0" err="1"/>
                        <a:t>mo</a:t>
                      </a:r>
                      <a:endParaRPr lang="en-US" sz="1600" b="0" dirty="0"/>
                    </a:p>
                  </a:txBody>
                  <a:tcPr anchor="ctr"/>
                </a:tc>
                <a:tc>
                  <a:txBody>
                    <a:bodyPr/>
                    <a:lstStyle/>
                    <a:p>
                      <a:pPr algn="ctr"/>
                      <a:r>
                        <a:rPr lang="en-US" sz="1600" b="0" dirty="0"/>
                        <a:t>75</a:t>
                      </a:r>
                    </a:p>
                  </a:txBody>
                  <a:tcPr anchor="ctr"/>
                </a:tc>
                <a:tc>
                  <a:txBody>
                    <a:bodyPr/>
                    <a:lstStyle/>
                    <a:p>
                      <a:pPr algn="ctr"/>
                      <a:r>
                        <a:rPr lang="en-US" sz="1600" b="0" dirty="0"/>
                        <a:t>72%</a:t>
                      </a:r>
                    </a:p>
                  </a:txBody>
                  <a:tcPr anchor="ctr"/>
                </a:tc>
                <a:tc>
                  <a:txBody>
                    <a:bodyPr/>
                    <a:lstStyle/>
                    <a:p>
                      <a:pPr algn="ctr"/>
                      <a:r>
                        <a:rPr lang="en-US" sz="1600" b="0" dirty="0"/>
                        <a:t>13.0 </a:t>
                      </a:r>
                      <a:r>
                        <a:rPr lang="en-US" sz="1600" b="0" dirty="0" err="1"/>
                        <a:t>mo</a:t>
                      </a:r>
                      <a:endParaRPr lang="en-US" sz="1600" b="0" dirty="0"/>
                    </a:p>
                  </a:txBody>
                  <a:tcPr anchor="ctr"/>
                </a:tc>
                <a:tc vMerge="1">
                  <a:txBody>
                    <a:bodyPr/>
                    <a:lstStyle/>
                    <a:p>
                      <a:endParaRPr lang="en-US" sz="1600" b="0" dirty="0"/>
                    </a:p>
                  </a:txBody>
                  <a:tcPr/>
                </a:tc>
                <a:extLst>
                  <a:ext uri="{0D108BD9-81ED-4DB2-BD59-A6C34878D82A}">
                    <a16:rowId xmlns:a16="http://schemas.microsoft.com/office/drawing/2014/main" val="3140486008"/>
                  </a:ext>
                </a:extLst>
              </a:tr>
            </a:tbl>
          </a:graphicData>
        </a:graphic>
      </p:graphicFrame>
      <p:sp>
        <p:nvSpPr>
          <p:cNvPr id="8" name="Footer Placeholder 7">
            <a:extLst>
              <a:ext uri="{FF2B5EF4-FFF2-40B4-BE49-F238E27FC236}">
                <a16:creationId xmlns:a16="http://schemas.microsoft.com/office/drawing/2014/main" id="{3482424A-0C00-D53E-3E51-C74858F4D320}"/>
              </a:ext>
            </a:extLst>
          </p:cNvPr>
          <p:cNvSpPr>
            <a:spLocks noGrp="1"/>
          </p:cNvSpPr>
          <p:nvPr>
            <p:ph type="ftr" sz="quarter" idx="3"/>
          </p:nvPr>
        </p:nvSpPr>
        <p:spPr>
          <a:xfrm>
            <a:off x="609600" y="5878286"/>
            <a:ext cx="10744199" cy="920195"/>
          </a:xfrm>
        </p:spPr>
        <p:txBody>
          <a:bodyPr/>
          <a:lstStyle/>
          <a:p>
            <a:r>
              <a:rPr lang="en-US" dirty="0"/>
              <a:t># Based upon blinded independent review</a:t>
            </a:r>
          </a:p>
          <a:p>
            <a:r>
              <a:rPr lang="en-US" dirty="0"/>
              <a:t>AE, adverse event; ALT; alanine transaminase; AST; aspartate aminotransferase; </a:t>
            </a:r>
            <a:r>
              <a:rPr lang="en-US" dirty="0" err="1"/>
              <a:t>HTN</a:t>
            </a:r>
            <a:r>
              <a:rPr lang="en-US" dirty="0"/>
              <a:t>, hypertension; </a:t>
            </a:r>
            <a:r>
              <a:rPr lang="en-US" dirty="0" err="1"/>
              <a:t>TKI</a:t>
            </a:r>
            <a:r>
              <a:rPr lang="en-US" dirty="0"/>
              <a:t>, tyrosine kinase inhibitor; WBC, white blood cell.</a:t>
            </a:r>
          </a:p>
          <a:p>
            <a:r>
              <a:rPr lang="en-US" dirty="0"/>
              <a:t>Drilon A, et al. </a:t>
            </a:r>
            <a:r>
              <a:rPr lang="en-US" i="1" dirty="0"/>
              <a:t>N </a:t>
            </a:r>
            <a:r>
              <a:rPr lang="en-US" i="1" dirty="0" err="1"/>
              <a:t>Engl</a:t>
            </a:r>
            <a:r>
              <a:rPr lang="en-US" i="1" dirty="0"/>
              <a:t> J Med. </a:t>
            </a:r>
            <a:r>
              <a:rPr lang="en-US" dirty="0"/>
              <a:t>2020;383:813-24; Drilon A, et al. </a:t>
            </a:r>
            <a:r>
              <a:rPr lang="en-US" i="1" dirty="0"/>
              <a:t>J Clin Oncol. </a:t>
            </a:r>
            <a:r>
              <a:rPr lang="en-US" dirty="0"/>
              <a:t>Published online September 19, 2022; </a:t>
            </a:r>
            <a:r>
              <a:rPr lang="en-US" dirty="0" err="1"/>
              <a:t>Gainor</a:t>
            </a:r>
            <a:r>
              <a:rPr lang="en-US" dirty="0"/>
              <a:t> </a:t>
            </a:r>
            <a:r>
              <a:rPr lang="en-US" dirty="0" err="1"/>
              <a:t>JF</a:t>
            </a:r>
            <a:r>
              <a:rPr lang="en-US" dirty="0"/>
              <a:t>, et al. </a:t>
            </a:r>
            <a:r>
              <a:rPr lang="en-US" i="1" dirty="0"/>
              <a:t>Lancet Oncol. </a:t>
            </a:r>
            <a:r>
              <a:rPr lang="en-US" dirty="0"/>
              <a:t>2021;22:959-69; </a:t>
            </a:r>
            <a:r>
              <a:rPr lang="en-US" dirty="0" err="1"/>
              <a:t>Griesinger</a:t>
            </a:r>
            <a:r>
              <a:rPr lang="en-US" dirty="0"/>
              <a:t> F, et al. </a:t>
            </a:r>
            <a:r>
              <a:rPr lang="en-US" i="1" dirty="0"/>
              <a:t>Ann Oncol. </a:t>
            </a:r>
            <a:r>
              <a:rPr lang="en-US" dirty="0"/>
              <a:t>2022;33:1168-78.</a:t>
            </a:r>
          </a:p>
        </p:txBody>
      </p:sp>
    </p:spTree>
    <p:extLst>
      <p:ext uri="{BB962C8B-B14F-4D97-AF65-F5344CB8AC3E}">
        <p14:creationId xmlns:p14="http://schemas.microsoft.com/office/powerpoint/2010/main" val="8923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844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8058-AEAE-401C-8687-BCA4AEAEEBD1}"/>
              </a:ext>
            </a:extLst>
          </p:cNvPr>
          <p:cNvSpPr>
            <a:spLocks noGrp="1"/>
          </p:cNvSpPr>
          <p:nvPr>
            <p:ph type="title"/>
          </p:nvPr>
        </p:nvSpPr>
        <p:spPr/>
        <p:txBody>
          <a:bodyPr/>
          <a:lstStyle/>
          <a:p>
            <a:r>
              <a:rPr lang="en-US" dirty="0"/>
              <a:t>Selectivity Profile of </a:t>
            </a:r>
            <a:r>
              <a:rPr lang="en-US" i="1" dirty="0"/>
              <a:t>RET</a:t>
            </a:r>
            <a:r>
              <a:rPr lang="en-US" dirty="0"/>
              <a:t> Inhibitors</a:t>
            </a:r>
          </a:p>
        </p:txBody>
      </p:sp>
      <p:pic>
        <p:nvPicPr>
          <p:cNvPr id="4" name="Picture 3">
            <a:extLst>
              <a:ext uri="{FF2B5EF4-FFF2-40B4-BE49-F238E27FC236}">
                <a16:creationId xmlns:a16="http://schemas.microsoft.com/office/drawing/2014/main" id="{E0A1581A-F470-4BEB-A803-2BBDA4768F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20817" y="3207043"/>
            <a:ext cx="2254814" cy="2309142"/>
          </a:xfrm>
          <a:prstGeom prst="rect">
            <a:avLst/>
          </a:prstGeom>
        </p:spPr>
      </p:pic>
      <p:sp>
        <p:nvSpPr>
          <p:cNvPr id="5" name="TextBox 4">
            <a:extLst>
              <a:ext uri="{FF2B5EF4-FFF2-40B4-BE49-F238E27FC236}">
                <a16:creationId xmlns:a16="http://schemas.microsoft.com/office/drawing/2014/main" id="{4F05F135-8A15-4C14-BDDF-8DA7F99E0BB1}"/>
              </a:ext>
            </a:extLst>
          </p:cNvPr>
          <p:cNvSpPr txBox="1"/>
          <p:nvPr/>
        </p:nvSpPr>
        <p:spPr>
          <a:xfrm>
            <a:off x="8517962" y="2246496"/>
            <a:ext cx="3179492" cy="707886"/>
          </a:xfrm>
          <a:prstGeom prst="rect">
            <a:avLst/>
          </a:prstGeom>
          <a:noFill/>
        </p:spPr>
        <p:txBody>
          <a:bodyPr wrap="square" rtlCol="0">
            <a:spAutoFit/>
          </a:bodyPr>
          <a:lstStyle/>
          <a:p>
            <a:pPr algn="ctr" defTabSz="609539">
              <a:defRPr/>
            </a:pPr>
            <a:r>
              <a:rPr lang="en-US" sz="2000" b="1" dirty="0" err="1"/>
              <a:t>Selpercatinib</a:t>
            </a:r>
            <a:endParaRPr lang="en-US" sz="2000" b="1" dirty="0"/>
          </a:p>
          <a:p>
            <a:pPr algn="ctr" defTabSz="609539">
              <a:defRPr/>
            </a:pPr>
            <a:r>
              <a:rPr lang="en-US" sz="2000" b="1" dirty="0"/>
              <a:t>(LOXO-292)</a:t>
            </a:r>
          </a:p>
        </p:txBody>
      </p:sp>
      <p:sp>
        <p:nvSpPr>
          <p:cNvPr id="6" name="TextBox 5">
            <a:extLst>
              <a:ext uri="{FF2B5EF4-FFF2-40B4-BE49-F238E27FC236}">
                <a16:creationId xmlns:a16="http://schemas.microsoft.com/office/drawing/2014/main" id="{FB5BD69F-364D-45FC-AF42-E4CA09678871}"/>
              </a:ext>
            </a:extLst>
          </p:cNvPr>
          <p:cNvSpPr txBox="1"/>
          <p:nvPr/>
        </p:nvSpPr>
        <p:spPr>
          <a:xfrm>
            <a:off x="812891" y="2493074"/>
            <a:ext cx="2372857" cy="400110"/>
          </a:xfrm>
          <a:prstGeom prst="rect">
            <a:avLst/>
          </a:prstGeom>
          <a:noFill/>
        </p:spPr>
        <p:txBody>
          <a:bodyPr wrap="square" rtlCol="0">
            <a:spAutoFit/>
          </a:bodyPr>
          <a:lstStyle/>
          <a:p>
            <a:pPr defTabSz="609539">
              <a:defRPr/>
            </a:pPr>
            <a:r>
              <a:rPr lang="en-US" sz="2000" b="1" dirty="0"/>
              <a:t>Cabozantinib</a:t>
            </a:r>
          </a:p>
        </p:txBody>
      </p:sp>
      <p:sp>
        <p:nvSpPr>
          <p:cNvPr id="7" name="TextBox 6">
            <a:extLst>
              <a:ext uri="{FF2B5EF4-FFF2-40B4-BE49-F238E27FC236}">
                <a16:creationId xmlns:a16="http://schemas.microsoft.com/office/drawing/2014/main" id="{80158BA6-EFC1-4443-9ED2-E2855794C60D}"/>
              </a:ext>
            </a:extLst>
          </p:cNvPr>
          <p:cNvSpPr txBox="1"/>
          <p:nvPr/>
        </p:nvSpPr>
        <p:spPr>
          <a:xfrm>
            <a:off x="3140612" y="2496444"/>
            <a:ext cx="1939569" cy="400110"/>
          </a:xfrm>
          <a:prstGeom prst="rect">
            <a:avLst/>
          </a:prstGeom>
          <a:noFill/>
        </p:spPr>
        <p:txBody>
          <a:bodyPr wrap="square" rtlCol="0">
            <a:spAutoFit/>
          </a:bodyPr>
          <a:lstStyle/>
          <a:p>
            <a:pPr defTabSz="609539">
              <a:defRPr/>
            </a:pPr>
            <a:r>
              <a:rPr lang="en-US" sz="2000" b="1" dirty="0"/>
              <a:t>Vandetanib</a:t>
            </a:r>
          </a:p>
        </p:txBody>
      </p:sp>
      <p:pic>
        <p:nvPicPr>
          <p:cNvPr id="8" name="Picture 7">
            <a:extLst>
              <a:ext uri="{FF2B5EF4-FFF2-40B4-BE49-F238E27FC236}">
                <a16:creationId xmlns:a16="http://schemas.microsoft.com/office/drawing/2014/main" id="{7640FCE8-0EEF-49C4-8CA8-E88B39CACBD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2890" y="3026874"/>
            <a:ext cx="2216500" cy="2659802"/>
          </a:xfrm>
          <a:prstGeom prst="rect">
            <a:avLst/>
          </a:prstGeom>
        </p:spPr>
      </p:pic>
      <p:pic>
        <p:nvPicPr>
          <p:cNvPr id="9" name="Picture 8">
            <a:extLst>
              <a:ext uri="{FF2B5EF4-FFF2-40B4-BE49-F238E27FC236}">
                <a16:creationId xmlns:a16="http://schemas.microsoft.com/office/drawing/2014/main" id="{09954CAC-C717-4C21-B170-7F9C073C161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40611" y="2980899"/>
            <a:ext cx="2254813" cy="2705777"/>
          </a:xfrm>
          <a:prstGeom prst="rect">
            <a:avLst/>
          </a:prstGeom>
        </p:spPr>
      </p:pic>
      <p:pic>
        <p:nvPicPr>
          <p:cNvPr id="10" name="Picture 9">
            <a:extLst>
              <a:ext uri="{FF2B5EF4-FFF2-40B4-BE49-F238E27FC236}">
                <a16:creationId xmlns:a16="http://schemas.microsoft.com/office/drawing/2014/main" id="{DBA9AE2D-063B-4A6D-9270-882772F23C4C}"/>
              </a:ext>
            </a:extLst>
          </p:cNvPr>
          <p:cNvPicPr>
            <a:picLocks noChangeAspect="1"/>
          </p:cNvPicPr>
          <p:nvPr/>
        </p:nvPicPr>
        <p:blipFill rotWithShape="1">
          <a:blip r:embed="rId5"/>
          <a:srcRect l="8159" t="22989" r="66611" b="14945"/>
          <a:stretch/>
        </p:blipFill>
        <p:spPr>
          <a:xfrm>
            <a:off x="9431133" y="3144601"/>
            <a:ext cx="1928315" cy="2378368"/>
          </a:xfrm>
          <a:prstGeom prst="rect">
            <a:avLst/>
          </a:prstGeom>
        </p:spPr>
      </p:pic>
      <p:sp>
        <p:nvSpPr>
          <p:cNvPr id="11" name="TextBox 10">
            <a:extLst>
              <a:ext uri="{FF2B5EF4-FFF2-40B4-BE49-F238E27FC236}">
                <a16:creationId xmlns:a16="http://schemas.microsoft.com/office/drawing/2014/main" id="{B4171816-4461-40C3-B012-A31036FE6E76}"/>
              </a:ext>
            </a:extLst>
          </p:cNvPr>
          <p:cNvSpPr txBox="1"/>
          <p:nvPr/>
        </p:nvSpPr>
        <p:spPr>
          <a:xfrm>
            <a:off x="939113" y="1695494"/>
            <a:ext cx="4053016" cy="400110"/>
          </a:xfrm>
          <a:prstGeom prst="rect">
            <a:avLst/>
          </a:prstGeom>
          <a:noFill/>
        </p:spPr>
        <p:txBody>
          <a:bodyPr wrap="square" rtlCol="0">
            <a:spAutoFit/>
          </a:bodyPr>
          <a:lstStyle/>
          <a:p>
            <a:pPr defTabSz="609539">
              <a:defRPr/>
            </a:pPr>
            <a:r>
              <a:rPr lang="en-US" sz="2000" b="1" u="sng" dirty="0" err="1"/>
              <a:t>Multikinase</a:t>
            </a:r>
            <a:r>
              <a:rPr lang="en-US" sz="2000" b="1" u="sng" dirty="0"/>
              <a:t> Inhibitors (MKIs)</a:t>
            </a:r>
          </a:p>
        </p:txBody>
      </p:sp>
      <p:sp>
        <p:nvSpPr>
          <p:cNvPr id="13" name="TextBox 12">
            <a:extLst>
              <a:ext uri="{FF2B5EF4-FFF2-40B4-BE49-F238E27FC236}">
                <a16:creationId xmlns:a16="http://schemas.microsoft.com/office/drawing/2014/main" id="{2C707060-2358-45AE-91D2-119D126FB17C}"/>
              </a:ext>
            </a:extLst>
          </p:cNvPr>
          <p:cNvSpPr txBox="1"/>
          <p:nvPr/>
        </p:nvSpPr>
        <p:spPr>
          <a:xfrm>
            <a:off x="5962402" y="2251490"/>
            <a:ext cx="3179492" cy="707886"/>
          </a:xfrm>
          <a:prstGeom prst="rect">
            <a:avLst/>
          </a:prstGeom>
          <a:noFill/>
        </p:spPr>
        <p:txBody>
          <a:bodyPr wrap="square" rtlCol="0">
            <a:spAutoFit/>
          </a:bodyPr>
          <a:lstStyle/>
          <a:p>
            <a:pPr algn="ctr" defTabSz="609539">
              <a:defRPr/>
            </a:pPr>
            <a:r>
              <a:rPr lang="en-US" sz="2000" b="1" dirty="0" err="1"/>
              <a:t>Pralsetinib</a:t>
            </a:r>
            <a:r>
              <a:rPr lang="en-US" sz="2000" b="1" dirty="0"/>
              <a:t> </a:t>
            </a:r>
          </a:p>
          <a:p>
            <a:pPr algn="ctr" defTabSz="609539">
              <a:defRPr/>
            </a:pPr>
            <a:r>
              <a:rPr lang="en-US" sz="2000" b="1" dirty="0"/>
              <a:t>(BLU-667)</a:t>
            </a:r>
          </a:p>
        </p:txBody>
      </p:sp>
      <p:sp>
        <p:nvSpPr>
          <p:cNvPr id="14" name="TextBox 13">
            <a:extLst>
              <a:ext uri="{FF2B5EF4-FFF2-40B4-BE49-F238E27FC236}">
                <a16:creationId xmlns:a16="http://schemas.microsoft.com/office/drawing/2014/main" id="{FCA214B7-EB22-44CA-9009-ACFFBF3A36CB}"/>
              </a:ext>
            </a:extLst>
          </p:cNvPr>
          <p:cNvSpPr txBox="1"/>
          <p:nvPr/>
        </p:nvSpPr>
        <p:spPr>
          <a:xfrm>
            <a:off x="6826423" y="1695494"/>
            <a:ext cx="4053016" cy="400110"/>
          </a:xfrm>
          <a:prstGeom prst="rect">
            <a:avLst/>
          </a:prstGeom>
          <a:noFill/>
        </p:spPr>
        <p:txBody>
          <a:bodyPr wrap="square" rtlCol="0">
            <a:spAutoFit/>
          </a:bodyPr>
          <a:lstStyle/>
          <a:p>
            <a:pPr algn="ctr" defTabSz="609539">
              <a:defRPr/>
            </a:pPr>
            <a:r>
              <a:rPr lang="en-US" sz="2000" b="1" u="sng" dirty="0"/>
              <a:t>Selective </a:t>
            </a:r>
            <a:r>
              <a:rPr lang="en-US" sz="2000" b="1" i="1" u="sng" dirty="0"/>
              <a:t>RET</a:t>
            </a:r>
            <a:r>
              <a:rPr lang="en-US" sz="2000" b="1" u="sng" dirty="0"/>
              <a:t> Inhibitors</a:t>
            </a:r>
          </a:p>
        </p:txBody>
      </p:sp>
      <p:sp>
        <p:nvSpPr>
          <p:cNvPr id="15" name="Footer Placeholder 14">
            <a:extLst>
              <a:ext uri="{FF2B5EF4-FFF2-40B4-BE49-F238E27FC236}">
                <a16:creationId xmlns:a16="http://schemas.microsoft.com/office/drawing/2014/main" id="{F2A6D814-04D8-893D-31FA-833C323E0E46}"/>
              </a:ext>
            </a:extLst>
          </p:cNvPr>
          <p:cNvSpPr>
            <a:spLocks noGrp="1"/>
          </p:cNvSpPr>
          <p:nvPr>
            <p:ph type="ftr" sz="quarter" idx="3"/>
          </p:nvPr>
        </p:nvSpPr>
        <p:spPr/>
        <p:txBody>
          <a:bodyPr/>
          <a:lstStyle/>
          <a:p>
            <a:r>
              <a:rPr lang="en-US" dirty="0" err="1"/>
              <a:t>MKI</a:t>
            </a:r>
            <a:r>
              <a:rPr lang="en-US" dirty="0"/>
              <a:t>, </a:t>
            </a:r>
            <a:r>
              <a:rPr lang="en-US" dirty="0" err="1"/>
              <a:t>multikinase</a:t>
            </a:r>
            <a:r>
              <a:rPr lang="en-US" dirty="0"/>
              <a:t> inhibitor; </a:t>
            </a:r>
            <a:r>
              <a:rPr lang="en-US" i="1" dirty="0"/>
              <a:t>RET</a:t>
            </a:r>
            <a:r>
              <a:rPr lang="en-US" dirty="0"/>
              <a:t>, rearranged during transfection.</a:t>
            </a:r>
          </a:p>
          <a:p>
            <a:r>
              <a:rPr lang="en-US" dirty="0"/>
              <a:t>Subbiah V, et al. </a:t>
            </a:r>
            <a:r>
              <a:rPr lang="en-US" i="1" dirty="0"/>
              <a:t>Cancer </a:t>
            </a:r>
            <a:r>
              <a:rPr lang="en-US" i="1" dirty="0" err="1"/>
              <a:t>Discov</a:t>
            </a:r>
            <a:r>
              <a:rPr lang="en-US" i="1" dirty="0"/>
              <a:t>. </a:t>
            </a:r>
            <a:r>
              <a:rPr lang="en-US" dirty="0"/>
              <a:t>2018;8:836-49; Subbiah V, et al. </a:t>
            </a:r>
            <a:r>
              <a:rPr lang="en-US" i="1" dirty="0"/>
              <a:t>Ann Oncol. </a:t>
            </a:r>
            <a:r>
              <a:rPr lang="en-US" dirty="0"/>
              <a:t>2018;29:1869-76.</a:t>
            </a:r>
          </a:p>
        </p:txBody>
      </p:sp>
    </p:spTree>
    <p:extLst>
      <p:ext uri="{BB962C8B-B14F-4D97-AF65-F5344CB8AC3E}">
        <p14:creationId xmlns:p14="http://schemas.microsoft.com/office/powerpoint/2010/main" val="161482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0E40-0068-F54E-AA35-070E4609A057}"/>
              </a:ext>
            </a:extLst>
          </p:cNvPr>
          <p:cNvSpPr>
            <a:spLocks noGrp="1"/>
          </p:cNvSpPr>
          <p:nvPr>
            <p:ph type="title"/>
          </p:nvPr>
        </p:nvSpPr>
        <p:spPr/>
        <p:txBody>
          <a:bodyPr/>
          <a:lstStyle/>
          <a:p>
            <a:r>
              <a:rPr lang="en-US" dirty="0"/>
              <a:t>Libretto-001: </a:t>
            </a:r>
            <a:r>
              <a:rPr lang="en-US" dirty="0" err="1"/>
              <a:t>Selpercatinib</a:t>
            </a:r>
            <a:endParaRPr lang="en-US" dirty="0"/>
          </a:p>
        </p:txBody>
      </p:sp>
      <p:pic>
        <p:nvPicPr>
          <p:cNvPr id="4" name="Picture 3">
            <a:extLst>
              <a:ext uri="{FF2B5EF4-FFF2-40B4-BE49-F238E27FC236}">
                <a16:creationId xmlns:a16="http://schemas.microsoft.com/office/drawing/2014/main" id="{AEF0C6C5-8C9B-F641-9074-3A089D124BD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Lst>
          </a:blip>
          <a:srcRect t="9834" r="27296"/>
          <a:stretch/>
        </p:blipFill>
        <p:spPr>
          <a:xfrm>
            <a:off x="83492" y="2116331"/>
            <a:ext cx="5442131" cy="3458721"/>
          </a:xfrm>
          <a:prstGeom prst="rect">
            <a:avLst/>
          </a:prstGeom>
        </p:spPr>
      </p:pic>
      <p:sp>
        <p:nvSpPr>
          <p:cNvPr id="8" name="Rectangle 7">
            <a:extLst>
              <a:ext uri="{FF2B5EF4-FFF2-40B4-BE49-F238E27FC236}">
                <a16:creationId xmlns:a16="http://schemas.microsoft.com/office/drawing/2014/main" id="{56BB8DB6-7D0F-0844-98BC-4FFFB974151F}"/>
              </a:ext>
            </a:extLst>
          </p:cNvPr>
          <p:cNvSpPr/>
          <p:nvPr/>
        </p:nvSpPr>
        <p:spPr>
          <a:xfrm>
            <a:off x="7057625" y="1283715"/>
            <a:ext cx="553791" cy="233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grpSp>
        <p:nvGrpSpPr>
          <p:cNvPr id="14" name="Group 13">
            <a:extLst>
              <a:ext uri="{FF2B5EF4-FFF2-40B4-BE49-F238E27FC236}">
                <a16:creationId xmlns:a16="http://schemas.microsoft.com/office/drawing/2014/main" id="{3DCF7326-4673-2181-7CDF-F56ACB4AC199}"/>
              </a:ext>
            </a:extLst>
          </p:cNvPr>
          <p:cNvGrpSpPr/>
          <p:nvPr/>
        </p:nvGrpSpPr>
        <p:grpSpPr>
          <a:xfrm>
            <a:off x="5548958" y="2301537"/>
            <a:ext cx="6559550" cy="2935756"/>
            <a:chOff x="5548958" y="2301537"/>
            <a:chExt cx="6559550" cy="2935756"/>
          </a:xfrm>
        </p:grpSpPr>
        <p:pic>
          <p:nvPicPr>
            <p:cNvPr id="1029" name="Picture 5">
              <a:extLst>
                <a:ext uri="{FF2B5EF4-FFF2-40B4-BE49-F238E27FC236}">
                  <a16:creationId xmlns:a16="http://schemas.microsoft.com/office/drawing/2014/main" id="{FC2295FD-1DE9-4CA6-2DFB-F316360AF8D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8958" y="2309943"/>
              <a:ext cx="65595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141E41D-EA91-8FC4-8944-C9CD1C45C224}"/>
                </a:ext>
              </a:extLst>
            </p:cNvPr>
            <p:cNvSpPr/>
            <p:nvPr/>
          </p:nvSpPr>
          <p:spPr>
            <a:xfrm>
              <a:off x="5557224" y="2301537"/>
              <a:ext cx="148090"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90766DAA-60B9-364C-0395-D2281538E9C8}"/>
              </a:ext>
            </a:extLst>
          </p:cNvPr>
          <p:cNvSpPr>
            <a:spLocks noGrp="1"/>
          </p:cNvSpPr>
          <p:nvPr>
            <p:ph type="ftr" sz="quarter" idx="3"/>
          </p:nvPr>
        </p:nvSpPr>
        <p:spPr/>
        <p:txBody>
          <a:bodyPr/>
          <a:lstStyle/>
          <a:p>
            <a:r>
              <a:rPr lang="en-US" dirty="0"/>
              <a:t>NSCLC, non-small cell lung cancer; ORR, overall response rate. </a:t>
            </a:r>
          </a:p>
          <a:p>
            <a:r>
              <a:rPr lang="en-US" dirty="0"/>
              <a:t>Drilon A, et al. </a:t>
            </a:r>
            <a:r>
              <a:rPr lang="en-US" i="1" dirty="0"/>
              <a:t>N </a:t>
            </a:r>
            <a:r>
              <a:rPr lang="en-US" i="1" dirty="0" err="1"/>
              <a:t>Engl</a:t>
            </a:r>
            <a:r>
              <a:rPr lang="en-US" i="1" dirty="0"/>
              <a:t> J Med. </a:t>
            </a:r>
            <a:r>
              <a:rPr lang="en-US" dirty="0"/>
              <a:t>2020;383:813-24; Drilon A, et al. </a:t>
            </a:r>
            <a:r>
              <a:rPr lang="en-US" dirty="0" err="1"/>
              <a:t>WCLC</a:t>
            </a:r>
            <a:r>
              <a:rPr lang="en-US" dirty="0"/>
              <a:t> 2019; Abstract PL02.08.</a:t>
            </a:r>
          </a:p>
        </p:txBody>
      </p:sp>
      <p:sp>
        <p:nvSpPr>
          <p:cNvPr id="10" name="TextBox 9">
            <a:extLst>
              <a:ext uri="{FF2B5EF4-FFF2-40B4-BE49-F238E27FC236}">
                <a16:creationId xmlns:a16="http://schemas.microsoft.com/office/drawing/2014/main" id="{FAEDFCE1-07CE-1640-A863-63D81D018706}"/>
              </a:ext>
            </a:extLst>
          </p:cNvPr>
          <p:cNvSpPr txBox="1"/>
          <p:nvPr/>
        </p:nvSpPr>
        <p:spPr>
          <a:xfrm>
            <a:off x="7944628" y="2055724"/>
            <a:ext cx="2228045" cy="646331"/>
          </a:xfrm>
          <a:prstGeom prst="rect">
            <a:avLst/>
          </a:prstGeom>
          <a:noFill/>
        </p:spPr>
        <p:txBody>
          <a:bodyPr wrap="square" rtlCol="0">
            <a:spAutoFit/>
          </a:bodyPr>
          <a:lstStyle/>
          <a:p>
            <a:pPr algn="ctr" defTabSz="914377"/>
            <a:r>
              <a:rPr lang="en-US" b="1" dirty="0"/>
              <a:t>Prior Platinum</a:t>
            </a:r>
          </a:p>
          <a:p>
            <a:pPr algn="ctr" defTabSz="914377"/>
            <a:r>
              <a:rPr lang="en-US" b="1" dirty="0"/>
              <a:t>ORR 64-70%</a:t>
            </a:r>
          </a:p>
        </p:txBody>
      </p:sp>
    </p:spTree>
    <p:extLst>
      <p:ext uri="{BB962C8B-B14F-4D97-AF65-F5344CB8AC3E}">
        <p14:creationId xmlns:p14="http://schemas.microsoft.com/office/powerpoint/2010/main" val="82194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88A690-AD30-F590-0CD5-B41E32AB2C83}"/>
              </a:ext>
            </a:extLst>
          </p:cNvPr>
          <p:cNvPicPr>
            <a:picLocks noChangeAspect="1"/>
          </p:cNvPicPr>
          <p:nvPr/>
        </p:nvPicPr>
        <p:blipFill rotWithShape="1">
          <a:blip r:embed="rId2"/>
          <a:srcRect t="57240"/>
          <a:stretch/>
        </p:blipFill>
        <p:spPr>
          <a:xfrm>
            <a:off x="239471" y="2667001"/>
            <a:ext cx="5774639" cy="1967134"/>
          </a:xfrm>
          <a:prstGeom prst="rect">
            <a:avLst/>
          </a:prstGeom>
        </p:spPr>
      </p:pic>
      <p:sp>
        <p:nvSpPr>
          <p:cNvPr id="5" name="Title 1">
            <a:extLst>
              <a:ext uri="{FF2B5EF4-FFF2-40B4-BE49-F238E27FC236}">
                <a16:creationId xmlns:a16="http://schemas.microsoft.com/office/drawing/2014/main" id="{B51569D3-7E85-F6BE-07E5-76C7671876EC}"/>
              </a:ext>
            </a:extLst>
          </p:cNvPr>
          <p:cNvSpPr>
            <a:spLocks noGrp="1"/>
          </p:cNvSpPr>
          <p:nvPr>
            <p:ph type="title"/>
          </p:nvPr>
        </p:nvSpPr>
        <p:spPr/>
        <p:txBody>
          <a:bodyPr/>
          <a:lstStyle/>
          <a:p>
            <a:r>
              <a:rPr lang="en-US" dirty="0"/>
              <a:t>Libretto-001: Update </a:t>
            </a:r>
          </a:p>
        </p:txBody>
      </p:sp>
      <p:sp>
        <p:nvSpPr>
          <p:cNvPr id="8" name="TextBox 7">
            <a:extLst>
              <a:ext uri="{FF2B5EF4-FFF2-40B4-BE49-F238E27FC236}">
                <a16:creationId xmlns:a16="http://schemas.microsoft.com/office/drawing/2014/main" id="{2F3F7DE8-8592-E138-B7A2-7A692B1FBE65}"/>
              </a:ext>
            </a:extLst>
          </p:cNvPr>
          <p:cNvSpPr txBox="1"/>
          <p:nvPr/>
        </p:nvSpPr>
        <p:spPr>
          <a:xfrm>
            <a:off x="4579322" y="1550367"/>
            <a:ext cx="3033356" cy="646331"/>
          </a:xfrm>
          <a:prstGeom prst="rect">
            <a:avLst/>
          </a:prstGeom>
          <a:noFill/>
        </p:spPr>
        <p:txBody>
          <a:bodyPr wrap="square" rtlCol="0">
            <a:spAutoFit/>
          </a:bodyPr>
          <a:lstStyle/>
          <a:p>
            <a:pPr algn="ctr" defTabSz="914377">
              <a:defRPr/>
            </a:pPr>
            <a:r>
              <a:rPr lang="en-US" b="1" dirty="0"/>
              <a:t>Prior Platinum (N=247)</a:t>
            </a:r>
          </a:p>
          <a:p>
            <a:pPr algn="ctr" defTabSz="914377">
              <a:defRPr/>
            </a:pPr>
            <a:r>
              <a:rPr lang="en-US" b="1" dirty="0"/>
              <a:t>ORR 61%</a:t>
            </a:r>
          </a:p>
        </p:txBody>
      </p:sp>
      <p:grpSp>
        <p:nvGrpSpPr>
          <p:cNvPr id="3" name="Group 2">
            <a:extLst>
              <a:ext uri="{FF2B5EF4-FFF2-40B4-BE49-F238E27FC236}">
                <a16:creationId xmlns:a16="http://schemas.microsoft.com/office/drawing/2014/main" id="{53D9D902-14D2-9288-2720-9FDFACADE068}"/>
              </a:ext>
            </a:extLst>
          </p:cNvPr>
          <p:cNvGrpSpPr/>
          <p:nvPr/>
        </p:nvGrpSpPr>
        <p:grpSpPr>
          <a:xfrm>
            <a:off x="6259286" y="2196698"/>
            <a:ext cx="5693243" cy="3543218"/>
            <a:chOff x="6259286" y="2196698"/>
            <a:chExt cx="5693243" cy="3543218"/>
          </a:xfrm>
        </p:grpSpPr>
        <p:pic>
          <p:nvPicPr>
            <p:cNvPr id="10" name="Picture 9">
              <a:extLst>
                <a:ext uri="{FF2B5EF4-FFF2-40B4-BE49-F238E27FC236}">
                  <a16:creationId xmlns:a16="http://schemas.microsoft.com/office/drawing/2014/main" id="{BA1E9BD1-A23C-4633-A035-B8973D6CCAFA}"/>
                </a:ext>
              </a:extLst>
            </p:cNvPr>
            <p:cNvPicPr>
              <a:picLocks noChangeAspect="1"/>
            </p:cNvPicPr>
            <p:nvPr/>
          </p:nvPicPr>
          <p:blipFill rotWithShape="1">
            <a:blip r:embed="rId3"/>
            <a:srcRect l="49304"/>
            <a:stretch/>
          </p:blipFill>
          <p:spPr>
            <a:xfrm>
              <a:off x="6259286" y="2196698"/>
              <a:ext cx="5693243" cy="3543218"/>
            </a:xfrm>
            <a:prstGeom prst="rect">
              <a:avLst/>
            </a:prstGeom>
          </p:spPr>
        </p:pic>
        <p:sp>
          <p:nvSpPr>
            <p:cNvPr id="2" name="Rectangle 1">
              <a:extLst>
                <a:ext uri="{FF2B5EF4-FFF2-40B4-BE49-F238E27FC236}">
                  <a16:creationId xmlns:a16="http://schemas.microsoft.com/office/drawing/2014/main" id="{D9FA4B34-B438-481F-A19C-C75E65F4650E}"/>
                </a:ext>
              </a:extLst>
            </p:cNvPr>
            <p:cNvSpPr/>
            <p:nvPr/>
          </p:nvSpPr>
          <p:spPr>
            <a:xfrm>
              <a:off x="6328373" y="2361983"/>
              <a:ext cx="422031" cy="323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 name="Footer Placeholder 6">
            <a:extLst>
              <a:ext uri="{FF2B5EF4-FFF2-40B4-BE49-F238E27FC236}">
                <a16:creationId xmlns:a16="http://schemas.microsoft.com/office/drawing/2014/main" id="{E29F7248-A2A8-05F0-07A2-908A0AC7564C}"/>
              </a:ext>
            </a:extLst>
          </p:cNvPr>
          <p:cNvSpPr>
            <a:spLocks noGrp="1"/>
          </p:cNvSpPr>
          <p:nvPr>
            <p:ph type="ftr" sz="quarter" idx="3"/>
          </p:nvPr>
        </p:nvSpPr>
        <p:spPr/>
        <p:txBody>
          <a:bodyPr/>
          <a:lstStyle/>
          <a:p>
            <a:r>
              <a:rPr lang="en-US" dirty="0" err="1"/>
              <a:t>IQR</a:t>
            </a:r>
            <a:r>
              <a:rPr lang="en-US" dirty="0"/>
              <a:t>, interquartile range; </a:t>
            </a:r>
            <a:r>
              <a:rPr lang="en-US" dirty="0" err="1"/>
              <a:t>PFS</a:t>
            </a:r>
            <a:r>
              <a:rPr lang="en-US" dirty="0"/>
              <a:t>, progression-free survival.</a:t>
            </a:r>
          </a:p>
          <a:p>
            <a:r>
              <a:rPr lang="en-US" dirty="0"/>
              <a:t>Drilon A, et al. </a:t>
            </a:r>
            <a:r>
              <a:rPr lang="en-US" i="1" dirty="0"/>
              <a:t>J Clin Oncol. </a:t>
            </a:r>
            <a:r>
              <a:rPr lang="en-US" dirty="0"/>
              <a:t>Published online September 19, 2022. </a:t>
            </a:r>
          </a:p>
        </p:txBody>
      </p:sp>
    </p:spTree>
    <p:extLst>
      <p:ext uri="{BB962C8B-B14F-4D97-AF65-F5344CB8AC3E}">
        <p14:creationId xmlns:p14="http://schemas.microsoft.com/office/powerpoint/2010/main" val="274378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C45238-3FA8-B068-3E97-D82292C442AA}"/>
              </a:ext>
            </a:extLst>
          </p:cNvPr>
          <p:cNvSpPr>
            <a:spLocks noGrp="1"/>
          </p:cNvSpPr>
          <p:nvPr>
            <p:ph type="title"/>
          </p:nvPr>
        </p:nvSpPr>
        <p:spPr/>
        <p:txBody>
          <a:bodyPr/>
          <a:lstStyle/>
          <a:p>
            <a:r>
              <a:rPr lang="en-US" dirty="0" err="1"/>
              <a:t>Selpercatinib</a:t>
            </a:r>
            <a:r>
              <a:rPr lang="en-US" dirty="0"/>
              <a:t>: CNS Activity</a:t>
            </a:r>
          </a:p>
        </p:txBody>
      </p:sp>
      <p:pic>
        <p:nvPicPr>
          <p:cNvPr id="2" name="Picture 1">
            <a:extLst>
              <a:ext uri="{FF2B5EF4-FFF2-40B4-BE49-F238E27FC236}">
                <a16:creationId xmlns:a16="http://schemas.microsoft.com/office/drawing/2014/main" id="{FBD958AA-FD20-9EE2-2CDA-90CD071A98D0}"/>
              </a:ext>
            </a:extLst>
          </p:cNvPr>
          <p:cNvPicPr>
            <a:picLocks noChangeAspect="1"/>
          </p:cNvPicPr>
          <p:nvPr/>
        </p:nvPicPr>
        <p:blipFill rotWithShape="1">
          <a:blip r:embed="rId2"/>
          <a:srcRect t="10295"/>
          <a:stretch/>
        </p:blipFill>
        <p:spPr>
          <a:xfrm>
            <a:off x="1001824" y="1616117"/>
            <a:ext cx="9725017" cy="4060000"/>
          </a:xfrm>
          <a:prstGeom prst="rect">
            <a:avLst/>
          </a:prstGeom>
        </p:spPr>
      </p:pic>
      <p:sp>
        <p:nvSpPr>
          <p:cNvPr id="6" name="TextBox 5">
            <a:extLst>
              <a:ext uri="{FF2B5EF4-FFF2-40B4-BE49-F238E27FC236}">
                <a16:creationId xmlns:a16="http://schemas.microsoft.com/office/drawing/2014/main" id="{61A7E857-070A-0040-16E7-705688BA2259}"/>
              </a:ext>
            </a:extLst>
          </p:cNvPr>
          <p:cNvSpPr txBox="1"/>
          <p:nvPr/>
        </p:nvSpPr>
        <p:spPr>
          <a:xfrm>
            <a:off x="2897628" y="1858166"/>
            <a:ext cx="7313171" cy="1015663"/>
          </a:xfrm>
          <a:prstGeom prst="rect">
            <a:avLst/>
          </a:prstGeom>
          <a:noFill/>
        </p:spPr>
        <p:txBody>
          <a:bodyPr wrap="square" rtlCol="0">
            <a:spAutoFit/>
          </a:bodyPr>
          <a:lstStyle/>
          <a:p>
            <a:pPr algn="ctr" defTabSz="609555">
              <a:defRPr/>
            </a:pPr>
            <a:r>
              <a:rPr lang="en-US" sz="2000" dirty="0">
                <a:solidFill>
                  <a:prstClr val="black"/>
                </a:solidFill>
              </a:rPr>
              <a:t>Patients with Measurable Brain Metastases (N=26)</a:t>
            </a:r>
          </a:p>
          <a:p>
            <a:pPr algn="ctr" defTabSz="609555">
              <a:defRPr/>
            </a:pPr>
            <a:r>
              <a:rPr lang="en-US" sz="2000" dirty="0">
                <a:solidFill>
                  <a:prstClr val="black"/>
                </a:solidFill>
              </a:rPr>
              <a:t>Intracranial ORR = 85%</a:t>
            </a:r>
            <a:br>
              <a:rPr lang="en-US" sz="2000" dirty="0">
                <a:solidFill>
                  <a:prstClr val="black"/>
                </a:solidFill>
              </a:rPr>
            </a:br>
            <a:endParaRPr lang="en-US" sz="2000" dirty="0">
              <a:solidFill>
                <a:prstClr val="black"/>
              </a:solidFill>
            </a:endParaRPr>
          </a:p>
        </p:txBody>
      </p:sp>
      <p:sp>
        <p:nvSpPr>
          <p:cNvPr id="7" name="Footer Placeholder 6">
            <a:extLst>
              <a:ext uri="{FF2B5EF4-FFF2-40B4-BE49-F238E27FC236}">
                <a16:creationId xmlns:a16="http://schemas.microsoft.com/office/drawing/2014/main" id="{C1BA4EED-D244-D794-4505-FA8C1FC704F2}"/>
              </a:ext>
            </a:extLst>
          </p:cNvPr>
          <p:cNvSpPr>
            <a:spLocks noGrp="1"/>
          </p:cNvSpPr>
          <p:nvPr>
            <p:ph type="ftr" sz="quarter" idx="3"/>
          </p:nvPr>
        </p:nvSpPr>
        <p:spPr/>
        <p:txBody>
          <a:bodyPr/>
          <a:lstStyle/>
          <a:p>
            <a:r>
              <a:rPr lang="en-US" dirty="0"/>
              <a:t>CNS, central nervous system. </a:t>
            </a:r>
          </a:p>
          <a:p>
            <a:r>
              <a:rPr lang="en-US" dirty="0"/>
              <a:t>Drilon A, et al. </a:t>
            </a:r>
            <a:r>
              <a:rPr lang="en-US" i="1" dirty="0"/>
              <a:t>J Clin Oncol. </a:t>
            </a:r>
            <a:r>
              <a:rPr lang="en-US" dirty="0"/>
              <a:t>Published online September 19, 2022. </a:t>
            </a:r>
          </a:p>
        </p:txBody>
      </p:sp>
    </p:spTree>
    <p:extLst>
      <p:ext uri="{BB962C8B-B14F-4D97-AF65-F5344CB8AC3E}">
        <p14:creationId xmlns:p14="http://schemas.microsoft.com/office/powerpoint/2010/main" val="422399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6289532-F3DD-AC0B-F4F8-5AE899EAFD26}"/>
              </a:ext>
            </a:extLst>
          </p:cNvPr>
          <p:cNvGrpSpPr>
            <a:grpSpLocks noChangeAspect="1"/>
          </p:cNvGrpSpPr>
          <p:nvPr/>
        </p:nvGrpSpPr>
        <p:grpSpPr bwMode="auto">
          <a:xfrm>
            <a:off x="5259453" y="1858804"/>
            <a:ext cx="6530511" cy="2822053"/>
            <a:chOff x="3341" y="1435"/>
            <a:chExt cx="3890" cy="1681"/>
          </a:xfrm>
        </p:grpSpPr>
        <p:sp>
          <p:nvSpPr>
            <p:cNvPr id="6" name="AutoShape 3">
              <a:extLst>
                <a:ext uri="{FF2B5EF4-FFF2-40B4-BE49-F238E27FC236}">
                  <a16:creationId xmlns:a16="http://schemas.microsoft.com/office/drawing/2014/main" id="{1A612019-62C3-2B9C-488F-A02888112BA8}"/>
                </a:ext>
              </a:extLst>
            </p:cNvPr>
            <p:cNvSpPr>
              <a:spLocks noChangeAspect="1" noChangeArrowheads="1" noTextEdit="1"/>
            </p:cNvSpPr>
            <p:nvPr/>
          </p:nvSpPr>
          <p:spPr bwMode="auto">
            <a:xfrm>
              <a:off x="3341" y="1435"/>
              <a:ext cx="3890"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6114DA32-27D9-B8F4-DF5A-8BC0F9A152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a:stretch>
              <a:fillRect/>
            </a:stretch>
          </p:blipFill>
          <p:spPr bwMode="auto">
            <a:xfrm>
              <a:off x="3341" y="1435"/>
              <a:ext cx="3894"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a:extLst>
              <a:ext uri="{FF2B5EF4-FFF2-40B4-BE49-F238E27FC236}">
                <a16:creationId xmlns:a16="http://schemas.microsoft.com/office/drawing/2014/main" id="{5C4E1C60-CD12-5048-A2EC-2DA2380CBE1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6000"/>
                    </a14:imgEffect>
                  </a14:imgLayer>
                </a14:imgProps>
              </a:ext>
              <a:ext uri="{28A0092B-C50C-407E-A947-70E740481C1C}">
                <a14:useLocalDpi xmlns:a14="http://schemas.microsoft.com/office/drawing/2010/main" val="0"/>
              </a:ext>
            </a:extLst>
          </a:blip>
          <a:srcRect/>
          <a:stretch/>
        </p:blipFill>
        <p:spPr bwMode="auto">
          <a:xfrm>
            <a:off x="271482" y="1637402"/>
            <a:ext cx="4518232" cy="358319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F0B5479-7F91-174D-A89A-FE3DCAC9E9E4}"/>
              </a:ext>
            </a:extLst>
          </p:cNvPr>
          <p:cNvSpPr>
            <a:spLocks noGrp="1"/>
          </p:cNvSpPr>
          <p:nvPr>
            <p:ph type="title"/>
          </p:nvPr>
        </p:nvSpPr>
        <p:spPr/>
        <p:txBody>
          <a:bodyPr>
            <a:normAutofit/>
          </a:bodyPr>
          <a:lstStyle/>
          <a:p>
            <a:r>
              <a:rPr lang="en-US" dirty="0"/>
              <a:t>ARROW: </a:t>
            </a:r>
            <a:r>
              <a:rPr lang="en-US" dirty="0" err="1"/>
              <a:t>Pralsetinib</a:t>
            </a:r>
            <a:endParaRPr lang="en-US" dirty="0"/>
          </a:p>
        </p:txBody>
      </p:sp>
      <p:sp>
        <p:nvSpPr>
          <p:cNvPr id="4" name="TextBox 3">
            <a:extLst>
              <a:ext uri="{FF2B5EF4-FFF2-40B4-BE49-F238E27FC236}">
                <a16:creationId xmlns:a16="http://schemas.microsoft.com/office/drawing/2014/main" id="{413EE79A-E3ED-0445-AB5E-34243C5C76F1}"/>
              </a:ext>
            </a:extLst>
          </p:cNvPr>
          <p:cNvSpPr txBox="1"/>
          <p:nvPr/>
        </p:nvSpPr>
        <p:spPr>
          <a:xfrm>
            <a:off x="7298480" y="1373136"/>
            <a:ext cx="2807595" cy="646331"/>
          </a:xfrm>
          <a:prstGeom prst="rect">
            <a:avLst/>
          </a:prstGeom>
          <a:noFill/>
        </p:spPr>
        <p:txBody>
          <a:bodyPr wrap="square" rtlCol="0">
            <a:spAutoFit/>
          </a:bodyPr>
          <a:lstStyle/>
          <a:p>
            <a:pPr algn="ctr" defTabSz="914377"/>
            <a:r>
              <a:rPr lang="en-US" dirty="0"/>
              <a:t>Prior Platinum-Doublet</a:t>
            </a:r>
          </a:p>
          <a:p>
            <a:pPr algn="ctr" defTabSz="914377"/>
            <a:r>
              <a:rPr lang="en-US" dirty="0"/>
              <a:t>ORR 61%</a:t>
            </a:r>
          </a:p>
        </p:txBody>
      </p:sp>
      <p:sp>
        <p:nvSpPr>
          <p:cNvPr id="2" name="TextBox 1">
            <a:extLst>
              <a:ext uri="{FF2B5EF4-FFF2-40B4-BE49-F238E27FC236}">
                <a16:creationId xmlns:a16="http://schemas.microsoft.com/office/drawing/2014/main" id="{A7CD66EB-8878-FB46-853A-28B481C63E92}"/>
              </a:ext>
            </a:extLst>
          </p:cNvPr>
          <p:cNvSpPr txBox="1"/>
          <p:nvPr/>
        </p:nvSpPr>
        <p:spPr>
          <a:xfrm>
            <a:off x="5783720" y="5161294"/>
            <a:ext cx="646331" cy="338554"/>
          </a:xfrm>
          <a:prstGeom prst="rect">
            <a:avLst/>
          </a:prstGeom>
          <a:noFill/>
        </p:spPr>
        <p:txBody>
          <a:bodyPr wrap="none" rtlCol="0">
            <a:spAutoFit/>
          </a:bodyPr>
          <a:lstStyle/>
          <a:p>
            <a:r>
              <a:rPr lang="en-US" sz="1600" dirty="0"/>
              <a:t>n=87</a:t>
            </a:r>
          </a:p>
        </p:txBody>
      </p:sp>
      <p:sp>
        <p:nvSpPr>
          <p:cNvPr id="7" name="Footer Placeholder 6">
            <a:extLst>
              <a:ext uri="{FF2B5EF4-FFF2-40B4-BE49-F238E27FC236}">
                <a16:creationId xmlns:a16="http://schemas.microsoft.com/office/drawing/2014/main" id="{0E3360FE-01B1-017F-9FB9-16E53051C5B0}"/>
              </a:ext>
            </a:extLst>
          </p:cNvPr>
          <p:cNvSpPr>
            <a:spLocks noGrp="1"/>
          </p:cNvSpPr>
          <p:nvPr>
            <p:ph type="ftr" sz="quarter" idx="3"/>
          </p:nvPr>
        </p:nvSpPr>
        <p:spPr>
          <a:xfrm>
            <a:off x="609600" y="6356350"/>
            <a:ext cx="11277600" cy="442131"/>
          </a:xfrm>
        </p:spPr>
        <p:txBody>
          <a:bodyPr/>
          <a:lstStyle/>
          <a:p>
            <a:r>
              <a:rPr lang="en-US" dirty="0" err="1"/>
              <a:t>ECOG</a:t>
            </a:r>
            <a:r>
              <a:rPr lang="en-US" dirty="0"/>
              <a:t> PS, Eastern Cooperative Oncology Group Performance Status; </a:t>
            </a:r>
            <a:r>
              <a:rPr lang="en-US" dirty="0" err="1"/>
              <a:t>MTC</a:t>
            </a:r>
            <a:r>
              <a:rPr lang="en-US" dirty="0"/>
              <a:t>, medullary thyroid cancer; </a:t>
            </a:r>
            <a:r>
              <a:rPr lang="en-US" dirty="0" err="1"/>
              <a:t>RECIST</a:t>
            </a:r>
            <a:r>
              <a:rPr lang="en-US" dirty="0"/>
              <a:t>, Response Evaluation Criteria in Solid Tumors. </a:t>
            </a:r>
          </a:p>
          <a:p>
            <a:r>
              <a:rPr lang="en-US" dirty="0" err="1"/>
              <a:t>Gainor</a:t>
            </a:r>
            <a:r>
              <a:rPr lang="en-US" dirty="0"/>
              <a:t> </a:t>
            </a:r>
            <a:r>
              <a:rPr lang="en-US" dirty="0" err="1"/>
              <a:t>JF</a:t>
            </a:r>
            <a:r>
              <a:rPr lang="en-US" dirty="0"/>
              <a:t>, et al. </a:t>
            </a:r>
            <a:r>
              <a:rPr lang="en-US" i="1" dirty="0"/>
              <a:t>Lancet Oncol. </a:t>
            </a:r>
            <a:r>
              <a:rPr lang="en-US" dirty="0"/>
              <a:t>2021;22:959-69.</a:t>
            </a:r>
          </a:p>
        </p:txBody>
      </p:sp>
    </p:spTree>
    <p:extLst>
      <p:ext uri="{BB962C8B-B14F-4D97-AF65-F5344CB8AC3E}">
        <p14:creationId xmlns:p14="http://schemas.microsoft.com/office/powerpoint/2010/main" val="129180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diagram&#10;&#10;Description automatically generated">
            <a:extLst>
              <a:ext uri="{FF2B5EF4-FFF2-40B4-BE49-F238E27FC236}">
                <a16:creationId xmlns:a16="http://schemas.microsoft.com/office/drawing/2014/main" id="{6674D7AC-35F9-46E9-B9F1-2E6E167D6755}"/>
              </a:ext>
            </a:extLst>
          </p:cNvPr>
          <p:cNvPicPr>
            <a:picLocks noChangeAspect="1"/>
          </p:cNvPicPr>
          <p:nvPr/>
        </p:nvPicPr>
        <p:blipFill rotWithShape="1">
          <a:blip r:embed="rId3"/>
          <a:srcRect t="55812" b="-1"/>
          <a:stretch/>
        </p:blipFill>
        <p:spPr>
          <a:xfrm>
            <a:off x="988541" y="2124406"/>
            <a:ext cx="10362420" cy="3099852"/>
          </a:xfrm>
          <a:prstGeom prst="rect">
            <a:avLst/>
          </a:prstGeom>
        </p:spPr>
      </p:pic>
      <p:sp>
        <p:nvSpPr>
          <p:cNvPr id="10" name="TextBox 9">
            <a:extLst>
              <a:ext uri="{FF2B5EF4-FFF2-40B4-BE49-F238E27FC236}">
                <a16:creationId xmlns:a16="http://schemas.microsoft.com/office/drawing/2014/main" id="{E8B738D3-CDED-DBA2-CDCF-1C07ED633B98}"/>
              </a:ext>
            </a:extLst>
          </p:cNvPr>
          <p:cNvSpPr txBox="1"/>
          <p:nvPr/>
        </p:nvSpPr>
        <p:spPr>
          <a:xfrm>
            <a:off x="4692202" y="1493295"/>
            <a:ext cx="2807595" cy="646331"/>
          </a:xfrm>
          <a:prstGeom prst="rect">
            <a:avLst/>
          </a:prstGeom>
          <a:noFill/>
        </p:spPr>
        <p:txBody>
          <a:bodyPr wrap="square" rtlCol="0">
            <a:spAutoFit/>
          </a:bodyPr>
          <a:lstStyle/>
          <a:p>
            <a:pPr algn="ctr" defTabSz="914377">
              <a:defRPr/>
            </a:pPr>
            <a:r>
              <a:rPr lang="en-US" dirty="0"/>
              <a:t>Prior Platinum-Doublet</a:t>
            </a:r>
          </a:p>
          <a:p>
            <a:pPr algn="ctr" defTabSz="914377">
              <a:defRPr/>
            </a:pPr>
            <a:r>
              <a:rPr lang="en-US" dirty="0"/>
              <a:t>ORR 59%</a:t>
            </a:r>
          </a:p>
        </p:txBody>
      </p:sp>
      <p:sp>
        <p:nvSpPr>
          <p:cNvPr id="2" name="TextBox 1">
            <a:extLst>
              <a:ext uri="{FF2B5EF4-FFF2-40B4-BE49-F238E27FC236}">
                <a16:creationId xmlns:a16="http://schemas.microsoft.com/office/drawing/2014/main" id="{2A2E5EAD-841D-DBC1-E51A-F3F56A7EA6F8}"/>
              </a:ext>
            </a:extLst>
          </p:cNvPr>
          <p:cNvSpPr txBox="1"/>
          <p:nvPr/>
        </p:nvSpPr>
        <p:spPr>
          <a:xfrm>
            <a:off x="5763682" y="2164475"/>
            <a:ext cx="686406" cy="307777"/>
          </a:xfrm>
          <a:prstGeom prst="rect">
            <a:avLst/>
          </a:prstGeom>
          <a:noFill/>
        </p:spPr>
        <p:txBody>
          <a:bodyPr wrap="none" rtlCol="0">
            <a:spAutoFit/>
          </a:bodyPr>
          <a:lstStyle/>
          <a:p>
            <a:r>
              <a:rPr lang="en-US" sz="1400" dirty="0"/>
              <a:t>n=120</a:t>
            </a:r>
          </a:p>
        </p:txBody>
      </p:sp>
      <p:sp>
        <p:nvSpPr>
          <p:cNvPr id="7" name="TextBox 6">
            <a:extLst>
              <a:ext uri="{FF2B5EF4-FFF2-40B4-BE49-F238E27FC236}">
                <a16:creationId xmlns:a16="http://schemas.microsoft.com/office/drawing/2014/main" id="{C4D76955-B30B-4933-D23D-165C7ED19703}"/>
              </a:ext>
            </a:extLst>
          </p:cNvPr>
          <p:cNvSpPr txBox="1"/>
          <p:nvPr/>
        </p:nvSpPr>
        <p:spPr>
          <a:xfrm>
            <a:off x="321694" y="5351345"/>
            <a:ext cx="11554620" cy="297454"/>
          </a:xfrm>
          <a:prstGeom prst="rect">
            <a:avLst/>
          </a:prstGeom>
          <a:noFill/>
        </p:spPr>
        <p:txBody>
          <a:bodyPr wrap="square" rtlCol="0">
            <a:spAutoFit/>
          </a:bodyPr>
          <a:lstStyle/>
          <a:p>
            <a:pPr algn="ctr"/>
            <a:r>
              <a:rPr lang="en-US" sz="1333" dirty="0"/>
              <a:t>The dotted lines represent the thresholds for progressive disease (+20%), partial response (-30%), and complete response (-100%) as per RECIST.</a:t>
            </a:r>
          </a:p>
        </p:txBody>
      </p:sp>
      <p:sp>
        <p:nvSpPr>
          <p:cNvPr id="3" name="Title 2">
            <a:extLst>
              <a:ext uri="{FF2B5EF4-FFF2-40B4-BE49-F238E27FC236}">
                <a16:creationId xmlns:a16="http://schemas.microsoft.com/office/drawing/2014/main" id="{94C96D26-FA93-0751-C809-58DB2F67551B}"/>
              </a:ext>
            </a:extLst>
          </p:cNvPr>
          <p:cNvSpPr>
            <a:spLocks noGrp="1"/>
          </p:cNvSpPr>
          <p:nvPr>
            <p:ph type="title"/>
          </p:nvPr>
        </p:nvSpPr>
        <p:spPr/>
        <p:txBody>
          <a:bodyPr/>
          <a:lstStyle/>
          <a:p>
            <a:r>
              <a:rPr lang="en-US" dirty="0"/>
              <a:t>ARROW Update: Tumor Shrinkage in Patients With </a:t>
            </a:r>
            <a:r>
              <a:rPr lang="en-US" i="1" dirty="0"/>
              <a:t>RET</a:t>
            </a:r>
            <a:r>
              <a:rPr lang="en-US" dirty="0"/>
              <a:t> Fusion-Positive NSCLC Treated With </a:t>
            </a:r>
            <a:r>
              <a:rPr lang="en-US" dirty="0" err="1"/>
              <a:t>Pralsetinib</a:t>
            </a:r>
            <a:endParaRPr lang="en-US" dirty="0"/>
          </a:p>
        </p:txBody>
      </p:sp>
      <p:sp>
        <p:nvSpPr>
          <p:cNvPr id="11" name="Footer Placeholder 10">
            <a:extLst>
              <a:ext uri="{FF2B5EF4-FFF2-40B4-BE49-F238E27FC236}">
                <a16:creationId xmlns:a16="http://schemas.microsoft.com/office/drawing/2014/main" id="{122C0A54-9D29-242D-3A4E-39C0DE9FB217}"/>
              </a:ext>
            </a:extLst>
          </p:cNvPr>
          <p:cNvSpPr>
            <a:spLocks noGrp="1"/>
          </p:cNvSpPr>
          <p:nvPr>
            <p:ph type="ftr" sz="quarter" idx="3"/>
          </p:nvPr>
        </p:nvSpPr>
        <p:spPr/>
        <p:txBody>
          <a:bodyPr/>
          <a:lstStyle/>
          <a:p>
            <a:r>
              <a:rPr lang="en-US" dirty="0" err="1"/>
              <a:t>Griesinger</a:t>
            </a:r>
            <a:r>
              <a:rPr lang="en-US" dirty="0"/>
              <a:t> F, et al. </a:t>
            </a:r>
            <a:r>
              <a:rPr lang="en-US" i="1" dirty="0"/>
              <a:t>Ann Oncol. </a:t>
            </a:r>
            <a:r>
              <a:rPr lang="en-US" dirty="0"/>
              <a:t>2022;33:1168-78.</a:t>
            </a:r>
          </a:p>
        </p:txBody>
      </p:sp>
    </p:spTree>
    <p:extLst>
      <p:ext uri="{BB962C8B-B14F-4D97-AF65-F5344CB8AC3E}">
        <p14:creationId xmlns:p14="http://schemas.microsoft.com/office/powerpoint/2010/main" val="118498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189DC1-224F-4E11-9830-0CB3EFACFCC5}"/>
              </a:ext>
            </a:extLst>
          </p:cNvPr>
          <p:cNvSpPr/>
          <p:nvPr/>
        </p:nvSpPr>
        <p:spPr>
          <a:xfrm>
            <a:off x="274892" y="5498006"/>
            <a:ext cx="11251195" cy="392415"/>
          </a:xfrm>
          <a:prstGeom prst="rect">
            <a:avLst/>
          </a:prstGeom>
          <a:noFill/>
        </p:spPr>
        <p:txBody>
          <a:bodyPr wrap="square" anchor="b" anchorCtr="0">
            <a:noAutofit/>
          </a:bodyPr>
          <a:lstStyle/>
          <a:p>
            <a:pPr defTabSz="457178">
              <a:defRPr/>
            </a:pPr>
            <a:r>
              <a:rPr lang="en-US" sz="751" dirty="0">
                <a:solidFill>
                  <a:srgbClr val="000000"/>
                </a:solidFill>
                <a:latin typeface="Arial" panose="020B0604020202020204" pitchFamily="34" charset="0"/>
                <a:cs typeface="Arial" panose="020B0604020202020204" pitchFamily="34" charset="0"/>
                <a:sym typeface="Helvetica"/>
              </a:rPr>
              <a:t>CNS, central nervous system.</a:t>
            </a:r>
          </a:p>
        </p:txBody>
      </p:sp>
      <p:sp>
        <p:nvSpPr>
          <p:cNvPr id="2" name="Rectangle 1">
            <a:extLst>
              <a:ext uri="{FF2B5EF4-FFF2-40B4-BE49-F238E27FC236}">
                <a16:creationId xmlns:a16="http://schemas.microsoft.com/office/drawing/2014/main" id="{8933672B-7A67-4A3F-9BAD-DC869248F4A3}"/>
              </a:ext>
            </a:extLst>
          </p:cNvPr>
          <p:cNvSpPr/>
          <p:nvPr/>
        </p:nvSpPr>
        <p:spPr>
          <a:xfrm>
            <a:off x="206328" y="5757179"/>
            <a:ext cx="11985673" cy="629231"/>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3250953" hangingPunct="0">
              <a:defRPr/>
            </a:pPr>
            <a:endParaRPr lang="en-US" sz="3200">
              <a:solidFill>
                <a:srgbClr val="5E5E5E"/>
              </a:solidFill>
              <a:latin typeface="Calibri"/>
              <a:sym typeface="Helvetica"/>
            </a:endParaRPr>
          </a:p>
        </p:txBody>
      </p:sp>
      <p:pic>
        <p:nvPicPr>
          <p:cNvPr id="3" name="Picture 2" descr="Chart, waterfall chart, box and whisker chart&#10;&#10;Description automatically generated">
            <a:extLst>
              <a:ext uri="{FF2B5EF4-FFF2-40B4-BE49-F238E27FC236}">
                <a16:creationId xmlns:a16="http://schemas.microsoft.com/office/drawing/2014/main" id="{14827337-7FB5-3C50-3C16-63B24A4E24CB}"/>
              </a:ext>
            </a:extLst>
          </p:cNvPr>
          <p:cNvPicPr>
            <a:picLocks noChangeAspect="1"/>
          </p:cNvPicPr>
          <p:nvPr/>
        </p:nvPicPr>
        <p:blipFill>
          <a:blip r:embed="rId3"/>
          <a:stretch>
            <a:fillRect/>
          </a:stretch>
        </p:blipFill>
        <p:spPr>
          <a:xfrm>
            <a:off x="1024938" y="1777739"/>
            <a:ext cx="9397285" cy="3711647"/>
          </a:xfrm>
          <a:prstGeom prst="rect">
            <a:avLst/>
          </a:prstGeom>
        </p:spPr>
      </p:pic>
      <p:sp>
        <p:nvSpPr>
          <p:cNvPr id="6" name="TextBox 5">
            <a:extLst>
              <a:ext uri="{FF2B5EF4-FFF2-40B4-BE49-F238E27FC236}">
                <a16:creationId xmlns:a16="http://schemas.microsoft.com/office/drawing/2014/main" id="{08CD27D4-0917-7339-6AFD-AA392D0A5E66}"/>
              </a:ext>
            </a:extLst>
          </p:cNvPr>
          <p:cNvSpPr txBox="1"/>
          <p:nvPr/>
        </p:nvSpPr>
        <p:spPr>
          <a:xfrm>
            <a:off x="3218120" y="1644255"/>
            <a:ext cx="5755759" cy="707886"/>
          </a:xfrm>
          <a:prstGeom prst="rect">
            <a:avLst/>
          </a:prstGeom>
          <a:noFill/>
        </p:spPr>
        <p:txBody>
          <a:bodyPr wrap="square" rtlCol="0">
            <a:spAutoFit/>
          </a:bodyPr>
          <a:lstStyle/>
          <a:p>
            <a:pPr algn="ctr" defTabSz="609555">
              <a:defRPr/>
            </a:pPr>
            <a:r>
              <a:rPr lang="en-US" sz="2000" dirty="0"/>
              <a:t>Intracranial ORR: 70%</a:t>
            </a:r>
          </a:p>
          <a:p>
            <a:pPr algn="ctr" defTabSz="609555">
              <a:defRPr/>
            </a:pPr>
            <a:r>
              <a:rPr lang="en-US" sz="2000" dirty="0"/>
              <a:t>(N=10 pts with measurable CNS disease)</a:t>
            </a:r>
          </a:p>
        </p:txBody>
      </p:sp>
      <p:sp>
        <p:nvSpPr>
          <p:cNvPr id="7" name="Title 6">
            <a:extLst>
              <a:ext uri="{FF2B5EF4-FFF2-40B4-BE49-F238E27FC236}">
                <a16:creationId xmlns:a16="http://schemas.microsoft.com/office/drawing/2014/main" id="{9759DA74-C150-00C1-0B89-A67311AE23A3}"/>
              </a:ext>
            </a:extLst>
          </p:cNvPr>
          <p:cNvSpPr>
            <a:spLocks noGrp="1"/>
          </p:cNvSpPr>
          <p:nvPr>
            <p:ph type="title"/>
          </p:nvPr>
        </p:nvSpPr>
        <p:spPr/>
        <p:txBody>
          <a:bodyPr/>
          <a:lstStyle/>
          <a:p>
            <a:r>
              <a:rPr lang="en-US" dirty="0" err="1"/>
              <a:t>Pralsetinib</a:t>
            </a:r>
            <a:r>
              <a:rPr lang="en-US" dirty="0"/>
              <a:t>: CNS Tumor Shrinkage</a:t>
            </a:r>
          </a:p>
        </p:txBody>
      </p:sp>
      <p:sp>
        <p:nvSpPr>
          <p:cNvPr id="9" name="Footer Placeholder 8">
            <a:extLst>
              <a:ext uri="{FF2B5EF4-FFF2-40B4-BE49-F238E27FC236}">
                <a16:creationId xmlns:a16="http://schemas.microsoft.com/office/drawing/2014/main" id="{32507D1A-9BEF-EC5B-20D7-1F8813E7F7E2}"/>
              </a:ext>
            </a:extLst>
          </p:cNvPr>
          <p:cNvSpPr>
            <a:spLocks noGrp="1"/>
          </p:cNvSpPr>
          <p:nvPr>
            <p:ph type="ftr" sz="quarter" idx="3"/>
          </p:nvPr>
        </p:nvSpPr>
        <p:spPr/>
        <p:txBody>
          <a:bodyPr/>
          <a:lstStyle/>
          <a:p>
            <a:r>
              <a:rPr lang="en-US" dirty="0" err="1"/>
              <a:t>Griesinger</a:t>
            </a:r>
            <a:r>
              <a:rPr lang="en-US" dirty="0"/>
              <a:t> F, et al. </a:t>
            </a:r>
            <a:r>
              <a:rPr lang="en-US" i="1" dirty="0"/>
              <a:t>Ann Oncol. </a:t>
            </a:r>
            <a:r>
              <a:rPr lang="en-US" dirty="0"/>
              <a:t>2022;33:1168-78.</a:t>
            </a:r>
          </a:p>
        </p:txBody>
      </p:sp>
    </p:spTree>
    <p:extLst>
      <p:ext uri="{BB962C8B-B14F-4D97-AF65-F5344CB8AC3E}">
        <p14:creationId xmlns:p14="http://schemas.microsoft.com/office/powerpoint/2010/main" val="1455826724"/>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752</Words>
  <Application>Microsoft Office PowerPoint</Application>
  <PresentationFormat>Widescreen</PresentationFormat>
  <Paragraphs>104</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HemOnc-2020</vt:lpstr>
      <vt:lpstr>Can I Use Targeted Therapy in RET-Positive mNSCLC in Pretreated Patients?</vt:lpstr>
      <vt:lpstr>Disclaimer</vt:lpstr>
      <vt:lpstr>Selectivity Profile of RET Inhibitors</vt:lpstr>
      <vt:lpstr>Libretto-001: Selpercatinib</vt:lpstr>
      <vt:lpstr>Libretto-001: Update </vt:lpstr>
      <vt:lpstr>Selpercatinib: CNS Activity</vt:lpstr>
      <vt:lpstr>ARROW: Pralsetinib</vt:lpstr>
      <vt:lpstr>ARROW Update: Tumor Shrinkage in Patients With RET Fusion-Positive NSCLC Treated With Pralsetinib</vt:lpstr>
      <vt:lpstr>Pralsetinib: CNS Tumor Shrinkage</vt:lpstr>
      <vt:lpstr>Selective RET TKIs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2022-12-06T20:11:20Z</dcterms:modified>
</cp:coreProperties>
</file>