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5"/>
  </p:notesMasterIdLst>
  <p:sldIdLst>
    <p:sldId id="257" r:id="rId2"/>
    <p:sldId id="256" r:id="rId3"/>
    <p:sldId id="404" r:id="rId4"/>
    <p:sldId id="403" r:id="rId5"/>
    <p:sldId id="405" r:id="rId6"/>
    <p:sldId id="407" r:id="rId7"/>
    <p:sldId id="408" r:id="rId8"/>
    <p:sldId id="409" r:id="rId9"/>
    <p:sldId id="406" r:id="rId10"/>
    <p:sldId id="373" r:id="rId11"/>
    <p:sldId id="378" r:id="rId12"/>
    <p:sldId id="415" r:id="rId13"/>
    <p:sldId id="4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2590" userDrawn="1">
          <p15:clr>
            <a:srgbClr val="A4A3A4"/>
          </p15:clr>
        </p15:guide>
        <p15:guide id="3" orient="horz" pos="1320" userDrawn="1">
          <p15:clr>
            <a:srgbClr val="A4A3A4"/>
          </p15:clr>
        </p15:guide>
        <p15:guide id="5" orient="horz" pos="2719" userDrawn="1">
          <p15:clr>
            <a:srgbClr val="A4A3A4"/>
          </p15:clr>
        </p15:guide>
        <p15:guide id="6" orient="horz" pos="3528" userDrawn="1">
          <p15:clr>
            <a:srgbClr val="A4A3A4"/>
          </p15:clr>
        </p15:guide>
        <p15:guide id="7" pos="394" userDrawn="1">
          <p15:clr>
            <a:srgbClr val="A4A3A4"/>
          </p15:clr>
        </p15:guide>
        <p15:guide id="8" pos="1637" userDrawn="1">
          <p15:clr>
            <a:srgbClr val="A4A3A4"/>
          </p15:clr>
        </p15:guide>
        <p15:guide id="9" pos="4291" userDrawn="1">
          <p15:clr>
            <a:srgbClr val="A4A3A4"/>
          </p15:clr>
        </p15:guide>
        <p15:guide id="10" pos="45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000000"/>
    <a:srgbClr val="DDBC00"/>
    <a:srgbClr val="0F0701"/>
    <a:srgbClr val="FDBB41"/>
    <a:srgbClr val="F3F5F2"/>
    <a:srgbClr val="96969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1077" autoAdjust="0"/>
  </p:normalViewPr>
  <p:slideViewPr>
    <p:cSldViewPr snapToGrid="0">
      <p:cViewPr varScale="1">
        <p:scale>
          <a:sx n="86" d="100"/>
          <a:sy n="86" d="100"/>
        </p:scale>
        <p:origin x="114" y="516"/>
      </p:cViewPr>
      <p:guideLst>
        <p:guide orient="horz" pos="2904"/>
        <p:guide pos="2590"/>
        <p:guide orient="horz" pos="1320"/>
        <p:guide orient="horz" pos="2719"/>
        <p:guide orient="horz" pos="3528"/>
        <p:guide pos="394"/>
        <p:guide pos="1637"/>
        <p:guide pos="4291"/>
        <p:guide pos="4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8.xml"/><Relationship Id="rId5" Type="http://schemas.microsoft.com/office/2007/relationships/hdphoto" Target="../media/hdphoto9.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Targeted Therapy for Treatment-Naïve </a:t>
            </a:r>
            <a:br>
              <a:rPr lang="en-US" sz="4400" dirty="0"/>
            </a:br>
            <a:r>
              <a:rPr lang="en-US" sz="4400" i="1" dirty="0"/>
              <a:t>RET</a:t>
            </a:r>
            <a:r>
              <a:rPr lang="en-US" sz="4400" dirty="0"/>
              <a:t> Fusion-Positive Lung Cancers</a:t>
            </a:r>
          </a:p>
        </p:txBody>
      </p:sp>
      <p:sp>
        <p:nvSpPr>
          <p:cNvPr id="11266" name="Subtitle 2"/>
          <p:cNvSpPr>
            <a:spLocks noGrp="1"/>
          </p:cNvSpPr>
          <p:nvPr>
            <p:ph type="body" idx="1"/>
          </p:nvPr>
        </p:nvSpPr>
        <p:spPr>
          <a:xfrm>
            <a:off x="609601" y="4238171"/>
            <a:ext cx="10515600" cy="2619829"/>
          </a:xfrm>
        </p:spPr>
        <p:txBody>
          <a:bodyPr>
            <a:normAutofit/>
          </a:bodyPr>
          <a:lstStyle/>
          <a:p>
            <a:r>
              <a:rPr lang="en-US" dirty="0"/>
              <a:t>Alexander Drilon, MD</a:t>
            </a:r>
          </a:p>
          <a:p>
            <a:r>
              <a:rPr lang="en-US" dirty="0"/>
              <a:t>Chief, Early Drug Development Service</a:t>
            </a:r>
          </a:p>
          <a:p>
            <a:r>
              <a:rPr lang="en-US" dirty="0"/>
              <a:t>Associate Attending Physician, Thoracic Oncology Service</a:t>
            </a:r>
          </a:p>
          <a:p>
            <a:r>
              <a:rPr lang="en-US" dirty="0"/>
              <a:t>Memorial Sloan Kettering Cancer Center</a:t>
            </a:r>
          </a:p>
          <a:p>
            <a:r>
              <a:rPr lang="en-US" dirty="0"/>
              <a:t>New York, NY</a:t>
            </a:r>
          </a:p>
        </p:txBody>
      </p:sp>
      <p:sp>
        <p:nvSpPr>
          <p:cNvPr id="3" name="Rectangle 2"/>
          <p:cNvSpPr/>
          <p:nvPr/>
        </p:nvSpPr>
        <p:spPr>
          <a:xfrm>
            <a:off x="8471336" y="6045201"/>
            <a:ext cx="3053655" cy="741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829455"/>
          </a:xfrm>
        </p:spPr>
        <p:txBody>
          <a:bodyPr/>
          <a:lstStyle/>
          <a:p>
            <a:r>
              <a:rPr lang="en-US" dirty="0"/>
              <a:t>Selective </a:t>
            </a:r>
            <a:r>
              <a:rPr lang="en-US" i="1" dirty="0"/>
              <a:t>RET</a:t>
            </a:r>
            <a:r>
              <a:rPr lang="en-US" dirty="0"/>
              <a:t> Inhibitors Are Active in the CNS</a:t>
            </a:r>
          </a:p>
        </p:txBody>
      </p:sp>
      <p:sp>
        <p:nvSpPr>
          <p:cNvPr id="4" name="Rectangle 3">
            <a:extLst>
              <a:ext uri="{FF2B5EF4-FFF2-40B4-BE49-F238E27FC236}">
                <a16:creationId xmlns:a16="http://schemas.microsoft.com/office/drawing/2014/main" id="{082004C6-2317-7048-B641-248508A848A1}"/>
              </a:ext>
            </a:extLst>
          </p:cNvPr>
          <p:cNvSpPr/>
          <p:nvPr/>
        </p:nvSpPr>
        <p:spPr>
          <a:xfrm>
            <a:off x="979665" y="1538282"/>
            <a:ext cx="1479892" cy="369332"/>
          </a:xfrm>
          <a:prstGeom prst="rect">
            <a:avLst/>
          </a:prstGeom>
        </p:spPr>
        <p:txBody>
          <a:bodyPr wrap="none">
            <a:spAutoFit/>
          </a:bodyPr>
          <a:lstStyle/>
          <a:p>
            <a:r>
              <a:rPr lang="en-US" dirty="0" err="1">
                <a:solidFill>
                  <a:srgbClr val="000000"/>
                </a:solidFill>
              </a:rPr>
              <a:t>selpercatinib</a:t>
            </a:r>
            <a:endParaRPr lang="en-US" dirty="0">
              <a:solidFill>
                <a:srgbClr val="000000"/>
              </a:solidFill>
            </a:endParaRPr>
          </a:p>
        </p:txBody>
      </p:sp>
      <p:sp>
        <p:nvSpPr>
          <p:cNvPr id="8" name="Rectangle 7">
            <a:extLst>
              <a:ext uri="{FF2B5EF4-FFF2-40B4-BE49-F238E27FC236}">
                <a16:creationId xmlns:a16="http://schemas.microsoft.com/office/drawing/2014/main" id="{AC53EEAD-492E-5946-AA57-AAF6891B9EC3}"/>
              </a:ext>
            </a:extLst>
          </p:cNvPr>
          <p:cNvSpPr/>
          <p:nvPr/>
        </p:nvSpPr>
        <p:spPr>
          <a:xfrm>
            <a:off x="9208986" y="1542360"/>
            <a:ext cx="1236236" cy="369332"/>
          </a:xfrm>
          <a:prstGeom prst="rect">
            <a:avLst/>
          </a:prstGeom>
        </p:spPr>
        <p:txBody>
          <a:bodyPr wrap="none">
            <a:spAutoFit/>
          </a:bodyPr>
          <a:lstStyle/>
          <a:p>
            <a:r>
              <a:rPr lang="en-US" dirty="0" err="1">
                <a:solidFill>
                  <a:srgbClr val="000000"/>
                </a:solidFill>
              </a:rPr>
              <a:t>pralsetinib</a:t>
            </a:r>
            <a:endParaRPr lang="en-US" dirty="0">
              <a:solidFill>
                <a:srgbClr val="000000"/>
              </a:solidFill>
            </a:endParaRPr>
          </a:p>
        </p:txBody>
      </p:sp>
      <p:pic>
        <p:nvPicPr>
          <p:cNvPr id="6" name="Picture 5">
            <a:extLst>
              <a:ext uri="{FF2B5EF4-FFF2-40B4-BE49-F238E27FC236}">
                <a16:creationId xmlns:a16="http://schemas.microsoft.com/office/drawing/2014/main" id="{588B24DC-CC81-AE40-9FE3-6B2C5F8B4DA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9105"/>
          <a:stretch/>
        </p:blipFill>
        <p:spPr>
          <a:xfrm>
            <a:off x="7327727" y="2478089"/>
            <a:ext cx="4638805" cy="1685834"/>
          </a:xfrm>
          <a:prstGeom prst="rect">
            <a:avLst/>
          </a:prstGeom>
        </p:spPr>
      </p:pic>
      <p:pic>
        <p:nvPicPr>
          <p:cNvPr id="13" name="Picture 12">
            <a:extLst>
              <a:ext uri="{FF2B5EF4-FFF2-40B4-BE49-F238E27FC236}">
                <a16:creationId xmlns:a16="http://schemas.microsoft.com/office/drawing/2014/main" id="{A6AC3C60-BD85-214B-B9CE-FC2B5EF56D1D}"/>
              </a:ext>
            </a:extLst>
          </p:cNvPr>
          <p:cNvPicPr/>
          <p:nvPr/>
        </p:nvPicPr>
        <p:blipFill rotWithShape="1">
          <a:blip r:embed="rId4">
            <a:extLst>
              <a:ext uri="{28A0092B-C50C-407E-A947-70E740481C1C}">
                <a14:useLocalDpi xmlns:a14="http://schemas.microsoft.com/office/drawing/2010/main"/>
              </a:ext>
            </a:extLst>
          </a:blip>
          <a:srcRect/>
          <a:stretch/>
        </p:blipFill>
        <p:spPr bwMode="auto">
          <a:xfrm>
            <a:off x="3209489" y="2012231"/>
            <a:ext cx="3560222" cy="3756868"/>
          </a:xfrm>
          <a:prstGeom prst="rect">
            <a:avLst/>
          </a:prstGeom>
          <a:ln>
            <a:no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CC205340-829E-DA49-A082-D77EB27B4FE3}"/>
              </a:ext>
            </a:extLst>
          </p:cNvPr>
          <p:cNvSpPr/>
          <p:nvPr/>
        </p:nvSpPr>
        <p:spPr>
          <a:xfrm>
            <a:off x="3631051" y="1137634"/>
            <a:ext cx="2817971" cy="738664"/>
          </a:xfrm>
          <a:prstGeom prst="rect">
            <a:avLst/>
          </a:prstGeom>
        </p:spPr>
        <p:txBody>
          <a:bodyPr wrap="square">
            <a:spAutoFit/>
          </a:bodyPr>
          <a:lstStyle/>
          <a:p>
            <a:pPr algn="ctr" defTabSz="457200" fontAlgn="base">
              <a:spcBef>
                <a:spcPct val="0"/>
              </a:spcBef>
              <a:spcAft>
                <a:spcPct val="0"/>
              </a:spcAft>
            </a:pPr>
            <a:r>
              <a:rPr lang="en-US" sz="1400" dirty="0">
                <a:solidFill>
                  <a:prstClr val="black"/>
                </a:solidFill>
                <a:ea typeface="ＭＳ Ｐゴシック" charset="0"/>
              </a:rPr>
              <a:t>Confirmed intracranial PR</a:t>
            </a:r>
          </a:p>
          <a:p>
            <a:pPr algn="ctr" defTabSz="457200" fontAlgn="base">
              <a:spcBef>
                <a:spcPct val="0"/>
              </a:spcBef>
              <a:spcAft>
                <a:spcPct val="0"/>
              </a:spcAft>
            </a:pPr>
            <a:r>
              <a:rPr lang="en-US" sz="1400" dirty="0">
                <a:solidFill>
                  <a:prstClr val="black"/>
                </a:solidFill>
                <a:ea typeface="ＭＳ Ｐゴシック" charset="0"/>
              </a:rPr>
              <a:t>Complete resolution of leptomeningeal disease</a:t>
            </a:r>
            <a:endParaRPr lang="en-US" sz="1050" dirty="0">
              <a:solidFill>
                <a:prstClr val="black"/>
              </a:solidFill>
              <a:ea typeface="ＭＳ Ｐゴシック" charset="0"/>
            </a:endParaRPr>
          </a:p>
        </p:txBody>
      </p:sp>
      <p:sp>
        <p:nvSpPr>
          <p:cNvPr id="10" name="TextBox 9">
            <a:extLst>
              <a:ext uri="{FF2B5EF4-FFF2-40B4-BE49-F238E27FC236}">
                <a16:creationId xmlns:a16="http://schemas.microsoft.com/office/drawing/2014/main" id="{9442447F-D5C5-BBDF-5488-CD5BC1EC49C6}"/>
              </a:ext>
            </a:extLst>
          </p:cNvPr>
          <p:cNvSpPr txBox="1"/>
          <p:nvPr/>
        </p:nvSpPr>
        <p:spPr>
          <a:xfrm>
            <a:off x="8075862" y="4448512"/>
            <a:ext cx="3756281" cy="430887"/>
          </a:xfrm>
          <a:prstGeom prst="rect">
            <a:avLst/>
          </a:prstGeom>
          <a:noFill/>
        </p:spPr>
        <p:txBody>
          <a:bodyPr wrap="square" rtlCol="0">
            <a:spAutoFit/>
          </a:bodyPr>
          <a:lstStyle/>
          <a:p>
            <a:r>
              <a:rPr lang="en-US" sz="1100" dirty="0"/>
              <a:t>Intracranial ORR in 9 patients with measurable CNS metastases at baseline was 56%</a:t>
            </a:r>
          </a:p>
        </p:txBody>
      </p:sp>
      <p:sp>
        <p:nvSpPr>
          <p:cNvPr id="11" name="TextBox 10">
            <a:extLst>
              <a:ext uri="{FF2B5EF4-FFF2-40B4-BE49-F238E27FC236}">
                <a16:creationId xmlns:a16="http://schemas.microsoft.com/office/drawing/2014/main" id="{98CDF4CB-DA37-6D8E-0328-01D5CCC72D25}"/>
              </a:ext>
            </a:extLst>
          </p:cNvPr>
          <p:cNvSpPr txBox="1"/>
          <p:nvPr/>
        </p:nvSpPr>
        <p:spPr>
          <a:xfrm>
            <a:off x="3917832" y="5887277"/>
            <a:ext cx="2502608" cy="261610"/>
          </a:xfrm>
          <a:prstGeom prst="rect">
            <a:avLst/>
          </a:prstGeom>
          <a:noFill/>
        </p:spPr>
        <p:txBody>
          <a:bodyPr wrap="none" rtlCol="0">
            <a:spAutoFit/>
          </a:bodyPr>
          <a:lstStyle/>
          <a:p>
            <a:r>
              <a:rPr lang="en-US" sz="1100" dirty="0"/>
              <a:t>A. baseline; B. 5 weeks; C. 21 weeks</a:t>
            </a:r>
          </a:p>
        </p:txBody>
      </p:sp>
      <p:sp>
        <p:nvSpPr>
          <p:cNvPr id="7" name="Footer Placeholder 6">
            <a:extLst>
              <a:ext uri="{FF2B5EF4-FFF2-40B4-BE49-F238E27FC236}">
                <a16:creationId xmlns:a16="http://schemas.microsoft.com/office/drawing/2014/main" id="{81FC23F7-031F-1DA8-34CF-3F335E0B1625}"/>
              </a:ext>
            </a:extLst>
          </p:cNvPr>
          <p:cNvSpPr>
            <a:spLocks noGrp="1"/>
          </p:cNvSpPr>
          <p:nvPr>
            <p:ph type="ftr" sz="quarter" idx="3"/>
          </p:nvPr>
        </p:nvSpPr>
        <p:spPr/>
        <p:txBody>
          <a:bodyPr/>
          <a:lstStyle/>
          <a:p>
            <a:r>
              <a:rPr lang="en-US" dirty="0"/>
              <a:t>CNS, central nervous system; ORR, overall response rate. </a:t>
            </a:r>
          </a:p>
          <a:p>
            <a:r>
              <a:rPr lang="en-US" dirty="0"/>
              <a:t>Drilon A, et al. </a:t>
            </a:r>
            <a:r>
              <a:rPr lang="en-US" i="1" dirty="0"/>
              <a:t>N </a:t>
            </a:r>
            <a:r>
              <a:rPr lang="en-US" i="1" dirty="0" err="1"/>
              <a:t>Engl</a:t>
            </a:r>
            <a:r>
              <a:rPr lang="en-US" i="1" dirty="0"/>
              <a:t> J Med. </a:t>
            </a:r>
            <a:r>
              <a:rPr lang="en-US" dirty="0"/>
              <a:t>2020;383:813-824; Guo R, et al. </a:t>
            </a:r>
            <a:r>
              <a:rPr lang="en-US" i="1" dirty="0" err="1"/>
              <a:t>JCO</a:t>
            </a:r>
            <a:r>
              <a:rPr lang="en-US" i="1" dirty="0"/>
              <a:t> Precis Oncol. </a:t>
            </a:r>
            <a:r>
              <a:rPr lang="en-US" dirty="0"/>
              <a:t>2019; 3:PO.19.00021; </a:t>
            </a:r>
            <a:r>
              <a:rPr lang="en-US" dirty="0" err="1"/>
              <a:t>Gainor</a:t>
            </a:r>
            <a:r>
              <a:rPr lang="en-US" dirty="0"/>
              <a:t> </a:t>
            </a:r>
            <a:r>
              <a:rPr lang="en-US" dirty="0" err="1"/>
              <a:t>JF</a:t>
            </a:r>
            <a:r>
              <a:rPr lang="en-US" dirty="0"/>
              <a:t>, et al. ASCO 2020. Abstract 9515.</a:t>
            </a:r>
          </a:p>
        </p:txBody>
      </p:sp>
      <p:pic>
        <p:nvPicPr>
          <p:cNvPr id="5" name="Picture 4" descr="Chart, bar chart, histogram&#10;&#10;Description automatically generated">
            <a:extLst>
              <a:ext uri="{FF2B5EF4-FFF2-40B4-BE49-F238E27FC236}">
                <a16:creationId xmlns:a16="http://schemas.microsoft.com/office/drawing/2014/main" id="{357AA37E-4445-6BC1-770C-43CD19424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47" y="2080606"/>
            <a:ext cx="2024958" cy="3530471"/>
          </a:xfrm>
          <a:prstGeom prst="rect">
            <a:avLst/>
          </a:prstGeom>
        </p:spPr>
      </p:pic>
    </p:spTree>
    <p:extLst>
      <p:ext uri="{BB962C8B-B14F-4D97-AF65-F5344CB8AC3E}">
        <p14:creationId xmlns:p14="http://schemas.microsoft.com/office/powerpoint/2010/main" val="2119992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84" y="199505"/>
            <a:ext cx="11478016" cy="1185577"/>
          </a:xfrm>
        </p:spPr>
        <p:txBody>
          <a:bodyPr/>
          <a:lstStyle/>
          <a:p>
            <a:r>
              <a:rPr lang="en-US" dirty="0"/>
              <a:t>Selective </a:t>
            </a:r>
            <a:r>
              <a:rPr lang="en-US" i="1" dirty="0"/>
              <a:t>RET</a:t>
            </a:r>
            <a:r>
              <a:rPr lang="en-US" dirty="0"/>
              <a:t> Inhibitors Achieve Durable Disease Control</a:t>
            </a:r>
          </a:p>
        </p:txBody>
      </p:sp>
      <p:graphicFrame>
        <p:nvGraphicFramePr>
          <p:cNvPr id="12" name="Table 11">
            <a:extLst>
              <a:ext uri="{FF2B5EF4-FFF2-40B4-BE49-F238E27FC236}">
                <a16:creationId xmlns:a16="http://schemas.microsoft.com/office/drawing/2014/main" id="{A630750D-0FBF-8341-B990-80E421562F71}"/>
              </a:ext>
            </a:extLst>
          </p:cNvPr>
          <p:cNvGraphicFramePr>
            <a:graphicFrameLocks noGrp="1"/>
          </p:cNvGraphicFramePr>
          <p:nvPr>
            <p:extLst>
              <p:ext uri="{D42A27DB-BD31-4B8C-83A1-F6EECF244321}">
                <p14:modId xmlns:p14="http://schemas.microsoft.com/office/powerpoint/2010/main" val="3777281677"/>
              </p:ext>
            </p:extLst>
          </p:nvPr>
        </p:nvGraphicFramePr>
        <p:xfrm>
          <a:off x="1472410" y="1714501"/>
          <a:ext cx="9272232" cy="3738272"/>
        </p:xfrm>
        <a:graphic>
          <a:graphicData uri="http://schemas.openxmlformats.org/drawingml/2006/table">
            <a:tbl>
              <a:tblPr firstRow="1" bandRow="1">
                <a:tableStyleId>{5C22544A-7EE6-4342-B048-85BDC9FD1C3A}</a:tableStyleId>
              </a:tblPr>
              <a:tblGrid>
                <a:gridCol w="2736335">
                  <a:extLst>
                    <a:ext uri="{9D8B030D-6E8A-4147-A177-3AD203B41FA5}">
                      <a16:colId xmlns:a16="http://schemas.microsoft.com/office/drawing/2014/main" val="3372565664"/>
                    </a:ext>
                  </a:extLst>
                </a:gridCol>
                <a:gridCol w="3269973">
                  <a:extLst>
                    <a:ext uri="{9D8B030D-6E8A-4147-A177-3AD203B41FA5}">
                      <a16:colId xmlns:a16="http://schemas.microsoft.com/office/drawing/2014/main" val="221306229"/>
                    </a:ext>
                  </a:extLst>
                </a:gridCol>
                <a:gridCol w="3265924">
                  <a:extLst>
                    <a:ext uri="{9D8B030D-6E8A-4147-A177-3AD203B41FA5}">
                      <a16:colId xmlns:a16="http://schemas.microsoft.com/office/drawing/2014/main" val="1277466642"/>
                    </a:ext>
                  </a:extLst>
                </a:gridCol>
              </a:tblGrid>
              <a:tr h="1003647">
                <a:tc>
                  <a:txBody>
                    <a:bodyPr/>
                    <a:lstStyle/>
                    <a:p>
                      <a:endParaRPr lang="en-US" sz="2000" dirty="0"/>
                    </a:p>
                  </a:txBody>
                  <a:tcPr anchor="ctr"/>
                </a:tc>
                <a:tc>
                  <a:txBody>
                    <a:bodyPr/>
                    <a:lstStyle/>
                    <a:p>
                      <a:pPr algn="ctr"/>
                      <a:r>
                        <a:rPr lang="en-US" sz="2000" dirty="0"/>
                        <a:t>Selpercatinib</a:t>
                      </a:r>
                      <a:r>
                        <a:rPr lang="en-US" sz="2000" baseline="30000" dirty="0"/>
                        <a:t>1</a:t>
                      </a:r>
                    </a:p>
                    <a:p>
                      <a:pPr algn="ctr"/>
                      <a:r>
                        <a:rPr lang="en-US" sz="2000" dirty="0"/>
                        <a:t>Treatment-Naïve (n=69)</a:t>
                      </a:r>
                    </a:p>
                  </a:txBody>
                  <a:tcPr anchor="ctr"/>
                </a:tc>
                <a:tc>
                  <a:txBody>
                    <a:bodyPr/>
                    <a:lstStyle/>
                    <a:p>
                      <a:pPr algn="ctr"/>
                      <a:r>
                        <a:rPr lang="en-US" sz="2000" dirty="0"/>
                        <a:t>Pralsetinib</a:t>
                      </a:r>
                      <a:r>
                        <a:rPr lang="en-US" sz="2000" baseline="30000" dirty="0"/>
                        <a:t>2</a:t>
                      </a:r>
                      <a:endParaRPr lang="en-US" sz="2000" dirty="0"/>
                    </a:p>
                    <a:p>
                      <a:pPr algn="ctr"/>
                      <a:r>
                        <a:rPr lang="en-US" sz="2000" dirty="0"/>
                        <a:t>(Treatment-Naïve) (n=27)</a:t>
                      </a:r>
                    </a:p>
                  </a:txBody>
                  <a:tcPr anchor="ctr"/>
                </a:tc>
                <a:extLst>
                  <a:ext uri="{0D108BD9-81ED-4DB2-BD59-A6C34878D82A}">
                    <a16:rowId xmlns:a16="http://schemas.microsoft.com/office/drawing/2014/main" val="2652772404"/>
                  </a:ext>
                </a:extLst>
              </a:tr>
              <a:tr h="1034460">
                <a:tc>
                  <a:txBody>
                    <a:bodyPr/>
                    <a:lstStyle/>
                    <a:p>
                      <a:r>
                        <a:rPr lang="en-US" sz="2000" b="1" dirty="0"/>
                        <a:t>ORR</a:t>
                      </a:r>
                    </a:p>
                    <a:p>
                      <a:r>
                        <a:rPr lang="en-US" sz="2000" b="0" dirty="0"/>
                        <a:t>  Treatment naïve</a:t>
                      </a:r>
                    </a:p>
                  </a:txBody>
                  <a:tcPr anchor="ctr"/>
                </a:tc>
                <a:tc>
                  <a:txBody>
                    <a:bodyPr/>
                    <a:lstStyle/>
                    <a:p>
                      <a:pPr algn="ctr"/>
                      <a:r>
                        <a:rPr lang="en-US" sz="2000" dirty="0"/>
                        <a:t>84%</a:t>
                      </a:r>
                    </a:p>
                  </a:txBody>
                  <a:tcPr anchor="ctr"/>
                </a:tc>
                <a:tc>
                  <a:txBody>
                    <a:bodyPr/>
                    <a:lstStyle/>
                    <a:p>
                      <a:pPr algn="ctr"/>
                      <a:r>
                        <a:rPr lang="en-US" sz="2000" dirty="0"/>
                        <a:t>70%</a:t>
                      </a:r>
                    </a:p>
                  </a:txBody>
                  <a:tcPr anchor="ctr"/>
                </a:tc>
                <a:extLst>
                  <a:ext uri="{0D108BD9-81ED-4DB2-BD59-A6C34878D82A}">
                    <a16:rowId xmlns:a16="http://schemas.microsoft.com/office/drawing/2014/main" val="2867181501"/>
                  </a:ext>
                </a:extLst>
              </a:tr>
              <a:tr h="1700165">
                <a:tc>
                  <a:txBody>
                    <a:bodyPr/>
                    <a:lstStyle/>
                    <a:p>
                      <a:r>
                        <a:rPr lang="en-US" sz="2000" b="1" dirty="0"/>
                        <a:t>Median </a:t>
                      </a:r>
                      <a:r>
                        <a:rPr lang="en-US" sz="2000" b="1" dirty="0" err="1"/>
                        <a:t>DoR</a:t>
                      </a:r>
                      <a:endParaRPr lang="en-US" sz="2000" b="1" dirty="0"/>
                    </a:p>
                    <a:p>
                      <a:r>
                        <a:rPr lang="en-US" sz="2000" b="0" dirty="0"/>
                        <a:t>   Treatment naïve</a:t>
                      </a:r>
                    </a:p>
                    <a:p>
                      <a:endParaRPr lang="en-US" sz="500" b="0" dirty="0"/>
                    </a:p>
                    <a:p>
                      <a:r>
                        <a:rPr lang="en-US" sz="2000" b="1" dirty="0"/>
                        <a:t>Median PFS</a:t>
                      </a:r>
                    </a:p>
                    <a:p>
                      <a:r>
                        <a:rPr lang="en-US" sz="2000" b="0" dirty="0"/>
                        <a:t>   Treatment naïve</a:t>
                      </a:r>
                    </a:p>
                  </a:txBody>
                  <a:tcPr anchor="ctr"/>
                </a:tc>
                <a:tc>
                  <a:txBody>
                    <a:bodyPr/>
                    <a:lstStyle/>
                    <a:p>
                      <a:pPr algn="ctr"/>
                      <a:r>
                        <a:rPr lang="en-US" sz="2000" dirty="0"/>
                        <a:t>20.2 months</a:t>
                      </a:r>
                    </a:p>
                    <a:p>
                      <a:pPr algn="ctr"/>
                      <a:endParaRPr lang="en-US" sz="2000" dirty="0"/>
                    </a:p>
                    <a:p>
                      <a:pPr algn="ctr"/>
                      <a:r>
                        <a:rPr lang="en-US" sz="2000" dirty="0"/>
                        <a:t>22.0 months</a:t>
                      </a:r>
                    </a:p>
                  </a:txBody>
                  <a:tcPr anchor="ctr"/>
                </a:tc>
                <a:tc>
                  <a:txBody>
                    <a:bodyPr/>
                    <a:lstStyle/>
                    <a:p>
                      <a:pPr algn="ctr"/>
                      <a:r>
                        <a:rPr lang="en-US" sz="2000" dirty="0">
                          <a:solidFill>
                            <a:schemeClr val="tx1"/>
                          </a:solidFill>
                        </a:rPr>
                        <a:t>9.0 months</a:t>
                      </a:r>
                    </a:p>
                    <a:p>
                      <a:pPr algn="ctr"/>
                      <a:endParaRPr lang="en-US" sz="2000" dirty="0">
                        <a:solidFill>
                          <a:schemeClr val="tx1"/>
                        </a:solidFill>
                      </a:endParaRPr>
                    </a:p>
                    <a:p>
                      <a:pPr algn="ctr"/>
                      <a:r>
                        <a:rPr lang="en-US" sz="2000" dirty="0">
                          <a:solidFill>
                            <a:schemeClr val="tx1"/>
                          </a:solidFill>
                        </a:rPr>
                        <a:t>9.1 months</a:t>
                      </a:r>
                    </a:p>
                  </a:txBody>
                  <a:tcPr anchor="ctr"/>
                </a:tc>
                <a:extLst>
                  <a:ext uri="{0D108BD9-81ED-4DB2-BD59-A6C34878D82A}">
                    <a16:rowId xmlns:a16="http://schemas.microsoft.com/office/drawing/2014/main" val="1924788141"/>
                  </a:ext>
                </a:extLst>
              </a:tr>
            </a:tbl>
          </a:graphicData>
        </a:graphic>
      </p:graphicFrame>
      <p:sp>
        <p:nvSpPr>
          <p:cNvPr id="5" name="Footer Placeholder 4">
            <a:extLst>
              <a:ext uri="{FF2B5EF4-FFF2-40B4-BE49-F238E27FC236}">
                <a16:creationId xmlns:a16="http://schemas.microsoft.com/office/drawing/2014/main" id="{11994264-13BD-7763-7323-A3B48FB5BDAB}"/>
              </a:ext>
            </a:extLst>
          </p:cNvPr>
          <p:cNvSpPr>
            <a:spLocks noGrp="1"/>
          </p:cNvSpPr>
          <p:nvPr>
            <p:ph type="ftr" sz="quarter" idx="3"/>
          </p:nvPr>
        </p:nvSpPr>
        <p:spPr/>
        <p:txBody>
          <a:bodyPr/>
          <a:lstStyle/>
          <a:p>
            <a:r>
              <a:rPr lang="en-US" dirty="0"/>
              <a:t>1. Drilon A, et al. </a:t>
            </a:r>
            <a:r>
              <a:rPr lang="en-US" i="1" dirty="0"/>
              <a:t>J Clin Oncol. </a:t>
            </a:r>
            <a:r>
              <a:rPr lang="en-US" dirty="0"/>
              <a:t>2022. In press; 2. </a:t>
            </a:r>
            <a:r>
              <a:rPr lang="en-US" dirty="0" err="1"/>
              <a:t>Gainor</a:t>
            </a:r>
            <a:r>
              <a:rPr lang="en-US" dirty="0"/>
              <a:t> </a:t>
            </a:r>
            <a:r>
              <a:rPr lang="en-US" dirty="0" err="1"/>
              <a:t>JF</a:t>
            </a:r>
            <a:r>
              <a:rPr lang="en-US" dirty="0"/>
              <a:t>, et al. </a:t>
            </a:r>
            <a:r>
              <a:rPr lang="en-US" i="1" dirty="0"/>
              <a:t>Lancet Oncol. </a:t>
            </a:r>
            <a:r>
              <a:rPr lang="en-US" dirty="0"/>
              <a:t>2021;22:959-69 </a:t>
            </a:r>
          </a:p>
        </p:txBody>
      </p:sp>
    </p:spTree>
    <p:extLst>
      <p:ext uri="{BB962C8B-B14F-4D97-AF65-F5344CB8AC3E}">
        <p14:creationId xmlns:p14="http://schemas.microsoft.com/office/powerpoint/2010/main" val="18247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9392-F951-13FF-2040-B24DBA713D2D}"/>
              </a:ext>
            </a:extLst>
          </p:cNvPr>
          <p:cNvSpPr>
            <a:spLocks noGrp="1"/>
          </p:cNvSpPr>
          <p:nvPr>
            <p:ph type="title"/>
          </p:nvPr>
        </p:nvSpPr>
        <p:spPr/>
        <p:txBody>
          <a:bodyPr/>
          <a:lstStyle/>
          <a:p>
            <a:r>
              <a:rPr lang="en-US" dirty="0" err="1"/>
              <a:t>AcceleRET</a:t>
            </a:r>
            <a:r>
              <a:rPr lang="en-US" dirty="0"/>
              <a:t> Lung: First-Line </a:t>
            </a:r>
            <a:r>
              <a:rPr lang="en-US" dirty="0" err="1"/>
              <a:t>Pralsetinib</a:t>
            </a:r>
            <a:r>
              <a:rPr lang="en-US" dirty="0"/>
              <a:t> with </a:t>
            </a:r>
            <a:r>
              <a:rPr lang="en-US" i="1" dirty="0"/>
              <a:t>RET</a:t>
            </a:r>
            <a:r>
              <a:rPr lang="en-US" dirty="0"/>
              <a:t> Fusion+ Adv/</a:t>
            </a:r>
            <a:r>
              <a:rPr lang="en-US" dirty="0" err="1"/>
              <a:t>mNSCLC</a:t>
            </a:r>
            <a:endParaRPr lang="en-US" dirty="0"/>
          </a:p>
        </p:txBody>
      </p:sp>
      <p:pic>
        <p:nvPicPr>
          <p:cNvPr id="12" name="Content Placeholder 11">
            <a:extLst>
              <a:ext uri="{FF2B5EF4-FFF2-40B4-BE49-F238E27FC236}">
                <a16:creationId xmlns:a16="http://schemas.microsoft.com/office/drawing/2014/main" id="{40C39B94-DA4F-865F-42E6-D92DF78D3EFE}"/>
              </a:ext>
            </a:extLst>
          </p:cNvPr>
          <p:cNvPicPr>
            <a:picLocks noGrp="1" noChangeAspect="1"/>
          </p:cNvPicPr>
          <p:nvPr>
            <p:ph idx="4294967295"/>
          </p:nvPr>
        </p:nvPicPr>
        <p:blipFill rotWithShape="1">
          <a:blip r:embed="rId2"/>
          <a:srcRect r="1294"/>
          <a:stretch/>
        </p:blipFill>
        <p:spPr>
          <a:xfrm>
            <a:off x="525842" y="1790700"/>
            <a:ext cx="5565775" cy="3543300"/>
          </a:xfrm>
        </p:spPr>
      </p:pic>
      <p:pic>
        <p:nvPicPr>
          <p:cNvPr id="14" name="Picture 13">
            <a:extLst>
              <a:ext uri="{FF2B5EF4-FFF2-40B4-BE49-F238E27FC236}">
                <a16:creationId xmlns:a16="http://schemas.microsoft.com/office/drawing/2014/main" id="{17C5A41E-19BF-C3DD-4519-EA657BF2A4ED}"/>
              </a:ext>
            </a:extLst>
          </p:cNvPr>
          <p:cNvPicPr>
            <a:picLocks noChangeAspect="1"/>
          </p:cNvPicPr>
          <p:nvPr/>
        </p:nvPicPr>
        <p:blipFill rotWithShape="1">
          <a:blip r:embed="rId3"/>
          <a:srcRect l="1797" t="23438" r="3828" b="19296"/>
          <a:stretch/>
        </p:blipFill>
        <p:spPr>
          <a:xfrm>
            <a:off x="340468" y="5385254"/>
            <a:ext cx="6955277" cy="749031"/>
          </a:xfrm>
          <a:prstGeom prst="rect">
            <a:avLst/>
          </a:prstGeom>
        </p:spPr>
      </p:pic>
      <p:pic>
        <p:nvPicPr>
          <p:cNvPr id="16" name="Picture 15">
            <a:extLst>
              <a:ext uri="{FF2B5EF4-FFF2-40B4-BE49-F238E27FC236}">
                <a16:creationId xmlns:a16="http://schemas.microsoft.com/office/drawing/2014/main" id="{2405325B-1056-6B45-FA10-E21F0BFACBB4}"/>
              </a:ext>
            </a:extLst>
          </p:cNvPr>
          <p:cNvPicPr>
            <a:picLocks noChangeAspect="1"/>
          </p:cNvPicPr>
          <p:nvPr/>
        </p:nvPicPr>
        <p:blipFill rotWithShape="1">
          <a:blip r:embed="rId4"/>
          <a:srcRect l="4040" t="7541" r="1849" b="2786"/>
          <a:stretch/>
        </p:blipFill>
        <p:spPr>
          <a:xfrm>
            <a:off x="6930821" y="1790903"/>
            <a:ext cx="4891527" cy="3299906"/>
          </a:xfrm>
          <a:prstGeom prst="rect">
            <a:avLst/>
          </a:prstGeom>
        </p:spPr>
      </p:pic>
      <p:sp>
        <p:nvSpPr>
          <p:cNvPr id="17" name="TextBox 16">
            <a:extLst>
              <a:ext uri="{FF2B5EF4-FFF2-40B4-BE49-F238E27FC236}">
                <a16:creationId xmlns:a16="http://schemas.microsoft.com/office/drawing/2014/main" id="{036F0260-DACC-9DA0-57CD-18ABEEBCFA51}"/>
              </a:ext>
            </a:extLst>
          </p:cNvPr>
          <p:cNvSpPr txBox="1"/>
          <p:nvPr/>
        </p:nvSpPr>
        <p:spPr>
          <a:xfrm>
            <a:off x="595636" y="2000734"/>
            <a:ext cx="9108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panose="020B0604020202020204"/>
                <a:ea typeface="+mn-ea"/>
                <a:cs typeface="+mn-cs"/>
              </a:rPr>
              <a:t>Phase 3</a:t>
            </a:r>
          </a:p>
        </p:txBody>
      </p:sp>
      <p:sp>
        <p:nvSpPr>
          <p:cNvPr id="5" name="Footer Placeholder 4">
            <a:extLst>
              <a:ext uri="{FF2B5EF4-FFF2-40B4-BE49-F238E27FC236}">
                <a16:creationId xmlns:a16="http://schemas.microsoft.com/office/drawing/2014/main" id="{34B68D13-3CCB-4FC2-E56D-50B62351580E}"/>
              </a:ext>
            </a:extLst>
          </p:cNvPr>
          <p:cNvSpPr>
            <a:spLocks noGrp="1"/>
          </p:cNvSpPr>
          <p:nvPr>
            <p:ph type="ftr" sz="quarter" idx="3"/>
          </p:nvPr>
        </p:nvSpPr>
        <p:spPr/>
        <p:txBody>
          <a:bodyPr/>
          <a:lstStyle/>
          <a:p>
            <a:r>
              <a:rPr lang="en-US" dirty="0" err="1"/>
              <a:t>Besse</a:t>
            </a:r>
            <a:r>
              <a:rPr lang="en-US" dirty="0"/>
              <a:t> B, et al. ASCO 2020 Annual Meeting; TPS9633.</a:t>
            </a:r>
          </a:p>
        </p:txBody>
      </p:sp>
    </p:spTree>
    <p:extLst>
      <p:ext uri="{BB962C8B-B14F-4D97-AF65-F5344CB8AC3E}">
        <p14:creationId xmlns:p14="http://schemas.microsoft.com/office/powerpoint/2010/main" val="245466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B3B66-9097-1DE1-B3C5-3E9293F99CAA}"/>
              </a:ext>
            </a:extLst>
          </p:cNvPr>
          <p:cNvSpPr>
            <a:spLocks noGrp="1"/>
          </p:cNvSpPr>
          <p:nvPr>
            <p:ph type="title"/>
          </p:nvPr>
        </p:nvSpPr>
        <p:spPr/>
        <p:txBody>
          <a:bodyPr/>
          <a:lstStyle/>
          <a:p>
            <a:r>
              <a:rPr lang="en-US" dirty="0"/>
              <a:t>LIBRETTO-431: First-Line </a:t>
            </a:r>
            <a:r>
              <a:rPr lang="en-US" dirty="0" err="1"/>
              <a:t>Selpercatinib</a:t>
            </a:r>
            <a:r>
              <a:rPr lang="en-US" dirty="0"/>
              <a:t> vs. Chemotherapy ± Pembrolizumab in </a:t>
            </a:r>
            <a:r>
              <a:rPr lang="en-US" i="1" dirty="0"/>
              <a:t>RET</a:t>
            </a:r>
            <a:r>
              <a:rPr lang="en-US" dirty="0"/>
              <a:t>+ NSCLC</a:t>
            </a:r>
          </a:p>
        </p:txBody>
      </p:sp>
      <p:pic>
        <p:nvPicPr>
          <p:cNvPr id="6" name="Content Placeholder 5">
            <a:extLst>
              <a:ext uri="{FF2B5EF4-FFF2-40B4-BE49-F238E27FC236}">
                <a16:creationId xmlns:a16="http://schemas.microsoft.com/office/drawing/2014/main" id="{CE08F6DC-B996-9000-A77E-EC72347CEE93}"/>
              </a:ext>
            </a:extLst>
          </p:cNvPr>
          <p:cNvPicPr>
            <a:picLocks noGrp="1" noChangeAspect="1"/>
          </p:cNvPicPr>
          <p:nvPr>
            <p:ph idx="4294967295"/>
          </p:nvPr>
        </p:nvPicPr>
        <p:blipFill>
          <a:blip r:embed="rId2"/>
          <a:stretch>
            <a:fillRect/>
          </a:stretch>
        </p:blipFill>
        <p:spPr>
          <a:xfrm>
            <a:off x="243541" y="1782763"/>
            <a:ext cx="8599488" cy="2976562"/>
          </a:xfrm>
        </p:spPr>
      </p:pic>
      <p:pic>
        <p:nvPicPr>
          <p:cNvPr id="8" name="Picture 7">
            <a:extLst>
              <a:ext uri="{FF2B5EF4-FFF2-40B4-BE49-F238E27FC236}">
                <a16:creationId xmlns:a16="http://schemas.microsoft.com/office/drawing/2014/main" id="{DD310397-088B-27B9-5FFE-0473D2F22EA6}"/>
              </a:ext>
            </a:extLst>
          </p:cNvPr>
          <p:cNvPicPr>
            <a:picLocks noChangeAspect="1"/>
          </p:cNvPicPr>
          <p:nvPr/>
        </p:nvPicPr>
        <p:blipFill>
          <a:blip r:embed="rId3"/>
          <a:stretch>
            <a:fillRect/>
          </a:stretch>
        </p:blipFill>
        <p:spPr>
          <a:xfrm>
            <a:off x="439367" y="4937376"/>
            <a:ext cx="7799962" cy="530573"/>
          </a:xfrm>
          <a:prstGeom prst="rect">
            <a:avLst/>
          </a:prstGeom>
        </p:spPr>
      </p:pic>
      <p:pic>
        <p:nvPicPr>
          <p:cNvPr id="10" name="Picture 9">
            <a:extLst>
              <a:ext uri="{FF2B5EF4-FFF2-40B4-BE49-F238E27FC236}">
                <a16:creationId xmlns:a16="http://schemas.microsoft.com/office/drawing/2014/main" id="{829534C7-02A0-C8A2-FE6C-C05B8CE63642}"/>
              </a:ext>
            </a:extLst>
          </p:cNvPr>
          <p:cNvPicPr>
            <a:picLocks noChangeAspect="1"/>
          </p:cNvPicPr>
          <p:nvPr/>
        </p:nvPicPr>
        <p:blipFill>
          <a:blip r:embed="rId4"/>
          <a:stretch>
            <a:fillRect/>
          </a:stretch>
        </p:blipFill>
        <p:spPr>
          <a:xfrm>
            <a:off x="9105480" y="2101174"/>
            <a:ext cx="2756306" cy="4228188"/>
          </a:xfrm>
          <a:prstGeom prst="rect">
            <a:avLst/>
          </a:prstGeom>
        </p:spPr>
      </p:pic>
      <p:sp>
        <p:nvSpPr>
          <p:cNvPr id="11" name="TextBox 10">
            <a:extLst>
              <a:ext uri="{FF2B5EF4-FFF2-40B4-BE49-F238E27FC236}">
                <a16:creationId xmlns:a16="http://schemas.microsoft.com/office/drawing/2014/main" id="{3A8E0066-15ED-40E8-29BD-665A2CA8DBC5}"/>
              </a:ext>
            </a:extLst>
          </p:cNvPr>
          <p:cNvSpPr txBox="1"/>
          <p:nvPr/>
        </p:nvSpPr>
        <p:spPr>
          <a:xfrm>
            <a:off x="9630383" y="1731842"/>
            <a:ext cx="11395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uLnTx/>
                <a:uFillTx/>
                <a:latin typeface="Arial" panose="020B0604020202020204"/>
                <a:ea typeface="+mn-ea"/>
                <a:cs typeface="+mn-cs"/>
              </a:rPr>
              <a:t>Endpoints</a:t>
            </a:r>
          </a:p>
        </p:txBody>
      </p:sp>
      <p:sp>
        <p:nvSpPr>
          <p:cNvPr id="5" name="Footer Placeholder 4">
            <a:extLst>
              <a:ext uri="{FF2B5EF4-FFF2-40B4-BE49-F238E27FC236}">
                <a16:creationId xmlns:a16="http://schemas.microsoft.com/office/drawing/2014/main" id="{F6108073-9A3E-CED4-9388-138398182107}"/>
              </a:ext>
            </a:extLst>
          </p:cNvPr>
          <p:cNvSpPr>
            <a:spLocks noGrp="1"/>
          </p:cNvSpPr>
          <p:nvPr>
            <p:ph type="ftr" sz="quarter" idx="3"/>
          </p:nvPr>
        </p:nvSpPr>
        <p:spPr/>
        <p:txBody>
          <a:bodyPr/>
          <a:lstStyle/>
          <a:p>
            <a:r>
              <a:rPr lang="it-IT" dirty="0"/>
              <a:t>Solomon BJ, et al. </a:t>
            </a:r>
            <a:r>
              <a:rPr lang="it-IT" i="1" dirty="0"/>
              <a:t>Future Oncol. </a:t>
            </a:r>
            <a:r>
              <a:rPr lang="it-IT" dirty="0"/>
              <a:t>2021;17:763-773.</a:t>
            </a:r>
          </a:p>
        </p:txBody>
      </p:sp>
    </p:spTree>
    <p:extLst>
      <p:ext uri="{BB962C8B-B14F-4D97-AF65-F5344CB8AC3E}">
        <p14:creationId xmlns:p14="http://schemas.microsoft.com/office/powerpoint/2010/main" val="2942936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18700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Multikinase</a:t>
            </a:r>
            <a:r>
              <a:rPr lang="en-US" dirty="0"/>
              <a:t> Inhibitors Resulted in Modest Outcomes </a:t>
            </a:r>
          </a:p>
        </p:txBody>
      </p:sp>
      <p:sp>
        <p:nvSpPr>
          <p:cNvPr id="7" name="Footer Placeholder 6">
            <a:extLst>
              <a:ext uri="{FF2B5EF4-FFF2-40B4-BE49-F238E27FC236}">
                <a16:creationId xmlns:a16="http://schemas.microsoft.com/office/drawing/2014/main" id="{F42358D4-7B2F-24FD-A5B6-F47E7338FAA6}"/>
              </a:ext>
            </a:extLst>
          </p:cNvPr>
          <p:cNvSpPr>
            <a:spLocks noGrp="1"/>
          </p:cNvSpPr>
          <p:nvPr>
            <p:ph type="ftr" sz="quarter" idx="3"/>
          </p:nvPr>
        </p:nvSpPr>
        <p:spPr/>
        <p:txBody>
          <a:bodyPr/>
          <a:lstStyle/>
          <a:p>
            <a:r>
              <a:rPr lang="en-US" dirty="0" err="1"/>
              <a:t>ALK</a:t>
            </a:r>
            <a:r>
              <a:rPr lang="en-US" dirty="0"/>
              <a:t>, anaplastic lymphoma kinas; </a:t>
            </a:r>
            <a:r>
              <a:rPr lang="en-US" i="1" dirty="0"/>
              <a:t>RET</a:t>
            </a:r>
            <a:r>
              <a:rPr lang="en-US" dirty="0"/>
              <a:t>, rearranged during transfection.</a:t>
            </a:r>
          </a:p>
          <a:p>
            <a:r>
              <a:rPr lang="en-US" dirty="0"/>
              <a:t>Drilon A, et al. </a:t>
            </a:r>
            <a:r>
              <a:rPr lang="en-US" i="1" dirty="0"/>
              <a:t>Nat Rev Clin Oncol. </a:t>
            </a:r>
            <a:r>
              <a:rPr lang="en-US" dirty="0"/>
              <a:t>2018;15:151-167.</a:t>
            </a:r>
          </a:p>
        </p:txBody>
      </p:sp>
      <p:grpSp>
        <p:nvGrpSpPr>
          <p:cNvPr id="15" name="Group 14">
            <a:extLst>
              <a:ext uri="{FF2B5EF4-FFF2-40B4-BE49-F238E27FC236}">
                <a16:creationId xmlns:a16="http://schemas.microsoft.com/office/drawing/2014/main" id="{EB68B622-89B4-7009-4C9B-B5435067A586}"/>
              </a:ext>
            </a:extLst>
          </p:cNvPr>
          <p:cNvGrpSpPr/>
          <p:nvPr/>
        </p:nvGrpSpPr>
        <p:grpSpPr>
          <a:xfrm>
            <a:off x="1158741" y="1095954"/>
            <a:ext cx="2111144" cy="4825341"/>
            <a:chOff x="1158741" y="1095954"/>
            <a:chExt cx="2111144" cy="4825341"/>
          </a:xfrm>
        </p:grpSpPr>
        <p:pic>
          <p:nvPicPr>
            <p:cNvPr id="6" name="Picture 5">
              <a:extLst>
                <a:ext uri="{FF2B5EF4-FFF2-40B4-BE49-F238E27FC236}">
                  <a16:creationId xmlns:a16="http://schemas.microsoft.com/office/drawing/2014/main" id="{1E8E269D-8EC9-234A-9231-25A668BBE0A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Lst>
            </a:blip>
            <a:srcRect r="71088"/>
            <a:stretch/>
          </p:blipFill>
          <p:spPr>
            <a:xfrm>
              <a:off x="1158741" y="1095954"/>
              <a:ext cx="2111144" cy="4825341"/>
            </a:xfrm>
            <a:prstGeom prst="rect">
              <a:avLst/>
            </a:prstGeom>
          </p:spPr>
        </p:pic>
        <p:sp>
          <p:nvSpPr>
            <p:cNvPr id="5" name="Rectangle 4">
              <a:extLst>
                <a:ext uri="{FF2B5EF4-FFF2-40B4-BE49-F238E27FC236}">
                  <a16:creationId xmlns:a16="http://schemas.microsoft.com/office/drawing/2014/main" id="{7C0DE4D3-79DA-B6E4-A293-EABA260193D8}"/>
                </a:ext>
              </a:extLst>
            </p:cNvPr>
            <p:cNvSpPr/>
            <p:nvPr/>
          </p:nvSpPr>
          <p:spPr>
            <a:xfrm>
              <a:off x="2531149" y="3082211"/>
              <a:ext cx="461727" cy="305554"/>
            </a:xfrm>
            <a:prstGeom prst="rect">
              <a:avLst/>
            </a:prstGeom>
            <a:solidFill>
              <a:srgbClr val="D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54556A8-3597-1C43-726D-0D97C80FAF39}"/>
                </a:ext>
              </a:extLst>
            </p:cNvPr>
            <p:cNvSpPr txBox="1"/>
            <p:nvPr/>
          </p:nvSpPr>
          <p:spPr>
            <a:xfrm>
              <a:off x="2438058" y="3055146"/>
              <a:ext cx="601447" cy="415498"/>
            </a:xfrm>
            <a:prstGeom prst="rect">
              <a:avLst/>
            </a:prstGeom>
            <a:noFill/>
          </p:spPr>
          <p:txBody>
            <a:bodyPr wrap="none" rtlCol="0">
              <a:spAutoFit/>
            </a:bodyPr>
            <a:lstStyle/>
            <a:p>
              <a:r>
                <a:rPr lang="en-US" sz="2100" b="1" i="1" dirty="0">
                  <a:solidFill>
                    <a:srgbClr val="000000"/>
                  </a:solidFill>
                  <a:latin typeface="Calibri" panose="020F0502020204030204" pitchFamily="34" charset="0"/>
                  <a:cs typeface="Calibri" panose="020F0502020204030204" pitchFamily="34" charset="0"/>
                </a:rPr>
                <a:t>RET</a:t>
              </a:r>
            </a:p>
          </p:txBody>
        </p:sp>
        <p:sp>
          <p:nvSpPr>
            <p:cNvPr id="10" name="Rectangle 9">
              <a:extLst>
                <a:ext uri="{FF2B5EF4-FFF2-40B4-BE49-F238E27FC236}">
                  <a16:creationId xmlns:a16="http://schemas.microsoft.com/office/drawing/2014/main" id="{9768714C-A138-47CB-E534-9C143E4E7DCA}"/>
                </a:ext>
              </a:extLst>
            </p:cNvPr>
            <p:cNvSpPr/>
            <p:nvPr/>
          </p:nvSpPr>
          <p:spPr>
            <a:xfrm>
              <a:off x="2531149" y="4707731"/>
              <a:ext cx="400170" cy="238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9F3982-A577-2076-5323-39C7B627A4C9}"/>
                </a:ext>
              </a:extLst>
            </p:cNvPr>
            <p:cNvSpPr txBox="1"/>
            <p:nvPr/>
          </p:nvSpPr>
          <p:spPr>
            <a:xfrm>
              <a:off x="2452438" y="4648198"/>
              <a:ext cx="534121" cy="369332"/>
            </a:xfrm>
            <a:prstGeom prst="rect">
              <a:avLst/>
            </a:prstGeom>
            <a:noFill/>
          </p:spPr>
          <p:txBody>
            <a:bodyPr wrap="none" rtlCol="0">
              <a:spAutoFit/>
            </a:bodyPr>
            <a:lstStyle/>
            <a:p>
              <a:r>
                <a:rPr lang="en-US" i="1" dirty="0">
                  <a:solidFill>
                    <a:srgbClr val="000000"/>
                  </a:solidFill>
                  <a:latin typeface="Calibri" panose="020F0502020204030204" pitchFamily="34" charset="0"/>
                  <a:cs typeface="Calibri" panose="020F0502020204030204" pitchFamily="34" charset="0"/>
                </a:rPr>
                <a:t>RET</a:t>
              </a:r>
            </a:p>
          </p:txBody>
        </p:sp>
      </p:grpSp>
      <p:grpSp>
        <p:nvGrpSpPr>
          <p:cNvPr id="16" name="Group 15">
            <a:extLst>
              <a:ext uri="{FF2B5EF4-FFF2-40B4-BE49-F238E27FC236}">
                <a16:creationId xmlns:a16="http://schemas.microsoft.com/office/drawing/2014/main" id="{A2D95529-D83A-CE73-2E36-BE6FE8F2947A}"/>
              </a:ext>
            </a:extLst>
          </p:cNvPr>
          <p:cNvGrpSpPr/>
          <p:nvPr/>
        </p:nvGrpSpPr>
        <p:grpSpPr>
          <a:xfrm>
            <a:off x="3863587" y="1192365"/>
            <a:ext cx="7066272" cy="5176004"/>
            <a:chOff x="3863587" y="1192365"/>
            <a:chExt cx="7066272" cy="5176004"/>
          </a:xfrm>
        </p:grpSpPr>
        <p:pic>
          <p:nvPicPr>
            <p:cNvPr id="4" name="Picture 4">
              <a:extLst>
                <a:ext uri="{FF2B5EF4-FFF2-40B4-BE49-F238E27FC236}">
                  <a16:creationId xmlns:a16="http://schemas.microsoft.com/office/drawing/2014/main" id="{86EBFEA4-1F49-7043-B5BC-B0819046AD3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5000"/>
                      </a14:imgEffect>
                    </a14:imgLayer>
                  </a14:imgProps>
                </a:ext>
              </a:extLst>
            </a:blip>
            <a:srcRect/>
            <a:stretch>
              <a:fillRect/>
            </a:stretch>
          </p:blipFill>
          <p:spPr bwMode="auto">
            <a:xfrm>
              <a:off x="3863587" y="1192365"/>
              <a:ext cx="7066272" cy="5176004"/>
            </a:xfrm>
            <a:prstGeom prst="rect">
              <a:avLst/>
            </a:prstGeom>
            <a:noFill/>
            <a:ln w="9525">
              <a:noFill/>
              <a:miter lim="800000"/>
              <a:headEnd/>
              <a:tailEnd/>
            </a:ln>
          </p:spPr>
        </p:pic>
        <p:grpSp>
          <p:nvGrpSpPr>
            <p:cNvPr id="14" name="Group 13">
              <a:extLst>
                <a:ext uri="{FF2B5EF4-FFF2-40B4-BE49-F238E27FC236}">
                  <a16:creationId xmlns:a16="http://schemas.microsoft.com/office/drawing/2014/main" id="{0630B977-A3B1-59B6-D40B-8D7F58B24861}"/>
                </a:ext>
              </a:extLst>
            </p:cNvPr>
            <p:cNvGrpSpPr/>
            <p:nvPr/>
          </p:nvGrpSpPr>
          <p:grpSpPr>
            <a:xfrm>
              <a:off x="4760810" y="3705872"/>
              <a:ext cx="255705" cy="144607"/>
              <a:chOff x="4760810" y="3722543"/>
              <a:chExt cx="255705" cy="144607"/>
            </a:xfrm>
          </p:grpSpPr>
          <p:sp>
            <p:nvSpPr>
              <p:cNvPr id="11" name="Rectangle 10">
                <a:extLst>
                  <a:ext uri="{FF2B5EF4-FFF2-40B4-BE49-F238E27FC236}">
                    <a16:creationId xmlns:a16="http://schemas.microsoft.com/office/drawing/2014/main" id="{DAA433A1-3646-A3D4-2A8A-658068782429}"/>
                  </a:ext>
                </a:extLst>
              </p:cNvPr>
              <p:cNvSpPr/>
              <p:nvPr/>
            </p:nvSpPr>
            <p:spPr>
              <a:xfrm>
                <a:off x="4760810" y="3722543"/>
                <a:ext cx="201282" cy="144607"/>
              </a:xfrm>
              <a:prstGeom prst="rect">
                <a:avLst/>
              </a:prstGeom>
              <a:solidFill>
                <a:srgbClr val="FDB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7BD400-B5BB-0CAE-68AD-AE6953D0B401}"/>
                  </a:ext>
                </a:extLst>
              </p:cNvPr>
              <p:cNvSpPr/>
              <p:nvPr/>
            </p:nvSpPr>
            <p:spPr>
              <a:xfrm>
                <a:off x="4907669" y="3734648"/>
                <a:ext cx="108846" cy="45719"/>
              </a:xfrm>
              <a:prstGeom prst="rect">
                <a:avLst/>
              </a:prstGeom>
              <a:solidFill>
                <a:srgbClr val="FDB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28CAC137-DB84-DB72-71D5-F3A263FA4F3F}"/>
                </a:ext>
              </a:extLst>
            </p:cNvPr>
            <p:cNvSpPr txBox="1"/>
            <p:nvPr/>
          </p:nvSpPr>
          <p:spPr>
            <a:xfrm>
              <a:off x="4654480" y="3646629"/>
              <a:ext cx="418704" cy="276999"/>
            </a:xfrm>
            <a:prstGeom prst="rect">
              <a:avLst/>
            </a:prstGeom>
            <a:noFill/>
          </p:spPr>
          <p:txBody>
            <a:bodyPr wrap="none" rtlCol="0">
              <a:spAutoFit/>
            </a:bodyPr>
            <a:lstStyle/>
            <a:p>
              <a:r>
                <a:rPr lang="en-US" sz="1200" i="1" dirty="0">
                  <a:solidFill>
                    <a:srgbClr val="0F0701"/>
                  </a:solidFill>
                  <a:latin typeface="Calibri" panose="020F0502020204030204" pitchFamily="34" charset="0"/>
                  <a:cs typeface="Calibri" panose="020F0502020204030204" pitchFamily="34" charset="0"/>
                </a:rPr>
                <a:t>RET</a:t>
              </a:r>
            </a:p>
          </p:txBody>
        </p:sp>
      </p:grpSp>
    </p:spTree>
    <p:extLst>
      <p:ext uri="{BB962C8B-B14F-4D97-AF65-F5344CB8AC3E}">
        <p14:creationId xmlns:p14="http://schemas.microsoft.com/office/powerpoint/2010/main" val="303564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1501336" cy="1185577"/>
          </a:xfrm>
        </p:spPr>
        <p:txBody>
          <a:bodyPr/>
          <a:lstStyle/>
          <a:p>
            <a:r>
              <a:rPr lang="en-US" dirty="0"/>
              <a:t>Selective </a:t>
            </a:r>
            <a:r>
              <a:rPr lang="en-US" i="1" dirty="0"/>
              <a:t>RET</a:t>
            </a:r>
            <a:r>
              <a:rPr lang="en-US" dirty="0"/>
              <a:t> Inhibitors Entered Clinical Testing in 2017</a:t>
            </a:r>
          </a:p>
        </p:txBody>
      </p:sp>
      <p:pic>
        <p:nvPicPr>
          <p:cNvPr id="6" name="Picture 5">
            <a:extLst>
              <a:ext uri="{FF2B5EF4-FFF2-40B4-BE49-F238E27FC236}">
                <a16:creationId xmlns:a16="http://schemas.microsoft.com/office/drawing/2014/main" id="{1E8E269D-8EC9-234A-9231-25A668BBE0A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tretch>
            <a:fillRect/>
          </a:stretch>
        </p:blipFill>
        <p:spPr>
          <a:xfrm>
            <a:off x="2442932" y="1188718"/>
            <a:ext cx="7306136" cy="4828032"/>
          </a:xfrm>
          <a:prstGeom prst="rect">
            <a:avLst/>
          </a:prstGeom>
        </p:spPr>
      </p:pic>
      <p:sp>
        <p:nvSpPr>
          <p:cNvPr id="5" name="Footer Placeholder 4">
            <a:extLst>
              <a:ext uri="{FF2B5EF4-FFF2-40B4-BE49-F238E27FC236}">
                <a16:creationId xmlns:a16="http://schemas.microsoft.com/office/drawing/2014/main" id="{478D5001-F2CD-9943-3869-276B4A20EAC6}"/>
              </a:ext>
            </a:extLst>
          </p:cNvPr>
          <p:cNvSpPr>
            <a:spLocks noGrp="1"/>
          </p:cNvSpPr>
          <p:nvPr>
            <p:ph type="ftr" sz="quarter" idx="3"/>
          </p:nvPr>
        </p:nvSpPr>
        <p:spPr/>
        <p:txBody>
          <a:bodyPr/>
          <a:lstStyle/>
          <a:p>
            <a:r>
              <a:rPr lang="en-US" dirty="0" err="1"/>
              <a:t>TKI</a:t>
            </a:r>
            <a:r>
              <a:rPr lang="en-US" dirty="0"/>
              <a:t>, tyrosine kinase inhibitor. </a:t>
            </a:r>
          </a:p>
          <a:p>
            <a:r>
              <a:rPr lang="en-US" dirty="0"/>
              <a:t>Drilon A, et al. </a:t>
            </a:r>
            <a:r>
              <a:rPr lang="en-US" i="1" dirty="0"/>
              <a:t>Nat Rev Clin Oncol. </a:t>
            </a:r>
            <a:r>
              <a:rPr lang="en-US" dirty="0"/>
              <a:t>2018;15:151-167.</a:t>
            </a:r>
          </a:p>
        </p:txBody>
      </p:sp>
      <p:sp>
        <p:nvSpPr>
          <p:cNvPr id="7" name="Rectangle 6">
            <a:extLst>
              <a:ext uri="{FF2B5EF4-FFF2-40B4-BE49-F238E27FC236}">
                <a16:creationId xmlns:a16="http://schemas.microsoft.com/office/drawing/2014/main" id="{508A7461-F278-1395-42E1-261DC27E7DC6}"/>
              </a:ext>
            </a:extLst>
          </p:cNvPr>
          <p:cNvSpPr/>
          <p:nvPr/>
        </p:nvSpPr>
        <p:spPr>
          <a:xfrm>
            <a:off x="3812419" y="3257550"/>
            <a:ext cx="457200" cy="247650"/>
          </a:xfrm>
          <a:prstGeom prst="rect">
            <a:avLst/>
          </a:prstGeom>
          <a:solidFill>
            <a:srgbClr val="D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2C26D4-F056-8A5E-2503-4D9F08B23CF0}"/>
              </a:ext>
            </a:extLst>
          </p:cNvPr>
          <p:cNvSpPr txBox="1"/>
          <p:nvPr/>
        </p:nvSpPr>
        <p:spPr>
          <a:xfrm>
            <a:off x="3729255" y="3148391"/>
            <a:ext cx="601447" cy="415498"/>
          </a:xfrm>
          <a:prstGeom prst="rect">
            <a:avLst/>
          </a:prstGeom>
          <a:noFill/>
        </p:spPr>
        <p:txBody>
          <a:bodyPr wrap="none" rtlCol="0">
            <a:spAutoFit/>
          </a:bodyPr>
          <a:lstStyle/>
          <a:p>
            <a:r>
              <a:rPr lang="en-US" sz="2100" b="1" i="1" dirty="0">
                <a:solidFill>
                  <a:srgbClr val="000000"/>
                </a:solidFill>
                <a:latin typeface="Calibri" panose="020F0502020204030204" pitchFamily="34" charset="0"/>
                <a:cs typeface="Calibri" panose="020F0502020204030204" pitchFamily="34" charset="0"/>
              </a:rPr>
              <a:t>RET</a:t>
            </a:r>
          </a:p>
        </p:txBody>
      </p:sp>
      <p:sp>
        <p:nvSpPr>
          <p:cNvPr id="8" name="Rectangle 7">
            <a:extLst>
              <a:ext uri="{FF2B5EF4-FFF2-40B4-BE49-F238E27FC236}">
                <a16:creationId xmlns:a16="http://schemas.microsoft.com/office/drawing/2014/main" id="{1BC6400F-243D-6FDB-E365-4A374B988363}"/>
              </a:ext>
            </a:extLst>
          </p:cNvPr>
          <p:cNvSpPr/>
          <p:nvPr/>
        </p:nvSpPr>
        <p:spPr>
          <a:xfrm>
            <a:off x="6782766" y="3090244"/>
            <a:ext cx="457200" cy="247650"/>
          </a:xfrm>
          <a:prstGeom prst="rect">
            <a:avLst/>
          </a:prstGeom>
          <a:solidFill>
            <a:srgbClr val="DDB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C02E230-0724-616B-F8DC-A888E7E651EA}"/>
              </a:ext>
            </a:extLst>
          </p:cNvPr>
          <p:cNvSpPr txBox="1"/>
          <p:nvPr/>
        </p:nvSpPr>
        <p:spPr>
          <a:xfrm>
            <a:off x="6699602" y="2981085"/>
            <a:ext cx="601447" cy="415498"/>
          </a:xfrm>
          <a:prstGeom prst="rect">
            <a:avLst/>
          </a:prstGeom>
          <a:noFill/>
        </p:spPr>
        <p:txBody>
          <a:bodyPr wrap="none" rtlCol="0">
            <a:spAutoFit/>
          </a:bodyPr>
          <a:lstStyle/>
          <a:p>
            <a:r>
              <a:rPr lang="en-US" sz="2100" b="1" i="1" dirty="0">
                <a:solidFill>
                  <a:srgbClr val="000000"/>
                </a:solidFill>
                <a:latin typeface="Calibri" panose="020F0502020204030204" pitchFamily="34" charset="0"/>
                <a:cs typeface="Calibri" panose="020F0502020204030204" pitchFamily="34" charset="0"/>
              </a:rPr>
              <a:t>RET</a:t>
            </a:r>
          </a:p>
        </p:txBody>
      </p:sp>
      <p:sp>
        <p:nvSpPr>
          <p:cNvPr id="11" name="Rectangle 10">
            <a:extLst>
              <a:ext uri="{FF2B5EF4-FFF2-40B4-BE49-F238E27FC236}">
                <a16:creationId xmlns:a16="http://schemas.microsoft.com/office/drawing/2014/main" id="{9453564E-A737-8FFE-CB3C-F962C130E4A0}"/>
              </a:ext>
            </a:extLst>
          </p:cNvPr>
          <p:cNvSpPr/>
          <p:nvPr/>
        </p:nvSpPr>
        <p:spPr>
          <a:xfrm>
            <a:off x="9144000" y="3595807"/>
            <a:ext cx="187036" cy="1068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8EA8DD4-4756-D071-2A84-6067794B5EDB}"/>
              </a:ext>
            </a:extLst>
          </p:cNvPr>
          <p:cNvSpPr txBox="1"/>
          <p:nvPr/>
        </p:nvSpPr>
        <p:spPr>
          <a:xfrm>
            <a:off x="9066263" y="3542673"/>
            <a:ext cx="339517" cy="215444"/>
          </a:xfrm>
          <a:prstGeom prst="rect">
            <a:avLst/>
          </a:prstGeom>
          <a:noFill/>
        </p:spPr>
        <p:txBody>
          <a:bodyPr wrap="none" rtlCol="0">
            <a:spAutoFit/>
          </a:bodyPr>
          <a:lstStyle/>
          <a:p>
            <a:r>
              <a:rPr lang="en-US" sz="800" b="1" i="1" spc="-10" dirty="0">
                <a:solidFill>
                  <a:srgbClr val="000000"/>
                </a:solidFill>
                <a:latin typeface="Calibri" panose="020F0502020204030204" pitchFamily="34" charset="0"/>
                <a:cs typeface="Calibri" panose="020F0502020204030204" pitchFamily="34" charset="0"/>
              </a:rPr>
              <a:t>RET</a:t>
            </a:r>
          </a:p>
        </p:txBody>
      </p:sp>
      <p:sp>
        <p:nvSpPr>
          <p:cNvPr id="12" name="Rectangle 11">
            <a:extLst>
              <a:ext uri="{FF2B5EF4-FFF2-40B4-BE49-F238E27FC236}">
                <a16:creationId xmlns:a16="http://schemas.microsoft.com/office/drawing/2014/main" id="{87B4AE97-1362-842D-3B29-F53B75B91B3A}"/>
              </a:ext>
            </a:extLst>
          </p:cNvPr>
          <p:cNvSpPr/>
          <p:nvPr/>
        </p:nvSpPr>
        <p:spPr>
          <a:xfrm>
            <a:off x="3848099" y="4854963"/>
            <a:ext cx="377911" cy="194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A9B8DF0-9A66-46D2-446E-A9FDE73DE412}"/>
              </a:ext>
            </a:extLst>
          </p:cNvPr>
          <p:cNvSpPr txBox="1"/>
          <p:nvPr/>
        </p:nvSpPr>
        <p:spPr>
          <a:xfrm>
            <a:off x="3744219" y="4743450"/>
            <a:ext cx="801582" cy="369332"/>
          </a:xfrm>
          <a:prstGeom prst="rect">
            <a:avLst/>
          </a:prstGeom>
          <a:noFill/>
        </p:spPr>
        <p:txBody>
          <a:bodyPr wrap="square" rtlCol="0">
            <a:spAutoFit/>
          </a:bodyPr>
          <a:lstStyle/>
          <a:p>
            <a:r>
              <a:rPr lang="en-US" i="1" spc="-10" dirty="0">
                <a:solidFill>
                  <a:srgbClr val="000000"/>
                </a:solidFill>
                <a:latin typeface="Calibri" panose="020F0502020204030204" pitchFamily="34" charset="0"/>
                <a:cs typeface="Calibri" panose="020F0502020204030204" pitchFamily="34" charset="0"/>
              </a:rPr>
              <a:t>RET</a:t>
            </a:r>
          </a:p>
        </p:txBody>
      </p:sp>
      <p:sp>
        <p:nvSpPr>
          <p:cNvPr id="14" name="Rectangle 13">
            <a:extLst>
              <a:ext uri="{FF2B5EF4-FFF2-40B4-BE49-F238E27FC236}">
                <a16:creationId xmlns:a16="http://schemas.microsoft.com/office/drawing/2014/main" id="{574725EA-28B0-045B-FB10-7D9CB886B32B}"/>
              </a:ext>
            </a:extLst>
          </p:cNvPr>
          <p:cNvSpPr/>
          <p:nvPr/>
        </p:nvSpPr>
        <p:spPr>
          <a:xfrm>
            <a:off x="7674575" y="5136593"/>
            <a:ext cx="377911" cy="1948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282732-6233-A1B9-B122-22CCA26F485C}"/>
              </a:ext>
            </a:extLst>
          </p:cNvPr>
          <p:cNvSpPr txBox="1"/>
          <p:nvPr/>
        </p:nvSpPr>
        <p:spPr>
          <a:xfrm>
            <a:off x="7570695" y="5025080"/>
            <a:ext cx="801582" cy="369332"/>
          </a:xfrm>
          <a:prstGeom prst="rect">
            <a:avLst/>
          </a:prstGeom>
          <a:noFill/>
        </p:spPr>
        <p:txBody>
          <a:bodyPr wrap="square" rtlCol="0">
            <a:spAutoFit/>
          </a:bodyPr>
          <a:lstStyle/>
          <a:p>
            <a:r>
              <a:rPr lang="en-US" i="1" spc="-10" dirty="0">
                <a:solidFill>
                  <a:srgbClr val="000000"/>
                </a:solidFill>
                <a:latin typeface="Calibri" panose="020F0502020204030204" pitchFamily="34" charset="0"/>
                <a:cs typeface="Calibri" panose="020F0502020204030204" pitchFamily="34" charset="0"/>
              </a:rPr>
              <a:t>RET</a:t>
            </a:r>
          </a:p>
        </p:txBody>
      </p:sp>
    </p:spTree>
    <p:extLst>
      <p:ext uri="{BB962C8B-B14F-4D97-AF65-F5344CB8AC3E}">
        <p14:creationId xmlns:p14="http://schemas.microsoft.com/office/powerpoint/2010/main" val="24398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a:extLst>
              <a:ext uri="{FF2B5EF4-FFF2-40B4-BE49-F238E27FC236}">
                <a16:creationId xmlns:a16="http://schemas.microsoft.com/office/drawing/2014/main" id="{36EDE494-5019-E240-B5DE-5D3881C724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55401" y="2486464"/>
            <a:ext cx="10090860" cy="36671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9100" y="28055"/>
            <a:ext cx="11582400" cy="1185577"/>
          </a:xfrm>
        </p:spPr>
        <p:txBody>
          <a:bodyPr>
            <a:normAutofit/>
          </a:bodyPr>
          <a:lstStyle/>
          <a:p>
            <a:r>
              <a:rPr lang="en-US" sz="2800" dirty="0" err="1"/>
              <a:t>Selpercatinib</a:t>
            </a:r>
            <a:r>
              <a:rPr lang="en-US" sz="2800" dirty="0"/>
              <a:t> Response in Treatment-Naïve </a:t>
            </a:r>
            <a:r>
              <a:rPr lang="en-US" sz="2800" i="1" dirty="0"/>
              <a:t>RET</a:t>
            </a:r>
            <a:r>
              <a:rPr lang="en-US" sz="2800" dirty="0"/>
              <a:t> Fusion+ NSCLCs</a:t>
            </a:r>
          </a:p>
        </p:txBody>
      </p:sp>
      <p:pic>
        <p:nvPicPr>
          <p:cNvPr id="6" name="Picture 5">
            <a:extLst>
              <a:ext uri="{FF2B5EF4-FFF2-40B4-BE49-F238E27FC236}">
                <a16:creationId xmlns:a16="http://schemas.microsoft.com/office/drawing/2014/main" id="{E4E6E418-0553-6E4D-986D-D823AD3AFD8C}"/>
              </a:ext>
            </a:extLst>
          </p:cNvPr>
          <p:cNvPicPr>
            <a:picLocks noChangeAspect="1"/>
          </p:cNvPicPr>
          <p:nvPr/>
        </p:nvPicPr>
        <p:blipFill>
          <a:blip r:embed="rId3"/>
          <a:stretch>
            <a:fillRect/>
          </a:stretch>
        </p:blipFill>
        <p:spPr>
          <a:xfrm>
            <a:off x="4389351" y="867209"/>
            <a:ext cx="3413298" cy="2724820"/>
          </a:xfrm>
          <a:prstGeom prst="rect">
            <a:avLst/>
          </a:prstGeom>
        </p:spPr>
      </p:pic>
      <p:sp>
        <p:nvSpPr>
          <p:cNvPr id="3" name="TextBox 2">
            <a:extLst>
              <a:ext uri="{FF2B5EF4-FFF2-40B4-BE49-F238E27FC236}">
                <a16:creationId xmlns:a16="http://schemas.microsoft.com/office/drawing/2014/main" id="{24AB7F74-FD62-B767-CBB1-0CEBB1F9972C}"/>
              </a:ext>
            </a:extLst>
          </p:cNvPr>
          <p:cNvSpPr txBox="1"/>
          <p:nvPr/>
        </p:nvSpPr>
        <p:spPr>
          <a:xfrm>
            <a:off x="1055264" y="5867680"/>
            <a:ext cx="10665229" cy="400110"/>
          </a:xfrm>
          <a:prstGeom prst="rect">
            <a:avLst/>
          </a:prstGeom>
          <a:noFill/>
        </p:spPr>
        <p:txBody>
          <a:bodyPr wrap="square" rtlCol="0">
            <a:spAutoFit/>
          </a:bodyPr>
          <a:lstStyle/>
          <a:p>
            <a:r>
              <a:rPr lang="en-US" sz="1000" dirty="0">
                <a:solidFill>
                  <a:schemeClr val="bg2">
                    <a:lumMod val="25000"/>
                  </a:schemeClr>
                </a:solidFill>
              </a:rPr>
              <a:t>Vertical bars represent the best percent change from baseline in the sum of diameters for all target lesions. Progressive disease (120%) and partial response (–30%) are indicated by the dashed lines.  </a:t>
            </a:r>
          </a:p>
        </p:txBody>
      </p:sp>
      <p:sp>
        <p:nvSpPr>
          <p:cNvPr id="5" name="Footer Placeholder 4">
            <a:extLst>
              <a:ext uri="{FF2B5EF4-FFF2-40B4-BE49-F238E27FC236}">
                <a16:creationId xmlns:a16="http://schemas.microsoft.com/office/drawing/2014/main" id="{05EBFE60-F192-216E-B283-C0FED5DAD76C}"/>
              </a:ext>
            </a:extLst>
          </p:cNvPr>
          <p:cNvSpPr>
            <a:spLocks noGrp="1"/>
          </p:cNvSpPr>
          <p:nvPr>
            <p:ph type="ftr" sz="quarter" idx="3"/>
          </p:nvPr>
        </p:nvSpPr>
        <p:spPr/>
        <p:txBody>
          <a:bodyPr/>
          <a:lstStyle/>
          <a:p>
            <a:r>
              <a:rPr lang="en-US" dirty="0"/>
              <a:t>CI, confidence interval; CR, complete response; IRC, independent review committee; NE, could not be evaluated; NSCLC, non-small cell lung cancer.</a:t>
            </a:r>
          </a:p>
          <a:p>
            <a:r>
              <a:rPr lang="en-US" dirty="0"/>
              <a:t>Drilon A, et al, </a:t>
            </a:r>
            <a:r>
              <a:rPr lang="en-US" i="1" dirty="0"/>
              <a:t>J Clin Oncol. </a:t>
            </a:r>
            <a:r>
              <a:rPr lang="en-US" dirty="0"/>
              <a:t>2022; In press. </a:t>
            </a:r>
          </a:p>
        </p:txBody>
      </p:sp>
    </p:spTree>
    <p:extLst>
      <p:ext uri="{BB962C8B-B14F-4D97-AF65-F5344CB8AC3E}">
        <p14:creationId xmlns:p14="http://schemas.microsoft.com/office/powerpoint/2010/main" val="100794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4" y="76087"/>
            <a:ext cx="11363325" cy="1102152"/>
          </a:xfrm>
        </p:spPr>
        <p:txBody>
          <a:bodyPr>
            <a:normAutofit/>
          </a:bodyPr>
          <a:lstStyle/>
          <a:p>
            <a:r>
              <a:rPr lang="en-US" sz="2800" dirty="0" err="1"/>
              <a:t>Selpercatinib</a:t>
            </a:r>
            <a:r>
              <a:rPr lang="en-US" sz="2800" dirty="0"/>
              <a:t> Durability in Treatment-Naïve </a:t>
            </a:r>
            <a:r>
              <a:rPr lang="en-US" sz="2800" i="1" dirty="0"/>
              <a:t>RET</a:t>
            </a:r>
            <a:r>
              <a:rPr lang="en-US" sz="2800" dirty="0"/>
              <a:t> Fusion+ NSCLCs</a:t>
            </a:r>
          </a:p>
        </p:txBody>
      </p:sp>
      <p:pic>
        <p:nvPicPr>
          <p:cNvPr id="3074" name="Picture 2" descr="Figure">
            <a:extLst>
              <a:ext uri="{FF2B5EF4-FFF2-40B4-BE49-F238E27FC236}">
                <a16:creationId xmlns:a16="http://schemas.microsoft.com/office/drawing/2014/main" id="{6986B01C-E047-2144-8F1D-633776F691B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6000"/>
                    </a14:imgEffect>
                  </a14:imgLayer>
                </a14:imgProps>
              </a:ext>
              <a:ext uri="{28A0092B-C50C-407E-A947-70E740481C1C}">
                <a14:useLocalDpi xmlns:a14="http://schemas.microsoft.com/office/drawing/2010/main" val="0"/>
              </a:ext>
            </a:extLst>
          </a:blip>
          <a:srcRect/>
          <a:stretch/>
        </p:blipFill>
        <p:spPr bwMode="auto">
          <a:xfrm>
            <a:off x="354448" y="2907891"/>
            <a:ext cx="5529200" cy="32298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gure">
            <a:extLst>
              <a:ext uri="{FF2B5EF4-FFF2-40B4-BE49-F238E27FC236}">
                <a16:creationId xmlns:a16="http://schemas.microsoft.com/office/drawing/2014/main" id="{7E641F50-F65B-5043-B635-BE1478F113B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6000"/>
                    </a14:imgEffect>
                  </a14:imgLayer>
                </a14:imgProps>
              </a:ext>
              <a:ext uri="{28A0092B-C50C-407E-A947-70E740481C1C}">
                <a14:useLocalDpi xmlns:a14="http://schemas.microsoft.com/office/drawing/2010/main" val="0"/>
              </a:ext>
            </a:extLst>
          </a:blip>
          <a:srcRect/>
          <a:stretch/>
        </p:blipFill>
        <p:spPr bwMode="auto">
          <a:xfrm>
            <a:off x="5971330" y="2887064"/>
            <a:ext cx="5420520" cy="3138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6C55F98-98C7-1644-AD1E-3DDF88F02057}"/>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2000" contrast="76000"/>
                    </a14:imgEffect>
                  </a14:imgLayer>
                </a14:imgProps>
              </a:ext>
            </a:extLst>
          </a:blip>
          <a:srcRect b="1957"/>
          <a:stretch/>
        </p:blipFill>
        <p:spPr>
          <a:xfrm>
            <a:off x="3119048" y="1215977"/>
            <a:ext cx="2673265" cy="1908223"/>
          </a:xfrm>
          <a:prstGeom prst="rect">
            <a:avLst/>
          </a:prstGeom>
        </p:spPr>
      </p:pic>
      <p:pic>
        <p:nvPicPr>
          <p:cNvPr id="6" name="Picture 5">
            <a:extLst>
              <a:ext uri="{FF2B5EF4-FFF2-40B4-BE49-F238E27FC236}">
                <a16:creationId xmlns:a16="http://schemas.microsoft.com/office/drawing/2014/main" id="{4D9FF30A-4F66-754A-B949-E9986B1420B6}"/>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2000" contrast="76000"/>
                    </a14:imgEffect>
                  </a14:imgLayer>
                </a14:imgProps>
              </a:ext>
            </a:extLst>
          </a:blip>
          <a:stretch>
            <a:fillRect/>
          </a:stretch>
        </p:blipFill>
        <p:spPr>
          <a:xfrm>
            <a:off x="8724122" y="1139732"/>
            <a:ext cx="2673265" cy="1993993"/>
          </a:xfrm>
          <a:prstGeom prst="rect">
            <a:avLst/>
          </a:prstGeom>
        </p:spPr>
      </p:pic>
      <p:sp>
        <p:nvSpPr>
          <p:cNvPr id="7" name="Footer Placeholder 6">
            <a:extLst>
              <a:ext uri="{FF2B5EF4-FFF2-40B4-BE49-F238E27FC236}">
                <a16:creationId xmlns:a16="http://schemas.microsoft.com/office/drawing/2014/main" id="{379F7FC5-D3DB-300F-56BE-BB7B6B19C1BB}"/>
              </a:ext>
            </a:extLst>
          </p:cNvPr>
          <p:cNvSpPr>
            <a:spLocks noGrp="1"/>
          </p:cNvSpPr>
          <p:nvPr>
            <p:ph type="ftr" sz="quarter" idx="3"/>
          </p:nvPr>
        </p:nvSpPr>
        <p:spPr/>
        <p:txBody>
          <a:bodyPr/>
          <a:lstStyle/>
          <a:p>
            <a:r>
              <a:rPr lang="en-US" sz="1200" dirty="0" err="1"/>
              <a:t>DoR</a:t>
            </a:r>
            <a:r>
              <a:rPr lang="en-US" sz="1200" dirty="0"/>
              <a:t>, duration of response; </a:t>
            </a:r>
            <a:r>
              <a:rPr lang="en-US" sz="1200" dirty="0" err="1"/>
              <a:t>IQR</a:t>
            </a:r>
            <a:r>
              <a:rPr lang="en-US" sz="1200" dirty="0"/>
              <a:t>, interquartile range; </a:t>
            </a:r>
            <a:r>
              <a:rPr lang="en-US" sz="1200" dirty="0" err="1"/>
              <a:t>PFS</a:t>
            </a:r>
            <a:r>
              <a:rPr lang="en-US" sz="1200" dirty="0"/>
              <a:t>, progression-free survival.</a:t>
            </a:r>
          </a:p>
          <a:p>
            <a:r>
              <a:rPr lang="it-IT" sz="1200" dirty="0">
                <a:cs typeface="Arial" pitchFamily="34" charset="0"/>
              </a:rPr>
              <a:t>Drilon A, et al, </a:t>
            </a:r>
            <a:r>
              <a:rPr lang="it-IT" sz="1200" i="1" dirty="0">
                <a:cs typeface="Arial" pitchFamily="34" charset="0"/>
              </a:rPr>
              <a:t>J Clin Oncol</a:t>
            </a:r>
            <a:r>
              <a:rPr lang="it-IT" sz="1200" dirty="0">
                <a:cs typeface="Arial" pitchFamily="34" charset="0"/>
              </a:rPr>
              <a:t>.</a:t>
            </a:r>
            <a:r>
              <a:rPr lang="en-US" sz="1200" b="0" i="0" dirty="0">
                <a:effectLst/>
              </a:rPr>
              <a:t> 2022. In press. </a:t>
            </a:r>
            <a:endParaRPr lang="en-US" sz="1200" dirty="0">
              <a:cs typeface="Arial" pitchFamily="34" charset="0"/>
            </a:endParaRPr>
          </a:p>
        </p:txBody>
      </p:sp>
    </p:spTree>
    <p:extLst>
      <p:ext uri="{BB962C8B-B14F-4D97-AF65-F5344CB8AC3E}">
        <p14:creationId xmlns:p14="http://schemas.microsoft.com/office/powerpoint/2010/main" val="335761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88" y="203875"/>
            <a:ext cx="11159666" cy="845036"/>
          </a:xfrm>
        </p:spPr>
        <p:txBody>
          <a:bodyPr>
            <a:normAutofit/>
          </a:bodyPr>
          <a:lstStyle/>
          <a:p>
            <a:r>
              <a:rPr lang="en-US" sz="2800" dirty="0" err="1"/>
              <a:t>Pralsetinib</a:t>
            </a:r>
            <a:r>
              <a:rPr lang="en-US" sz="2800" dirty="0"/>
              <a:t> Response in Treatment-Naïve </a:t>
            </a:r>
            <a:r>
              <a:rPr lang="en-US" sz="2800" i="1" dirty="0"/>
              <a:t>RET</a:t>
            </a:r>
            <a:r>
              <a:rPr lang="en-US" sz="2800" dirty="0"/>
              <a:t> Fusion+ NSCLCs</a:t>
            </a:r>
          </a:p>
        </p:txBody>
      </p:sp>
      <p:graphicFrame>
        <p:nvGraphicFramePr>
          <p:cNvPr id="7" name="Table 7">
            <a:extLst>
              <a:ext uri="{FF2B5EF4-FFF2-40B4-BE49-F238E27FC236}">
                <a16:creationId xmlns:a16="http://schemas.microsoft.com/office/drawing/2014/main" id="{2F72A92F-F7EB-CAEA-10C6-2D4FE2667219}"/>
              </a:ext>
            </a:extLst>
          </p:cNvPr>
          <p:cNvGraphicFramePr>
            <a:graphicFrameLocks noGrp="1"/>
          </p:cNvGraphicFramePr>
          <p:nvPr>
            <p:extLst>
              <p:ext uri="{D42A27DB-BD31-4B8C-83A1-F6EECF244321}">
                <p14:modId xmlns:p14="http://schemas.microsoft.com/office/powerpoint/2010/main" val="2968344768"/>
              </p:ext>
            </p:extLst>
          </p:nvPr>
        </p:nvGraphicFramePr>
        <p:xfrm>
          <a:off x="7967616" y="1624704"/>
          <a:ext cx="3759663" cy="2843980"/>
        </p:xfrm>
        <a:graphic>
          <a:graphicData uri="http://schemas.openxmlformats.org/drawingml/2006/table">
            <a:tbl>
              <a:tblPr>
                <a:tableStyleId>{5C22544A-7EE6-4342-B048-85BDC9FD1C3A}</a:tableStyleId>
              </a:tblPr>
              <a:tblGrid>
                <a:gridCol w="671389">
                  <a:extLst>
                    <a:ext uri="{9D8B030D-6E8A-4147-A177-3AD203B41FA5}">
                      <a16:colId xmlns:a16="http://schemas.microsoft.com/office/drawing/2014/main" val="2311107193"/>
                    </a:ext>
                  </a:extLst>
                </a:gridCol>
                <a:gridCol w="1596021">
                  <a:extLst>
                    <a:ext uri="{9D8B030D-6E8A-4147-A177-3AD203B41FA5}">
                      <a16:colId xmlns:a16="http://schemas.microsoft.com/office/drawing/2014/main" val="2047541732"/>
                    </a:ext>
                  </a:extLst>
                </a:gridCol>
                <a:gridCol w="1492253">
                  <a:extLst>
                    <a:ext uri="{9D8B030D-6E8A-4147-A177-3AD203B41FA5}">
                      <a16:colId xmlns:a16="http://schemas.microsoft.com/office/drawing/2014/main" val="4120936346"/>
                    </a:ext>
                  </a:extLst>
                </a:gridCol>
              </a:tblGrid>
              <a:tr h="343058">
                <a:tc gridSpan="2">
                  <a:txBody>
                    <a:bodyPr/>
                    <a:lstStyle/>
                    <a:p>
                      <a:endParaRPr lang="en-US" sz="1100" b="1" dirty="0">
                        <a:solidFill>
                          <a:srgbClr val="000000"/>
                        </a:solidFill>
                        <a:latin typeface="Arial Narrow" panose="020B060602020203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r>
                        <a:rPr lang="en-US" sz="1100" b="1" dirty="0">
                          <a:solidFill>
                            <a:srgbClr val="000000"/>
                          </a:solidFill>
                          <a:latin typeface="Arial Narrow" panose="020B0606020202030204" pitchFamily="34" charset="0"/>
                        </a:rPr>
                        <a:t>No previous systemic</a:t>
                      </a:r>
                    </a:p>
                    <a:p>
                      <a:r>
                        <a:rPr lang="en-US" sz="1100" b="1" dirty="0">
                          <a:solidFill>
                            <a:srgbClr val="000000"/>
                          </a:solidFill>
                          <a:latin typeface="Arial Narrow" panose="020B0606020202030204" pitchFamily="34" charset="0"/>
                        </a:rPr>
                        <a:t>treatment group (n=27)</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1432702"/>
                  </a:ext>
                </a:extLst>
              </a:tr>
              <a:tr h="364720">
                <a:tc gridSpan="2">
                  <a:txBody>
                    <a:bodyPr/>
                    <a:lstStyle/>
                    <a:p>
                      <a:r>
                        <a:rPr lang="en-US" sz="1100" b="1" dirty="0">
                          <a:solidFill>
                            <a:srgbClr val="000000"/>
                          </a:solidFill>
                          <a:latin typeface="Arial Narrow" panose="020B0606020202030204" pitchFamily="34" charset="0"/>
                        </a:rPr>
                        <a:t>Overall response rate</a:t>
                      </a:r>
                    </a:p>
                  </a:txBody>
                  <a:tcPr anchor="ctr">
                    <a:lnT w="12700" cap="flat" cmpd="sng" algn="ctr">
                      <a:solidFill>
                        <a:srgbClr val="000000"/>
                      </a:solidFill>
                      <a:prstDash val="solid"/>
                      <a:round/>
                      <a:headEnd type="none" w="med" len="med"/>
                      <a:tailEnd type="none" w="med" len="med"/>
                    </a:lnT>
                    <a:solidFill>
                      <a:schemeClr val="bg1"/>
                    </a:solidFill>
                  </a:tcPr>
                </a:tc>
                <a:tc hMerge="1">
                  <a:txBody>
                    <a:bodyPr/>
                    <a:lstStyle/>
                    <a:p>
                      <a:endParaRPr lang="en-US"/>
                    </a:p>
                  </a:txBody>
                  <a:tcPr/>
                </a:tc>
                <a:tc>
                  <a:txBody>
                    <a:bodyPr/>
                    <a:lstStyle/>
                    <a:p>
                      <a:r>
                        <a:rPr lang="en-US" sz="1100" b="1" dirty="0">
                          <a:solidFill>
                            <a:srgbClr val="000000"/>
                          </a:solidFill>
                          <a:latin typeface="Arial Narrow" panose="020B0606020202030204" pitchFamily="34" charset="0"/>
                        </a:rPr>
                        <a:t>19 (70%; 50-86)</a:t>
                      </a:r>
                    </a:p>
                  </a:txBody>
                  <a:tcPr anchor="ctr">
                    <a:lnT w="1270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2856096653"/>
                  </a:ext>
                </a:extLst>
              </a:tr>
              <a:tr h="364720">
                <a:tc gridSpan="2">
                  <a:txBody>
                    <a:bodyPr/>
                    <a:lstStyle/>
                    <a:p>
                      <a:r>
                        <a:rPr lang="en-US" sz="1100" b="1" dirty="0">
                          <a:solidFill>
                            <a:srgbClr val="000000"/>
                          </a:solidFill>
                          <a:latin typeface="Arial Narrow" panose="020B0606020202030204" pitchFamily="34" charset="0"/>
                        </a:rPr>
                        <a:t>Disease control rate</a:t>
                      </a:r>
                    </a:p>
                  </a:txBody>
                  <a:tcPr anchor="ctr">
                    <a:solidFill>
                      <a:schemeClr val="bg1"/>
                    </a:solidFill>
                  </a:tcPr>
                </a:tc>
                <a:tc hMerge="1">
                  <a:txBody>
                    <a:bodyPr/>
                    <a:lstStyle/>
                    <a:p>
                      <a:endParaRPr lang="en-US"/>
                    </a:p>
                  </a:txBody>
                  <a:tcPr/>
                </a:tc>
                <a:tc>
                  <a:txBody>
                    <a:bodyPr/>
                    <a:lstStyle/>
                    <a:p>
                      <a:r>
                        <a:rPr lang="en-US" sz="1100" b="1" dirty="0">
                          <a:solidFill>
                            <a:srgbClr val="000000"/>
                          </a:solidFill>
                          <a:latin typeface="Arial Narrow" panose="020B0606020202030204" pitchFamily="34" charset="0"/>
                        </a:rPr>
                        <a:t>23 (85%; 66-96)</a:t>
                      </a:r>
                    </a:p>
                  </a:txBody>
                  <a:tcPr anchor="ctr">
                    <a:solidFill>
                      <a:schemeClr val="bg1"/>
                    </a:solidFill>
                  </a:tcPr>
                </a:tc>
                <a:extLst>
                  <a:ext uri="{0D108BD9-81ED-4DB2-BD59-A6C34878D82A}">
                    <a16:rowId xmlns:a16="http://schemas.microsoft.com/office/drawing/2014/main" val="2917944960"/>
                  </a:ext>
                </a:extLst>
              </a:tr>
              <a:tr h="364720">
                <a:tc gridSpan="2">
                  <a:txBody>
                    <a:bodyPr/>
                    <a:lstStyle/>
                    <a:p>
                      <a:r>
                        <a:rPr lang="en-US" sz="1100" b="1" dirty="0">
                          <a:solidFill>
                            <a:srgbClr val="000000"/>
                          </a:solidFill>
                          <a:latin typeface="Arial Narrow" panose="020B0606020202030204" pitchFamily="34" charset="0"/>
                        </a:rPr>
                        <a:t>Best overall response</a:t>
                      </a:r>
                    </a:p>
                  </a:txBody>
                  <a:tcPr anchor="ctr">
                    <a:solidFill>
                      <a:schemeClr val="bg1"/>
                    </a:solidFill>
                  </a:tcPr>
                </a:tc>
                <a:tc hMerge="1">
                  <a:txBody>
                    <a:bodyPr/>
                    <a:lstStyle/>
                    <a:p>
                      <a:endParaRPr lang="en-US"/>
                    </a:p>
                  </a:txBody>
                  <a:tcPr/>
                </a:tc>
                <a:tc>
                  <a:txBody>
                    <a:bodyPr/>
                    <a:lstStyle/>
                    <a:p>
                      <a:endParaRPr lang="en-US" sz="1100" b="1">
                        <a:solidFill>
                          <a:srgbClr val="000000"/>
                        </a:solidFill>
                        <a:latin typeface="Arial Narrow" panose="020B0606020202030204" pitchFamily="34" charset="0"/>
                      </a:endParaRPr>
                    </a:p>
                  </a:txBody>
                  <a:tcPr anchor="ctr">
                    <a:solidFill>
                      <a:schemeClr val="bg1"/>
                    </a:solidFill>
                  </a:tcPr>
                </a:tc>
                <a:extLst>
                  <a:ext uri="{0D108BD9-81ED-4DB2-BD59-A6C34878D82A}">
                    <a16:rowId xmlns:a16="http://schemas.microsoft.com/office/drawing/2014/main" val="1868760639"/>
                  </a:ext>
                </a:extLst>
              </a:tr>
              <a:tr h="247310">
                <a:tc>
                  <a:txBody>
                    <a:bodyPr/>
                    <a:lstStyle/>
                    <a:p>
                      <a:endParaRPr lang="en-US" sz="1100" b="1" dirty="0">
                        <a:solidFill>
                          <a:srgbClr val="000000"/>
                        </a:solidFill>
                        <a:latin typeface="Arial Narrow" panose="020B0606020202030204" pitchFamily="34" charset="0"/>
                      </a:endParaRPr>
                    </a:p>
                  </a:txBody>
                  <a:tcPr anchor="ctr">
                    <a:solidFill>
                      <a:schemeClr val="bg1"/>
                    </a:solidFill>
                  </a:tcPr>
                </a:tc>
                <a:tc>
                  <a:txBody>
                    <a:bodyPr/>
                    <a:lstStyle/>
                    <a:p>
                      <a:r>
                        <a:rPr lang="en-US" sz="1100" b="1" dirty="0">
                          <a:solidFill>
                            <a:srgbClr val="000000"/>
                          </a:solidFill>
                          <a:latin typeface="Arial Narrow" panose="020B0606020202030204" pitchFamily="34" charset="0"/>
                        </a:rPr>
                        <a:t>Complete response</a:t>
                      </a:r>
                    </a:p>
                  </a:txBody>
                  <a:tcPr anchor="ctr">
                    <a:solidFill>
                      <a:schemeClr val="bg1"/>
                    </a:solidFill>
                  </a:tcPr>
                </a:tc>
                <a:tc>
                  <a:txBody>
                    <a:bodyPr/>
                    <a:lstStyle/>
                    <a:p>
                      <a:r>
                        <a:rPr lang="en-US" sz="1100" b="1" dirty="0">
                          <a:solidFill>
                            <a:srgbClr val="000000"/>
                          </a:solidFill>
                          <a:latin typeface="Arial Narrow" panose="020B0606020202030204" pitchFamily="34" charset="0"/>
                        </a:rPr>
                        <a:t>3 (11%)</a:t>
                      </a:r>
                    </a:p>
                  </a:txBody>
                  <a:tcPr anchor="ctr">
                    <a:solidFill>
                      <a:schemeClr val="bg1"/>
                    </a:solidFill>
                  </a:tcPr>
                </a:tc>
                <a:extLst>
                  <a:ext uri="{0D108BD9-81ED-4DB2-BD59-A6C34878D82A}">
                    <a16:rowId xmlns:a16="http://schemas.microsoft.com/office/drawing/2014/main" val="2088642445"/>
                  </a:ext>
                </a:extLst>
              </a:tr>
              <a:tr h="286780">
                <a:tc>
                  <a:txBody>
                    <a:bodyPr/>
                    <a:lstStyle/>
                    <a:p>
                      <a:endParaRPr lang="en-US" sz="1100" b="1" dirty="0">
                        <a:solidFill>
                          <a:srgbClr val="000000"/>
                        </a:solidFill>
                        <a:latin typeface="Arial Narrow" panose="020B0606020202030204" pitchFamily="34" charset="0"/>
                      </a:endParaRPr>
                    </a:p>
                  </a:txBody>
                  <a:tcPr anchor="ctr">
                    <a:solidFill>
                      <a:schemeClr val="bg1"/>
                    </a:solidFill>
                  </a:tcPr>
                </a:tc>
                <a:tc>
                  <a:txBody>
                    <a:bodyPr/>
                    <a:lstStyle/>
                    <a:p>
                      <a:r>
                        <a:rPr lang="en-US" sz="1100" b="1" dirty="0">
                          <a:solidFill>
                            <a:srgbClr val="000000"/>
                          </a:solidFill>
                          <a:latin typeface="Arial Narrow" panose="020B0606020202030204" pitchFamily="34" charset="0"/>
                        </a:rPr>
                        <a:t>Partial response</a:t>
                      </a:r>
                    </a:p>
                  </a:txBody>
                  <a:tcPr anchor="ctr">
                    <a:solidFill>
                      <a:schemeClr val="bg1"/>
                    </a:solidFill>
                  </a:tcPr>
                </a:tc>
                <a:tc>
                  <a:txBody>
                    <a:bodyPr/>
                    <a:lstStyle/>
                    <a:p>
                      <a:r>
                        <a:rPr lang="en-US" sz="1100" b="1" dirty="0">
                          <a:solidFill>
                            <a:srgbClr val="000000"/>
                          </a:solidFill>
                          <a:latin typeface="Arial Narrow" panose="020B0606020202030204" pitchFamily="34" charset="0"/>
                        </a:rPr>
                        <a:t>16 (59%)</a:t>
                      </a:r>
                    </a:p>
                  </a:txBody>
                  <a:tcPr anchor="ctr">
                    <a:solidFill>
                      <a:schemeClr val="bg1"/>
                    </a:solidFill>
                  </a:tcPr>
                </a:tc>
                <a:extLst>
                  <a:ext uri="{0D108BD9-81ED-4DB2-BD59-A6C34878D82A}">
                    <a16:rowId xmlns:a16="http://schemas.microsoft.com/office/drawing/2014/main" val="1742233560"/>
                  </a:ext>
                </a:extLst>
              </a:tr>
              <a:tr h="247310">
                <a:tc>
                  <a:txBody>
                    <a:bodyPr/>
                    <a:lstStyle/>
                    <a:p>
                      <a:endParaRPr lang="en-US" sz="1100" b="1" dirty="0">
                        <a:solidFill>
                          <a:srgbClr val="000000"/>
                        </a:solidFill>
                        <a:latin typeface="Arial Narrow" panose="020B0606020202030204" pitchFamily="34" charset="0"/>
                      </a:endParaRPr>
                    </a:p>
                  </a:txBody>
                  <a:tcPr anchor="ctr">
                    <a:solidFill>
                      <a:schemeClr val="bg1"/>
                    </a:solidFill>
                  </a:tcPr>
                </a:tc>
                <a:tc>
                  <a:txBody>
                    <a:bodyPr/>
                    <a:lstStyle/>
                    <a:p>
                      <a:r>
                        <a:rPr lang="en-US" sz="1100" b="1" dirty="0">
                          <a:solidFill>
                            <a:srgbClr val="000000"/>
                          </a:solidFill>
                          <a:latin typeface="Arial Narrow" panose="020B0606020202030204" pitchFamily="34" charset="0"/>
                        </a:rPr>
                        <a:t>Stable disease</a:t>
                      </a:r>
                    </a:p>
                  </a:txBody>
                  <a:tcPr anchor="ctr">
                    <a:solidFill>
                      <a:schemeClr val="bg1"/>
                    </a:solidFill>
                  </a:tcPr>
                </a:tc>
                <a:tc>
                  <a:txBody>
                    <a:bodyPr/>
                    <a:lstStyle/>
                    <a:p>
                      <a:r>
                        <a:rPr lang="en-US" sz="1100" b="1" dirty="0">
                          <a:solidFill>
                            <a:srgbClr val="000000"/>
                          </a:solidFill>
                          <a:latin typeface="Arial Narrow" panose="020B0606020202030204" pitchFamily="34" charset="0"/>
                        </a:rPr>
                        <a:t>4 (15%)</a:t>
                      </a:r>
                    </a:p>
                  </a:txBody>
                  <a:tcPr anchor="ctr">
                    <a:solidFill>
                      <a:schemeClr val="bg1"/>
                    </a:solidFill>
                  </a:tcPr>
                </a:tc>
                <a:extLst>
                  <a:ext uri="{0D108BD9-81ED-4DB2-BD59-A6C34878D82A}">
                    <a16:rowId xmlns:a16="http://schemas.microsoft.com/office/drawing/2014/main" val="2320127995"/>
                  </a:ext>
                </a:extLst>
              </a:tr>
              <a:tr h="247310">
                <a:tc>
                  <a:txBody>
                    <a:bodyPr/>
                    <a:lstStyle/>
                    <a:p>
                      <a:endParaRPr lang="en-US" sz="1100" b="1" dirty="0">
                        <a:solidFill>
                          <a:srgbClr val="000000"/>
                        </a:solidFill>
                        <a:latin typeface="Arial Narrow" panose="020B0606020202030204" pitchFamily="34" charset="0"/>
                      </a:endParaRPr>
                    </a:p>
                  </a:txBody>
                  <a:tcPr anchor="ctr">
                    <a:solidFill>
                      <a:schemeClr val="bg1"/>
                    </a:solidFill>
                  </a:tcPr>
                </a:tc>
                <a:tc>
                  <a:txBody>
                    <a:bodyPr/>
                    <a:lstStyle/>
                    <a:p>
                      <a:r>
                        <a:rPr lang="en-US" sz="1100" b="1" dirty="0">
                          <a:solidFill>
                            <a:srgbClr val="000000"/>
                          </a:solidFill>
                          <a:latin typeface="Arial Narrow" panose="020B0606020202030204" pitchFamily="34" charset="0"/>
                        </a:rPr>
                        <a:t>Progressive disease</a:t>
                      </a:r>
                    </a:p>
                  </a:txBody>
                  <a:tcPr anchor="ctr">
                    <a:solidFill>
                      <a:schemeClr val="bg1"/>
                    </a:solidFill>
                  </a:tcPr>
                </a:tc>
                <a:tc>
                  <a:txBody>
                    <a:bodyPr/>
                    <a:lstStyle/>
                    <a:p>
                      <a:r>
                        <a:rPr lang="en-US" sz="1100" b="1" dirty="0">
                          <a:solidFill>
                            <a:srgbClr val="000000"/>
                          </a:solidFill>
                          <a:latin typeface="Arial Narrow" panose="020B0606020202030204" pitchFamily="34" charset="0"/>
                        </a:rPr>
                        <a:t>3 (11%)</a:t>
                      </a:r>
                    </a:p>
                  </a:txBody>
                  <a:tcPr anchor="ctr">
                    <a:solidFill>
                      <a:schemeClr val="bg1"/>
                    </a:solidFill>
                  </a:tcPr>
                </a:tc>
                <a:extLst>
                  <a:ext uri="{0D108BD9-81ED-4DB2-BD59-A6C34878D82A}">
                    <a16:rowId xmlns:a16="http://schemas.microsoft.com/office/drawing/2014/main" val="4126404902"/>
                  </a:ext>
                </a:extLst>
              </a:tr>
              <a:tr h="247310">
                <a:tc>
                  <a:txBody>
                    <a:bodyPr/>
                    <a:lstStyle/>
                    <a:p>
                      <a:endParaRPr lang="en-US" sz="1100" b="1" dirty="0">
                        <a:solidFill>
                          <a:srgbClr val="000000"/>
                        </a:solidFill>
                        <a:latin typeface="Arial Narrow" panose="020B0606020202030204" pitchFamily="34" charset="0"/>
                      </a:endParaRPr>
                    </a:p>
                  </a:txBody>
                  <a:tcPr anchor="ctr">
                    <a:solidFill>
                      <a:schemeClr val="bg1"/>
                    </a:solidFill>
                  </a:tcPr>
                </a:tc>
                <a:tc>
                  <a:txBody>
                    <a:bodyPr/>
                    <a:lstStyle/>
                    <a:p>
                      <a:r>
                        <a:rPr lang="en-US" sz="1100" b="1" dirty="0">
                          <a:solidFill>
                            <a:srgbClr val="000000"/>
                          </a:solidFill>
                          <a:latin typeface="Arial Narrow" panose="020B0606020202030204" pitchFamily="34" charset="0"/>
                        </a:rPr>
                        <a:t>Not evaluable</a:t>
                      </a:r>
                    </a:p>
                  </a:txBody>
                  <a:tcPr anchor="ctr">
                    <a:solidFill>
                      <a:schemeClr val="bg1"/>
                    </a:solidFill>
                  </a:tcPr>
                </a:tc>
                <a:tc>
                  <a:txBody>
                    <a:bodyPr/>
                    <a:lstStyle/>
                    <a:p>
                      <a:r>
                        <a:rPr lang="en-US" sz="1100" b="1" dirty="0">
                          <a:solidFill>
                            <a:srgbClr val="000000"/>
                          </a:solidFill>
                          <a:latin typeface="Arial Narrow" panose="020B0606020202030204" pitchFamily="34" charset="0"/>
                        </a:rPr>
                        <a:t>1 (4%)</a:t>
                      </a:r>
                    </a:p>
                  </a:txBody>
                  <a:tcPr anchor="ctr">
                    <a:solidFill>
                      <a:schemeClr val="bg1"/>
                    </a:solidFill>
                  </a:tcPr>
                </a:tc>
                <a:extLst>
                  <a:ext uri="{0D108BD9-81ED-4DB2-BD59-A6C34878D82A}">
                    <a16:rowId xmlns:a16="http://schemas.microsoft.com/office/drawing/2014/main" val="2773518455"/>
                  </a:ext>
                </a:extLst>
              </a:tr>
            </a:tbl>
          </a:graphicData>
        </a:graphic>
      </p:graphicFrame>
      <p:grpSp>
        <p:nvGrpSpPr>
          <p:cNvPr id="83" name="Group 82">
            <a:extLst>
              <a:ext uri="{FF2B5EF4-FFF2-40B4-BE49-F238E27FC236}">
                <a16:creationId xmlns:a16="http://schemas.microsoft.com/office/drawing/2014/main" id="{48FBF133-72D5-6734-595D-8C82C1088704}"/>
              </a:ext>
            </a:extLst>
          </p:cNvPr>
          <p:cNvGrpSpPr/>
          <p:nvPr/>
        </p:nvGrpSpPr>
        <p:grpSpPr>
          <a:xfrm>
            <a:off x="320842" y="1701984"/>
            <a:ext cx="7311013" cy="3404835"/>
            <a:chOff x="254167" y="1701984"/>
            <a:chExt cx="7311013" cy="3404835"/>
          </a:xfrm>
        </p:grpSpPr>
        <p:pic>
          <p:nvPicPr>
            <p:cNvPr id="4" name="Picture 3">
              <a:extLst>
                <a:ext uri="{FF2B5EF4-FFF2-40B4-BE49-F238E27FC236}">
                  <a16:creationId xmlns:a16="http://schemas.microsoft.com/office/drawing/2014/main" id="{BCAE045F-9BC4-324B-BCE4-5EB27EF4570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7000"/>
                      </a14:imgEffect>
                    </a14:imgLayer>
                  </a14:imgProps>
                </a:ext>
              </a:extLst>
            </a:blip>
            <a:srcRect l="8724" t="11357" r="1262" b="11703"/>
            <a:stretch/>
          </p:blipFill>
          <p:spPr>
            <a:xfrm>
              <a:off x="961159" y="2026227"/>
              <a:ext cx="6561859" cy="2234046"/>
            </a:xfrm>
            <a:prstGeom prst="rect">
              <a:avLst/>
            </a:prstGeom>
          </p:spPr>
        </p:pic>
        <p:cxnSp>
          <p:nvCxnSpPr>
            <p:cNvPr id="9" name="Straight Connector 8">
              <a:extLst>
                <a:ext uri="{FF2B5EF4-FFF2-40B4-BE49-F238E27FC236}">
                  <a16:creationId xmlns:a16="http://schemas.microsoft.com/office/drawing/2014/main" id="{E36ECAD0-0C73-C770-CB63-0A1AF707DCF1}"/>
                </a:ext>
              </a:extLst>
            </p:cNvPr>
            <p:cNvCxnSpPr/>
            <p:nvPr/>
          </p:nvCxnSpPr>
          <p:spPr>
            <a:xfrm>
              <a:off x="944563" y="1805679"/>
              <a:ext cx="0" cy="2510734"/>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73BE41-E2BC-3420-A6E3-6AFFB85FC2E9}"/>
                </a:ext>
              </a:extLst>
            </p:cNvPr>
            <p:cNvCxnSpPr>
              <a:cxnSpLocks/>
            </p:cNvCxnSpPr>
            <p:nvPr/>
          </p:nvCxnSpPr>
          <p:spPr>
            <a:xfrm flipH="1">
              <a:off x="893763" y="4257675"/>
              <a:ext cx="667141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59B599-1843-DDFF-C574-8DFDCE7F82AD}"/>
                </a:ext>
              </a:extLst>
            </p:cNvPr>
            <p:cNvCxnSpPr>
              <a:cxnSpLocks/>
            </p:cNvCxnSpPr>
            <p:nvPr/>
          </p:nvCxnSpPr>
          <p:spPr>
            <a:xfrm flipH="1">
              <a:off x="893763" y="4074286"/>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EE1A2E-9859-C8E8-EB4B-AC8BEE3AD75F}"/>
                </a:ext>
              </a:extLst>
            </p:cNvPr>
            <p:cNvCxnSpPr>
              <a:cxnSpLocks/>
            </p:cNvCxnSpPr>
            <p:nvPr/>
          </p:nvCxnSpPr>
          <p:spPr>
            <a:xfrm flipH="1">
              <a:off x="893763" y="3888548"/>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FFDEC4-DEB8-DE42-1E7C-89D9C9F37AAB}"/>
                </a:ext>
              </a:extLst>
            </p:cNvPr>
            <p:cNvCxnSpPr>
              <a:cxnSpLocks/>
            </p:cNvCxnSpPr>
            <p:nvPr/>
          </p:nvCxnSpPr>
          <p:spPr>
            <a:xfrm flipH="1">
              <a:off x="893763" y="3705192"/>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5E5774-F348-56A1-653E-2B3031C9A939}"/>
                </a:ext>
              </a:extLst>
            </p:cNvPr>
            <p:cNvCxnSpPr>
              <a:cxnSpLocks/>
            </p:cNvCxnSpPr>
            <p:nvPr/>
          </p:nvCxnSpPr>
          <p:spPr>
            <a:xfrm flipH="1">
              <a:off x="893763" y="3519454"/>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344A8F-9560-4303-CCCA-E881672413AC}"/>
                </a:ext>
              </a:extLst>
            </p:cNvPr>
            <p:cNvCxnSpPr>
              <a:cxnSpLocks/>
            </p:cNvCxnSpPr>
            <p:nvPr/>
          </p:nvCxnSpPr>
          <p:spPr>
            <a:xfrm flipH="1">
              <a:off x="893763" y="3336098"/>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6056DD7-DC9A-DD64-3ABC-BFF252BC0908}"/>
                </a:ext>
              </a:extLst>
            </p:cNvPr>
            <p:cNvCxnSpPr>
              <a:cxnSpLocks/>
            </p:cNvCxnSpPr>
            <p:nvPr/>
          </p:nvCxnSpPr>
          <p:spPr>
            <a:xfrm flipH="1">
              <a:off x="893763" y="3150360"/>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C66AE9-1F4F-C023-34E8-3D42B8B2A711}"/>
                </a:ext>
              </a:extLst>
            </p:cNvPr>
            <p:cNvCxnSpPr>
              <a:cxnSpLocks/>
            </p:cNvCxnSpPr>
            <p:nvPr/>
          </p:nvCxnSpPr>
          <p:spPr>
            <a:xfrm flipH="1">
              <a:off x="893763" y="2967004"/>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1A7E8C-B43C-4E18-3AF0-FA1BF79CFC7D}"/>
                </a:ext>
              </a:extLst>
            </p:cNvPr>
            <p:cNvCxnSpPr>
              <a:cxnSpLocks/>
            </p:cNvCxnSpPr>
            <p:nvPr/>
          </p:nvCxnSpPr>
          <p:spPr>
            <a:xfrm flipH="1">
              <a:off x="893763" y="2781266"/>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D37FC1F-270A-CDA7-C57E-8DAD021016E5}"/>
                </a:ext>
              </a:extLst>
            </p:cNvPr>
            <p:cNvCxnSpPr>
              <a:cxnSpLocks/>
            </p:cNvCxnSpPr>
            <p:nvPr/>
          </p:nvCxnSpPr>
          <p:spPr>
            <a:xfrm flipH="1">
              <a:off x="893763" y="2597911"/>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DA43558-F8A7-FF3F-5263-2BC8A9CCD6DA}"/>
                </a:ext>
              </a:extLst>
            </p:cNvPr>
            <p:cNvCxnSpPr>
              <a:cxnSpLocks/>
            </p:cNvCxnSpPr>
            <p:nvPr/>
          </p:nvCxnSpPr>
          <p:spPr>
            <a:xfrm flipH="1">
              <a:off x="893763" y="2412173"/>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138D7FE-F5F4-70FB-0BF5-24C096A05EA1}"/>
                </a:ext>
              </a:extLst>
            </p:cNvPr>
            <p:cNvCxnSpPr>
              <a:cxnSpLocks/>
            </p:cNvCxnSpPr>
            <p:nvPr/>
          </p:nvCxnSpPr>
          <p:spPr>
            <a:xfrm flipH="1">
              <a:off x="893763" y="2228817"/>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D332229-0E69-AFA0-D6EB-9059432DAC13}"/>
                </a:ext>
              </a:extLst>
            </p:cNvPr>
            <p:cNvCxnSpPr>
              <a:cxnSpLocks/>
            </p:cNvCxnSpPr>
            <p:nvPr/>
          </p:nvCxnSpPr>
          <p:spPr>
            <a:xfrm flipH="1">
              <a:off x="893763" y="2043079"/>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61EE1E-4915-1FCD-98D5-CD4D394C630E}"/>
                </a:ext>
              </a:extLst>
            </p:cNvPr>
            <p:cNvCxnSpPr>
              <a:cxnSpLocks/>
            </p:cNvCxnSpPr>
            <p:nvPr/>
          </p:nvCxnSpPr>
          <p:spPr>
            <a:xfrm flipH="1">
              <a:off x="893763" y="1807335"/>
              <a:ext cx="5080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610908-3508-81A2-C175-980F73C16E81}"/>
                </a:ext>
              </a:extLst>
            </p:cNvPr>
            <p:cNvCxnSpPr>
              <a:cxnSpLocks/>
            </p:cNvCxnSpPr>
            <p:nvPr/>
          </p:nvCxnSpPr>
          <p:spPr>
            <a:xfrm flipH="1">
              <a:off x="893763" y="1847816"/>
              <a:ext cx="100878" cy="10242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646C258-327E-C947-6840-0C63B70DB0A4}"/>
                </a:ext>
              </a:extLst>
            </p:cNvPr>
            <p:cNvCxnSpPr>
              <a:cxnSpLocks/>
            </p:cNvCxnSpPr>
            <p:nvPr/>
          </p:nvCxnSpPr>
          <p:spPr>
            <a:xfrm>
              <a:off x="1201737"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0FC15D-6D24-36E3-6ACF-ABFB81794067}"/>
                </a:ext>
              </a:extLst>
            </p:cNvPr>
            <p:cNvCxnSpPr>
              <a:cxnSpLocks/>
            </p:cNvCxnSpPr>
            <p:nvPr/>
          </p:nvCxnSpPr>
          <p:spPr>
            <a:xfrm>
              <a:off x="1456532"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C16737-D210-529D-9039-CF391DE5E465}"/>
                </a:ext>
              </a:extLst>
            </p:cNvPr>
            <p:cNvCxnSpPr>
              <a:cxnSpLocks/>
            </p:cNvCxnSpPr>
            <p:nvPr/>
          </p:nvCxnSpPr>
          <p:spPr>
            <a:xfrm>
              <a:off x="1711325"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BFD4D7-5BD9-8A91-4E96-009F8F1CC447}"/>
                </a:ext>
              </a:extLst>
            </p:cNvPr>
            <p:cNvCxnSpPr>
              <a:cxnSpLocks/>
            </p:cNvCxnSpPr>
            <p:nvPr/>
          </p:nvCxnSpPr>
          <p:spPr>
            <a:xfrm>
              <a:off x="1966120"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865E365-B0A6-6745-1838-314D1FE67354}"/>
                </a:ext>
              </a:extLst>
            </p:cNvPr>
            <p:cNvCxnSpPr>
              <a:cxnSpLocks/>
            </p:cNvCxnSpPr>
            <p:nvPr/>
          </p:nvCxnSpPr>
          <p:spPr>
            <a:xfrm>
              <a:off x="2220913"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78CE807-B116-688E-94DF-7B5AC0D4474E}"/>
                </a:ext>
              </a:extLst>
            </p:cNvPr>
            <p:cNvCxnSpPr>
              <a:cxnSpLocks/>
            </p:cNvCxnSpPr>
            <p:nvPr/>
          </p:nvCxnSpPr>
          <p:spPr>
            <a:xfrm>
              <a:off x="2475708"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FAF3216-FC38-FCD4-F29E-07114D4E95C6}"/>
                </a:ext>
              </a:extLst>
            </p:cNvPr>
            <p:cNvCxnSpPr>
              <a:cxnSpLocks/>
            </p:cNvCxnSpPr>
            <p:nvPr/>
          </p:nvCxnSpPr>
          <p:spPr>
            <a:xfrm>
              <a:off x="2730501"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E2110A-D0D2-60C0-EA79-83E9E2D1A360}"/>
                </a:ext>
              </a:extLst>
            </p:cNvPr>
            <p:cNvCxnSpPr>
              <a:cxnSpLocks/>
            </p:cNvCxnSpPr>
            <p:nvPr/>
          </p:nvCxnSpPr>
          <p:spPr>
            <a:xfrm>
              <a:off x="2985296"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1CF62C-DF12-8361-286D-2B18F44CA78C}"/>
                </a:ext>
              </a:extLst>
            </p:cNvPr>
            <p:cNvCxnSpPr>
              <a:cxnSpLocks/>
            </p:cNvCxnSpPr>
            <p:nvPr/>
          </p:nvCxnSpPr>
          <p:spPr>
            <a:xfrm>
              <a:off x="3237706"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4DC96DC-C1CC-320E-54D8-75F5C49450DC}"/>
                </a:ext>
              </a:extLst>
            </p:cNvPr>
            <p:cNvCxnSpPr>
              <a:cxnSpLocks/>
            </p:cNvCxnSpPr>
            <p:nvPr/>
          </p:nvCxnSpPr>
          <p:spPr>
            <a:xfrm>
              <a:off x="3492501"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2ADD37-B245-8F22-06B1-9768DDA5371C}"/>
                </a:ext>
              </a:extLst>
            </p:cNvPr>
            <p:cNvCxnSpPr>
              <a:cxnSpLocks/>
            </p:cNvCxnSpPr>
            <p:nvPr/>
          </p:nvCxnSpPr>
          <p:spPr>
            <a:xfrm>
              <a:off x="3747294"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7D267DA-E297-0901-C8AF-B97F72526DC9}"/>
                </a:ext>
              </a:extLst>
            </p:cNvPr>
            <p:cNvCxnSpPr>
              <a:cxnSpLocks/>
            </p:cNvCxnSpPr>
            <p:nvPr/>
          </p:nvCxnSpPr>
          <p:spPr>
            <a:xfrm>
              <a:off x="3999708"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36ED24-8332-3CAA-DB6B-ECC37F33FBCD}"/>
                </a:ext>
              </a:extLst>
            </p:cNvPr>
            <p:cNvCxnSpPr>
              <a:cxnSpLocks/>
            </p:cNvCxnSpPr>
            <p:nvPr/>
          </p:nvCxnSpPr>
          <p:spPr>
            <a:xfrm>
              <a:off x="4254501"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DDD422-0683-EE30-A3AA-1D5DDB20CE1D}"/>
                </a:ext>
              </a:extLst>
            </p:cNvPr>
            <p:cNvCxnSpPr>
              <a:cxnSpLocks/>
            </p:cNvCxnSpPr>
            <p:nvPr/>
          </p:nvCxnSpPr>
          <p:spPr>
            <a:xfrm>
              <a:off x="4509296"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E95665B-76EF-3744-0812-E2150FCCF1B0}"/>
                </a:ext>
              </a:extLst>
            </p:cNvPr>
            <p:cNvCxnSpPr>
              <a:cxnSpLocks/>
            </p:cNvCxnSpPr>
            <p:nvPr/>
          </p:nvCxnSpPr>
          <p:spPr>
            <a:xfrm>
              <a:off x="4764089"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A3FD840-37D9-D8B8-2B72-B264F344E05C}"/>
                </a:ext>
              </a:extLst>
            </p:cNvPr>
            <p:cNvCxnSpPr>
              <a:cxnSpLocks/>
            </p:cNvCxnSpPr>
            <p:nvPr/>
          </p:nvCxnSpPr>
          <p:spPr>
            <a:xfrm>
              <a:off x="5018884"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27C4F24-D651-0ABB-143E-5C45499774A7}"/>
                </a:ext>
              </a:extLst>
            </p:cNvPr>
            <p:cNvCxnSpPr>
              <a:cxnSpLocks/>
            </p:cNvCxnSpPr>
            <p:nvPr/>
          </p:nvCxnSpPr>
          <p:spPr>
            <a:xfrm>
              <a:off x="5271294"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E93540C-3E71-7F3D-3D9E-D451D4284F90}"/>
                </a:ext>
              </a:extLst>
            </p:cNvPr>
            <p:cNvCxnSpPr>
              <a:cxnSpLocks/>
            </p:cNvCxnSpPr>
            <p:nvPr/>
          </p:nvCxnSpPr>
          <p:spPr>
            <a:xfrm>
              <a:off x="5526089"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136A9F4-48C8-3C94-1CD1-1536D2B48F5D}"/>
                </a:ext>
              </a:extLst>
            </p:cNvPr>
            <p:cNvCxnSpPr>
              <a:cxnSpLocks/>
            </p:cNvCxnSpPr>
            <p:nvPr/>
          </p:nvCxnSpPr>
          <p:spPr>
            <a:xfrm>
              <a:off x="5780882"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3D75A1-5537-9743-1927-AB8D65784E98}"/>
                </a:ext>
              </a:extLst>
            </p:cNvPr>
            <p:cNvCxnSpPr>
              <a:cxnSpLocks/>
            </p:cNvCxnSpPr>
            <p:nvPr/>
          </p:nvCxnSpPr>
          <p:spPr>
            <a:xfrm>
              <a:off x="6033296"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B1E4DF6-AA58-CB1C-B1F9-03CC71661964}"/>
                </a:ext>
              </a:extLst>
            </p:cNvPr>
            <p:cNvCxnSpPr>
              <a:cxnSpLocks/>
            </p:cNvCxnSpPr>
            <p:nvPr/>
          </p:nvCxnSpPr>
          <p:spPr>
            <a:xfrm>
              <a:off x="6288089"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A310DA-2EAB-3B4A-00D9-13B18E788C26}"/>
                </a:ext>
              </a:extLst>
            </p:cNvPr>
            <p:cNvCxnSpPr>
              <a:cxnSpLocks/>
            </p:cNvCxnSpPr>
            <p:nvPr/>
          </p:nvCxnSpPr>
          <p:spPr>
            <a:xfrm>
              <a:off x="6542884"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A7C8795-55D1-7EB0-0BBF-A6F28E843082}"/>
                </a:ext>
              </a:extLst>
            </p:cNvPr>
            <p:cNvCxnSpPr>
              <a:cxnSpLocks/>
            </p:cNvCxnSpPr>
            <p:nvPr/>
          </p:nvCxnSpPr>
          <p:spPr>
            <a:xfrm>
              <a:off x="6797677"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169A866-F607-7226-9289-4447D5F6300C}"/>
                </a:ext>
              </a:extLst>
            </p:cNvPr>
            <p:cNvCxnSpPr>
              <a:cxnSpLocks/>
            </p:cNvCxnSpPr>
            <p:nvPr/>
          </p:nvCxnSpPr>
          <p:spPr>
            <a:xfrm>
              <a:off x="7052472"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425C0A2-4730-0E3E-6591-762A6B0BCF21}"/>
                </a:ext>
              </a:extLst>
            </p:cNvPr>
            <p:cNvCxnSpPr>
              <a:cxnSpLocks/>
            </p:cNvCxnSpPr>
            <p:nvPr/>
          </p:nvCxnSpPr>
          <p:spPr>
            <a:xfrm>
              <a:off x="7307265"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46F68B6-30AC-14F4-2C7E-AF8EAC1D7319}"/>
                </a:ext>
              </a:extLst>
            </p:cNvPr>
            <p:cNvCxnSpPr>
              <a:cxnSpLocks/>
            </p:cNvCxnSpPr>
            <p:nvPr/>
          </p:nvCxnSpPr>
          <p:spPr>
            <a:xfrm>
              <a:off x="7562060" y="4257675"/>
              <a:ext cx="0" cy="5873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D470872-C41E-136A-8A92-717A917CB15C}"/>
                </a:ext>
              </a:extLst>
            </p:cNvPr>
            <p:cNvCxnSpPr>
              <a:cxnSpLocks/>
            </p:cNvCxnSpPr>
            <p:nvPr/>
          </p:nvCxnSpPr>
          <p:spPr>
            <a:xfrm flipH="1">
              <a:off x="894124" y="1905157"/>
              <a:ext cx="100878" cy="102428"/>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BA6B057-3C97-606B-AEB6-E46B600179F1}"/>
                </a:ext>
              </a:extLst>
            </p:cNvPr>
            <p:cNvSpPr txBox="1"/>
            <p:nvPr/>
          </p:nvSpPr>
          <p:spPr>
            <a:xfrm>
              <a:off x="587426" y="4152523"/>
              <a:ext cx="391453" cy="215444"/>
            </a:xfrm>
            <a:prstGeom prst="rect">
              <a:avLst/>
            </a:prstGeom>
            <a:noFill/>
          </p:spPr>
          <p:txBody>
            <a:bodyPr wrap="none" rtlCol="0">
              <a:spAutoFit/>
            </a:bodyPr>
            <a:lstStyle/>
            <a:p>
              <a:pPr algn="r"/>
              <a:r>
                <a:rPr lang="en-US" sz="800" dirty="0">
                  <a:solidFill>
                    <a:srgbClr val="000000"/>
                  </a:solidFill>
                </a:rPr>
                <a:t>-100</a:t>
              </a:r>
            </a:p>
          </p:txBody>
        </p:sp>
        <p:sp>
          <p:nvSpPr>
            <p:cNvPr id="64" name="TextBox 63">
              <a:extLst>
                <a:ext uri="{FF2B5EF4-FFF2-40B4-BE49-F238E27FC236}">
                  <a16:creationId xmlns:a16="http://schemas.microsoft.com/office/drawing/2014/main" id="{A731D192-F697-77F2-9903-BDE4E6D4DA49}"/>
                </a:ext>
              </a:extLst>
            </p:cNvPr>
            <p:cNvSpPr txBox="1"/>
            <p:nvPr/>
          </p:nvSpPr>
          <p:spPr>
            <a:xfrm>
              <a:off x="645133" y="3969316"/>
              <a:ext cx="333746" cy="215444"/>
            </a:xfrm>
            <a:prstGeom prst="rect">
              <a:avLst/>
            </a:prstGeom>
            <a:noFill/>
          </p:spPr>
          <p:txBody>
            <a:bodyPr wrap="none" rtlCol="0">
              <a:spAutoFit/>
            </a:bodyPr>
            <a:lstStyle/>
            <a:p>
              <a:pPr algn="r"/>
              <a:r>
                <a:rPr lang="en-US" sz="800" dirty="0">
                  <a:solidFill>
                    <a:srgbClr val="000000"/>
                  </a:solidFill>
                </a:rPr>
                <a:t>-90</a:t>
              </a:r>
            </a:p>
          </p:txBody>
        </p:sp>
        <p:sp>
          <p:nvSpPr>
            <p:cNvPr id="65" name="TextBox 64">
              <a:extLst>
                <a:ext uri="{FF2B5EF4-FFF2-40B4-BE49-F238E27FC236}">
                  <a16:creationId xmlns:a16="http://schemas.microsoft.com/office/drawing/2014/main" id="{92EB2007-6F75-649C-2C2B-DCE6F002D690}"/>
                </a:ext>
              </a:extLst>
            </p:cNvPr>
            <p:cNvSpPr txBox="1"/>
            <p:nvPr/>
          </p:nvSpPr>
          <p:spPr>
            <a:xfrm>
              <a:off x="645715" y="3781048"/>
              <a:ext cx="333746" cy="215444"/>
            </a:xfrm>
            <a:prstGeom prst="rect">
              <a:avLst/>
            </a:prstGeom>
            <a:noFill/>
          </p:spPr>
          <p:txBody>
            <a:bodyPr wrap="none" rtlCol="0">
              <a:spAutoFit/>
            </a:bodyPr>
            <a:lstStyle/>
            <a:p>
              <a:pPr algn="r"/>
              <a:r>
                <a:rPr lang="en-US" sz="800" dirty="0">
                  <a:solidFill>
                    <a:srgbClr val="000000"/>
                  </a:solidFill>
                </a:rPr>
                <a:t>-80</a:t>
              </a:r>
            </a:p>
          </p:txBody>
        </p:sp>
        <p:sp>
          <p:nvSpPr>
            <p:cNvPr id="66" name="TextBox 65">
              <a:extLst>
                <a:ext uri="{FF2B5EF4-FFF2-40B4-BE49-F238E27FC236}">
                  <a16:creationId xmlns:a16="http://schemas.microsoft.com/office/drawing/2014/main" id="{55BD9E6F-14E8-35A1-B728-823006A74D0D}"/>
                </a:ext>
              </a:extLst>
            </p:cNvPr>
            <p:cNvSpPr txBox="1"/>
            <p:nvPr/>
          </p:nvSpPr>
          <p:spPr>
            <a:xfrm>
              <a:off x="645133" y="3597991"/>
              <a:ext cx="333746" cy="215444"/>
            </a:xfrm>
            <a:prstGeom prst="rect">
              <a:avLst/>
            </a:prstGeom>
            <a:noFill/>
          </p:spPr>
          <p:txBody>
            <a:bodyPr wrap="none" rtlCol="0">
              <a:spAutoFit/>
            </a:bodyPr>
            <a:lstStyle/>
            <a:p>
              <a:pPr algn="r"/>
              <a:r>
                <a:rPr lang="en-US" sz="800" dirty="0">
                  <a:solidFill>
                    <a:srgbClr val="000000"/>
                  </a:solidFill>
                </a:rPr>
                <a:t>-70</a:t>
              </a:r>
            </a:p>
          </p:txBody>
        </p:sp>
        <p:sp>
          <p:nvSpPr>
            <p:cNvPr id="67" name="TextBox 66">
              <a:extLst>
                <a:ext uri="{FF2B5EF4-FFF2-40B4-BE49-F238E27FC236}">
                  <a16:creationId xmlns:a16="http://schemas.microsoft.com/office/drawing/2014/main" id="{6C530E88-1FA4-3051-114C-27B576EDD9B9}"/>
                </a:ext>
              </a:extLst>
            </p:cNvPr>
            <p:cNvSpPr txBox="1"/>
            <p:nvPr/>
          </p:nvSpPr>
          <p:spPr>
            <a:xfrm>
              <a:off x="645133" y="3412071"/>
              <a:ext cx="333746" cy="215444"/>
            </a:xfrm>
            <a:prstGeom prst="rect">
              <a:avLst/>
            </a:prstGeom>
            <a:noFill/>
          </p:spPr>
          <p:txBody>
            <a:bodyPr wrap="none" rtlCol="0">
              <a:spAutoFit/>
            </a:bodyPr>
            <a:lstStyle/>
            <a:p>
              <a:pPr algn="r"/>
              <a:r>
                <a:rPr lang="en-US" sz="800" dirty="0">
                  <a:solidFill>
                    <a:srgbClr val="000000"/>
                  </a:solidFill>
                </a:rPr>
                <a:t>-60</a:t>
              </a:r>
            </a:p>
          </p:txBody>
        </p:sp>
        <p:sp>
          <p:nvSpPr>
            <p:cNvPr id="68" name="TextBox 67">
              <a:extLst>
                <a:ext uri="{FF2B5EF4-FFF2-40B4-BE49-F238E27FC236}">
                  <a16:creationId xmlns:a16="http://schemas.microsoft.com/office/drawing/2014/main" id="{A805088E-5BF1-F36C-5593-2F9B5F893223}"/>
                </a:ext>
              </a:extLst>
            </p:cNvPr>
            <p:cNvSpPr txBox="1"/>
            <p:nvPr/>
          </p:nvSpPr>
          <p:spPr>
            <a:xfrm>
              <a:off x="645133" y="3228747"/>
              <a:ext cx="333746" cy="215444"/>
            </a:xfrm>
            <a:prstGeom prst="rect">
              <a:avLst/>
            </a:prstGeom>
            <a:noFill/>
          </p:spPr>
          <p:txBody>
            <a:bodyPr wrap="none" rtlCol="0">
              <a:spAutoFit/>
            </a:bodyPr>
            <a:lstStyle/>
            <a:p>
              <a:pPr algn="r"/>
              <a:r>
                <a:rPr lang="en-US" sz="800" dirty="0">
                  <a:solidFill>
                    <a:srgbClr val="000000"/>
                  </a:solidFill>
                </a:rPr>
                <a:t>-50</a:t>
              </a:r>
            </a:p>
          </p:txBody>
        </p:sp>
        <p:sp>
          <p:nvSpPr>
            <p:cNvPr id="69" name="TextBox 68">
              <a:extLst>
                <a:ext uri="{FF2B5EF4-FFF2-40B4-BE49-F238E27FC236}">
                  <a16:creationId xmlns:a16="http://schemas.microsoft.com/office/drawing/2014/main" id="{FFB3CE67-6617-B935-A3D2-162606565BFD}"/>
                </a:ext>
              </a:extLst>
            </p:cNvPr>
            <p:cNvSpPr txBox="1"/>
            <p:nvPr/>
          </p:nvSpPr>
          <p:spPr>
            <a:xfrm>
              <a:off x="645133" y="3043348"/>
              <a:ext cx="333746" cy="215444"/>
            </a:xfrm>
            <a:prstGeom prst="rect">
              <a:avLst/>
            </a:prstGeom>
            <a:noFill/>
          </p:spPr>
          <p:txBody>
            <a:bodyPr wrap="none" rtlCol="0">
              <a:spAutoFit/>
            </a:bodyPr>
            <a:lstStyle/>
            <a:p>
              <a:pPr algn="r"/>
              <a:r>
                <a:rPr lang="en-US" sz="800" dirty="0">
                  <a:solidFill>
                    <a:srgbClr val="000000"/>
                  </a:solidFill>
                </a:rPr>
                <a:t>-40</a:t>
              </a:r>
            </a:p>
          </p:txBody>
        </p:sp>
        <p:sp>
          <p:nvSpPr>
            <p:cNvPr id="70" name="TextBox 69">
              <a:extLst>
                <a:ext uri="{FF2B5EF4-FFF2-40B4-BE49-F238E27FC236}">
                  <a16:creationId xmlns:a16="http://schemas.microsoft.com/office/drawing/2014/main" id="{9240EA25-FBE5-5EC6-7D83-D340DAE3F07B}"/>
                </a:ext>
              </a:extLst>
            </p:cNvPr>
            <p:cNvSpPr txBox="1"/>
            <p:nvPr/>
          </p:nvSpPr>
          <p:spPr>
            <a:xfrm>
              <a:off x="645133" y="2860062"/>
              <a:ext cx="333746" cy="215444"/>
            </a:xfrm>
            <a:prstGeom prst="rect">
              <a:avLst/>
            </a:prstGeom>
            <a:noFill/>
          </p:spPr>
          <p:txBody>
            <a:bodyPr wrap="none" rtlCol="0">
              <a:spAutoFit/>
            </a:bodyPr>
            <a:lstStyle/>
            <a:p>
              <a:pPr algn="r"/>
              <a:r>
                <a:rPr lang="en-US" sz="800" dirty="0">
                  <a:solidFill>
                    <a:srgbClr val="000000"/>
                  </a:solidFill>
                </a:rPr>
                <a:t>-30</a:t>
              </a:r>
            </a:p>
          </p:txBody>
        </p:sp>
        <p:sp>
          <p:nvSpPr>
            <p:cNvPr id="71" name="TextBox 70">
              <a:extLst>
                <a:ext uri="{FF2B5EF4-FFF2-40B4-BE49-F238E27FC236}">
                  <a16:creationId xmlns:a16="http://schemas.microsoft.com/office/drawing/2014/main" id="{394389C2-A207-7928-BF33-C35F32D1AABC}"/>
                </a:ext>
              </a:extLst>
            </p:cNvPr>
            <p:cNvSpPr txBox="1"/>
            <p:nvPr/>
          </p:nvSpPr>
          <p:spPr>
            <a:xfrm>
              <a:off x="645133" y="2674285"/>
              <a:ext cx="333746" cy="215444"/>
            </a:xfrm>
            <a:prstGeom prst="rect">
              <a:avLst/>
            </a:prstGeom>
            <a:noFill/>
          </p:spPr>
          <p:txBody>
            <a:bodyPr wrap="none" rtlCol="0">
              <a:spAutoFit/>
            </a:bodyPr>
            <a:lstStyle/>
            <a:p>
              <a:pPr algn="r"/>
              <a:r>
                <a:rPr lang="en-US" sz="800" dirty="0">
                  <a:solidFill>
                    <a:srgbClr val="000000"/>
                  </a:solidFill>
                </a:rPr>
                <a:t>-20</a:t>
              </a:r>
            </a:p>
          </p:txBody>
        </p:sp>
        <p:sp>
          <p:nvSpPr>
            <p:cNvPr id="72" name="TextBox 71">
              <a:extLst>
                <a:ext uri="{FF2B5EF4-FFF2-40B4-BE49-F238E27FC236}">
                  <a16:creationId xmlns:a16="http://schemas.microsoft.com/office/drawing/2014/main" id="{1D95EAA9-E869-3C5D-57A5-A43D949DCB50}"/>
                </a:ext>
              </a:extLst>
            </p:cNvPr>
            <p:cNvSpPr txBox="1"/>
            <p:nvPr/>
          </p:nvSpPr>
          <p:spPr>
            <a:xfrm>
              <a:off x="643759" y="2489836"/>
              <a:ext cx="333746" cy="215444"/>
            </a:xfrm>
            <a:prstGeom prst="rect">
              <a:avLst/>
            </a:prstGeom>
            <a:noFill/>
          </p:spPr>
          <p:txBody>
            <a:bodyPr wrap="none" rtlCol="0">
              <a:spAutoFit/>
            </a:bodyPr>
            <a:lstStyle/>
            <a:p>
              <a:pPr algn="r"/>
              <a:r>
                <a:rPr lang="en-US" sz="800" dirty="0">
                  <a:solidFill>
                    <a:srgbClr val="000000"/>
                  </a:solidFill>
                </a:rPr>
                <a:t>-10</a:t>
              </a:r>
            </a:p>
          </p:txBody>
        </p:sp>
        <p:sp>
          <p:nvSpPr>
            <p:cNvPr id="73" name="TextBox 72">
              <a:extLst>
                <a:ext uri="{FF2B5EF4-FFF2-40B4-BE49-F238E27FC236}">
                  <a16:creationId xmlns:a16="http://schemas.microsoft.com/office/drawing/2014/main" id="{946A13C6-5CAB-6F72-69A9-645118B42589}"/>
                </a:ext>
              </a:extLst>
            </p:cNvPr>
            <p:cNvSpPr txBox="1"/>
            <p:nvPr/>
          </p:nvSpPr>
          <p:spPr>
            <a:xfrm>
              <a:off x="735131" y="2305985"/>
              <a:ext cx="242374" cy="215444"/>
            </a:xfrm>
            <a:prstGeom prst="rect">
              <a:avLst/>
            </a:prstGeom>
            <a:noFill/>
          </p:spPr>
          <p:txBody>
            <a:bodyPr wrap="none" rtlCol="0">
              <a:spAutoFit/>
            </a:bodyPr>
            <a:lstStyle/>
            <a:p>
              <a:pPr algn="r"/>
              <a:r>
                <a:rPr lang="en-US" sz="800" dirty="0">
                  <a:solidFill>
                    <a:srgbClr val="000000"/>
                  </a:solidFill>
                </a:rPr>
                <a:t>0</a:t>
              </a:r>
            </a:p>
          </p:txBody>
        </p:sp>
        <p:sp>
          <p:nvSpPr>
            <p:cNvPr id="74" name="TextBox 73">
              <a:extLst>
                <a:ext uri="{FF2B5EF4-FFF2-40B4-BE49-F238E27FC236}">
                  <a16:creationId xmlns:a16="http://schemas.microsoft.com/office/drawing/2014/main" id="{9A7AF428-1BFC-8CED-8297-C6A4A077B5D4}"/>
                </a:ext>
              </a:extLst>
            </p:cNvPr>
            <p:cNvSpPr txBox="1"/>
            <p:nvPr/>
          </p:nvSpPr>
          <p:spPr>
            <a:xfrm>
              <a:off x="677422" y="2122811"/>
              <a:ext cx="300083" cy="215444"/>
            </a:xfrm>
            <a:prstGeom prst="rect">
              <a:avLst/>
            </a:prstGeom>
            <a:noFill/>
          </p:spPr>
          <p:txBody>
            <a:bodyPr wrap="none" rtlCol="0">
              <a:spAutoFit/>
            </a:bodyPr>
            <a:lstStyle/>
            <a:p>
              <a:pPr algn="r"/>
              <a:r>
                <a:rPr lang="en-US" sz="800" dirty="0">
                  <a:solidFill>
                    <a:srgbClr val="000000"/>
                  </a:solidFill>
                </a:rPr>
                <a:t>10</a:t>
              </a:r>
            </a:p>
          </p:txBody>
        </p:sp>
        <p:sp>
          <p:nvSpPr>
            <p:cNvPr id="75" name="TextBox 74">
              <a:extLst>
                <a:ext uri="{FF2B5EF4-FFF2-40B4-BE49-F238E27FC236}">
                  <a16:creationId xmlns:a16="http://schemas.microsoft.com/office/drawing/2014/main" id="{339D1455-3FA7-E426-BEE0-1378A9F0E958}"/>
                </a:ext>
              </a:extLst>
            </p:cNvPr>
            <p:cNvSpPr txBox="1"/>
            <p:nvPr/>
          </p:nvSpPr>
          <p:spPr>
            <a:xfrm>
              <a:off x="679405" y="1935175"/>
              <a:ext cx="300083" cy="215444"/>
            </a:xfrm>
            <a:prstGeom prst="rect">
              <a:avLst/>
            </a:prstGeom>
            <a:noFill/>
          </p:spPr>
          <p:txBody>
            <a:bodyPr wrap="none" rtlCol="0">
              <a:spAutoFit/>
            </a:bodyPr>
            <a:lstStyle/>
            <a:p>
              <a:pPr algn="r"/>
              <a:r>
                <a:rPr lang="en-US" sz="800" dirty="0">
                  <a:solidFill>
                    <a:srgbClr val="000000"/>
                  </a:solidFill>
                </a:rPr>
                <a:t>20</a:t>
              </a:r>
            </a:p>
          </p:txBody>
        </p:sp>
        <p:sp>
          <p:nvSpPr>
            <p:cNvPr id="76" name="TextBox 75">
              <a:extLst>
                <a:ext uri="{FF2B5EF4-FFF2-40B4-BE49-F238E27FC236}">
                  <a16:creationId xmlns:a16="http://schemas.microsoft.com/office/drawing/2014/main" id="{5735DE7C-2BDC-F5D1-7DBF-B9F43862083A}"/>
                </a:ext>
              </a:extLst>
            </p:cNvPr>
            <p:cNvSpPr txBox="1"/>
            <p:nvPr/>
          </p:nvSpPr>
          <p:spPr>
            <a:xfrm>
              <a:off x="619993" y="1701984"/>
              <a:ext cx="357791" cy="215444"/>
            </a:xfrm>
            <a:prstGeom prst="rect">
              <a:avLst/>
            </a:prstGeom>
            <a:noFill/>
          </p:spPr>
          <p:txBody>
            <a:bodyPr wrap="none" rtlCol="0">
              <a:spAutoFit/>
            </a:bodyPr>
            <a:lstStyle/>
            <a:p>
              <a:pPr algn="r"/>
              <a:r>
                <a:rPr lang="en-US" sz="800" dirty="0">
                  <a:solidFill>
                    <a:srgbClr val="000000"/>
                  </a:solidFill>
                </a:rPr>
                <a:t>100</a:t>
              </a:r>
            </a:p>
          </p:txBody>
        </p:sp>
        <p:sp>
          <p:nvSpPr>
            <p:cNvPr id="77" name="TextBox 76">
              <a:extLst>
                <a:ext uri="{FF2B5EF4-FFF2-40B4-BE49-F238E27FC236}">
                  <a16:creationId xmlns:a16="http://schemas.microsoft.com/office/drawing/2014/main" id="{0CF26D06-78AD-A30E-4B0A-E06A932F2F77}"/>
                </a:ext>
              </a:extLst>
            </p:cNvPr>
            <p:cNvSpPr txBox="1"/>
            <p:nvPr/>
          </p:nvSpPr>
          <p:spPr>
            <a:xfrm>
              <a:off x="3923258" y="4326305"/>
              <a:ext cx="694422" cy="261610"/>
            </a:xfrm>
            <a:prstGeom prst="rect">
              <a:avLst/>
            </a:prstGeom>
            <a:noFill/>
          </p:spPr>
          <p:txBody>
            <a:bodyPr wrap="none" rtlCol="0">
              <a:spAutoFit/>
            </a:bodyPr>
            <a:lstStyle/>
            <a:p>
              <a:pPr algn="ctr"/>
              <a:r>
                <a:rPr lang="en-US" sz="1100" dirty="0">
                  <a:solidFill>
                    <a:srgbClr val="000000"/>
                  </a:solidFill>
                </a:rPr>
                <a:t>Patients</a:t>
              </a:r>
            </a:p>
          </p:txBody>
        </p:sp>
        <p:sp>
          <p:nvSpPr>
            <p:cNvPr id="79" name="Rectangle 78">
              <a:extLst>
                <a:ext uri="{FF2B5EF4-FFF2-40B4-BE49-F238E27FC236}">
                  <a16:creationId xmlns:a16="http://schemas.microsoft.com/office/drawing/2014/main" id="{3128B029-3DA0-9468-603F-62B25647EC50}"/>
                </a:ext>
              </a:extLst>
            </p:cNvPr>
            <p:cNvSpPr/>
            <p:nvPr/>
          </p:nvSpPr>
          <p:spPr>
            <a:xfrm>
              <a:off x="1201737" y="3780757"/>
              <a:ext cx="333746" cy="40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38A6AED8-FE96-55B9-8455-26DF6A684F78}"/>
                </a:ext>
              </a:extLst>
            </p:cNvPr>
            <p:cNvSpPr txBox="1"/>
            <p:nvPr/>
          </p:nvSpPr>
          <p:spPr>
            <a:xfrm>
              <a:off x="1139622" y="3728093"/>
              <a:ext cx="537327" cy="503599"/>
            </a:xfrm>
            <a:prstGeom prst="rect">
              <a:avLst/>
            </a:prstGeom>
            <a:noFill/>
          </p:spPr>
          <p:txBody>
            <a:bodyPr wrap="none" rtlCol="0">
              <a:spAutoFit/>
            </a:bodyPr>
            <a:lstStyle/>
            <a:p>
              <a:pPr>
                <a:lnSpc>
                  <a:spcPts val="1100"/>
                </a:lnSpc>
              </a:pPr>
              <a:r>
                <a:rPr lang="en-US" sz="800" dirty="0">
                  <a:solidFill>
                    <a:srgbClr val="000000"/>
                  </a:solidFill>
                </a:rPr>
                <a:t>KIF5B</a:t>
              </a:r>
            </a:p>
            <a:p>
              <a:pPr>
                <a:lnSpc>
                  <a:spcPts val="1100"/>
                </a:lnSpc>
              </a:pPr>
              <a:r>
                <a:rPr lang="en-US" sz="800" dirty="0">
                  <a:solidFill>
                    <a:srgbClr val="000000"/>
                  </a:solidFill>
                </a:rPr>
                <a:t>CCDC6</a:t>
              </a:r>
            </a:p>
            <a:p>
              <a:pPr>
                <a:lnSpc>
                  <a:spcPts val="1100"/>
                </a:lnSpc>
              </a:pPr>
              <a:r>
                <a:rPr lang="en-US" sz="800" dirty="0">
                  <a:solidFill>
                    <a:srgbClr val="000000"/>
                  </a:solidFill>
                </a:rPr>
                <a:t>Other</a:t>
              </a:r>
            </a:p>
          </p:txBody>
        </p:sp>
        <p:sp>
          <p:nvSpPr>
            <p:cNvPr id="80" name="TextBox 79">
              <a:extLst>
                <a:ext uri="{FF2B5EF4-FFF2-40B4-BE49-F238E27FC236}">
                  <a16:creationId xmlns:a16="http://schemas.microsoft.com/office/drawing/2014/main" id="{6F3EB0A0-DFB5-2D6B-0D71-03B10B0313F4}"/>
                </a:ext>
              </a:extLst>
            </p:cNvPr>
            <p:cNvSpPr txBox="1"/>
            <p:nvPr/>
          </p:nvSpPr>
          <p:spPr>
            <a:xfrm rot="16200000">
              <a:off x="-695932" y="2860062"/>
              <a:ext cx="2331086" cy="430887"/>
            </a:xfrm>
            <a:prstGeom prst="rect">
              <a:avLst/>
            </a:prstGeom>
            <a:noFill/>
          </p:spPr>
          <p:txBody>
            <a:bodyPr wrap="none" rtlCol="0">
              <a:spAutoFit/>
            </a:bodyPr>
            <a:lstStyle/>
            <a:p>
              <a:pPr algn="ctr"/>
              <a:r>
                <a:rPr lang="en-US" sz="1100" dirty="0">
                  <a:solidFill>
                    <a:srgbClr val="000000"/>
                  </a:solidFill>
                </a:rPr>
                <a:t>Maximum change from baseline in</a:t>
              </a:r>
            </a:p>
            <a:p>
              <a:pPr algn="ctr"/>
              <a:r>
                <a:rPr lang="en-US" sz="1100" dirty="0">
                  <a:solidFill>
                    <a:srgbClr val="000000"/>
                  </a:solidFill>
                </a:rPr>
                <a:t>target lesion diameter (%)</a:t>
              </a:r>
            </a:p>
          </p:txBody>
        </p:sp>
        <p:sp>
          <p:nvSpPr>
            <p:cNvPr id="81" name="TextBox 80">
              <a:extLst>
                <a:ext uri="{FF2B5EF4-FFF2-40B4-BE49-F238E27FC236}">
                  <a16:creationId xmlns:a16="http://schemas.microsoft.com/office/drawing/2014/main" id="{DA1B2598-6104-8655-98B0-2E981A84EBC3}"/>
                </a:ext>
              </a:extLst>
            </p:cNvPr>
            <p:cNvSpPr txBox="1"/>
            <p:nvPr/>
          </p:nvSpPr>
          <p:spPr>
            <a:xfrm>
              <a:off x="1305904" y="4675932"/>
              <a:ext cx="5753499" cy="430887"/>
            </a:xfrm>
            <a:prstGeom prst="rect">
              <a:avLst/>
            </a:prstGeom>
            <a:noFill/>
          </p:spPr>
          <p:txBody>
            <a:bodyPr wrap="none" rtlCol="0">
              <a:spAutoFit/>
            </a:bodyPr>
            <a:lstStyle/>
            <a:p>
              <a:pPr algn="ctr"/>
              <a:r>
                <a:rPr lang="en-US" sz="1100" dirty="0">
                  <a:solidFill>
                    <a:srgbClr val="000000"/>
                  </a:solidFill>
                </a:rPr>
                <a:t>The dotted lines are positioned at +20%, -30%, and -100%; these represent the</a:t>
              </a:r>
              <a:br>
                <a:rPr lang="en-US" sz="1100" dirty="0">
                  <a:solidFill>
                    <a:srgbClr val="000000"/>
                  </a:solidFill>
                </a:rPr>
              </a:br>
              <a:r>
                <a:rPr lang="en-US" sz="1100" dirty="0">
                  <a:solidFill>
                    <a:srgbClr val="000000"/>
                  </a:solidFill>
                </a:rPr>
                <a:t>thresholds for progressive disease, partial response, and complete response per </a:t>
              </a:r>
              <a:r>
                <a:rPr lang="en-US" sz="1100" dirty="0" err="1">
                  <a:solidFill>
                    <a:srgbClr val="000000"/>
                  </a:solidFill>
                </a:rPr>
                <a:t>RECIST</a:t>
              </a:r>
              <a:r>
                <a:rPr lang="en-US" sz="1100" dirty="0">
                  <a:solidFill>
                    <a:srgbClr val="000000"/>
                  </a:solidFill>
                </a:rPr>
                <a:t>.</a:t>
              </a:r>
            </a:p>
          </p:txBody>
        </p:sp>
      </p:grpSp>
      <p:sp>
        <p:nvSpPr>
          <p:cNvPr id="82" name="Footer Placeholder 81">
            <a:extLst>
              <a:ext uri="{FF2B5EF4-FFF2-40B4-BE49-F238E27FC236}">
                <a16:creationId xmlns:a16="http://schemas.microsoft.com/office/drawing/2014/main" id="{8F8F41F3-DAB8-AD4B-FCBD-B004D49CC186}"/>
              </a:ext>
            </a:extLst>
          </p:cNvPr>
          <p:cNvSpPr>
            <a:spLocks noGrp="1"/>
          </p:cNvSpPr>
          <p:nvPr>
            <p:ph type="ftr" sz="quarter" idx="3"/>
          </p:nvPr>
        </p:nvSpPr>
        <p:spPr/>
        <p:txBody>
          <a:bodyPr/>
          <a:lstStyle/>
          <a:p>
            <a:r>
              <a:rPr lang="en-US" sz="1200" dirty="0">
                <a:latin typeface="+mj-lt"/>
              </a:rPr>
              <a:t>†Group consisted of </a:t>
            </a:r>
            <a:r>
              <a:rPr lang="en-US" sz="1200" dirty="0">
                <a:solidFill>
                  <a:srgbClr val="969696"/>
                </a:solidFill>
                <a:latin typeface="+mj-lt"/>
              </a:rPr>
              <a:t>patients who </a:t>
            </a:r>
            <a:r>
              <a:rPr lang="en-US" sz="1200" dirty="0">
                <a:latin typeface="+mj-lt"/>
              </a:rPr>
              <a:t>were not candidates for platinum-based chemotherapy</a:t>
            </a:r>
          </a:p>
          <a:p>
            <a:r>
              <a:rPr lang="en-US" sz="1200" dirty="0" err="1">
                <a:latin typeface="+mj-lt"/>
              </a:rPr>
              <a:t>RECIST</a:t>
            </a:r>
            <a:r>
              <a:rPr lang="en-US" sz="1200" dirty="0">
                <a:latin typeface="+mj-lt"/>
              </a:rPr>
              <a:t>, Response Evaluation Criteria in Solid Tumors.</a:t>
            </a:r>
          </a:p>
          <a:p>
            <a:r>
              <a:rPr lang="it-IT" sz="1200" dirty="0">
                <a:latin typeface="+mj-lt"/>
                <a:cs typeface="Arial" pitchFamily="34" charset="0"/>
              </a:rPr>
              <a:t>Gainor JF, et al. </a:t>
            </a:r>
            <a:r>
              <a:rPr lang="it-IT" sz="1200" i="1" dirty="0">
                <a:latin typeface="+mj-lt"/>
                <a:cs typeface="Arial" pitchFamily="34" charset="0"/>
              </a:rPr>
              <a:t>Lancet Oncol. </a:t>
            </a:r>
            <a:r>
              <a:rPr lang="it-IT" sz="1200" dirty="0">
                <a:latin typeface="+mj-lt"/>
                <a:cs typeface="Arial" pitchFamily="34" charset="0"/>
              </a:rPr>
              <a:t>2021;22:959-69.</a:t>
            </a:r>
          </a:p>
        </p:txBody>
      </p:sp>
    </p:spTree>
    <p:extLst>
      <p:ext uri="{BB962C8B-B14F-4D97-AF65-F5344CB8AC3E}">
        <p14:creationId xmlns:p14="http://schemas.microsoft.com/office/powerpoint/2010/main" val="76771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184266"/>
            <a:ext cx="11172825" cy="895870"/>
          </a:xfrm>
        </p:spPr>
        <p:txBody>
          <a:bodyPr>
            <a:normAutofit/>
          </a:bodyPr>
          <a:lstStyle/>
          <a:p>
            <a:pPr algn="ctr"/>
            <a:r>
              <a:rPr lang="en-US" sz="2800" dirty="0" err="1"/>
              <a:t>Pralsetinib</a:t>
            </a:r>
            <a:r>
              <a:rPr lang="en-US" sz="2800" dirty="0"/>
              <a:t> Durability in Treatment-Naïve </a:t>
            </a:r>
            <a:r>
              <a:rPr lang="en-US" sz="2800" i="1" dirty="0"/>
              <a:t>RET</a:t>
            </a:r>
            <a:r>
              <a:rPr lang="en-US" sz="2800" dirty="0"/>
              <a:t> Fusion+ NSCLCs</a:t>
            </a:r>
          </a:p>
        </p:txBody>
      </p:sp>
      <p:pic>
        <p:nvPicPr>
          <p:cNvPr id="7" name="Picture 6">
            <a:extLst>
              <a:ext uri="{FF2B5EF4-FFF2-40B4-BE49-F238E27FC236}">
                <a16:creationId xmlns:a16="http://schemas.microsoft.com/office/drawing/2014/main" id="{AEDCEE68-DADC-694F-88BE-54259D27C5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95845" y="2660741"/>
            <a:ext cx="4065515" cy="3554004"/>
          </a:xfrm>
          <a:prstGeom prst="rect">
            <a:avLst/>
          </a:prstGeom>
        </p:spPr>
      </p:pic>
      <p:pic>
        <p:nvPicPr>
          <p:cNvPr id="9" name="Picture 8">
            <a:extLst>
              <a:ext uri="{FF2B5EF4-FFF2-40B4-BE49-F238E27FC236}">
                <a16:creationId xmlns:a16="http://schemas.microsoft.com/office/drawing/2014/main" id="{E4BAC3E3-4D09-CB49-8154-63028BFC716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6695439" y="2698841"/>
            <a:ext cx="4090700" cy="3174277"/>
          </a:xfrm>
          <a:prstGeom prst="rect">
            <a:avLst/>
          </a:prstGeom>
        </p:spPr>
      </p:pic>
      <p:sp>
        <p:nvSpPr>
          <p:cNvPr id="15" name="TextBox 14">
            <a:extLst>
              <a:ext uri="{FF2B5EF4-FFF2-40B4-BE49-F238E27FC236}">
                <a16:creationId xmlns:a16="http://schemas.microsoft.com/office/drawing/2014/main" id="{D5931383-78B9-8449-85EF-A628B8A2990A}"/>
              </a:ext>
            </a:extLst>
          </p:cNvPr>
          <p:cNvSpPr txBox="1"/>
          <p:nvPr/>
        </p:nvSpPr>
        <p:spPr>
          <a:xfrm>
            <a:off x="6695803" y="1451480"/>
            <a:ext cx="4908766" cy="461665"/>
          </a:xfrm>
          <a:prstGeom prst="rect">
            <a:avLst/>
          </a:prstGeom>
          <a:noFill/>
        </p:spPr>
        <p:txBody>
          <a:bodyPr wrap="square">
            <a:spAutoFit/>
          </a:bodyPr>
          <a:lstStyle/>
          <a:p>
            <a:r>
              <a:rPr lang="en-US" sz="1200" b="0" i="0" dirty="0">
                <a:solidFill>
                  <a:srgbClr val="505050"/>
                </a:solidFill>
                <a:effectLst/>
              </a:rPr>
              <a:t>Median progression-free survival: 9·1 months (95% CI 6·1–13·0) </a:t>
            </a:r>
          </a:p>
          <a:p>
            <a:r>
              <a:rPr lang="en-US" sz="1200" dirty="0">
                <a:solidFill>
                  <a:srgbClr val="505050"/>
                </a:solidFill>
              </a:rPr>
              <a:t>M</a:t>
            </a:r>
            <a:r>
              <a:rPr lang="en-US" sz="1200" b="0" i="0" dirty="0">
                <a:solidFill>
                  <a:srgbClr val="505050"/>
                </a:solidFill>
                <a:effectLst/>
              </a:rPr>
              <a:t>edian follow-up of 14·7 months: 11·6 months (IQR 11·0–17·3)</a:t>
            </a:r>
            <a:endParaRPr lang="en-US" sz="1200" dirty="0"/>
          </a:p>
        </p:txBody>
      </p:sp>
      <p:sp>
        <p:nvSpPr>
          <p:cNvPr id="5" name="TextBox 4">
            <a:extLst>
              <a:ext uri="{FF2B5EF4-FFF2-40B4-BE49-F238E27FC236}">
                <a16:creationId xmlns:a16="http://schemas.microsoft.com/office/drawing/2014/main" id="{7742055E-D5A1-8E9D-49AF-3DA4BAFCD673}"/>
              </a:ext>
            </a:extLst>
          </p:cNvPr>
          <p:cNvSpPr txBox="1"/>
          <p:nvPr/>
        </p:nvSpPr>
        <p:spPr>
          <a:xfrm>
            <a:off x="3588551" y="1023728"/>
            <a:ext cx="659155" cy="369332"/>
          </a:xfrm>
          <a:prstGeom prst="rect">
            <a:avLst/>
          </a:prstGeom>
          <a:noFill/>
        </p:spPr>
        <p:txBody>
          <a:bodyPr wrap="none" rtlCol="0">
            <a:spAutoFit/>
          </a:bodyPr>
          <a:lstStyle/>
          <a:p>
            <a:pPr algn="ctr"/>
            <a:r>
              <a:rPr lang="en-US" b="1" dirty="0" err="1"/>
              <a:t>DoR</a:t>
            </a:r>
            <a:endParaRPr lang="en-US" b="1" dirty="0"/>
          </a:p>
        </p:txBody>
      </p:sp>
      <p:sp>
        <p:nvSpPr>
          <p:cNvPr id="6" name="TextBox 5">
            <a:extLst>
              <a:ext uri="{FF2B5EF4-FFF2-40B4-BE49-F238E27FC236}">
                <a16:creationId xmlns:a16="http://schemas.microsoft.com/office/drawing/2014/main" id="{E1D895C9-1A50-6AD8-37E3-5BBB4403CEB5}"/>
              </a:ext>
            </a:extLst>
          </p:cNvPr>
          <p:cNvSpPr txBox="1"/>
          <p:nvPr/>
        </p:nvSpPr>
        <p:spPr>
          <a:xfrm>
            <a:off x="8531936" y="1020646"/>
            <a:ext cx="633507" cy="369332"/>
          </a:xfrm>
          <a:prstGeom prst="rect">
            <a:avLst/>
          </a:prstGeom>
          <a:noFill/>
        </p:spPr>
        <p:txBody>
          <a:bodyPr wrap="none" rtlCol="0">
            <a:spAutoFit/>
          </a:bodyPr>
          <a:lstStyle/>
          <a:p>
            <a:pPr algn="ctr"/>
            <a:r>
              <a:rPr lang="en-US" b="1" dirty="0"/>
              <a:t>PFS</a:t>
            </a:r>
          </a:p>
        </p:txBody>
      </p:sp>
      <p:graphicFrame>
        <p:nvGraphicFramePr>
          <p:cNvPr id="4" name="Table 7">
            <a:extLst>
              <a:ext uri="{FF2B5EF4-FFF2-40B4-BE49-F238E27FC236}">
                <a16:creationId xmlns:a16="http://schemas.microsoft.com/office/drawing/2014/main" id="{C4A33080-0091-A996-0FC8-A6B9222167AB}"/>
              </a:ext>
            </a:extLst>
          </p:cNvPr>
          <p:cNvGraphicFramePr>
            <a:graphicFrameLocks noGrp="1"/>
          </p:cNvGraphicFramePr>
          <p:nvPr>
            <p:extLst>
              <p:ext uri="{D42A27DB-BD31-4B8C-83A1-F6EECF244321}">
                <p14:modId xmlns:p14="http://schemas.microsoft.com/office/powerpoint/2010/main" val="4140715261"/>
              </p:ext>
            </p:extLst>
          </p:nvPr>
        </p:nvGraphicFramePr>
        <p:xfrm>
          <a:off x="1853408" y="1449915"/>
          <a:ext cx="3836095" cy="1057631"/>
        </p:xfrm>
        <a:graphic>
          <a:graphicData uri="http://schemas.openxmlformats.org/drawingml/2006/table">
            <a:tbl>
              <a:tblPr>
                <a:tableStyleId>{5C22544A-7EE6-4342-B048-85BDC9FD1C3A}</a:tableStyleId>
              </a:tblPr>
              <a:tblGrid>
                <a:gridCol w="774594">
                  <a:extLst>
                    <a:ext uri="{9D8B030D-6E8A-4147-A177-3AD203B41FA5}">
                      <a16:colId xmlns:a16="http://schemas.microsoft.com/office/drawing/2014/main" val="2311107193"/>
                    </a:ext>
                  </a:extLst>
                </a:gridCol>
                <a:gridCol w="1944385">
                  <a:extLst>
                    <a:ext uri="{9D8B030D-6E8A-4147-A177-3AD203B41FA5}">
                      <a16:colId xmlns:a16="http://schemas.microsoft.com/office/drawing/2014/main" val="2047541732"/>
                    </a:ext>
                  </a:extLst>
                </a:gridCol>
                <a:gridCol w="1117116">
                  <a:extLst>
                    <a:ext uri="{9D8B030D-6E8A-4147-A177-3AD203B41FA5}">
                      <a16:colId xmlns:a16="http://schemas.microsoft.com/office/drawing/2014/main" val="4120936346"/>
                    </a:ext>
                  </a:extLst>
                </a:gridCol>
              </a:tblGrid>
              <a:tr h="326111">
                <a:tc gridSpan="2">
                  <a:txBody>
                    <a:bodyPr/>
                    <a:lstStyle/>
                    <a:p>
                      <a:pPr>
                        <a:lnSpc>
                          <a:spcPts val="1200"/>
                        </a:lnSpc>
                      </a:pPr>
                      <a:r>
                        <a:rPr lang="en-US" sz="1200" b="0" dirty="0">
                          <a:solidFill>
                            <a:schemeClr val="tx1"/>
                          </a:solidFill>
                          <a:latin typeface="+mn-lt"/>
                        </a:rPr>
                        <a:t>Median duration of response, months</a:t>
                      </a:r>
                    </a:p>
                  </a:txBody>
                  <a:tcPr anchor="ctr">
                    <a:noFill/>
                  </a:tcPr>
                </a:tc>
                <a:tc hMerge="1">
                  <a:txBody>
                    <a:bodyPr/>
                    <a:lstStyle/>
                    <a:p>
                      <a:endParaRPr lang="en-US"/>
                    </a:p>
                  </a:txBody>
                  <a:tcPr/>
                </a:tc>
                <a:tc>
                  <a:txBody>
                    <a:bodyPr/>
                    <a:lstStyle/>
                    <a:p>
                      <a:pPr>
                        <a:lnSpc>
                          <a:spcPts val="1200"/>
                        </a:lnSpc>
                      </a:pPr>
                      <a:r>
                        <a:rPr lang="en-US" sz="1200" b="0" dirty="0">
                          <a:solidFill>
                            <a:schemeClr val="tx1"/>
                          </a:solidFill>
                          <a:latin typeface="+mn-lt"/>
                        </a:rPr>
                        <a:t>9-0 (6-3-NE)</a:t>
                      </a:r>
                    </a:p>
                  </a:txBody>
                  <a:tcPr anchor="ctr">
                    <a:noFill/>
                  </a:tcPr>
                </a:tc>
                <a:extLst>
                  <a:ext uri="{0D108BD9-81ED-4DB2-BD59-A6C34878D82A}">
                    <a16:rowId xmlns:a16="http://schemas.microsoft.com/office/drawing/2014/main" val="1868760639"/>
                  </a:ext>
                </a:extLst>
              </a:tr>
              <a:tr h="195667">
                <a:tc>
                  <a:txBody>
                    <a:bodyPr/>
                    <a:lstStyle/>
                    <a:p>
                      <a:pPr>
                        <a:lnSpc>
                          <a:spcPts val="1200"/>
                        </a:lnSpc>
                      </a:pPr>
                      <a:endParaRPr lang="en-US" sz="1200" b="0" dirty="0">
                        <a:solidFill>
                          <a:schemeClr val="tx1"/>
                        </a:solidFill>
                        <a:latin typeface="+mn-lt"/>
                      </a:endParaRPr>
                    </a:p>
                  </a:txBody>
                  <a:tcPr anchor="ctr">
                    <a:noFill/>
                  </a:tcPr>
                </a:tc>
                <a:tc>
                  <a:txBody>
                    <a:bodyPr/>
                    <a:lstStyle/>
                    <a:p>
                      <a:pPr>
                        <a:lnSpc>
                          <a:spcPts val="1200"/>
                        </a:lnSpc>
                      </a:pPr>
                      <a:r>
                        <a:rPr lang="en-US" sz="1200" b="0" dirty="0">
                          <a:solidFill>
                            <a:schemeClr val="tx1"/>
                          </a:solidFill>
                          <a:latin typeface="+mn-lt"/>
                        </a:rPr>
                        <a:t>Rate at 6 months</a:t>
                      </a:r>
                    </a:p>
                  </a:txBody>
                  <a:tcPr anchor="ctr">
                    <a:noFill/>
                  </a:tcPr>
                </a:tc>
                <a:tc>
                  <a:txBody>
                    <a:bodyPr/>
                    <a:lstStyle/>
                    <a:p>
                      <a:pPr>
                        <a:lnSpc>
                          <a:spcPts val="1200"/>
                        </a:lnSpc>
                      </a:pPr>
                      <a:r>
                        <a:rPr lang="en-US" sz="1200" b="0" dirty="0">
                          <a:solidFill>
                            <a:schemeClr val="tx1"/>
                          </a:solidFill>
                          <a:latin typeface="+mn-lt"/>
                        </a:rPr>
                        <a:t>74%; 52-96</a:t>
                      </a:r>
                    </a:p>
                  </a:txBody>
                  <a:tcPr anchor="ctr">
                    <a:noFill/>
                  </a:tcPr>
                </a:tc>
                <a:extLst>
                  <a:ext uri="{0D108BD9-81ED-4DB2-BD59-A6C34878D82A}">
                    <a16:rowId xmlns:a16="http://schemas.microsoft.com/office/drawing/2014/main" val="2088642445"/>
                  </a:ext>
                </a:extLst>
              </a:tr>
              <a:tr h="195667">
                <a:tc>
                  <a:txBody>
                    <a:bodyPr/>
                    <a:lstStyle/>
                    <a:p>
                      <a:pPr>
                        <a:lnSpc>
                          <a:spcPts val="1200"/>
                        </a:lnSpc>
                      </a:pPr>
                      <a:endParaRPr lang="en-US" sz="1200" b="0" dirty="0">
                        <a:solidFill>
                          <a:schemeClr val="tx1"/>
                        </a:solidFill>
                        <a:latin typeface="+mn-lt"/>
                      </a:endParaRPr>
                    </a:p>
                  </a:txBody>
                  <a:tcPr anchor="ctr">
                    <a:noFill/>
                  </a:tcPr>
                </a:tc>
                <a:tc>
                  <a:txBody>
                    <a:bodyPr/>
                    <a:lstStyle/>
                    <a:p>
                      <a:pPr>
                        <a:lnSpc>
                          <a:spcPts val="1200"/>
                        </a:lnSpc>
                      </a:pPr>
                      <a:r>
                        <a:rPr lang="en-US" sz="1200" b="0" dirty="0">
                          <a:solidFill>
                            <a:schemeClr val="tx1"/>
                          </a:solidFill>
                          <a:latin typeface="+mn-lt"/>
                        </a:rPr>
                        <a:t>Rate at 12 months</a:t>
                      </a:r>
                    </a:p>
                  </a:txBody>
                  <a:tcPr anchor="ctr">
                    <a:noFill/>
                  </a:tcPr>
                </a:tc>
                <a:tc>
                  <a:txBody>
                    <a:bodyPr/>
                    <a:lstStyle/>
                    <a:p>
                      <a:pPr>
                        <a:lnSpc>
                          <a:spcPts val="1200"/>
                        </a:lnSpc>
                      </a:pPr>
                      <a:r>
                        <a:rPr lang="en-US" sz="1200" b="0" dirty="0">
                          <a:solidFill>
                            <a:schemeClr val="tx1"/>
                          </a:solidFill>
                          <a:latin typeface="+mn-lt"/>
                        </a:rPr>
                        <a:t>26%; 0-52</a:t>
                      </a:r>
                    </a:p>
                  </a:txBody>
                  <a:tcPr anchor="ctr">
                    <a:noFill/>
                  </a:tcPr>
                </a:tc>
                <a:extLst>
                  <a:ext uri="{0D108BD9-81ED-4DB2-BD59-A6C34878D82A}">
                    <a16:rowId xmlns:a16="http://schemas.microsoft.com/office/drawing/2014/main" val="1742233560"/>
                  </a:ext>
                </a:extLst>
              </a:tr>
              <a:tr h="195667">
                <a:tc gridSpan="2">
                  <a:txBody>
                    <a:bodyPr/>
                    <a:lstStyle/>
                    <a:p>
                      <a:pPr>
                        <a:lnSpc>
                          <a:spcPts val="1200"/>
                        </a:lnSpc>
                      </a:pPr>
                      <a:r>
                        <a:rPr lang="en-US" sz="1200" b="0" dirty="0">
                          <a:solidFill>
                            <a:schemeClr val="tx1"/>
                          </a:solidFill>
                          <a:latin typeface="+mn-lt"/>
                        </a:rPr>
                        <a:t>Clinical benefit rate</a:t>
                      </a:r>
                      <a:r>
                        <a:rPr lang="en-US" sz="1200" b="0" kern="1200" baseline="30000" dirty="0">
                          <a:solidFill>
                            <a:schemeClr val="dk1"/>
                          </a:solidFill>
                          <a:latin typeface="+mn-lt"/>
                          <a:ea typeface="+mn-ea"/>
                          <a:cs typeface="+mn-cs"/>
                        </a:rPr>
                        <a:t>§</a:t>
                      </a:r>
                      <a:endParaRPr lang="en-US" sz="1200" b="0" baseline="30000" dirty="0">
                        <a:solidFill>
                          <a:schemeClr val="tx1"/>
                        </a:solidFill>
                        <a:latin typeface="Arial Narrow" panose="020B0606020202030204" pitchFamily="34" charset="0"/>
                      </a:endParaRPr>
                    </a:p>
                  </a:txBody>
                  <a:tcPr anchor="ctr">
                    <a:noFill/>
                  </a:tcPr>
                </a:tc>
                <a:tc hMerge="1">
                  <a:txBody>
                    <a:bodyPr/>
                    <a:lstStyle/>
                    <a:p>
                      <a:r>
                        <a:rPr lang="en-US" sz="1100" b="1" dirty="0">
                          <a:solidFill>
                            <a:srgbClr val="000000"/>
                          </a:solidFill>
                          <a:latin typeface="Arial Narrow" panose="020B0606020202030204" pitchFamily="34" charset="0"/>
                        </a:rPr>
                        <a:t>Stable disease</a:t>
                      </a:r>
                    </a:p>
                  </a:txBody>
                  <a:tcPr anchor="ctr">
                    <a:solidFill>
                      <a:schemeClr val="bg1"/>
                    </a:solidFill>
                  </a:tcPr>
                </a:tc>
                <a:tc>
                  <a:txBody>
                    <a:bodyPr/>
                    <a:lstStyle/>
                    <a:p>
                      <a:pPr>
                        <a:lnSpc>
                          <a:spcPts val="1200"/>
                        </a:lnSpc>
                      </a:pPr>
                      <a:r>
                        <a:rPr lang="en-US" sz="1200" b="0" dirty="0">
                          <a:solidFill>
                            <a:schemeClr val="tx1"/>
                          </a:solidFill>
                          <a:latin typeface="+mn-lt"/>
                        </a:rPr>
                        <a:t>70% (50-86)</a:t>
                      </a:r>
                    </a:p>
                  </a:txBody>
                  <a:tcPr anchor="ctr">
                    <a:noFill/>
                  </a:tcPr>
                </a:tc>
                <a:extLst>
                  <a:ext uri="{0D108BD9-81ED-4DB2-BD59-A6C34878D82A}">
                    <a16:rowId xmlns:a16="http://schemas.microsoft.com/office/drawing/2014/main" val="2320127995"/>
                  </a:ext>
                </a:extLst>
              </a:tr>
            </a:tbl>
          </a:graphicData>
        </a:graphic>
      </p:graphicFrame>
      <p:sp>
        <p:nvSpPr>
          <p:cNvPr id="12" name="Footer Placeholder 11">
            <a:extLst>
              <a:ext uri="{FF2B5EF4-FFF2-40B4-BE49-F238E27FC236}">
                <a16:creationId xmlns:a16="http://schemas.microsoft.com/office/drawing/2014/main" id="{D4F0BAB8-C987-6578-A888-277DBE230CA1}"/>
              </a:ext>
            </a:extLst>
          </p:cNvPr>
          <p:cNvSpPr>
            <a:spLocks noGrp="1"/>
          </p:cNvSpPr>
          <p:nvPr>
            <p:ph type="ftr" sz="quarter" idx="3"/>
          </p:nvPr>
        </p:nvSpPr>
        <p:spPr/>
        <p:txBody>
          <a:bodyPr/>
          <a:lstStyle/>
          <a:p>
            <a:r>
              <a:rPr lang="en-US" sz="1200" dirty="0">
                <a:solidFill>
                  <a:srgbClr val="969696"/>
                </a:solidFill>
                <a:latin typeface="+mj-lt"/>
              </a:rPr>
              <a:t>§Confirmed complete response, partial response, or stable disease with duration ≥16 weeks. </a:t>
            </a:r>
            <a:r>
              <a:rPr lang="en-US" sz="1200" dirty="0" err="1">
                <a:solidFill>
                  <a:srgbClr val="969696"/>
                </a:solidFill>
                <a:latin typeface="+mj-lt"/>
              </a:rPr>
              <a:t>DoR</a:t>
            </a:r>
            <a:r>
              <a:rPr lang="en-US" sz="1200" dirty="0">
                <a:solidFill>
                  <a:srgbClr val="969696"/>
                </a:solidFill>
                <a:latin typeface="+mj-lt"/>
              </a:rPr>
              <a:t>, duration of response; </a:t>
            </a:r>
            <a:r>
              <a:rPr lang="en-US" sz="1200" dirty="0" err="1">
                <a:solidFill>
                  <a:srgbClr val="969696"/>
                </a:solidFill>
                <a:latin typeface="+mj-lt"/>
              </a:rPr>
              <a:t>PFS</a:t>
            </a:r>
            <a:r>
              <a:rPr lang="en-US" sz="1200" dirty="0">
                <a:solidFill>
                  <a:srgbClr val="969696"/>
                </a:solidFill>
                <a:latin typeface="+mj-lt"/>
              </a:rPr>
              <a:t>, progression-free survival</a:t>
            </a:r>
          </a:p>
          <a:p>
            <a:r>
              <a:rPr lang="it-IT" sz="1200" dirty="0">
                <a:solidFill>
                  <a:srgbClr val="969696"/>
                </a:solidFill>
                <a:latin typeface="+mj-lt"/>
                <a:cs typeface="Arial" pitchFamily="34" charset="0"/>
              </a:rPr>
              <a:t>Gainor JF, et al. </a:t>
            </a:r>
            <a:r>
              <a:rPr lang="it-IT" sz="1200" i="1" dirty="0">
                <a:solidFill>
                  <a:srgbClr val="969696"/>
                </a:solidFill>
                <a:latin typeface="+mj-lt"/>
                <a:cs typeface="Arial" pitchFamily="34" charset="0"/>
              </a:rPr>
              <a:t>Lancet Oncol. </a:t>
            </a:r>
            <a:r>
              <a:rPr lang="it-IT" sz="1200" dirty="0">
                <a:solidFill>
                  <a:srgbClr val="969696"/>
                </a:solidFill>
                <a:latin typeface="+mj-lt"/>
                <a:cs typeface="Arial" pitchFamily="34" charset="0"/>
              </a:rPr>
              <a:t>2021;22:959-69.</a:t>
            </a:r>
          </a:p>
        </p:txBody>
      </p:sp>
    </p:spTree>
    <p:extLst>
      <p:ext uri="{BB962C8B-B14F-4D97-AF65-F5344CB8AC3E}">
        <p14:creationId xmlns:p14="http://schemas.microsoft.com/office/powerpoint/2010/main" val="276106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5" y="199505"/>
            <a:ext cx="10534650" cy="1185577"/>
          </a:xfrm>
        </p:spPr>
        <p:txBody>
          <a:bodyPr>
            <a:normAutofit/>
          </a:bodyPr>
          <a:lstStyle/>
          <a:p>
            <a:pPr algn="ctr"/>
            <a:r>
              <a:rPr lang="en-US" sz="2800" dirty="0"/>
              <a:t>Selective </a:t>
            </a:r>
            <a:r>
              <a:rPr lang="en-US" sz="2800" i="1" dirty="0"/>
              <a:t>RET</a:t>
            </a:r>
            <a:r>
              <a:rPr lang="en-US" sz="2800" dirty="0"/>
              <a:t> Inhibitors Achieve Effective </a:t>
            </a:r>
            <a:r>
              <a:rPr lang="en-US" sz="2800" dirty="0" err="1"/>
              <a:t>ctDNA</a:t>
            </a:r>
            <a:r>
              <a:rPr lang="en-US" sz="2800" dirty="0"/>
              <a:t> Reduction</a:t>
            </a:r>
          </a:p>
        </p:txBody>
      </p:sp>
      <p:sp>
        <p:nvSpPr>
          <p:cNvPr id="4" name="Rectangle 3">
            <a:extLst>
              <a:ext uri="{FF2B5EF4-FFF2-40B4-BE49-F238E27FC236}">
                <a16:creationId xmlns:a16="http://schemas.microsoft.com/office/drawing/2014/main" id="{082004C6-2317-7048-B641-248508A848A1}"/>
              </a:ext>
            </a:extLst>
          </p:cNvPr>
          <p:cNvSpPr/>
          <p:nvPr/>
        </p:nvSpPr>
        <p:spPr>
          <a:xfrm>
            <a:off x="2853535" y="1235441"/>
            <a:ext cx="1479892" cy="369332"/>
          </a:xfrm>
          <a:prstGeom prst="rect">
            <a:avLst/>
          </a:prstGeom>
        </p:spPr>
        <p:txBody>
          <a:bodyPr wrap="none">
            <a:spAutoFit/>
          </a:bodyPr>
          <a:lstStyle/>
          <a:p>
            <a:r>
              <a:rPr lang="en-US" dirty="0" err="1"/>
              <a:t>selpercatinib</a:t>
            </a:r>
            <a:endParaRPr lang="en-US" dirty="0"/>
          </a:p>
        </p:txBody>
      </p:sp>
      <p:sp>
        <p:nvSpPr>
          <p:cNvPr id="8" name="Rectangle 7">
            <a:extLst>
              <a:ext uri="{FF2B5EF4-FFF2-40B4-BE49-F238E27FC236}">
                <a16:creationId xmlns:a16="http://schemas.microsoft.com/office/drawing/2014/main" id="{AC53EEAD-492E-5946-AA57-AAF6891B9EC3}"/>
              </a:ext>
            </a:extLst>
          </p:cNvPr>
          <p:cNvSpPr/>
          <p:nvPr/>
        </p:nvSpPr>
        <p:spPr>
          <a:xfrm>
            <a:off x="8618471" y="1232016"/>
            <a:ext cx="1236236" cy="369332"/>
          </a:xfrm>
          <a:prstGeom prst="rect">
            <a:avLst/>
          </a:prstGeom>
        </p:spPr>
        <p:txBody>
          <a:bodyPr wrap="none">
            <a:spAutoFit/>
          </a:bodyPr>
          <a:lstStyle/>
          <a:p>
            <a:r>
              <a:rPr lang="en-US" dirty="0" err="1"/>
              <a:t>pralsetinib</a:t>
            </a:r>
            <a:endParaRPr lang="en-US" dirty="0"/>
          </a:p>
        </p:txBody>
      </p:sp>
      <p:sp>
        <p:nvSpPr>
          <p:cNvPr id="7" name="Footer Placeholder 6">
            <a:extLst>
              <a:ext uri="{FF2B5EF4-FFF2-40B4-BE49-F238E27FC236}">
                <a16:creationId xmlns:a16="http://schemas.microsoft.com/office/drawing/2014/main" id="{68620F90-3B1F-70FF-547D-F6F57B35A08D}"/>
              </a:ext>
            </a:extLst>
          </p:cNvPr>
          <p:cNvSpPr>
            <a:spLocks noGrp="1"/>
          </p:cNvSpPr>
          <p:nvPr>
            <p:ph type="ftr" sz="quarter" idx="3"/>
          </p:nvPr>
        </p:nvSpPr>
        <p:spPr/>
        <p:txBody>
          <a:bodyPr/>
          <a:lstStyle/>
          <a:p>
            <a:r>
              <a:rPr lang="en-US" dirty="0" err="1"/>
              <a:t>ctDNA</a:t>
            </a:r>
            <a:r>
              <a:rPr lang="en-US" dirty="0"/>
              <a:t>, circulating tumor DNA; PD, progressive disease; PR, partial remission; SD, stable disease. </a:t>
            </a:r>
          </a:p>
          <a:p>
            <a:r>
              <a:rPr lang="en-US" dirty="0"/>
              <a:t>Oxnard GR, et al. </a:t>
            </a:r>
            <a:r>
              <a:rPr lang="en-US" dirty="0" err="1"/>
              <a:t>WCLC</a:t>
            </a:r>
            <a:r>
              <a:rPr lang="en-US" dirty="0"/>
              <a:t> 2018; Lee DH, et al. ESMO 2019; </a:t>
            </a:r>
            <a:r>
              <a:rPr lang="en-US" dirty="0" err="1"/>
              <a:t>abstr</a:t>
            </a:r>
            <a:r>
              <a:rPr lang="en-US" dirty="0"/>
              <a:t> 3630.</a:t>
            </a:r>
          </a:p>
        </p:txBody>
      </p:sp>
      <p:grpSp>
        <p:nvGrpSpPr>
          <p:cNvPr id="13" name="Group 12">
            <a:extLst>
              <a:ext uri="{FF2B5EF4-FFF2-40B4-BE49-F238E27FC236}">
                <a16:creationId xmlns:a16="http://schemas.microsoft.com/office/drawing/2014/main" id="{37C4DFB9-CDD6-1D39-F72A-65464537AF05}"/>
              </a:ext>
            </a:extLst>
          </p:cNvPr>
          <p:cNvGrpSpPr/>
          <p:nvPr/>
        </p:nvGrpSpPr>
        <p:grpSpPr>
          <a:xfrm>
            <a:off x="939340" y="1672768"/>
            <a:ext cx="4797912" cy="4192479"/>
            <a:chOff x="939340" y="1672768"/>
            <a:chExt cx="4797912" cy="4192479"/>
          </a:xfrm>
        </p:grpSpPr>
        <p:pic>
          <p:nvPicPr>
            <p:cNvPr id="10" name="Picture 9" descr="A screenshot of a cell phone&#10;&#10;Description generated with very high confidence">
              <a:extLst>
                <a:ext uri="{FF2B5EF4-FFF2-40B4-BE49-F238E27FC236}">
                  <a16:creationId xmlns:a16="http://schemas.microsoft.com/office/drawing/2014/main" id="{2D70BB5B-0998-1347-A8F9-9147960265FB}"/>
                </a:ext>
              </a:extLst>
            </p:cNvPr>
            <p:cNvPicPr>
              <a:picLocks noChangeAspect="1"/>
            </p:cNvPicPr>
            <p:nvPr/>
          </p:nvPicPr>
          <p:blipFill rotWithShape="1">
            <a:blip r:embed="rId2">
              <a:extLst>
                <a:ext uri="{28A0092B-C50C-407E-A947-70E740481C1C}">
                  <a14:useLocalDpi xmlns:a14="http://schemas.microsoft.com/office/drawing/2010/main" val="0"/>
                </a:ext>
              </a:extLst>
            </a:blip>
            <a:srcRect l="35647" t="7778" r="11883" b="6740"/>
            <a:stretch/>
          </p:blipFill>
          <p:spPr>
            <a:xfrm>
              <a:off x="939340" y="1672768"/>
              <a:ext cx="4797912" cy="4192479"/>
            </a:xfrm>
            <a:prstGeom prst="rect">
              <a:avLst/>
            </a:prstGeom>
          </p:spPr>
        </p:pic>
        <p:sp>
          <p:nvSpPr>
            <p:cNvPr id="5" name="Rectangle 4">
              <a:extLst>
                <a:ext uri="{FF2B5EF4-FFF2-40B4-BE49-F238E27FC236}">
                  <a16:creationId xmlns:a16="http://schemas.microsoft.com/office/drawing/2014/main" id="{FAAC04AB-E13D-0DC7-B26B-175CDB6A4476}"/>
                </a:ext>
              </a:extLst>
            </p:cNvPr>
            <p:cNvSpPr/>
            <p:nvPr/>
          </p:nvSpPr>
          <p:spPr>
            <a:xfrm>
              <a:off x="4111625" y="2463384"/>
              <a:ext cx="170565" cy="974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1673778-45A4-3812-0498-3398393F55A2}"/>
                </a:ext>
              </a:extLst>
            </p:cNvPr>
            <p:cNvSpPr txBox="1"/>
            <p:nvPr/>
          </p:nvSpPr>
          <p:spPr>
            <a:xfrm>
              <a:off x="4022358" y="2411026"/>
              <a:ext cx="337593" cy="215444"/>
            </a:xfrm>
            <a:prstGeom prst="rect">
              <a:avLst/>
            </a:prstGeom>
            <a:noFill/>
          </p:spPr>
          <p:txBody>
            <a:bodyPr wrap="none" rtlCol="0">
              <a:spAutoFit/>
            </a:bodyPr>
            <a:lstStyle/>
            <a:p>
              <a:r>
                <a:rPr lang="en-US" sz="800" i="1" spc="-40" dirty="0">
                  <a:solidFill>
                    <a:srgbClr val="1C1C1C"/>
                  </a:solidFill>
                  <a:latin typeface="Arial Narrow" panose="020B0606020202030204" pitchFamily="34" charset="0"/>
                </a:rPr>
                <a:t>RET</a:t>
              </a:r>
            </a:p>
          </p:txBody>
        </p:sp>
      </p:grpSp>
      <p:grpSp>
        <p:nvGrpSpPr>
          <p:cNvPr id="11" name="Group 10">
            <a:extLst>
              <a:ext uri="{FF2B5EF4-FFF2-40B4-BE49-F238E27FC236}">
                <a16:creationId xmlns:a16="http://schemas.microsoft.com/office/drawing/2014/main" id="{75DC87E0-A7B3-9C05-1BED-404502F89C19}"/>
              </a:ext>
            </a:extLst>
          </p:cNvPr>
          <p:cNvGrpSpPr/>
          <p:nvPr/>
        </p:nvGrpSpPr>
        <p:grpSpPr>
          <a:xfrm>
            <a:off x="6780508" y="1528573"/>
            <a:ext cx="4374179" cy="4126144"/>
            <a:chOff x="6780508" y="1528573"/>
            <a:chExt cx="4374179" cy="4126144"/>
          </a:xfrm>
        </p:grpSpPr>
        <p:pic>
          <p:nvPicPr>
            <p:cNvPr id="6" name="Picture 5">
              <a:extLst>
                <a:ext uri="{FF2B5EF4-FFF2-40B4-BE49-F238E27FC236}">
                  <a16:creationId xmlns:a16="http://schemas.microsoft.com/office/drawing/2014/main" id="{C84F6194-C47A-2040-88B6-7FB07F4BF206}"/>
                </a:ext>
              </a:extLst>
            </p:cNvPr>
            <p:cNvPicPr>
              <a:picLocks noChangeAspect="1"/>
            </p:cNvPicPr>
            <p:nvPr/>
          </p:nvPicPr>
          <p:blipFill>
            <a:blip r:embed="rId3"/>
            <a:stretch>
              <a:fillRect/>
            </a:stretch>
          </p:blipFill>
          <p:spPr>
            <a:xfrm>
              <a:off x="6780508" y="1528573"/>
              <a:ext cx="4224385" cy="4126144"/>
            </a:xfrm>
            <a:prstGeom prst="rect">
              <a:avLst/>
            </a:prstGeom>
          </p:spPr>
        </p:pic>
        <p:sp>
          <p:nvSpPr>
            <p:cNvPr id="9" name="Rectangle 8">
              <a:extLst>
                <a:ext uri="{FF2B5EF4-FFF2-40B4-BE49-F238E27FC236}">
                  <a16:creationId xmlns:a16="http://schemas.microsoft.com/office/drawing/2014/main" id="{E1A62AF8-E2CD-F6F5-3176-AE1585244441}"/>
                </a:ext>
              </a:extLst>
            </p:cNvPr>
            <p:cNvSpPr/>
            <p:nvPr/>
          </p:nvSpPr>
          <p:spPr>
            <a:xfrm>
              <a:off x="10906920" y="1672768"/>
              <a:ext cx="247767" cy="203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2969237"/>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937</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Narrow</vt:lpstr>
      <vt:lpstr>Calibri</vt:lpstr>
      <vt:lpstr>HemOnc-2020</vt:lpstr>
      <vt:lpstr>Targeted Therapy for Treatment-Naïve  RET Fusion-Positive Lung Cancers</vt:lpstr>
      <vt:lpstr>Disclaimer</vt:lpstr>
      <vt:lpstr>Multikinase Inhibitors Resulted in Modest Outcomes </vt:lpstr>
      <vt:lpstr>Selective RET Inhibitors Entered Clinical Testing in 2017</vt:lpstr>
      <vt:lpstr>Selpercatinib Response in Treatment-Naïve RET Fusion+ NSCLCs</vt:lpstr>
      <vt:lpstr>Selpercatinib Durability in Treatment-Naïve RET Fusion+ NSCLCs</vt:lpstr>
      <vt:lpstr>Pralsetinib Response in Treatment-Naïve RET Fusion+ NSCLCs</vt:lpstr>
      <vt:lpstr>Pralsetinib Durability in Treatment-Naïve RET Fusion+ NSCLCs</vt:lpstr>
      <vt:lpstr>Selective RET Inhibitors Achieve Effective ctDNA Reduction</vt:lpstr>
      <vt:lpstr>Selective RET Inhibitors Are Active in the CNS</vt:lpstr>
      <vt:lpstr>Selective RET Inhibitors Achieve Durable Disease Control</vt:lpstr>
      <vt:lpstr>AcceleRET Lung: First-Line Pralsetinib with RET Fusion+ Adv/mNSCLC</vt:lpstr>
      <vt:lpstr>LIBRETTO-431: First-Line Selpercatinib vs. Chemotherapy ± Pembrolizumab in RET+ NSCLC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2022-12-06T20:09:25Z</dcterms:modified>
</cp:coreProperties>
</file>