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9"/>
  </p:notesMasterIdLst>
  <p:sldIdLst>
    <p:sldId id="258" r:id="rId2"/>
    <p:sldId id="256" r:id="rId3"/>
    <p:sldId id="2402" r:id="rId4"/>
    <p:sldId id="2408" r:id="rId5"/>
    <p:sldId id="2412" r:id="rId6"/>
    <p:sldId id="2409" r:id="rId7"/>
    <p:sldId id="241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152" userDrawn="1">
          <p15:clr>
            <a:srgbClr val="A4A3A4"/>
          </p15:clr>
        </p15:guide>
        <p15:guide id="4" orient="horz" pos="1872" userDrawn="1">
          <p15:clr>
            <a:srgbClr val="A4A3A4"/>
          </p15:clr>
        </p15:guide>
        <p15:guide id="5" orient="horz" pos="2584" userDrawn="1">
          <p15:clr>
            <a:srgbClr val="A4A3A4"/>
          </p15:clr>
        </p15:guide>
        <p15:guide id="6" orient="horz" pos="3339" userDrawn="1">
          <p15:clr>
            <a:srgbClr val="A4A3A4"/>
          </p15:clr>
        </p15:guide>
        <p15:guide id="7" orient="horz" pos="382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70803"/>
    <a:srgbClr val="12120E"/>
    <a:srgbClr val="FAF2F1"/>
    <a:srgbClr val="141B17"/>
    <a:srgbClr val="A81633"/>
    <a:srgbClr val="006EAC"/>
    <a:srgbClr val="334F5D"/>
    <a:srgbClr val="5F7716"/>
    <a:srgbClr val="71004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1077" autoAdjust="0"/>
  </p:normalViewPr>
  <p:slideViewPr>
    <p:cSldViewPr snapToGrid="0">
      <p:cViewPr varScale="1">
        <p:scale>
          <a:sx n="71" d="100"/>
          <a:sy n="71" d="100"/>
        </p:scale>
        <p:origin x="60" y="1140"/>
      </p:cViewPr>
      <p:guideLst>
        <p:guide orient="horz" pos="2160"/>
        <p:guide pos="3840"/>
        <p:guide orient="horz" pos="1152"/>
        <p:guide orient="horz" pos="1872"/>
        <p:guide orient="horz" pos="2584"/>
        <p:guide orient="horz" pos="3339"/>
        <p:guide orient="horz" pos="382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57D2A-EA59-2F49-973F-D9BF970BC196}" type="slidenum">
              <a:rPr lang="en-US" smtClean="0"/>
              <a:t>6</a:t>
            </a:fld>
            <a:endParaRPr lang="en-US"/>
          </a:p>
        </p:txBody>
      </p:sp>
    </p:spTree>
    <p:extLst>
      <p:ext uri="{BB962C8B-B14F-4D97-AF65-F5344CB8AC3E}">
        <p14:creationId xmlns:p14="http://schemas.microsoft.com/office/powerpoint/2010/main" val="12873571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343978"/>
            <a:ext cx="10515600" cy="2852737"/>
          </a:xfrm>
        </p:spPr>
        <p:txBody>
          <a:bodyPr>
            <a:normAutofit/>
          </a:bodyPr>
          <a:lstStyle/>
          <a:p>
            <a:r>
              <a:rPr lang="en-US" sz="4400" dirty="0"/>
              <a:t>What is the Preferred Molecular Testing Method to Detect</a:t>
            </a:r>
            <a:br>
              <a:rPr lang="en-US" sz="4400" dirty="0"/>
            </a:br>
            <a:r>
              <a:rPr lang="en-US" sz="4400" i="1" dirty="0"/>
              <a:t>RET</a:t>
            </a:r>
            <a:r>
              <a:rPr lang="en-US" sz="4400" dirty="0"/>
              <a:t> Fusions in NSCLC</a:t>
            </a:r>
          </a:p>
        </p:txBody>
      </p:sp>
      <p:sp>
        <p:nvSpPr>
          <p:cNvPr id="3" name="Subtitle 2"/>
          <p:cNvSpPr>
            <a:spLocks noGrp="1"/>
          </p:cNvSpPr>
          <p:nvPr>
            <p:ph type="body" idx="1"/>
          </p:nvPr>
        </p:nvSpPr>
        <p:spPr>
          <a:xfrm>
            <a:off x="609601" y="4074795"/>
            <a:ext cx="10515600" cy="2661285"/>
          </a:xfrm>
        </p:spPr>
        <p:txBody>
          <a:bodyPr>
            <a:normAutofit/>
          </a:bodyPr>
          <a:lstStyle/>
          <a:p>
            <a:r>
              <a:rPr lang="en-US" dirty="0"/>
              <a:t>Justin F. Gainor, MD</a:t>
            </a:r>
          </a:p>
          <a:p>
            <a:r>
              <a:rPr lang="en-US" dirty="0"/>
              <a:t>Director, Center for Thoracic Cancers</a:t>
            </a:r>
          </a:p>
          <a:p>
            <a:r>
              <a:rPr lang="en-US" dirty="0"/>
              <a:t>Director, Targeted Immunotherapy</a:t>
            </a:r>
          </a:p>
          <a:p>
            <a:r>
              <a:rPr lang="en-US" dirty="0"/>
              <a:t>Massachusetts General Hospital</a:t>
            </a:r>
          </a:p>
          <a:p>
            <a:r>
              <a:rPr lang="en-US" dirty="0"/>
              <a:t>Harvard Medical School</a:t>
            </a:r>
          </a:p>
          <a:p>
            <a:r>
              <a:rPr lang="en-US" dirty="0"/>
              <a:t>Boston, MA</a:t>
            </a:r>
          </a:p>
        </p:txBody>
      </p:sp>
    </p:spTree>
    <p:extLst>
      <p:ext uri="{BB962C8B-B14F-4D97-AF65-F5344CB8AC3E}">
        <p14:creationId xmlns:p14="http://schemas.microsoft.com/office/powerpoint/2010/main" val="2072420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750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B582F-BD67-4511-9D34-F5A86DE60A22}"/>
              </a:ext>
            </a:extLst>
          </p:cNvPr>
          <p:cNvSpPr>
            <a:spLocks noGrp="1"/>
          </p:cNvSpPr>
          <p:nvPr>
            <p:ph type="title"/>
          </p:nvPr>
        </p:nvSpPr>
        <p:spPr>
          <a:xfrm>
            <a:off x="609600" y="199506"/>
            <a:ext cx="10744200" cy="791094"/>
          </a:xfrm>
        </p:spPr>
        <p:txBody>
          <a:bodyPr/>
          <a:lstStyle/>
          <a:p>
            <a:r>
              <a:rPr lang="en-US" i="1" dirty="0"/>
              <a:t>RET</a:t>
            </a:r>
            <a:r>
              <a:rPr lang="en-US" dirty="0"/>
              <a:t> Fusions Across Cancers</a:t>
            </a:r>
          </a:p>
        </p:txBody>
      </p:sp>
      <p:sp>
        <p:nvSpPr>
          <p:cNvPr id="4" name="Footer Placeholder 3">
            <a:extLst>
              <a:ext uri="{FF2B5EF4-FFF2-40B4-BE49-F238E27FC236}">
                <a16:creationId xmlns:a16="http://schemas.microsoft.com/office/drawing/2014/main" id="{24189787-5B3B-D6CC-E1FD-784479FDB620}"/>
              </a:ext>
            </a:extLst>
          </p:cNvPr>
          <p:cNvSpPr>
            <a:spLocks noGrp="1"/>
          </p:cNvSpPr>
          <p:nvPr>
            <p:ph type="ftr" sz="quarter" idx="3"/>
          </p:nvPr>
        </p:nvSpPr>
        <p:spPr/>
        <p:txBody>
          <a:bodyPr/>
          <a:lstStyle/>
          <a:p>
            <a:r>
              <a:rPr lang="en-US" dirty="0"/>
              <a:t>DAG, diacylglycerol; </a:t>
            </a:r>
            <a:r>
              <a:rPr lang="en-US" dirty="0" err="1"/>
              <a:t>ERK</a:t>
            </a:r>
            <a:r>
              <a:rPr lang="en-US" dirty="0"/>
              <a:t>, extracellular signal-regulated kinase; </a:t>
            </a:r>
            <a:r>
              <a:rPr lang="en-US" dirty="0" err="1"/>
              <a:t>GDNF</a:t>
            </a:r>
            <a:r>
              <a:rPr lang="en-US" dirty="0"/>
              <a:t>, glial cell line-derived neurotrophic factor; JAK, Janus kinase; MEK, mitogen-activated protein kinase </a:t>
            </a:r>
            <a:r>
              <a:rPr lang="en-US" dirty="0" err="1"/>
              <a:t>kinase</a:t>
            </a:r>
            <a:r>
              <a:rPr lang="en-US" dirty="0"/>
              <a:t>; NSCLC, non-small cell lung cancer; PKC, protein kinase C; PLC, phospholipase C; PTC, papillary thyroid cancer; </a:t>
            </a:r>
            <a:r>
              <a:rPr lang="en-US" i="1" dirty="0"/>
              <a:t>RET</a:t>
            </a:r>
            <a:r>
              <a:rPr lang="en-US" dirty="0"/>
              <a:t>, rearranged during transfection; STAT, signal transducer and activator of transcription. </a:t>
            </a:r>
          </a:p>
          <a:p>
            <a:r>
              <a:rPr lang="en-US" dirty="0" err="1"/>
              <a:t>Gainor</a:t>
            </a:r>
            <a:r>
              <a:rPr lang="en-US" dirty="0"/>
              <a:t> </a:t>
            </a:r>
            <a:r>
              <a:rPr lang="en-US" dirty="0" err="1"/>
              <a:t>JF</a:t>
            </a:r>
            <a:r>
              <a:rPr lang="en-US" dirty="0"/>
              <a:t>, et al. </a:t>
            </a:r>
            <a:r>
              <a:rPr lang="en-US" i="1" dirty="0"/>
              <a:t>J Clin Oncol. </a:t>
            </a:r>
            <a:r>
              <a:rPr lang="en-US" dirty="0"/>
              <a:t>Published online September 19, 2022.</a:t>
            </a:r>
          </a:p>
        </p:txBody>
      </p:sp>
      <p:grpSp>
        <p:nvGrpSpPr>
          <p:cNvPr id="19" name="Group 18">
            <a:extLst>
              <a:ext uri="{FF2B5EF4-FFF2-40B4-BE49-F238E27FC236}">
                <a16:creationId xmlns:a16="http://schemas.microsoft.com/office/drawing/2014/main" id="{155D88E7-8B2A-154A-9F2F-BE1B54A2F867}"/>
              </a:ext>
            </a:extLst>
          </p:cNvPr>
          <p:cNvGrpSpPr/>
          <p:nvPr/>
        </p:nvGrpSpPr>
        <p:grpSpPr>
          <a:xfrm>
            <a:off x="1841403" y="1070739"/>
            <a:ext cx="8509194" cy="4791639"/>
            <a:chOff x="1841403" y="1070739"/>
            <a:chExt cx="8509194" cy="4791639"/>
          </a:xfrm>
        </p:grpSpPr>
        <p:sp>
          <p:nvSpPr>
            <p:cNvPr id="5" name="Rectangle 4">
              <a:extLst>
                <a:ext uri="{FF2B5EF4-FFF2-40B4-BE49-F238E27FC236}">
                  <a16:creationId xmlns:a16="http://schemas.microsoft.com/office/drawing/2014/main" id="{68F34543-2675-7244-9665-AA5F89BE6344}"/>
                </a:ext>
              </a:extLst>
            </p:cNvPr>
            <p:cNvSpPr/>
            <p:nvPr/>
          </p:nvSpPr>
          <p:spPr>
            <a:xfrm>
              <a:off x="5925760" y="1215515"/>
              <a:ext cx="543339" cy="2246243"/>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E6EFF7-3027-3743-947F-262D89E56C6F}"/>
                </a:ext>
              </a:extLst>
            </p:cNvPr>
            <p:cNvSpPr/>
            <p:nvPr/>
          </p:nvSpPr>
          <p:spPr>
            <a:xfrm>
              <a:off x="6671956" y="1828801"/>
              <a:ext cx="275496" cy="25841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0D0AAFF-7BA5-8D4A-BECE-BF8EFE2AA084}"/>
                </a:ext>
              </a:extLst>
            </p:cNvPr>
            <p:cNvSpPr/>
            <p:nvPr/>
          </p:nvSpPr>
          <p:spPr>
            <a:xfrm>
              <a:off x="6631305" y="3203341"/>
              <a:ext cx="275496" cy="25841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5D7608D4-94B3-95D9-E971-CB45EBAED9E4}"/>
                </a:ext>
              </a:extLst>
            </p:cNvPr>
            <p:cNvPicPr>
              <a:picLocks noChangeAspect="1"/>
            </p:cNvPicPr>
            <p:nvPr/>
          </p:nvPicPr>
          <p:blipFill>
            <a:blip r:embed="rId2"/>
            <a:stretch>
              <a:fillRect/>
            </a:stretch>
          </p:blipFill>
          <p:spPr>
            <a:xfrm>
              <a:off x="1841403" y="1071278"/>
              <a:ext cx="8509194" cy="4791100"/>
            </a:xfrm>
            <a:prstGeom prst="rect">
              <a:avLst/>
            </a:prstGeom>
          </p:spPr>
        </p:pic>
        <p:sp>
          <p:nvSpPr>
            <p:cNvPr id="3" name="Rectangle 2">
              <a:extLst>
                <a:ext uri="{FF2B5EF4-FFF2-40B4-BE49-F238E27FC236}">
                  <a16:creationId xmlns:a16="http://schemas.microsoft.com/office/drawing/2014/main" id="{A2039742-8CE9-81F2-AD84-456094CD7DEB}"/>
                </a:ext>
              </a:extLst>
            </p:cNvPr>
            <p:cNvSpPr/>
            <p:nvPr/>
          </p:nvSpPr>
          <p:spPr>
            <a:xfrm>
              <a:off x="2790908" y="1137035"/>
              <a:ext cx="246490" cy="1550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6ED4016-4E38-D362-B2D6-852A9101D3E7}"/>
                </a:ext>
              </a:extLst>
            </p:cNvPr>
            <p:cNvSpPr txBox="1"/>
            <p:nvPr/>
          </p:nvSpPr>
          <p:spPr>
            <a:xfrm>
              <a:off x="2707302" y="1075254"/>
              <a:ext cx="429605" cy="246221"/>
            </a:xfrm>
            <a:prstGeom prst="rect">
              <a:avLst/>
            </a:prstGeom>
            <a:noFill/>
          </p:spPr>
          <p:txBody>
            <a:bodyPr wrap="none" rtlCol="0">
              <a:spAutoFit/>
            </a:bodyPr>
            <a:lstStyle/>
            <a:p>
              <a:r>
                <a:rPr lang="en-US" sz="1000" b="1" i="1" spc="-30" dirty="0">
                  <a:solidFill>
                    <a:srgbClr val="006EAC"/>
                  </a:solidFill>
                </a:rPr>
                <a:t>RET</a:t>
              </a:r>
            </a:p>
          </p:txBody>
        </p:sp>
        <p:sp>
          <p:nvSpPr>
            <p:cNvPr id="7" name="Rectangle 6">
              <a:extLst>
                <a:ext uri="{FF2B5EF4-FFF2-40B4-BE49-F238E27FC236}">
                  <a16:creationId xmlns:a16="http://schemas.microsoft.com/office/drawing/2014/main" id="{893C351A-FFE3-E58F-5233-20F6327A03F4}"/>
                </a:ext>
              </a:extLst>
            </p:cNvPr>
            <p:cNvSpPr/>
            <p:nvPr/>
          </p:nvSpPr>
          <p:spPr>
            <a:xfrm>
              <a:off x="7690250" y="1132520"/>
              <a:ext cx="246490" cy="1550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81633"/>
                </a:solidFill>
              </a:endParaRPr>
            </a:p>
          </p:txBody>
        </p:sp>
        <p:sp>
          <p:nvSpPr>
            <p:cNvPr id="9" name="TextBox 8">
              <a:extLst>
                <a:ext uri="{FF2B5EF4-FFF2-40B4-BE49-F238E27FC236}">
                  <a16:creationId xmlns:a16="http://schemas.microsoft.com/office/drawing/2014/main" id="{34D6F8F6-2C0E-2070-2C83-C7CF8883C0CD}"/>
                </a:ext>
              </a:extLst>
            </p:cNvPr>
            <p:cNvSpPr txBox="1"/>
            <p:nvPr/>
          </p:nvSpPr>
          <p:spPr>
            <a:xfrm>
              <a:off x="7598692" y="1070739"/>
              <a:ext cx="429605" cy="246221"/>
            </a:xfrm>
            <a:prstGeom prst="rect">
              <a:avLst/>
            </a:prstGeom>
            <a:noFill/>
          </p:spPr>
          <p:txBody>
            <a:bodyPr wrap="none" rtlCol="0">
              <a:spAutoFit/>
            </a:bodyPr>
            <a:lstStyle/>
            <a:p>
              <a:r>
                <a:rPr lang="en-US" sz="1000" b="1" i="1" spc="-30" dirty="0">
                  <a:solidFill>
                    <a:srgbClr val="A81633"/>
                  </a:solidFill>
                </a:rPr>
                <a:t>RET</a:t>
              </a:r>
            </a:p>
          </p:txBody>
        </p:sp>
        <p:sp>
          <p:nvSpPr>
            <p:cNvPr id="11" name="Rectangle 10">
              <a:extLst>
                <a:ext uri="{FF2B5EF4-FFF2-40B4-BE49-F238E27FC236}">
                  <a16:creationId xmlns:a16="http://schemas.microsoft.com/office/drawing/2014/main" id="{734372B6-99A3-919E-5280-DC9D3DC8C11B}"/>
                </a:ext>
              </a:extLst>
            </p:cNvPr>
            <p:cNvSpPr/>
            <p:nvPr/>
          </p:nvSpPr>
          <p:spPr>
            <a:xfrm>
              <a:off x="9945269" y="1391005"/>
              <a:ext cx="246490" cy="1550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81633"/>
                </a:solidFill>
              </a:endParaRPr>
            </a:p>
          </p:txBody>
        </p:sp>
        <p:sp>
          <p:nvSpPr>
            <p:cNvPr id="13" name="TextBox 12">
              <a:extLst>
                <a:ext uri="{FF2B5EF4-FFF2-40B4-BE49-F238E27FC236}">
                  <a16:creationId xmlns:a16="http://schemas.microsoft.com/office/drawing/2014/main" id="{10261F27-569E-015F-A9A5-457E6BFE9FDF}"/>
                </a:ext>
              </a:extLst>
            </p:cNvPr>
            <p:cNvSpPr txBox="1"/>
            <p:nvPr/>
          </p:nvSpPr>
          <p:spPr>
            <a:xfrm>
              <a:off x="9853469" y="1368503"/>
              <a:ext cx="351058" cy="200055"/>
            </a:xfrm>
            <a:prstGeom prst="rect">
              <a:avLst/>
            </a:prstGeom>
            <a:noFill/>
          </p:spPr>
          <p:txBody>
            <a:bodyPr wrap="none" rtlCol="0">
              <a:spAutoFit/>
            </a:bodyPr>
            <a:lstStyle/>
            <a:p>
              <a:r>
                <a:rPr lang="en-US" sz="700" b="1" i="1" spc="-30" dirty="0">
                  <a:solidFill>
                    <a:srgbClr val="141B17"/>
                  </a:solidFill>
                </a:rPr>
                <a:t>RET</a:t>
              </a:r>
            </a:p>
          </p:txBody>
        </p:sp>
        <p:sp>
          <p:nvSpPr>
            <p:cNvPr id="14" name="Rectangle 13">
              <a:extLst>
                <a:ext uri="{FF2B5EF4-FFF2-40B4-BE49-F238E27FC236}">
                  <a16:creationId xmlns:a16="http://schemas.microsoft.com/office/drawing/2014/main" id="{5EBF9E1D-5CE5-087E-5E6B-F3A14B1A52DA}"/>
                </a:ext>
              </a:extLst>
            </p:cNvPr>
            <p:cNvSpPr/>
            <p:nvPr/>
          </p:nvSpPr>
          <p:spPr>
            <a:xfrm>
              <a:off x="7629624" y="1591030"/>
              <a:ext cx="246490" cy="1306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81633"/>
                </a:solidFill>
              </a:endParaRPr>
            </a:p>
          </p:txBody>
        </p:sp>
        <p:sp>
          <p:nvSpPr>
            <p:cNvPr id="15" name="TextBox 14">
              <a:extLst>
                <a:ext uri="{FF2B5EF4-FFF2-40B4-BE49-F238E27FC236}">
                  <a16:creationId xmlns:a16="http://schemas.microsoft.com/office/drawing/2014/main" id="{9D87D459-04D5-E863-6487-76C9E78F0419}"/>
                </a:ext>
              </a:extLst>
            </p:cNvPr>
            <p:cNvSpPr txBox="1"/>
            <p:nvPr/>
          </p:nvSpPr>
          <p:spPr>
            <a:xfrm>
              <a:off x="7597587" y="1558690"/>
              <a:ext cx="351058" cy="200055"/>
            </a:xfrm>
            <a:prstGeom prst="rect">
              <a:avLst/>
            </a:prstGeom>
            <a:noFill/>
          </p:spPr>
          <p:txBody>
            <a:bodyPr wrap="none" rtlCol="0">
              <a:spAutoFit/>
            </a:bodyPr>
            <a:lstStyle/>
            <a:p>
              <a:r>
                <a:rPr lang="en-US" sz="700" b="1" i="1" spc="-30" dirty="0">
                  <a:solidFill>
                    <a:srgbClr val="141B17"/>
                  </a:solidFill>
                </a:rPr>
                <a:t>RET</a:t>
              </a:r>
            </a:p>
          </p:txBody>
        </p:sp>
        <p:sp>
          <p:nvSpPr>
            <p:cNvPr id="17" name="Rectangle 16">
              <a:extLst>
                <a:ext uri="{FF2B5EF4-FFF2-40B4-BE49-F238E27FC236}">
                  <a16:creationId xmlns:a16="http://schemas.microsoft.com/office/drawing/2014/main" id="{8DF07EDD-0CC5-3970-8350-AB02E0BDEA34}"/>
                </a:ext>
              </a:extLst>
            </p:cNvPr>
            <p:cNvSpPr/>
            <p:nvPr/>
          </p:nvSpPr>
          <p:spPr>
            <a:xfrm>
              <a:off x="5763554" y="2700569"/>
              <a:ext cx="199096" cy="102394"/>
            </a:xfrm>
            <a:prstGeom prst="rect">
              <a:avLst/>
            </a:prstGeom>
            <a:solidFill>
              <a:srgbClr val="FA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70803"/>
                </a:solidFill>
              </a:endParaRPr>
            </a:p>
          </p:txBody>
        </p:sp>
        <p:sp>
          <p:nvSpPr>
            <p:cNvPr id="16" name="TextBox 15">
              <a:extLst>
                <a:ext uri="{FF2B5EF4-FFF2-40B4-BE49-F238E27FC236}">
                  <a16:creationId xmlns:a16="http://schemas.microsoft.com/office/drawing/2014/main" id="{92470BF6-133E-B5EF-73D7-917F92D2D17D}"/>
                </a:ext>
              </a:extLst>
            </p:cNvPr>
            <p:cNvSpPr txBox="1"/>
            <p:nvPr/>
          </p:nvSpPr>
          <p:spPr>
            <a:xfrm>
              <a:off x="5681507" y="2661265"/>
              <a:ext cx="351058" cy="200055"/>
            </a:xfrm>
            <a:prstGeom prst="rect">
              <a:avLst/>
            </a:prstGeom>
            <a:noFill/>
          </p:spPr>
          <p:txBody>
            <a:bodyPr wrap="none" rtlCol="0">
              <a:spAutoFit/>
            </a:bodyPr>
            <a:lstStyle/>
            <a:p>
              <a:r>
                <a:rPr lang="en-US" sz="700" b="1" i="1" spc="-30" dirty="0">
                  <a:solidFill>
                    <a:srgbClr val="070803"/>
                  </a:solidFill>
                </a:rPr>
                <a:t>RET</a:t>
              </a:r>
            </a:p>
          </p:txBody>
        </p:sp>
      </p:grpSp>
    </p:spTree>
    <p:extLst>
      <p:ext uri="{BB962C8B-B14F-4D97-AF65-F5344CB8AC3E}">
        <p14:creationId xmlns:p14="http://schemas.microsoft.com/office/powerpoint/2010/main" val="1898552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A533E-27F3-8432-A23F-68DD949773B7}"/>
              </a:ext>
            </a:extLst>
          </p:cNvPr>
          <p:cNvSpPr>
            <a:spLocks noGrp="1"/>
          </p:cNvSpPr>
          <p:nvPr>
            <p:ph type="title"/>
          </p:nvPr>
        </p:nvSpPr>
        <p:spPr/>
        <p:txBody>
          <a:bodyPr/>
          <a:lstStyle/>
          <a:p>
            <a:r>
              <a:rPr lang="en-US" i="1" dirty="0"/>
              <a:t>RET</a:t>
            </a:r>
            <a:r>
              <a:rPr lang="en-US" dirty="0"/>
              <a:t> Testing</a:t>
            </a:r>
          </a:p>
        </p:txBody>
      </p:sp>
      <p:pic>
        <p:nvPicPr>
          <p:cNvPr id="5" name="Picture 4">
            <a:extLst>
              <a:ext uri="{FF2B5EF4-FFF2-40B4-BE49-F238E27FC236}">
                <a16:creationId xmlns:a16="http://schemas.microsoft.com/office/drawing/2014/main" id="{0D4247EE-4A91-5CDF-C11F-35A6C361442E}"/>
              </a:ext>
            </a:extLst>
          </p:cNvPr>
          <p:cNvPicPr>
            <a:picLocks noChangeAspect="1"/>
          </p:cNvPicPr>
          <p:nvPr/>
        </p:nvPicPr>
        <p:blipFill rotWithShape="1">
          <a:blip r:embed="rId2"/>
          <a:srcRect t="1338"/>
          <a:stretch/>
        </p:blipFill>
        <p:spPr>
          <a:xfrm>
            <a:off x="509795" y="2045368"/>
            <a:ext cx="11172411" cy="1455853"/>
          </a:xfrm>
          <a:prstGeom prst="rect">
            <a:avLst/>
          </a:prstGeom>
        </p:spPr>
      </p:pic>
      <p:pic>
        <p:nvPicPr>
          <p:cNvPr id="6" name="Picture 5">
            <a:extLst>
              <a:ext uri="{FF2B5EF4-FFF2-40B4-BE49-F238E27FC236}">
                <a16:creationId xmlns:a16="http://schemas.microsoft.com/office/drawing/2014/main" id="{FE2270D5-FBF3-8C65-CBEE-6F15771ADA1B}"/>
              </a:ext>
            </a:extLst>
          </p:cNvPr>
          <p:cNvPicPr>
            <a:picLocks noChangeAspect="1"/>
          </p:cNvPicPr>
          <p:nvPr/>
        </p:nvPicPr>
        <p:blipFill>
          <a:blip r:embed="rId3"/>
          <a:stretch>
            <a:fillRect/>
          </a:stretch>
        </p:blipFill>
        <p:spPr>
          <a:xfrm>
            <a:off x="521987" y="4023361"/>
            <a:ext cx="11161754" cy="1860292"/>
          </a:xfrm>
          <a:prstGeom prst="rect">
            <a:avLst/>
          </a:prstGeom>
        </p:spPr>
      </p:pic>
      <p:sp>
        <p:nvSpPr>
          <p:cNvPr id="8" name="Footer Placeholder 7">
            <a:extLst>
              <a:ext uri="{FF2B5EF4-FFF2-40B4-BE49-F238E27FC236}">
                <a16:creationId xmlns:a16="http://schemas.microsoft.com/office/drawing/2014/main" id="{A5BD606E-8646-567E-B14B-ED6785E1E932}"/>
              </a:ext>
            </a:extLst>
          </p:cNvPr>
          <p:cNvSpPr>
            <a:spLocks noGrp="1"/>
          </p:cNvSpPr>
          <p:nvPr>
            <p:ph type="ftr" sz="quarter" idx="3"/>
          </p:nvPr>
        </p:nvSpPr>
        <p:spPr/>
        <p:txBody>
          <a:bodyPr/>
          <a:lstStyle/>
          <a:p>
            <a:r>
              <a:rPr lang="it-IT" dirty="0"/>
              <a:t>Belli C, et al. </a:t>
            </a:r>
            <a:r>
              <a:rPr lang="it-IT" i="1" dirty="0"/>
              <a:t>Ann Oncol. </a:t>
            </a:r>
            <a:r>
              <a:rPr lang="it-IT" dirty="0"/>
              <a:t>2021;32:337-50.</a:t>
            </a:r>
          </a:p>
        </p:txBody>
      </p:sp>
    </p:spTree>
    <p:extLst>
      <p:ext uri="{BB962C8B-B14F-4D97-AF65-F5344CB8AC3E}">
        <p14:creationId xmlns:p14="http://schemas.microsoft.com/office/powerpoint/2010/main" val="1850228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3E107-51B0-A85F-6854-01045F3952A9}"/>
              </a:ext>
            </a:extLst>
          </p:cNvPr>
          <p:cNvSpPr>
            <a:spLocks noGrp="1"/>
          </p:cNvSpPr>
          <p:nvPr>
            <p:ph type="title"/>
          </p:nvPr>
        </p:nvSpPr>
        <p:spPr/>
        <p:txBody>
          <a:bodyPr/>
          <a:lstStyle/>
          <a:p>
            <a:r>
              <a:rPr lang="en-US" dirty="0"/>
              <a:t>The Role of Liquid Biopsy Testing for </a:t>
            </a:r>
            <a:r>
              <a:rPr lang="en-US" i="1" dirty="0"/>
              <a:t>RET</a:t>
            </a:r>
            <a:r>
              <a:rPr lang="en-US" dirty="0"/>
              <a:t> Fusions</a:t>
            </a:r>
            <a:br>
              <a:rPr lang="en-US" dirty="0"/>
            </a:br>
            <a:r>
              <a:rPr lang="en-US" dirty="0"/>
              <a:t>in NSCLC</a:t>
            </a:r>
          </a:p>
        </p:txBody>
      </p:sp>
      <p:sp>
        <p:nvSpPr>
          <p:cNvPr id="3" name="Content Placeholder 2">
            <a:extLst>
              <a:ext uri="{FF2B5EF4-FFF2-40B4-BE49-F238E27FC236}">
                <a16:creationId xmlns:a16="http://schemas.microsoft.com/office/drawing/2014/main" id="{2FC5F04C-B75D-5632-66F6-A6D80551D26A}"/>
              </a:ext>
            </a:extLst>
          </p:cNvPr>
          <p:cNvSpPr>
            <a:spLocks noGrp="1"/>
          </p:cNvSpPr>
          <p:nvPr>
            <p:ph idx="1"/>
          </p:nvPr>
        </p:nvSpPr>
        <p:spPr/>
        <p:txBody>
          <a:bodyPr/>
          <a:lstStyle/>
          <a:p>
            <a:pPr>
              <a:spcBef>
                <a:spcPts val="1800"/>
              </a:spcBef>
            </a:pPr>
            <a:r>
              <a:rPr lang="en-US" dirty="0"/>
              <a:t>While not recommended as a replacement for a diagnostic tissue biopsy, consider liquid biopsy when FFPE tumor tissue is unavailable or insufficient for molecular profiling</a:t>
            </a:r>
            <a:r>
              <a:rPr lang="en-US" baseline="30000" dirty="0"/>
              <a:t>1</a:t>
            </a:r>
          </a:p>
          <a:p>
            <a:pPr>
              <a:spcBef>
                <a:spcPts val="1800"/>
              </a:spcBef>
            </a:pPr>
            <a:r>
              <a:rPr lang="en-US" dirty="0"/>
              <a:t>NCCN Guidelines: principles of molecular and biomarker analysis in metastatic NSCLC</a:t>
            </a:r>
            <a:r>
              <a:rPr lang="en-US" baseline="30000" dirty="0"/>
              <a:t>2</a:t>
            </a:r>
          </a:p>
          <a:p>
            <a:pPr lvl="1">
              <a:spcBef>
                <a:spcPts val="1800"/>
              </a:spcBef>
            </a:pPr>
            <a:r>
              <a:rPr lang="en-US" dirty="0"/>
              <a:t>Plasma </a:t>
            </a:r>
            <a:r>
              <a:rPr lang="en-US" dirty="0" err="1"/>
              <a:t>ctDNA</a:t>
            </a:r>
            <a:r>
              <a:rPr lang="en-US" dirty="0"/>
              <a:t> (liquid biopsy) should not be used in lieu of a histologic tissue diagnosis</a:t>
            </a:r>
          </a:p>
          <a:p>
            <a:pPr lvl="1">
              <a:spcBef>
                <a:spcPts val="1800"/>
              </a:spcBef>
            </a:pPr>
            <a:r>
              <a:rPr lang="en-US" dirty="0"/>
              <a:t>Studies have demonstrated that liquid biopsy generally has a very high specificity but a significantly compromised sensitivity, with a false-negative rate of up to 30%</a:t>
            </a:r>
          </a:p>
          <a:p>
            <a:pPr lvl="1">
              <a:spcBef>
                <a:spcPts val="1800"/>
              </a:spcBef>
            </a:pPr>
            <a:r>
              <a:rPr lang="en-US" dirty="0"/>
              <a:t>Standards and guidelines for liquid biopsy testing for genetic alterations have not been established</a:t>
            </a:r>
          </a:p>
          <a:p>
            <a:pPr>
              <a:spcBef>
                <a:spcPts val="1800"/>
              </a:spcBef>
            </a:pPr>
            <a:endParaRPr lang="en-US" dirty="0"/>
          </a:p>
          <a:p>
            <a:pPr>
              <a:spcBef>
                <a:spcPts val="1800"/>
              </a:spcBef>
            </a:pPr>
            <a:endParaRPr lang="en-US" dirty="0"/>
          </a:p>
          <a:p>
            <a:pPr>
              <a:spcBef>
                <a:spcPts val="1800"/>
              </a:spcBef>
            </a:pPr>
            <a:endParaRPr lang="en-US" dirty="0"/>
          </a:p>
        </p:txBody>
      </p:sp>
      <p:sp>
        <p:nvSpPr>
          <p:cNvPr id="7" name="Footer Placeholder 6">
            <a:extLst>
              <a:ext uri="{FF2B5EF4-FFF2-40B4-BE49-F238E27FC236}">
                <a16:creationId xmlns:a16="http://schemas.microsoft.com/office/drawing/2014/main" id="{B2AA7B89-F335-0247-C617-930E8F890332}"/>
              </a:ext>
            </a:extLst>
          </p:cNvPr>
          <p:cNvSpPr>
            <a:spLocks noGrp="1"/>
          </p:cNvSpPr>
          <p:nvPr>
            <p:ph type="ftr" sz="quarter" idx="3"/>
          </p:nvPr>
        </p:nvSpPr>
        <p:spPr/>
        <p:txBody>
          <a:bodyPr/>
          <a:lstStyle/>
          <a:p>
            <a:r>
              <a:rPr lang="en-US" dirty="0" err="1"/>
              <a:t>ctDNA</a:t>
            </a:r>
            <a:r>
              <a:rPr lang="en-US" dirty="0"/>
              <a:t>, circulating tumor DNA; </a:t>
            </a:r>
            <a:r>
              <a:rPr lang="en-US" dirty="0" err="1"/>
              <a:t>FFPE</a:t>
            </a:r>
            <a:r>
              <a:rPr lang="en-US" dirty="0"/>
              <a:t>, formaldehyde fixed-paraffin embedded (tissue); </a:t>
            </a:r>
            <a:r>
              <a:rPr lang="en-US" dirty="0" err="1"/>
              <a:t>NCCN</a:t>
            </a:r>
            <a:r>
              <a:rPr lang="en-US" dirty="0"/>
              <a:t>, National Comprehensive Cancer Network.</a:t>
            </a:r>
          </a:p>
          <a:p>
            <a:r>
              <a:rPr lang="en-US" dirty="0"/>
              <a:t>1. </a:t>
            </a:r>
            <a:r>
              <a:rPr lang="en-US" dirty="0" err="1"/>
              <a:t>Rolfo</a:t>
            </a:r>
            <a:r>
              <a:rPr lang="en-US" dirty="0"/>
              <a:t> C, et al. </a:t>
            </a:r>
            <a:r>
              <a:rPr lang="en-US" i="1" dirty="0"/>
              <a:t>J </a:t>
            </a:r>
            <a:r>
              <a:rPr lang="en-US" i="1" dirty="0" err="1"/>
              <a:t>Thorac</a:t>
            </a:r>
            <a:r>
              <a:rPr lang="en-US" i="1" dirty="0"/>
              <a:t> Oncol. </a:t>
            </a:r>
            <a:r>
              <a:rPr lang="en-US" dirty="0"/>
              <a:t>2021;16:1648-62. 2. National Comprehensive Cancer Network (</a:t>
            </a:r>
            <a:r>
              <a:rPr lang="en-US" dirty="0" err="1"/>
              <a:t>NCCN</a:t>
            </a:r>
            <a:r>
              <a:rPr lang="en-US" dirty="0"/>
              <a:t>). Non-Small Cell Lung Cancer. V5. 2022. </a:t>
            </a:r>
          </a:p>
        </p:txBody>
      </p:sp>
    </p:spTree>
    <p:extLst>
      <p:ext uri="{BB962C8B-B14F-4D97-AF65-F5344CB8AC3E}">
        <p14:creationId xmlns:p14="http://schemas.microsoft.com/office/powerpoint/2010/main" val="2336782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A50E172-E319-0E56-97B0-BC18CC71524B}"/>
              </a:ext>
            </a:extLst>
          </p:cNvPr>
          <p:cNvSpPr>
            <a:spLocks noGrp="1"/>
          </p:cNvSpPr>
          <p:nvPr>
            <p:ph type="title"/>
          </p:nvPr>
        </p:nvSpPr>
        <p:spPr>
          <a:xfrm>
            <a:off x="609600" y="199506"/>
            <a:ext cx="10744200" cy="771042"/>
          </a:xfrm>
        </p:spPr>
        <p:txBody>
          <a:bodyPr/>
          <a:lstStyle/>
          <a:p>
            <a:r>
              <a:rPr lang="en-US" dirty="0"/>
              <a:t>Recommended </a:t>
            </a:r>
            <a:r>
              <a:rPr lang="en-US" i="1" dirty="0"/>
              <a:t>RET</a:t>
            </a:r>
            <a:r>
              <a:rPr lang="en-US" dirty="0"/>
              <a:t> Testing for NSCLC</a:t>
            </a:r>
          </a:p>
        </p:txBody>
      </p:sp>
      <p:grpSp>
        <p:nvGrpSpPr>
          <p:cNvPr id="134" name="Group 133">
            <a:extLst>
              <a:ext uri="{FF2B5EF4-FFF2-40B4-BE49-F238E27FC236}">
                <a16:creationId xmlns:a16="http://schemas.microsoft.com/office/drawing/2014/main" id="{AD84C2EC-0CEF-F8D7-ADC5-0D5D54FB2A3E}"/>
              </a:ext>
            </a:extLst>
          </p:cNvPr>
          <p:cNvGrpSpPr/>
          <p:nvPr/>
        </p:nvGrpSpPr>
        <p:grpSpPr>
          <a:xfrm>
            <a:off x="2137884" y="1006198"/>
            <a:ext cx="7926653" cy="5227194"/>
            <a:chOff x="2148642" y="1070746"/>
            <a:chExt cx="7926653" cy="5227194"/>
          </a:xfrm>
        </p:grpSpPr>
        <p:grpSp>
          <p:nvGrpSpPr>
            <p:cNvPr id="11" name="Group 10">
              <a:extLst>
                <a:ext uri="{FF2B5EF4-FFF2-40B4-BE49-F238E27FC236}">
                  <a16:creationId xmlns:a16="http://schemas.microsoft.com/office/drawing/2014/main" id="{8CFF92CD-8393-8378-4434-0323FBBA11F9}"/>
                </a:ext>
              </a:extLst>
            </p:cNvPr>
            <p:cNvGrpSpPr/>
            <p:nvPr/>
          </p:nvGrpSpPr>
          <p:grpSpPr>
            <a:xfrm>
              <a:off x="5668642" y="1070746"/>
              <a:ext cx="2277979" cy="299427"/>
              <a:chOff x="8710320" y="518696"/>
              <a:chExt cx="2277979" cy="320842"/>
            </a:xfrm>
          </p:grpSpPr>
          <p:sp>
            <p:nvSpPr>
              <p:cNvPr id="7" name="Rectangle: Rounded Corners 6">
                <a:extLst>
                  <a:ext uri="{FF2B5EF4-FFF2-40B4-BE49-F238E27FC236}">
                    <a16:creationId xmlns:a16="http://schemas.microsoft.com/office/drawing/2014/main" id="{88CC48A0-4B00-4F07-2BA7-AC882EC618CA}"/>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1E5E25A-70FB-0D2D-7C72-952A6C008D50}"/>
                  </a:ext>
                </a:extLst>
              </p:cNvPr>
              <p:cNvSpPr txBox="1"/>
              <p:nvPr/>
            </p:nvSpPr>
            <p:spPr>
              <a:xfrm>
                <a:off x="8927422" y="568775"/>
                <a:ext cx="1843774" cy="215444"/>
              </a:xfrm>
              <a:prstGeom prst="rect">
                <a:avLst/>
              </a:prstGeom>
              <a:noFill/>
            </p:spPr>
            <p:txBody>
              <a:bodyPr wrap="none" rtlCol="0">
                <a:spAutoFit/>
              </a:bodyPr>
              <a:lstStyle/>
              <a:p>
                <a:pPr algn="ctr"/>
                <a:r>
                  <a:rPr lang="en-US" sz="800" dirty="0">
                    <a:solidFill>
                      <a:srgbClr val="000000"/>
                    </a:solidFill>
                  </a:rPr>
                  <a:t>NSCLC, non-</a:t>
                </a:r>
                <a:r>
                  <a:rPr lang="en-US" sz="800" dirty="0" err="1">
                    <a:solidFill>
                      <a:srgbClr val="000000"/>
                    </a:solidFill>
                  </a:rPr>
                  <a:t>MTC</a:t>
                </a:r>
                <a:r>
                  <a:rPr lang="en-US" sz="800" dirty="0">
                    <a:solidFill>
                      <a:srgbClr val="000000"/>
                    </a:solidFill>
                  </a:rPr>
                  <a:t>, other solid tumor</a:t>
                </a:r>
              </a:p>
            </p:txBody>
          </p:sp>
        </p:grpSp>
        <p:grpSp>
          <p:nvGrpSpPr>
            <p:cNvPr id="12" name="Group 11">
              <a:extLst>
                <a:ext uri="{FF2B5EF4-FFF2-40B4-BE49-F238E27FC236}">
                  <a16:creationId xmlns:a16="http://schemas.microsoft.com/office/drawing/2014/main" id="{31FF1A50-ED3E-9260-9998-7B0B88AEE09B}"/>
                </a:ext>
              </a:extLst>
            </p:cNvPr>
            <p:cNvGrpSpPr/>
            <p:nvPr/>
          </p:nvGrpSpPr>
          <p:grpSpPr>
            <a:xfrm>
              <a:off x="4186238" y="1874046"/>
              <a:ext cx="1125526" cy="451010"/>
              <a:chOff x="8710320" y="518696"/>
              <a:chExt cx="2277979" cy="320842"/>
            </a:xfrm>
          </p:grpSpPr>
          <p:sp>
            <p:nvSpPr>
              <p:cNvPr id="13" name="Rectangle: Rounded Corners 12">
                <a:extLst>
                  <a:ext uri="{FF2B5EF4-FFF2-40B4-BE49-F238E27FC236}">
                    <a16:creationId xmlns:a16="http://schemas.microsoft.com/office/drawing/2014/main" id="{090B4B01-9BDA-2B7D-30BF-24E44D74FF5B}"/>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AB16BCF-FE50-43A4-17B9-2025C803D9F0}"/>
                  </a:ext>
                </a:extLst>
              </p:cNvPr>
              <p:cNvSpPr txBox="1"/>
              <p:nvPr/>
            </p:nvSpPr>
            <p:spPr>
              <a:xfrm>
                <a:off x="8921102" y="556074"/>
                <a:ext cx="1856422" cy="240842"/>
              </a:xfrm>
              <a:prstGeom prst="rect">
                <a:avLst/>
              </a:prstGeom>
              <a:noFill/>
            </p:spPr>
            <p:txBody>
              <a:bodyPr wrap="none" rtlCol="0" anchor="ctr" anchorCtr="0">
                <a:spAutoFit/>
              </a:bodyPr>
              <a:lstStyle/>
              <a:p>
                <a:pPr algn="ctr"/>
                <a:r>
                  <a:rPr lang="en-US" sz="800" dirty="0" err="1">
                    <a:solidFill>
                      <a:srgbClr val="000000"/>
                    </a:solidFill>
                  </a:rPr>
                  <a:t>FFPE</a:t>
                </a:r>
                <a:r>
                  <a:rPr lang="en-US" sz="800" dirty="0">
                    <a:solidFill>
                      <a:srgbClr val="000000"/>
                    </a:solidFill>
                  </a:rPr>
                  <a:t> specimen</a:t>
                </a:r>
              </a:p>
              <a:p>
                <a:pPr algn="ctr"/>
                <a:r>
                  <a:rPr lang="en-US" sz="800" dirty="0">
                    <a:solidFill>
                      <a:srgbClr val="000000"/>
                    </a:solidFill>
                  </a:rPr>
                  <a:t>available</a:t>
                </a:r>
              </a:p>
            </p:txBody>
          </p:sp>
        </p:grpSp>
        <p:grpSp>
          <p:nvGrpSpPr>
            <p:cNvPr id="15" name="Group 14">
              <a:extLst>
                <a:ext uri="{FF2B5EF4-FFF2-40B4-BE49-F238E27FC236}">
                  <a16:creationId xmlns:a16="http://schemas.microsoft.com/office/drawing/2014/main" id="{592E79FB-146A-97A9-1EC6-16E7E5299BD4}"/>
                </a:ext>
              </a:extLst>
            </p:cNvPr>
            <p:cNvGrpSpPr/>
            <p:nvPr/>
          </p:nvGrpSpPr>
          <p:grpSpPr>
            <a:xfrm>
              <a:off x="8259606" y="1875725"/>
              <a:ext cx="1125526" cy="451010"/>
              <a:chOff x="8710320" y="518696"/>
              <a:chExt cx="2277979" cy="320842"/>
            </a:xfrm>
          </p:grpSpPr>
          <p:sp>
            <p:nvSpPr>
              <p:cNvPr id="16" name="Rectangle: Rounded Corners 15">
                <a:extLst>
                  <a:ext uri="{FF2B5EF4-FFF2-40B4-BE49-F238E27FC236}">
                    <a16:creationId xmlns:a16="http://schemas.microsoft.com/office/drawing/2014/main" id="{563AFDE7-9F08-AD0E-6170-55A08A02B1C4}"/>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C558189-9066-AAE8-5B0B-AEF6BAAF864D}"/>
                  </a:ext>
                </a:extLst>
              </p:cNvPr>
              <p:cNvSpPr txBox="1"/>
              <p:nvPr/>
            </p:nvSpPr>
            <p:spPr>
              <a:xfrm>
                <a:off x="8921102" y="556074"/>
                <a:ext cx="1856422" cy="240842"/>
              </a:xfrm>
              <a:prstGeom prst="rect">
                <a:avLst/>
              </a:prstGeom>
              <a:noFill/>
            </p:spPr>
            <p:txBody>
              <a:bodyPr wrap="none" rtlCol="0" anchor="ctr" anchorCtr="0">
                <a:spAutoFit/>
              </a:bodyPr>
              <a:lstStyle/>
              <a:p>
                <a:pPr algn="ctr"/>
                <a:r>
                  <a:rPr lang="en-US" sz="800" dirty="0" err="1">
                    <a:solidFill>
                      <a:srgbClr val="000000"/>
                    </a:solidFill>
                  </a:rPr>
                  <a:t>FFPE</a:t>
                </a:r>
                <a:r>
                  <a:rPr lang="en-US" sz="800" dirty="0">
                    <a:solidFill>
                      <a:srgbClr val="000000"/>
                    </a:solidFill>
                  </a:rPr>
                  <a:t> specimen</a:t>
                </a:r>
              </a:p>
              <a:p>
                <a:pPr algn="ctr"/>
                <a:r>
                  <a:rPr lang="en-US" sz="800" dirty="0">
                    <a:solidFill>
                      <a:srgbClr val="000000"/>
                    </a:solidFill>
                  </a:rPr>
                  <a:t>not available</a:t>
                </a:r>
              </a:p>
            </p:txBody>
          </p:sp>
        </p:grpSp>
        <p:grpSp>
          <p:nvGrpSpPr>
            <p:cNvPr id="18" name="Group 17">
              <a:extLst>
                <a:ext uri="{FF2B5EF4-FFF2-40B4-BE49-F238E27FC236}">
                  <a16:creationId xmlns:a16="http://schemas.microsoft.com/office/drawing/2014/main" id="{58594520-E2A2-59E5-EE21-66A7354D06DA}"/>
                </a:ext>
              </a:extLst>
            </p:cNvPr>
            <p:cNvGrpSpPr/>
            <p:nvPr/>
          </p:nvGrpSpPr>
          <p:grpSpPr>
            <a:xfrm>
              <a:off x="2825605" y="2824162"/>
              <a:ext cx="1125526" cy="300018"/>
              <a:chOff x="8710320" y="518696"/>
              <a:chExt cx="2277979" cy="320842"/>
            </a:xfrm>
          </p:grpSpPr>
          <p:sp>
            <p:nvSpPr>
              <p:cNvPr id="19" name="Rectangle: Rounded Corners 18">
                <a:extLst>
                  <a:ext uri="{FF2B5EF4-FFF2-40B4-BE49-F238E27FC236}">
                    <a16:creationId xmlns:a16="http://schemas.microsoft.com/office/drawing/2014/main" id="{3E385A23-F750-EB45-834F-F703694494A0}"/>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9272D0CC-0C5B-6D56-B09C-C68E6C6ABB46}"/>
                  </a:ext>
                </a:extLst>
              </p:cNvPr>
              <p:cNvSpPr txBox="1"/>
              <p:nvPr/>
            </p:nvSpPr>
            <p:spPr>
              <a:xfrm>
                <a:off x="8995722" y="561296"/>
                <a:ext cx="1707182" cy="230398"/>
              </a:xfrm>
              <a:prstGeom prst="rect">
                <a:avLst/>
              </a:prstGeom>
              <a:noFill/>
            </p:spPr>
            <p:txBody>
              <a:bodyPr wrap="none" rtlCol="0" anchor="ctr" anchorCtr="0">
                <a:spAutoFit/>
              </a:bodyPr>
              <a:lstStyle/>
              <a:p>
                <a:pPr algn="ctr"/>
                <a:r>
                  <a:rPr lang="en-US" sz="800" dirty="0">
                    <a:solidFill>
                      <a:srgbClr val="000000"/>
                    </a:solidFill>
                  </a:rPr>
                  <a:t>NGS available</a:t>
                </a:r>
              </a:p>
            </p:txBody>
          </p:sp>
        </p:grpSp>
        <p:grpSp>
          <p:nvGrpSpPr>
            <p:cNvPr id="21" name="Group 20">
              <a:extLst>
                <a:ext uri="{FF2B5EF4-FFF2-40B4-BE49-F238E27FC236}">
                  <a16:creationId xmlns:a16="http://schemas.microsoft.com/office/drawing/2014/main" id="{58FF68C1-0289-225A-F4EB-F1D1CF4B8ABE}"/>
                </a:ext>
              </a:extLst>
            </p:cNvPr>
            <p:cNvGrpSpPr/>
            <p:nvPr/>
          </p:nvGrpSpPr>
          <p:grpSpPr>
            <a:xfrm>
              <a:off x="5545142" y="2824162"/>
              <a:ext cx="1125526" cy="300018"/>
              <a:chOff x="8710320" y="518696"/>
              <a:chExt cx="2277979" cy="320842"/>
            </a:xfrm>
          </p:grpSpPr>
          <p:sp>
            <p:nvSpPr>
              <p:cNvPr id="22" name="Rectangle: Rounded Corners 21">
                <a:extLst>
                  <a:ext uri="{FF2B5EF4-FFF2-40B4-BE49-F238E27FC236}">
                    <a16:creationId xmlns:a16="http://schemas.microsoft.com/office/drawing/2014/main" id="{76FCA1E6-2F64-5CF8-1ACD-933A3CCB204D}"/>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EEF1A083-B685-2388-E8E5-93EF54FA9190}"/>
                  </a:ext>
                </a:extLst>
              </p:cNvPr>
              <p:cNvSpPr txBox="1"/>
              <p:nvPr/>
            </p:nvSpPr>
            <p:spPr>
              <a:xfrm>
                <a:off x="8820527" y="561296"/>
                <a:ext cx="2057572" cy="230398"/>
              </a:xfrm>
              <a:prstGeom prst="rect">
                <a:avLst/>
              </a:prstGeom>
              <a:noFill/>
            </p:spPr>
            <p:txBody>
              <a:bodyPr wrap="none" rtlCol="0" anchor="ctr" anchorCtr="0">
                <a:spAutoFit/>
              </a:bodyPr>
              <a:lstStyle/>
              <a:p>
                <a:pPr algn="ctr"/>
                <a:r>
                  <a:rPr lang="en-US" sz="800" dirty="0">
                    <a:solidFill>
                      <a:srgbClr val="000000"/>
                    </a:solidFill>
                  </a:rPr>
                  <a:t>NGS not available</a:t>
                </a:r>
              </a:p>
            </p:txBody>
          </p:sp>
        </p:grpSp>
        <p:grpSp>
          <p:nvGrpSpPr>
            <p:cNvPr id="24" name="Group 23">
              <a:extLst>
                <a:ext uri="{FF2B5EF4-FFF2-40B4-BE49-F238E27FC236}">
                  <a16:creationId xmlns:a16="http://schemas.microsoft.com/office/drawing/2014/main" id="{ED2A9AE3-BEDB-D218-2171-019BC01536C1}"/>
                </a:ext>
              </a:extLst>
            </p:cNvPr>
            <p:cNvGrpSpPr/>
            <p:nvPr/>
          </p:nvGrpSpPr>
          <p:grpSpPr>
            <a:xfrm>
              <a:off x="8262466" y="2826011"/>
              <a:ext cx="1125526" cy="300018"/>
              <a:chOff x="8710320" y="518696"/>
              <a:chExt cx="2277979" cy="320842"/>
            </a:xfrm>
          </p:grpSpPr>
          <p:sp>
            <p:nvSpPr>
              <p:cNvPr id="25" name="Rectangle: Rounded Corners 24">
                <a:extLst>
                  <a:ext uri="{FF2B5EF4-FFF2-40B4-BE49-F238E27FC236}">
                    <a16:creationId xmlns:a16="http://schemas.microsoft.com/office/drawing/2014/main" id="{8BF5441B-158F-F77A-62BB-8FD765E3D599}"/>
                  </a:ext>
                </a:extLst>
              </p:cNvPr>
              <p:cNvSpPr/>
              <p:nvPr/>
            </p:nvSpPr>
            <p:spPr>
              <a:xfrm>
                <a:off x="8710320" y="518696"/>
                <a:ext cx="2277979" cy="320842"/>
              </a:xfrm>
              <a:prstGeom prst="roundRect">
                <a:avLst>
                  <a:gd name="adj" fmla="val 16823"/>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AB5BA0C6-E192-98D2-A0EB-4A655F4308D6}"/>
                  </a:ext>
                </a:extLst>
              </p:cNvPr>
              <p:cNvSpPr txBox="1"/>
              <p:nvPr/>
            </p:nvSpPr>
            <p:spPr>
              <a:xfrm>
                <a:off x="9052503" y="561296"/>
                <a:ext cx="1593628" cy="230398"/>
              </a:xfrm>
              <a:prstGeom prst="rect">
                <a:avLst/>
              </a:prstGeom>
              <a:noFill/>
            </p:spPr>
            <p:txBody>
              <a:bodyPr wrap="none" rtlCol="0" anchor="ctr" anchorCtr="0">
                <a:spAutoFit/>
              </a:bodyPr>
              <a:lstStyle/>
              <a:p>
                <a:pPr algn="ctr"/>
                <a:r>
                  <a:rPr lang="en-US" sz="800" dirty="0">
                    <a:solidFill>
                      <a:srgbClr val="000000"/>
                    </a:solidFill>
                  </a:rPr>
                  <a:t>Liquid biopsy</a:t>
                </a:r>
              </a:p>
            </p:txBody>
          </p:sp>
        </p:grpSp>
        <p:grpSp>
          <p:nvGrpSpPr>
            <p:cNvPr id="31" name="Group 30">
              <a:extLst>
                <a:ext uri="{FF2B5EF4-FFF2-40B4-BE49-F238E27FC236}">
                  <a16:creationId xmlns:a16="http://schemas.microsoft.com/office/drawing/2014/main" id="{124DA462-4EB4-1201-F335-1546FAE43955}"/>
                </a:ext>
              </a:extLst>
            </p:cNvPr>
            <p:cNvGrpSpPr/>
            <p:nvPr/>
          </p:nvGrpSpPr>
          <p:grpSpPr>
            <a:xfrm>
              <a:off x="2154231" y="3620974"/>
              <a:ext cx="1125526" cy="965313"/>
              <a:chOff x="896908" y="3620974"/>
              <a:chExt cx="1125526" cy="965313"/>
            </a:xfrm>
          </p:grpSpPr>
          <p:sp>
            <p:nvSpPr>
              <p:cNvPr id="28" name="Rectangle: Rounded Corners 27">
                <a:extLst>
                  <a:ext uri="{FF2B5EF4-FFF2-40B4-BE49-F238E27FC236}">
                    <a16:creationId xmlns:a16="http://schemas.microsoft.com/office/drawing/2014/main" id="{9577DB6C-903E-B731-0507-05B4398418D0}"/>
                  </a:ext>
                </a:extLst>
              </p:cNvPr>
              <p:cNvSpPr/>
              <p:nvPr/>
            </p:nvSpPr>
            <p:spPr>
              <a:xfrm>
                <a:off x="896908" y="3620974"/>
                <a:ext cx="1125526" cy="965313"/>
              </a:xfrm>
              <a:prstGeom prst="roundRect">
                <a:avLst>
                  <a:gd name="adj" fmla="val 5476"/>
                </a:avLst>
              </a:prstGeom>
              <a:noFill/>
              <a:ln w="38100" cmpd="thickThin">
                <a:solidFill>
                  <a:srgbClr val="7100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2D16C4BA-5E92-989C-3F51-AD2D50C450DF}"/>
                  </a:ext>
                </a:extLst>
              </p:cNvPr>
              <p:cNvSpPr txBox="1"/>
              <p:nvPr/>
            </p:nvSpPr>
            <p:spPr>
              <a:xfrm>
                <a:off x="959377" y="3926464"/>
                <a:ext cx="1000595" cy="338554"/>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fusion/</a:t>
                </a:r>
              </a:p>
              <a:p>
                <a:pPr algn="ctr"/>
                <a:r>
                  <a:rPr lang="en-US" sz="800" dirty="0">
                    <a:solidFill>
                      <a:srgbClr val="000000"/>
                    </a:solidFill>
                  </a:rPr>
                  <a:t>mutation negative</a:t>
                </a:r>
              </a:p>
            </p:txBody>
          </p:sp>
        </p:grpSp>
        <p:grpSp>
          <p:nvGrpSpPr>
            <p:cNvPr id="35" name="Group 34">
              <a:extLst>
                <a:ext uri="{FF2B5EF4-FFF2-40B4-BE49-F238E27FC236}">
                  <a16:creationId xmlns:a16="http://schemas.microsoft.com/office/drawing/2014/main" id="{52EA7E86-132C-90CF-2523-E1A744CAF785}"/>
                </a:ext>
              </a:extLst>
            </p:cNvPr>
            <p:cNvGrpSpPr/>
            <p:nvPr/>
          </p:nvGrpSpPr>
          <p:grpSpPr>
            <a:xfrm>
              <a:off x="3457226" y="3619616"/>
              <a:ext cx="1220206" cy="965313"/>
              <a:chOff x="825067" y="3613084"/>
              <a:chExt cx="1220206" cy="965313"/>
            </a:xfrm>
          </p:grpSpPr>
          <p:sp>
            <p:nvSpPr>
              <p:cNvPr id="33" name="Rectangle: Rounded Corners 32">
                <a:extLst>
                  <a:ext uri="{FF2B5EF4-FFF2-40B4-BE49-F238E27FC236}">
                    <a16:creationId xmlns:a16="http://schemas.microsoft.com/office/drawing/2014/main" id="{20BD7C87-B60A-683A-2EC5-BA65342BB078}"/>
                  </a:ext>
                </a:extLst>
              </p:cNvPr>
              <p:cNvSpPr/>
              <p:nvPr/>
            </p:nvSpPr>
            <p:spPr>
              <a:xfrm>
                <a:off x="872401" y="3613084"/>
                <a:ext cx="1125526" cy="965313"/>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24E504A8-8873-A4F4-DA24-FD2C052F158D}"/>
                  </a:ext>
                </a:extLst>
              </p:cNvPr>
              <p:cNvSpPr txBox="1"/>
              <p:nvPr/>
            </p:nvSpPr>
            <p:spPr>
              <a:xfrm>
                <a:off x="825067" y="3672354"/>
                <a:ext cx="1220206" cy="830997"/>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fusion positive in</a:t>
                </a:r>
              </a:p>
              <a:p>
                <a:pPr algn="ctr"/>
                <a:r>
                  <a:rPr lang="en-US" sz="800" dirty="0">
                    <a:solidFill>
                      <a:srgbClr val="000000"/>
                    </a:solidFill>
                  </a:rPr>
                  <a:t>NSCLC and non-</a:t>
                </a:r>
                <a:r>
                  <a:rPr lang="en-US" sz="800" dirty="0" err="1">
                    <a:solidFill>
                      <a:srgbClr val="000000"/>
                    </a:solidFill>
                  </a:rPr>
                  <a:t>MTC</a:t>
                </a:r>
                <a:r>
                  <a:rPr lang="en-US" sz="800" dirty="0">
                    <a:solidFill>
                      <a:srgbClr val="000000"/>
                    </a:solidFill>
                  </a:rPr>
                  <a:t>.</a:t>
                </a:r>
              </a:p>
              <a:p>
                <a:pPr algn="ctr"/>
                <a:r>
                  <a:rPr lang="en-US" sz="800" i="1" dirty="0">
                    <a:solidFill>
                      <a:srgbClr val="000000"/>
                    </a:solidFill>
                  </a:rPr>
                  <a:t>RET</a:t>
                </a:r>
                <a:r>
                  <a:rPr lang="en-US" sz="800" dirty="0">
                    <a:solidFill>
                      <a:srgbClr val="000000"/>
                    </a:solidFill>
                  </a:rPr>
                  <a:t> fusion/mutation</a:t>
                </a:r>
              </a:p>
              <a:p>
                <a:pPr algn="ctr"/>
                <a:r>
                  <a:rPr lang="en-US" sz="800" dirty="0">
                    <a:solidFill>
                      <a:srgbClr val="000000"/>
                    </a:solidFill>
                  </a:rPr>
                  <a:t>positive in other solid</a:t>
                </a:r>
              </a:p>
              <a:p>
                <a:pPr algn="ctr"/>
                <a:r>
                  <a:rPr lang="en-US" sz="800" dirty="0">
                    <a:solidFill>
                      <a:srgbClr val="000000"/>
                    </a:solidFill>
                  </a:rPr>
                  <a:t>tumors (pending</a:t>
                </a:r>
                <a:br>
                  <a:rPr lang="en-US" sz="800" dirty="0">
                    <a:solidFill>
                      <a:srgbClr val="000000"/>
                    </a:solidFill>
                  </a:rPr>
                </a:br>
                <a:r>
                  <a:rPr lang="en-US" sz="800" dirty="0">
                    <a:solidFill>
                      <a:srgbClr val="000000"/>
                    </a:solidFill>
                  </a:rPr>
                  <a:t>results of clinical trials)</a:t>
                </a:r>
              </a:p>
            </p:txBody>
          </p:sp>
        </p:grpSp>
        <p:grpSp>
          <p:nvGrpSpPr>
            <p:cNvPr id="36" name="Group 35">
              <a:extLst>
                <a:ext uri="{FF2B5EF4-FFF2-40B4-BE49-F238E27FC236}">
                  <a16:creationId xmlns:a16="http://schemas.microsoft.com/office/drawing/2014/main" id="{4BB47A5E-5CED-74A7-0AEF-F27F85659405}"/>
                </a:ext>
              </a:extLst>
            </p:cNvPr>
            <p:cNvGrpSpPr/>
            <p:nvPr/>
          </p:nvGrpSpPr>
          <p:grpSpPr>
            <a:xfrm>
              <a:off x="4862279" y="3620805"/>
              <a:ext cx="2476124" cy="965313"/>
              <a:chOff x="872401" y="3613084"/>
              <a:chExt cx="1125526" cy="965313"/>
            </a:xfrm>
          </p:grpSpPr>
          <p:sp>
            <p:nvSpPr>
              <p:cNvPr id="37" name="Rectangle: Rounded Corners 36">
                <a:extLst>
                  <a:ext uri="{FF2B5EF4-FFF2-40B4-BE49-F238E27FC236}">
                    <a16:creationId xmlns:a16="http://schemas.microsoft.com/office/drawing/2014/main" id="{1A783B16-CAE8-4641-587F-3D9E0A43F811}"/>
                  </a:ext>
                </a:extLst>
              </p:cNvPr>
              <p:cNvSpPr/>
              <p:nvPr/>
            </p:nvSpPr>
            <p:spPr>
              <a:xfrm>
                <a:off x="872401" y="3613084"/>
                <a:ext cx="1125526" cy="965313"/>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527B1F63-717C-5FCA-6870-6E39274EB18C}"/>
                  </a:ext>
                </a:extLst>
              </p:cNvPr>
              <p:cNvSpPr txBox="1"/>
              <p:nvPr/>
            </p:nvSpPr>
            <p:spPr>
              <a:xfrm>
                <a:off x="880963" y="3857020"/>
                <a:ext cx="1108418" cy="461665"/>
              </a:xfrm>
              <a:prstGeom prst="rect">
                <a:avLst/>
              </a:prstGeom>
              <a:noFill/>
            </p:spPr>
            <p:txBody>
              <a:bodyPr wrap="none" rtlCol="0" anchor="ctr" anchorCtr="0">
                <a:spAutoFit/>
              </a:bodyPr>
              <a:lstStyle/>
              <a:p>
                <a:pPr algn="ctr"/>
                <a:r>
                  <a:rPr lang="en-US" sz="800" dirty="0">
                    <a:solidFill>
                      <a:srgbClr val="000000"/>
                    </a:solidFill>
                  </a:rPr>
                  <a:t>FISH or RT-PCR for fusion</a:t>
                </a:r>
              </a:p>
              <a:p>
                <a:pPr algn="ctr"/>
                <a:r>
                  <a:rPr lang="en-US" sz="800" dirty="0">
                    <a:solidFill>
                      <a:srgbClr val="000000"/>
                    </a:solidFill>
                  </a:rPr>
                  <a:t>Q-PCR for mutation to be performed only in other</a:t>
                </a:r>
              </a:p>
              <a:p>
                <a:pPr algn="ctr"/>
                <a:r>
                  <a:rPr lang="en-US" sz="800" dirty="0">
                    <a:solidFill>
                      <a:srgbClr val="000000"/>
                    </a:solidFill>
                  </a:rPr>
                  <a:t>solid tumors (pending results of clinical trials)</a:t>
                </a:r>
              </a:p>
            </p:txBody>
          </p:sp>
        </p:grpSp>
        <p:grpSp>
          <p:nvGrpSpPr>
            <p:cNvPr id="39" name="Group 38">
              <a:extLst>
                <a:ext uri="{FF2B5EF4-FFF2-40B4-BE49-F238E27FC236}">
                  <a16:creationId xmlns:a16="http://schemas.microsoft.com/office/drawing/2014/main" id="{F32A22BB-55CC-2945-70B6-9836A11625F7}"/>
                </a:ext>
              </a:extLst>
            </p:cNvPr>
            <p:cNvGrpSpPr/>
            <p:nvPr/>
          </p:nvGrpSpPr>
          <p:grpSpPr>
            <a:xfrm>
              <a:off x="7599171" y="3630777"/>
              <a:ext cx="2476124" cy="965313"/>
              <a:chOff x="872401" y="3613084"/>
              <a:chExt cx="1125526" cy="965313"/>
            </a:xfrm>
          </p:grpSpPr>
          <p:sp>
            <p:nvSpPr>
              <p:cNvPr id="40" name="Rectangle: Rounded Corners 39">
                <a:extLst>
                  <a:ext uri="{FF2B5EF4-FFF2-40B4-BE49-F238E27FC236}">
                    <a16:creationId xmlns:a16="http://schemas.microsoft.com/office/drawing/2014/main" id="{E0B8BB55-5D75-7CC5-E5FD-1F44288F699B}"/>
                  </a:ext>
                </a:extLst>
              </p:cNvPr>
              <p:cNvSpPr/>
              <p:nvPr/>
            </p:nvSpPr>
            <p:spPr>
              <a:xfrm>
                <a:off x="872401" y="3613084"/>
                <a:ext cx="1125526" cy="965313"/>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F7F6706F-41F0-E8DC-5199-306ECA442E17}"/>
                  </a:ext>
                </a:extLst>
              </p:cNvPr>
              <p:cNvSpPr txBox="1"/>
              <p:nvPr/>
            </p:nvSpPr>
            <p:spPr>
              <a:xfrm>
                <a:off x="880963" y="3857020"/>
                <a:ext cx="1108418" cy="461665"/>
              </a:xfrm>
              <a:prstGeom prst="rect">
                <a:avLst/>
              </a:prstGeom>
              <a:noFill/>
            </p:spPr>
            <p:txBody>
              <a:bodyPr wrap="none" rtlCol="0" anchor="ctr" anchorCtr="0">
                <a:spAutoFit/>
              </a:bodyPr>
              <a:lstStyle/>
              <a:p>
                <a:pPr algn="ctr"/>
                <a:r>
                  <a:rPr lang="en-US" sz="800" dirty="0">
                    <a:solidFill>
                      <a:srgbClr val="000000"/>
                    </a:solidFill>
                  </a:rPr>
                  <a:t>RT-PCR for fusion</a:t>
                </a:r>
              </a:p>
              <a:p>
                <a:pPr algn="ctr"/>
                <a:r>
                  <a:rPr lang="en-US" sz="800" dirty="0">
                    <a:solidFill>
                      <a:srgbClr val="000000"/>
                    </a:solidFill>
                  </a:rPr>
                  <a:t>Q-PCR for mutation to be performed only in other</a:t>
                </a:r>
              </a:p>
              <a:p>
                <a:pPr algn="ctr"/>
                <a:r>
                  <a:rPr lang="en-US" sz="800" dirty="0">
                    <a:solidFill>
                      <a:srgbClr val="000000"/>
                    </a:solidFill>
                  </a:rPr>
                  <a:t>solid tumors (pending results of clinical trials)</a:t>
                </a:r>
              </a:p>
            </p:txBody>
          </p:sp>
        </p:grpSp>
        <p:grpSp>
          <p:nvGrpSpPr>
            <p:cNvPr id="42" name="Group 41">
              <a:extLst>
                <a:ext uri="{FF2B5EF4-FFF2-40B4-BE49-F238E27FC236}">
                  <a16:creationId xmlns:a16="http://schemas.microsoft.com/office/drawing/2014/main" id="{FC8D0ADB-7436-3471-D16F-60F34235E00A}"/>
                </a:ext>
              </a:extLst>
            </p:cNvPr>
            <p:cNvGrpSpPr/>
            <p:nvPr/>
          </p:nvGrpSpPr>
          <p:grpSpPr>
            <a:xfrm>
              <a:off x="2148642" y="5074204"/>
              <a:ext cx="1125526" cy="453625"/>
              <a:chOff x="896908" y="3620974"/>
              <a:chExt cx="1125526" cy="965313"/>
            </a:xfrm>
          </p:grpSpPr>
          <p:sp>
            <p:nvSpPr>
              <p:cNvPr id="43" name="Rectangle: Rounded Corners 42">
                <a:extLst>
                  <a:ext uri="{FF2B5EF4-FFF2-40B4-BE49-F238E27FC236}">
                    <a16:creationId xmlns:a16="http://schemas.microsoft.com/office/drawing/2014/main" id="{0C79ECD6-6943-87A4-3AD4-8C11FB0113AC}"/>
                  </a:ext>
                </a:extLst>
              </p:cNvPr>
              <p:cNvSpPr/>
              <p:nvPr/>
            </p:nvSpPr>
            <p:spPr>
              <a:xfrm>
                <a:off x="896908" y="3620974"/>
                <a:ext cx="1125526" cy="965313"/>
              </a:xfrm>
              <a:prstGeom prst="roundRect">
                <a:avLst>
                  <a:gd name="adj" fmla="val 5476"/>
                </a:avLst>
              </a:prstGeom>
              <a:noFill/>
              <a:ln w="38100" cmpd="thickThin">
                <a:solidFill>
                  <a:srgbClr val="7100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D29C3719-ACA2-705B-7B0F-BC2CDAEB89D8}"/>
                  </a:ext>
                </a:extLst>
              </p:cNvPr>
              <p:cNvSpPr txBox="1"/>
              <p:nvPr/>
            </p:nvSpPr>
            <p:spPr>
              <a:xfrm>
                <a:off x="920910" y="3735520"/>
                <a:ext cx="1077538" cy="720442"/>
              </a:xfrm>
              <a:prstGeom prst="rect">
                <a:avLst/>
              </a:prstGeom>
              <a:noFill/>
            </p:spPr>
            <p:txBody>
              <a:bodyPr wrap="none" rtlCol="0" anchor="ctr" anchorCtr="0">
                <a:spAutoFit/>
              </a:bodyPr>
              <a:lstStyle/>
              <a:p>
                <a:pPr algn="ctr"/>
                <a:r>
                  <a:rPr lang="en-US" sz="800" dirty="0">
                    <a:solidFill>
                      <a:srgbClr val="000000"/>
                    </a:solidFill>
                  </a:rPr>
                  <a:t>Not eligible for </a:t>
                </a:r>
                <a:r>
                  <a:rPr lang="en-US" sz="800" i="1" dirty="0">
                    <a:solidFill>
                      <a:srgbClr val="000000"/>
                    </a:solidFill>
                  </a:rPr>
                  <a:t>RET</a:t>
                </a:r>
              </a:p>
              <a:p>
                <a:pPr algn="ctr"/>
                <a:r>
                  <a:rPr lang="en-US" sz="800" dirty="0">
                    <a:solidFill>
                      <a:srgbClr val="000000"/>
                    </a:solidFill>
                  </a:rPr>
                  <a:t>inhibitors</a:t>
                </a:r>
              </a:p>
            </p:txBody>
          </p:sp>
        </p:grpSp>
        <p:grpSp>
          <p:nvGrpSpPr>
            <p:cNvPr id="48" name="Group 47">
              <a:extLst>
                <a:ext uri="{FF2B5EF4-FFF2-40B4-BE49-F238E27FC236}">
                  <a16:creationId xmlns:a16="http://schemas.microsoft.com/office/drawing/2014/main" id="{39DB6968-B764-DC2D-CBCF-DCFBBB60D106}"/>
                </a:ext>
              </a:extLst>
            </p:cNvPr>
            <p:cNvGrpSpPr/>
            <p:nvPr/>
          </p:nvGrpSpPr>
          <p:grpSpPr>
            <a:xfrm>
              <a:off x="3507519" y="5073356"/>
              <a:ext cx="1125526" cy="453625"/>
              <a:chOff x="3278722" y="5711946"/>
              <a:chExt cx="1125526" cy="453625"/>
            </a:xfrm>
          </p:grpSpPr>
          <p:sp>
            <p:nvSpPr>
              <p:cNvPr id="46" name="Rectangle: Rounded Corners 45">
                <a:extLst>
                  <a:ext uri="{FF2B5EF4-FFF2-40B4-BE49-F238E27FC236}">
                    <a16:creationId xmlns:a16="http://schemas.microsoft.com/office/drawing/2014/main" id="{CE73DC6F-0682-6CB9-AA5F-77C47EAB5FAC}"/>
                  </a:ext>
                </a:extLst>
              </p:cNvPr>
              <p:cNvSpPr/>
              <p:nvPr/>
            </p:nvSpPr>
            <p:spPr>
              <a:xfrm>
                <a:off x="3278722" y="5711946"/>
                <a:ext cx="1125526" cy="453625"/>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986FF954-9F3C-93F5-B0A3-CA89900FD07D}"/>
                  </a:ext>
                </a:extLst>
              </p:cNvPr>
              <p:cNvSpPr txBox="1"/>
              <p:nvPr/>
            </p:nvSpPr>
            <p:spPr>
              <a:xfrm>
                <a:off x="3391689" y="5765774"/>
                <a:ext cx="899606" cy="338554"/>
              </a:xfrm>
              <a:prstGeom prst="rect">
                <a:avLst/>
              </a:prstGeom>
              <a:noFill/>
            </p:spPr>
            <p:txBody>
              <a:bodyPr wrap="none" rtlCol="0" anchor="ctr" anchorCtr="0">
                <a:spAutoFit/>
              </a:bodyPr>
              <a:lstStyle/>
              <a:p>
                <a:pPr algn="ctr"/>
                <a:r>
                  <a:rPr lang="en-US" sz="800" dirty="0">
                    <a:solidFill>
                      <a:srgbClr val="000000"/>
                    </a:solidFill>
                  </a:rPr>
                  <a:t>Eligible for </a:t>
                </a:r>
                <a:r>
                  <a:rPr lang="en-US" sz="800" i="1" dirty="0">
                    <a:solidFill>
                      <a:srgbClr val="000000"/>
                    </a:solidFill>
                  </a:rPr>
                  <a:t>RET</a:t>
                </a:r>
              </a:p>
              <a:p>
                <a:pPr algn="ctr"/>
                <a:r>
                  <a:rPr lang="en-US" sz="800" dirty="0">
                    <a:solidFill>
                      <a:srgbClr val="000000"/>
                    </a:solidFill>
                  </a:rPr>
                  <a:t>inhibitors</a:t>
                </a:r>
              </a:p>
            </p:txBody>
          </p:sp>
        </p:grpSp>
        <p:grpSp>
          <p:nvGrpSpPr>
            <p:cNvPr id="52" name="Group 51">
              <a:extLst>
                <a:ext uri="{FF2B5EF4-FFF2-40B4-BE49-F238E27FC236}">
                  <a16:creationId xmlns:a16="http://schemas.microsoft.com/office/drawing/2014/main" id="{C2B26426-F059-6B35-8099-EDEE2945AEC4}"/>
                </a:ext>
              </a:extLst>
            </p:cNvPr>
            <p:cNvGrpSpPr/>
            <p:nvPr/>
          </p:nvGrpSpPr>
          <p:grpSpPr>
            <a:xfrm>
              <a:off x="4865238" y="5073866"/>
              <a:ext cx="1125526" cy="453625"/>
              <a:chOff x="3623475" y="5669688"/>
              <a:chExt cx="1125526" cy="453625"/>
            </a:xfrm>
          </p:grpSpPr>
          <p:sp>
            <p:nvSpPr>
              <p:cNvPr id="50" name="Rectangle: Rounded Corners 49">
                <a:extLst>
                  <a:ext uri="{FF2B5EF4-FFF2-40B4-BE49-F238E27FC236}">
                    <a16:creationId xmlns:a16="http://schemas.microsoft.com/office/drawing/2014/main" id="{A3BE8940-8F96-133F-192C-2B45DE2734C0}"/>
                  </a:ext>
                </a:extLst>
              </p:cNvPr>
              <p:cNvSpPr/>
              <p:nvPr/>
            </p:nvSpPr>
            <p:spPr>
              <a:xfrm>
                <a:off x="3623475" y="5669688"/>
                <a:ext cx="1125526" cy="453625"/>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784EC049-7A36-9FB8-759B-B18B32A818AB}"/>
                  </a:ext>
                </a:extLst>
              </p:cNvPr>
              <p:cNvSpPr txBox="1"/>
              <p:nvPr/>
            </p:nvSpPr>
            <p:spPr>
              <a:xfrm>
                <a:off x="3781328" y="5785071"/>
                <a:ext cx="809837" cy="215444"/>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negative</a:t>
                </a:r>
              </a:p>
            </p:txBody>
          </p:sp>
        </p:grpSp>
        <p:grpSp>
          <p:nvGrpSpPr>
            <p:cNvPr id="53" name="Group 52">
              <a:extLst>
                <a:ext uri="{FF2B5EF4-FFF2-40B4-BE49-F238E27FC236}">
                  <a16:creationId xmlns:a16="http://schemas.microsoft.com/office/drawing/2014/main" id="{5395744E-D63C-5953-09AA-B0CA43C743CD}"/>
                </a:ext>
              </a:extLst>
            </p:cNvPr>
            <p:cNvGrpSpPr/>
            <p:nvPr/>
          </p:nvGrpSpPr>
          <p:grpSpPr>
            <a:xfrm>
              <a:off x="4862279" y="5844315"/>
              <a:ext cx="1125526" cy="453625"/>
              <a:chOff x="3623475" y="5669688"/>
              <a:chExt cx="1125526" cy="453625"/>
            </a:xfrm>
          </p:grpSpPr>
          <p:sp>
            <p:nvSpPr>
              <p:cNvPr id="54" name="Rectangle: Rounded Corners 53">
                <a:extLst>
                  <a:ext uri="{FF2B5EF4-FFF2-40B4-BE49-F238E27FC236}">
                    <a16:creationId xmlns:a16="http://schemas.microsoft.com/office/drawing/2014/main" id="{081F45CC-280E-2C3E-BA4D-D44602D38BAE}"/>
                  </a:ext>
                </a:extLst>
              </p:cNvPr>
              <p:cNvSpPr/>
              <p:nvPr/>
            </p:nvSpPr>
            <p:spPr>
              <a:xfrm>
                <a:off x="3623475" y="5669688"/>
                <a:ext cx="1125526" cy="453625"/>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6D1954B7-A350-6260-934D-06C66FAFBE51}"/>
                  </a:ext>
                </a:extLst>
              </p:cNvPr>
              <p:cNvSpPr txBox="1"/>
              <p:nvPr/>
            </p:nvSpPr>
            <p:spPr>
              <a:xfrm>
                <a:off x="3762094" y="5785071"/>
                <a:ext cx="848310" cy="215444"/>
              </a:xfrm>
              <a:prstGeom prst="rect">
                <a:avLst/>
              </a:prstGeom>
              <a:noFill/>
            </p:spPr>
            <p:txBody>
              <a:bodyPr wrap="none" rtlCol="0" anchor="ctr" anchorCtr="0">
                <a:spAutoFit/>
              </a:bodyPr>
              <a:lstStyle/>
              <a:p>
                <a:pPr algn="ctr"/>
                <a:r>
                  <a:rPr lang="en-US" sz="800" dirty="0">
                    <a:solidFill>
                      <a:srgbClr val="000000"/>
                    </a:solidFill>
                  </a:rPr>
                  <a:t>Consider NGS</a:t>
                </a:r>
              </a:p>
            </p:txBody>
          </p:sp>
        </p:grpSp>
        <p:grpSp>
          <p:nvGrpSpPr>
            <p:cNvPr id="56" name="Group 55">
              <a:extLst>
                <a:ext uri="{FF2B5EF4-FFF2-40B4-BE49-F238E27FC236}">
                  <a16:creationId xmlns:a16="http://schemas.microsoft.com/office/drawing/2014/main" id="{69D4AF36-22A4-2400-525E-B5DB5FC8DE50}"/>
                </a:ext>
              </a:extLst>
            </p:cNvPr>
            <p:cNvGrpSpPr/>
            <p:nvPr/>
          </p:nvGrpSpPr>
          <p:grpSpPr>
            <a:xfrm>
              <a:off x="6222957" y="5078005"/>
              <a:ext cx="1125526" cy="453625"/>
              <a:chOff x="3278722" y="5711946"/>
              <a:chExt cx="1125526" cy="453625"/>
            </a:xfrm>
          </p:grpSpPr>
          <p:sp>
            <p:nvSpPr>
              <p:cNvPr id="57" name="Rectangle: Rounded Corners 56">
                <a:extLst>
                  <a:ext uri="{FF2B5EF4-FFF2-40B4-BE49-F238E27FC236}">
                    <a16:creationId xmlns:a16="http://schemas.microsoft.com/office/drawing/2014/main" id="{3E927140-4946-9EEB-97C8-4013AD4D3F1E}"/>
                  </a:ext>
                </a:extLst>
              </p:cNvPr>
              <p:cNvSpPr/>
              <p:nvPr/>
            </p:nvSpPr>
            <p:spPr>
              <a:xfrm>
                <a:off x="3278722" y="5711946"/>
                <a:ext cx="1125526" cy="453625"/>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5C206367-9460-8A7F-52B1-0F8F4739AC37}"/>
                  </a:ext>
                </a:extLst>
              </p:cNvPr>
              <p:cNvSpPr txBox="1"/>
              <p:nvPr/>
            </p:nvSpPr>
            <p:spPr>
              <a:xfrm>
                <a:off x="3457412" y="5827329"/>
                <a:ext cx="768159" cy="215444"/>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positive</a:t>
                </a:r>
              </a:p>
            </p:txBody>
          </p:sp>
        </p:grpSp>
        <p:grpSp>
          <p:nvGrpSpPr>
            <p:cNvPr id="59" name="Group 58">
              <a:extLst>
                <a:ext uri="{FF2B5EF4-FFF2-40B4-BE49-F238E27FC236}">
                  <a16:creationId xmlns:a16="http://schemas.microsoft.com/office/drawing/2014/main" id="{570D1F48-E2DF-64C2-D317-94EBA2894991}"/>
                </a:ext>
              </a:extLst>
            </p:cNvPr>
            <p:cNvGrpSpPr/>
            <p:nvPr/>
          </p:nvGrpSpPr>
          <p:grpSpPr>
            <a:xfrm>
              <a:off x="6212877" y="5843318"/>
              <a:ext cx="1125526" cy="453625"/>
              <a:chOff x="3278722" y="5711946"/>
              <a:chExt cx="1125526" cy="453625"/>
            </a:xfrm>
          </p:grpSpPr>
          <p:sp>
            <p:nvSpPr>
              <p:cNvPr id="60" name="Rectangle: Rounded Corners 59">
                <a:extLst>
                  <a:ext uri="{FF2B5EF4-FFF2-40B4-BE49-F238E27FC236}">
                    <a16:creationId xmlns:a16="http://schemas.microsoft.com/office/drawing/2014/main" id="{5A27C2DD-7014-9EE9-5825-4230B4D7F182}"/>
                  </a:ext>
                </a:extLst>
              </p:cNvPr>
              <p:cNvSpPr/>
              <p:nvPr/>
            </p:nvSpPr>
            <p:spPr>
              <a:xfrm>
                <a:off x="3278722" y="5711946"/>
                <a:ext cx="1125526" cy="453625"/>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3FD8283C-B164-1F2E-C7CF-00AA614700D2}"/>
                  </a:ext>
                </a:extLst>
              </p:cNvPr>
              <p:cNvSpPr txBox="1"/>
              <p:nvPr/>
            </p:nvSpPr>
            <p:spPr>
              <a:xfrm>
                <a:off x="3391689" y="5765774"/>
                <a:ext cx="899605" cy="338554"/>
              </a:xfrm>
              <a:prstGeom prst="rect">
                <a:avLst/>
              </a:prstGeom>
              <a:noFill/>
            </p:spPr>
            <p:txBody>
              <a:bodyPr wrap="none" rtlCol="0" anchor="ctr" anchorCtr="0">
                <a:spAutoFit/>
              </a:bodyPr>
              <a:lstStyle/>
              <a:p>
                <a:pPr algn="ctr"/>
                <a:r>
                  <a:rPr lang="en-US" sz="800" dirty="0">
                    <a:solidFill>
                      <a:srgbClr val="000000"/>
                    </a:solidFill>
                  </a:rPr>
                  <a:t>Eligible for </a:t>
                </a:r>
                <a:r>
                  <a:rPr lang="en-US" sz="800" i="1" dirty="0">
                    <a:solidFill>
                      <a:srgbClr val="000000"/>
                    </a:solidFill>
                  </a:rPr>
                  <a:t>RET</a:t>
                </a:r>
              </a:p>
              <a:p>
                <a:pPr algn="ctr"/>
                <a:r>
                  <a:rPr lang="en-US" sz="800" dirty="0">
                    <a:solidFill>
                      <a:srgbClr val="000000"/>
                    </a:solidFill>
                  </a:rPr>
                  <a:t>inhibitors</a:t>
                </a:r>
              </a:p>
            </p:txBody>
          </p:sp>
        </p:grpSp>
        <p:grpSp>
          <p:nvGrpSpPr>
            <p:cNvPr id="62" name="Group 61">
              <a:extLst>
                <a:ext uri="{FF2B5EF4-FFF2-40B4-BE49-F238E27FC236}">
                  <a16:creationId xmlns:a16="http://schemas.microsoft.com/office/drawing/2014/main" id="{62F979F0-2DE0-4114-E71C-389B6300E5D2}"/>
                </a:ext>
              </a:extLst>
            </p:cNvPr>
            <p:cNvGrpSpPr/>
            <p:nvPr/>
          </p:nvGrpSpPr>
          <p:grpSpPr>
            <a:xfrm>
              <a:off x="7580219" y="5843318"/>
              <a:ext cx="1125526" cy="453625"/>
              <a:chOff x="3278722" y="5711946"/>
              <a:chExt cx="1125526" cy="453625"/>
            </a:xfrm>
          </p:grpSpPr>
          <p:sp>
            <p:nvSpPr>
              <p:cNvPr id="63" name="Rectangle: Rounded Corners 62">
                <a:extLst>
                  <a:ext uri="{FF2B5EF4-FFF2-40B4-BE49-F238E27FC236}">
                    <a16:creationId xmlns:a16="http://schemas.microsoft.com/office/drawing/2014/main" id="{8AF69CB0-56D6-9BF4-4DD6-F9A4028F3DAA}"/>
                  </a:ext>
                </a:extLst>
              </p:cNvPr>
              <p:cNvSpPr/>
              <p:nvPr/>
            </p:nvSpPr>
            <p:spPr>
              <a:xfrm>
                <a:off x="3278722" y="5711946"/>
                <a:ext cx="1125526" cy="453625"/>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1810ED04-0E2D-6BF2-0CE7-FF84844A0D9A}"/>
                  </a:ext>
                </a:extLst>
              </p:cNvPr>
              <p:cNvSpPr txBox="1"/>
              <p:nvPr/>
            </p:nvSpPr>
            <p:spPr>
              <a:xfrm>
                <a:off x="3391689" y="5765774"/>
                <a:ext cx="899605" cy="338554"/>
              </a:xfrm>
              <a:prstGeom prst="rect">
                <a:avLst/>
              </a:prstGeom>
              <a:noFill/>
            </p:spPr>
            <p:txBody>
              <a:bodyPr wrap="none" rtlCol="0" anchor="ctr" anchorCtr="0">
                <a:spAutoFit/>
              </a:bodyPr>
              <a:lstStyle/>
              <a:p>
                <a:pPr algn="ctr"/>
                <a:r>
                  <a:rPr lang="en-US" sz="800" dirty="0">
                    <a:solidFill>
                      <a:srgbClr val="000000"/>
                    </a:solidFill>
                  </a:rPr>
                  <a:t>Eligible for </a:t>
                </a:r>
                <a:r>
                  <a:rPr lang="en-US" sz="800" i="1" dirty="0">
                    <a:solidFill>
                      <a:srgbClr val="000000"/>
                    </a:solidFill>
                  </a:rPr>
                  <a:t>RET</a:t>
                </a:r>
              </a:p>
              <a:p>
                <a:pPr algn="ctr"/>
                <a:r>
                  <a:rPr lang="en-US" sz="800" dirty="0">
                    <a:solidFill>
                      <a:srgbClr val="000000"/>
                    </a:solidFill>
                  </a:rPr>
                  <a:t>inhibitors</a:t>
                </a:r>
              </a:p>
            </p:txBody>
          </p:sp>
        </p:grpSp>
        <p:grpSp>
          <p:nvGrpSpPr>
            <p:cNvPr id="65" name="Group 64">
              <a:extLst>
                <a:ext uri="{FF2B5EF4-FFF2-40B4-BE49-F238E27FC236}">
                  <a16:creationId xmlns:a16="http://schemas.microsoft.com/office/drawing/2014/main" id="{3649713B-2AC4-2957-334B-4ED65FACC585}"/>
                </a:ext>
              </a:extLst>
            </p:cNvPr>
            <p:cNvGrpSpPr/>
            <p:nvPr/>
          </p:nvGrpSpPr>
          <p:grpSpPr>
            <a:xfrm>
              <a:off x="7586054" y="5079174"/>
              <a:ext cx="1125526" cy="453625"/>
              <a:chOff x="3278722" y="5711946"/>
              <a:chExt cx="1125526" cy="453625"/>
            </a:xfrm>
          </p:grpSpPr>
          <p:sp>
            <p:nvSpPr>
              <p:cNvPr id="66" name="Rectangle: Rounded Corners 65">
                <a:extLst>
                  <a:ext uri="{FF2B5EF4-FFF2-40B4-BE49-F238E27FC236}">
                    <a16:creationId xmlns:a16="http://schemas.microsoft.com/office/drawing/2014/main" id="{B57304E4-FA4F-BB88-F663-CE19A784E9A7}"/>
                  </a:ext>
                </a:extLst>
              </p:cNvPr>
              <p:cNvSpPr/>
              <p:nvPr/>
            </p:nvSpPr>
            <p:spPr>
              <a:xfrm>
                <a:off x="3278722" y="5711946"/>
                <a:ext cx="1125526" cy="453625"/>
              </a:xfrm>
              <a:prstGeom prst="roundRect">
                <a:avLst>
                  <a:gd name="adj" fmla="val 5476"/>
                </a:avLst>
              </a:prstGeom>
              <a:noFill/>
              <a:ln w="38100" cmpd="thickThin">
                <a:solidFill>
                  <a:srgbClr val="5F771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65CA04A6-789D-1542-F250-C223700ADC38}"/>
                  </a:ext>
                </a:extLst>
              </p:cNvPr>
              <p:cNvSpPr txBox="1"/>
              <p:nvPr/>
            </p:nvSpPr>
            <p:spPr>
              <a:xfrm>
                <a:off x="3457412" y="5827329"/>
                <a:ext cx="768159" cy="215444"/>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positive</a:t>
                </a:r>
              </a:p>
            </p:txBody>
          </p:sp>
        </p:grpSp>
        <p:grpSp>
          <p:nvGrpSpPr>
            <p:cNvPr id="68" name="Group 67">
              <a:extLst>
                <a:ext uri="{FF2B5EF4-FFF2-40B4-BE49-F238E27FC236}">
                  <a16:creationId xmlns:a16="http://schemas.microsoft.com/office/drawing/2014/main" id="{64EA6D00-43EB-ED79-4590-0E54876861CB}"/>
                </a:ext>
              </a:extLst>
            </p:cNvPr>
            <p:cNvGrpSpPr/>
            <p:nvPr/>
          </p:nvGrpSpPr>
          <p:grpSpPr>
            <a:xfrm>
              <a:off x="8940907" y="5076236"/>
              <a:ext cx="1125526" cy="453625"/>
              <a:chOff x="3623475" y="5669688"/>
              <a:chExt cx="1125526" cy="453625"/>
            </a:xfrm>
          </p:grpSpPr>
          <p:sp>
            <p:nvSpPr>
              <p:cNvPr id="69" name="Rectangle: Rounded Corners 68">
                <a:extLst>
                  <a:ext uri="{FF2B5EF4-FFF2-40B4-BE49-F238E27FC236}">
                    <a16:creationId xmlns:a16="http://schemas.microsoft.com/office/drawing/2014/main" id="{0F663B2B-51C1-05B7-008B-AA77AE41DE51}"/>
                  </a:ext>
                </a:extLst>
              </p:cNvPr>
              <p:cNvSpPr/>
              <p:nvPr/>
            </p:nvSpPr>
            <p:spPr>
              <a:xfrm>
                <a:off x="3623475" y="5669688"/>
                <a:ext cx="1125526" cy="453625"/>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E67CDCB3-BA10-A554-CA26-7A49C59CDC7E}"/>
                  </a:ext>
                </a:extLst>
              </p:cNvPr>
              <p:cNvSpPr txBox="1"/>
              <p:nvPr/>
            </p:nvSpPr>
            <p:spPr>
              <a:xfrm>
                <a:off x="3781328" y="5785071"/>
                <a:ext cx="809837" cy="215444"/>
              </a:xfrm>
              <a:prstGeom prst="rect">
                <a:avLst/>
              </a:prstGeom>
              <a:noFill/>
            </p:spPr>
            <p:txBody>
              <a:bodyPr wrap="none" rtlCol="0" anchor="ctr" anchorCtr="0">
                <a:spAutoFit/>
              </a:bodyPr>
              <a:lstStyle/>
              <a:p>
                <a:pPr algn="ctr"/>
                <a:r>
                  <a:rPr lang="en-US" sz="800" i="1" dirty="0">
                    <a:solidFill>
                      <a:srgbClr val="000000"/>
                    </a:solidFill>
                  </a:rPr>
                  <a:t>RET</a:t>
                </a:r>
                <a:r>
                  <a:rPr lang="en-US" sz="800" dirty="0">
                    <a:solidFill>
                      <a:srgbClr val="000000"/>
                    </a:solidFill>
                  </a:rPr>
                  <a:t> negative</a:t>
                </a:r>
              </a:p>
            </p:txBody>
          </p:sp>
        </p:grpSp>
        <p:grpSp>
          <p:nvGrpSpPr>
            <p:cNvPr id="71" name="Group 70">
              <a:extLst>
                <a:ext uri="{FF2B5EF4-FFF2-40B4-BE49-F238E27FC236}">
                  <a16:creationId xmlns:a16="http://schemas.microsoft.com/office/drawing/2014/main" id="{023B98FD-E268-AD96-ACBC-4CA3A1495EB7}"/>
                </a:ext>
              </a:extLst>
            </p:cNvPr>
            <p:cNvGrpSpPr/>
            <p:nvPr/>
          </p:nvGrpSpPr>
          <p:grpSpPr>
            <a:xfrm>
              <a:off x="8940293" y="5843318"/>
              <a:ext cx="1125526" cy="453625"/>
              <a:chOff x="3623475" y="5669688"/>
              <a:chExt cx="1125526" cy="453625"/>
            </a:xfrm>
          </p:grpSpPr>
          <p:sp>
            <p:nvSpPr>
              <p:cNvPr id="72" name="Rectangle: Rounded Corners 71">
                <a:extLst>
                  <a:ext uri="{FF2B5EF4-FFF2-40B4-BE49-F238E27FC236}">
                    <a16:creationId xmlns:a16="http://schemas.microsoft.com/office/drawing/2014/main" id="{9DA889BD-6E60-2B86-C1FD-C7AC80533AB8}"/>
                  </a:ext>
                </a:extLst>
              </p:cNvPr>
              <p:cNvSpPr/>
              <p:nvPr/>
            </p:nvSpPr>
            <p:spPr>
              <a:xfrm>
                <a:off x="3623475" y="5669688"/>
                <a:ext cx="1125526" cy="453625"/>
              </a:xfrm>
              <a:prstGeom prst="roundRect">
                <a:avLst>
                  <a:gd name="adj" fmla="val 5476"/>
                </a:avLst>
              </a:prstGeom>
              <a:noFill/>
              <a:ln w="38100" cmpd="thickThin">
                <a:solidFill>
                  <a:srgbClr val="334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842B5D95-5504-BC5E-79EF-FEC217164FBA}"/>
                  </a:ext>
                </a:extLst>
              </p:cNvPr>
              <p:cNvSpPr txBox="1"/>
              <p:nvPr/>
            </p:nvSpPr>
            <p:spPr>
              <a:xfrm>
                <a:off x="3627442" y="5723516"/>
                <a:ext cx="1117614" cy="338554"/>
              </a:xfrm>
              <a:prstGeom prst="rect">
                <a:avLst/>
              </a:prstGeom>
              <a:noFill/>
            </p:spPr>
            <p:txBody>
              <a:bodyPr wrap="none" rtlCol="0" anchor="ctr" anchorCtr="0">
                <a:spAutoFit/>
              </a:bodyPr>
              <a:lstStyle/>
              <a:p>
                <a:pPr algn="ctr"/>
                <a:r>
                  <a:rPr lang="en-US" sz="800" dirty="0">
                    <a:solidFill>
                      <a:srgbClr val="000000"/>
                    </a:solidFill>
                  </a:rPr>
                  <a:t>Consider performing</a:t>
                </a:r>
              </a:p>
              <a:p>
                <a:pPr algn="ctr"/>
                <a:r>
                  <a:rPr lang="en-US" sz="800" dirty="0">
                    <a:solidFill>
                      <a:srgbClr val="000000"/>
                    </a:solidFill>
                  </a:rPr>
                  <a:t>tumor biopsy</a:t>
                </a:r>
              </a:p>
            </p:txBody>
          </p:sp>
        </p:grpSp>
        <p:cxnSp>
          <p:nvCxnSpPr>
            <p:cNvPr id="75" name="Straight Connector 74">
              <a:extLst>
                <a:ext uri="{FF2B5EF4-FFF2-40B4-BE49-F238E27FC236}">
                  <a16:creationId xmlns:a16="http://schemas.microsoft.com/office/drawing/2014/main" id="{292C5BD5-A311-EDDE-1E66-5A2A3294AF92}"/>
                </a:ext>
              </a:extLst>
            </p:cNvPr>
            <p:cNvCxnSpPr>
              <a:cxnSpLocks/>
            </p:cNvCxnSpPr>
            <p:nvPr/>
          </p:nvCxnSpPr>
          <p:spPr>
            <a:xfrm>
              <a:off x="6801242" y="1435894"/>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3FAE6AEF-18F3-CFC4-7550-2147FB57F366}"/>
                </a:ext>
              </a:extLst>
            </p:cNvPr>
            <p:cNvCxnSpPr>
              <a:cxnSpLocks/>
            </p:cNvCxnSpPr>
            <p:nvPr/>
          </p:nvCxnSpPr>
          <p:spPr>
            <a:xfrm flipH="1" flipV="1">
              <a:off x="4749001" y="1617749"/>
              <a:ext cx="4073368" cy="6261"/>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B6A8F806-B8EB-10E8-0674-9D3EE7C52730}"/>
                </a:ext>
              </a:extLst>
            </p:cNvPr>
            <p:cNvCxnSpPr>
              <a:cxnSpLocks/>
            </p:cNvCxnSpPr>
            <p:nvPr/>
          </p:nvCxnSpPr>
          <p:spPr>
            <a:xfrm>
              <a:off x="6800850" y="1435894"/>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BC33F75A-7EE6-9ED2-A621-FE61DDF359BA}"/>
                </a:ext>
              </a:extLst>
            </p:cNvPr>
            <p:cNvCxnSpPr>
              <a:cxnSpLocks/>
            </p:cNvCxnSpPr>
            <p:nvPr/>
          </p:nvCxnSpPr>
          <p:spPr>
            <a:xfrm>
              <a:off x="4744263" y="1617749"/>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CB9AC06-7AF7-378C-AB37-9BADFC1A2F63}"/>
                </a:ext>
              </a:extLst>
            </p:cNvPr>
            <p:cNvCxnSpPr>
              <a:cxnSpLocks/>
            </p:cNvCxnSpPr>
            <p:nvPr/>
          </p:nvCxnSpPr>
          <p:spPr>
            <a:xfrm>
              <a:off x="8822369" y="1617749"/>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sp>
          <p:nvSpPr>
            <p:cNvPr id="84" name="Isosceles Triangle 83">
              <a:extLst>
                <a:ext uri="{FF2B5EF4-FFF2-40B4-BE49-F238E27FC236}">
                  <a16:creationId xmlns:a16="http://schemas.microsoft.com/office/drawing/2014/main" id="{4A8444E7-1077-ABF6-C0DD-2B234EEB5B84}"/>
                </a:ext>
              </a:extLst>
            </p:cNvPr>
            <p:cNvSpPr/>
            <p:nvPr/>
          </p:nvSpPr>
          <p:spPr>
            <a:xfrm rot="10800000">
              <a:off x="4713026" y="1754981"/>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Isosceles Triangle 84">
              <a:extLst>
                <a:ext uri="{FF2B5EF4-FFF2-40B4-BE49-F238E27FC236}">
                  <a16:creationId xmlns:a16="http://schemas.microsoft.com/office/drawing/2014/main" id="{46F65313-E49F-C07B-B559-2845D04BBF42}"/>
                </a:ext>
              </a:extLst>
            </p:cNvPr>
            <p:cNvSpPr/>
            <p:nvPr/>
          </p:nvSpPr>
          <p:spPr>
            <a:xfrm rot="10800000">
              <a:off x="8789124" y="1752201"/>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Isosceles Triangle 85">
              <a:extLst>
                <a:ext uri="{FF2B5EF4-FFF2-40B4-BE49-F238E27FC236}">
                  <a16:creationId xmlns:a16="http://schemas.microsoft.com/office/drawing/2014/main" id="{C95DB4F7-D68A-6830-6B14-BB71CF96182E}"/>
                </a:ext>
              </a:extLst>
            </p:cNvPr>
            <p:cNvSpPr/>
            <p:nvPr/>
          </p:nvSpPr>
          <p:spPr>
            <a:xfrm rot="10800000">
              <a:off x="3353530" y="2711773"/>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Isosceles Triangle 86">
              <a:extLst>
                <a:ext uri="{FF2B5EF4-FFF2-40B4-BE49-F238E27FC236}">
                  <a16:creationId xmlns:a16="http://schemas.microsoft.com/office/drawing/2014/main" id="{30421EB1-8B08-5D25-5D1B-5FC3021ED926}"/>
                </a:ext>
              </a:extLst>
            </p:cNvPr>
            <p:cNvSpPr/>
            <p:nvPr/>
          </p:nvSpPr>
          <p:spPr>
            <a:xfrm rot="10800000">
              <a:off x="8790202" y="2708993"/>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Isosceles Triangle 87">
              <a:extLst>
                <a:ext uri="{FF2B5EF4-FFF2-40B4-BE49-F238E27FC236}">
                  <a16:creationId xmlns:a16="http://schemas.microsoft.com/office/drawing/2014/main" id="{B4D2B62E-BC55-DCB7-8F5F-9D20A2EFE9D4}"/>
                </a:ext>
              </a:extLst>
            </p:cNvPr>
            <p:cNvSpPr/>
            <p:nvPr/>
          </p:nvSpPr>
          <p:spPr>
            <a:xfrm rot="10800000">
              <a:off x="6070380" y="2708993"/>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Isosceles Triangle 88">
              <a:extLst>
                <a:ext uri="{FF2B5EF4-FFF2-40B4-BE49-F238E27FC236}">
                  <a16:creationId xmlns:a16="http://schemas.microsoft.com/office/drawing/2014/main" id="{B7DF906E-D482-72AB-DDF5-4C6DFF88F97B}"/>
                </a:ext>
              </a:extLst>
            </p:cNvPr>
            <p:cNvSpPr/>
            <p:nvPr/>
          </p:nvSpPr>
          <p:spPr>
            <a:xfrm rot="10800000">
              <a:off x="4032141" y="3514167"/>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Isosceles Triangle 89">
              <a:extLst>
                <a:ext uri="{FF2B5EF4-FFF2-40B4-BE49-F238E27FC236}">
                  <a16:creationId xmlns:a16="http://schemas.microsoft.com/office/drawing/2014/main" id="{8F726BE6-7E1D-F6F9-8884-1F0484C7C8D1}"/>
                </a:ext>
              </a:extLst>
            </p:cNvPr>
            <p:cNvSpPr/>
            <p:nvPr/>
          </p:nvSpPr>
          <p:spPr>
            <a:xfrm rot="10800000">
              <a:off x="6072710" y="3511387"/>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Isosceles Triangle 90">
              <a:extLst>
                <a:ext uri="{FF2B5EF4-FFF2-40B4-BE49-F238E27FC236}">
                  <a16:creationId xmlns:a16="http://schemas.microsoft.com/office/drawing/2014/main" id="{BD598050-AFC9-B64B-7BCE-5CDAB1501F03}"/>
                </a:ext>
              </a:extLst>
            </p:cNvPr>
            <p:cNvSpPr/>
            <p:nvPr/>
          </p:nvSpPr>
          <p:spPr>
            <a:xfrm rot="10800000">
              <a:off x="2673486" y="3511387"/>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Isosceles Triangle 91">
              <a:extLst>
                <a:ext uri="{FF2B5EF4-FFF2-40B4-BE49-F238E27FC236}">
                  <a16:creationId xmlns:a16="http://schemas.microsoft.com/office/drawing/2014/main" id="{0DA20D0C-3411-130D-7BBE-C9073F8FBE7A}"/>
                </a:ext>
              </a:extLst>
            </p:cNvPr>
            <p:cNvSpPr/>
            <p:nvPr/>
          </p:nvSpPr>
          <p:spPr>
            <a:xfrm rot="10800000">
              <a:off x="8791385" y="3514985"/>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Isosceles Triangle 92">
              <a:extLst>
                <a:ext uri="{FF2B5EF4-FFF2-40B4-BE49-F238E27FC236}">
                  <a16:creationId xmlns:a16="http://schemas.microsoft.com/office/drawing/2014/main" id="{17092A4F-F260-325F-235F-CB61619D2DF0}"/>
                </a:ext>
              </a:extLst>
            </p:cNvPr>
            <p:cNvSpPr/>
            <p:nvPr/>
          </p:nvSpPr>
          <p:spPr>
            <a:xfrm rot="10800000">
              <a:off x="4034603" y="4963934"/>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Isosceles Triangle 93">
              <a:extLst>
                <a:ext uri="{FF2B5EF4-FFF2-40B4-BE49-F238E27FC236}">
                  <a16:creationId xmlns:a16="http://schemas.microsoft.com/office/drawing/2014/main" id="{094D79BA-6701-279F-9B8E-29C217D8F634}"/>
                </a:ext>
              </a:extLst>
            </p:cNvPr>
            <p:cNvSpPr/>
            <p:nvPr/>
          </p:nvSpPr>
          <p:spPr>
            <a:xfrm rot="10800000">
              <a:off x="5391831" y="4961154"/>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a:extLst>
                <a:ext uri="{FF2B5EF4-FFF2-40B4-BE49-F238E27FC236}">
                  <a16:creationId xmlns:a16="http://schemas.microsoft.com/office/drawing/2014/main" id="{8C209D1C-8478-2B99-6FEF-5D89F79CD4B0}"/>
                </a:ext>
              </a:extLst>
            </p:cNvPr>
            <p:cNvSpPr/>
            <p:nvPr/>
          </p:nvSpPr>
          <p:spPr>
            <a:xfrm rot="10800000">
              <a:off x="2683322" y="4961154"/>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Isosceles Triangle 95">
              <a:extLst>
                <a:ext uri="{FF2B5EF4-FFF2-40B4-BE49-F238E27FC236}">
                  <a16:creationId xmlns:a16="http://schemas.microsoft.com/office/drawing/2014/main" id="{51FE68DF-655B-01D1-838F-F43454D02152}"/>
                </a:ext>
              </a:extLst>
            </p:cNvPr>
            <p:cNvSpPr/>
            <p:nvPr/>
          </p:nvSpPr>
          <p:spPr>
            <a:xfrm rot="10800000">
              <a:off x="8110504" y="4964752"/>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Isosceles Triangle 96">
              <a:extLst>
                <a:ext uri="{FF2B5EF4-FFF2-40B4-BE49-F238E27FC236}">
                  <a16:creationId xmlns:a16="http://schemas.microsoft.com/office/drawing/2014/main" id="{0DA921DA-E259-E467-2CDF-5937DC02822B}"/>
                </a:ext>
              </a:extLst>
            </p:cNvPr>
            <p:cNvSpPr/>
            <p:nvPr/>
          </p:nvSpPr>
          <p:spPr>
            <a:xfrm rot="10800000">
              <a:off x="6753573" y="4958751"/>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Isosceles Triangle 97">
              <a:extLst>
                <a:ext uri="{FF2B5EF4-FFF2-40B4-BE49-F238E27FC236}">
                  <a16:creationId xmlns:a16="http://schemas.microsoft.com/office/drawing/2014/main" id="{ADC76FFB-8E94-DFC5-3967-D139C2F945FC}"/>
                </a:ext>
              </a:extLst>
            </p:cNvPr>
            <p:cNvSpPr/>
            <p:nvPr/>
          </p:nvSpPr>
          <p:spPr>
            <a:xfrm rot="10800000">
              <a:off x="9470499" y="4963150"/>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Isosceles Triangle 98">
              <a:extLst>
                <a:ext uri="{FF2B5EF4-FFF2-40B4-BE49-F238E27FC236}">
                  <a16:creationId xmlns:a16="http://schemas.microsoft.com/office/drawing/2014/main" id="{528CCB44-C0BD-D737-B848-55CD3F3BC14C}"/>
                </a:ext>
              </a:extLst>
            </p:cNvPr>
            <p:cNvSpPr/>
            <p:nvPr/>
          </p:nvSpPr>
          <p:spPr>
            <a:xfrm rot="10800000">
              <a:off x="5389448" y="5725578"/>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Isosceles Triangle 99">
              <a:extLst>
                <a:ext uri="{FF2B5EF4-FFF2-40B4-BE49-F238E27FC236}">
                  <a16:creationId xmlns:a16="http://schemas.microsoft.com/office/drawing/2014/main" id="{4B297732-E1EA-4871-9808-307D1A17CE95}"/>
                </a:ext>
              </a:extLst>
            </p:cNvPr>
            <p:cNvSpPr/>
            <p:nvPr/>
          </p:nvSpPr>
          <p:spPr>
            <a:xfrm rot="10800000">
              <a:off x="8108121" y="5729176"/>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Isosceles Triangle 100">
              <a:extLst>
                <a:ext uri="{FF2B5EF4-FFF2-40B4-BE49-F238E27FC236}">
                  <a16:creationId xmlns:a16="http://schemas.microsoft.com/office/drawing/2014/main" id="{B46DD6A8-57B4-EE17-E362-C283EE95D451}"/>
                </a:ext>
              </a:extLst>
            </p:cNvPr>
            <p:cNvSpPr/>
            <p:nvPr/>
          </p:nvSpPr>
          <p:spPr>
            <a:xfrm rot="10800000">
              <a:off x="6751190" y="5723175"/>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Isosceles Triangle 101">
              <a:extLst>
                <a:ext uri="{FF2B5EF4-FFF2-40B4-BE49-F238E27FC236}">
                  <a16:creationId xmlns:a16="http://schemas.microsoft.com/office/drawing/2014/main" id="{2CC09BF8-03BC-A18C-7E84-2F8A48947AF2}"/>
                </a:ext>
              </a:extLst>
            </p:cNvPr>
            <p:cNvSpPr/>
            <p:nvPr/>
          </p:nvSpPr>
          <p:spPr>
            <a:xfrm rot="10800000">
              <a:off x="9468116" y="5727574"/>
              <a:ext cx="67310" cy="58026"/>
            </a:xfrm>
            <a:prstGeom prst="triangle">
              <a:avLst/>
            </a:prstGeom>
            <a:solidFill>
              <a:srgbClr val="334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600631B5-B93C-E73F-14C8-106148BAC8A5}"/>
                </a:ext>
              </a:extLst>
            </p:cNvPr>
            <p:cNvCxnSpPr>
              <a:cxnSpLocks/>
            </p:cNvCxnSpPr>
            <p:nvPr/>
          </p:nvCxnSpPr>
          <p:spPr>
            <a:xfrm flipH="1">
              <a:off x="3394070" y="2571994"/>
              <a:ext cx="2708269" cy="0"/>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466008C-A051-4669-C3A3-20BDDDAE3F54}"/>
                </a:ext>
              </a:extLst>
            </p:cNvPr>
            <p:cNvCxnSpPr>
              <a:cxnSpLocks/>
            </p:cNvCxnSpPr>
            <p:nvPr/>
          </p:nvCxnSpPr>
          <p:spPr>
            <a:xfrm>
              <a:off x="4743868" y="2390139"/>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C5725742-081E-EF0A-55BC-63A54B478655}"/>
                </a:ext>
              </a:extLst>
            </p:cNvPr>
            <p:cNvCxnSpPr>
              <a:cxnSpLocks/>
            </p:cNvCxnSpPr>
            <p:nvPr/>
          </p:nvCxnSpPr>
          <p:spPr>
            <a:xfrm>
              <a:off x="3389332" y="2571994"/>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7EF5936-CA6B-230E-AC3E-C3565A424124}"/>
                </a:ext>
              </a:extLst>
            </p:cNvPr>
            <p:cNvCxnSpPr>
              <a:cxnSpLocks/>
            </p:cNvCxnSpPr>
            <p:nvPr/>
          </p:nvCxnSpPr>
          <p:spPr>
            <a:xfrm>
              <a:off x="6102339" y="2571994"/>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6A78EABE-1911-23E9-C0AE-D1A86C1934CE}"/>
                </a:ext>
              </a:extLst>
            </p:cNvPr>
            <p:cNvCxnSpPr>
              <a:cxnSpLocks/>
            </p:cNvCxnSpPr>
            <p:nvPr/>
          </p:nvCxnSpPr>
          <p:spPr>
            <a:xfrm flipH="1">
              <a:off x="2710521" y="3378775"/>
              <a:ext cx="1356565" cy="0"/>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DFD7B008-6A0D-8648-8FEF-EF941BF7ECAE}"/>
                </a:ext>
              </a:extLst>
            </p:cNvPr>
            <p:cNvCxnSpPr>
              <a:cxnSpLocks/>
            </p:cNvCxnSpPr>
            <p:nvPr/>
          </p:nvCxnSpPr>
          <p:spPr>
            <a:xfrm>
              <a:off x="3389006" y="3196920"/>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7CF0DED8-E1D9-10D8-3C16-4B0DF76E9073}"/>
                </a:ext>
              </a:extLst>
            </p:cNvPr>
            <p:cNvCxnSpPr>
              <a:cxnSpLocks/>
            </p:cNvCxnSpPr>
            <p:nvPr/>
          </p:nvCxnSpPr>
          <p:spPr>
            <a:xfrm>
              <a:off x="2710521" y="3378775"/>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F60C3B9-4CD8-8298-1D88-0C44652DE869}"/>
                </a:ext>
              </a:extLst>
            </p:cNvPr>
            <p:cNvCxnSpPr>
              <a:cxnSpLocks/>
            </p:cNvCxnSpPr>
            <p:nvPr/>
          </p:nvCxnSpPr>
          <p:spPr>
            <a:xfrm>
              <a:off x="4067086" y="3378775"/>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1BE95160-66FB-E483-5196-72C79EB60E2D}"/>
                </a:ext>
              </a:extLst>
            </p:cNvPr>
            <p:cNvCxnSpPr>
              <a:cxnSpLocks/>
            </p:cNvCxnSpPr>
            <p:nvPr/>
          </p:nvCxnSpPr>
          <p:spPr>
            <a:xfrm flipH="1">
              <a:off x="5426385" y="4826936"/>
              <a:ext cx="1356565" cy="0"/>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43465206-90EA-052A-FAD0-A8FA60691A90}"/>
                </a:ext>
              </a:extLst>
            </p:cNvPr>
            <p:cNvCxnSpPr>
              <a:cxnSpLocks/>
            </p:cNvCxnSpPr>
            <p:nvPr/>
          </p:nvCxnSpPr>
          <p:spPr>
            <a:xfrm>
              <a:off x="6104870" y="4645081"/>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1D929EEE-D860-D791-DFE4-A390A58FE9E0}"/>
                </a:ext>
              </a:extLst>
            </p:cNvPr>
            <p:cNvCxnSpPr>
              <a:cxnSpLocks/>
            </p:cNvCxnSpPr>
            <p:nvPr/>
          </p:nvCxnSpPr>
          <p:spPr>
            <a:xfrm>
              <a:off x="5426385" y="4826936"/>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F517F4CA-767D-0D99-0378-2A0C45AF8D88}"/>
                </a:ext>
              </a:extLst>
            </p:cNvPr>
            <p:cNvCxnSpPr>
              <a:cxnSpLocks/>
            </p:cNvCxnSpPr>
            <p:nvPr/>
          </p:nvCxnSpPr>
          <p:spPr>
            <a:xfrm>
              <a:off x="6782950" y="4826936"/>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F70247A-C1FD-BA4D-D582-4953B859EB06}"/>
                </a:ext>
              </a:extLst>
            </p:cNvPr>
            <p:cNvCxnSpPr>
              <a:cxnSpLocks/>
            </p:cNvCxnSpPr>
            <p:nvPr/>
          </p:nvCxnSpPr>
          <p:spPr>
            <a:xfrm flipH="1">
              <a:off x="8144086" y="4824697"/>
              <a:ext cx="1356565" cy="0"/>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5A38BD29-AF93-92B8-04EA-5F6036EA5835}"/>
                </a:ext>
              </a:extLst>
            </p:cNvPr>
            <p:cNvCxnSpPr>
              <a:cxnSpLocks/>
            </p:cNvCxnSpPr>
            <p:nvPr/>
          </p:nvCxnSpPr>
          <p:spPr>
            <a:xfrm>
              <a:off x="8822571" y="4642842"/>
              <a:ext cx="0" cy="188116"/>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A66E44CF-A082-6FE1-CDED-0D3281B1E8CC}"/>
                </a:ext>
              </a:extLst>
            </p:cNvPr>
            <p:cNvCxnSpPr>
              <a:cxnSpLocks/>
            </p:cNvCxnSpPr>
            <p:nvPr/>
          </p:nvCxnSpPr>
          <p:spPr>
            <a:xfrm>
              <a:off x="8144086" y="4824697"/>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CF83F23-53C6-7093-B633-6AC908B50028}"/>
                </a:ext>
              </a:extLst>
            </p:cNvPr>
            <p:cNvCxnSpPr>
              <a:cxnSpLocks/>
            </p:cNvCxnSpPr>
            <p:nvPr/>
          </p:nvCxnSpPr>
          <p:spPr>
            <a:xfrm>
              <a:off x="9500651" y="4824697"/>
              <a:ext cx="0" cy="134972"/>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DC2D3EA1-93B5-DAB2-A071-B9930ECE761E}"/>
                </a:ext>
              </a:extLst>
            </p:cNvPr>
            <p:cNvCxnSpPr>
              <a:cxnSpLocks/>
            </p:cNvCxnSpPr>
            <p:nvPr/>
          </p:nvCxnSpPr>
          <p:spPr>
            <a:xfrm>
              <a:off x="6102451" y="3196920"/>
              <a:ext cx="0" cy="314467"/>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E40B21EE-8064-2267-07D7-9F9E634B9497}"/>
                </a:ext>
              </a:extLst>
            </p:cNvPr>
            <p:cNvCxnSpPr>
              <a:cxnSpLocks/>
            </p:cNvCxnSpPr>
            <p:nvPr/>
          </p:nvCxnSpPr>
          <p:spPr>
            <a:xfrm>
              <a:off x="8823829" y="3201761"/>
              <a:ext cx="0" cy="314467"/>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93151931-6D64-E705-A383-C821C202CB30}"/>
                </a:ext>
              </a:extLst>
            </p:cNvPr>
            <p:cNvCxnSpPr>
              <a:cxnSpLocks/>
            </p:cNvCxnSpPr>
            <p:nvPr/>
          </p:nvCxnSpPr>
          <p:spPr>
            <a:xfrm>
              <a:off x="8823931" y="2391393"/>
              <a:ext cx="0" cy="314467"/>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32DF30F0-7429-E76F-D72E-1B289ED52718}"/>
                </a:ext>
              </a:extLst>
            </p:cNvPr>
            <p:cNvCxnSpPr>
              <a:cxnSpLocks/>
            </p:cNvCxnSpPr>
            <p:nvPr/>
          </p:nvCxnSpPr>
          <p:spPr>
            <a:xfrm>
              <a:off x="4066394" y="4638080"/>
              <a:ext cx="0" cy="314467"/>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499ED388-64C3-0DD8-F96B-C2B1C4F0D7DB}"/>
                </a:ext>
              </a:extLst>
            </p:cNvPr>
            <p:cNvCxnSpPr>
              <a:cxnSpLocks/>
            </p:cNvCxnSpPr>
            <p:nvPr/>
          </p:nvCxnSpPr>
          <p:spPr>
            <a:xfrm>
              <a:off x="2713539" y="4638080"/>
              <a:ext cx="0" cy="314467"/>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BD35EF4B-546B-95B4-6F1F-2A1892ED2480}"/>
                </a:ext>
              </a:extLst>
            </p:cNvPr>
            <p:cNvCxnSpPr>
              <a:cxnSpLocks/>
            </p:cNvCxnSpPr>
            <p:nvPr/>
          </p:nvCxnSpPr>
          <p:spPr>
            <a:xfrm>
              <a:off x="5421623" y="5591175"/>
              <a:ext cx="0" cy="135281"/>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D4F56F2A-A976-06F7-E91F-3126F6EEAE62}"/>
                </a:ext>
              </a:extLst>
            </p:cNvPr>
            <p:cNvCxnSpPr>
              <a:cxnSpLocks/>
            </p:cNvCxnSpPr>
            <p:nvPr/>
          </p:nvCxnSpPr>
          <p:spPr>
            <a:xfrm>
              <a:off x="6785033" y="5587894"/>
              <a:ext cx="0" cy="135281"/>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716A634E-1806-9B67-C0AA-6C808C6EDCC0}"/>
                </a:ext>
              </a:extLst>
            </p:cNvPr>
            <p:cNvCxnSpPr>
              <a:cxnSpLocks/>
            </p:cNvCxnSpPr>
            <p:nvPr/>
          </p:nvCxnSpPr>
          <p:spPr>
            <a:xfrm>
              <a:off x="8142373" y="5590275"/>
              <a:ext cx="0" cy="135281"/>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0E9D5F7C-4862-60E6-1509-ADC2713A6FA6}"/>
                </a:ext>
              </a:extLst>
            </p:cNvPr>
            <p:cNvCxnSpPr>
              <a:cxnSpLocks/>
            </p:cNvCxnSpPr>
            <p:nvPr/>
          </p:nvCxnSpPr>
          <p:spPr>
            <a:xfrm>
              <a:off x="9500307" y="5590275"/>
              <a:ext cx="0" cy="135281"/>
            </a:xfrm>
            <a:prstGeom prst="line">
              <a:avLst/>
            </a:prstGeom>
            <a:ln w="12700">
              <a:solidFill>
                <a:srgbClr val="334F5D"/>
              </a:solidFill>
              <a:prstDash val="sysDot"/>
            </a:ln>
          </p:spPr>
          <p:style>
            <a:lnRef idx="1">
              <a:schemeClr val="accent1"/>
            </a:lnRef>
            <a:fillRef idx="0">
              <a:schemeClr val="accent1"/>
            </a:fillRef>
            <a:effectRef idx="0">
              <a:schemeClr val="accent1"/>
            </a:effectRef>
            <a:fontRef idx="minor">
              <a:schemeClr val="tx1"/>
            </a:fontRef>
          </p:style>
        </p:cxnSp>
      </p:grpSp>
      <p:sp>
        <p:nvSpPr>
          <p:cNvPr id="135" name="Footer Placeholder 134">
            <a:extLst>
              <a:ext uri="{FF2B5EF4-FFF2-40B4-BE49-F238E27FC236}">
                <a16:creationId xmlns:a16="http://schemas.microsoft.com/office/drawing/2014/main" id="{0A1F9F41-3300-40D2-AD94-0C2B88367DBE}"/>
              </a:ext>
            </a:extLst>
          </p:cNvPr>
          <p:cNvSpPr>
            <a:spLocks noGrp="1"/>
          </p:cNvSpPr>
          <p:nvPr>
            <p:ph type="ftr" sz="quarter" idx="3"/>
          </p:nvPr>
        </p:nvSpPr>
        <p:spPr/>
        <p:txBody>
          <a:bodyPr/>
          <a:lstStyle/>
          <a:p>
            <a:r>
              <a:rPr lang="en-US" dirty="0"/>
              <a:t>FISH, fluorescence in situ hybridization; NGS, next-generation sequencing; non-</a:t>
            </a:r>
            <a:r>
              <a:rPr lang="en-US" dirty="0" err="1"/>
              <a:t>MEC</a:t>
            </a:r>
            <a:r>
              <a:rPr lang="en-US" dirty="0"/>
              <a:t>, non-medullary thyroid cancer; Q-PCR, quantitative PCR.</a:t>
            </a:r>
          </a:p>
          <a:p>
            <a:r>
              <a:rPr lang="en-US" dirty="0"/>
              <a:t>Belli C, et al. </a:t>
            </a:r>
            <a:r>
              <a:rPr lang="en-US" i="1" dirty="0"/>
              <a:t>Ann Oncol. </a:t>
            </a:r>
            <a:r>
              <a:rPr lang="en-US" dirty="0"/>
              <a:t>2021;32:337-50.</a:t>
            </a:r>
          </a:p>
        </p:txBody>
      </p:sp>
    </p:spTree>
    <p:extLst>
      <p:ext uri="{BB962C8B-B14F-4D97-AF65-F5344CB8AC3E}">
        <p14:creationId xmlns:p14="http://schemas.microsoft.com/office/powerpoint/2010/main" val="1020013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BCBB7-BF21-D3FF-28EB-1022F9CA8082}"/>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C023722A-0EAB-E807-8144-3DD8960547B2}"/>
              </a:ext>
            </a:extLst>
          </p:cNvPr>
          <p:cNvSpPr>
            <a:spLocks noGrp="1"/>
          </p:cNvSpPr>
          <p:nvPr>
            <p:ph idx="1"/>
          </p:nvPr>
        </p:nvSpPr>
        <p:spPr/>
        <p:txBody>
          <a:bodyPr>
            <a:normAutofit/>
          </a:bodyPr>
          <a:lstStyle/>
          <a:p>
            <a:r>
              <a:rPr lang="en-US" sz="3200" dirty="0"/>
              <a:t>It is important to be aware of available assays and their benefits and limitations</a:t>
            </a:r>
          </a:p>
          <a:p>
            <a:endParaRPr lang="en-US" sz="3200" dirty="0"/>
          </a:p>
          <a:p>
            <a:r>
              <a:rPr lang="en-US" sz="3200" dirty="0"/>
              <a:t>For </a:t>
            </a:r>
            <a:r>
              <a:rPr lang="en-US" sz="3200" i="1" dirty="0"/>
              <a:t>RET</a:t>
            </a:r>
            <a:r>
              <a:rPr lang="en-US" sz="3200" dirty="0"/>
              <a:t> fusions, it is important to identify these alterations to allow use of targeted therapies</a:t>
            </a:r>
          </a:p>
          <a:p>
            <a:endParaRPr lang="en-US" sz="3200" dirty="0"/>
          </a:p>
          <a:p>
            <a:r>
              <a:rPr lang="en-US" sz="3200" dirty="0"/>
              <a:t>RNA-based NGS is the preferred testing modality</a:t>
            </a:r>
          </a:p>
        </p:txBody>
      </p:sp>
    </p:spTree>
    <p:extLst>
      <p:ext uri="{BB962C8B-B14F-4D97-AF65-F5344CB8AC3E}">
        <p14:creationId xmlns:p14="http://schemas.microsoft.com/office/powerpoint/2010/main" val="2770255967"/>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661</Words>
  <Application>Microsoft Office PowerPoint</Application>
  <PresentationFormat>Widescreen</PresentationFormat>
  <Paragraphs>74</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HemOnc-2020</vt:lpstr>
      <vt:lpstr>What is the Preferred Molecular Testing Method to Detect RET Fusions in NSCLC</vt:lpstr>
      <vt:lpstr>Disclaimer</vt:lpstr>
      <vt:lpstr>RET Fusions Across Cancers</vt:lpstr>
      <vt:lpstr>RET Testing</vt:lpstr>
      <vt:lpstr>The Role of Liquid Biopsy Testing for RET Fusions in NSCLC</vt:lpstr>
      <vt:lpstr>Recommended RET Testing for NSCLC</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2022-12-06T20:06:09Z</dcterms:modified>
</cp:coreProperties>
</file>