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6"/>
  </p:notesMasterIdLst>
  <p:sldIdLst>
    <p:sldId id="8764" r:id="rId2"/>
    <p:sldId id="256" r:id="rId3"/>
    <p:sldId id="8643" r:id="rId4"/>
    <p:sldId id="569" r:id="rId5"/>
    <p:sldId id="8757" r:id="rId6"/>
    <p:sldId id="8758" r:id="rId7"/>
    <p:sldId id="8759" r:id="rId8"/>
    <p:sldId id="8752" r:id="rId9"/>
    <p:sldId id="8753" r:id="rId10"/>
    <p:sldId id="8761" r:id="rId11"/>
    <p:sldId id="8762" r:id="rId12"/>
    <p:sldId id="8754" r:id="rId13"/>
    <p:sldId id="8763" r:id="rId14"/>
    <p:sldId id="875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6969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3B992-AFBB-45EF-A674-7EF3B9B294FC}" v="6" dt="2022-12-21T19:10:13.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0" autoAdjust="0"/>
    <p:restoredTop sz="91077" autoAdjust="0"/>
  </p:normalViewPr>
  <p:slideViewPr>
    <p:cSldViewPr snapToGrid="0">
      <p:cViewPr varScale="1">
        <p:scale>
          <a:sx n="67" d="100"/>
          <a:sy n="67" d="100"/>
        </p:scale>
        <p:origin x="760" y="44"/>
      </p:cViewPr>
      <p:guideLst>
        <p:guide orient="horz" pos="244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1637327133818"/>
          <c:y val="5.4773628786125586E-2"/>
          <c:w val="0.87469577406446386"/>
          <c:h val="0.77215720622012873"/>
        </c:manualLayout>
      </c:layout>
      <c:barChart>
        <c:barDir val="col"/>
        <c:grouping val="clustered"/>
        <c:varyColors val="0"/>
        <c:ser>
          <c:idx val="0"/>
          <c:order val="0"/>
          <c:spPr>
            <a:solidFill>
              <a:schemeClr val="accent1"/>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invertIfNegative val="0"/>
          <c:dPt>
            <c:idx val="0"/>
            <c:invertIfNegative val="0"/>
            <c:bubble3D val="0"/>
            <c:spPr>
              <a:solidFill>
                <a:schemeClr val="accent5"/>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extLst>
              <c:ext xmlns:c16="http://schemas.microsoft.com/office/drawing/2014/chart" uri="{C3380CC4-5D6E-409C-BE32-E72D297353CC}">
                <c16:uniqueId val="{00000002-D377-5A4D-B568-5A9710A9822C}"/>
              </c:ext>
            </c:extLst>
          </c:dPt>
          <c:dPt>
            <c:idx val="1"/>
            <c:invertIfNegative val="0"/>
            <c:bubble3D val="0"/>
            <c:spPr>
              <a:solidFill>
                <a:schemeClr val="bg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extLst>
              <c:ext xmlns:c16="http://schemas.microsoft.com/office/drawing/2014/chart" uri="{C3380CC4-5D6E-409C-BE32-E72D297353CC}">
                <c16:uniqueId val="{00000001-D377-5A4D-B568-5A9710A9822C}"/>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D377-5A4D-B568-5A9710A9822C}"/>
                </c:ext>
              </c:extLst>
            </c:dLbl>
            <c:dLbl>
              <c:idx val="1"/>
              <c:layout>
                <c:manualLayout>
                  <c:x val="5.0057496146241514E-3"/>
                  <c:y val="0.104811891777807"/>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3142247120366873"/>
                      <c:h val="0.1041096435127809"/>
                    </c:manualLayout>
                  </c15:layout>
                </c:ext>
                <c:ext xmlns:c16="http://schemas.microsoft.com/office/drawing/2014/chart" uri="{C3380CC4-5D6E-409C-BE32-E72D297353CC}">
                  <c16:uniqueId val="{00000001-D377-5A4D-B568-5A9710A9822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Sheet1!$B$2:$B$3</c:f>
              <c:numCache>
                <c:formatCode>0%</c:formatCode>
                <c:ptCount val="2"/>
                <c:pt idx="0">
                  <c:v>0.22</c:v>
                </c:pt>
                <c:pt idx="1">
                  <c:v>0.03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PAC 200 mg BID</c:v>
                      </c:pt>
                      <c:pt idx="1">
                        <c:v>BAT</c:v>
                      </c:pt>
                    </c:strCache>
                  </c:strRef>
                </c15:cat>
              </c15:filteredCategoryTitle>
            </c:ext>
            <c:ext xmlns:c16="http://schemas.microsoft.com/office/drawing/2014/chart" uri="{C3380CC4-5D6E-409C-BE32-E72D297353CC}">
              <c16:uniqueId val="{00000003-D377-5A4D-B568-5A9710A9822C}"/>
            </c:ext>
          </c:extLst>
        </c:ser>
        <c:dLbls>
          <c:showLegendKey val="0"/>
          <c:showVal val="0"/>
          <c:showCatName val="0"/>
          <c:showSerName val="0"/>
          <c:showPercent val="0"/>
          <c:showBubbleSize val="0"/>
        </c:dLbls>
        <c:gapWidth val="69"/>
        <c:overlap val="-27"/>
        <c:axId val="1308128559"/>
        <c:axId val="1306467327"/>
      </c:barChart>
      <c:catAx>
        <c:axId val="1308128559"/>
        <c:scaling>
          <c:orientation val="minMax"/>
        </c:scaling>
        <c:delete val="0"/>
        <c:axPos val="b"/>
        <c:numFmt formatCode="General" sourceLinked="1"/>
        <c:majorTickMark val="out"/>
        <c:minorTickMark val="none"/>
        <c:tickLblPos val="nextTo"/>
        <c:spPr>
          <a:noFill/>
          <a:ln w="12700"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06467327"/>
        <c:crosses val="autoZero"/>
        <c:auto val="1"/>
        <c:lblAlgn val="ctr"/>
        <c:lblOffset val="100"/>
        <c:noMultiLvlLbl val="0"/>
      </c:catAx>
      <c:valAx>
        <c:axId val="1306467327"/>
        <c:scaling>
          <c:orientation val="minMax"/>
          <c:max val="0.35000000000000003"/>
        </c:scaling>
        <c:delete val="1"/>
        <c:axPos val="l"/>
        <c:numFmt formatCode="0%" sourceLinked="1"/>
        <c:majorTickMark val="out"/>
        <c:minorTickMark val="none"/>
        <c:tickLblPos val="nextTo"/>
        <c:crossAx val="1308128559"/>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1637327133818"/>
          <c:y val="1.3099519596776309E-2"/>
          <c:w val="0.87469577406446386"/>
          <c:h val="0.81383171886348327"/>
        </c:manualLayout>
      </c:layout>
      <c:barChart>
        <c:barDir val="col"/>
        <c:grouping val="clustered"/>
        <c:varyColors val="0"/>
        <c:ser>
          <c:idx val="0"/>
          <c:order val="0"/>
          <c:spPr>
            <a:solidFill>
              <a:schemeClr val="accent1"/>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invertIfNegative val="0"/>
          <c:dPt>
            <c:idx val="0"/>
            <c:invertIfNegative val="0"/>
            <c:bubble3D val="0"/>
            <c:spPr>
              <a:solidFill>
                <a:schemeClr val="accent5"/>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extLst>
              <c:ext xmlns:c16="http://schemas.microsoft.com/office/drawing/2014/chart" uri="{C3380CC4-5D6E-409C-BE32-E72D297353CC}">
                <c16:uniqueId val="{00000000-76F9-4B02-BB3D-004D0A793931}"/>
              </c:ext>
            </c:extLst>
          </c:dPt>
          <c:dPt>
            <c:idx val="1"/>
            <c:invertIfNegative val="0"/>
            <c:bubble3D val="0"/>
            <c:spPr>
              <a:solidFill>
                <a:schemeClr val="bg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extLst>
              <c:ext xmlns:c16="http://schemas.microsoft.com/office/drawing/2014/chart" uri="{C3380CC4-5D6E-409C-BE32-E72D297353CC}">
                <c16:uniqueId val="{00000001-E192-CD46-91DF-41882E2F8269}"/>
              </c:ext>
            </c:extLst>
          </c:dPt>
          <c:dLbls>
            <c:dLbl>
              <c:idx val="1"/>
              <c:layout>
                <c:manualLayout>
                  <c:x val="3.6166998429580386E-3"/>
                  <c:y val="0.10903523394499427"/>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1286168490467469"/>
                      <c:h val="0.11405748212707496"/>
                    </c:manualLayout>
                  </c15:layout>
                </c:ext>
                <c:ext xmlns:c16="http://schemas.microsoft.com/office/drawing/2014/chart" uri="{C3380CC4-5D6E-409C-BE32-E72D297353CC}">
                  <c16:uniqueId val="{00000001-E192-CD46-91DF-41882E2F826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Sheet1!$B$2:$B$3</c:f>
              <c:numCache>
                <c:formatCode>0%</c:formatCode>
                <c:ptCount val="2"/>
                <c:pt idx="0">
                  <c:v>0.28999999999999998</c:v>
                </c:pt>
                <c:pt idx="1">
                  <c:v>0.03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PAC 200 mg BID</c:v>
                      </c:pt>
                      <c:pt idx="1">
                        <c:v>BAT</c:v>
                      </c:pt>
                    </c:strCache>
                  </c:strRef>
                </c15:cat>
              </c15:filteredCategoryTitle>
            </c:ext>
            <c:ext xmlns:c16="http://schemas.microsoft.com/office/drawing/2014/chart" uri="{C3380CC4-5D6E-409C-BE32-E72D297353CC}">
              <c16:uniqueId val="{00000004-E192-CD46-91DF-41882E2F8269}"/>
            </c:ext>
          </c:extLst>
        </c:ser>
        <c:dLbls>
          <c:showLegendKey val="0"/>
          <c:showVal val="0"/>
          <c:showCatName val="0"/>
          <c:showSerName val="0"/>
          <c:showPercent val="0"/>
          <c:showBubbleSize val="0"/>
        </c:dLbls>
        <c:gapWidth val="69"/>
        <c:overlap val="-27"/>
        <c:axId val="1308128559"/>
        <c:axId val="1306467327"/>
      </c:barChart>
      <c:catAx>
        <c:axId val="1308128559"/>
        <c:scaling>
          <c:orientation val="minMax"/>
        </c:scaling>
        <c:delete val="0"/>
        <c:axPos val="b"/>
        <c:numFmt formatCode="General" sourceLinked="1"/>
        <c:majorTickMark val="out"/>
        <c:minorTickMark val="none"/>
        <c:tickLblPos val="nextTo"/>
        <c:spPr>
          <a:noFill/>
          <a:ln w="12700"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06467327"/>
        <c:crosses val="autoZero"/>
        <c:auto val="1"/>
        <c:lblAlgn val="ctr"/>
        <c:lblOffset val="100"/>
        <c:noMultiLvlLbl val="0"/>
      </c:catAx>
      <c:valAx>
        <c:axId val="1306467327"/>
        <c:scaling>
          <c:orientation val="minMax"/>
          <c:max val="0.35000000000000003"/>
        </c:scaling>
        <c:delete val="1"/>
        <c:axPos val="l"/>
        <c:numFmt formatCode="0%" sourceLinked="1"/>
        <c:majorTickMark val="out"/>
        <c:minorTickMark val="none"/>
        <c:tickLblPos val="nextTo"/>
        <c:crossAx val="1308128559"/>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1637327133818"/>
          <c:y val="1.3099519596776309E-2"/>
          <c:w val="0.87469577406446386"/>
          <c:h val="0.81383171886348327"/>
        </c:manualLayout>
      </c:layout>
      <c:barChart>
        <c:barDir val="col"/>
        <c:grouping val="clustered"/>
        <c:varyColors val="0"/>
        <c:ser>
          <c:idx val="0"/>
          <c:order val="0"/>
          <c:spPr>
            <a:solidFill>
              <a:schemeClr val="accent1"/>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invertIfNegative val="0"/>
          <c:dPt>
            <c:idx val="0"/>
            <c:invertIfNegative val="0"/>
            <c:bubble3D val="0"/>
            <c:spPr>
              <a:solidFill>
                <a:schemeClr val="accent5"/>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extLst>
              <c:ext xmlns:c16="http://schemas.microsoft.com/office/drawing/2014/chart" uri="{C3380CC4-5D6E-409C-BE32-E72D297353CC}">
                <c16:uniqueId val="{00000000-EF43-417D-8ADA-8BAC8B1F8EEE}"/>
              </c:ext>
            </c:extLst>
          </c:dPt>
          <c:dPt>
            <c:idx val="1"/>
            <c:invertIfNegative val="0"/>
            <c:bubble3D val="0"/>
            <c:spPr>
              <a:solidFill>
                <a:schemeClr val="bg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extLst>
              <c:ext xmlns:c16="http://schemas.microsoft.com/office/drawing/2014/chart" uri="{C3380CC4-5D6E-409C-BE32-E72D297353CC}">
                <c16:uniqueId val="{00000001-4286-43D5-B47B-96D28BE791D3}"/>
              </c:ext>
            </c:extLst>
          </c:dPt>
          <c:dLbls>
            <c:dLbl>
              <c:idx val="1"/>
              <c:layout>
                <c:manualLayout>
                  <c:x val="3.6166998429580386E-3"/>
                  <c:y val="0.16460099843365797"/>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1286168490467469"/>
                      <c:h val="0.11405748212707496"/>
                    </c:manualLayout>
                  </c15:layout>
                </c:ext>
                <c:ext xmlns:c16="http://schemas.microsoft.com/office/drawing/2014/chart" uri="{C3380CC4-5D6E-409C-BE32-E72D297353CC}">
                  <c16:uniqueId val="{00000001-4286-43D5-B47B-96D28BE791D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Sheet1!$B$2:$B$3</c:f>
              <c:numCache>
                <c:formatCode>0%</c:formatCode>
                <c:ptCount val="2"/>
                <c:pt idx="0">
                  <c:v>0.25</c:v>
                </c:pt>
                <c:pt idx="1">
                  <c:v>0.12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PAC 200 mg BID</c:v>
                      </c:pt>
                      <c:pt idx="1">
                        <c:v>BAT</c:v>
                      </c:pt>
                    </c:strCache>
                  </c:strRef>
                </c15:cat>
              </c15:filteredCategoryTitle>
            </c:ext>
            <c:ext xmlns:c16="http://schemas.microsoft.com/office/drawing/2014/chart" uri="{C3380CC4-5D6E-409C-BE32-E72D297353CC}">
              <c16:uniqueId val="{00000002-4286-43D5-B47B-96D28BE791D3}"/>
            </c:ext>
          </c:extLst>
        </c:ser>
        <c:dLbls>
          <c:showLegendKey val="0"/>
          <c:showVal val="0"/>
          <c:showCatName val="0"/>
          <c:showSerName val="0"/>
          <c:showPercent val="0"/>
          <c:showBubbleSize val="0"/>
        </c:dLbls>
        <c:gapWidth val="69"/>
        <c:overlap val="-27"/>
        <c:axId val="1308128559"/>
        <c:axId val="1306467327"/>
      </c:barChart>
      <c:catAx>
        <c:axId val="1308128559"/>
        <c:scaling>
          <c:orientation val="minMax"/>
        </c:scaling>
        <c:delete val="0"/>
        <c:axPos val="b"/>
        <c:numFmt formatCode="General" sourceLinked="1"/>
        <c:majorTickMark val="out"/>
        <c:minorTickMark val="none"/>
        <c:tickLblPos val="nextTo"/>
        <c:spPr>
          <a:noFill/>
          <a:ln w="12700"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06467327"/>
        <c:crosses val="autoZero"/>
        <c:auto val="1"/>
        <c:lblAlgn val="ctr"/>
        <c:lblOffset val="100"/>
        <c:noMultiLvlLbl val="0"/>
      </c:catAx>
      <c:valAx>
        <c:axId val="1306467327"/>
        <c:scaling>
          <c:orientation val="minMax"/>
          <c:max val="0.35000000000000003"/>
        </c:scaling>
        <c:delete val="1"/>
        <c:axPos val="l"/>
        <c:numFmt formatCode="0%" sourceLinked="1"/>
        <c:majorTickMark val="out"/>
        <c:minorTickMark val="none"/>
        <c:tickLblPos val="nextTo"/>
        <c:crossAx val="1308128559"/>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60123917012886E-2"/>
          <c:y val="6.1537990356933473E-3"/>
          <c:w val="0.87469577406446386"/>
          <c:h val="0.81383171886348327"/>
        </c:manualLayout>
      </c:layout>
      <c:barChart>
        <c:barDir val="col"/>
        <c:grouping val="clustered"/>
        <c:varyColors val="0"/>
        <c:ser>
          <c:idx val="0"/>
          <c:order val="0"/>
          <c:spPr>
            <a:solidFill>
              <a:schemeClr val="accent1"/>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invertIfNegative val="0"/>
          <c:dPt>
            <c:idx val="0"/>
            <c:invertIfNegative val="0"/>
            <c:bubble3D val="0"/>
            <c:spPr>
              <a:solidFill>
                <a:schemeClr val="accent5"/>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extLst>
              <c:ext xmlns:c16="http://schemas.microsoft.com/office/drawing/2014/chart" uri="{C3380CC4-5D6E-409C-BE32-E72D297353CC}">
                <c16:uniqueId val="{00000000-1EF7-4C9D-9885-83A5326C0DFD}"/>
              </c:ext>
            </c:extLst>
          </c:dPt>
          <c:dPt>
            <c:idx val="1"/>
            <c:invertIfNegative val="0"/>
            <c:bubble3D val="0"/>
            <c:spPr>
              <a:solidFill>
                <a:schemeClr val="bg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extLst>
              <c:ext xmlns:c16="http://schemas.microsoft.com/office/drawing/2014/chart" uri="{C3380CC4-5D6E-409C-BE32-E72D297353CC}">
                <c16:uniqueId val="{00000001-DD50-48D7-8106-C3D428C896C4}"/>
              </c:ext>
            </c:extLst>
          </c:dPt>
          <c:dLbls>
            <c:dLbl>
              <c:idx val="1"/>
              <c:layout>
                <c:manualLayout>
                  <c:x val="3.6166998429580386E-3"/>
                  <c:y val="0.16460099843365797"/>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1286168490467469"/>
                      <c:h val="0.11405748212707496"/>
                    </c:manualLayout>
                  </c15:layout>
                </c:ext>
                <c:ext xmlns:c16="http://schemas.microsoft.com/office/drawing/2014/chart" uri="{C3380CC4-5D6E-409C-BE32-E72D297353CC}">
                  <c16:uniqueId val="{00000001-DD50-48D7-8106-C3D428C896C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Sheet1!$B$2:$B$3</c:f>
              <c:numCache>
                <c:formatCode>0%</c:formatCode>
                <c:ptCount val="2"/>
                <c:pt idx="0">
                  <c:v>0.22</c:v>
                </c:pt>
                <c:pt idx="1">
                  <c:v>0.09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PAC 200 mg BID</c:v>
                      </c:pt>
                      <c:pt idx="1">
                        <c:v>BAT</c:v>
                      </c:pt>
                    </c:strCache>
                  </c:strRef>
                </c15:cat>
              </c15:filteredCategoryTitle>
            </c:ext>
            <c:ext xmlns:c16="http://schemas.microsoft.com/office/drawing/2014/chart" uri="{C3380CC4-5D6E-409C-BE32-E72D297353CC}">
              <c16:uniqueId val="{00000002-DD50-48D7-8106-C3D428C896C4}"/>
            </c:ext>
          </c:extLst>
        </c:ser>
        <c:dLbls>
          <c:showLegendKey val="0"/>
          <c:showVal val="0"/>
          <c:showCatName val="0"/>
          <c:showSerName val="0"/>
          <c:showPercent val="0"/>
          <c:showBubbleSize val="0"/>
        </c:dLbls>
        <c:gapWidth val="69"/>
        <c:overlap val="-27"/>
        <c:axId val="1308128559"/>
        <c:axId val="1306467327"/>
      </c:barChart>
      <c:catAx>
        <c:axId val="1308128559"/>
        <c:scaling>
          <c:orientation val="minMax"/>
        </c:scaling>
        <c:delete val="0"/>
        <c:axPos val="b"/>
        <c:numFmt formatCode="General" sourceLinked="1"/>
        <c:majorTickMark val="out"/>
        <c:minorTickMark val="none"/>
        <c:tickLblPos val="nextTo"/>
        <c:spPr>
          <a:noFill/>
          <a:ln w="12700"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06467327"/>
        <c:crosses val="autoZero"/>
        <c:auto val="1"/>
        <c:lblAlgn val="ctr"/>
        <c:lblOffset val="100"/>
        <c:noMultiLvlLbl val="0"/>
      </c:catAx>
      <c:valAx>
        <c:axId val="1306467327"/>
        <c:scaling>
          <c:orientation val="minMax"/>
          <c:max val="0.35000000000000003"/>
        </c:scaling>
        <c:delete val="1"/>
        <c:axPos val="l"/>
        <c:numFmt formatCode="0%" sourceLinked="1"/>
        <c:majorTickMark val="out"/>
        <c:minorTickMark val="none"/>
        <c:tickLblPos val="nextTo"/>
        <c:crossAx val="1308128559"/>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891027870369879E-2"/>
          <c:y val="4.2841058341874655E-2"/>
          <c:w val="0.9162209464428287"/>
          <c:h val="0.81383171886348327"/>
        </c:manualLayout>
      </c:layout>
      <c:barChart>
        <c:barDir val="col"/>
        <c:grouping val="clustered"/>
        <c:varyColors val="0"/>
        <c:ser>
          <c:idx val="0"/>
          <c:order val="0"/>
          <c:spPr>
            <a:solidFill>
              <a:srgbClr val="0099B0"/>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invertIfNegative val="0"/>
          <c:dPt>
            <c:idx val="1"/>
            <c:invertIfNegative val="0"/>
            <c:bubble3D val="0"/>
            <c:spPr>
              <a:solidFill>
                <a:srgbClr val="0099B0"/>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extLst>
              <c:ext xmlns:c16="http://schemas.microsoft.com/office/drawing/2014/chart" uri="{C3380CC4-5D6E-409C-BE32-E72D297353CC}">
                <c16:uniqueId val="{00000001-BA9C-43C2-A153-CBE0007BB5E0}"/>
              </c:ext>
            </c:extLst>
          </c:dPt>
          <c:dLbls>
            <c:dLbl>
              <c:idx val="1"/>
              <c:layout>
                <c:manualLayout>
                  <c:x val="3.6166998429580386E-3"/>
                  <c:y val="0.16460099843365797"/>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1286168490467469"/>
                      <c:h val="0.11405748212707496"/>
                    </c:manualLayout>
                  </c15:layout>
                </c:ext>
                <c:ext xmlns:c16="http://schemas.microsoft.com/office/drawing/2014/chart" uri="{C3380CC4-5D6E-409C-BE32-E72D297353CC}">
                  <c16:uniqueId val="{00000001-BA9C-43C2-A153-CBE0007BB5E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Sheet1!$B$2:$B$3</c:f>
              <c:numCache>
                <c:formatCode>0.00</c:formatCode>
                <c:ptCount val="2"/>
                <c:pt idx="0">
                  <c:v>1.06</c:v>
                </c:pt>
                <c:pt idx="1">
                  <c:v>0.67</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Baseline</c:v>
                      </c:pt>
                      <c:pt idx="1">
                        <c:v>Week 24</c:v>
                      </c:pt>
                    </c:strCache>
                  </c:strRef>
                </c15:cat>
              </c15:filteredCategoryTitle>
            </c:ext>
            <c:ext xmlns:c16="http://schemas.microsoft.com/office/drawing/2014/chart" uri="{C3380CC4-5D6E-409C-BE32-E72D297353CC}">
              <c16:uniqueId val="{00000002-BA9C-43C2-A153-CBE0007BB5E0}"/>
            </c:ext>
          </c:extLst>
        </c:ser>
        <c:ser>
          <c:idx val="1"/>
          <c:order val="1"/>
          <c:spPr>
            <a:solidFill>
              <a:srgbClr val="888888"/>
            </a:solidFill>
            <a:ln>
              <a:noFill/>
            </a:ln>
            <a:effectLst>
              <a:outerShdw blurRad="63500" sx="102000" sy="102000" algn="ctr" rotWithShape="0">
                <a:prstClr val="black">
                  <a:alpha val="40000"/>
                </a:prstClr>
              </a:outerShdw>
            </a:effectLst>
            <a:scene3d>
              <a:camera prst="orthographicFront"/>
              <a:lightRig rig="threePt" dir="t"/>
            </a:scene3d>
            <a:sp3d prstMaterial="matte">
              <a:bevelT w="25400" h="25400"/>
              <a:contourClr>
                <a:srgbClr val="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Sheet1!$C$2:$C$3</c:f>
              <c:numCache>
                <c:formatCode>General</c:formatCode>
                <c:ptCount val="2"/>
                <c:pt idx="0">
                  <c:v>1.71</c:v>
                </c:pt>
                <c:pt idx="1">
                  <c:v>1.33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Pac 200 mg BID</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Baseline</c:v>
                      </c:pt>
                      <c:pt idx="1">
                        <c:v>Week 24</c:v>
                      </c:pt>
                    </c:strCache>
                  </c:strRef>
                </c15:cat>
              </c15:filteredCategoryTitle>
            </c:ext>
            <c:ext xmlns:c16="http://schemas.microsoft.com/office/drawing/2014/chart" uri="{C3380CC4-5D6E-409C-BE32-E72D297353CC}">
              <c16:uniqueId val="{00000003-2161-459A-B6B1-3AA98C1DD83D}"/>
            </c:ext>
          </c:extLst>
        </c:ser>
        <c:dLbls>
          <c:showLegendKey val="0"/>
          <c:showVal val="0"/>
          <c:showCatName val="0"/>
          <c:showSerName val="0"/>
          <c:showPercent val="0"/>
          <c:showBubbleSize val="0"/>
        </c:dLbls>
        <c:gapWidth val="69"/>
        <c:overlap val="-27"/>
        <c:axId val="1308128559"/>
        <c:axId val="1306467327"/>
      </c:barChart>
      <c:catAx>
        <c:axId val="1308128559"/>
        <c:scaling>
          <c:orientation val="minMax"/>
        </c:scaling>
        <c:delete val="0"/>
        <c:axPos val="b"/>
        <c:numFmt formatCode="General" sourceLinked="1"/>
        <c:majorTickMark val="out"/>
        <c:minorTickMark val="none"/>
        <c:tickLblPos val="nextTo"/>
        <c:spPr>
          <a:noFill/>
          <a:ln w="12700"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06467327"/>
        <c:crosses val="autoZero"/>
        <c:auto val="1"/>
        <c:lblAlgn val="ctr"/>
        <c:lblOffset val="100"/>
        <c:noMultiLvlLbl val="0"/>
      </c:catAx>
      <c:valAx>
        <c:axId val="1306467327"/>
        <c:scaling>
          <c:orientation val="minMax"/>
          <c:max val="1.8"/>
          <c:min val="0"/>
        </c:scaling>
        <c:delete val="1"/>
        <c:axPos val="l"/>
        <c:numFmt formatCode="0.00" sourceLinked="1"/>
        <c:majorTickMark val="out"/>
        <c:minorTickMark val="none"/>
        <c:tickLblPos val="nextTo"/>
        <c:crossAx val="1308128559"/>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71422-4274-3D4F-8582-1744C4D5796F}" type="slidenum">
              <a:rPr lang="en-US" smtClean="0"/>
              <a:t>3</a:t>
            </a:fld>
            <a:endParaRPr lang="en-US"/>
          </a:p>
        </p:txBody>
      </p:sp>
    </p:spTree>
    <p:extLst>
      <p:ext uri="{BB962C8B-B14F-4D97-AF65-F5344CB8AC3E}">
        <p14:creationId xmlns:p14="http://schemas.microsoft.com/office/powerpoint/2010/main" val="404418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8B9FB43-D938-4D4A-B028-1EFCE5AD65F2}" type="slidenum">
              <a:rPr lang="de-DE" altLang="de-DE" smtClean="0"/>
              <a:pPr>
                <a:defRPr/>
              </a:pPr>
              <a:t>12</a:t>
            </a:fld>
            <a:endParaRPr lang="de-DE" altLang="de-DE"/>
          </a:p>
        </p:txBody>
      </p:sp>
    </p:spTree>
    <p:extLst>
      <p:ext uri="{BB962C8B-B14F-4D97-AF65-F5344CB8AC3E}">
        <p14:creationId xmlns:p14="http://schemas.microsoft.com/office/powerpoint/2010/main" val="168971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2EF1ED-33D8-4194-BAF8-E6BC5B51ED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366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267993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9364025-668E-C84C-BC69-CE67C22A3DD5}" type="slidenum">
              <a:rPr lang="en-US" smtClean="0"/>
              <a:t>4</a:t>
            </a:fld>
            <a:endParaRPr lang="en-US"/>
          </a:p>
        </p:txBody>
      </p:sp>
      <p:sp>
        <p:nvSpPr>
          <p:cNvPr id="3" name="Notes Placeholder 2">
            <a:extLst>
              <a:ext uri="{FF2B5EF4-FFF2-40B4-BE49-F238E27FC236}">
                <a16:creationId xmlns:a16="http://schemas.microsoft.com/office/drawing/2014/main" id="{CF9A1C37-6EAF-4AFD-975D-1403F25AB1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99651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771422-4274-3D4F-8582-1744C4D579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24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9FB43-D938-4D4A-B028-1EFCE5AD65F2}" type="slidenum">
              <a:rPr kumimoji="0" lang="de-DE" alt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alt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70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2EF1ED-33D8-4194-BAF8-E6BC5B51ED0B}" type="slidenum">
              <a:rPr kumimoji="0" lang="en-US" sz="1200" b="0" i="0" u="none" strike="noStrike" kern="1200" cap="none" spc="0" normalizeH="0" baseline="0" noProof="0" smtClean="0">
                <a:ln>
                  <a:noFill/>
                </a:ln>
                <a:solidFill>
                  <a:prstClr val="black"/>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227145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0176" rtl="0" eaLnBrk="1" fontAlgn="auto" latinLnBrk="0" hangingPunct="1">
              <a:lnSpc>
                <a:spcPct val="100000"/>
              </a:lnSpc>
              <a:spcBef>
                <a:spcPts val="0"/>
              </a:spcBef>
              <a:spcAft>
                <a:spcPts val="0"/>
              </a:spcAft>
              <a:buClrTx/>
              <a:buSzTx/>
              <a:buFontTx/>
              <a:buNone/>
              <a:tabLst/>
              <a:defRPr/>
            </a:pPr>
            <a:fld id="{FA765F8F-FC81-4EC5-BCED-E8F4252ABAF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017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09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771422-4274-3D4F-8582-1744C4D5796F}" type="slidenum">
              <a:rPr lang="en-US" smtClean="0"/>
              <a:t>9</a:t>
            </a:fld>
            <a:endParaRPr lang="en-US"/>
          </a:p>
        </p:txBody>
      </p:sp>
    </p:spTree>
    <p:extLst>
      <p:ext uri="{BB962C8B-B14F-4D97-AF65-F5344CB8AC3E}">
        <p14:creationId xmlns:p14="http://schemas.microsoft.com/office/powerpoint/2010/main" val="23266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64025-668E-C84C-BC69-CE67C22A3D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32189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64025-668E-C84C-BC69-CE67C22A3D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48473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B715-DDCC-184D-B2D7-D091E66023EF}"/>
              </a:ext>
            </a:extLst>
          </p:cNvPr>
          <p:cNvSpPr>
            <a:spLocks noGrp="1"/>
          </p:cNvSpPr>
          <p:nvPr>
            <p:ph type="title"/>
          </p:nvPr>
        </p:nvSpPr>
        <p:spPr>
          <a:xfrm>
            <a:off x="699912" y="327441"/>
            <a:ext cx="10792178" cy="92099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ACBFAA7-E18F-214C-B258-46BD7FCF3DA2}"/>
              </a:ext>
            </a:extLst>
          </p:cNvPr>
          <p:cNvSpPr>
            <a:spLocks noGrp="1"/>
          </p:cNvSpPr>
          <p:nvPr>
            <p:ph idx="1" hasCustomPrompt="1"/>
          </p:nvPr>
        </p:nvSpPr>
        <p:spPr>
          <a:xfrm>
            <a:off x="699912" y="1350221"/>
            <a:ext cx="5275720" cy="4593380"/>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FC3C44D1-6018-C14B-AADC-3D4356627D72}"/>
              </a:ext>
            </a:extLst>
          </p:cNvPr>
          <p:cNvSpPr>
            <a:spLocks noGrp="1"/>
          </p:cNvSpPr>
          <p:nvPr>
            <p:ph idx="10" hasCustomPrompt="1"/>
          </p:nvPr>
        </p:nvSpPr>
        <p:spPr>
          <a:xfrm>
            <a:off x="6216368" y="1350221"/>
            <a:ext cx="5275720" cy="4593380"/>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5E3874B8-9CF3-B84C-966C-0EBDD5046885}"/>
              </a:ext>
            </a:extLst>
          </p:cNvPr>
          <p:cNvSpPr>
            <a:spLocks noGrp="1"/>
          </p:cNvSpPr>
          <p:nvPr>
            <p:ph type="sldNum" sz="quarter" idx="4"/>
          </p:nvPr>
        </p:nvSpPr>
        <p:spPr>
          <a:xfrm>
            <a:off x="11425286" y="6463722"/>
            <a:ext cx="699911" cy="284206"/>
          </a:xfrm>
          <a:prstGeom prst="rect">
            <a:avLst/>
          </a:prstGeom>
        </p:spPr>
        <p:txBody>
          <a:bodyPr lIns="182880" anchor="ctr"/>
          <a:lstStyle>
            <a:lvl1pPr algn="l">
              <a:defRPr sz="1200">
                <a:solidFill>
                  <a:schemeClr val="accent5">
                    <a:lumMod val="75000"/>
                  </a:schemeClr>
                </a:solidFill>
              </a:defRPr>
            </a:lvl1pPr>
          </a:lstStyle>
          <a:p>
            <a:fld id="{2DB2551F-0F36-184F-87EE-E0604C929E46}" type="slidenum">
              <a:rPr lang="en-US" smtClean="0"/>
              <a:pPr/>
              <a:t>‹#›</a:t>
            </a:fld>
            <a:endParaRPr lang="en-US"/>
          </a:p>
        </p:txBody>
      </p:sp>
      <p:sp>
        <p:nvSpPr>
          <p:cNvPr id="7" name="Text Placeholder 4">
            <a:extLst>
              <a:ext uri="{FF2B5EF4-FFF2-40B4-BE49-F238E27FC236}">
                <a16:creationId xmlns:a16="http://schemas.microsoft.com/office/drawing/2014/main" id="{C656DBD9-166C-D14A-8B9D-37306A35850E}"/>
              </a:ext>
            </a:extLst>
          </p:cNvPr>
          <p:cNvSpPr>
            <a:spLocks noGrp="1"/>
          </p:cNvSpPr>
          <p:nvPr>
            <p:ph type="body" sz="quarter" idx="11"/>
          </p:nvPr>
        </p:nvSpPr>
        <p:spPr>
          <a:xfrm>
            <a:off x="699912" y="6155474"/>
            <a:ext cx="6889947" cy="592454"/>
          </a:xfrm>
        </p:spPr>
        <p:txBody>
          <a:bodyPr anchor="b">
            <a:noAutofit/>
          </a:bodyPr>
          <a:lstStyle>
            <a:lvl1pPr marL="0" indent="0">
              <a:spcAft>
                <a:spcPts val="0"/>
              </a:spcAft>
              <a:buNone/>
              <a:defRPr sz="9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870621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lear w reference">
    <p:spTree>
      <p:nvGrpSpPr>
        <p:cNvPr id="1" name=""/>
        <p:cNvGrpSpPr/>
        <p:nvPr/>
      </p:nvGrpSpPr>
      <p:grpSpPr>
        <a:xfrm>
          <a:off x="0" y="0"/>
          <a:ext cx="0" cy="0"/>
          <a:chOff x="0" y="0"/>
          <a:chExt cx="0" cy="0"/>
        </a:xfrm>
      </p:grpSpPr>
      <p:sp>
        <p:nvSpPr>
          <p:cNvPr id="5" name="Title 1"/>
          <p:cNvSpPr>
            <a:spLocks noGrp="1"/>
          </p:cNvSpPr>
          <p:nvPr>
            <p:ph type="title"/>
          </p:nvPr>
        </p:nvSpPr>
        <p:spPr>
          <a:xfrm>
            <a:off x="719668" y="132515"/>
            <a:ext cx="10752667" cy="828675"/>
          </a:xfrm>
          <a:prstGeom prst="rect">
            <a:avLst/>
          </a:prstGeom>
        </p:spPr>
        <p:txBody>
          <a:bodyPr lIns="0" tIns="0" rIns="0" bIns="0" anchor="ctr" anchorCtr="0">
            <a:normAutofit/>
          </a:bodyPr>
          <a:lstStyle>
            <a:lvl1pPr>
              <a:lnSpc>
                <a:spcPct val="90000"/>
              </a:lnSpc>
              <a:defRPr/>
            </a:lvl1pPr>
          </a:lstStyle>
          <a:p>
            <a:r>
              <a:rPr lang="en-US"/>
              <a:t>Click to edit Master title style</a:t>
            </a:r>
          </a:p>
        </p:txBody>
      </p:sp>
      <p:sp>
        <p:nvSpPr>
          <p:cNvPr id="7" name="Text Placeholder 3"/>
          <p:cNvSpPr>
            <a:spLocks noGrp="1"/>
          </p:cNvSpPr>
          <p:nvPr>
            <p:ph type="body" sz="quarter" idx="14" hasCustomPrompt="1"/>
          </p:nvPr>
        </p:nvSpPr>
        <p:spPr>
          <a:xfrm>
            <a:off x="0" y="6443188"/>
            <a:ext cx="12191999" cy="278332"/>
          </a:xfrm>
          <a:noFill/>
        </p:spPr>
        <p:txBody>
          <a:bodyPr wrap="square" lIns="180000" tIns="36000" rIns="180000" bIns="72000" anchor="b" anchorCtr="0">
            <a:spAutoFit/>
          </a:bodyPr>
          <a:lstStyle>
            <a:lvl1pPr>
              <a:lnSpc>
                <a:spcPct val="100000"/>
              </a:lnSpc>
              <a:spcAft>
                <a:spcPts val="600"/>
              </a:spcAft>
              <a:defRPr sz="1100" b="0" i="0"/>
            </a:lvl1pPr>
          </a:lstStyle>
          <a:p>
            <a:pPr lvl="0"/>
            <a:r>
              <a:rPr lang="en-US"/>
              <a:t>Reference</a:t>
            </a:r>
          </a:p>
        </p:txBody>
      </p:sp>
    </p:spTree>
    <p:extLst>
      <p:ext uri="{BB962C8B-B14F-4D97-AF65-F5344CB8AC3E}">
        <p14:creationId xmlns:p14="http://schemas.microsoft.com/office/powerpoint/2010/main" val="4019841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lank Interi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F8B36-41C7-4D42-933B-53E1FE1CE54B}"/>
              </a:ext>
            </a:extLst>
          </p:cNvPr>
          <p:cNvSpPr>
            <a:spLocks noGrp="1"/>
          </p:cNvSpPr>
          <p:nvPr>
            <p:ph type="title"/>
          </p:nvPr>
        </p:nvSpPr>
        <p:spPr>
          <a:xfrm>
            <a:off x="640080" y="1"/>
            <a:ext cx="9646920" cy="914399"/>
          </a:xfrm>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5AEE9B9F-FC8A-8E48-A135-8177DD1C8E16}"/>
              </a:ext>
            </a:extLst>
          </p:cNvPr>
          <p:cNvSpPr>
            <a:spLocks noGrp="1"/>
          </p:cNvSpPr>
          <p:nvPr>
            <p:ph type="sldNum" sz="quarter" idx="11"/>
          </p:nvPr>
        </p:nvSpPr>
        <p:spPr/>
        <p:txBody>
          <a:bodyPr/>
          <a:lstStyle/>
          <a:p>
            <a:fld id="{10A8D34C-940D-7F45-9599-A41E7A961AC0}" type="slidenum">
              <a:rPr lang="en-US" smtClean="0"/>
              <a:pPr/>
              <a:t>‹#›</a:t>
            </a:fld>
            <a:endParaRPr lang="en-US"/>
          </a:p>
        </p:txBody>
      </p:sp>
    </p:spTree>
    <p:extLst>
      <p:ext uri="{BB962C8B-B14F-4D97-AF65-F5344CB8AC3E}">
        <p14:creationId xmlns:p14="http://schemas.microsoft.com/office/powerpoint/2010/main" val="1117331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Blank Interi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F8B36-41C7-4D42-933B-53E1FE1CE54B}"/>
              </a:ext>
            </a:extLst>
          </p:cNvPr>
          <p:cNvSpPr>
            <a:spLocks noGrp="1"/>
          </p:cNvSpPr>
          <p:nvPr>
            <p:ph type="title"/>
          </p:nvPr>
        </p:nvSpPr>
        <p:spPr>
          <a:xfrm>
            <a:off x="640080" y="1"/>
            <a:ext cx="9646920" cy="914399"/>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5AEE9B9F-FC8A-8E48-A135-8177DD1C8E16}"/>
              </a:ext>
            </a:extLst>
          </p:cNvPr>
          <p:cNvSpPr>
            <a:spLocks noGrp="1"/>
          </p:cNvSpPr>
          <p:nvPr>
            <p:ph type="sldNum" sz="quarter" idx="11"/>
          </p:nvPr>
        </p:nvSpPr>
        <p:spPr/>
        <p:txBody>
          <a:bodyPr/>
          <a:lstStyle/>
          <a:p>
            <a:fld id="{10A8D34C-940D-7F45-9599-A41E7A961AC0}" type="slidenum">
              <a:rPr lang="en-US" smtClean="0"/>
              <a:pPr/>
              <a:t>‹#›</a:t>
            </a:fld>
            <a:endParaRPr lang="en-US"/>
          </a:p>
        </p:txBody>
      </p:sp>
      <p:sp>
        <p:nvSpPr>
          <p:cNvPr id="4" name="Content Placeholder 11">
            <a:extLst>
              <a:ext uri="{FF2B5EF4-FFF2-40B4-BE49-F238E27FC236}">
                <a16:creationId xmlns:a16="http://schemas.microsoft.com/office/drawing/2014/main" id="{DE47062C-43BA-4290-8E7F-8B3DE9F65354}"/>
              </a:ext>
            </a:extLst>
          </p:cNvPr>
          <p:cNvSpPr>
            <a:spLocks noGrp="1"/>
          </p:cNvSpPr>
          <p:nvPr>
            <p:ph sz="quarter" idx="13" hasCustomPrompt="1"/>
          </p:nvPr>
        </p:nvSpPr>
        <p:spPr>
          <a:xfrm>
            <a:off x="640080" y="5976471"/>
            <a:ext cx="10713719" cy="273050"/>
          </a:xfrm>
          <a:prstGeom prst="rect">
            <a:avLst/>
          </a:prstGeom>
        </p:spPr>
        <p:txBody>
          <a:bodyPr/>
          <a:lstStyle>
            <a:lvl1pPr marL="45720" indent="0">
              <a:buFontTx/>
              <a:buNone/>
              <a:defRPr sz="800" baseline="0">
                <a:solidFill>
                  <a:schemeClr val="accent3"/>
                </a:solidFill>
              </a:defRPr>
            </a:lvl1pPr>
          </a:lstStyle>
          <a:p>
            <a:pPr lvl="0"/>
            <a:r>
              <a:rPr lang="en-US"/>
              <a:t>*Example of a footnote. N </a:t>
            </a:r>
            <a:r>
              <a:rPr lang="en-US" err="1"/>
              <a:t>Engl</a:t>
            </a:r>
            <a:r>
              <a:rPr lang="en-US"/>
              <a:t> J Med. 2003;349:2012-2021.</a:t>
            </a:r>
          </a:p>
        </p:txBody>
      </p:sp>
    </p:spTree>
    <p:extLst>
      <p:ext uri="{BB962C8B-B14F-4D97-AF65-F5344CB8AC3E}">
        <p14:creationId xmlns:p14="http://schemas.microsoft.com/office/powerpoint/2010/main" val="2426792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ntent Only w reference">
    <p:spTree>
      <p:nvGrpSpPr>
        <p:cNvPr id="1" name=""/>
        <p:cNvGrpSpPr/>
        <p:nvPr/>
      </p:nvGrpSpPr>
      <p:grpSpPr>
        <a:xfrm>
          <a:off x="0" y="0"/>
          <a:ext cx="0" cy="0"/>
          <a:chOff x="0" y="0"/>
          <a:chExt cx="0" cy="0"/>
        </a:xfrm>
      </p:grpSpPr>
      <p:sp>
        <p:nvSpPr>
          <p:cNvPr id="4" name="Title 1"/>
          <p:cNvSpPr>
            <a:spLocks noGrp="1"/>
          </p:cNvSpPr>
          <p:nvPr>
            <p:ph type="title"/>
          </p:nvPr>
        </p:nvSpPr>
        <p:spPr>
          <a:xfrm>
            <a:off x="719668" y="132515"/>
            <a:ext cx="10752667" cy="828675"/>
          </a:xfrm>
          <a:prstGeom prst="rect">
            <a:avLst/>
          </a:prstGeom>
        </p:spPr>
        <p:txBody>
          <a:bodyPr lIns="0" tIns="0" rIns="0" bIns="0" anchor="ctr" anchorCtr="0">
            <a:normAutofit/>
          </a:bodyPr>
          <a:lstStyle>
            <a:lvl1pPr>
              <a:lnSpc>
                <a:spcPct val="90000"/>
              </a:lnSpc>
              <a:defRPr/>
            </a:lvl1pPr>
          </a:lstStyle>
          <a:p>
            <a:r>
              <a:rPr lang="en-US"/>
              <a:t>Click to edit Master title style</a:t>
            </a:r>
          </a:p>
        </p:txBody>
      </p:sp>
      <p:sp>
        <p:nvSpPr>
          <p:cNvPr id="5" name="Text Placeholder 3"/>
          <p:cNvSpPr>
            <a:spLocks noGrp="1"/>
          </p:cNvSpPr>
          <p:nvPr>
            <p:ph type="body" sz="quarter" idx="14" hasCustomPrompt="1"/>
          </p:nvPr>
        </p:nvSpPr>
        <p:spPr>
          <a:xfrm>
            <a:off x="0" y="6579668"/>
            <a:ext cx="12191999" cy="278332"/>
          </a:xfrm>
          <a:noFill/>
        </p:spPr>
        <p:txBody>
          <a:bodyPr wrap="square" lIns="180000" tIns="36000" rIns="180000" bIns="72000" anchor="b" anchorCtr="0">
            <a:spAutoFit/>
          </a:bodyPr>
          <a:lstStyle>
            <a:lvl1pPr>
              <a:lnSpc>
                <a:spcPct val="100000"/>
              </a:lnSpc>
              <a:spcAft>
                <a:spcPts val="600"/>
              </a:spcAft>
              <a:defRPr sz="1100" b="0" i="0"/>
            </a:lvl1pPr>
          </a:lstStyle>
          <a:p>
            <a:pPr lvl="0"/>
            <a:r>
              <a:rPr lang="en-US"/>
              <a:t>Reference</a:t>
            </a:r>
          </a:p>
        </p:txBody>
      </p:sp>
      <p:sp>
        <p:nvSpPr>
          <p:cNvPr id="6" name="Content Placeholder 4"/>
          <p:cNvSpPr>
            <a:spLocks noGrp="1"/>
          </p:cNvSpPr>
          <p:nvPr>
            <p:ph sz="quarter" idx="11"/>
          </p:nvPr>
        </p:nvSpPr>
        <p:spPr>
          <a:xfrm>
            <a:off x="719668" y="1274618"/>
            <a:ext cx="10752667" cy="5065222"/>
          </a:xfrm>
          <a:prstGeom prst="rect">
            <a:avLst/>
          </a:prstGeom>
        </p:spPr>
        <p:txBody>
          <a:bodyPr/>
          <a:lstStyle>
            <a:lvl1pPr>
              <a:spcBef>
                <a:spcPts val="1200"/>
              </a:spcBef>
              <a:spcAft>
                <a:spcPts val="1200"/>
              </a:spcAft>
              <a:defRPr/>
            </a:lvl1pPr>
            <a:lvl2pPr marL="252000" indent="-252000">
              <a:defRPr/>
            </a:lvl2pPr>
            <a:lvl3pPr marL="504000" indent="-252000">
              <a:defRPr/>
            </a:lvl3pPr>
            <a:lvl4pPr marL="756000" indent="-252000">
              <a:defRPr/>
            </a:lvl4pPr>
            <a:lvl5pPr marL="1008000" indent="-2520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59052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LBU Clear w reference">
    <p:spTree>
      <p:nvGrpSpPr>
        <p:cNvPr id="1" name=""/>
        <p:cNvGrpSpPr/>
        <p:nvPr/>
      </p:nvGrpSpPr>
      <p:grpSpPr>
        <a:xfrm>
          <a:off x="0" y="0"/>
          <a:ext cx="0" cy="0"/>
          <a:chOff x="0" y="0"/>
          <a:chExt cx="0" cy="0"/>
        </a:xfrm>
      </p:grpSpPr>
      <p:sp>
        <p:nvSpPr>
          <p:cNvPr id="5" name="Title 1"/>
          <p:cNvSpPr>
            <a:spLocks noGrp="1"/>
          </p:cNvSpPr>
          <p:nvPr>
            <p:ph type="title"/>
          </p:nvPr>
        </p:nvSpPr>
        <p:spPr>
          <a:xfrm>
            <a:off x="719668" y="132515"/>
            <a:ext cx="10752667" cy="828675"/>
          </a:xfrm>
          <a:prstGeom prst="rect">
            <a:avLst/>
          </a:prstGeom>
        </p:spPr>
        <p:txBody>
          <a:bodyPr lIns="0" tIns="0" rIns="0" bIns="0" anchor="ctr" anchorCtr="0">
            <a:normAutofit/>
          </a:bodyPr>
          <a:lstStyle>
            <a:lvl1pPr>
              <a:lnSpc>
                <a:spcPct val="90000"/>
              </a:lnSpc>
              <a:defRPr b="0" i="0">
                <a:latin typeface="Roboto Condensed" panose="02000000000000000000" pitchFamily="2" charset="0"/>
              </a:defRPr>
            </a:lvl1pPr>
          </a:lstStyle>
          <a:p>
            <a:r>
              <a:rPr lang="en-US" dirty="0"/>
              <a:t>Click to edit Master title style</a:t>
            </a:r>
          </a:p>
        </p:txBody>
      </p:sp>
      <p:sp>
        <p:nvSpPr>
          <p:cNvPr id="7" name="Text Placeholder 3"/>
          <p:cNvSpPr>
            <a:spLocks noGrp="1"/>
          </p:cNvSpPr>
          <p:nvPr>
            <p:ph type="body" sz="quarter" idx="14" hasCustomPrompt="1"/>
          </p:nvPr>
        </p:nvSpPr>
        <p:spPr>
          <a:xfrm>
            <a:off x="0" y="6400800"/>
            <a:ext cx="12191999" cy="278332"/>
          </a:xfrm>
          <a:noFill/>
        </p:spPr>
        <p:txBody>
          <a:bodyPr wrap="square" lIns="180000" tIns="36000" rIns="180000" bIns="72000" anchor="b" anchorCtr="0">
            <a:spAutoFit/>
          </a:bodyPr>
          <a:lstStyle>
            <a:lvl1pPr>
              <a:lnSpc>
                <a:spcPct val="100000"/>
              </a:lnSpc>
              <a:spcAft>
                <a:spcPts val="0"/>
              </a:spcAft>
              <a:defRPr sz="1100" b="0" i="0"/>
            </a:lvl1pPr>
          </a:lstStyle>
          <a:p>
            <a:pPr lvl="0"/>
            <a:r>
              <a:rPr lang="en-US"/>
              <a:t>Reference</a:t>
            </a:r>
          </a:p>
        </p:txBody>
      </p:sp>
      <p:sp>
        <p:nvSpPr>
          <p:cNvPr id="21" name="TextBox 20">
            <a:extLst>
              <a:ext uri="{FF2B5EF4-FFF2-40B4-BE49-F238E27FC236}">
                <a16:creationId xmlns:a16="http://schemas.microsoft.com/office/drawing/2014/main" id="{8037DE0D-B369-4024-A966-884A1BF5DDA7}"/>
              </a:ext>
            </a:extLst>
          </p:cNvPr>
          <p:cNvSpPr txBox="1"/>
          <p:nvPr userDrawn="1"/>
        </p:nvSpPr>
        <p:spPr>
          <a:xfrm>
            <a:off x="2022271" y="6661792"/>
            <a:ext cx="8147457" cy="196208"/>
          </a:xfrm>
          <a:prstGeom prst="rect">
            <a:avLst/>
          </a:prstGeom>
          <a:noFill/>
        </p:spPr>
        <p:txBody>
          <a:bodyPr wrap="square" rtlCol="0">
            <a:spAutoFit/>
          </a:bodyPr>
          <a:lstStyle>
            <a:defPPr>
              <a:defRPr lang="de-DE"/>
            </a:defPPr>
            <a:lvl1pPr marL="0" marR="0" lvl="0" indent="0" algn="ctr" defTabSz="914400" latinLnBrk="0">
              <a:lnSpc>
                <a:spcPct val="100000"/>
              </a:lnSpc>
              <a:buClrTx/>
              <a:buSzTx/>
              <a:buFontTx/>
              <a:buNone/>
              <a:tabLst/>
              <a:defRPr kumimoji="0" sz="900" b="0" i="0" u="none" strike="noStrike" cap="none" normalizeH="0" baseline="0">
                <a:ln>
                  <a:noFill/>
                </a:ln>
                <a:solidFill>
                  <a:schemeClr val="accent6"/>
                </a:solidFill>
                <a:effectLst/>
                <a:latin typeface="+mj-lt"/>
                <a:cs typeface="Segoe UI" panose="020B0502040204020203" pitchFamily="34" charset="0"/>
              </a:defRPr>
            </a:lvl1pPr>
          </a:lstStyle>
          <a:p>
            <a:pPr lvl="0"/>
            <a:r>
              <a:rPr lang="en-US" altLang="en-US" sz="675">
                <a:solidFill>
                  <a:srgbClr val="7F7F7F"/>
                </a:solidFill>
                <a:latin typeface="Franklin Gothic Book" panose="020B0503020102020204" pitchFamily="34" charset="0"/>
              </a:rPr>
              <a:t>These materials are provided to you solely as an educational resource for your personal use. Any commercial use or distribution of these materials or any portion thereof is strictly prohibited.</a:t>
            </a:r>
          </a:p>
        </p:txBody>
      </p:sp>
    </p:spTree>
    <p:extLst>
      <p:ext uri="{BB962C8B-B14F-4D97-AF65-F5344CB8AC3E}">
        <p14:creationId xmlns:p14="http://schemas.microsoft.com/office/powerpoint/2010/main" val="243367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hyperlink" Target="http://www.guidetopharmacology.org/GRAC/LigandScreenDisplayForward?ligandId=5688&amp;screenId=2" TargetMode="External"/><Relationship Id="rId3" Type="http://schemas.openxmlformats.org/officeDocument/2006/relationships/image" Target="../media/image10.jpeg"/><Relationship Id="rId7"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jpeg"/><Relationship Id="rId11" Type="http://schemas.openxmlformats.org/officeDocument/2006/relationships/hyperlink" Target="https://www.nature.com/articles/leu2011148" TargetMode="External"/><Relationship Id="rId5" Type="http://schemas.openxmlformats.org/officeDocument/2006/relationships/image" Target="../media/image12.jpeg"/><Relationship Id="rId10" Type="http://schemas.openxmlformats.org/officeDocument/2006/relationships/hyperlink" Target="https://www.ncbi.nlm.nih.gov/pmc/articles/PMC4993559/" TargetMode="External"/><Relationship Id="rId4" Type="http://schemas.openxmlformats.org/officeDocument/2006/relationships/image" Target="../media/image11.jpeg"/><Relationship Id="rId9" Type="http://schemas.openxmlformats.org/officeDocument/2006/relationships/hyperlink" Target="http://www.guidetopharmacology.org/GRAC/LigandScreenDisplayForward?ligandId=5716&amp;screenId=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DEAF-52AB-A6FD-FE3A-269A6ECA2CB0}"/>
              </a:ext>
            </a:extLst>
          </p:cNvPr>
          <p:cNvSpPr>
            <a:spLocks noGrp="1"/>
          </p:cNvSpPr>
          <p:nvPr>
            <p:ph type="title"/>
          </p:nvPr>
        </p:nvSpPr>
        <p:spPr/>
        <p:txBody>
          <a:bodyPr/>
          <a:lstStyle/>
          <a:p>
            <a:r>
              <a:rPr lang="en-US" dirty="0"/>
              <a:t>The Mechanism of Action of</a:t>
            </a:r>
            <a:br>
              <a:rPr lang="en-US" dirty="0"/>
            </a:br>
            <a:r>
              <a:rPr lang="en-US" dirty="0"/>
              <a:t>JAK Inhibitors for Myelofibrosis</a:t>
            </a:r>
          </a:p>
        </p:txBody>
      </p:sp>
      <p:sp>
        <p:nvSpPr>
          <p:cNvPr id="6" name="Text Placeholder 5">
            <a:extLst>
              <a:ext uri="{FF2B5EF4-FFF2-40B4-BE49-F238E27FC236}">
                <a16:creationId xmlns:a16="http://schemas.microsoft.com/office/drawing/2014/main" id="{035ADF61-878F-FEBD-26F0-234369305AA8}"/>
              </a:ext>
            </a:extLst>
          </p:cNvPr>
          <p:cNvSpPr>
            <a:spLocks noGrp="1"/>
          </p:cNvSpPr>
          <p:nvPr>
            <p:ph type="body" idx="1"/>
          </p:nvPr>
        </p:nvSpPr>
        <p:spPr>
          <a:xfrm>
            <a:off x="609601" y="4171951"/>
            <a:ext cx="10515600" cy="2686050"/>
          </a:xfrm>
        </p:spPr>
        <p:txBody>
          <a:bodyPr>
            <a:normAutofit/>
          </a:bodyPr>
          <a:lstStyle/>
          <a:p>
            <a:r>
              <a:rPr lang="en-US" dirty="0"/>
              <a:t>John </a:t>
            </a:r>
            <a:r>
              <a:rPr lang="en-US" dirty="0" err="1"/>
              <a:t>Mascarenhas</a:t>
            </a:r>
            <a:r>
              <a:rPr lang="en-US" dirty="0"/>
              <a:t>, MD</a:t>
            </a:r>
            <a:br>
              <a:rPr lang="en-US" dirty="0"/>
            </a:br>
            <a:r>
              <a:rPr lang="en-US" dirty="0"/>
              <a:t>Director, Adult Leukemia Program </a:t>
            </a:r>
            <a:br>
              <a:rPr lang="en-US" dirty="0"/>
            </a:br>
            <a:r>
              <a:rPr lang="en-US" dirty="0"/>
              <a:t>Leader, Myeloproliferative Disorders Clinical Research Program</a:t>
            </a:r>
            <a:br>
              <a:rPr lang="en-US" dirty="0"/>
            </a:br>
            <a:r>
              <a:rPr lang="en-US" dirty="0"/>
              <a:t>Tisch Cancer Institute, Division of Hematology and Oncology </a:t>
            </a:r>
            <a:br>
              <a:rPr lang="en-US" dirty="0"/>
            </a:br>
            <a:r>
              <a:rPr lang="en-US" dirty="0"/>
              <a:t>Icahn School of Medicine at Mount Sinai</a:t>
            </a:r>
            <a:br>
              <a:rPr lang="en-US" dirty="0"/>
            </a:br>
            <a:r>
              <a:rPr lang="en-US" dirty="0"/>
              <a:t>New York, NY</a:t>
            </a:r>
          </a:p>
        </p:txBody>
      </p:sp>
    </p:spTree>
    <p:extLst>
      <p:ext uri="{BB962C8B-B14F-4D97-AF65-F5344CB8AC3E}">
        <p14:creationId xmlns:p14="http://schemas.microsoft.com/office/powerpoint/2010/main" val="522162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F83662-6FF7-1013-DD10-FACE09F47B62}"/>
              </a:ext>
            </a:extLst>
          </p:cNvPr>
          <p:cNvGrpSpPr/>
          <p:nvPr/>
        </p:nvGrpSpPr>
        <p:grpSpPr>
          <a:xfrm>
            <a:off x="617731" y="1625600"/>
            <a:ext cx="4843269" cy="2950412"/>
            <a:chOff x="617731" y="2614457"/>
            <a:chExt cx="2437901" cy="1961557"/>
          </a:xfrm>
        </p:grpSpPr>
        <p:cxnSp>
          <p:nvCxnSpPr>
            <p:cNvPr id="27" name="Elbow Connector 26">
              <a:extLst>
                <a:ext uri="{FF2B5EF4-FFF2-40B4-BE49-F238E27FC236}">
                  <a16:creationId xmlns:a16="http://schemas.microsoft.com/office/drawing/2014/main" id="{F8D06F85-0BC1-5242-B573-C9113FED5A17}"/>
                </a:ext>
              </a:extLst>
            </p:cNvPr>
            <p:cNvCxnSpPr>
              <a:cxnSpLocks/>
            </p:cNvCxnSpPr>
            <p:nvPr/>
          </p:nvCxnSpPr>
          <p:spPr>
            <a:xfrm rot="16200000" flipV="1">
              <a:off x="1676753" y="3314346"/>
              <a:ext cx="1134234" cy="544788"/>
            </a:xfrm>
            <a:prstGeom prst="bentConnector3">
              <a:avLst>
                <a:gd name="adj1" fmla="val 9941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26B6E8A9-3C90-2F4F-AC25-BE23EB2840EB}"/>
                </a:ext>
              </a:extLst>
            </p:cNvPr>
            <p:cNvCxnSpPr>
              <a:cxnSpLocks/>
            </p:cNvCxnSpPr>
            <p:nvPr/>
          </p:nvCxnSpPr>
          <p:spPr>
            <a:xfrm flipV="1">
              <a:off x="1454069" y="3028143"/>
              <a:ext cx="581060" cy="558596"/>
            </a:xfrm>
            <a:prstGeom prst="bentConnector3">
              <a:avLst>
                <a:gd name="adj1" fmla="val -5417"/>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0324E541-AF96-7B46-8FE8-B405F5BAB810}"/>
                </a:ext>
              </a:extLst>
            </p:cNvPr>
            <p:cNvGraphicFramePr/>
            <p:nvPr>
              <p:extLst>
                <p:ext uri="{D42A27DB-BD31-4B8C-83A1-F6EECF244321}">
                  <p14:modId xmlns:p14="http://schemas.microsoft.com/office/powerpoint/2010/main" val="1293154171"/>
                </p:ext>
              </p:extLst>
            </p:nvPr>
          </p:nvGraphicFramePr>
          <p:xfrm>
            <a:off x="617731" y="2614457"/>
            <a:ext cx="2437901" cy="196155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7FD32E87-9E94-EE4B-95BB-B10ECC8A6079}"/>
                </a:ext>
              </a:extLst>
            </p:cNvPr>
            <p:cNvSpPr/>
            <p:nvPr/>
          </p:nvSpPr>
          <p:spPr>
            <a:xfrm>
              <a:off x="1744599" y="2936589"/>
              <a:ext cx="454947" cy="204623"/>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404040"/>
                  </a:solidFill>
                  <a:effectLst/>
                  <a:uLnTx/>
                  <a:uFillTx/>
                  <a:latin typeface="Arial" panose="020B0604020202020204"/>
                  <a:ea typeface="+mn-ea"/>
                  <a:cs typeface="+mn-cs"/>
                </a:rPr>
                <a:t>P </a:t>
              </a:r>
              <a:r>
                <a:rPr kumimoji="0" lang="en-US" sz="1400" b="0" i="0" u="none" strike="noStrike" kern="1200" cap="none" spc="0" normalizeH="0" baseline="0" noProof="0">
                  <a:ln>
                    <a:noFill/>
                  </a:ln>
                  <a:solidFill>
                    <a:srgbClr val="404040"/>
                  </a:solidFill>
                  <a:effectLst/>
                  <a:uLnTx/>
                  <a:uFillTx/>
                  <a:latin typeface="Arial" panose="020B0604020202020204"/>
                  <a:ea typeface="+mn-ea"/>
                  <a:cs typeface="+mn-cs"/>
                </a:rPr>
                <a:t>=.001</a:t>
              </a:r>
            </a:p>
          </p:txBody>
        </p:sp>
      </p:grpSp>
      <p:sp>
        <p:nvSpPr>
          <p:cNvPr id="6" name="Title 5">
            <a:extLst>
              <a:ext uri="{FF2B5EF4-FFF2-40B4-BE49-F238E27FC236}">
                <a16:creationId xmlns:a16="http://schemas.microsoft.com/office/drawing/2014/main" id="{E3628943-23B5-4541-8654-1B217D7B8D4F}"/>
              </a:ext>
            </a:extLst>
          </p:cNvPr>
          <p:cNvSpPr>
            <a:spLocks noGrp="1"/>
          </p:cNvSpPr>
          <p:nvPr>
            <p:ph type="title"/>
          </p:nvPr>
        </p:nvSpPr>
        <p:spPr/>
        <p:txBody>
          <a:bodyPr>
            <a:normAutofit/>
          </a:bodyPr>
          <a:lstStyle/>
          <a:p>
            <a:r>
              <a:rPr lang="en-US" sz="2800" noProof="0" dirty="0"/>
              <a:t>PERSIST-2</a:t>
            </a:r>
            <a:br>
              <a:rPr lang="en-US" sz="2800" dirty="0"/>
            </a:br>
            <a:r>
              <a:rPr lang="en-US" sz="2400" i="1" noProof="0" dirty="0"/>
              <a:t>Spleen</a:t>
            </a:r>
            <a:r>
              <a:rPr lang="en-US" sz="2400" i="1" dirty="0"/>
              <a:t> Volume </a:t>
            </a:r>
            <a:r>
              <a:rPr lang="en-US" sz="2400" i="1" noProof="0" dirty="0"/>
              <a:t>Responses ≥35% at Week 24</a:t>
            </a:r>
            <a:endParaRPr lang="en-US" sz="2800" i="1" noProof="0" dirty="0"/>
          </a:p>
        </p:txBody>
      </p:sp>
      <p:sp>
        <p:nvSpPr>
          <p:cNvPr id="2" name="Footer Placeholder 1">
            <a:extLst>
              <a:ext uri="{FF2B5EF4-FFF2-40B4-BE49-F238E27FC236}">
                <a16:creationId xmlns:a16="http://schemas.microsoft.com/office/drawing/2014/main" id="{3279DBF6-2960-BC6D-FBA7-D808B02352AD}"/>
              </a:ext>
            </a:extLst>
          </p:cNvPr>
          <p:cNvSpPr>
            <a:spLocks noGrp="1"/>
          </p:cNvSpPr>
          <p:nvPr>
            <p:ph type="ftr" sz="quarter" idx="3"/>
          </p:nvPr>
        </p:nvSpPr>
        <p:spPr/>
        <p:txBody>
          <a:bodyPr/>
          <a:lstStyle/>
          <a:p>
            <a:r>
              <a:rPr lang="it-IT" sz="1050" dirty="0"/>
              <a:t>PAC, pacritinib</a:t>
            </a:r>
          </a:p>
          <a:p>
            <a:endParaRPr lang="it-IT" sz="1050" dirty="0"/>
          </a:p>
          <a:p>
            <a:r>
              <a:rPr lang="it-IT" sz="1050" dirty="0"/>
              <a:t>Mascarenhas J, et al. </a:t>
            </a:r>
            <a:r>
              <a:rPr lang="it-IT" sz="1050" i="1" dirty="0"/>
              <a:t>JAMA Oncol. </a:t>
            </a:r>
            <a:r>
              <a:rPr lang="it-IT" sz="1050" dirty="0"/>
              <a:t>2018;4(5):652-659. </a:t>
            </a:r>
          </a:p>
        </p:txBody>
      </p:sp>
      <p:graphicFrame>
        <p:nvGraphicFramePr>
          <p:cNvPr id="25" name="Chart 24">
            <a:extLst>
              <a:ext uri="{FF2B5EF4-FFF2-40B4-BE49-F238E27FC236}">
                <a16:creationId xmlns:a16="http://schemas.microsoft.com/office/drawing/2014/main" id="{4F7AC35A-698F-B840-9A98-78B3C3FD87A3}"/>
              </a:ext>
            </a:extLst>
          </p:cNvPr>
          <p:cNvGraphicFramePr/>
          <p:nvPr>
            <p:extLst>
              <p:ext uri="{D42A27DB-BD31-4B8C-83A1-F6EECF244321}">
                <p14:modId xmlns:p14="http://schemas.microsoft.com/office/powerpoint/2010/main" val="4155395957"/>
              </p:ext>
            </p:extLst>
          </p:nvPr>
        </p:nvGraphicFramePr>
        <p:xfrm>
          <a:off x="6357519" y="1991773"/>
          <a:ext cx="4666081" cy="258424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6615E39-9E1D-B34D-8EEF-C6DD8DB52BA7}"/>
              </a:ext>
            </a:extLst>
          </p:cNvPr>
          <p:cNvSpPr/>
          <p:nvPr/>
        </p:nvSpPr>
        <p:spPr>
          <a:xfrm>
            <a:off x="2017155" y="1480628"/>
            <a:ext cx="221041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ea typeface="+mn-ea"/>
                <a:cs typeface="+mn-cs"/>
              </a:rPr>
              <a:t>ITT Population</a:t>
            </a:r>
            <a:endParaRPr kumimoji="0" lang="en-US" sz="2400" b="0" i="0" u="none" strike="noStrike" kern="1200" cap="none" spc="0" normalizeH="0" baseline="0" noProof="0" dirty="0">
              <a:ln>
                <a:noFill/>
              </a:ln>
              <a:solidFill>
                <a:srgbClr val="404040"/>
              </a:solidFill>
              <a:effectLst/>
              <a:uLnTx/>
              <a:uFillTx/>
              <a:ea typeface="+mn-ea"/>
              <a:cs typeface="+mn-cs"/>
            </a:endParaRPr>
          </a:p>
        </p:txBody>
      </p:sp>
      <p:sp>
        <p:nvSpPr>
          <p:cNvPr id="23" name="Rectangle 22">
            <a:extLst>
              <a:ext uri="{FF2B5EF4-FFF2-40B4-BE49-F238E27FC236}">
                <a16:creationId xmlns:a16="http://schemas.microsoft.com/office/drawing/2014/main" id="{0BC57A7B-1A22-9E45-B4A4-F8FCD56925D2}"/>
              </a:ext>
            </a:extLst>
          </p:cNvPr>
          <p:cNvSpPr/>
          <p:nvPr/>
        </p:nvSpPr>
        <p:spPr>
          <a:xfrm>
            <a:off x="6368833" y="1480627"/>
            <a:ext cx="516731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ea typeface="+mn-ea"/>
                <a:cs typeface="+mn-cs"/>
              </a:rPr>
              <a:t>Patients With Platelets &lt;50</a:t>
            </a:r>
            <a:r>
              <a:rPr kumimoji="0" lang="en-US" sz="2400" b="1" u="none" strike="noStrike" kern="1200" cap="none" spc="0" normalizeH="0" baseline="0" noProof="0" dirty="0">
                <a:ln>
                  <a:noFill/>
                </a:ln>
                <a:solidFill>
                  <a:srgbClr val="404040"/>
                </a:solidFill>
                <a:effectLst/>
                <a:uLnTx/>
                <a:uFillTx/>
                <a:ea typeface="+mn-ea"/>
                <a:cs typeface="+mn-cs"/>
              </a:rPr>
              <a:t>×</a:t>
            </a:r>
            <a:r>
              <a:rPr kumimoji="0" lang="en-US" sz="2400" b="1" i="0" u="none" strike="noStrike" kern="1200" cap="none" spc="0" normalizeH="0" baseline="0" noProof="0" dirty="0">
                <a:ln>
                  <a:noFill/>
                </a:ln>
                <a:solidFill>
                  <a:srgbClr val="404040"/>
                </a:solidFill>
                <a:effectLst/>
                <a:uLnTx/>
                <a:uFillTx/>
                <a:ea typeface="+mn-ea"/>
                <a:cs typeface="+mn-cs"/>
              </a:rPr>
              <a:t>10</a:t>
            </a:r>
            <a:r>
              <a:rPr kumimoji="0" lang="en-US" sz="2400" b="1" i="0" u="none" strike="noStrike" kern="1200" cap="none" spc="0" normalizeH="0" baseline="30000" noProof="0" dirty="0">
                <a:ln>
                  <a:noFill/>
                </a:ln>
                <a:solidFill>
                  <a:srgbClr val="404040"/>
                </a:solidFill>
                <a:effectLst/>
                <a:uLnTx/>
                <a:uFillTx/>
                <a:ea typeface="+mn-ea"/>
                <a:cs typeface="+mn-cs"/>
              </a:rPr>
              <a:t>9</a:t>
            </a:r>
            <a:r>
              <a:rPr kumimoji="0" lang="en-US" sz="2400" b="1" i="0" u="none" strike="noStrike" kern="1200" cap="none" spc="0" normalizeH="0" baseline="0" noProof="0" dirty="0">
                <a:ln>
                  <a:noFill/>
                </a:ln>
                <a:solidFill>
                  <a:srgbClr val="404040"/>
                </a:solidFill>
                <a:effectLst/>
                <a:uLnTx/>
                <a:uFillTx/>
                <a:ea typeface="+mn-ea"/>
                <a:cs typeface="+mn-cs"/>
              </a:rPr>
              <a:t>/L</a:t>
            </a:r>
            <a:endParaRPr kumimoji="0" lang="en-US" sz="2400" b="0" i="0" u="none" strike="noStrike" kern="1200" cap="none" spc="0" normalizeH="0" baseline="0" noProof="0" dirty="0">
              <a:ln>
                <a:noFill/>
              </a:ln>
              <a:solidFill>
                <a:srgbClr val="404040"/>
              </a:solidFill>
              <a:effectLst/>
              <a:uLnTx/>
              <a:uFillTx/>
              <a:ea typeface="+mn-ea"/>
              <a:cs typeface="+mn-cs"/>
            </a:endParaRPr>
          </a:p>
        </p:txBody>
      </p:sp>
      <p:sp>
        <p:nvSpPr>
          <p:cNvPr id="4" name="TextBox 3">
            <a:extLst>
              <a:ext uri="{FF2B5EF4-FFF2-40B4-BE49-F238E27FC236}">
                <a16:creationId xmlns:a16="http://schemas.microsoft.com/office/drawing/2014/main" id="{2B010CB4-5E9C-4208-AEE8-A876CEC38FC1}"/>
              </a:ext>
            </a:extLst>
          </p:cNvPr>
          <p:cNvSpPr txBox="1"/>
          <p:nvPr/>
        </p:nvSpPr>
        <p:spPr>
          <a:xfrm>
            <a:off x="617731" y="4904676"/>
            <a:ext cx="10982425" cy="1015663"/>
          </a:xfrm>
          <a:prstGeom prst="rect">
            <a:avLst/>
          </a:prstGeom>
          <a:solidFill>
            <a:schemeClr val="accent3">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marR="0" lvl="0" algn="l" defTabSz="914400" rtl="0" eaLnBrk="1" fontAlgn="auto" latinLnBrk="0" hangingPunct="1">
              <a:lnSpc>
                <a:spcPct val="100000"/>
              </a:lnSpc>
              <a:spcBef>
                <a:spcPts val="0"/>
              </a:spcBef>
              <a:spcAft>
                <a:spcPts val="0"/>
              </a:spcAft>
              <a:buClr>
                <a:srgbClr val="0191B6"/>
              </a:buClr>
              <a:buSzTx/>
              <a:tabLst/>
              <a:defRPr/>
            </a:pPr>
            <a:r>
              <a:rPr kumimoji="0" lang="en-US" sz="2000" b="0" i="0" u="none" strike="noStrike" kern="1200" cap="none" spc="0" normalizeH="0" baseline="0" noProof="0" dirty="0">
                <a:ln>
                  <a:noFill/>
                </a:ln>
                <a:solidFill>
                  <a:srgbClr val="404040"/>
                </a:solidFill>
                <a:effectLst/>
                <a:uLnTx/>
                <a:uFillTx/>
                <a:ea typeface="+mn-ea"/>
                <a:cs typeface="+mn-cs"/>
              </a:rPr>
              <a:t>Additional subgroup analyses demonstrated patients receiving pacritinib achieved </a:t>
            </a:r>
            <a:r>
              <a:rPr kumimoji="0" lang="en-US" sz="2000" b="0" i="0" u="none" strike="noStrike" kern="1200" cap="none" spc="0" normalizeH="0" baseline="0" noProof="0" dirty="0" err="1">
                <a:ln>
                  <a:noFill/>
                </a:ln>
                <a:solidFill>
                  <a:srgbClr val="404040"/>
                </a:solidFill>
                <a:effectLst/>
                <a:uLnTx/>
                <a:uFillTx/>
                <a:ea typeface="+mn-ea"/>
                <a:cs typeface="+mn-cs"/>
              </a:rPr>
              <a:t>SVR</a:t>
            </a:r>
            <a:r>
              <a:rPr kumimoji="0" lang="en-US" sz="2000" b="0" i="0" u="none" strike="noStrike" kern="1200" cap="none" spc="0" normalizeH="0" baseline="0" noProof="0" dirty="0">
                <a:ln>
                  <a:noFill/>
                </a:ln>
                <a:solidFill>
                  <a:srgbClr val="404040"/>
                </a:solidFill>
                <a:effectLst/>
                <a:uLnTx/>
                <a:uFillTx/>
                <a:ea typeface="+mn-ea"/>
                <a:cs typeface="+mn-cs"/>
              </a:rPr>
              <a:t> ≥35% regardless of subgroup (eg, sex, age, </a:t>
            </a:r>
            <a:r>
              <a:rPr kumimoji="0" lang="en-US" sz="2000" b="0" u="none" strike="noStrike" kern="1200" cap="none" spc="0" normalizeH="0" baseline="0" noProof="0" dirty="0" err="1">
                <a:ln>
                  <a:noFill/>
                </a:ln>
                <a:solidFill>
                  <a:srgbClr val="404040"/>
                </a:solidFill>
                <a:effectLst/>
                <a:uLnTx/>
                <a:uFillTx/>
                <a:ea typeface="+mn-ea"/>
                <a:cs typeface="+mn-cs"/>
              </a:rPr>
              <a:t>JAK2</a:t>
            </a:r>
            <a:r>
              <a:rPr kumimoji="0" lang="en-US" sz="2000" b="0" i="0" u="none" strike="noStrike" kern="1200" cap="none" spc="0" normalizeH="0" baseline="0" noProof="0" dirty="0">
                <a:ln>
                  <a:noFill/>
                </a:ln>
                <a:solidFill>
                  <a:srgbClr val="404040"/>
                </a:solidFill>
                <a:effectLst/>
                <a:uLnTx/>
                <a:uFillTx/>
                <a:ea typeface="+mn-ea"/>
                <a:cs typeface="+mn-cs"/>
              </a:rPr>
              <a:t> </a:t>
            </a:r>
            <a:r>
              <a:rPr kumimoji="0" lang="en-US" sz="2000" b="0" i="0" u="none" strike="noStrike" kern="1200" cap="none" spc="0" normalizeH="0" baseline="0" noProof="0" dirty="0" err="1">
                <a:ln>
                  <a:noFill/>
                </a:ln>
                <a:solidFill>
                  <a:srgbClr val="404040"/>
                </a:solidFill>
                <a:effectLst/>
                <a:uLnTx/>
                <a:uFillTx/>
                <a:ea typeface="+mn-ea"/>
                <a:cs typeface="+mn-cs"/>
              </a:rPr>
              <a:t>V617F</a:t>
            </a:r>
            <a:r>
              <a:rPr kumimoji="0" lang="en-US" sz="2000" b="0" i="0" u="none" strike="noStrike" kern="1200" cap="none" spc="0" normalizeH="0" baseline="0" noProof="0" dirty="0">
                <a:ln>
                  <a:noFill/>
                </a:ln>
                <a:solidFill>
                  <a:srgbClr val="404040"/>
                </a:solidFill>
                <a:effectLst/>
                <a:uLnTx/>
                <a:uFillTx/>
                <a:ea typeface="+mn-ea"/>
                <a:cs typeface="+mn-cs"/>
              </a:rPr>
              <a:t> mutation status, prior treatment with </a:t>
            </a:r>
            <a:r>
              <a:rPr kumimoji="0" lang="en-US" sz="2000" b="0" i="0" u="none" strike="noStrike" kern="1200" cap="none" spc="0" normalizeH="0" baseline="0" noProof="0" dirty="0" err="1">
                <a:ln>
                  <a:noFill/>
                </a:ln>
                <a:solidFill>
                  <a:srgbClr val="404040"/>
                </a:solidFill>
                <a:effectLst/>
                <a:uLnTx/>
                <a:uFillTx/>
                <a:ea typeface="+mn-ea"/>
                <a:cs typeface="+mn-cs"/>
              </a:rPr>
              <a:t>JAK2</a:t>
            </a:r>
            <a:r>
              <a:rPr kumimoji="0" lang="en-US" sz="2000" b="0" i="0" u="none" strike="noStrike" kern="1200" cap="none" spc="0" normalizeH="0" baseline="0" noProof="0" dirty="0">
                <a:ln>
                  <a:noFill/>
                </a:ln>
                <a:solidFill>
                  <a:srgbClr val="404040"/>
                </a:solidFill>
                <a:effectLst/>
                <a:uLnTx/>
                <a:uFillTx/>
                <a:ea typeface="+mn-ea"/>
                <a:cs typeface="+mn-cs"/>
              </a:rPr>
              <a:t> inhibitors, and baseline cytopenias)</a:t>
            </a:r>
          </a:p>
        </p:txBody>
      </p:sp>
    </p:spTree>
    <p:extLst>
      <p:ext uri="{BB962C8B-B14F-4D97-AF65-F5344CB8AC3E}">
        <p14:creationId xmlns:p14="http://schemas.microsoft.com/office/powerpoint/2010/main" val="146835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628943-23B5-4541-8654-1B217D7B8D4F}"/>
              </a:ext>
            </a:extLst>
          </p:cNvPr>
          <p:cNvSpPr>
            <a:spLocks noGrp="1"/>
          </p:cNvSpPr>
          <p:nvPr>
            <p:ph type="title"/>
          </p:nvPr>
        </p:nvSpPr>
        <p:spPr/>
        <p:txBody>
          <a:bodyPr>
            <a:normAutofit/>
          </a:bodyPr>
          <a:lstStyle/>
          <a:p>
            <a:r>
              <a:rPr lang="en-US" sz="2800" noProof="0" dirty="0"/>
              <a:t>PERSIST-2</a:t>
            </a:r>
            <a:br>
              <a:rPr lang="en-US" sz="2800" dirty="0"/>
            </a:br>
            <a:r>
              <a:rPr lang="en-US" sz="2400" i="1" noProof="0" dirty="0"/>
              <a:t>Hematologic Stability </a:t>
            </a:r>
            <a:endParaRPr lang="en-US" sz="2800" i="1" noProof="0" dirty="0"/>
          </a:p>
        </p:txBody>
      </p:sp>
      <p:sp>
        <p:nvSpPr>
          <p:cNvPr id="30" name="Rectangle 29">
            <a:extLst>
              <a:ext uri="{FF2B5EF4-FFF2-40B4-BE49-F238E27FC236}">
                <a16:creationId xmlns:a16="http://schemas.microsoft.com/office/drawing/2014/main" id="{C5FA215A-9257-4B2B-AD86-CD268B604275}"/>
              </a:ext>
            </a:extLst>
          </p:cNvPr>
          <p:cNvSpPr/>
          <p:nvPr/>
        </p:nvSpPr>
        <p:spPr>
          <a:xfrm>
            <a:off x="7918988" y="1689929"/>
            <a:ext cx="383827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ea typeface="+mn-ea"/>
                <a:cs typeface="+mn-cs"/>
              </a:rPr>
              <a:t>Transfusion Burden in Patients Who Received ≥1 RBC Transfusion on Study</a:t>
            </a:r>
          </a:p>
        </p:txBody>
      </p:sp>
      <p:sp>
        <p:nvSpPr>
          <p:cNvPr id="42" name="Rectangle 41">
            <a:extLst>
              <a:ext uri="{FF2B5EF4-FFF2-40B4-BE49-F238E27FC236}">
                <a16:creationId xmlns:a16="http://schemas.microsoft.com/office/drawing/2014/main" id="{78B3FD82-8F99-45AA-8C37-00B6B7A7767F}"/>
              </a:ext>
            </a:extLst>
          </p:cNvPr>
          <p:cNvSpPr/>
          <p:nvPr/>
        </p:nvSpPr>
        <p:spPr>
          <a:xfrm>
            <a:off x="347110" y="1689952"/>
            <a:ext cx="3438492"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ea typeface="+mn-ea"/>
                <a:cs typeface="+mn-cs"/>
              </a:rPr>
              <a:t>Clinical Improvement in Hemoglobin Levels in Patients With Baseline Anemia</a:t>
            </a:r>
            <a:r>
              <a:rPr kumimoji="0" lang="en-US" sz="1600" b="1" i="0" u="none" strike="noStrike" kern="1200" cap="none" spc="0" normalizeH="0" noProof="0" dirty="0">
                <a:ln>
                  <a:noFill/>
                </a:ln>
                <a:effectLst/>
                <a:uLnTx/>
                <a:uFillTx/>
                <a:ea typeface="+mn-ea"/>
                <a:cs typeface="+mn-cs"/>
              </a:rPr>
              <a:t>*</a:t>
            </a:r>
          </a:p>
        </p:txBody>
      </p:sp>
      <p:sp>
        <p:nvSpPr>
          <p:cNvPr id="43" name="Rectangle 42">
            <a:extLst>
              <a:ext uri="{FF2B5EF4-FFF2-40B4-BE49-F238E27FC236}">
                <a16:creationId xmlns:a16="http://schemas.microsoft.com/office/drawing/2014/main" id="{79E02698-943E-4245-AFA0-85913B4491F5}"/>
              </a:ext>
            </a:extLst>
          </p:cNvPr>
          <p:cNvSpPr/>
          <p:nvPr/>
        </p:nvSpPr>
        <p:spPr>
          <a:xfrm>
            <a:off x="4147490" y="1689929"/>
            <a:ext cx="346992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ea typeface="+mn-ea"/>
                <a:cs typeface="+mn-cs"/>
              </a:rPr>
              <a:t>Pacritinib Reduced Transfusion Burden in Patients Not TI at Baseline </a:t>
            </a:r>
          </a:p>
        </p:txBody>
      </p:sp>
      <p:sp>
        <p:nvSpPr>
          <p:cNvPr id="46" name="TextBox 45">
            <a:extLst>
              <a:ext uri="{FF2B5EF4-FFF2-40B4-BE49-F238E27FC236}">
                <a16:creationId xmlns:a16="http://schemas.microsoft.com/office/drawing/2014/main" id="{06259CE1-F8CD-4167-BA59-E954A2F26468}"/>
              </a:ext>
            </a:extLst>
          </p:cNvPr>
          <p:cNvSpPr txBox="1"/>
          <p:nvPr/>
        </p:nvSpPr>
        <p:spPr>
          <a:xfrm>
            <a:off x="1115541" y="2662717"/>
            <a:ext cx="18708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mn-ea"/>
                <a:cs typeface="+mn-cs"/>
              </a:rPr>
              <a:t>Baseline to Week 24</a:t>
            </a:r>
          </a:p>
        </p:txBody>
      </p:sp>
      <p:sp>
        <p:nvSpPr>
          <p:cNvPr id="47" name="TextBox 46">
            <a:extLst>
              <a:ext uri="{FF2B5EF4-FFF2-40B4-BE49-F238E27FC236}">
                <a16:creationId xmlns:a16="http://schemas.microsoft.com/office/drawing/2014/main" id="{EE547C5F-C7E6-4158-A06B-FCF440F32B93}"/>
              </a:ext>
            </a:extLst>
          </p:cNvPr>
          <p:cNvSpPr txBox="1"/>
          <p:nvPr/>
        </p:nvSpPr>
        <p:spPr>
          <a:xfrm>
            <a:off x="8850984" y="2622150"/>
            <a:ext cx="197427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mn-ea"/>
                <a:cs typeface="+mn-cs"/>
              </a:rPr>
              <a:t>Units per month</a:t>
            </a:r>
          </a:p>
        </p:txBody>
      </p:sp>
      <p:graphicFrame>
        <p:nvGraphicFramePr>
          <p:cNvPr id="34" name="Chart 33">
            <a:extLst>
              <a:ext uri="{FF2B5EF4-FFF2-40B4-BE49-F238E27FC236}">
                <a16:creationId xmlns:a16="http://schemas.microsoft.com/office/drawing/2014/main" id="{5B3DC47E-4FAA-47A5-AC35-B60332EC04E8}"/>
              </a:ext>
            </a:extLst>
          </p:cNvPr>
          <p:cNvGraphicFramePr/>
          <p:nvPr>
            <p:extLst>
              <p:ext uri="{D42A27DB-BD31-4B8C-83A1-F6EECF244321}">
                <p14:modId xmlns:p14="http://schemas.microsoft.com/office/powerpoint/2010/main" val="3017240194"/>
              </p:ext>
            </p:extLst>
          </p:nvPr>
        </p:nvGraphicFramePr>
        <p:xfrm>
          <a:off x="457808" y="3222911"/>
          <a:ext cx="3186326" cy="1828464"/>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a:extLst>
              <a:ext uri="{FF2B5EF4-FFF2-40B4-BE49-F238E27FC236}">
                <a16:creationId xmlns:a16="http://schemas.microsoft.com/office/drawing/2014/main" id="{04D34D01-A6A3-441E-A525-5A561AFFED35}"/>
              </a:ext>
            </a:extLst>
          </p:cNvPr>
          <p:cNvSpPr txBox="1"/>
          <p:nvPr/>
        </p:nvSpPr>
        <p:spPr>
          <a:xfrm>
            <a:off x="4917165" y="2662716"/>
            <a:ext cx="197427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mn-ea"/>
                <a:cs typeface="+mn-cs"/>
              </a:rPr>
              <a:t>Baseline to Week 24</a:t>
            </a:r>
          </a:p>
        </p:txBody>
      </p:sp>
      <p:graphicFrame>
        <p:nvGraphicFramePr>
          <p:cNvPr id="41" name="Chart 40">
            <a:extLst>
              <a:ext uri="{FF2B5EF4-FFF2-40B4-BE49-F238E27FC236}">
                <a16:creationId xmlns:a16="http://schemas.microsoft.com/office/drawing/2014/main" id="{2A13D53B-CEEC-4D68-817D-C6E54EAFC36C}"/>
              </a:ext>
            </a:extLst>
          </p:cNvPr>
          <p:cNvGraphicFramePr/>
          <p:nvPr>
            <p:extLst>
              <p:ext uri="{D42A27DB-BD31-4B8C-83A1-F6EECF244321}">
                <p14:modId xmlns:p14="http://schemas.microsoft.com/office/powerpoint/2010/main" val="1736085006"/>
              </p:ext>
            </p:extLst>
          </p:nvPr>
        </p:nvGraphicFramePr>
        <p:xfrm>
          <a:off x="4370237" y="3238551"/>
          <a:ext cx="3186326" cy="18284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Chart 47">
            <a:extLst>
              <a:ext uri="{FF2B5EF4-FFF2-40B4-BE49-F238E27FC236}">
                <a16:creationId xmlns:a16="http://schemas.microsoft.com/office/drawing/2014/main" id="{905EDE35-3928-49AF-8612-E99277961E42}"/>
              </a:ext>
            </a:extLst>
          </p:cNvPr>
          <p:cNvGraphicFramePr/>
          <p:nvPr>
            <p:extLst>
              <p:ext uri="{D42A27DB-BD31-4B8C-83A1-F6EECF244321}">
                <p14:modId xmlns:p14="http://schemas.microsoft.com/office/powerpoint/2010/main" val="225406154"/>
              </p:ext>
            </p:extLst>
          </p:nvPr>
        </p:nvGraphicFramePr>
        <p:xfrm>
          <a:off x="8032409" y="3009111"/>
          <a:ext cx="3364218" cy="2080084"/>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Straight Connector 3">
            <a:extLst>
              <a:ext uri="{FF2B5EF4-FFF2-40B4-BE49-F238E27FC236}">
                <a16:creationId xmlns:a16="http://schemas.microsoft.com/office/drawing/2014/main" id="{30DD7FB2-47DF-445C-A541-B9C4880E90A5}"/>
              </a:ext>
            </a:extLst>
          </p:cNvPr>
          <p:cNvCxnSpPr>
            <a:cxnSpLocks/>
          </p:cNvCxnSpPr>
          <p:nvPr/>
        </p:nvCxnSpPr>
        <p:spPr>
          <a:xfrm>
            <a:off x="4066676" y="1419251"/>
            <a:ext cx="0" cy="384577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C31F79F-DC78-8F86-9891-BADF3BCB2D33}"/>
              </a:ext>
            </a:extLst>
          </p:cNvPr>
          <p:cNvCxnSpPr>
            <a:cxnSpLocks/>
          </p:cNvCxnSpPr>
          <p:nvPr/>
        </p:nvCxnSpPr>
        <p:spPr>
          <a:xfrm>
            <a:off x="7838175" y="1419251"/>
            <a:ext cx="0" cy="39131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B22B35D7-05E6-8660-E9DC-218A7EFBCC6D}"/>
              </a:ext>
            </a:extLst>
          </p:cNvPr>
          <p:cNvSpPr>
            <a:spLocks noGrp="1"/>
          </p:cNvSpPr>
          <p:nvPr>
            <p:ph type="ftr" sz="quarter" idx="3"/>
          </p:nvPr>
        </p:nvSpPr>
        <p:spPr>
          <a:xfrm>
            <a:off x="609601" y="5753206"/>
            <a:ext cx="11582399" cy="1029481"/>
          </a:xfrm>
        </p:spPr>
        <p:txBody>
          <a:bodyPr/>
          <a:lstStyle/>
          <a:p>
            <a:r>
              <a:rPr lang="en-US" sz="1050" dirty="0"/>
              <a:t>TI defined according to Gale criteria (0 units over the course of 12 weeks)</a:t>
            </a:r>
          </a:p>
          <a:p>
            <a:r>
              <a:rPr lang="en-US" sz="1050" dirty="0"/>
              <a:t>*International Working Group response criteria: Increase of ≥2.0 g/dL or RBC transfusion independence for ≥8 weeks prior; Anemia defined as hemoglobin &lt;10 g/dL</a:t>
            </a:r>
          </a:p>
          <a:p>
            <a:endParaRPr lang="en-US" sz="1050" dirty="0"/>
          </a:p>
          <a:p>
            <a:r>
              <a:rPr lang="en-US" sz="1050" dirty="0"/>
              <a:t>RBC, red blood cell; TI, transfusion independent</a:t>
            </a:r>
          </a:p>
          <a:p>
            <a:endParaRPr lang="en-US" sz="1050" dirty="0"/>
          </a:p>
          <a:p>
            <a:r>
              <a:rPr lang="en-US" sz="1050" dirty="0" err="1"/>
              <a:t>Mascarenhas</a:t>
            </a:r>
            <a:r>
              <a:rPr lang="en-US" sz="1050" dirty="0"/>
              <a:t> J, et al. </a:t>
            </a:r>
            <a:r>
              <a:rPr lang="en-US" sz="1050" i="1" dirty="0"/>
              <a:t>JAMA Oncol. </a:t>
            </a:r>
            <a:r>
              <a:rPr lang="en-US" sz="1050" dirty="0"/>
              <a:t>2018;4(5):652-659. </a:t>
            </a:r>
          </a:p>
        </p:txBody>
      </p:sp>
    </p:spTree>
    <p:extLst>
      <p:ext uri="{BB962C8B-B14F-4D97-AF65-F5344CB8AC3E}">
        <p14:creationId xmlns:p14="http://schemas.microsoft.com/office/powerpoint/2010/main" val="322042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199505"/>
            <a:ext cx="11253537" cy="1185577"/>
          </a:xfrm>
        </p:spPr>
        <p:txBody>
          <a:bodyPr>
            <a:normAutofit/>
          </a:bodyPr>
          <a:lstStyle/>
          <a:p>
            <a:r>
              <a:rPr lang="en-US" sz="2800" dirty="0"/>
              <a:t>Off-Target Effects of </a:t>
            </a:r>
            <a:r>
              <a:rPr lang="en-US" sz="2800" dirty="0" err="1"/>
              <a:t>MMB</a:t>
            </a:r>
            <a:r>
              <a:rPr lang="en-US" sz="2800" dirty="0"/>
              <a:t> May Explain Potential Anemia Benefit</a:t>
            </a:r>
          </a:p>
        </p:txBody>
      </p:sp>
      <p:sp>
        <p:nvSpPr>
          <p:cNvPr id="2" name="Content Placeholder 1"/>
          <p:cNvSpPr>
            <a:spLocks noGrp="1"/>
          </p:cNvSpPr>
          <p:nvPr>
            <p:ph idx="1"/>
          </p:nvPr>
        </p:nvSpPr>
        <p:spPr>
          <a:xfrm>
            <a:off x="609600" y="1742598"/>
            <a:ext cx="5637369" cy="4722477"/>
          </a:xfrm>
        </p:spPr>
        <p:txBody>
          <a:bodyPr/>
          <a:lstStyle/>
          <a:p>
            <a:pPr>
              <a:spcBef>
                <a:spcPts val="2400"/>
              </a:spcBef>
            </a:pPr>
            <a:r>
              <a:rPr lang="en-US" dirty="0" err="1"/>
              <a:t>MMB</a:t>
            </a:r>
            <a:r>
              <a:rPr lang="en-US" dirty="0"/>
              <a:t> also inhibits ACVR1</a:t>
            </a:r>
          </a:p>
          <a:p>
            <a:pPr>
              <a:spcBef>
                <a:spcPts val="2400"/>
              </a:spcBef>
            </a:pPr>
            <a:r>
              <a:rPr lang="en-US" dirty="0"/>
              <a:t>ACVR1 activation leads to increased hepcidin gene expression</a:t>
            </a:r>
            <a:r>
              <a:rPr lang="en-US" baseline="30000" dirty="0"/>
              <a:t>[a]</a:t>
            </a:r>
          </a:p>
          <a:p>
            <a:pPr>
              <a:spcBef>
                <a:spcPts val="2400"/>
              </a:spcBef>
            </a:pPr>
            <a:r>
              <a:rPr lang="en-US" dirty="0"/>
              <a:t>Hepcidin decreases plasma iron, and hepcidin level is elevated in MF</a:t>
            </a:r>
            <a:r>
              <a:rPr lang="en-US" baseline="30000" dirty="0"/>
              <a:t>[b]</a:t>
            </a:r>
          </a:p>
          <a:p>
            <a:pPr>
              <a:spcBef>
                <a:spcPts val="2400"/>
              </a:spcBef>
            </a:pPr>
            <a:r>
              <a:rPr lang="en-US" dirty="0" err="1"/>
              <a:t>MMB</a:t>
            </a:r>
            <a:r>
              <a:rPr lang="en-US" dirty="0"/>
              <a:t> ameliorates anemia in a rodent </a:t>
            </a:r>
            <a:r>
              <a:rPr lang="en-US" dirty="0" err="1"/>
              <a:t>ACD</a:t>
            </a:r>
            <a:r>
              <a:rPr lang="en-US" dirty="0"/>
              <a:t> model</a:t>
            </a:r>
            <a:r>
              <a:rPr lang="en-US" baseline="30000" dirty="0"/>
              <a:t>[a] </a:t>
            </a:r>
          </a:p>
          <a:p>
            <a:pPr>
              <a:spcBef>
                <a:spcPts val="2400"/>
              </a:spcBef>
            </a:pPr>
            <a:endParaRPr lang="en-US" dirty="0"/>
          </a:p>
        </p:txBody>
      </p:sp>
      <p:grpSp>
        <p:nvGrpSpPr>
          <p:cNvPr id="7" name="Group 6"/>
          <p:cNvGrpSpPr/>
          <p:nvPr/>
        </p:nvGrpSpPr>
        <p:grpSpPr>
          <a:xfrm>
            <a:off x="6859859" y="1454260"/>
            <a:ext cx="4576763" cy="4039945"/>
            <a:chOff x="6358411" y="1609672"/>
            <a:chExt cx="5597045" cy="3434667"/>
          </a:xfrm>
        </p:grpSpPr>
        <p:sp>
          <p:nvSpPr>
            <p:cNvPr id="8" name="Rounded Rectangle 7"/>
            <p:cNvSpPr/>
            <p:nvPr/>
          </p:nvSpPr>
          <p:spPr bwMode="auto">
            <a:xfrm>
              <a:off x="6358411" y="2020749"/>
              <a:ext cx="3862611" cy="3023590"/>
            </a:xfrm>
            <a:prstGeom prst="roundRect">
              <a:avLst>
                <a:gd name="adj" fmla="val 21044"/>
              </a:avLst>
            </a:prstGeom>
            <a:gradFill flip="none" rotWithShape="1">
              <a:gsLst>
                <a:gs pos="0">
                  <a:srgbClr val="EEECE1"/>
                </a:gs>
                <a:gs pos="58000">
                  <a:srgbClr val="EEECE1"/>
                </a:gs>
                <a:gs pos="100000">
                  <a:srgbClr val="EEECE1">
                    <a:lumMod val="75000"/>
                  </a:srgbClr>
                </a:gs>
              </a:gsLst>
              <a:path path="circle">
                <a:fillToRect l="100000" t="100000"/>
              </a:path>
              <a:tileRect r="-100000" b="-100000"/>
            </a:gradFill>
            <a:ln w="25400" cap="flat" cmpd="sng" algn="ctr">
              <a:noFill/>
              <a:prstDash val="solid"/>
            </a:ln>
            <a:effectLst/>
          </p:spPr>
          <p:txBody>
            <a:bodyPr anchor="ctr"/>
            <a:lstStyle/>
            <a:p>
              <a:pPr algn="ctr" defTabSz="913169" eaLnBrk="1" hangingPunct="1">
                <a:defRPr/>
              </a:pPr>
              <a:endParaRPr lang="en-US" sz="1800" kern="0">
                <a:solidFill>
                  <a:prstClr val="white"/>
                </a:solidFill>
                <a:ea typeface=""/>
                <a:cs typeface=""/>
              </a:endParaRPr>
            </a:p>
          </p:txBody>
        </p:sp>
        <p:sp>
          <p:nvSpPr>
            <p:cNvPr id="9" name="Oval 8"/>
            <p:cNvSpPr/>
            <p:nvPr/>
          </p:nvSpPr>
          <p:spPr bwMode="auto">
            <a:xfrm>
              <a:off x="6632817" y="3523320"/>
              <a:ext cx="1764308" cy="1362838"/>
            </a:xfrm>
            <a:prstGeom prst="ellipse">
              <a:avLst/>
            </a:prstGeom>
            <a:gradFill flip="none" rotWithShape="1">
              <a:gsLst>
                <a:gs pos="0">
                  <a:srgbClr val="EEECE1"/>
                </a:gs>
                <a:gs pos="0">
                  <a:srgbClr val="EEECE1"/>
                </a:gs>
                <a:gs pos="81000">
                  <a:srgbClr val="EEECE1">
                    <a:lumMod val="75000"/>
                  </a:srgbClr>
                </a:gs>
              </a:gsLst>
              <a:path path="circle">
                <a:fillToRect l="100000" t="100000"/>
              </a:path>
              <a:tileRect r="-100000" b="-100000"/>
            </a:gradFill>
            <a:ln w="25400" cap="flat" cmpd="sng" algn="ctr">
              <a:noFill/>
              <a:prstDash val="solid"/>
            </a:ln>
            <a:effectLst/>
          </p:spPr>
          <p:txBody>
            <a:bodyPr anchor="ctr"/>
            <a:lstStyle/>
            <a:p>
              <a:pPr algn="ctr" defTabSz="913169" eaLnBrk="1" hangingPunct="1">
                <a:defRPr/>
              </a:pPr>
              <a:endParaRPr lang="en-US" sz="1800" kern="0">
                <a:solidFill>
                  <a:prstClr val="white"/>
                </a:solidFill>
                <a:ea typeface=""/>
                <a:cs typeface=""/>
              </a:endParaRPr>
            </a:p>
          </p:txBody>
        </p:sp>
        <p:sp>
          <p:nvSpPr>
            <p:cNvPr id="10" name="TextBox 9"/>
            <p:cNvSpPr txBox="1"/>
            <p:nvPr/>
          </p:nvSpPr>
          <p:spPr bwMode="auto">
            <a:xfrm>
              <a:off x="7914674" y="1612252"/>
              <a:ext cx="1516204" cy="751096"/>
            </a:xfrm>
            <a:prstGeom prst="flowChartManualOperation">
              <a:avLst/>
            </a:prstGeom>
            <a:solidFill>
              <a:srgbClr val="9BBB59"/>
            </a:solidFill>
          </p:spPr>
          <p:txBody>
            <a:bodyPr lIns="0" rIns="0" anchor="ctr"/>
            <a:lstStyle/>
            <a:p>
              <a:pPr algn="ctr" defTabSz="913169" eaLnBrk="1" hangingPunct="1">
                <a:lnSpc>
                  <a:spcPct val="90000"/>
                </a:lnSpc>
                <a:defRPr/>
              </a:pPr>
              <a:r>
                <a:rPr lang="en-US" sz="1200" b="1" kern="0">
                  <a:solidFill>
                    <a:prstClr val="white"/>
                  </a:solidFill>
                  <a:cs typeface="Arial" panose="020B0604020202020204" pitchFamily="34" charset="0"/>
                </a:rPr>
                <a:t>BMP</a:t>
              </a:r>
              <a:br>
                <a:rPr lang="en-US" sz="1200" b="1" kern="0">
                  <a:solidFill>
                    <a:prstClr val="white"/>
                  </a:solidFill>
                  <a:cs typeface="Arial" panose="020B0604020202020204" pitchFamily="34" charset="0"/>
                </a:rPr>
              </a:br>
              <a:r>
                <a:rPr lang="en-US" sz="1200" b="1" kern="0">
                  <a:solidFill>
                    <a:prstClr val="white"/>
                  </a:solidFill>
                  <a:cs typeface="Arial" panose="020B0604020202020204" pitchFamily="34" charset="0"/>
                </a:rPr>
                <a:t>Receptor</a:t>
              </a:r>
              <a:br>
                <a:rPr lang="en-US" sz="1200" b="1" kern="0">
                  <a:solidFill>
                    <a:prstClr val="white"/>
                  </a:solidFill>
                  <a:cs typeface="Arial" panose="020B0604020202020204" pitchFamily="34" charset="0"/>
                </a:rPr>
              </a:br>
              <a:r>
                <a:rPr lang="en-US" sz="1200" b="1" kern="0">
                  <a:solidFill>
                    <a:prstClr val="white"/>
                  </a:solidFill>
                  <a:cs typeface="Arial" panose="020B0604020202020204" pitchFamily="34" charset="0"/>
                </a:rPr>
                <a:t>(ACVR1)</a:t>
              </a:r>
            </a:p>
          </p:txBody>
        </p:sp>
        <p:sp>
          <p:nvSpPr>
            <p:cNvPr id="11" name="TextBox 10"/>
            <p:cNvSpPr txBox="1"/>
            <p:nvPr/>
          </p:nvSpPr>
          <p:spPr bwMode="auto">
            <a:xfrm>
              <a:off x="6524072" y="2762300"/>
              <a:ext cx="804923" cy="499729"/>
            </a:xfrm>
            <a:prstGeom prst="ellipse">
              <a:avLst/>
            </a:prstGeom>
            <a:solidFill>
              <a:srgbClr val="1F497D">
                <a:lumMod val="60000"/>
                <a:lumOff val="40000"/>
              </a:srgbClr>
            </a:solidFill>
          </p:spPr>
          <p:txBody>
            <a:bodyPr wrap="none" anchor="ctr"/>
            <a:lstStyle/>
            <a:p>
              <a:pPr algn="ctr" defTabSz="913169" eaLnBrk="1" hangingPunct="1">
                <a:defRPr/>
              </a:pPr>
              <a:r>
                <a:rPr lang="en-US" sz="1400" b="1" kern="0">
                  <a:solidFill>
                    <a:prstClr val="white"/>
                  </a:solidFill>
                  <a:cs typeface="Arial" panose="020B0604020202020204" pitchFamily="34" charset="0"/>
                </a:rPr>
                <a:t>Smad</a:t>
              </a:r>
              <a:br>
                <a:rPr lang="en-US" sz="1400" b="1" kern="0">
                  <a:solidFill>
                    <a:prstClr val="white"/>
                  </a:solidFill>
                  <a:cs typeface="Arial" panose="020B0604020202020204" pitchFamily="34" charset="0"/>
                </a:rPr>
              </a:br>
              <a:r>
                <a:rPr lang="en-US" sz="1400" b="1" kern="0">
                  <a:solidFill>
                    <a:prstClr val="white"/>
                  </a:solidFill>
                  <a:cs typeface="Arial" panose="020B0604020202020204" pitchFamily="34" charset="0"/>
                </a:rPr>
                <a:t>4</a:t>
              </a:r>
            </a:p>
          </p:txBody>
        </p:sp>
        <p:sp>
          <p:nvSpPr>
            <p:cNvPr id="12" name="TextBox 11"/>
            <p:cNvSpPr txBox="1"/>
            <p:nvPr/>
          </p:nvSpPr>
          <p:spPr bwMode="auto">
            <a:xfrm>
              <a:off x="7762197" y="2762300"/>
              <a:ext cx="819143" cy="499729"/>
            </a:xfrm>
            <a:prstGeom prst="ellipse">
              <a:avLst/>
            </a:prstGeom>
            <a:solidFill>
              <a:srgbClr val="1F497D">
                <a:lumMod val="60000"/>
                <a:lumOff val="40000"/>
              </a:srgbClr>
            </a:solidFill>
          </p:spPr>
          <p:txBody>
            <a:bodyPr wrap="none" anchor="ctr"/>
            <a:lstStyle/>
            <a:p>
              <a:pPr algn="ctr" defTabSz="913169" eaLnBrk="1" hangingPunct="1">
                <a:defRPr/>
              </a:pPr>
              <a:r>
                <a:rPr lang="en-US" sz="1400" b="1" kern="0">
                  <a:solidFill>
                    <a:prstClr val="white"/>
                  </a:solidFill>
                  <a:cs typeface="Arial" panose="020B0604020202020204" pitchFamily="34" charset="0"/>
                </a:rPr>
                <a:t>Smad</a:t>
              </a:r>
              <a:br>
                <a:rPr lang="en-US" sz="1400" b="1" kern="0">
                  <a:solidFill>
                    <a:prstClr val="white"/>
                  </a:solidFill>
                  <a:cs typeface="Arial" panose="020B0604020202020204" pitchFamily="34" charset="0"/>
                </a:rPr>
              </a:br>
              <a:r>
                <a:rPr lang="en-US" sz="1400" b="1" kern="0">
                  <a:solidFill>
                    <a:prstClr val="white"/>
                  </a:solidFill>
                  <a:cs typeface="Arial" panose="020B0604020202020204" pitchFamily="34" charset="0"/>
                </a:rPr>
                <a:t>1/5/8</a:t>
              </a:r>
            </a:p>
          </p:txBody>
        </p:sp>
        <p:sp>
          <p:nvSpPr>
            <p:cNvPr id="13" name="TextBox 12"/>
            <p:cNvSpPr txBox="1"/>
            <p:nvPr/>
          </p:nvSpPr>
          <p:spPr bwMode="auto">
            <a:xfrm>
              <a:off x="8896395" y="2762300"/>
              <a:ext cx="819143" cy="499729"/>
            </a:xfrm>
            <a:prstGeom prst="ellipse">
              <a:avLst/>
            </a:prstGeom>
            <a:solidFill>
              <a:srgbClr val="1F497D">
                <a:lumMod val="60000"/>
                <a:lumOff val="40000"/>
              </a:srgbClr>
            </a:solidFill>
          </p:spPr>
          <p:txBody>
            <a:bodyPr wrap="none" anchor="ctr"/>
            <a:lstStyle/>
            <a:p>
              <a:pPr algn="ctr" defTabSz="913169" eaLnBrk="1" hangingPunct="1">
                <a:defRPr/>
              </a:pPr>
              <a:r>
                <a:rPr lang="en-US" sz="1400" b="1" kern="0">
                  <a:solidFill>
                    <a:prstClr val="white"/>
                  </a:solidFill>
                  <a:cs typeface="Arial" panose="020B0604020202020204" pitchFamily="34" charset="0"/>
                </a:rPr>
                <a:t>Smad</a:t>
              </a:r>
              <a:br>
                <a:rPr lang="en-US" sz="1400" b="1" kern="0">
                  <a:solidFill>
                    <a:prstClr val="white"/>
                  </a:solidFill>
                  <a:cs typeface="Arial" panose="020B0604020202020204" pitchFamily="34" charset="0"/>
                </a:rPr>
              </a:br>
              <a:r>
                <a:rPr lang="en-US" sz="1400" b="1" kern="0">
                  <a:solidFill>
                    <a:prstClr val="white"/>
                  </a:solidFill>
                  <a:cs typeface="Arial" panose="020B0604020202020204" pitchFamily="34" charset="0"/>
                </a:rPr>
                <a:t>1/5/8</a:t>
              </a:r>
            </a:p>
          </p:txBody>
        </p:sp>
        <p:sp>
          <p:nvSpPr>
            <p:cNvPr id="14" name="TextBox 15"/>
            <p:cNvSpPr>
              <a:spLocks noChangeArrowheads="1"/>
            </p:cNvSpPr>
            <p:nvPr/>
          </p:nvSpPr>
          <p:spPr bwMode="auto">
            <a:xfrm>
              <a:off x="7770073" y="2580944"/>
              <a:ext cx="252044" cy="252086"/>
            </a:xfrm>
            <a:prstGeom prst="ellipse">
              <a:avLst/>
            </a:pr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300"/>
                </a:spcBef>
                <a:spcAft>
                  <a:spcPts val="600"/>
                </a:spcAft>
                <a:buClr>
                  <a:srgbClr val="C00000"/>
                </a:buClr>
                <a:buFont typeface="Arial" panose="020B0604020202020204" pitchFamily="34" charset="0"/>
                <a:buChar char="•"/>
                <a:defRPr sz="2400">
                  <a:solidFill>
                    <a:schemeClr val="tx1"/>
                  </a:solidFill>
                  <a:latin typeface="Arial" panose="020B0604020202020204" pitchFamily="34" charset="0"/>
                </a:defRPr>
              </a:lvl1pPr>
              <a:lvl2pPr marL="742950" indent="-285750">
                <a:spcAft>
                  <a:spcPts val="600"/>
                </a:spcAft>
                <a:buClr>
                  <a:srgbClr val="C00000"/>
                </a:buClr>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600"/>
                </a:spcAft>
                <a:buClr>
                  <a:srgbClr val="C00000"/>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ctr" defTabSz="913169" eaLnBrk="1" hangingPunct="1">
                <a:spcBef>
                  <a:spcPct val="0"/>
                </a:spcBef>
                <a:spcAft>
                  <a:spcPct val="0"/>
                </a:spcAft>
                <a:buClrTx/>
                <a:buNone/>
                <a:defRPr/>
              </a:pPr>
              <a:r>
                <a:rPr lang="en-US" altLang="en-US" sz="1200" b="1" kern="0">
                  <a:solidFill>
                    <a:srgbClr val="000000"/>
                  </a:solidFill>
                  <a:latin typeface="+mn-lt"/>
                  <a:cs typeface="Arial" panose="020B0604020202020204" pitchFamily="34" charset="0"/>
                </a:rPr>
                <a:t>P</a:t>
              </a:r>
            </a:p>
          </p:txBody>
        </p:sp>
        <p:sp>
          <p:nvSpPr>
            <p:cNvPr id="15" name="Arc 14"/>
            <p:cNvSpPr/>
            <p:nvPr/>
          </p:nvSpPr>
          <p:spPr bwMode="auto">
            <a:xfrm rot="19037437">
              <a:off x="8157329" y="2619214"/>
              <a:ext cx="974046" cy="896594"/>
            </a:xfrm>
            <a:prstGeom prst="arc">
              <a:avLst>
                <a:gd name="adj1" fmla="val 16028150"/>
                <a:gd name="adj2" fmla="val 234780"/>
              </a:avLst>
            </a:prstGeom>
            <a:noFill/>
            <a:ln w="38100" cap="flat" cmpd="sng" algn="ctr">
              <a:solidFill>
                <a:sysClr val="window" lastClr="FFFFFF">
                  <a:lumMod val="50000"/>
                </a:sysClr>
              </a:solidFill>
              <a:prstDash val="solid"/>
              <a:headEnd type="triangle" w="med" len="med"/>
              <a:tailEnd type="none" w="med" len="med"/>
            </a:ln>
            <a:effectLst/>
          </p:spPr>
          <p:txBody>
            <a:bodyPr anchor="ctr"/>
            <a:lstStyle/>
            <a:p>
              <a:pPr algn="ctr" defTabSz="913169" eaLnBrk="1" hangingPunct="1">
                <a:defRPr/>
              </a:pPr>
              <a:endParaRPr lang="en-US" sz="1800" kern="0">
                <a:solidFill>
                  <a:prstClr val="black"/>
                </a:solidFill>
                <a:ea typeface=""/>
                <a:cs typeface=""/>
              </a:endParaRPr>
            </a:p>
          </p:txBody>
        </p:sp>
        <p:sp>
          <p:nvSpPr>
            <p:cNvPr id="17" name="Freeform 16"/>
            <p:cNvSpPr/>
            <p:nvPr/>
          </p:nvSpPr>
          <p:spPr bwMode="auto">
            <a:xfrm>
              <a:off x="8480105" y="4418024"/>
              <a:ext cx="2011680" cy="0"/>
            </a:xfrm>
            <a:custGeom>
              <a:avLst/>
              <a:gdLst>
                <a:gd name="connsiteX0" fmla="*/ 0 w 2524125"/>
                <a:gd name="connsiteY0" fmla="*/ 0 h 0"/>
                <a:gd name="connsiteX1" fmla="*/ 2524125 w 2524125"/>
                <a:gd name="connsiteY1" fmla="*/ 0 h 0"/>
              </a:gdLst>
              <a:ahLst/>
              <a:cxnLst>
                <a:cxn ang="0">
                  <a:pos x="connsiteX0" y="connsiteY0"/>
                </a:cxn>
                <a:cxn ang="0">
                  <a:pos x="connsiteX1" y="connsiteY1"/>
                </a:cxn>
              </a:cxnLst>
              <a:rect l="l" t="t" r="r" b="b"/>
              <a:pathLst>
                <a:path w="2524125">
                  <a:moveTo>
                    <a:pt x="0" y="0"/>
                  </a:moveTo>
                  <a:lnTo>
                    <a:pt x="2524125" y="0"/>
                  </a:lnTo>
                </a:path>
              </a:pathLst>
            </a:custGeom>
            <a:noFill/>
            <a:ln w="38100" cap="flat" cmpd="sng" algn="ctr">
              <a:solidFill>
                <a:srgbClr val="C00000"/>
              </a:solidFill>
              <a:prstDash val="sysDot"/>
              <a:headEnd type="none" w="med" len="med"/>
              <a:tailEnd type="triangle" w="med" len="med"/>
            </a:ln>
            <a:effectLst/>
          </p:spPr>
          <p:txBody>
            <a:bodyPr anchor="ctr"/>
            <a:lstStyle/>
            <a:p>
              <a:pPr algn="ctr" defTabSz="913169" eaLnBrk="1" hangingPunct="1">
                <a:defRPr/>
              </a:pPr>
              <a:endParaRPr lang="en-US" sz="1800" kern="0">
                <a:solidFill>
                  <a:prstClr val="white"/>
                </a:solidFill>
                <a:ea typeface=""/>
                <a:cs typeface=""/>
              </a:endParaRPr>
            </a:p>
          </p:txBody>
        </p:sp>
        <p:sp>
          <p:nvSpPr>
            <p:cNvPr id="18" name="TextBox 17"/>
            <p:cNvSpPr txBox="1"/>
            <p:nvPr/>
          </p:nvSpPr>
          <p:spPr bwMode="auto">
            <a:xfrm>
              <a:off x="6640727" y="2121026"/>
              <a:ext cx="1071188" cy="315055"/>
            </a:xfrm>
            <a:prstGeom prst="rect">
              <a:avLst/>
            </a:prstGeom>
            <a:noFill/>
          </p:spPr>
          <p:txBody>
            <a:bodyPr wrap="none" anchor="ctr"/>
            <a:lstStyle/>
            <a:p>
              <a:pPr defTabSz="913169" eaLnBrk="1" hangingPunct="1">
                <a:lnSpc>
                  <a:spcPct val="110000"/>
                </a:lnSpc>
                <a:defRPr/>
              </a:pPr>
              <a:r>
                <a:rPr lang="en-US" sz="1200" kern="0" cap="all">
                  <a:solidFill>
                    <a:prstClr val="black">
                      <a:lumMod val="65000"/>
                      <a:lumOff val="35000"/>
                    </a:prstClr>
                  </a:solidFill>
                  <a:cs typeface="Arial" panose="020B0604020202020204" pitchFamily="34" charset="0"/>
                </a:rPr>
                <a:t>Hepatocyte</a:t>
              </a:r>
            </a:p>
          </p:txBody>
        </p:sp>
        <p:sp>
          <p:nvSpPr>
            <p:cNvPr id="19" name="TextBox 18"/>
            <p:cNvSpPr txBox="1">
              <a:spLocks noChangeArrowheads="1"/>
            </p:cNvSpPr>
            <p:nvPr/>
          </p:nvSpPr>
          <p:spPr bwMode="auto">
            <a:xfrm>
              <a:off x="10254158" y="3163504"/>
              <a:ext cx="1701298" cy="3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300"/>
                </a:spcBef>
                <a:spcAft>
                  <a:spcPts val="600"/>
                </a:spcAft>
                <a:buClr>
                  <a:srgbClr val="C00000"/>
                </a:buClr>
                <a:buFont typeface="Arial" panose="020B0604020202020204" pitchFamily="34" charset="0"/>
                <a:buChar char="•"/>
                <a:defRPr sz="2400">
                  <a:solidFill>
                    <a:schemeClr val="tx1"/>
                  </a:solidFill>
                  <a:latin typeface="Arial" panose="020B0604020202020204" pitchFamily="34" charset="0"/>
                </a:defRPr>
              </a:lvl1pPr>
              <a:lvl2pPr marL="742950" indent="-285750">
                <a:spcAft>
                  <a:spcPts val="600"/>
                </a:spcAft>
                <a:buClr>
                  <a:srgbClr val="C00000"/>
                </a:buClr>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600"/>
                </a:spcAft>
                <a:buClr>
                  <a:srgbClr val="C00000"/>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ctr" defTabSz="913169" eaLnBrk="1" hangingPunct="1">
                <a:lnSpc>
                  <a:spcPct val="110000"/>
                </a:lnSpc>
                <a:spcBef>
                  <a:spcPct val="0"/>
                </a:spcBef>
                <a:spcAft>
                  <a:spcPct val="0"/>
                </a:spcAft>
                <a:buClrTx/>
                <a:buNone/>
                <a:defRPr/>
              </a:pPr>
              <a:r>
                <a:rPr lang="en-US" altLang="en-US" sz="1600" b="1" kern="0">
                  <a:solidFill>
                    <a:srgbClr val="000000"/>
                  </a:solidFill>
                  <a:latin typeface="+mn-lt"/>
                  <a:cs typeface="Arial" panose="020B0604020202020204" pitchFamily="34" charset="0"/>
                </a:rPr>
                <a:t>Iron Release</a:t>
              </a:r>
            </a:p>
          </p:txBody>
        </p:sp>
        <p:sp>
          <p:nvSpPr>
            <p:cNvPr id="20" name="TextBox 24"/>
            <p:cNvSpPr txBox="1">
              <a:spLocks noChangeArrowheads="1"/>
            </p:cNvSpPr>
            <p:nvPr/>
          </p:nvSpPr>
          <p:spPr bwMode="auto">
            <a:xfrm>
              <a:off x="10524917" y="4247931"/>
              <a:ext cx="1159773" cy="3401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nchor="ctr"/>
            <a:lstStyle>
              <a:lvl1pPr>
                <a:spcBef>
                  <a:spcPts val="300"/>
                </a:spcBef>
                <a:spcAft>
                  <a:spcPts val="600"/>
                </a:spcAft>
                <a:buClr>
                  <a:srgbClr val="C00000"/>
                </a:buClr>
                <a:buFont typeface="Arial" panose="020B0604020202020204" pitchFamily="34" charset="0"/>
                <a:buChar char="•"/>
                <a:defRPr sz="2400">
                  <a:solidFill>
                    <a:schemeClr val="tx1"/>
                  </a:solidFill>
                  <a:latin typeface="Arial" panose="020B0604020202020204" pitchFamily="34" charset="0"/>
                </a:defRPr>
              </a:lvl1pPr>
              <a:lvl2pPr marL="742950" indent="-285750">
                <a:spcAft>
                  <a:spcPts val="600"/>
                </a:spcAft>
                <a:buClr>
                  <a:srgbClr val="C00000"/>
                </a:buClr>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600"/>
                </a:spcAft>
                <a:buClr>
                  <a:srgbClr val="C00000"/>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ctr" defTabSz="913169" eaLnBrk="1" hangingPunct="1">
                <a:spcBef>
                  <a:spcPct val="0"/>
                </a:spcBef>
                <a:spcAft>
                  <a:spcPct val="0"/>
                </a:spcAft>
                <a:buClrTx/>
                <a:buNone/>
                <a:defRPr/>
              </a:pPr>
              <a:r>
                <a:rPr lang="en-US" altLang="en-US" sz="1600" b="1" kern="0">
                  <a:solidFill>
                    <a:srgbClr val="FFFFFF"/>
                  </a:solidFill>
                  <a:latin typeface="+mn-lt"/>
                  <a:cs typeface="Arial" panose="020B0604020202020204" pitchFamily="34" charset="0"/>
                </a:rPr>
                <a:t>Hepcidin</a:t>
              </a:r>
            </a:p>
          </p:txBody>
        </p:sp>
        <p:sp>
          <p:nvSpPr>
            <p:cNvPr id="21" name="TextBox 20"/>
            <p:cNvSpPr txBox="1"/>
            <p:nvPr/>
          </p:nvSpPr>
          <p:spPr bwMode="auto">
            <a:xfrm>
              <a:off x="6696260" y="3838354"/>
              <a:ext cx="819143" cy="499729"/>
            </a:xfrm>
            <a:prstGeom prst="ellipse">
              <a:avLst/>
            </a:prstGeom>
            <a:solidFill>
              <a:srgbClr val="1F497D">
                <a:lumMod val="60000"/>
                <a:lumOff val="40000"/>
              </a:srgbClr>
            </a:solidFill>
          </p:spPr>
          <p:txBody>
            <a:bodyPr wrap="none" anchor="ctr"/>
            <a:lstStyle/>
            <a:p>
              <a:pPr algn="ctr" defTabSz="913169" eaLnBrk="1" hangingPunct="1">
                <a:defRPr/>
              </a:pPr>
              <a:r>
                <a:rPr lang="en-US" sz="1400" b="1" kern="0">
                  <a:solidFill>
                    <a:prstClr val="white"/>
                  </a:solidFill>
                  <a:cs typeface="Arial" panose="020B0604020202020204" pitchFamily="34" charset="0"/>
                </a:rPr>
                <a:t>Smad</a:t>
              </a:r>
              <a:br>
                <a:rPr lang="en-US" sz="1400" b="1" kern="0">
                  <a:solidFill>
                    <a:prstClr val="white"/>
                  </a:solidFill>
                  <a:cs typeface="Arial" panose="020B0604020202020204" pitchFamily="34" charset="0"/>
                </a:rPr>
              </a:br>
              <a:r>
                <a:rPr lang="en-US" sz="1400" b="1" kern="0">
                  <a:solidFill>
                    <a:prstClr val="white"/>
                  </a:solidFill>
                  <a:cs typeface="Arial" panose="020B0604020202020204" pitchFamily="34" charset="0"/>
                </a:rPr>
                <a:t>4</a:t>
              </a:r>
            </a:p>
          </p:txBody>
        </p:sp>
        <p:sp>
          <p:nvSpPr>
            <p:cNvPr id="22" name="TextBox 21"/>
            <p:cNvSpPr txBox="1"/>
            <p:nvPr/>
          </p:nvSpPr>
          <p:spPr bwMode="auto">
            <a:xfrm>
              <a:off x="7507527" y="3838354"/>
              <a:ext cx="819143" cy="499729"/>
            </a:xfrm>
            <a:prstGeom prst="ellipse">
              <a:avLst/>
            </a:prstGeom>
            <a:solidFill>
              <a:srgbClr val="1F497D">
                <a:lumMod val="60000"/>
                <a:lumOff val="40000"/>
              </a:srgbClr>
            </a:solidFill>
          </p:spPr>
          <p:txBody>
            <a:bodyPr wrap="none" anchor="ctr"/>
            <a:lstStyle/>
            <a:p>
              <a:pPr algn="ctr" defTabSz="913169" eaLnBrk="1" hangingPunct="1">
                <a:defRPr/>
              </a:pPr>
              <a:r>
                <a:rPr lang="en-US" sz="1200" b="1" kern="0">
                  <a:solidFill>
                    <a:prstClr val="white"/>
                  </a:solidFill>
                  <a:cs typeface="Arial" panose="020B0604020202020204" pitchFamily="34" charset="0"/>
                </a:rPr>
                <a:t>Smad</a:t>
              </a:r>
              <a:br>
                <a:rPr lang="en-US" sz="1200" b="1" kern="0">
                  <a:solidFill>
                    <a:prstClr val="white"/>
                  </a:solidFill>
                  <a:cs typeface="Arial" panose="020B0604020202020204" pitchFamily="34" charset="0"/>
                </a:rPr>
              </a:br>
              <a:r>
                <a:rPr lang="en-US" sz="1200" b="1" kern="0">
                  <a:solidFill>
                    <a:prstClr val="white"/>
                  </a:solidFill>
                  <a:cs typeface="Arial" panose="020B0604020202020204" pitchFamily="34" charset="0"/>
                </a:rPr>
                <a:t>1/5/8</a:t>
              </a:r>
            </a:p>
          </p:txBody>
        </p:sp>
        <p:sp>
          <p:nvSpPr>
            <p:cNvPr id="23" name="TextBox 27"/>
            <p:cNvSpPr>
              <a:spLocks noChangeArrowheads="1"/>
            </p:cNvSpPr>
            <p:nvPr/>
          </p:nvSpPr>
          <p:spPr bwMode="auto">
            <a:xfrm>
              <a:off x="7620422" y="3625650"/>
              <a:ext cx="252044" cy="252086"/>
            </a:xfrm>
            <a:prstGeom prst="ellipse">
              <a:avLst/>
            </a:pr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300"/>
                </a:spcBef>
                <a:spcAft>
                  <a:spcPts val="600"/>
                </a:spcAft>
                <a:buClr>
                  <a:srgbClr val="C00000"/>
                </a:buClr>
                <a:buFont typeface="Arial" panose="020B0604020202020204" pitchFamily="34" charset="0"/>
                <a:buChar char="•"/>
                <a:defRPr sz="2400">
                  <a:solidFill>
                    <a:schemeClr val="tx1"/>
                  </a:solidFill>
                  <a:latin typeface="Arial" panose="020B0604020202020204" pitchFamily="34" charset="0"/>
                </a:defRPr>
              </a:lvl1pPr>
              <a:lvl2pPr marL="742950" indent="-285750">
                <a:spcAft>
                  <a:spcPts val="600"/>
                </a:spcAft>
                <a:buClr>
                  <a:srgbClr val="C00000"/>
                </a:buClr>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600"/>
                </a:spcAft>
                <a:buClr>
                  <a:srgbClr val="C00000"/>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ctr" defTabSz="913169" eaLnBrk="1" hangingPunct="1">
                <a:spcBef>
                  <a:spcPct val="0"/>
                </a:spcBef>
                <a:spcAft>
                  <a:spcPct val="0"/>
                </a:spcAft>
                <a:buClrTx/>
                <a:buNone/>
                <a:defRPr/>
              </a:pPr>
              <a:r>
                <a:rPr lang="en-US" altLang="en-US" sz="1200" b="1" kern="0">
                  <a:solidFill>
                    <a:srgbClr val="000000"/>
                  </a:solidFill>
                  <a:latin typeface="+mn-lt"/>
                  <a:cs typeface="Arial" panose="020B0604020202020204" pitchFamily="34" charset="0"/>
                </a:rPr>
                <a:t>P</a:t>
              </a:r>
            </a:p>
          </p:txBody>
        </p:sp>
        <p:sp>
          <p:nvSpPr>
            <p:cNvPr id="24" name="TextBox 28"/>
            <p:cNvSpPr txBox="1">
              <a:spLocks noChangeArrowheads="1"/>
            </p:cNvSpPr>
            <p:nvPr/>
          </p:nvSpPr>
          <p:spPr bwMode="auto">
            <a:xfrm>
              <a:off x="7348516" y="4240187"/>
              <a:ext cx="845398" cy="31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300"/>
                </a:spcBef>
                <a:spcAft>
                  <a:spcPts val="600"/>
                </a:spcAft>
                <a:buClr>
                  <a:srgbClr val="C00000"/>
                </a:buClr>
                <a:buFont typeface="Arial" panose="020B0604020202020204" pitchFamily="34" charset="0"/>
                <a:buChar char="•"/>
                <a:defRPr sz="2400">
                  <a:solidFill>
                    <a:schemeClr val="tx1"/>
                  </a:solidFill>
                  <a:latin typeface="Arial" panose="020B0604020202020204" pitchFamily="34" charset="0"/>
                </a:defRPr>
              </a:lvl1pPr>
              <a:lvl2pPr marL="742950" indent="-285750">
                <a:spcAft>
                  <a:spcPts val="600"/>
                </a:spcAft>
                <a:buClr>
                  <a:srgbClr val="C00000"/>
                </a:buClr>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600"/>
                </a:spcAft>
                <a:buClr>
                  <a:srgbClr val="C00000"/>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defTabSz="913169" eaLnBrk="1" hangingPunct="1">
                <a:lnSpc>
                  <a:spcPct val="110000"/>
                </a:lnSpc>
                <a:spcBef>
                  <a:spcPct val="0"/>
                </a:spcBef>
                <a:spcAft>
                  <a:spcPct val="0"/>
                </a:spcAft>
                <a:buClrTx/>
                <a:buNone/>
                <a:defRPr/>
              </a:pPr>
              <a:r>
                <a:rPr lang="en-US" altLang="en-US" sz="1400" b="1" kern="0">
                  <a:solidFill>
                    <a:srgbClr val="1F497D"/>
                  </a:solidFill>
                  <a:latin typeface="+mn-lt"/>
                  <a:cs typeface="Arial" panose="020B0604020202020204" pitchFamily="34" charset="0"/>
                </a:rPr>
                <a:t>Hepcidin</a:t>
              </a:r>
            </a:p>
          </p:txBody>
        </p:sp>
        <p:grpSp>
          <p:nvGrpSpPr>
            <p:cNvPr id="25" name="Group 29"/>
            <p:cNvGrpSpPr>
              <a:grpSpLocks/>
            </p:cNvGrpSpPr>
            <p:nvPr/>
          </p:nvGrpSpPr>
          <p:grpSpPr bwMode="auto">
            <a:xfrm>
              <a:off x="7218827" y="3176699"/>
              <a:ext cx="653641" cy="219649"/>
              <a:chOff x="2456712" y="3188829"/>
              <a:chExt cx="791873" cy="216039"/>
            </a:xfrm>
          </p:grpSpPr>
          <p:sp>
            <p:nvSpPr>
              <p:cNvPr id="37" name="Freeform 36"/>
              <p:cNvSpPr/>
              <p:nvPr/>
            </p:nvSpPr>
            <p:spPr>
              <a:xfrm>
                <a:off x="2456712" y="3188830"/>
                <a:ext cx="389515" cy="216038"/>
              </a:xfrm>
              <a:custGeom>
                <a:avLst/>
                <a:gdLst>
                  <a:gd name="connsiteX0" fmla="*/ 0 w 290557"/>
                  <a:gd name="connsiteY0" fmla="*/ 0 h 290557"/>
                  <a:gd name="connsiteX1" fmla="*/ 290557 w 290557"/>
                  <a:gd name="connsiteY1" fmla="*/ 290557 h 290557"/>
                </a:gdLst>
                <a:ahLst/>
                <a:cxnLst>
                  <a:cxn ang="0">
                    <a:pos x="connsiteX0" y="connsiteY0"/>
                  </a:cxn>
                  <a:cxn ang="0">
                    <a:pos x="connsiteX1" y="connsiteY1"/>
                  </a:cxn>
                </a:cxnLst>
                <a:rect l="l" t="t" r="r" b="b"/>
                <a:pathLst>
                  <a:path w="290557" h="290557">
                    <a:moveTo>
                      <a:pt x="0" y="0"/>
                    </a:moveTo>
                    <a:lnTo>
                      <a:pt x="290557" y="290557"/>
                    </a:lnTo>
                  </a:path>
                </a:pathLst>
              </a:custGeom>
              <a:noFill/>
              <a:ln w="38100" cap="flat" cmpd="sng" algn="ctr">
                <a:solidFill>
                  <a:sysClr val="window" lastClr="FFFFFF">
                    <a:lumMod val="50000"/>
                  </a:sysClr>
                </a:solidFill>
                <a:prstDash val="solid"/>
              </a:ln>
              <a:effectLst/>
            </p:spPr>
            <p:txBody>
              <a:bodyPr anchor="ctr"/>
              <a:lstStyle/>
              <a:p>
                <a:pPr algn="ctr" defTabSz="913169" eaLnBrk="1" hangingPunct="1">
                  <a:defRPr/>
                </a:pPr>
                <a:endParaRPr lang="en-US" sz="1800" kern="0">
                  <a:solidFill>
                    <a:prstClr val="white"/>
                  </a:solidFill>
                  <a:ea typeface=""/>
                  <a:cs typeface=""/>
                </a:endParaRPr>
              </a:p>
            </p:txBody>
          </p:sp>
          <p:sp>
            <p:nvSpPr>
              <p:cNvPr id="38" name="Freeform 37"/>
              <p:cNvSpPr/>
              <p:nvPr/>
            </p:nvSpPr>
            <p:spPr>
              <a:xfrm rot="5400000">
                <a:off x="2936208" y="3092489"/>
                <a:ext cx="216038" cy="408717"/>
              </a:xfrm>
              <a:custGeom>
                <a:avLst/>
                <a:gdLst>
                  <a:gd name="connsiteX0" fmla="*/ 0 w 290557"/>
                  <a:gd name="connsiteY0" fmla="*/ 0 h 290557"/>
                  <a:gd name="connsiteX1" fmla="*/ 290557 w 290557"/>
                  <a:gd name="connsiteY1" fmla="*/ 290557 h 290557"/>
                </a:gdLst>
                <a:ahLst/>
                <a:cxnLst>
                  <a:cxn ang="0">
                    <a:pos x="connsiteX0" y="connsiteY0"/>
                  </a:cxn>
                  <a:cxn ang="0">
                    <a:pos x="connsiteX1" y="connsiteY1"/>
                  </a:cxn>
                </a:cxnLst>
                <a:rect l="l" t="t" r="r" b="b"/>
                <a:pathLst>
                  <a:path w="290557" h="290557">
                    <a:moveTo>
                      <a:pt x="0" y="0"/>
                    </a:moveTo>
                    <a:lnTo>
                      <a:pt x="290557" y="290557"/>
                    </a:lnTo>
                  </a:path>
                </a:pathLst>
              </a:custGeom>
              <a:noFill/>
              <a:ln w="38100" cap="flat" cmpd="sng" algn="ctr">
                <a:solidFill>
                  <a:sysClr val="window" lastClr="FFFFFF">
                    <a:lumMod val="50000"/>
                  </a:sysClr>
                </a:solidFill>
                <a:prstDash val="solid"/>
              </a:ln>
              <a:effectLst/>
            </p:spPr>
            <p:txBody>
              <a:bodyPr anchor="ctr"/>
              <a:lstStyle/>
              <a:p>
                <a:pPr algn="ctr" defTabSz="913169" eaLnBrk="1" hangingPunct="1">
                  <a:defRPr/>
                </a:pPr>
                <a:endParaRPr lang="en-US" sz="1800" kern="0">
                  <a:solidFill>
                    <a:prstClr val="white"/>
                  </a:solidFill>
                  <a:ea typeface=""/>
                  <a:cs typeface=""/>
                </a:endParaRPr>
              </a:p>
            </p:txBody>
          </p:sp>
        </p:grpSp>
        <p:sp>
          <p:nvSpPr>
            <p:cNvPr id="26" name="Freeform 25"/>
            <p:cNvSpPr/>
            <p:nvPr/>
          </p:nvSpPr>
          <p:spPr bwMode="auto">
            <a:xfrm flipH="1">
              <a:off x="7535431" y="3396346"/>
              <a:ext cx="0" cy="457200"/>
            </a:xfrm>
            <a:custGeom>
              <a:avLst/>
              <a:gdLst>
                <a:gd name="connsiteX0" fmla="*/ 0 w 0"/>
                <a:gd name="connsiteY0" fmla="*/ 0 h 461473"/>
                <a:gd name="connsiteX1" fmla="*/ 0 w 0"/>
                <a:gd name="connsiteY1" fmla="*/ 461473 h 461473"/>
              </a:gdLst>
              <a:ahLst/>
              <a:cxnLst>
                <a:cxn ang="0">
                  <a:pos x="connsiteX0" y="connsiteY0"/>
                </a:cxn>
                <a:cxn ang="0">
                  <a:pos x="connsiteX1" y="connsiteY1"/>
                </a:cxn>
              </a:cxnLst>
              <a:rect l="l" t="t" r="r" b="b"/>
              <a:pathLst>
                <a:path h="461473">
                  <a:moveTo>
                    <a:pt x="0" y="0"/>
                  </a:moveTo>
                  <a:lnTo>
                    <a:pt x="0" y="461473"/>
                  </a:lnTo>
                </a:path>
              </a:pathLst>
            </a:custGeom>
            <a:noFill/>
            <a:ln w="38100" cap="flat" cmpd="sng" algn="ctr">
              <a:solidFill>
                <a:sysClr val="window" lastClr="FFFFFF">
                  <a:lumMod val="50000"/>
                </a:sysClr>
              </a:solidFill>
              <a:prstDash val="solid"/>
              <a:headEnd type="none" w="med" len="med"/>
              <a:tailEnd type="triangle" w="med" len="med"/>
            </a:ln>
            <a:effectLst/>
          </p:spPr>
          <p:txBody>
            <a:bodyPr anchor="ctr"/>
            <a:lstStyle/>
            <a:p>
              <a:pPr algn="ctr" defTabSz="913169" eaLnBrk="1" hangingPunct="1">
                <a:defRPr/>
              </a:pPr>
              <a:endParaRPr lang="en-US" sz="1800" kern="0">
                <a:solidFill>
                  <a:prstClr val="white"/>
                </a:solidFill>
                <a:ea typeface=""/>
                <a:cs typeface=""/>
              </a:endParaRPr>
            </a:p>
          </p:txBody>
        </p:sp>
        <p:grpSp>
          <p:nvGrpSpPr>
            <p:cNvPr id="27" name="Group 15359"/>
            <p:cNvGrpSpPr>
              <a:grpSpLocks/>
            </p:cNvGrpSpPr>
            <p:nvPr/>
          </p:nvGrpSpPr>
          <p:grpSpPr bwMode="auto">
            <a:xfrm>
              <a:off x="7164425" y="4552450"/>
              <a:ext cx="749496" cy="129960"/>
              <a:chOff x="2401350" y="4672065"/>
              <a:chExt cx="905141" cy="156857"/>
            </a:xfrm>
          </p:grpSpPr>
          <p:sp>
            <p:nvSpPr>
              <p:cNvPr id="35" name="Freeform 34"/>
              <p:cNvSpPr/>
              <p:nvPr/>
            </p:nvSpPr>
            <p:spPr>
              <a:xfrm flipV="1">
                <a:off x="2401350" y="4773741"/>
                <a:ext cx="905141" cy="55181"/>
              </a:xfrm>
              <a:custGeom>
                <a:avLst/>
                <a:gdLst>
                  <a:gd name="connsiteX0" fmla="*/ 0 w 753036"/>
                  <a:gd name="connsiteY0" fmla="*/ 0 h 0"/>
                  <a:gd name="connsiteX1" fmla="*/ 753036 w 753036"/>
                  <a:gd name="connsiteY1" fmla="*/ 0 h 0"/>
                </a:gdLst>
                <a:ahLst/>
                <a:cxnLst>
                  <a:cxn ang="0">
                    <a:pos x="connsiteX0" y="connsiteY0"/>
                  </a:cxn>
                  <a:cxn ang="0">
                    <a:pos x="connsiteX1" y="connsiteY1"/>
                  </a:cxn>
                </a:cxnLst>
                <a:rect l="l" t="t" r="r" b="b"/>
                <a:pathLst>
                  <a:path w="753036">
                    <a:moveTo>
                      <a:pt x="0" y="0"/>
                    </a:moveTo>
                    <a:lnTo>
                      <a:pt x="753036" y="0"/>
                    </a:lnTo>
                  </a:path>
                </a:pathLst>
              </a:custGeom>
              <a:noFill/>
              <a:ln w="38100" cap="flat" cmpd="sng" algn="ctr">
                <a:solidFill>
                  <a:sysClr val="window" lastClr="FFFFFF">
                    <a:lumMod val="50000"/>
                  </a:sysClr>
                </a:solidFill>
                <a:prstDash val="solid"/>
              </a:ln>
              <a:effectLst/>
            </p:spPr>
            <p:txBody>
              <a:bodyPr anchor="ctr"/>
              <a:lstStyle/>
              <a:p>
                <a:pPr algn="ctr" defTabSz="913169" eaLnBrk="1" hangingPunct="1">
                  <a:defRPr/>
                </a:pPr>
                <a:endParaRPr lang="en-US" sz="1800" kern="0">
                  <a:solidFill>
                    <a:prstClr val="white"/>
                  </a:solidFill>
                  <a:ea typeface=""/>
                  <a:cs typeface=""/>
                </a:endParaRPr>
              </a:p>
            </p:txBody>
          </p:sp>
          <p:sp>
            <p:nvSpPr>
              <p:cNvPr id="36" name="Freeform 35"/>
              <p:cNvSpPr/>
              <p:nvPr/>
            </p:nvSpPr>
            <p:spPr>
              <a:xfrm>
                <a:off x="2731100" y="4672065"/>
                <a:ext cx="575391" cy="147350"/>
              </a:xfrm>
              <a:custGeom>
                <a:avLst/>
                <a:gdLst>
                  <a:gd name="connsiteX0" fmla="*/ 0 w 389965"/>
                  <a:gd name="connsiteY0" fmla="*/ 147917 h 147917"/>
                  <a:gd name="connsiteX1" fmla="*/ 0 w 389965"/>
                  <a:gd name="connsiteY1" fmla="*/ 0 h 147917"/>
                  <a:gd name="connsiteX2" fmla="*/ 389965 w 389965"/>
                  <a:gd name="connsiteY2" fmla="*/ 0 h 147917"/>
                </a:gdLst>
                <a:ahLst/>
                <a:cxnLst>
                  <a:cxn ang="0">
                    <a:pos x="connsiteX0" y="connsiteY0"/>
                  </a:cxn>
                  <a:cxn ang="0">
                    <a:pos x="connsiteX1" y="connsiteY1"/>
                  </a:cxn>
                  <a:cxn ang="0">
                    <a:pos x="connsiteX2" y="connsiteY2"/>
                  </a:cxn>
                </a:cxnLst>
                <a:rect l="l" t="t" r="r" b="b"/>
                <a:pathLst>
                  <a:path w="389965" h="147917">
                    <a:moveTo>
                      <a:pt x="0" y="147917"/>
                    </a:moveTo>
                    <a:lnTo>
                      <a:pt x="0" y="0"/>
                    </a:lnTo>
                    <a:lnTo>
                      <a:pt x="389965" y="0"/>
                    </a:lnTo>
                  </a:path>
                </a:pathLst>
              </a:custGeom>
              <a:noFill/>
              <a:ln w="38100" cap="flat" cmpd="sng" algn="ctr">
                <a:solidFill>
                  <a:sysClr val="window" lastClr="FFFFFF">
                    <a:lumMod val="50000"/>
                  </a:sysClr>
                </a:solidFill>
                <a:prstDash val="solid"/>
                <a:headEnd type="none" w="med" len="med"/>
                <a:tailEnd type="triangle" w="med" len="med"/>
              </a:ln>
              <a:effectLst/>
            </p:spPr>
            <p:txBody>
              <a:bodyPr anchor="ctr"/>
              <a:lstStyle/>
              <a:p>
                <a:pPr algn="ctr" defTabSz="913169" eaLnBrk="1" hangingPunct="1">
                  <a:defRPr/>
                </a:pPr>
                <a:endParaRPr lang="en-US" sz="1800" kern="0">
                  <a:solidFill>
                    <a:prstClr val="white"/>
                  </a:solidFill>
                  <a:ea typeface=""/>
                  <a:cs typeface=""/>
                </a:endParaRPr>
              </a:p>
            </p:txBody>
          </p:sp>
        </p:grpSp>
        <p:grpSp>
          <p:nvGrpSpPr>
            <p:cNvPr id="28" name="Group 15360"/>
            <p:cNvGrpSpPr>
              <a:grpSpLocks/>
            </p:cNvGrpSpPr>
            <p:nvPr/>
          </p:nvGrpSpPr>
          <p:grpSpPr bwMode="auto">
            <a:xfrm rot="16200000">
              <a:off x="10232216" y="2142285"/>
              <a:ext cx="334753" cy="1237895"/>
              <a:chOff x="7231059" y="3546549"/>
              <a:chExt cx="334753" cy="746405"/>
            </a:xfrm>
          </p:grpSpPr>
          <p:sp>
            <p:nvSpPr>
              <p:cNvPr id="33" name="Freeform 32"/>
              <p:cNvSpPr/>
              <p:nvPr/>
            </p:nvSpPr>
            <p:spPr>
              <a:xfrm>
                <a:off x="7393786" y="3549711"/>
                <a:ext cx="0" cy="743243"/>
              </a:xfrm>
              <a:custGeom>
                <a:avLst/>
                <a:gdLst>
                  <a:gd name="connsiteX0" fmla="*/ 0 w 0"/>
                  <a:gd name="connsiteY0" fmla="*/ 742950 h 742950"/>
                  <a:gd name="connsiteX1" fmla="*/ 0 w 0"/>
                  <a:gd name="connsiteY1" fmla="*/ 0 h 742950"/>
                </a:gdLst>
                <a:ahLst/>
                <a:cxnLst>
                  <a:cxn ang="0">
                    <a:pos x="connsiteX0" y="connsiteY0"/>
                  </a:cxn>
                  <a:cxn ang="0">
                    <a:pos x="connsiteX1" y="connsiteY1"/>
                  </a:cxn>
                </a:cxnLst>
                <a:rect l="l" t="t" r="r" b="b"/>
                <a:pathLst>
                  <a:path h="742950">
                    <a:moveTo>
                      <a:pt x="0" y="742950"/>
                    </a:moveTo>
                    <a:lnTo>
                      <a:pt x="0" y="0"/>
                    </a:lnTo>
                  </a:path>
                </a:pathLst>
              </a:custGeom>
              <a:noFill/>
              <a:ln w="38100" cap="flat" cmpd="sng" algn="ctr">
                <a:solidFill>
                  <a:srgbClr val="0692C3"/>
                </a:solidFill>
                <a:prstDash val="solid"/>
              </a:ln>
              <a:effectLst/>
            </p:spPr>
            <p:txBody>
              <a:bodyPr anchor="ctr"/>
              <a:lstStyle/>
              <a:p>
                <a:pPr algn="ctr" defTabSz="913169" eaLnBrk="1" hangingPunct="1">
                  <a:defRPr/>
                </a:pPr>
                <a:endParaRPr lang="en-US" sz="1800" kern="0">
                  <a:solidFill>
                    <a:prstClr val="white"/>
                  </a:solidFill>
                  <a:ea typeface=""/>
                  <a:cs typeface=""/>
                </a:endParaRPr>
              </a:p>
            </p:txBody>
          </p:sp>
          <p:sp>
            <p:nvSpPr>
              <p:cNvPr id="34" name="Freeform 33"/>
              <p:cNvSpPr/>
              <p:nvPr/>
            </p:nvSpPr>
            <p:spPr>
              <a:xfrm>
                <a:off x="7231059" y="3546549"/>
                <a:ext cx="334753" cy="0"/>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38100" cap="flat" cmpd="sng" algn="ctr">
                <a:solidFill>
                  <a:srgbClr val="0692C3"/>
                </a:solidFill>
                <a:prstDash val="solid"/>
              </a:ln>
              <a:effectLst/>
            </p:spPr>
            <p:txBody>
              <a:bodyPr anchor="ctr"/>
              <a:lstStyle/>
              <a:p>
                <a:pPr algn="ctr" defTabSz="913169" eaLnBrk="1" hangingPunct="1">
                  <a:defRPr/>
                </a:pPr>
                <a:endParaRPr lang="en-US" sz="1800" kern="0">
                  <a:solidFill>
                    <a:prstClr val="white"/>
                  </a:solidFill>
                  <a:ea typeface=""/>
                  <a:cs typeface=""/>
                </a:endParaRPr>
              </a:p>
            </p:txBody>
          </p:sp>
        </p:grpSp>
        <p:sp>
          <p:nvSpPr>
            <p:cNvPr id="29" name="TextBox 24"/>
            <p:cNvSpPr txBox="1">
              <a:spLocks noChangeArrowheads="1"/>
            </p:cNvSpPr>
            <p:nvPr/>
          </p:nvSpPr>
          <p:spPr bwMode="auto">
            <a:xfrm>
              <a:off x="9861373" y="1609672"/>
              <a:ext cx="1673835" cy="378128"/>
            </a:xfrm>
            <a:prstGeom prst="rect">
              <a:avLst/>
            </a:prstGeom>
            <a:solidFill>
              <a:srgbClr val="0692C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nchor="ctr"/>
            <a:lstStyle>
              <a:lvl1pPr>
                <a:spcBef>
                  <a:spcPts val="300"/>
                </a:spcBef>
                <a:spcAft>
                  <a:spcPts val="600"/>
                </a:spcAft>
                <a:buClr>
                  <a:srgbClr val="C00000"/>
                </a:buClr>
                <a:buFont typeface="Arial" panose="020B0604020202020204" pitchFamily="34" charset="0"/>
                <a:buChar char="•"/>
                <a:defRPr sz="2400">
                  <a:solidFill>
                    <a:schemeClr val="tx1"/>
                  </a:solidFill>
                  <a:latin typeface="Arial" panose="020B0604020202020204" pitchFamily="34" charset="0"/>
                </a:defRPr>
              </a:lvl1pPr>
              <a:lvl2pPr marL="742950" indent="-285750">
                <a:spcAft>
                  <a:spcPts val="600"/>
                </a:spcAft>
                <a:buClr>
                  <a:srgbClr val="C00000"/>
                </a:buClr>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600"/>
                </a:spcAft>
                <a:buClr>
                  <a:srgbClr val="C00000"/>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ctr" defTabSz="913169" eaLnBrk="1" hangingPunct="1">
                <a:spcBef>
                  <a:spcPct val="0"/>
                </a:spcBef>
                <a:spcAft>
                  <a:spcPct val="0"/>
                </a:spcAft>
                <a:buClrTx/>
                <a:buNone/>
                <a:defRPr/>
              </a:pPr>
              <a:r>
                <a:rPr lang="en-US" altLang="en-US" sz="1400" b="1" kern="0">
                  <a:solidFill>
                    <a:srgbClr val="FFFFFF"/>
                  </a:solidFill>
                  <a:latin typeface="+mn-lt"/>
                  <a:cs typeface="Arial" panose="020B0604020202020204" pitchFamily="34" charset="0"/>
                </a:rPr>
                <a:t>Momelotinib</a:t>
              </a:r>
            </a:p>
          </p:txBody>
        </p:sp>
        <p:grpSp>
          <p:nvGrpSpPr>
            <p:cNvPr id="30" name="Group 15360"/>
            <p:cNvGrpSpPr>
              <a:grpSpLocks/>
            </p:cNvGrpSpPr>
            <p:nvPr/>
          </p:nvGrpSpPr>
          <p:grpSpPr bwMode="auto">
            <a:xfrm>
              <a:off x="10298434" y="3479981"/>
              <a:ext cx="334808" cy="832271"/>
              <a:chOff x="7254002" y="3362503"/>
              <a:chExt cx="334808" cy="817934"/>
            </a:xfrm>
          </p:grpSpPr>
          <p:sp>
            <p:nvSpPr>
              <p:cNvPr id="31" name="Freeform 30"/>
              <p:cNvSpPr/>
              <p:nvPr/>
            </p:nvSpPr>
            <p:spPr>
              <a:xfrm>
                <a:off x="7421405" y="3362503"/>
                <a:ext cx="0" cy="817934"/>
              </a:xfrm>
              <a:custGeom>
                <a:avLst/>
                <a:gdLst>
                  <a:gd name="connsiteX0" fmla="*/ 0 w 0"/>
                  <a:gd name="connsiteY0" fmla="*/ 742950 h 742950"/>
                  <a:gd name="connsiteX1" fmla="*/ 0 w 0"/>
                  <a:gd name="connsiteY1" fmla="*/ 0 h 742950"/>
                </a:gdLst>
                <a:ahLst/>
                <a:cxnLst>
                  <a:cxn ang="0">
                    <a:pos x="connsiteX0" y="connsiteY0"/>
                  </a:cxn>
                  <a:cxn ang="0">
                    <a:pos x="connsiteX1" y="connsiteY1"/>
                  </a:cxn>
                </a:cxnLst>
                <a:rect l="l" t="t" r="r" b="b"/>
                <a:pathLst>
                  <a:path h="742950">
                    <a:moveTo>
                      <a:pt x="0" y="742950"/>
                    </a:moveTo>
                    <a:lnTo>
                      <a:pt x="0" y="0"/>
                    </a:lnTo>
                  </a:path>
                </a:pathLst>
              </a:custGeom>
              <a:noFill/>
              <a:ln w="38100" cap="flat" cmpd="sng" algn="ctr">
                <a:solidFill>
                  <a:srgbClr val="C00000"/>
                </a:solidFill>
                <a:prstDash val="solid"/>
              </a:ln>
              <a:effectLst/>
            </p:spPr>
            <p:txBody>
              <a:bodyPr anchor="ctr"/>
              <a:lstStyle/>
              <a:p>
                <a:pPr algn="ctr" defTabSz="913169" eaLnBrk="1" hangingPunct="1">
                  <a:defRPr/>
                </a:pPr>
                <a:endParaRPr lang="en-US" sz="1800" kern="0">
                  <a:solidFill>
                    <a:prstClr val="white"/>
                  </a:solidFill>
                  <a:ea typeface=""/>
                  <a:cs typeface=""/>
                </a:endParaRPr>
              </a:p>
            </p:txBody>
          </p:sp>
          <p:sp>
            <p:nvSpPr>
              <p:cNvPr id="32" name="Freeform 31"/>
              <p:cNvSpPr/>
              <p:nvPr/>
            </p:nvSpPr>
            <p:spPr>
              <a:xfrm>
                <a:off x="7254002" y="3362503"/>
                <a:ext cx="334808" cy="0"/>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38100" cap="flat" cmpd="sng" algn="ctr">
                <a:solidFill>
                  <a:srgbClr val="C00000"/>
                </a:solidFill>
                <a:prstDash val="solid"/>
              </a:ln>
              <a:effectLst/>
            </p:spPr>
            <p:txBody>
              <a:bodyPr anchor="ctr"/>
              <a:lstStyle/>
              <a:p>
                <a:pPr algn="ctr" defTabSz="913169" eaLnBrk="1" hangingPunct="1">
                  <a:defRPr/>
                </a:pPr>
                <a:endParaRPr lang="en-US" sz="1800" kern="0">
                  <a:solidFill>
                    <a:prstClr val="white"/>
                  </a:solidFill>
                  <a:ea typeface=""/>
                  <a:cs typeface=""/>
                </a:endParaRPr>
              </a:p>
            </p:txBody>
          </p:sp>
        </p:grpSp>
        <p:sp>
          <p:nvSpPr>
            <p:cNvPr id="16" name="TextBox 18"/>
            <p:cNvSpPr txBox="1">
              <a:spLocks noChangeArrowheads="1"/>
            </p:cNvSpPr>
            <p:nvPr/>
          </p:nvSpPr>
          <p:spPr bwMode="auto">
            <a:xfrm>
              <a:off x="8397747" y="3800351"/>
              <a:ext cx="1701298" cy="42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300"/>
                </a:spcBef>
                <a:spcAft>
                  <a:spcPts val="600"/>
                </a:spcAft>
                <a:buClr>
                  <a:srgbClr val="C00000"/>
                </a:buClr>
                <a:buFont typeface="Arial" panose="020B0604020202020204" pitchFamily="34" charset="0"/>
                <a:buChar char="•"/>
                <a:defRPr sz="2400">
                  <a:solidFill>
                    <a:schemeClr val="tx1"/>
                  </a:solidFill>
                  <a:latin typeface="Arial" panose="020B0604020202020204" pitchFamily="34" charset="0"/>
                </a:defRPr>
              </a:lvl1pPr>
              <a:lvl2pPr marL="742950" indent="-285750">
                <a:spcAft>
                  <a:spcPts val="600"/>
                </a:spcAft>
                <a:buClr>
                  <a:srgbClr val="C00000"/>
                </a:buClr>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600"/>
                </a:spcAft>
                <a:buClr>
                  <a:srgbClr val="C00000"/>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defTabSz="913169" eaLnBrk="1" hangingPunct="1">
                <a:spcBef>
                  <a:spcPct val="0"/>
                </a:spcBef>
                <a:spcAft>
                  <a:spcPct val="0"/>
                </a:spcAft>
                <a:buClrTx/>
                <a:buNone/>
                <a:defRPr/>
              </a:pPr>
              <a:r>
                <a:rPr lang="en-US" altLang="en-US" sz="1400" b="1" kern="0" dirty="0">
                  <a:solidFill>
                    <a:srgbClr val="1F497D"/>
                  </a:solidFill>
                  <a:latin typeface="+mn-lt"/>
                  <a:cs typeface="Arial" panose="020B0604020202020204" pitchFamily="34" charset="0"/>
                </a:rPr>
                <a:t>Peptide synthesis</a:t>
              </a:r>
              <a:br>
                <a:rPr lang="en-US" altLang="en-US" sz="1400" b="1" kern="0" dirty="0">
                  <a:solidFill>
                    <a:srgbClr val="1F497D"/>
                  </a:solidFill>
                  <a:latin typeface="+mn-lt"/>
                  <a:cs typeface="Arial" panose="020B0604020202020204" pitchFamily="34" charset="0"/>
                </a:rPr>
              </a:br>
              <a:r>
                <a:rPr lang="en-US" altLang="en-US" sz="1400" b="1" kern="0" dirty="0">
                  <a:solidFill>
                    <a:srgbClr val="1F497D"/>
                  </a:solidFill>
                  <a:latin typeface="+mn-lt"/>
                  <a:cs typeface="Arial" panose="020B0604020202020204" pitchFamily="34" charset="0"/>
                </a:rPr>
                <a:t>Processing</a:t>
              </a:r>
              <a:br>
                <a:rPr lang="en-US" altLang="en-US" sz="1400" b="1" kern="0" dirty="0">
                  <a:solidFill>
                    <a:srgbClr val="1F497D"/>
                  </a:solidFill>
                  <a:latin typeface="+mn-lt"/>
                  <a:cs typeface="Arial" panose="020B0604020202020204" pitchFamily="34" charset="0"/>
                </a:rPr>
              </a:br>
              <a:r>
                <a:rPr lang="en-US" altLang="en-US" sz="1400" b="1" kern="0" dirty="0">
                  <a:solidFill>
                    <a:srgbClr val="1F497D"/>
                  </a:solidFill>
                  <a:latin typeface="+mn-lt"/>
                  <a:cs typeface="Arial" panose="020B0604020202020204" pitchFamily="34" charset="0"/>
                </a:rPr>
                <a:t>Secretion</a:t>
              </a:r>
            </a:p>
          </p:txBody>
        </p:sp>
      </p:grpSp>
      <p:sp>
        <p:nvSpPr>
          <p:cNvPr id="39" name="Footer Placeholder 38">
            <a:extLst>
              <a:ext uri="{FF2B5EF4-FFF2-40B4-BE49-F238E27FC236}">
                <a16:creationId xmlns:a16="http://schemas.microsoft.com/office/drawing/2014/main" id="{F86FBADC-D28F-8732-23D9-23980E3DD53F}"/>
              </a:ext>
            </a:extLst>
          </p:cNvPr>
          <p:cNvSpPr>
            <a:spLocks noGrp="1"/>
          </p:cNvSpPr>
          <p:nvPr>
            <p:ph type="ftr" sz="quarter" idx="3"/>
          </p:nvPr>
        </p:nvSpPr>
        <p:spPr>
          <a:xfrm>
            <a:off x="609600" y="5898436"/>
            <a:ext cx="10744199" cy="900045"/>
          </a:xfrm>
        </p:spPr>
        <p:txBody>
          <a:bodyPr/>
          <a:lstStyle/>
          <a:p>
            <a:pPr marL="45720" indent="0">
              <a:spcBef>
                <a:spcPts val="0"/>
              </a:spcBef>
              <a:spcAft>
                <a:spcPts val="0"/>
              </a:spcAft>
              <a:buNone/>
            </a:pPr>
            <a:r>
              <a:rPr lang="en-US" sz="1050" dirty="0"/>
              <a:t>AACR, American Association for Cancer Research; </a:t>
            </a:r>
            <a:r>
              <a:rPr lang="en-US" sz="1050" dirty="0" err="1"/>
              <a:t>ACD</a:t>
            </a:r>
            <a:r>
              <a:rPr lang="en-US" sz="1050" dirty="0"/>
              <a:t>, anemia of chronic disease; ACVR1, activin A receptor, type 1; BMP, bone morphogenic protein</a:t>
            </a:r>
          </a:p>
          <a:p>
            <a:pPr marL="45720" indent="0">
              <a:spcBef>
                <a:spcPts val="0"/>
              </a:spcBef>
              <a:spcAft>
                <a:spcPts val="0"/>
              </a:spcAft>
              <a:buNone/>
            </a:pPr>
            <a:endParaRPr lang="en-US" sz="1050" dirty="0"/>
          </a:p>
          <a:p>
            <a:pPr marL="45720" indent="0">
              <a:spcBef>
                <a:spcPts val="0"/>
              </a:spcBef>
              <a:spcAft>
                <a:spcPts val="0"/>
              </a:spcAft>
              <a:buNone/>
            </a:pPr>
            <a:r>
              <a:rPr lang="en-US" sz="1050" dirty="0"/>
              <a:t>a. </a:t>
            </a:r>
            <a:r>
              <a:rPr lang="en-US" sz="1050" dirty="0" err="1"/>
              <a:t>Asshoff</a:t>
            </a:r>
            <a:r>
              <a:rPr lang="en-US" sz="1050" dirty="0"/>
              <a:t> M, et al. </a:t>
            </a:r>
            <a:r>
              <a:rPr lang="en-US" sz="1050" i="1" dirty="0"/>
              <a:t>Blood. </a:t>
            </a:r>
            <a:r>
              <a:rPr lang="en-US" sz="1050" dirty="0"/>
              <a:t>2017;129(13):1823-1830. doi:10.1182/blood-2016-09-740092    b. </a:t>
            </a:r>
            <a:r>
              <a:rPr lang="it-IT" sz="1050" dirty="0"/>
              <a:t>Pardanani A, et al. </a:t>
            </a:r>
            <a:r>
              <a:rPr lang="it-IT" sz="1050" i="1" dirty="0"/>
              <a:t>Am J Hematol. </a:t>
            </a:r>
            <a:r>
              <a:rPr lang="it-IT" sz="1050" dirty="0"/>
              <a:t>2013;88(4):312-316. doi:10.1002/ajh.23406</a:t>
            </a:r>
            <a:endParaRPr lang="en-US" sz="1050" dirty="0"/>
          </a:p>
          <a:p>
            <a:pPr marL="45720" indent="0">
              <a:spcBef>
                <a:spcPts val="0"/>
              </a:spcBef>
              <a:spcAft>
                <a:spcPts val="0"/>
              </a:spcAft>
              <a:buNone/>
            </a:pPr>
            <a:r>
              <a:rPr lang="en-US" sz="1050" dirty="0"/>
              <a:t>Image adapted from Peterson PW. AACR 2015. Abstract 3647. doi:10.1158/1538-7445.AM2015-3647</a:t>
            </a:r>
            <a:endParaRPr lang="fr-FR" sz="1050" dirty="0"/>
          </a:p>
        </p:txBody>
      </p:sp>
    </p:spTree>
    <p:extLst>
      <p:ext uri="{BB962C8B-B14F-4D97-AF65-F5344CB8AC3E}">
        <p14:creationId xmlns:p14="http://schemas.microsoft.com/office/powerpoint/2010/main" val="213844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6C1A35B-3A84-C667-AEC7-3CDF543E4C9C}"/>
              </a:ext>
            </a:extLst>
          </p:cNvPr>
          <p:cNvSpPr txBox="1">
            <a:spLocks/>
          </p:cNvSpPr>
          <p:nvPr/>
        </p:nvSpPr>
        <p:spPr>
          <a:xfrm>
            <a:off x="1" y="227636"/>
            <a:ext cx="12195428" cy="619493"/>
          </a:xfrm>
          <a:prstGeom prst="rect">
            <a:avLst/>
          </a:prstGeom>
        </p:spPr>
        <p:txBody>
          <a:bodyPr>
            <a:no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100" b="1" i="0" u="none" strike="noStrike" kern="1200" cap="none" spc="0" normalizeH="0" baseline="0" noProof="0">
              <a:ln>
                <a:noFill/>
              </a:ln>
              <a:solidFill>
                <a:srgbClr val="002557"/>
              </a:solidFill>
              <a:effectLst/>
              <a:uLnTx/>
              <a:uFillTx/>
              <a:latin typeface="Arial" panose="020B0604020202020204" pitchFamily="34" charset="0"/>
              <a:ea typeface="+mj-ea"/>
              <a:cs typeface="Arial" panose="020B0604020202020204" pitchFamily="34" charset="0"/>
            </a:endParaRPr>
          </a:p>
        </p:txBody>
      </p:sp>
      <p:grpSp>
        <p:nvGrpSpPr>
          <p:cNvPr id="8" name="Group 7">
            <a:extLst>
              <a:ext uri="{FF2B5EF4-FFF2-40B4-BE49-F238E27FC236}">
                <a16:creationId xmlns:a16="http://schemas.microsoft.com/office/drawing/2014/main" id="{5E886B1C-3F49-F25A-38EC-4D0ECE485577}"/>
              </a:ext>
            </a:extLst>
          </p:cNvPr>
          <p:cNvGrpSpPr/>
          <p:nvPr/>
        </p:nvGrpSpPr>
        <p:grpSpPr>
          <a:xfrm>
            <a:off x="534911" y="1413212"/>
            <a:ext cx="11417740" cy="4487661"/>
            <a:chOff x="185897" y="1275606"/>
            <a:chExt cx="8873883" cy="3256200"/>
          </a:xfrm>
        </p:grpSpPr>
        <p:sp>
          <p:nvSpPr>
            <p:cNvPr id="9" name="Text Placeholder 5">
              <a:extLst>
                <a:ext uri="{FF2B5EF4-FFF2-40B4-BE49-F238E27FC236}">
                  <a16:creationId xmlns:a16="http://schemas.microsoft.com/office/drawing/2014/main" id="{DE77AB0D-E41B-885E-F2D7-BCF6ADC717C6}"/>
                </a:ext>
              </a:extLst>
            </p:cNvPr>
            <p:cNvSpPr txBox="1">
              <a:spLocks/>
            </p:cNvSpPr>
            <p:nvPr/>
          </p:nvSpPr>
          <p:spPr>
            <a:xfrm>
              <a:off x="194913" y="4296080"/>
              <a:ext cx="8864867" cy="235726"/>
            </a:xfrm>
            <a:prstGeom prst="rect">
              <a:avLst/>
            </a:prstGeom>
          </p:spPr>
          <p:txBody>
            <a:bodyPr/>
            <a:lst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33"/>
                </a:spcBef>
                <a:spcAft>
                  <a:spcPts val="0"/>
                </a:spcAft>
                <a:buClr>
                  <a:srgbClr val="0076A9"/>
                </a:buClr>
                <a:buSzTx/>
                <a:buFont typeface="Arial" panose="020B0604020202020204" pitchFamily="34" charset="0"/>
                <a:buNone/>
                <a:tabLst/>
                <a:defRPr/>
              </a:pPr>
              <a:endParaRPr kumimoji="0" lang="en-US" sz="1067" b="0" i="0" u="none" strike="noStrike" kern="1200" cap="none" spc="0" normalizeH="0" baseline="0" noProof="0">
                <a:ln>
                  <a:noFill/>
                </a:ln>
                <a:solidFill>
                  <a:srgbClr val="47484F"/>
                </a:solidFill>
                <a:effectLst/>
                <a:uLnTx/>
                <a:uFillTx/>
                <a:latin typeface="Proxima Nova Rg"/>
                <a:ea typeface="+mn-ea"/>
                <a:cs typeface="Arial" panose="020B0604020202020204" pitchFamily="34" charset="0"/>
              </a:endParaRPr>
            </a:p>
          </p:txBody>
        </p:sp>
        <p:sp>
          <p:nvSpPr>
            <p:cNvPr id="10" name="Line 6">
              <a:extLst>
                <a:ext uri="{FF2B5EF4-FFF2-40B4-BE49-F238E27FC236}">
                  <a16:creationId xmlns:a16="http://schemas.microsoft.com/office/drawing/2014/main" id="{78D8481B-1F62-767E-E88E-45950EA91305}"/>
                </a:ext>
              </a:extLst>
            </p:cNvPr>
            <p:cNvSpPr>
              <a:spLocks noChangeShapeType="1"/>
            </p:cNvSpPr>
            <p:nvPr/>
          </p:nvSpPr>
          <p:spPr bwMode="auto">
            <a:xfrm>
              <a:off x="591198" y="2033800"/>
              <a:ext cx="5400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1" name="Line 7">
              <a:extLst>
                <a:ext uri="{FF2B5EF4-FFF2-40B4-BE49-F238E27FC236}">
                  <a16:creationId xmlns:a16="http://schemas.microsoft.com/office/drawing/2014/main" id="{B856CFAC-2FD1-B91B-4026-0F40FB407761}"/>
                </a:ext>
              </a:extLst>
            </p:cNvPr>
            <p:cNvSpPr>
              <a:spLocks noChangeShapeType="1"/>
            </p:cNvSpPr>
            <p:nvPr/>
          </p:nvSpPr>
          <p:spPr bwMode="auto">
            <a:xfrm>
              <a:off x="591198" y="2382653"/>
              <a:ext cx="5400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2" name="Line 8">
              <a:extLst>
                <a:ext uri="{FF2B5EF4-FFF2-40B4-BE49-F238E27FC236}">
                  <a16:creationId xmlns:a16="http://schemas.microsoft.com/office/drawing/2014/main" id="{092417F9-BEC1-16D5-5E99-2D5AA35107E6}"/>
                </a:ext>
              </a:extLst>
            </p:cNvPr>
            <p:cNvSpPr>
              <a:spLocks noChangeShapeType="1"/>
            </p:cNvSpPr>
            <p:nvPr/>
          </p:nvSpPr>
          <p:spPr bwMode="auto">
            <a:xfrm>
              <a:off x="591198" y="3079169"/>
              <a:ext cx="5400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3" name="Line 9">
              <a:extLst>
                <a:ext uri="{FF2B5EF4-FFF2-40B4-BE49-F238E27FC236}">
                  <a16:creationId xmlns:a16="http://schemas.microsoft.com/office/drawing/2014/main" id="{4AD35026-16A8-CFE9-5823-725F7C559209}"/>
                </a:ext>
              </a:extLst>
            </p:cNvPr>
            <p:cNvSpPr>
              <a:spLocks noChangeShapeType="1"/>
            </p:cNvSpPr>
            <p:nvPr/>
          </p:nvSpPr>
          <p:spPr bwMode="auto">
            <a:xfrm>
              <a:off x="591198" y="3779256"/>
              <a:ext cx="5400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4" name="Line 10">
              <a:extLst>
                <a:ext uri="{FF2B5EF4-FFF2-40B4-BE49-F238E27FC236}">
                  <a16:creationId xmlns:a16="http://schemas.microsoft.com/office/drawing/2014/main" id="{5CAFE248-C773-21B0-3FDF-243E5C1E91A1}"/>
                </a:ext>
              </a:extLst>
            </p:cNvPr>
            <p:cNvSpPr>
              <a:spLocks noChangeShapeType="1"/>
            </p:cNvSpPr>
            <p:nvPr/>
          </p:nvSpPr>
          <p:spPr bwMode="auto">
            <a:xfrm>
              <a:off x="591198" y="2731506"/>
              <a:ext cx="5400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5" name="Line 11">
              <a:extLst>
                <a:ext uri="{FF2B5EF4-FFF2-40B4-BE49-F238E27FC236}">
                  <a16:creationId xmlns:a16="http://schemas.microsoft.com/office/drawing/2014/main" id="{34209DB0-B51A-3B38-2AF7-D7AB155949C9}"/>
                </a:ext>
              </a:extLst>
            </p:cNvPr>
            <p:cNvSpPr>
              <a:spLocks noChangeShapeType="1"/>
            </p:cNvSpPr>
            <p:nvPr/>
          </p:nvSpPr>
          <p:spPr bwMode="auto">
            <a:xfrm>
              <a:off x="591198" y="3430403"/>
              <a:ext cx="5400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6" name="Line 12">
              <a:extLst>
                <a:ext uri="{FF2B5EF4-FFF2-40B4-BE49-F238E27FC236}">
                  <a16:creationId xmlns:a16="http://schemas.microsoft.com/office/drawing/2014/main" id="{A2402B78-CBEF-8D66-EF98-1E8558B18578}"/>
                </a:ext>
              </a:extLst>
            </p:cNvPr>
            <p:cNvSpPr>
              <a:spLocks noChangeShapeType="1"/>
            </p:cNvSpPr>
            <p:nvPr/>
          </p:nvSpPr>
          <p:spPr bwMode="auto">
            <a:xfrm>
              <a:off x="591198" y="4128109"/>
              <a:ext cx="5400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7" name="Line 13">
              <a:extLst>
                <a:ext uri="{FF2B5EF4-FFF2-40B4-BE49-F238E27FC236}">
                  <a16:creationId xmlns:a16="http://schemas.microsoft.com/office/drawing/2014/main" id="{86947285-B60C-F72E-8F89-CF2A8B6F9FAB}"/>
                </a:ext>
              </a:extLst>
            </p:cNvPr>
            <p:cNvSpPr>
              <a:spLocks noChangeShapeType="1"/>
            </p:cNvSpPr>
            <p:nvPr/>
          </p:nvSpPr>
          <p:spPr bwMode="auto">
            <a:xfrm>
              <a:off x="591198" y="1682565"/>
              <a:ext cx="5400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8" name="Rectangle 14">
              <a:extLst>
                <a:ext uri="{FF2B5EF4-FFF2-40B4-BE49-F238E27FC236}">
                  <a16:creationId xmlns:a16="http://schemas.microsoft.com/office/drawing/2014/main" id="{0E999297-087B-B90A-8EF4-F7B8C7157926}"/>
                </a:ext>
              </a:extLst>
            </p:cNvPr>
            <p:cNvSpPr>
              <a:spLocks noChangeArrowheads="1"/>
            </p:cNvSpPr>
            <p:nvPr/>
          </p:nvSpPr>
          <p:spPr bwMode="auto">
            <a:xfrm>
              <a:off x="799558" y="3216091"/>
              <a:ext cx="546497" cy="912019"/>
            </a:xfrm>
            <a:prstGeom prst="rect">
              <a:avLst/>
            </a:prstGeom>
            <a:solidFill>
              <a:srgbClr val="0076A9">
                <a:alpha val="50000"/>
              </a:srgb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9" name="Rectangle 15">
              <a:extLst>
                <a:ext uri="{FF2B5EF4-FFF2-40B4-BE49-F238E27FC236}">
                  <a16:creationId xmlns:a16="http://schemas.microsoft.com/office/drawing/2014/main" id="{00D7A4D0-7CAE-12AD-A93E-709234E19785}"/>
                </a:ext>
              </a:extLst>
            </p:cNvPr>
            <p:cNvSpPr>
              <a:spLocks noChangeArrowheads="1"/>
            </p:cNvSpPr>
            <p:nvPr/>
          </p:nvSpPr>
          <p:spPr bwMode="auto">
            <a:xfrm>
              <a:off x="1346054" y="1974269"/>
              <a:ext cx="548879" cy="2153841"/>
            </a:xfrm>
            <a:prstGeom prst="rect">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20" name="Rectangle 16">
              <a:extLst>
                <a:ext uri="{FF2B5EF4-FFF2-40B4-BE49-F238E27FC236}">
                  <a16:creationId xmlns:a16="http://schemas.microsoft.com/office/drawing/2014/main" id="{7FBE0B0A-F3AC-8B7F-49A6-136407205BEC}"/>
                </a:ext>
              </a:extLst>
            </p:cNvPr>
            <p:cNvSpPr>
              <a:spLocks noChangeArrowheads="1"/>
            </p:cNvSpPr>
            <p:nvPr/>
          </p:nvSpPr>
          <p:spPr bwMode="auto">
            <a:xfrm>
              <a:off x="2094958" y="3050594"/>
              <a:ext cx="547688" cy="1077516"/>
            </a:xfrm>
            <a:prstGeom prst="rect">
              <a:avLst/>
            </a:prstGeom>
            <a:solidFill>
              <a:srgbClr val="BFBFBF">
                <a:alpha val="50000"/>
              </a:srgb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21" name="Rectangle 17">
              <a:extLst>
                <a:ext uri="{FF2B5EF4-FFF2-40B4-BE49-F238E27FC236}">
                  <a16:creationId xmlns:a16="http://schemas.microsoft.com/office/drawing/2014/main" id="{3FB60F80-4317-9F09-B3DA-D4D41F5BF28C}"/>
                </a:ext>
              </a:extLst>
            </p:cNvPr>
            <p:cNvSpPr>
              <a:spLocks noChangeArrowheads="1"/>
            </p:cNvSpPr>
            <p:nvPr/>
          </p:nvSpPr>
          <p:spPr bwMode="auto">
            <a:xfrm>
              <a:off x="2642645" y="2731506"/>
              <a:ext cx="548879" cy="1396604"/>
            </a:xfrm>
            <a:prstGeom prst="rect">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22" name="TextBox 21">
              <a:extLst>
                <a:ext uri="{FF2B5EF4-FFF2-40B4-BE49-F238E27FC236}">
                  <a16:creationId xmlns:a16="http://schemas.microsoft.com/office/drawing/2014/main" id="{7EF678BE-3661-672F-918B-AD1CDAB8BCB8}"/>
                </a:ext>
              </a:extLst>
            </p:cNvPr>
            <p:cNvSpPr txBox="1"/>
            <p:nvPr/>
          </p:nvSpPr>
          <p:spPr>
            <a:xfrm>
              <a:off x="414176" y="1968563"/>
              <a:ext cx="135877" cy="130478"/>
            </a:xfrm>
            <a:prstGeom prst="rect">
              <a:avLst/>
            </a:prstGeom>
            <a:noFill/>
          </p:spPr>
          <p:txBody>
            <a:bodyPr wrap="none" lIns="0" tIns="0" rIns="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30</a:t>
              </a:r>
            </a:p>
          </p:txBody>
        </p:sp>
        <p:sp>
          <p:nvSpPr>
            <p:cNvPr id="23" name="TextBox 22">
              <a:extLst>
                <a:ext uri="{FF2B5EF4-FFF2-40B4-BE49-F238E27FC236}">
                  <a16:creationId xmlns:a16="http://schemas.microsoft.com/office/drawing/2014/main" id="{BB2E5F22-D631-C0E0-51DC-76A987119928}"/>
                </a:ext>
              </a:extLst>
            </p:cNvPr>
            <p:cNvSpPr txBox="1"/>
            <p:nvPr/>
          </p:nvSpPr>
          <p:spPr>
            <a:xfrm>
              <a:off x="412962" y="2317416"/>
              <a:ext cx="137090" cy="130478"/>
            </a:xfrm>
            <a:prstGeom prst="rect">
              <a:avLst/>
            </a:prstGeom>
            <a:noFill/>
          </p:spPr>
          <p:txBody>
            <a:bodyPr wrap="none" lIns="0" tIns="0" rIns="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25</a:t>
              </a:r>
            </a:p>
          </p:txBody>
        </p:sp>
        <p:sp>
          <p:nvSpPr>
            <p:cNvPr id="24" name="TextBox 23">
              <a:extLst>
                <a:ext uri="{FF2B5EF4-FFF2-40B4-BE49-F238E27FC236}">
                  <a16:creationId xmlns:a16="http://schemas.microsoft.com/office/drawing/2014/main" id="{DBECBDE7-6C97-6FE3-5EF2-9C9E404B8712}"/>
                </a:ext>
              </a:extLst>
            </p:cNvPr>
            <p:cNvSpPr txBox="1"/>
            <p:nvPr/>
          </p:nvSpPr>
          <p:spPr>
            <a:xfrm>
              <a:off x="416601" y="1617328"/>
              <a:ext cx="133450" cy="130478"/>
            </a:xfrm>
            <a:prstGeom prst="rect">
              <a:avLst/>
            </a:prstGeom>
            <a:noFill/>
          </p:spPr>
          <p:txBody>
            <a:bodyPr wrap="none" lIns="0" tIns="0" rIns="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35</a:t>
              </a:r>
            </a:p>
          </p:txBody>
        </p:sp>
        <p:sp>
          <p:nvSpPr>
            <p:cNvPr id="25" name="TextBox 24">
              <a:extLst>
                <a:ext uri="{FF2B5EF4-FFF2-40B4-BE49-F238E27FC236}">
                  <a16:creationId xmlns:a16="http://schemas.microsoft.com/office/drawing/2014/main" id="{9FA9C7ED-3E36-193F-8FE5-D5C61CBC120E}"/>
                </a:ext>
              </a:extLst>
            </p:cNvPr>
            <p:cNvSpPr txBox="1"/>
            <p:nvPr/>
          </p:nvSpPr>
          <p:spPr>
            <a:xfrm>
              <a:off x="410535" y="2666268"/>
              <a:ext cx="139516" cy="130478"/>
            </a:xfrm>
            <a:prstGeom prst="rect">
              <a:avLst/>
            </a:prstGeom>
            <a:noFill/>
          </p:spPr>
          <p:txBody>
            <a:bodyPr wrap="none" lIns="0" tIns="0" rIns="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20</a:t>
              </a:r>
            </a:p>
          </p:txBody>
        </p:sp>
        <p:sp>
          <p:nvSpPr>
            <p:cNvPr id="26" name="TextBox 25">
              <a:extLst>
                <a:ext uri="{FF2B5EF4-FFF2-40B4-BE49-F238E27FC236}">
                  <a16:creationId xmlns:a16="http://schemas.microsoft.com/office/drawing/2014/main" id="{0B2C4FCE-B6DA-E1FC-F83E-A12EB954D378}"/>
                </a:ext>
              </a:extLst>
            </p:cNvPr>
            <p:cNvSpPr txBox="1"/>
            <p:nvPr/>
          </p:nvSpPr>
          <p:spPr>
            <a:xfrm>
              <a:off x="439651" y="3013932"/>
              <a:ext cx="110400" cy="130478"/>
            </a:xfrm>
            <a:prstGeom prst="rect">
              <a:avLst/>
            </a:prstGeom>
            <a:noFill/>
          </p:spPr>
          <p:txBody>
            <a:bodyPr wrap="none" lIns="0" tIns="0" rIns="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15</a:t>
              </a:r>
            </a:p>
          </p:txBody>
        </p:sp>
        <p:sp>
          <p:nvSpPr>
            <p:cNvPr id="27" name="TextBox 26">
              <a:extLst>
                <a:ext uri="{FF2B5EF4-FFF2-40B4-BE49-F238E27FC236}">
                  <a16:creationId xmlns:a16="http://schemas.microsoft.com/office/drawing/2014/main" id="{7FFA73DC-A35E-9A96-8B16-1B3AF5890574}"/>
                </a:ext>
              </a:extLst>
            </p:cNvPr>
            <p:cNvSpPr txBox="1"/>
            <p:nvPr/>
          </p:nvSpPr>
          <p:spPr>
            <a:xfrm>
              <a:off x="437224" y="3365165"/>
              <a:ext cx="112827" cy="130478"/>
            </a:xfrm>
            <a:prstGeom prst="rect">
              <a:avLst/>
            </a:prstGeom>
            <a:noFill/>
          </p:spPr>
          <p:txBody>
            <a:bodyPr wrap="none" lIns="0" tIns="0" rIns="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10</a:t>
              </a:r>
            </a:p>
          </p:txBody>
        </p:sp>
        <p:sp>
          <p:nvSpPr>
            <p:cNvPr id="28" name="TextBox 27">
              <a:extLst>
                <a:ext uri="{FF2B5EF4-FFF2-40B4-BE49-F238E27FC236}">
                  <a16:creationId xmlns:a16="http://schemas.microsoft.com/office/drawing/2014/main" id="{D261E007-7043-3B20-1AE9-5C02658A685D}"/>
                </a:ext>
              </a:extLst>
            </p:cNvPr>
            <p:cNvSpPr txBox="1"/>
            <p:nvPr/>
          </p:nvSpPr>
          <p:spPr>
            <a:xfrm>
              <a:off x="480900" y="3714018"/>
              <a:ext cx="69151" cy="130478"/>
            </a:xfrm>
            <a:prstGeom prst="rect">
              <a:avLst/>
            </a:prstGeom>
            <a:noFill/>
          </p:spPr>
          <p:txBody>
            <a:bodyPr wrap="none" lIns="0" tIns="0" rIns="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5</a:t>
              </a:r>
            </a:p>
          </p:txBody>
        </p:sp>
        <p:sp>
          <p:nvSpPr>
            <p:cNvPr id="29" name="TextBox 28">
              <a:extLst>
                <a:ext uri="{FF2B5EF4-FFF2-40B4-BE49-F238E27FC236}">
                  <a16:creationId xmlns:a16="http://schemas.microsoft.com/office/drawing/2014/main" id="{2DFAAE50-47FD-427E-77F2-9AE9761D685F}"/>
                </a:ext>
              </a:extLst>
            </p:cNvPr>
            <p:cNvSpPr txBox="1"/>
            <p:nvPr/>
          </p:nvSpPr>
          <p:spPr>
            <a:xfrm>
              <a:off x="478472" y="4062871"/>
              <a:ext cx="71579" cy="130478"/>
            </a:xfrm>
            <a:prstGeom prst="rect">
              <a:avLst/>
            </a:prstGeom>
            <a:noFill/>
          </p:spPr>
          <p:txBody>
            <a:bodyPr wrap="none" lIns="0" tIns="0" rIns="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0</a:t>
              </a:r>
            </a:p>
          </p:txBody>
        </p:sp>
        <p:sp>
          <p:nvSpPr>
            <p:cNvPr id="30" name="TextBox 29">
              <a:extLst>
                <a:ext uri="{FF2B5EF4-FFF2-40B4-BE49-F238E27FC236}">
                  <a16:creationId xmlns:a16="http://schemas.microsoft.com/office/drawing/2014/main" id="{E0BE46D3-EF1D-27FC-719B-EB67F57E74EC}"/>
                </a:ext>
              </a:extLst>
            </p:cNvPr>
            <p:cNvSpPr txBox="1"/>
            <p:nvPr/>
          </p:nvSpPr>
          <p:spPr>
            <a:xfrm>
              <a:off x="838662" y="4164221"/>
              <a:ext cx="468290"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Baseline </a:t>
              </a:r>
            </a:p>
          </p:txBody>
        </p:sp>
        <p:sp>
          <p:nvSpPr>
            <p:cNvPr id="31" name="TextBox 30">
              <a:extLst>
                <a:ext uri="{FF2B5EF4-FFF2-40B4-BE49-F238E27FC236}">
                  <a16:creationId xmlns:a16="http://schemas.microsoft.com/office/drawing/2014/main" id="{5DBE5DFA-190D-85F3-1A03-38DE278F744F}"/>
                </a:ext>
              </a:extLst>
            </p:cNvPr>
            <p:cNvSpPr txBox="1"/>
            <p:nvPr/>
          </p:nvSpPr>
          <p:spPr>
            <a:xfrm>
              <a:off x="1374217" y="4164221"/>
              <a:ext cx="492553"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Week 24 </a:t>
              </a:r>
            </a:p>
          </p:txBody>
        </p:sp>
        <p:sp>
          <p:nvSpPr>
            <p:cNvPr id="32" name="TextBox 31">
              <a:extLst>
                <a:ext uri="{FF2B5EF4-FFF2-40B4-BE49-F238E27FC236}">
                  <a16:creationId xmlns:a16="http://schemas.microsoft.com/office/drawing/2014/main" id="{C4EFC2BE-BD29-6CFF-B05D-DD14688D71C0}"/>
                </a:ext>
              </a:extLst>
            </p:cNvPr>
            <p:cNvSpPr txBox="1"/>
            <p:nvPr/>
          </p:nvSpPr>
          <p:spPr>
            <a:xfrm>
              <a:off x="690912" y="4339535"/>
              <a:ext cx="1312667"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7484F"/>
                  </a:solidFill>
                  <a:effectLst/>
                  <a:uLnTx/>
                  <a:uFillTx/>
                  <a:latin typeface="Proxima Nova Rg"/>
                  <a:ea typeface="+mn-ea"/>
                  <a:cs typeface="+mn-cs"/>
                </a:rPr>
                <a:t>Momelotinib (N=130)</a:t>
              </a:r>
            </a:p>
          </p:txBody>
        </p:sp>
        <p:sp>
          <p:nvSpPr>
            <p:cNvPr id="33" name="TextBox 32">
              <a:extLst>
                <a:ext uri="{FF2B5EF4-FFF2-40B4-BE49-F238E27FC236}">
                  <a16:creationId xmlns:a16="http://schemas.microsoft.com/office/drawing/2014/main" id="{FCCE4C70-EE44-47D1-6852-C2C58C8E8E2D}"/>
                </a:ext>
              </a:extLst>
            </p:cNvPr>
            <p:cNvSpPr txBox="1"/>
            <p:nvPr/>
          </p:nvSpPr>
          <p:spPr>
            <a:xfrm>
              <a:off x="2134658" y="4164221"/>
              <a:ext cx="468290"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Baseline </a:t>
              </a:r>
            </a:p>
          </p:txBody>
        </p:sp>
        <p:sp>
          <p:nvSpPr>
            <p:cNvPr id="34" name="TextBox 33">
              <a:extLst>
                <a:ext uri="{FF2B5EF4-FFF2-40B4-BE49-F238E27FC236}">
                  <a16:creationId xmlns:a16="http://schemas.microsoft.com/office/drawing/2014/main" id="{9A88CECC-296E-32CE-7D13-F3FD494ED68A}"/>
                </a:ext>
              </a:extLst>
            </p:cNvPr>
            <p:cNvSpPr txBox="1"/>
            <p:nvPr/>
          </p:nvSpPr>
          <p:spPr>
            <a:xfrm>
              <a:off x="2670808" y="4164221"/>
              <a:ext cx="492553"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Week 24 </a:t>
              </a:r>
            </a:p>
          </p:txBody>
        </p:sp>
        <p:sp>
          <p:nvSpPr>
            <p:cNvPr id="35" name="TextBox 34">
              <a:extLst>
                <a:ext uri="{FF2B5EF4-FFF2-40B4-BE49-F238E27FC236}">
                  <a16:creationId xmlns:a16="http://schemas.microsoft.com/office/drawing/2014/main" id="{A115D327-1BA5-CD37-C53E-0CDF877C65BA}"/>
                </a:ext>
              </a:extLst>
            </p:cNvPr>
            <p:cNvSpPr txBox="1"/>
            <p:nvPr/>
          </p:nvSpPr>
          <p:spPr>
            <a:xfrm>
              <a:off x="2154934" y="4339535"/>
              <a:ext cx="976615"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7484F"/>
                  </a:solidFill>
                  <a:effectLst/>
                  <a:uLnTx/>
                  <a:uFillTx/>
                  <a:latin typeface="Proxima Nova Rg"/>
                  <a:ea typeface="+mn-ea"/>
                  <a:cs typeface="+mn-cs"/>
                </a:rPr>
                <a:t>Danazol (N=65)</a:t>
              </a:r>
            </a:p>
          </p:txBody>
        </p:sp>
        <p:sp>
          <p:nvSpPr>
            <p:cNvPr id="36" name="TextBox 35">
              <a:extLst>
                <a:ext uri="{FF2B5EF4-FFF2-40B4-BE49-F238E27FC236}">
                  <a16:creationId xmlns:a16="http://schemas.microsoft.com/office/drawing/2014/main" id="{92BBE825-8857-DA01-67D4-072FA88BA353}"/>
                </a:ext>
              </a:extLst>
            </p:cNvPr>
            <p:cNvSpPr txBox="1"/>
            <p:nvPr/>
          </p:nvSpPr>
          <p:spPr>
            <a:xfrm>
              <a:off x="2276491" y="2861642"/>
              <a:ext cx="196536"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15%</a:t>
              </a:r>
            </a:p>
          </p:txBody>
        </p:sp>
        <p:sp>
          <p:nvSpPr>
            <p:cNvPr id="37" name="TextBox 36">
              <a:extLst>
                <a:ext uri="{FF2B5EF4-FFF2-40B4-BE49-F238E27FC236}">
                  <a16:creationId xmlns:a16="http://schemas.microsoft.com/office/drawing/2014/main" id="{1102D140-A162-149E-2B1B-D7ACF0048957}"/>
                </a:ext>
              </a:extLst>
            </p:cNvPr>
            <p:cNvSpPr txBox="1"/>
            <p:nvPr/>
          </p:nvSpPr>
          <p:spPr>
            <a:xfrm>
              <a:off x="2809610" y="2537757"/>
              <a:ext cx="226866"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20%</a:t>
              </a:r>
            </a:p>
          </p:txBody>
        </p:sp>
        <p:sp>
          <p:nvSpPr>
            <p:cNvPr id="38" name="TextBox 37">
              <a:extLst>
                <a:ext uri="{FF2B5EF4-FFF2-40B4-BE49-F238E27FC236}">
                  <a16:creationId xmlns:a16="http://schemas.microsoft.com/office/drawing/2014/main" id="{85C8A0FF-9CE1-52D7-0591-C48F3899FA92}"/>
                </a:ext>
              </a:extLst>
            </p:cNvPr>
            <p:cNvSpPr txBox="1"/>
            <p:nvPr/>
          </p:nvSpPr>
          <p:spPr>
            <a:xfrm>
              <a:off x="1530003" y="1782641"/>
              <a:ext cx="192897"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31%</a:t>
              </a:r>
            </a:p>
          </p:txBody>
        </p:sp>
        <p:sp>
          <p:nvSpPr>
            <p:cNvPr id="39" name="TextBox 38">
              <a:extLst>
                <a:ext uri="{FF2B5EF4-FFF2-40B4-BE49-F238E27FC236}">
                  <a16:creationId xmlns:a16="http://schemas.microsoft.com/office/drawing/2014/main" id="{29F9F13E-5E51-CFE4-96CA-288061AF2352}"/>
                </a:ext>
              </a:extLst>
            </p:cNvPr>
            <p:cNvSpPr txBox="1"/>
            <p:nvPr/>
          </p:nvSpPr>
          <p:spPr>
            <a:xfrm>
              <a:off x="967151" y="3029163"/>
              <a:ext cx="223227"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13% </a:t>
              </a:r>
            </a:p>
          </p:txBody>
        </p:sp>
        <p:sp>
          <p:nvSpPr>
            <p:cNvPr id="40" name="TextBox 39">
              <a:extLst>
                <a:ext uri="{FF2B5EF4-FFF2-40B4-BE49-F238E27FC236}">
                  <a16:creationId xmlns:a16="http://schemas.microsoft.com/office/drawing/2014/main" id="{49429741-10DA-57EE-19CE-6E7CA4CA4904}"/>
                </a:ext>
              </a:extLst>
            </p:cNvPr>
            <p:cNvSpPr txBox="1"/>
            <p:nvPr/>
          </p:nvSpPr>
          <p:spPr>
            <a:xfrm rot="16200000">
              <a:off x="-955349" y="2823811"/>
              <a:ext cx="2445544" cy="163052"/>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7484F"/>
                  </a:solidFill>
                  <a:effectLst/>
                  <a:uLnTx/>
                  <a:uFillTx/>
                  <a:latin typeface="Proxima Nova Rg"/>
                  <a:ea typeface="+mn-ea"/>
                  <a:cs typeface="+mn-cs"/>
                </a:rPr>
                <a:t>Transfusion</a:t>
              </a:r>
              <a:r>
                <a:rPr kumimoji="0" lang="en-GB" sz="1200" b="1" i="0" u="none" strike="noStrike" kern="1200" cap="none" spc="0" normalizeH="0" baseline="0" noProof="0" dirty="0">
                  <a:ln>
                    <a:noFill/>
                  </a:ln>
                  <a:solidFill>
                    <a:srgbClr val="47484F"/>
                  </a:solidFill>
                  <a:effectLst/>
                  <a:uLnTx/>
                  <a:uFillTx/>
                  <a:latin typeface="Proxima Nova Rg"/>
                  <a:ea typeface="+mn-ea"/>
                  <a:cs typeface="+mn-cs"/>
                </a:rPr>
                <a:t> i</a:t>
              </a:r>
              <a:r>
                <a:rPr kumimoji="0" lang="en-GB" sz="1400" b="1" i="0" u="none" strike="noStrike" kern="1200" cap="none" spc="0" normalizeH="0" baseline="0" noProof="0" dirty="0">
                  <a:ln>
                    <a:noFill/>
                  </a:ln>
                  <a:solidFill>
                    <a:srgbClr val="47484F"/>
                  </a:solidFill>
                  <a:effectLst/>
                  <a:uLnTx/>
                  <a:uFillTx/>
                  <a:latin typeface="Proxima Nova Rg"/>
                  <a:ea typeface="+mn-ea"/>
                  <a:cs typeface="+mn-cs"/>
                </a:rPr>
                <a:t>ndependence</a:t>
              </a:r>
              <a:r>
                <a:rPr kumimoji="0" lang="en-GB" sz="1200" b="1" i="0" u="none" strike="noStrike" kern="1200" cap="none" spc="0" normalizeH="0" baseline="0" noProof="0" dirty="0">
                  <a:ln>
                    <a:noFill/>
                  </a:ln>
                  <a:solidFill>
                    <a:srgbClr val="47484F"/>
                  </a:solidFill>
                  <a:effectLst/>
                  <a:uLnTx/>
                  <a:uFillTx/>
                  <a:latin typeface="Proxima Nova Rg"/>
                  <a:ea typeface="+mn-ea"/>
                  <a:cs typeface="+mn-cs"/>
                </a:rPr>
                <a:t> r</a:t>
              </a:r>
              <a:r>
                <a:rPr kumimoji="0" lang="en-GB" sz="1400" b="1" i="0" u="none" strike="noStrike" kern="1200" cap="none" spc="0" normalizeH="0" baseline="0" noProof="0" dirty="0">
                  <a:ln>
                    <a:noFill/>
                  </a:ln>
                  <a:solidFill>
                    <a:srgbClr val="47484F"/>
                  </a:solidFill>
                  <a:effectLst/>
                  <a:uLnTx/>
                  <a:uFillTx/>
                  <a:latin typeface="Proxima Nova Rg"/>
                  <a:ea typeface="+mn-ea"/>
                  <a:cs typeface="+mn-cs"/>
                </a:rPr>
                <a:t>ate (%)</a:t>
              </a:r>
              <a:endParaRPr kumimoji="0" lang="en-GB" sz="1200" b="1" i="0" u="none" strike="noStrike" kern="1200" cap="none" spc="0" normalizeH="0" baseline="0" noProof="0" dirty="0">
                <a:ln>
                  <a:noFill/>
                </a:ln>
                <a:solidFill>
                  <a:srgbClr val="47484F"/>
                </a:solidFill>
                <a:effectLst/>
                <a:uLnTx/>
                <a:uFillTx/>
                <a:latin typeface="Proxima Nova Rg"/>
                <a:ea typeface="+mn-ea"/>
                <a:cs typeface="+mn-cs"/>
              </a:endParaRPr>
            </a:p>
          </p:txBody>
        </p:sp>
        <p:sp>
          <p:nvSpPr>
            <p:cNvPr id="41" name="Freeform 5">
              <a:extLst>
                <a:ext uri="{FF2B5EF4-FFF2-40B4-BE49-F238E27FC236}">
                  <a16:creationId xmlns:a16="http://schemas.microsoft.com/office/drawing/2014/main" id="{B28878DF-D9A8-7F07-13CD-5602A29E6C19}"/>
                </a:ext>
              </a:extLst>
            </p:cNvPr>
            <p:cNvSpPr>
              <a:spLocks/>
            </p:cNvSpPr>
            <p:nvPr/>
          </p:nvSpPr>
          <p:spPr bwMode="auto">
            <a:xfrm>
              <a:off x="648348" y="1682566"/>
              <a:ext cx="2690813" cy="2445544"/>
            </a:xfrm>
            <a:custGeom>
              <a:avLst/>
              <a:gdLst>
                <a:gd name="T0" fmla="*/ 0 w 2260"/>
                <a:gd name="T1" fmla="*/ 0 h 2054"/>
                <a:gd name="T2" fmla="*/ 0 w 2260"/>
                <a:gd name="T3" fmla="*/ 2054 h 2054"/>
                <a:gd name="T4" fmla="*/ 2260 w 2260"/>
                <a:gd name="T5" fmla="*/ 2054 h 2054"/>
              </a:gdLst>
              <a:ahLst/>
              <a:cxnLst>
                <a:cxn ang="0">
                  <a:pos x="T0" y="T1"/>
                </a:cxn>
                <a:cxn ang="0">
                  <a:pos x="T2" y="T3"/>
                </a:cxn>
                <a:cxn ang="0">
                  <a:pos x="T4" y="T5"/>
                </a:cxn>
              </a:cxnLst>
              <a:rect l="0" t="0" r="r" b="b"/>
              <a:pathLst>
                <a:path w="2260" h="2054">
                  <a:moveTo>
                    <a:pt x="0" y="0"/>
                  </a:moveTo>
                  <a:lnTo>
                    <a:pt x="0" y="2054"/>
                  </a:lnTo>
                  <a:lnTo>
                    <a:pt x="2260" y="2054"/>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42" name="Freeform 21">
              <a:extLst>
                <a:ext uri="{FF2B5EF4-FFF2-40B4-BE49-F238E27FC236}">
                  <a16:creationId xmlns:a16="http://schemas.microsoft.com/office/drawing/2014/main" id="{427E4B00-1D3F-DDB1-1C08-1BCE4D038345}"/>
                </a:ext>
              </a:extLst>
            </p:cNvPr>
            <p:cNvSpPr>
              <a:spLocks/>
            </p:cNvSpPr>
            <p:nvPr/>
          </p:nvSpPr>
          <p:spPr bwMode="auto">
            <a:xfrm>
              <a:off x="4276726" y="1681376"/>
              <a:ext cx="4526756" cy="1982390"/>
            </a:xfrm>
            <a:custGeom>
              <a:avLst/>
              <a:gdLst>
                <a:gd name="T0" fmla="*/ 0 w 3802"/>
                <a:gd name="T1" fmla="*/ 0 h 1665"/>
                <a:gd name="T2" fmla="*/ 0 w 3802"/>
                <a:gd name="T3" fmla="*/ 1665 h 1665"/>
                <a:gd name="T4" fmla="*/ 3802 w 3802"/>
                <a:gd name="T5" fmla="*/ 1665 h 1665"/>
              </a:gdLst>
              <a:ahLst/>
              <a:cxnLst>
                <a:cxn ang="0">
                  <a:pos x="T0" y="T1"/>
                </a:cxn>
                <a:cxn ang="0">
                  <a:pos x="T2" y="T3"/>
                </a:cxn>
                <a:cxn ang="0">
                  <a:pos x="T4" y="T5"/>
                </a:cxn>
              </a:cxnLst>
              <a:rect l="0" t="0" r="r" b="b"/>
              <a:pathLst>
                <a:path w="3802" h="1665">
                  <a:moveTo>
                    <a:pt x="0" y="0"/>
                  </a:moveTo>
                  <a:lnTo>
                    <a:pt x="0" y="1665"/>
                  </a:lnTo>
                  <a:lnTo>
                    <a:pt x="3802" y="1665"/>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43" name="Line 22">
              <a:extLst>
                <a:ext uri="{FF2B5EF4-FFF2-40B4-BE49-F238E27FC236}">
                  <a16:creationId xmlns:a16="http://schemas.microsoft.com/office/drawing/2014/main" id="{31755F9B-1318-71C9-AFC2-F29455499527}"/>
                </a:ext>
              </a:extLst>
            </p:cNvPr>
            <p:cNvSpPr>
              <a:spLocks noChangeShapeType="1"/>
            </p:cNvSpPr>
            <p:nvPr/>
          </p:nvSpPr>
          <p:spPr bwMode="auto">
            <a:xfrm>
              <a:off x="4221956" y="2246922"/>
              <a:ext cx="5400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44" name="Line 23">
              <a:extLst>
                <a:ext uri="{FF2B5EF4-FFF2-40B4-BE49-F238E27FC236}">
                  <a16:creationId xmlns:a16="http://schemas.microsoft.com/office/drawing/2014/main" id="{33DB7573-F881-2E18-B667-40638F06420A}"/>
                </a:ext>
              </a:extLst>
            </p:cNvPr>
            <p:cNvSpPr>
              <a:spLocks noChangeShapeType="1"/>
            </p:cNvSpPr>
            <p:nvPr/>
          </p:nvSpPr>
          <p:spPr bwMode="auto">
            <a:xfrm>
              <a:off x="4221956" y="2814850"/>
              <a:ext cx="5400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45" name="Line 24">
              <a:extLst>
                <a:ext uri="{FF2B5EF4-FFF2-40B4-BE49-F238E27FC236}">
                  <a16:creationId xmlns:a16="http://schemas.microsoft.com/office/drawing/2014/main" id="{ABF3907F-6BBA-113D-DD36-75472DCC723E}"/>
                </a:ext>
              </a:extLst>
            </p:cNvPr>
            <p:cNvSpPr>
              <a:spLocks noChangeShapeType="1"/>
            </p:cNvSpPr>
            <p:nvPr/>
          </p:nvSpPr>
          <p:spPr bwMode="auto">
            <a:xfrm>
              <a:off x="4221956" y="3382778"/>
              <a:ext cx="5400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46" name="Line 25">
              <a:extLst>
                <a:ext uri="{FF2B5EF4-FFF2-40B4-BE49-F238E27FC236}">
                  <a16:creationId xmlns:a16="http://schemas.microsoft.com/office/drawing/2014/main" id="{65412E42-8B41-5FEB-CB26-C03DF51B13AA}"/>
                </a:ext>
              </a:extLst>
            </p:cNvPr>
            <p:cNvSpPr>
              <a:spLocks noChangeShapeType="1"/>
            </p:cNvSpPr>
            <p:nvPr/>
          </p:nvSpPr>
          <p:spPr bwMode="auto">
            <a:xfrm>
              <a:off x="4221956" y="3098219"/>
              <a:ext cx="5400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47" name="Line 26">
              <a:extLst>
                <a:ext uri="{FF2B5EF4-FFF2-40B4-BE49-F238E27FC236}">
                  <a16:creationId xmlns:a16="http://schemas.microsoft.com/office/drawing/2014/main" id="{84FBECE8-7EFE-F962-A40D-1B48648B212F}"/>
                </a:ext>
              </a:extLst>
            </p:cNvPr>
            <p:cNvSpPr>
              <a:spLocks noChangeShapeType="1"/>
            </p:cNvSpPr>
            <p:nvPr/>
          </p:nvSpPr>
          <p:spPr bwMode="auto">
            <a:xfrm>
              <a:off x="4221956" y="2530290"/>
              <a:ext cx="5400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48" name="Line 27">
              <a:extLst>
                <a:ext uri="{FF2B5EF4-FFF2-40B4-BE49-F238E27FC236}">
                  <a16:creationId xmlns:a16="http://schemas.microsoft.com/office/drawing/2014/main" id="{1E4A60B9-07CF-C384-3509-3AFB94FBD043}"/>
                </a:ext>
              </a:extLst>
            </p:cNvPr>
            <p:cNvSpPr>
              <a:spLocks noChangeShapeType="1"/>
            </p:cNvSpPr>
            <p:nvPr/>
          </p:nvSpPr>
          <p:spPr bwMode="auto">
            <a:xfrm>
              <a:off x="4221956" y="1964744"/>
              <a:ext cx="5400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49" name="Line 28">
              <a:extLst>
                <a:ext uri="{FF2B5EF4-FFF2-40B4-BE49-F238E27FC236}">
                  <a16:creationId xmlns:a16="http://schemas.microsoft.com/office/drawing/2014/main" id="{8D610DDE-2164-9E52-071D-284133B1CACF}"/>
                </a:ext>
              </a:extLst>
            </p:cNvPr>
            <p:cNvSpPr>
              <a:spLocks noChangeShapeType="1"/>
            </p:cNvSpPr>
            <p:nvPr/>
          </p:nvSpPr>
          <p:spPr bwMode="auto">
            <a:xfrm>
              <a:off x="4221956" y="3663765"/>
              <a:ext cx="5400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50" name="Line 29">
              <a:extLst>
                <a:ext uri="{FF2B5EF4-FFF2-40B4-BE49-F238E27FC236}">
                  <a16:creationId xmlns:a16="http://schemas.microsoft.com/office/drawing/2014/main" id="{E889BA9B-2B65-028D-5218-396CF680FFC2}"/>
                </a:ext>
              </a:extLst>
            </p:cNvPr>
            <p:cNvSpPr>
              <a:spLocks noChangeShapeType="1"/>
            </p:cNvSpPr>
            <p:nvPr/>
          </p:nvSpPr>
          <p:spPr bwMode="auto">
            <a:xfrm>
              <a:off x="4341019" y="3663765"/>
              <a:ext cx="0" cy="5400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51" name="Line 30">
              <a:extLst>
                <a:ext uri="{FF2B5EF4-FFF2-40B4-BE49-F238E27FC236}">
                  <a16:creationId xmlns:a16="http://schemas.microsoft.com/office/drawing/2014/main" id="{A90D6E1D-716C-C553-84DD-1352B3DF7B61}"/>
                </a:ext>
              </a:extLst>
            </p:cNvPr>
            <p:cNvSpPr>
              <a:spLocks noChangeShapeType="1"/>
            </p:cNvSpPr>
            <p:nvPr/>
          </p:nvSpPr>
          <p:spPr bwMode="auto">
            <a:xfrm>
              <a:off x="4712494" y="3663765"/>
              <a:ext cx="0" cy="5400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52" name="Line 31">
              <a:extLst>
                <a:ext uri="{FF2B5EF4-FFF2-40B4-BE49-F238E27FC236}">
                  <a16:creationId xmlns:a16="http://schemas.microsoft.com/office/drawing/2014/main" id="{E45244EC-B618-35C3-13B3-75A542AEA980}"/>
                </a:ext>
              </a:extLst>
            </p:cNvPr>
            <p:cNvSpPr>
              <a:spLocks noChangeShapeType="1"/>
            </p:cNvSpPr>
            <p:nvPr/>
          </p:nvSpPr>
          <p:spPr bwMode="auto">
            <a:xfrm>
              <a:off x="5086350" y="3663765"/>
              <a:ext cx="0" cy="5400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53" name="Line 32">
              <a:extLst>
                <a:ext uri="{FF2B5EF4-FFF2-40B4-BE49-F238E27FC236}">
                  <a16:creationId xmlns:a16="http://schemas.microsoft.com/office/drawing/2014/main" id="{8408D339-1A36-B3B0-8308-BDCF67FA64A1}"/>
                </a:ext>
              </a:extLst>
            </p:cNvPr>
            <p:cNvSpPr>
              <a:spLocks noChangeShapeType="1"/>
            </p:cNvSpPr>
            <p:nvPr/>
          </p:nvSpPr>
          <p:spPr bwMode="auto">
            <a:xfrm>
              <a:off x="5457825" y="3663765"/>
              <a:ext cx="0" cy="5400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54" name="Line 33">
              <a:extLst>
                <a:ext uri="{FF2B5EF4-FFF2-40B4-BE49-F238E27FC236}">
                  <a16:creationId xmlns:a16="http://schemas.microsoft.com/office/drawing/2014/main" id="{8AE5D404-3C3A-8811-F2B5-4674220B8FAF}"/>
                </a:ext>
              </a:extLst>
            </p:cNvPr>
            <p:cNvSpPr>
              <a:spLocks noChangeShapeType="1"/>
            </p:cNvSpPr>
            <p:nvPr/>
          </p:nvSpPr>
          <p:spPr bwMode="auto">
            <a:xfrm>
              <a:off x="5828110" y="3663765"/>
              <a:ext cx="0" cy="5400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55" name="Line 34">
              <a:extLst>
                <a:ext uri="{FF2B5EF4-FFF2-40B4-BE49-F238E27FC236}">
                  <a16:creationId xmlns:a16="http://schemas.microsoft.com/office/drawing/2014/main" id="{3F2C7675-8188-BE70-4E2B-00A31017A4D1}"/>
                </a:ext>
              </a:extLst>
            </p:cNvPr>
            <p:cNvSpPr>
              <a:spLocks noChangeShapeType="1"/>
            </p:cNvSpPr>
            <p:nvPr/>
          </p:nvSpPr>
          <p:spPr bwMode="auto">
            <a:xfrm>
              <a:off x="6199585" y="3663765"/>
              <a:ext cx="0" cy="5400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56" name="Line 35">
              <a:extLst>
                <a:ext uri="{FF2B5EF4-FFF2-40B4-BE49-F238E27FC236}">
                  <a16:creationId xmlns:a16="http://schemas.microsoft.com/office/drawing/2014/main" id="{5E540BDC-6E28-2E04-C565-0062AE554306}"/>
                </a:ext>
              </a:extLst>
            </p:cNvPr>
            <p:cNvSpPr>
              <a:spLocks noChangeShapeType="1"/>
            </p:cNvSpPr>
            <p:nvPr/>
          </p:nvSpPr>
          <p:spPr bwMode="auto">
            <a:xfrm>
              <a:off x="6573441" y="3663765"/>
              <a:ext cx="0" cy="5400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57" name="Line 36">
              <a:extLst>
                <a:ext uri="{FF2B5EF4-FFF2-40B4-BE49-F238E27FC236}">
                  <a16:creationId xmlns:a16="http://schemas.microsoft.com/office/drawing/2014/main" id="{877C9C67-3C9A-6142-1391-E3756C0A9A49}"/>
                </a:ext>
              </a:extLst>
            </p:cNvPr>
            <p:cNvSpPr>
              <a:spLocks noChangeShapeType="1"/>
            </p:cNvSpPr>
            <p:nvPr/>
          </p:nvSpPr>
          <p:spPr bwMode="auto">
            <a:xfrm>
              <a:off x="6944916" y="3663765"/>
              <a:ext cx="0" cy="5400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58" name="Line 37">
              <a:extLst>
                <a:ext uri="{FF2B5EF4-FFF2-40B4-BE49-F238E27FC236}">
                  <a16:creationId xmlns:a16="http://schemas.microsoft.com/office/drawing/2014/main" id="{F0A6DC3B-5A36-8A66-AF86-90DD1CC60C48}"/>
                </a:ext>
              </a:extLst>
            </p:cNvPr>
            <p:cNvSpPr>
              <a:spLocks noChangeShapeType="1"/>
            </p:cNvSpPr>
            <p:nvPr/>
          </p:nvSpPr>
          <p:spPr bwMode="auto">
            <a:xfrm>
              <a:off x="7316391" y="3663765"/>
              <a:ext cx="0" cy="5400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59" name="Line 38">
              <a:extLst>
                <a:ext uri="{FF2B5EF4-FFF2-40B4-BE49-F238E27FC236}">
                  <a16:creationId xmlns:a16="http://schemas.microsoft.com/office/drawing/2014/main" id="{E5AEF353-273E-8743-34E5-746E60AE1999}"/>
                </a:ext>
              </a:extLst>
            </p:cNvPr>
            <p:cNvSpPr>
              <a:spLocks noChangeShapeType="1"/>
            </p:cNvSpPr>
            <p:nvPr/>
          </p:nvSpPr>
          <p:spPr bwMode="auto">
            <a:xfrm>
              <a:off x="7687866" y="3663765"/>
              <a:ext cx="0" cy="5400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60" name="Line 39">
              <a:extLst>
                <a:ext uri="{FF2B5EF4-FFF2-40B4-BE49-F238E27FC236}">
                  <a16:creationId xmlns:a16="http://schemas.microsoft.com/office/drawing/2014/main" id="{9583531F-D897-B080-DBF7-A65EEA15B699}"/>
                </a:ext>
              </a:extLst>
            </p:cNvPr>
            <p:cNvSpPr>
              <a:spLocks noChangeShapeType="1"/>
            </p:cNvSpPr>
            <p:nvPr/>
          </p:nvSpPr>
          <p:spPr bwMode="auto">
            <a:xfrm>
              <a:off x="8060531" y="3663765"/>
              <a:ext cx="0" cy="5400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61" name="Line 40">
              <a:extLst>
                <a:ext uri="{FF2B5EF4-FFF2-40B4-BE49-F238E27FC236}">
                  <a16:creationId xmlns:a16="http://schemas.microsoft.com/office/drawing/2014/main" id="{24361352-76CE-70AF-DD54-655C333E399F}"/>
                </a:ext>
              </a:extLst>
            </p:cNvPr>
            <p:cNvSpPr>
              <a:spLocks noChangeShapeType="1"/>
            </p:cNvSpPr>
            <p:nvPr/>
          </p:nvSpPr>
          <p:spPr bwMode="auto">
            <a:xfrm>
              <a:off x="8432006" y="3663765"/>
              <a:ext cx="0" cy="5400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62" name="Line 41">
              <a:extLst>
                <a:ext uri="{FF2B5EF4-FFF2-40B4-BE49-F238E27FC236}">
                  <a16:creationId xmlns:a16="http://schemas.microsoft.com/office/drawing/2014/main" id="{894BF5CA-5DAC-CAF1-64C4-E3937684BC86}"/>
                </a:ext>
              </a:extLst>
            </p:cNvPr>
            <p:cNvSpPr>
              <a:spLocks noChangeShapeType="1"/>
            </p:cNvSpPr>
            <p:nvPr/>
          </p:nvSpPr>
          <p:spPr bwMode="auto">
            <a:xfrm>
              <a:off x="8803481" y="3663765"/>
              <a:ext cx="0" cy="5400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63" name="Line 42">
              <a:extLst>
                <a:ext uri="{FF2B5EF4-FFF2-40B4-BE49-F238E27FC236}">
                  <a16:creationId xmlns:a16="http://schemas.microsoft.com/office/drawing/2014/main" id="{F4119902-B9EA-7F91-3CF9-6B6FB4F0CBFB}"/>
                </a:ext>
              </a:extLst>
            </p:cNvPr>
            <p:cNvSpPr>
              <a:spLocks noChangeShapeType="1"/>
            </p:cNvSpPr>
            <p:nvPr/>
          </p:nvSpPr>
          <p:spPr bwMode="auto">
            <a:xfrm>
              <a:off x="4221956" y="1681375"/>
              <a:ext cx="5400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64" name="Oval 43">
              <a:extLst>
                <a:ext uri="{FF2B5EF4-FFF2-40B4-BE49-F238E27FC236}">
                  <a16:creationId xmlns:a16="http://schemas.microsoft.com/office/drawing/2014/main" id="{52B8F981-4CE0-156A-A142-74EEC7B24C58}"/>
                </a:ext>
              </a:extLst>
            </p:cNvPr>
            <p:cNvSpPr>
              <a:spLocks noChangeArrowheads="1"/>
            </p:cNvSpPr>
            <p:nvPr/>
          </p:nvSpPr>
          <p:spPr bwMode="auto">
            <a:xfrm>
              <a:off x="4310062" y="3317294"/>
              <a:ext cx="61913" cy="63103"/>
            </a:xfrm>
            <a:prstGeom prst="ellipse">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65" name="Oval 44">
              <a:extLst>
                <a:ext uri="{FF2B5EF4-FFF2-40B4-BE49-F238E27FC236}">
                  <a16:creationId xmlns:a16="http://schemas.microsoft.com/office/drawing/2014/main" id="{59A6911B-130D-A4D4-3038-17F46E5CDC41}"/>
                </a:ext>
              </a:extLst>
            </p:cNvPr>
            <p:cNvSpPr>
              <a:spLocks noChangeArrowheads="1"/>
            </p:cNvSpPr>
            <p:nvPr/>
          </p:nvSpPr>
          <p:spPr bwMode="auto">
            <a:xfrm>
              <a:off x="4493419" y="2480284"/>
              <a:ext cx="61913" cy="61913"/>
            </a:xfrm>
            <a:prstGeom prst="ellipse">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66" name="Oval 45">
              <a:extLst>
                <a:ext uri="{FF2B5EF4-FFF2-40B4-BE49-F238E27FC236}">
                  <a16:creationId xmlns:a16="http://schemas.microsoft.com/office/drawing/2014/main" id="{618B9921-B8A1-36DA-4D12-1C90D21E91A2}"/>
                </a:ext>
              </a:extLst>
            </p:cNvPr>
            <p:cNvSpPr>
              <a:spLocks noChangeArrowheads="1"/>
            </p:cNvSpPr>
            <p:nvPr/>
          </p:nvSpPr>
          <p:spPr bwMode="auto">
            <a:xfrm>
              <a:off x="4681538" y="2620778"/>
              <a:ext cx="59531" cy="60722"/>
            </a:xfrm>
            <a:prstGeom prst="ellipse">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67" name="Oval 46">
              <a:extLst>
                <a:ext uri="{FF2B5EF4-FFF2-40B4-BE49-F238E27FC236}">
                  <a16:creationId xmlns:a16="http://schemas.microsoft.com/office/drawing/2014/main" id="{67459845-73C4-35F1-7CF5-54A607CEBFAC}"/>
                </a:ext>
              </a:extLst>
            </p:cNvPr>
            <p:cNvSpPr>
              <a:spLocks noChangeArrowheads="1"/>
            </p:cNvSpPr>
            <p:nvPr/>
          </p:nvSpPr>
          <p:spPr bwMode="auto">
            <a:xfrm>
              <a:off x="5055394" y="2686262"/>
              <a:ext cx="59531" cy="61913"/>
            </a:xfrm>
            <a:prstGeom prst="ellipse">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68" name="Oval 47">
              <a:extLst>
                <a:ext uri="{FF2B5EF4-FFF2-40B4-BE49-F238E27FC236}">
                  <a16:creationId xmlns:a16="http://schemas.microsoft.com/office/drawing/2014/main" id="{049F489B-8A47-F98E-F0B0-894DA15E2056}"/>
                </a:ext>
              </a:extLst>
            </p:cNvPr>
            <p:cNvSpPr>
              <a:spLocks noChangeArrowheads="1"/>
            </p:cNvSpPr>
            <p:nvPr/>
          </p:nvSpPr>
          <p:spPr bwMode="auto">
            <a:xfrm>
              <a:off x="5426869" y="2627921"/>
              <a:ext cx="59531" cy="60722"/>
            </a:xfrm>
            <a:prstGeom prst="ellipse">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69" name="Oval 48">
              <a:extLst>
                <a:ext uri="{FF2B5EF4-FFF2-40B4-BE49-F238E27FC236}">
                  <a16:creationId xmlns:a16="http://schemas.microsoft.com/office/drawing/2014/main" id="{857A7AC9-BC40-679D-FE0A-30DE9F1A3F7C}"/>
                </a:ext>
              </a:extLst>
            </p:cNvPr>
            <p:cNvSpPr>
              <a:spLocks noChangeArrowheads="1"/>
            </p:cNvSpPr>
            <p:nvPr/>
          </p:nvSpPr>
          <p:spPr bwMode="auto">
            <a:xfrm>
              <a:off x="5794772" y="2580297"/>
              <a:ext cx="61913" cy="59531"/>
            </a:xfrm>
            <a:prstGeom prst="ellipse">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70" name="Oval 49">
              <a:extLst>
                <a:ext uri="{FF2B5EF4-FFF2-40B4-BE49-F238E27FC236}">
                  <a16:creationId xmlns:a16="http://schemas.microsoft.com/office/drawing/2014/main" id="{CF758259-ADFC-7170-99BD-CC5A692C6026}"/>
                </a:ext>
              </a:extLst>
            </p:cNvPr>
            <p:cNvSpPr>
              <a:spLocks noChangeArrowheads="1"/>
            </p:cNvSpPr>
            <p:nvPr/>
          </p:nvSpPr>
          <p:spPr bwMode="auto">
            <a:xfrm>
              <a:off x="6168628" y="2582678"/>
              <a:ext cx="61913" cy="61913"/>
            </a:xfrm>
            <a:prstGeom prst="ellipse">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71" name="Oval 50">
              <a:extLst>
                <a:ext uri="{FF2B5EF4-FFF2-40B4-BE49-F238E27FC236}">
                  <a16:creationId xmlns:a16="http://schemas.microsoft.com/office/drawing/2014/main" id="{D079F1C5-9929-D386-7623-5A3C403878D5}"/>
                </a:ext>
              </a:extLst>
            </p:cNvPr>
            <p:cNvSpPr>
              <a:spLocks noChangeArrowheads="1"/>
            </p:cNvSpPr>
            <p:nvPr/>
          </p:nvSpPr>
          <p:spPr bwMode="auto">
            <a:xfrm>
              <a:off x="6542485" y="2573153"/>
              <a:ext cx="61913" cy="61913"/>
            </a:xfrm>
            <a:prstGeom prst="ellipse">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72" name="Oval 51">
              <a:extLst>
                <a:ext uri="{FF2B5EF4-FFF2-40B4-BE49-F238E27FC236}">
                  <a16:creationId xmlns:a16="http://schemas.microsoft.com/office/drawing/2014/main" id="{7436B393-ABB9-00FB-887A-A3FF63FB02E8}"/>
                </a:ext>
              </a:extLst>
            </p:cNvPr>
            <p:cNvSpPr>
              <a:spLocks noChangeArrowheads="1"/>
            </p:cNvSpPr>
            <p:nvPr/>
          </p:nvSpPr>
          <p:spPr bwMode="auto">
            <a:xfrm>
              <a:off x="6913960" y="2642209"/>
              <a:ext cx="59531" cy="60722"/>
            </a:xfrm>
            <a:prstGeom prst="ellipse">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73" name="Oval 52">
              <a:extLst>
                <a:ext uri="{FF2B5EF4-FFF2-40B4-BE49-F238E27FC236}">
                  <a16:creationId xmlns:a16="http://schemas.microsoft.com/office/drawing/2014/main" id="{03257CFE-C415-EE8D-3342-614A66F9F543}"/>
                </a:ext>
              </a:extLst>
            </p:cNvPr>
            <p:cNvSpPr>
              <a:spLocks noChangeArrowheads="1"/>
            </p:cNvSpPr>
            <p:nvPr/>
          </p:nvSpPr>
          <p:spPr bwMode="auto">
            <a:xfrm>
              <a:off x="7287817" y="2587441"/>
              <a:ext cx="59531" cy="59531"/>
            </a:xfrm>
            <a:prstGeom prst="ellipse">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74" name="Oval 53">
              <a:extLst>
                <a:ext uri="{FF2B5EF4-FFF2-40B4-BE49-F238E27FC236}">
                  <a16:creationId xmlns:a16="http://schemas.microsoft.com/office/drawing/2014/main" id="{191D3C6E-B9C5-DF28-F631-D90FAAE8FF67}"/>
                </a:ext>
              </a:extLst>
            </p:cNvPr>
            <p:cNvSpPr>
              <a:spLocks noChangeArrowheads="1"/>
            </p:cNvSpPr>
            <p:nvPr/>
          </p:nvSpPr>
          <p:spPr bwMode="auto">
            <a:xfrm>
              <a:off x="7656910" y="2587441"/>
              <a:ext cx="61913" cy="59531"/>
            </a:xfrm>
            <a:prstGeom prst="ellipse">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75" name="Oval 54">
              <a:extLst>
                <a:ext uri="{FF2B5EF4-FFF2-40B4-BE49-F238E27FC236}">
                  <a16:creationId xmlns:a16="http://schemas.microsoft.com/office/drawing/2014/main" id="{58054C13-60EE-6E73-1F35-8D48BFA75E83}"/>
                </a:ext>
              </a:extLst>
            </p:cNvPr>
            <p:cNvSpPr>
              <a:spLocks noChangeArrowheads="1"/>
            </p:cNvSpPr>
            <p:nvPr/>
          </p:nvSpPr>
          <p:spPr bwMode="auto">
            <a:xfrm>
              <a:off x="8029575" y="2613634"/>
              <a:ext cx="61913" cy="63103"/>
            </a:xfrm>
            <a:prstGeom prst="ellipse">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76" name="Oval 55">
              <a:extLst>
                <a:ext uri="{FF2B5EF4-FFF2-40B4-BE49-F238E27FC236}">
                  <a16:creationId xmlns:a16="http://schemas.microsoft.com/office/drawing/2014/main" id="{0ACFBE23-B3DA-D7CD-0C69-F79DE31C3F4E}"/>
                </a:ext>
              </a:extLst>
            </p:cNvPr>
            <p:cNvSpPr>
              <a:spLocks noChangeArrowheads="1"/>
            </p:cNvSpPr>
            <p:nvPr/>
          </p:nvSpPr>
          <p:spPr bwMode="auto">
            <a:xfrm>
              <a:off x="8401050" y="2623159"/>
              <a:ext cx="61913" cy="60722"/>
            </a:xfrm>
            <a:prstGeom prst="ellipse">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77" name="Oval 56">
              <a:extLst>
                <a:ext uri="{FF2B5EF4-FFF2-40B4-BE49-F238E27FC236}">
                  <a16:creationId xmlns:a16="http://schemas.microsoft.com/office/drawing/2014/main" id="{E6F3EF0F-2E1D-BD17-E2F6-DA5A2BDA0FE4}"/>
                </a:ext>
              </a:extLst>
            </p:cNvPr>
            <p:cNvSpPr>
              <a:spLocks noChangeArrowheads="1"/>
            </p:cNvSpPr>
            <p:nvPr/>
          </p:nvSpPr>
          <p:spPr bwMode="auto">
            <a:xfrm>
              <a:off x="8772525" y="2501716"/>
              <a:ext cx="61913" cy="59531"/>
            </a:xfrm>
            <a:prstGeom prst="ellipse">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78" name="Freeform 57">
              <a:extLst>
                <a:ext uri="{FF2B5EF4-FFF2-40B4-BE49-F238E27FC236}">
                  <a16:creationId xmlns:a16="http://schemas.microsoft.com/office/drawing/2014/main" id="{2875B07C-BCF1-5FE3-D457-CD75F2AE1BEA}"/>
                </a:ext>
              </a:extLst>
            </p:cNvPr>
            <p:cNvSpPr>
              <a:spLocks/>
            </p:cNvSpPr>
            <p:nvPr/>
          </p:nvSpPr>
          <p:spPr bwMode="auto">
            <a:xfrm>
              <a:off x="4341019" y="2511240"/>
              <a:ext cx="4462463" cy="837009"/>
            </a:xfrm>
            <a:custGeom>
              <a:avLst/>
              <a:gdLst>
                <a:gd name="T0" fmla="*/ 0 w 3748"/>
                <a:gd name="T1" fmla="*/ 703 h 703"/>
                <a:gd name="T2" fmla="*/ 154 w 3748"/>
                <a:gd name="T3" fmla="*/ 0 h 703"/>
                <a:gd name="T4" fmla="*/ 312 w 3748"/>
                <a:gd name="T5" fmla="*/ 116 h 703"/>
                <a:gd name="T6" fmla="*/ 626 w 3748"/>
                <a:gd name="T7" fmla="*/ 173 h 703"/>
                <a:gd name="T8" fmla="*/ 938 w 3748"/>
                <a:gd name="T9" fmla="*/ 122 h 703"/>
                <a:gd name="T10" fmla="*/ 1247 w 3748"/>
                <a:gd name="T11" fmla="*/ 82 h 703"/>
                <a:gd name="T12" fmla="*/ 1561 w 3748"/>
                <a:gd name="T13" fmla="*/ 86 h 703"/>
                <a:gd name="T14" fmla="*/ 1875 w 3748"/>
                <a:gd name="T15" fmla="*/ 78 h 703"/>
                <a:gd name="T16" fmla="*/ 2185 w 3748"/>
                <a:gd name="T17" fmla="*/ 137 h 703"/>
                <a:gd name="T18" fmla="*/ 2501 w 3748"/>
                <a:gd name="T19" fmla="*/ 90 h 703"/>
                <a:gd name="T20" fmla="*/ 2811 w 3748"/>
                <a:gd name="T21" fmla="*/ 90 h 703"/>
                <a:gd name="T22" fmla="*/ 3124 w 3748"/>
                <a:gd name="T23" fmla="*/ 112 h 703"/>
                <a:gd name="T24" fmla="*/ 3436 w 3748"/>
                <a:gd name="T25" fmla="*/ 120 h 703"/>
                <a:gd name="T26" fmla="*/ 3748 w 3748"/>
                <a:gd name="T27" fmla="*/ 18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8" h="703">
                  <a:moveTo>
                    <a:pt x="0" y="703"/>
                  </a:moveTo>
                  <a:lnTo>
                    <a:pt x="154" y="0"/>
                  </a:lnTo>
                  <a:lnTo>
                    <a:pt x="312" y="116"/>
                  </a:lnTo>
                  <a:lnTo>
                    <a:pt x="626" y="173"/>
                  </a:lnTo>
                  <a:lnTo>
                    <a:pt x="938" y="122"/>
                  </a:lnTo>
                  <a:lnTo>
                    <a:pt x="1247" y="82"/>
                  </a:lnTo>
                  <a:lnTo>
                    <a:pt x="1561" y="86"/>
                  </a:lnTo>
                  <a:lnTo>
                    <a:pt x="1875" y="78"/>
                  </a:lnTo>
                  <a:lnTo>
                    <a:pt x="2185" y="137"/>
                  </a:lnTo>
                  <a:lnTo>
                    <a:pt x="2501" y="90"/>
                  </a:lnTo>
                  <a:lnTo>
                    <a:pt x="2811" y="90"/>
                  </a:lnTo>
                  <a:lnTo>
                    <a:pt x="3124" y="112"/>
                  </a:lnTo>
                  <a:lnTo>
                    <a:pt x="3436" y="120"/>
                  </a:lnTo>
                  <a:lnTo>
                    <a:pt x="3748" y="18"/>
                  </a:lnTo>
                </a:path>
              </a:pathLst>
            </a:custGeom>
            <a:noFill/>
            <a:ln w="12700" cap="flat">
              <a:solidFill>
                <a:srgbClr val="0076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79" name="Line 58">
              <a:extLst>
                <a:ext uri="{FF2B5EF4-FFF2-40B4-BE49-F238E27FC236}">
                  <a16:creationId xmlns:a16="http://schemas.microsoft.com/office/drawing/2014/main" id="{B51C0C63-E511-5D44-C00F-85163D7CA219}"/>
                </a:ext>
              </a:extLst>
            </p:cNvPr>
            <p:cNvSpPr>
              <a:spLocks noChangeShapeType="1"/>
            </p:cNvSpPr>
            <p:nvPr/>
          </p:nvSpPr>
          <p:spPr bwMode="auto">
            <a:xfrm>
              <a:off x="4493419" y="2437422"/>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80" name="Line 59">
              <a:extLst>
                <a:ext uri="{FF2B5EF4-FFF2-40B4-BE49-F238E27FC236}">
                  <a16:creationId xmlns:a16="http://schemas.microsoft.com/office/drawing/2014/main" id="{4BFB5122-CD36-93D3-0695-4B988C3BA899}"/>
                </a:ext>
              </a:extLst>
            </p:cNvPr>
            <p:cNvSpPr>
              <a:spLocks noChangeShapeType="1"/>
            </p:cNvSpPr>
            <p:nvPr/>
          </p:nvSpPr>
          <p:spPr bwMode="auto">
            <a:xfrm>
              <a:off x="4493419" y="2580297"/>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81" name="Line 60">
              <a:extLst>
                <a:ext uri="{FF2B5EF4-FFF2-40B4-BE49-F238E27FC236}">
                  <a16:creationId xmlns:a16="http://schemas.microsoft.com/office/drawing/2014/main" id="{52BA8351-4EC6-89F3-1DB0-12C8ACD86474}"/>
                </a:ext>
              </a:extLst>
            </p:cNvPr>
            <p:cNvSpPr>
              <a:spLocks noChangeShapeType="1"/>
            </p:cNvSpPr>
            <p:nvPr/>
          </p:nvSpPr>
          <p:spPr bwMode="auto">
            <a:xfrm>
              <a:off x="4524375" y="2437422"/>
              <a:ext cx="0" cy="142875"/>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82" name="Line 61">
              <a:extLst>
                <a:ext uri="{FF2B5EF4-FFF2-40B4-BE49-F238E27FC236}">
                  <a16:creationId xmlns:a16="http://schemas.microsoft.com/office/drawing/2014/main" id="{6965126F-3A5A-9A78-8E12-DF3A75F8ADE9}"/>
                </a:ext>
              </a:extLst>
            </p:cNvPr>
            <p:cNvSpPr>
              <a:spLocks noChangeShapeType="1"/>
            </p:cNvSpPr>
            <p:nvPr/>
          </p:nvSpPr>
          <p:spPr bwMode="auto">
            <a:xfrm>
              <a:off x="4310062" y="3288719"/>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83" name="Line 62">
              <a:extLst>
                <a:ext uri="{FF2B5EF4-FFF2-40B4-BE49-F238E27FC236}">
                  <a16:creationId xmlns:a16="http://schemas.microsoft.com/office/drawing/2014/main" id="{BBC4091F-ABE5-543C-8B05-A356E101A4BF}"/>
                </a:ext>
              </a:extLst>
            </p:cNvPr>
            <p:cNvSpPr>
              <a:spLocks noChangeShapeType="1"/>
            </p:cNvSpPr>
            <p:nvPr/>
          </p:nvSpPr>
          <p:spPr bwMode="auto">
            <a:xfrm>
              <a:off x="4341019" y="3288719"/>
              <a:ext cx="0" cy="7620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84" name="Line 63">
              <a:extLst>
                <a:ext uri="{FF2B5EF4-FFF2-40B4-BE49-F238E27FC236}">
                  <a16:creationId xmlns:a16="http://schemas.microsoft.com/office/drawing/2014/main" id="{8358176A-39ED-DF39-9A43-CA685142962F}"/>
                </a:ext>
              </a:extLst>
            </p:cNvPr>
            <p:cNvSpPr>
              <a:spLocks noChangeShapeType="1"/>
            </p:cNvSpPr>
            <p:nvPr/>
          </p:nvSpPr>
          <p:spPr bwMode="auto">
            <a:xfrm>
              <a:off x="4681538" y="2570772"/>
              <a:ext cx="59531"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85" name="Line 64">
              <a:extLst>
                <a:ext uri="{FF2B5EF4-FFF2-40B4-BE49-F238E27FC236}">
                  <a16:creationId xmlns:a16="http://schemas.microsoft.com/office/drawing/2014/main" id="{92E55C0E-6175-4115-0020-A0FDE823F924}"/>
                </a:ext>
              </a:extLst>
            </p:cNvPr>
            <p:cNvSpPr>
              <a:spLocks noChangeShapeType="1"/>
            </p:cNvSpPr>
            <p:nvPr/>
          </p:nvSpPr>
          <p:spPr bwMode="auto">
            <a:xfrm>
              <a:off x="4681538" y="2724363"/>
              <a:ext cx="59531"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86" name="Line 65">
              <a:extLst>
                <a:ext uri="{FF2B5EF4-FFF2-40B4-BE49-F238E27FC236}">
                  <a16:creationId xmlns:a16="http://schemas.microsoft.com/office/drawing/2014/main" id="{D0E96139-437D-5C3E-DCF5-FFF037396A32}"/>
                </a:ext>
              </a:extLst>
            </p:cNvPr>
            <p:cNvSpPr>
              <a:spLocks noChangeShapeType="1"/>
            </p:cNvSpPr>
            <p:nvPr/>
          </p:nvSpPr>
          <p:spPr bwMode="auto">
            <a:xfrm>
              <a:off x="4712494" y="2570772"/>
              <a:ext cx="0" cy="15359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87" name="Line 66">
              <a:extLst>
                <a:ext uri="{FF2B5EF4-FFF2-40B4-BE49-F238E27FC236}">
                  <a16:creationId xmlns:a16="http://schemas.microsoft.com/office/drawing/2014/main" id="{CB2D531A-9A07-1A11-8C43-39AE6EEAE6FA}"/>
                </a:ext>
              </a:extLst>
            </p:cNvPr>
            <p:cNvSpPr>
              <a:spLocks noChangeShapeType="1"/>
            </p:cNvSpPr>
            <p:nvPr/>
          </p:nvSpPr>
          <p:spPr bwMode="auto">
            <a:xfrm>
              <a:off x="5055394" y="2632684"/>
              <a:ext cx="59531"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88" name="Line 67">
              <a:extLst>
                <a:ext uri="{FF2B5EF4-FFF2-40B4-BE49-F238E27FC236}">
                  <a16:creationId xmlns:a16="http://schemas.microsoft.com/office/drawing/2014/main" id="{D81903B9-1672-0C03-66DC-E741A4819A23}"/>
                </a:ext>
              </a:extLst>
            </p:cNvPr>
            <p:cNvSpPr>
              <a:spLocks noChangeShapeType="1"/>
            </p:cNvSpPr>
            <p:nvPr/>
          </p:nvSpPr>
          <p:spPr bwMode="auto">
            <a:xfrm>
              <a:off x="5055394" y="2800563"/>
              <a:ext cx="59531"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89" name="Line 68">
              <a:extLst>
                <a:ext uri="{FF2B5EF4-FFF2-40B4-BE49-F238E27FC236}">
                  <a16:creationId xmlns:a16="http://schemas.microsoft.com/office/drawing/2014/main" id="{748654B0-05D8-5FA2-CAA3-CA2EC0090307}"/>
                </a:ext>
              </a:extLst>
            </p:cNvPr>
            <p:cNvSpPr>
              <a:spLocks noChangeShapeType="1"/>
            </p:cNvSpPr>
            <p:nvPr/>
          </p:nvSpPr>
          <p:spPr bwMode="auto">
            <a:xfrm>
              <a:off x="5086350" y="2632684"/>
              <a:ext cx="0" cy="167878"/>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90" name="Line 69">
              <a:extLst>
                <a:ext uri="{FF2B5EF4-FFF2-40B4-BE49-F238E27FC236}">
                  <a16:creationId xmlns:a16="http://schemas.microsoft.com/office/drawing/2014/main" id="{A2743BC5-0091-DC44-6A3A-C6E12A2FD15A}"/>
                </a:ext>
              </a:extLst>
            </p:cNvPr>
            <p:cNvSpPr>
              <a:spLocks noChangeShapeType="1"/>
            </p:cNvSpPr>
            <p:nvPr/>
          </p:nvSpPr>
          <p:spPr bwMode="auto">
            <a:xfrm>
              <a:off x="5426869" y="2563628"/>
              <a:ext cx="59531"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91" name="Line 70">
              <a:extLst>
                <a:ext uri="{FF2B5EF4-FFF2-40B4-BE49-F238E27FC236}">
                  <a16:creationId xmlns:a16="http://schemas.microsoft.com/office/drawing/2014/main" id="{329E44B0-0224-8830-E40C-CDD8B86AB23A}"/>
                </a:ext>
              </a:extLst>
            </p:cNvPr>
            <p:cNvSpPr>
              <a:spLocks noChangeShapeType="1"/>
            </p:cNvSpPr>
            <p:nvPr/>
          </p:nvSpPr>
          <p:spPr bwMode="auto">
            <a:xfrm>
              <a:off x="5426869" y="2752938"/>
              <a:ext cx="59531"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92" name="Line 71">
              <a:extLst>
                <a:ext uri="{FF2B5EF4-FFF2-40B4-BE49-F238E27FC236}">
                  <a16:creationId xmlns:a16="http://schemas.microsoft.com/office/drawing/2014/main" id="{D054E802-4233-4C36-A7F7-79D5A7A53B04}"/>
                </a:ext>
              </a:extLst>
            </p:cNvPr>
            <p:cNvSpPr>
              <a:spLocks noChangeShapeType="1"/>
            </p:cNvSpPr>
            <p:nvPr/>
          </p:nvSpPr>
          <p:spPr bwMode="auto">
            <a:xfrm>
              <a:off x="5457825" y="2563628"/>
              <a:ext cx="0" cy="189309"/>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93" name="Line 72">
              <a:extLst>
                <a:ext uri="{FF2B5EF4-FFF2-40B4-BE49-F238E27FC236}">
                  <a16:creationId xmlns:a16="http://schemas.microsoft.com/office/drawing/2014/main" id="{61767D6A-84DE-A195-B441-B4E76098F7B9}"/>
                </a:ext>
              </a:extLst>
            </p:cNvPr>
            <p:cNvSpPr>
              <a:spLocks noChangeShapeType="1"/>
            </p:cNvSpPr>
            <p:nvPr/>
          </p:nvSpPr>
          <p:spPr bwMode="auto">
            <a:xfrm>
              <a:off x="5794772" y="2508859"/>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94" name="Line 73">
              <a:extLst>
                <a:ext uri="{FF2B5EF4-FFF2-40B4-BE49-F238E27FC236}">
                  <a16:creationId xmlns:a16="http://schemas.microsoft.com/office/drawing/2014/main" id="{471715E0-FB50-65F7-B8C4-F8BFE3D2EC4B}"/>
                </a:ext>
              </a:extLst>
            </p:cNvPr>
            <p:cNvSpPr>
              <a:spLocks noChangeShapeType="1"/>
            </p:cNvSpPr>
            <p:nvPr/>
          </p:nvSpPr>
          <p:spPr bwMode="auto">
            <a:xfrm>
              <a:off x="5794772" y="2712456"/>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95" name="Line 74">
              <a:extLst>
                <a:ext uri="{FF2B5EF4-FFF2-40B4-BE49-F238E27FC236}">
                  <a16:creationId xmlns:a16="http://schemas.microsoft.com/office/drawing/2014/main" id="{7CEF5472-B8DC-7672-6073-EFB6B93C6576}"/>
                </a:ext>
              </a:extLst>
            </p:cNvPr>
            <p:cNvSpPr>
              <a:spLocks noChangeShapeType="1"/>
            </p:cNvSpPr>
            <p:nvPr/>
          </p:nvSpPr>
          <p:spPr bwMode="auto">
            <a:xfrm>
              <a:off x="5825729" y="2508859"/>
              <a:ext cx="0" cy="203597"/>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96" name="Line 75">
              <a:extLst>
                <a:ext uri="{FF2B5EF4-FFF2-40B4-BE49-F238E27FC236}">
                  <a16:creationId xmlns:a16="http://schemas.microsoft.com/office/drawing/2014/main" id="{4F013B32-1B4D-D318-7CAA-223FC03C7886}"/>
                </a:ext>
              </a:extLst>
            </p:cNvPr>
            <p:cNvSpPr>
              <a:spLocks noChangeShapeType="1"/>
            </p:cNvSpPr>
            <p:nvPr/>
          </p:nvSpPr>
          <p:spPr bwMode="auto">
            <a:xfrm>
              <a:off x="6168628" y="2535053"/>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97" name="Line 76">
              <a:extLst>
                <a:ext uri="{FF2B5EF4-FFF2-40B4-BE49-F238E27FC236}">
                  <a16:creationId xmlns:a16="http://schemas.microsoft.com/office/drawing/2014/main" id="{18E518B0-1E24-3963-3D95-316888905401}"/>
                </a:ext>
              </a:extLst>
            </p:cNvPr>
            <p:cNvSpPr>
              <a:spLocks noChangeShapeType="1"/>
            </p:cNvSpPr>
            <p:nvPr/>
          </p:nvSpPr>
          <p:spPr bwMode="auto">
            <a:xfrm>
              <a:off x="6168628" y="2691025"/>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98" name="Line 77">
              <a:extLst>
                <a:ext uri="{FF2B5EF4-FFF2-40B4-BE49-F238E27FC236}">
                  <a16:creationId xmlns:a16="http://schemas.microsoft.com/office/drawing/2014/main" id="{B9A6C8A0-4629-385A-F45D-730E07864C21}"/>
                </a:ext>
              </a:extLst>
            </p:cNvPr>
            <p:cNvSpPr>
              <a:spLocks noChangeShapeType="1"/>
            </p:cNvSpPr>
            <p:nvPr/>
          </p:nvSpPr>
          <p:spPr bwMode="auto">
            <a:xfrm>
              <a:off x="6199585" y="2535053"/>
              <a:ext cx="0" cy="155972"/>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99" name="Line 78">
              <a:extLst>
                <a:ext uri="{FF2B5EF4-FFF2-40B4-BE49-F238E27FC236}">
                  <a16:creationId xmlns:a16="http://schemas.microsoft.com/office/drawing/2014/main" id="{CC70F740-18D4-1F0D-277C-C50135BB5803}"/>
                </a:ext>
              </a:extLst>
            </p:cNvPr>
            <p:cNvSpPr>
              <a:spLocks noChangeShapeType="1"/>
            </p:cNvSpPr>
            <p:nvPr/>
          </p:nvSpPr>
          <p:spPr bwMode="auto">
            <a:xfrm>
              <a:off x="6542485" y="2511240"/>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00" name="Line 79">
              <a:extLst>
                <a:ext uri="{FF2B5EF4-FFF2-40B4-BE49-F238E27FC236}">
                  <a16:creationId xmlns:a16="http://schemas.microsoft.com/office/drawing/2014/main" id="{C1AB756B-69AC-BE6C-DFBE-E58FE3BAD4AD}"/>
                </a:ext>
              </a:extLst>
            </p:cNvPr>
            <p:cNvSpPr>
              <a:spLocks noChangeShapeType="1"/>
            </p:cNvSpPr>
            <p:nvPr/>
          </p:nvSpPr>
          <p:spPr bwMode="auto">
            <a:xfrm>
              <a:off x="6542485" y="2691025"/>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01" name="Line 80">
              <a:extLst>
                <a:ext uri="{FF2B5EF4-FFF2-40B4-BE49-F238E27FC236}">
                  <a16:creationId xmlns:a16="http://schemas.microsoft.com/office/drawing/2014/main" id="{AD75838B-BAD5-A8BD-70DD-5E7D8E11B47A}"/>
                </a:ext>
              </a:extLst>
            </p:cNvPr>
            <p:cNvSpPr>
              <a:spLocks noChangeShapeType="1"/>
            </p:cNvSpPr>
            <p:nvPr/>
          </p:nvSpPr>
          <p:spPr bwMode="auto">
            <a:xfrm>
              <a:off x="6573441" y="2511240"/>
              <a:ext cx="0" cy="179784"/>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02" name="Line 81">
              <a:extLst>
                <a:ext uri="{FF2B5EF4-FFF2-40B4-BE49-F238E27FC236}">
                  <a16:creationId xmlns:a16="http://schemas.microsoft.com/office/drawing/2014/main" id="{FCD20910-BE4E-CAED-215B-E62C68D0255C}"/>
                </a:ext>
              </a:extLst>
            </p:cNvPr>
            <p:cNvSpPr>
              <a:spLocks noChangeShapeType="1"/>
            </p:cNvSpPr>
            <p:nvPr/>
          </p:nvSpPr>
          <p:spPr bwMode="auto">
            <a:xfrm>
              <a:off x="6913960" y="2573153"/>
              <a:ext cx="59531"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03" name="Line 82">
              <a:extLst>
                <a:ext uri="{FF2B5EF4-FFF2-40B4-BE49-F238E27FC236}">
                  <a16:creationId xmlns:a16="http://schemas.microsoft.com/office/drawing/2014/main" id="{8702E866-5455-2075-8213-95935ADC84BE}"/>
                </a:ext>
              </a:extLst>
            </p:cNvPr>
            <p:cNvSpPr>
              <a:spLocks noChangeShapeType="1"/>
            </p:cNvSpPr>
            <p:nvPr/>
          </p:nvSpPr>
          <p:spPr bwMode="auto">
            <a:xfrm>
              <a:off x="6913960" y="2774369"/>
              <a:ext cx="59531"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04" name="Line 83">
              <a:extLst>
                <a:ext uri="{FF2B5EF4-FFF2-40B4-BE49-F238E27FC236}">
                  <a16:creationId xmlns:a16="http://schemas.microsoft.com/office/drawing/2014/main" id="{3F115E32-D7C2-0140-D16F-EA30B891C63C}"/>
                </a:ext>
              </a:extLst>
            </p:cNvPr>
            <p:cNvSpPr>
              <a:spLocks noChangeShapeType="1"/>
            </p:cNvSpPr>
            <p:nvPr/>
          </p:nvSpPr>
          <p:spPr bwMode="auto">
            <a:xfrm>
              <a:off x="6942535" y="2573153"/>
              <a:ext cx="0" cy="201215"/>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05" name="Line 84">
              <a:extLst>
                <a:ext uri="{FF2B5EF4-FFF2-40B4-BE49-F238E27FC236}">
                  <a16:creationId xmlns:a16="http://schemas.microsoft.com/office/drawing/2014/main" id="{BFBBFE01-D594-E554-745B-C3E867A6D258}"/>
                </a:ext>
              </a:extLst>
            </p:cNvPr>
            <p:cNvSpPr>
              <a:spLocks noChangeShapeType="1"/>
            </p:cNvSpPr>
            <p:nvPr/>
          </p:nvSpPr>
          <p:spPr bwMode="auto">
            <a:xfrm>
              <a:off x="7287817" y="2508859"/>
              <a:ext cx="59531"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06" name="Line 85">
              <a:extLst>
                <a:ext uri="{FF2B5EF4-FFF2-40B4-BE49-F238E27FC236}">
                  <a16:creationId xmlns:a16="http://schemas.microsoft.com/office/drawing/2014/main" id="{A05E6AF6-BD7D-9AA2-1DAB-C413AAB35DFB}"/>
                </a:ext>
              </a:extLst>
            </p:cNvPr>
            <p:cNvSpPr>
              <a:spLocks noChangeShapeType="1"/>
            </p:cNvSpPr>
            <p:nvPr/>
          </p:nvSpPr>
          <p:spPr bwMode="auto">
            <a:xfrm>
              <a:off x="7287817" y="2736269"/>
              <a:ext cx="59531"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07" name="Line 86">
              <a:extLst>
                <a:ext uri="{FF2B5EF4-FFF2-40B4-BE49-F238E27FC236}">
                  <a16:creationId xmlns:a16="http://schemas.microsoft.com/office/drawing/2014/main" id="{55636BD3-DB0E-F830-3652-3AA15FD56FB9}"/>
                </a:ext>
              </a:extLst>
            </p:cNvPr>
            <p:cNvSpPr>
              <a:spLocks noChangeShapeType="1"/>
            </p:cNvSpPr>
            <p:nvPr/>
          </p:nvSpPr>
          <p:spPr bwMode="auto">
            <a:xfrm>
              <a:off x="7318772" y="2508859"/>
              <a:ext cx="0" cy="227409"/>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08" name="Line 87">
              <a:extLst>
                <a:ext uri="{FF2B5EF4-FFF2-40B4-BE49-F238E27FC236}">
                  <a16:creationId xmlns:a16="http://schemas.microsoft.com/office/drawing/2014/main" id="{49211D45-B279-E2A8-AFCC-A6A4104ABAF6}"/>
                </a:ext>
              </a:extLst>
            </p:cNvPr>
            <p:cNvSpPr>
              <a:spLocks noChangeShapeType="1"/>
            </p:cNvSpPr>
            <p:nvPr/>
          </p:nvSpPr>
          <p:spPr bwMode="auto">
            <a:xfrm>
              <a:off x="7656910" y="2504097"/>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09" name="Line 88">
              <a:extLst>
                <a:ext uri="{FF2B5EF4-FFF2-40B4-BE49-F238E27FC236}">
                  <a16:creationId xmlns:a16="http://schemas.microsoft.com/office/drawing/2014/main" id="{B10712A8-58A9-540C-9594-D6D1E2589290}"/>
                </a:ext>
              </a:extLst>
            </p:cNvPr>
            <p:cNvSpPr>
              <a:spLocks noChangeShapeType="1"/>
            </p:cNvSpPr>
            <p:nvPr/>
          </p:nvSpPr>
          <p:spPr bwMode="auto">
            <a:xfrm>
              <a:off x="7656910" y="2731506"/>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10" name="Line 89">
              <a:extLst>
                <a:ext uri="{FF2B5EF4-FFF2-40B4-BE49-F238E27FC236}">
                  <a16:creationId xmlns:a16="http://schemas.microsoft.com/office/drawing/2014/main" id="{06F0BFD5-EC2D-BB92-EF81-58C4E3036C06}"/>
                </a:ext>
              </a:extLst>
            </p:cNvPr>
            <p:cNvSpPr>
              <a:spLocks noChangeShapeType="1"/>
            </p:cNvSpPr>
            <p:nvPr/>
          </p:nvSpPr>
          <p:spPr bwMode="auto">
            <a:xfrm>
              <a:off x="7687866" y="2504097"/>
              <a:ext cx="0" cy="227409"/>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11" name="Line 90">
              <a:extLst>
                <a:ext uri="{FF2B5EF4-FFF2-40B4-BE49-F238E27FC236}">
                  <a16:creationId xmlns:a16="http://schemas.microsoft.com/office/drawing/2014/main" id="{D2387C54-27B1-7742-677C-A92341F25F50}"/>
                </a:ext>
              </a:extLst>
            </p:cNvPr>
            <p:cNvSpPr>
              <a:spLocks noChangeShapeType="1"/>
            </p:cNvSpPr>
            <p:nvPr/>
          </p:nvSpPr>
          <p:spPr bwMode="auto">
            <a:xfrm>
              <a:off x="8029575" y="2542197"/>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12" name="Line 91">
              <a:extLst>
                <a:ext uri="{FF2B5EF4-FFF2-40B4-BE49-F238E27FC236}">
                  <a16:creationId xmlns:a16="http://schemas.microsoft.com/office/drawing/2014/main" id="{5630AF46-F885-812D-654E-5F6B1898D69C}"/>
                </a:ext>
              </a:extLst>
            </p:cNvPr>
            <p:cNvSpPr>
              <a:spLocks noChangeShapeType="1"/>
            </p:cNvSpPr>
            <p:nvPr/>
          </p:nvSpPr>
          <p:spPr bwMode="auto">
            <a:xfrm>
              <a:off x="8029575" y="2748175"/>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13" name="Line 92">
              <a:extLst>
                <a:ext uri="{FF2B5EF4-FFF2-40B4-BE49-F238E27FC236}">
                  <a16:creationId xmlns:a16="http://schemas.microsoft.com/office/drawing/2014/main" id="{43E16A36-F53E-37C2-5280-8187BE6FF2FD}"/>
                </a:ext>
              </a:extLst>
            </p:cNvPr>
            <p:cNvSpPr>
              <a:spLocks noChangeShapeType="1"/>
            </p:cNvSpPr>
            <p:nvPr/>
          </p:nvSpPr>
          <p:spPr bwMode="auto">
            <a:xfrm>
              <a:off x="8060531" y="2542197"/>
              <a:ext cx="0" cy="205978"/>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14" name="Line 93">
              <a:extLst>
                <a:ext uri="{FF2B5EF4-FFF2-40B4-BE49-F238E27FC236}">
                  <a16:creationId xmlns:a16="http://schemas.microsoft.com/office/drawing/2014/main" id="{72A4D76F-81CF-C5AA-74A7-0A863BF9D6D0}"/>
                </a:ext>
              </a:extLst>
            </p:cNvPr>
            <p:cNvSpPr>
              <a:spLocks noChangeShapeType="1"/>
            </p:cNvSpPr>
            <p:nvPr/>
          </p:nvSpPr>
          <p:spPr bwMode="auto">
            <a:xfrm>
              <a:off x="8401050" y="2504097"/>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15" name="Line 94">
              <a:extLst>
                <a:ext uri="{FF2B5EF4-FFF2-40B4-BE49-F238E27FC236}">
                  <a16:creationId xmlns:a16="http://schemas.microsoft.com/office/drawing/2014/main" id="{8FDBB055-3F73-E364-77D2-8F029AB85E09}"/>
                </a:ext>
              </a:extLst>
            </p:cNvPr>
            <p:cNvSpPr>
              <a:spLocks noChangeShapeType="1"/>
            </p:cNvSpPr>
            <p:nvPr/>
          </p:nvSpPr>
          <p:spPr bwMode="auto">
            <a:xfrm>
              <a:off x="8401050" y="2810088"/>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16" name="Line 95">
              <a:extLst>
                <a:ext uri="{FF2B5EF4-FFF2-40B4-BE49-F238E27FC236}">
                  <a16:creationId xmlns:a16="http://schemas.microsoft.com/office/drawing/2014/main" id="{0ED25BED-6587-4B41-13F5-ABBD0BBFFD13}"/>
                </a:ext>
              </a:extLst>
            </p:cNvPr>
            <p:cNvSpPr>
              <a:spLocks noChangeShapeType="1"/>
            </p:cNvSpPr>
            <p:nvPr/>
          </p:nvSpPr>
          <p:spPr bwMode="auto">
            <a:xfrm>
              <a:off x="8432006" y="2504097"/>
              <a:ext cx="0" cy="30599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17" name="Line 96">
              <a:extLst>
                <a:ext uri="{FF2B5EF4-FFF2-40B4-BE49-F238E27FC236}">
                  <a16:creationId xmlns:a16="http://schemas.microsoft.com/office/drawing/2014/main" id="{253FFADD-B3A0-EF9B-A1A8-1A739B42798D}"/>
                </a:ext>
              </a:extLst>
            </p:cNvPr>
            <p:cNvSpPr>
              <a:spLocks noChangeShapeType="1"/>
            </p:cNvSpPr>
            <p:nvPr/>
          </p:nvSpPr>
          <p:spPr bwMode="auto">
            <a:xfrm>
              <a:off x="8772525" y="2392178"/>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18" name="Line 97">
              <a:extLst>
                <a:ext uri="{FF2B5EF4-FFF2-40B4-BE49-F238E27FC236}">
                  <a16:creationId xmlns:a16="http://schemas.microsoft.com/office/drawing/2014/main" id="{21263982-09A3-7542-73CA-29D6F6DFAF75}"/>
                </a:ext>
              </a:extLst>
            </p:cNvPr>
            <p:cNvSpPr>
              <a:spLocks noChangeShapeType="1"/>
            </p:cNvSpPr>
            <p:nvPr/>
          </p:nvSpPr>
          <p:spPr bwMode="auto">
            <a:xfrm>
              <a:off x="8772525" y="2668403"/>
              <a:ext cx="61913" cy="0"/>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19" name="Line 98">
              <a:extLst>
                <a:ext uri="{FF2B5EF4-FFF2-40B4-BE49-F238E27FC236}">
                  <a16:creationId xmlns:a16="http://schemas.microsoft.com/office/drawing/2014/main" id="{61BF47EF-6554-7228-052E-EB6B18D11C41}"/>
                </a:ext>
              </a:extLst>
            </p:cNvPr>
            <p:cNvSpPr>
              <a:spLocks noChangeShapeType="1"/>
            </p:cNvSpPr>
            <p:nvPr/>
          </p:nvSpPr>
          <p:spPr bwMode="auto">
            <a:xfrm>
              <a:off x="8803481" y="2392178"/>
              <a:ext cx="0" cy="276225"/>
            </a:xfrm>
            <a:prstGeom prst="line">
              <a:avLst/>
            </a:prstGeom>
            <a:noFill/>
            <a:ln w="12700" cap="flat">
              <a:solidFill>
                <a:srgbClr val="0076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20" name="Oval 99">
              <a:extLst>
                <a:ext uri="{FF2B5EF4-FFF2-40B4-BE49-F238E27FC236}">
                  <a16:creationId xmlns:a16="http://schemas.microsoft.com/office/drawing/2014/main" id="{4A4131F1-0E0F-B320-196E-75C5A9EE3468}"/>
                </a:ext>
              </a:extLst>
            </p:cNvPr>
            <p:cNvSpPr>
              <a:spLocks noChangeArrowheads="1"/>
            </p:cNvSpPr>
            <p:nvPr/>
          </p:nvSpPr>
          <p:spPr bwMode="auto">
            <a:xfrm>
              <a:off x="4310062" y="3430403"/>
              <a:ext cx="61913" cy="59531"/>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21" name="Oval 100">
              <a:extLst>
                <a:ext uri="{FF2B5EF4-FFF2-40B4-BE49-F238E27FC236}">
                  <a16:creationId xmlns:a16="http://schemas.microsoft.com/office/drawing/2014/main" id="{A6217A0A-42A6-F65A-BC3E-ED7176BE24F3}"/>
                </a:ext>
              </a:extLst>
            </p:cNvPr>
            <p:cNvSpPr>
              <a:spLocks noChangeArrowheads="1"/>
            </p:cNvSpPr>
            <p:nvPr/>
          </p:nvSpPr>
          <p:spPr bwMode="auto">
            <a:xfrm>
              <a:off x="4493419" y="2957726"/>
              <a:ext cx="61913" cy="59531"/>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22" name="Oval 101">
              <a:extLst>
                <a:ext uri="{FF2B5EF4-FFF2-40B4-BE49-F238E27FC236}">
                  <a16:creationId xmlns:a16="http://schemas.microsoft.com/office/drawing/2014/main" id="{A5CF0746-9A14-F107-48EB-888C51B29DEA}"/>
                </a:ext>
              </a:extLst>
            </p:cNvPr>
            <p:cNvSpPr>
              <a:spLocks noChangeArrowheads="1"/>
            </p:cNvSpPr>
            <p:nvPr/>
          </p:nvSpPr>
          <p:spPr bwMode="auto">
            <a:xfrm>
              <a:off x="4681538" y="2926769"/>
              <a:ext cx="59531" cy="59531"/>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23" name="Oval 102">
              <a:extLst>
                <a:ext uri="{FF2B5EF4-FFF2-40B4-BE49-F238E27FC236}">
                  <a16:creationId xmlns:a16="http://schemas.microsoft.com/office/drawing/2014/main" id="{C5137C1D-D9E1-7DA3-063F-EA462455D8D3}"/>
                </a:ext>
              </a:extLst>
            </p:cNvPr>
            <p:cNvSpPr>
              <a:spLocks noChangeArrowheads="1"/>
            </p:cNvSpPr>
            <p:nvPr/>
          </p:nvSpPr>
          <p:spPr bwMode="auto">
            <a:xfrm>
              <a:off x="5055394" y="2938676"/>
              <a:ext cx="59531" cy="59531"/>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24" name="Oval 103">
              <a:extLst>
                <a:ext uri="{FF2B5EF4-FFF2-40B4-BE49-F238E27FC236}">
                  <a16:creationId xmlns:a16="http://schemas.microsoft.com/office/drawing/2014/main" id="{B43574E3-02E2-6B6F-22D6-08B4D47FE035}"/>
                </a:ext>
              </a:extLst>
            </p:cNvPr>
            <p:cNvSpPr>
              <a:spLocks noChangeArrowheads="1"/>
            </p:cNvSpPr>
            <p:nvPr/>
          </p:nvSpPr>
          <p:spPr bwMode="auto">
            <a:xfrm>
              <a:off x="5426869" y="3050594"/>
              <a:ext cx="59531" cy="61913"/>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25" name="Oval 104">
              <a:extLst>
                <a:ext uri="{FF2B5EF4-FFF2-40B4-BE49-F238E27FC236}">
                  <a16:creationId xmlns:a16="http://schemas.microsoft.com/office/drawing/2014/main" id="{0BDE2944-DE31-A826-DAB6-2A12CB528933}"/>
                </a:ext>
              </a:extLst>
            </p:cNvPr>
            <p:cNvSpPr>
              <a:spLocks noChangeArrowheads="1"/>
            </p:cNvSpPr>
            <p:nvPr/>
          </p:nvSpPr>
          <p:spPr bwMode="auto">
            <a:xfrm>
              <a:off x="5794772" y="3038687"/>
              <a:ext cx="61913" cy="61913"/>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26" name="Oval 105">
              <a:extLst>
                <a:ext uri="{FF2B5EF4-FFF2-40B4-BE49-F238E27FC236}">
                  <a16:creationId xmlns:a16="http://schemas.microsoft.com/office/drawing/2014/main" id="{F7D453B0-7AF5-8A3D-3DA0-4BA029DDF58B}"/>
                </a:ext>
              </a:extLst>
            </p:cNvPr>
            <p:cNvSpPr>
              <a:spLocks noChangeArrowheads="1"/>
            </p:cNvSpPr>
            <p:nvPr/>
          </p:nvSpPr>
          <p:spPr bwMode="auto">
            <a:xfrm>
              <a:off x="6168628" y="2824376"/>
              <a:ext cx="61913" cy="59531"/>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27" name="Oval 106">
              <a:extLst>
                <a:ext uri="{FF2B5EF4-FFF2-40B4-BE49-F238E27FC236}">
                  <a16:creationId xmlns:a16="http://schemas.microsoft.com/office/drawing/2014/main" id="{AB457DAC-EB50-62ED-92DB-374277B01C5A}"/>
                </a:ext>
              </a:extLst>
            </p:cNvPr>
            <p:cNvSpPr>
              <a:spLocks noChangeArrowheads="1"/>
            </p:cNvSpPr>
            <p:nvPr/>
          </p:nvSpPr>
          <p:spPr bwMode="auto">
            <a:xfrm>
              <a:off x="6542485" y="2874382"/>
              <a:ext cx="61913" cy="59531"/>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28" name="Oval 107">
              <a:extLst>
                <a:ext uri="{FF2B5EF4-FFF2-40B4-BE49-F238E27FC236}">
                  <a16:creationId xmlns:a16="http://schemas.microsoft.com/office/drawing/2014/main" id="{6B5911A3-E31B-9E0A-ADE0-A9B7410F4664}"/>
                </a:ext>
              </a:extLst>
            </p:cNvPr>
            <p:cNvSpPr>
              <a:spLocks noChangeArrowheads="1"/>
            </p:cNvSpPr>
            <p:nvPr/>
          </p:nvSpPr>
          <p:spPr bwMode="auto">
            <a:xfrm>
              <a:off x="6913960" y="2805326"/>
              <a:ext cx="59531" cy="59531"/>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29" name="Oval 108">
              <a:extLst>
                <a:ext uri="{FF2B5EF4-FFF2-40B4-BE49-F238E27FC236}">
                  <a16:creationId xmlns:a16="http://schemas.microsoft.com/office/drawing/2014/main" id="{8BC5ED88-8786-334A-60C7-BA6AF64A0790}"/>
                </a:ext>
              </a:extLst>
            </p:cNvPr>
            <p:cNvSpPr>
              <a:spLocks noChangeArrowheads="1"/>
            </p:cNvSpPr>
            <p:nvPr/>
          </p:nvSpPr>
          <p:spPr bwMode="auto">
            <a:xfrm>
              <a:off x="7290197" y="2988681"/>
              <a:ext cx="61913" cy="61913"/>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30" name="Oval 109">
              <a:extLst>
                <a:ext uri="{FF2B5EF4-FFF2-40B4-BE49-F238E27FC236}">
                  <a16:creationId xmlns:a16="http://schemas.microsoft.com/office/drawing/2014/main" id="{DDF6CCA3-350A-8DBE-BA64-FE26C8676F77}"/>
                </a:ext>
              </a:extLst>
            </p:cNvPr>
            <p:cNvSpPr>
              <a:spLocks noChangeArrowheads="1"/>
            </p:cNvSpPr>
            <p:nvPr/>
          </p:nvSpPr>
          <p:spPr bwMode="auto">
            <a:xfrm>
              <a:off x="7659292" y="2843425"/>
              <a:ext cx="59531" cy="61913"/>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31" name="Oval 110">
              <a:extLst>
                <a:ext uri="{FF2B5EF4-FFF2-40B4-BE49-F238E27FC236}">
                  <a16:creationId xmlns:a16="http://schemas.microsoft.com/office/drawing/2014/main" id="{5B17FF30-6B45-546E-2DD2-88AFC1560E30}"/>
                </a:ext>
              </a:extLst>
            </p:cNvPr>
            <p:cNvSpPr>
              <a:spLocks noChangeArrowheads="1"/>
            </p:cNvSpPr>
            <p:nvPr/>
          </p:nvSpPr>
          <p:spPr bwMode="auto">
            <a:xfrm>
              <a:off x="8031957" y="2800563"/>
              <a:ext cx="59531" cy="59531"/>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32" name="Oval 111">
              <a:extLst>
                <a:ext uri="{FF2B5EF4-FFF2-40B4-BE49-F238E27FC236}">
                  <a16:creationId xmlns:a16="http://schemas.microsoft.com/office/drawing/2014/main" id="{9DE4D095-B80D-494E-961C-E8141B6BC88A}"/>
                </a:ext>
              </a:extLst>
            </p:cNvPr>
            <p:cNvSpPr>
              <a:spLocks noChangeArrowheads="1"/>
            </p:cNvSpPr>
            <p:nvPr/>
          </p:nvSpPr>
          <p:spPr bwMode="auto">
            <a:xfrm>
              <a:off x="8401050" y="2679119"/>
              <a:ext cx="61913" cy="61913"/>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33" name="Oval 112">
              <a:extLst>
                <a:ext uri="{FF2B5EF4-FFF2-40B4-BE49-F238E27FC236}">
                  <a16:creationId xmlns:a16="http://schemas.microsoft.com/office/drawing/2014/main" id="{268945ED-1736-7AED-64D7-F91402774004}"/>
                </a:ext>
              </a:extLst>
            </p:cNvPr>
            <p:cNvSpPr>
              <a:spLocks noChangeArrowheads="1"/>
            </p:cNvSpPr>
            <p:nvPr/>
          </p:nvSpPr>
          <p:spPr bwMode="auto">
            <a:xfrm>
              <a:off x="8772525" y="2577915"/>
              <a:ext cx="61913" cy="61913"/>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34" name="Line 113">
              <a:extLst>
                <a:ext uri="{FF2B5EF4-FFF2-40B4-BE49-F238E27FC236}">
                  <a16:creationId xmlns:a16="http://schemas.microsoft.com/office/drawing/2014/main" id="{A6D07AAD-BF06-C50F-85EA-9EDD3AB76725}"/>
                </a:ext>
              </a:extLst>
            </p:cNvPr>
            <p:cNvSpPr>
              <a:spLocks noChangeShapeType="1"/>
            </p:cNvSpPr>
            <p:nvPr/>
          </p:nvSpPr>
          <p:spPr bwMode="auto">
            <a:xfrm>
              <a:off x="4310062" y="3406590"/>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35" name="Line 114">
              <a:extLst>
                <a:ext uri="{FF2B5EF4-FFF2-40B4-BE49-F238E27FC236}">
                  <a16:creationId xmlns:a16="http://schemas.microsoft.com/office/drawing/2014/main" id="{6AE33A97-158C-3527-2CF4-0D609A6920B6}"/>
                </a:ext>
              </a:extLst>
            </p:cNvPr>
            <p:cNvSpPr>
              <a:spLocks noChangeShapeType="1"/>
            </p:cNvSpPr>
            <p:nvPr/>
          </p:nvSpPr>
          <p:spPr bwMode="auto">
            <a:xfrm>
              <a:off x="4310062" y="3520890"/>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36" name="Line 115">
              <a:extLst>
                <a:ext uri="{FF2B5EF4-FFF2-40B4-BE49-F238E27FC236}">
                  <a16:creationId xmlns:a16="http://schemas.microsoft.com/office/drawing/2014/main" id="{80E408B9-C99C-E66A-D56C-D9046C928B32}"/>
                </a:ext>
              </a:extLst>
            </p:cNvPr>
            <p:cNvSpPr>
              <a:spLocks noChangeShapeType="1"/>
            </p:cNvSpPr>
            <p:nvPr/>
          </p:nvSpPr>
          <p:spPr bwMode="auto">
            <a:xfrm>
              <a:off x="4341019" y="3406590"/>
              <a:ext cx="0" cy="11430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37" name="Line 116">
              <a:extLst>
                <a:ext uri="{FF2B5EF4-FFF2-40B4-BE49-F238E27FC236}">
                  <a16:creationId xmlns:a16="http://schemas.microsoft.com/office/drawing/2014/main" id="{66D453D1-489B-D87F-676C-D480574FB2FA}"/>
                </a:ext>
              </a:extLst>
            </p:cNvPr>
            <p:cNvSpPr>
              <a:spLocks noChangeShapeType="1"/>
            </p:cNvSpPr>
            <p:nvPr/>
          </p:nvSpPr>
          <p:spPr bwMode="auto">
            <a:xfrm>
              <a:off x="4493419" y="2891050"/>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38" name="Line 117">
              <a:extLst>
                <a:ext uri="{FF2B5EF4-FFF2-40B4-BE49-F238E27FC236}">
                  <a16:creationId xmlns:a16="http://schemas.microsoft.com/office/drawing/2014/main" id="{984C2087-4502-0FF8-C552-360195D49D7F}"/>
                </a:ext>
              </a:extLst>
            </p:cNvPr>
            <p:cNvSpPr>
              <a:spLocks noChangeShapeType="1"/>
            </p:cNvSpPr>
            <p:nvPr/>
          </p:nvSpPr>
          <p:spPr bwMode="auto">
            <a:xfrm>
              <a:off x="4493419" y="3093456"/>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39" name="Line 118">
              <a:extLst>
                <a:ext uri="{FF2B5EF4-FFF2-40B4-BE49-F238E27FC236}">
                  <a16:creationId xmlns:a16="http://schemas.microsoft.com/office/drawing/2014/main" id="{181BF12F-5A63-9CB8-A7F2-75A1AD46DD44}"/>
                </a:ext>
              </a:extLst>
            </p:cNvPr>
            <p:cNvSpPr>
              <a:spLocks noChangeShapeType="1"/>
            </p:cNvSpPr>
            <p:nvPr/>
          </p:nvSpPr>
          <p:spPr bwMode="auto">
            <a:xfrm>
              <a:off x="4524375" y="2891051"/>
              <a:ext cx="0" cy="202406"/>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40" name="Line 119">
              <a:extLst>
                <a:ext uri="{FF2B5EF4-FFF2-40B4-BE49-F238E27FC236}">
                  <a16:creationId xmlns:a16="http://schemas.microsoft.com/office/drawing/2014/main" id="{51069954-1F74-D9E4-23CD-7CD791B022F6}"/>
                </a:ext>
              </a:extLst>
            </p:cNvPr>
            <p:cNvSpPr>
              <a:spLocks noChangeShapeType="1"/>
            </p:cNvSpPr>
            <p:nvPr/>
          </p:nvSpPr>
          <p:spPr bwMode="auto">
            <a:xfrm>
              <a:off x="4681538" y="2876763"/>
              <a:ext cx="59531"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41" name="Line 120">
              <a:extLst>
                <a:ext uri="{FF2B5EF4-FFF2-40B4-BE49-F238E27FC236}">
                  <a16:creationId xmlns:a16="http://schemas.microsoft.com/office/drawing/2014/main" id="{F9270ABF-D690-97B0-E86C-4EBDF2572761}"/>
                </a:ext>
              </a:extLst>
            </p:cNvPr>
            <p:cNvSpPr>
              <a:spLocks noChangeShapeType="1"/>
            </p:cNvSpPr>
            <p:nvPr/>
          </p:nvSpPr>
          <p:spPr bwMode="auto">
            <a:xfrm>
              <a:off x="4681538" y="3043450"/>
              <a:ext cx="59531"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42" name="Line 121">
              <a:extLst>
                <a:ext uri="{FF2B5EF4-FFF2-40B4-BE49-F238E27FC236}">
                  <a16:creationId xmlns:a16="http://schemas.microsoft.com/office/drawing/2014/main" id="{155D7C2C-6CF4-1C0A-34DA-14CB27141B11}"/>
                </a:ext>
              </a:extLst>
            </p:cNvPr>
            <p:cNvSpPr>
              <a:spLocks noChangeShapeType="1"/>
            </p:cNvSpPr>
            <p:nvPr/>
          </p:nvSpPr>
          <p:spPr bwMode="auto">
            <a:xfrm>
              <a:off x="4712494" y="2876762"/>
              <a:ext cx="0" cy="166688"/>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43" name="Line 122">
              <a:extLst>
                <a:ext uri="{FF2B5EF4-FFF2-40B4-BE49-F238E27FC236}">
                  <a16:creationId xmlns:a16="http://schemas.microsoft.com/office/drawing/2014/main" id="{303EC377-EEE2-3A0E-0313-41ACF4FB6927}"/>
                </a:ext>
              </a:extLst>
            </p:cNvPr>
            <p:cNvSpPr>
              <a:spLocks noChangeShapeType="1"/>
            </p:cNvSpPr>
            <p:nvPr/>
          </p:nvSpPr>
          <p:spPr bwMode="auto">
            <a:xfrm>
              <a:off x="5055394" y="2843425"/>
              <a:ext cx="59531"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44" name="Line 123">
              <a:extLst>
                <a:ext uri="{FF2B5EF4-FFF2-40B4-BE49-F238E27FC236}">
                  <a16:creationId xmlns:a16="http://schemas.microsoft.com/office/drawing/2014/main" id="{298FDC97-7126-604C-5821-146A00E98E81}"/>
                </a:ext>
              </a:extLst>
            </p:cNvPr>
            <p:cNvSpPr>
              <a:spLocks noChangeShapeType="1"/>
            </p:cNvSpPr>
            <p:nvPr/>
          </p:nvSpPr>
          <p:spPr bwMode="auto">
            <a:xfrm>
              <a:off x="5055394" y="3098219"/>
              <a:ext cx="59531"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45" name="Line 124">
              <a:extLst>
                <a:ext uri="{FF2B5EF4-FFF2-40B4-BE49-F238E27FC236}">
                  <a16:creationId xmlns:a16="http://schemas.microsoft.com/office/drawing/2014/main" id="{32D9DD99-4250-0B58-7B3F-39C7B6271AE5}"/>
                </a:ext>
              </a:extLst>
            </p:cNvPr>
            <p:cNvSpPr>
              <a:spLocks noChangeShapeType="1"/>
            </p:cNvSpPr>
            <p:nvPr/>
          </p:nvSpPr>
          <p:spPr bwMode="auto">
            <a:xfrm>
              <a:off x="5086350" y="2843425"/>
              <a:ext cx="0" cy="254794"/>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46" name="Line 125">
              <a:extLst>
                <a:ext uri="{FF2B5EF4-FFF2-40B4-BE49-F238E27FC236}">
                  <a16:creationId xmlns:a16="http://schemas.microsoft.com/office/drawing/2014/main" id="{2AADFAEA-85C3-C917-2210-5FC8E6428339}"/>
                </a:ext>
              </a:extLst>
            </p:cNvPr>
            <p:cNvSpPr>
              <a:spLocks noChangeShapeType="1"/>
            </p:cNvSpPr>
            <p:nvPr/>
          </p:nvSpPr>
          <p:spPr bwMode="auto">
            <a:xfrm>
              <a:off x="5426869" y="2948200"/>
              <a:ext cx="59531"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47" name="Line 126">
              <a:extLst>
                <a:ext uri="{FF2B5EF4-FFF2-40B4-BE49-F238E27FC236}">
                  <a16:creationId xmlns:a16="http://schemas.microsoft.com/office/drawing/2014/main" id="{B26D3F31-FC38-FD72-5611-A702DEEF6155}"/>
                </a:ext>
              </a:extLst>
            </p:cNvPr>
            <p:cNvSpPr>
              <a:spLocks noChangeShapeType="1"/>
            </p:cNvSpPr>
            <p:nvPr/>
          </p:nvSpPr>
          <p:spPr bwMode="auto">
            <a:xfrm>
              <a:off x="5426869" y="3222044"/>
              <a:ext cx="59531"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48" name="Line 127">
              <a:extLst>
                <a:ext uri="{FF2B5EF4-FFF2-40B4-BE49-F238E27FC236}">
                  <a16:creationId xmlns:a16="http://schemas.microsoft.com/office/drawing/2014/main" id="{427B173F-493F-4270-A868-CFC9465723D6}"/>
                </a:ext>
              </a:extLst>
            </p:cNvPr>
            <p:cNvSpPr>
              <a:spLocks noChangeShapeType="1"/>
            </p:cNvSpPr>
            <p:nvPr/>
          </p:nvSpPr>
          <p:spPr bwMode="auto">
            <a:xfrm>
              <a:off x="5457825" y="2948200"/>
              <a:ext cx="0" cy="273844"/>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49" name="Line 128">
              <a:extLst>
                <a:ext uri="{FF2B5EF4-FFF2-40B4-BE49-F238E27FC236}">
                  <a16:creationId xmlns:a16="http://schemas.microsoft.com/office/drawing/2014/main" id="{3135A16C-1881-F3F2-784E-260C2C128D83}"/>
                </a:ext>
              </a:extLst>
            </p:cNvPr>
            <p:cNvSpPr>
              <a:spLocks noChangeShapeType="1"/>
            </p:cNvSpPr>
            <p:nvPr/>
          </p:nvSpPr>
          <p:spPr bwMode="auto">
            <a:xfrm>
              <a:off x="5794772" y="2948200"/>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50" name="Line 129">
              <a:extLst>
                <a:ext uri="{FF2B5EF4-FFF2-40B4-BE49-F238E27FC236}">
                  <a16:creationId xmlns:a16="http://schemas.microsoft.com/office/drawing/2014/main" id="{543F4661-B363-DD5E-EBB2-4E4F4F1FA414}"/>
                </a:ext>
              </a:extLst>
            </p:cNvPr>
            <p:cNvSpPr>
              <a:spLocks noChangeShapeType="1"/>
            </p:cNvSpPr>
            <p:nvPr/>
          </p:nvSpPr>
          <p:spPr bwMode="auto">
            <a:xfrm>
              <a:off x="5794772" y="3193469"/>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51" name="Line 130">
              <a:extLst>
                <a:ext uri="{FF2B5EF4-FFF2-40B4-BE49-F238E27FC236}">
                  <a16:creationId xmlns:a16="http://schemas.microsoft.com/office/drawing/2014/main" id="{7D7E435B-C04A-1D2B-91EB-25CA945C4008}"/>
                </a:ext>
              </a:extLst>
            </p:cNvPr>
            <p:cNvSpPr>
              <a:spLocks noChangeShapeType="1"/>
            </p:cNvSpPr>
            <p:nvPr/>
          </p:nvSpPr>
          <p:spPr bwMode="auto">
            <a:xfrm>
              <a:off x="5825729" y="2948200"/>
              <a:ext cx="0" cy="245269"/>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52" name="Line 131">
              <a:extLst>
                <a:ext uri="{FF2B5EF4-FFF2-40B4-BE49-F238E27FC236}">
                  <a16:creationId xmlns:a16="http://schemas.microsoft.com/office/drawing/2014/main" id="{DB122541-768C-2607-A962-3D36D4DBB485}"/>
                </a:ext>
              </a:extLst>
            </p:cNvPr>
            <p:cNvSpPr>
              <a:spLocks noChangeShapeType="1"/>
            </p:cNvSpPr>
            <p:nvPr/>
          </p:nvSpPr>
          <p:spPr bwMode="auto">
            <a:xfrm>
              <a:off x="6168628" y="2698169"/>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53" name="Line 132">
              <a:extLst>
                <a:ext uri="{FF2B5EF4-FFF2-40B4-BE49-F238E27FC236}">
                  <a16:creationId xmlns:a16="http://schemas.microsoft.com/office/drawing/2014/main" id="{0E232211-56FC-7966-CCCC-D3FFDB7B3DC4}"/>
                </a:ext>
              </a:extLst>
            </p:cNvPr>
            <p:cNvSpPr>
              <a:spLocks noChangeShapeType="1"/>
            </p:cNvSpPr>
            <p:nvPr/>
          </p:nvSpPr>
          <p:spPr bwMode="auto">
            <a:xfrm>
              <a:off x="6168628" y="3014875"/>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54" name="Line 133">
              <a:extLst>
                <a:ext uri="{FF2B5EF4-FFF2-40B4-BE49-F238E27FC236}">
                  <a16:creationId xmlns:a16="http://schemas.microsoft.com/office/drawing/2014/main" id="{1338EE74-4C0F-7171-B631-21121615E2B9}"/>
                </a:ext>
              </a:extLst>
            </p:cNvPr>
            <p:cNvSpPr>
              <a:spLocks noChangeShapeType="1"/>
            </p:cNvSpPr>
            <p:nvPr/>
          </p:nvSpPr>
          <p:spPr bwMode="auto">
            <a:xfrm>
              <a:off x="6199585" y="2698169"/>
              <a:ext cx="0" cy="316706"/>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55" name="Line 134">
              <a:extLst>
                <a:ext uri="{FF2B5EF4-FFF2-40B4-BE49-F238E27FC236}">
                  <a16:creationId xmlns:a16="http://schemas.microsoft.com/office/drawing/2014/main" id="{30E0A903-BB06-DF0B-16ED-3841F1A5ACF0}"/>
                </a:ext>
              </a:extLst>
            </p:cNvPr>
            <p:cNvSpPr>
              <a:spLocks noChangeShapeType="1"/>
            </p:cNvSpPr>
            <p:nvPr/>
          </p:nvSpPr>
          <p:spPr bwMode="auto">
            <a:xfrm>
              <a:off x="6542485" y="2736269"/>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56" name="Line 135">
              <a:extLst>
                <a:ext uri="{FF2B5EF4-FFF2-40B4-BE49-F238E27FC236}">
                  <a16:creationId xmlns:a16="http://schemas.microsoft.com/office/drawing/2014/main" id="{9AE3F60C-8018-5C89-A893-E92C5121B621}"/>
                </a:ext>
              </a:extLst>
            </p:cNvPr>
            <p:cNvSpPr>
              <a:spLocks noChangeShapeType="1"/>
            </p:cNvSpPr>
            <p:nvPr/>
          </p:nvSpPr>
          <p:spPr bwMode="auto">
            <a:xfrm>
              <a:off x="6542485" y="3074406"/>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57" name="Line 136">
              <a:extLst>
                <a:ext uri="{FF2B5EF4-FFF2-40B4-BE49-F238E27FC236}">
                  <a16:creationId xmlns:a16="http://schemas.microsoft.com/office/drawing/2014/main" id="{77F16ADF-FCFA-7AFC-9414-F24371849746}"/>
                </a:ext>
              </a:extLst>
            </p:cNvPr>
            <p:cNvSpPr>
              <a:spLocks noChangeShapeType="1"/>
            </p:cNvSpPr>
            <p:nvPr/>
          </p:nvSpPr>
          <p:spPr bwMode="auto">
            <a:xfrm>
              <a:off x="6573441" y="2736269"/>
              <a:ext cx="0" cy="338138"/>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58" name="Line 137">
              <a:extLst>
                <a:ext uri="{FF2B5EF4-FFF2-40B4-BE49-F238E27FC236}">
                  <a16:creationId xmlns:a16="http://schemas.microsoft.com/office/drawing/2014/main" id="{48B5BA3A-B5F6-925C-EEB2-FC033705F5D3}"/>
                </a:ext>
              </a:extLst>
            </p:cNvPr>
            <p:cNvSpPr>
              <a:spLocks noChangeShapeType="1"/>
            </p:cNvSpPr>
            <p:nvPr/>
          </p:nvSpPr>
          <p:spPr bwMode="auto">
            <a:xfrm>
              <a:off x="6913960" y="2712456"/>
              <a:ext cx="59531"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59" name="Line 138">
              <a:extLst>
                <a:ext uri="{FF2B5EF4-FFF2-40B4-BE49-F238E27FC236}">
                  <a16:creationId xmlns:a16="http://schemas.microsoft.com/office/drawing/2014/main" id="{116CEAAE-0F84-4444-A7A1-ADD2D0179A1A}"/>
                </a:ext>
              </a:extLst>
            </p:cNvPr>
            <p:cNvSpPr>
              <a:spLocks noChangeShapeType="1"/>
            </p:cNvSpPr>
            <p:nvPr/>
          </p:nvSpPr>
          <p:spPr bwMode="auto">
            <a:xfrm>
              <a:off x="6913960" y="2964869"/>
              <a:ext cx="59531"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60" name="Line 139">
              <a:extLst>
                <a:ext uri="{FF2B5EF4-FFF2-40B4-BE49-F238E27FC236}">
                  <a16:creationId xmlns:a16="http://schemas.microsoft.com/office/drawing/2014/main" id="{C849AC47-EB9C-ECE0-3B8B-095081577803}"/>
                </a:ext>
              </a:extLst>
            </p:cNvPr>
            <p:cNvSpPr>
              <a:spLocks noChangeShapeType="1"/>
            </p:cNvSpPr>
            <p:nvPr/>
          </p:nvSpPr>
          <p:spPr bwMode="auto">
            <a:xfrm>
              <a:off x="6942535" y="2712456"/>
              <a:ext cx="0" cy="252413"/>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61" name="Line 140">
              <a:extLst>
                <a:ext uri="{FF2B5EF4-FFF2-40B4-BE49-F238E27FC236}">
                  <a16:creationId xmlns:a16="http://schemas.microsoft.com/office/drawing/2014/main" id="{F52E970A-69A8-A9E4-1C13-613540972468}"/>
                </a:ext>
              </a:extLst>
            </p:cNvPr>
            <p:cNvSpPr>
              <a:spLocks noChangeShapeType="1"/>
            </p:cNvSpPr>
            <p:nvPr/>
          </p:nvSpPr>
          <p:spPr bwMode="auto">
            <a:xfrm>
              <a:off x="7290197" y="2833900"/>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62" name="Line 141">
              <a:extLst>
                <a:ext uri="{FF2B5EF4-FFF2-40B4-BE49-F238E27FC236}">
                  <a16:creationId xmlns:a16="http://schemas.microsoft.com/office/drawing/2014/main" id="{8C880894-636A-8126-2806-3E1B5923A972}"/>
                </a:ext>
              </a:extLst>
            </p:cNvPr>
            <p:cNvSpPr>
              <a:spLocks noChangeShapeType="1"/>
            </p:cNvSpPr>
            <p:nvPr/>
          </p:nvSpPr>
          <p:spPr bwMode="auto">
            <a:xfrm>
              <a:off x="7290197" y="3210138"/>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63" name="Line 142">
              <a:extLst>
                <a:ext uri="{FF2B5EF4-FFF2-40B4-BE49-F238E27FC236}">
                  <a16:creationId xmlns:a16="http://schemas.microsoft.com/office/drawing/2014/main" id="{B3A3B787-A6C2-5156-DCAB-C4F541E8AFC4}"/>
                </a:ext>
              </a:extLst>
            </p:cNvPr>
            <p:cNvSpPr>
              <a:spLocks noChangeShapeType="1"/>
            </p:cNvSpPr>
            <p:nvPr/>
          </p:nvSpPr>
          <p:spPr bwMode="auto">
            <a:xfrm>
              <a:off x="7321154" y="2833900"/>
              <a:ext cx="0" cy="376238"/>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64" name="Line 143">
              <a:extLst>
                <a:ext uri="{FF2B5EF4-FFF2-40B4-BE49-F238E27FC236}">
                  <a16:creationId xmlns:a16="http://schemas.microsoft.com/office/drawing/2014/main" id="{B1A47F6B-D407-0BBE-80F2-88478BD62851}"/>
                </a:ext>
              </a:extLst>
            </p:cNvPr>
            <p:cNvSpPr>
              <a:spLocks noChangeShapeType="1"/>
            </p:cNvSpPr>
            <p:nvPr/>
          </p:nvSpPr>
          <p:spPr bwMode="auto">
            <a:xfrm>
              <a:off x="7659292" y="2674356"/>
              <a:ext cx="59531"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65" name="Line 144">
              <a:extLst>
                <a:ext uri="{FF2B5EF4-FFF2-40B4-BE49-F238E27FC236}">
                  <a16:creationId xmlns:a16="http://schemas.microsoft.com/office/drawing/2014/main" id="{B80BC9F5-BA71-1EA7-D7A0-DFE34E59D518}"/>
                </a:ext>
              </a:extLst>
            </p:cNvPr>
            <p:cNvSpPr>
              <a:spLocks noChangeShapeType="1"/>
            </p:cNvSpPr>
            <p:nvPr/>
          </p:nvSpPr>
          <p:spPr bwMode="auto">
            <a:xfrm>
              <a:off x="7659292" y="3083931"/>
              <a:ext cx="59531"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66" name="Line 145">
              <a:extLst>
                <a:ext uri="{FF2B5EF4-FFF2-40B4-BE49-F238E27FC236}">
                  <a16:creationId xmlns:a16="http://schemas.microsoft.com/office/drawing/2014/main" id="{AB2184A7-699E-0AF0-E8FC-C8E4C8E7CC38}"/>
                </a:ext>
              </a:extLst>
            </p:cNvPr>
            <p:cNvSpPr>
              <a:spLocks noChangeShapeType="1"/>
            </p:cNvSpPr>
            <p:nvPr/>
          </p:nvSpPr>
          <p:spPr bwMode="auto">
            <a:xfrm>
              <a:off x="7687866" y="2674356"/>
              <a:ext cx="0" cy="409575"/>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67" name="Line 146">
              <a:extLst>
                <a:ext uri="{FF2B5EF4-FFF2-40B4-BE49-F238E27FC236}">
                  <a16:creationId xmlns:a16="http://schemas.microsoft.com/office/drawing/2014/main" id="{B670E72A-8B3A-1785-0F5E-A58D4217BC85}"/>
                </a:ext>
              </a:extLst>
            </p:cNvPr>
            <p:cNvSpPr>
              <a:spLocks noChangeShapeType="1"/>
            </p:cNvSpPr>
            <p:nvPr/>
          </p:nvSpPr>
          <p:spPr bwMode="auto">
            <a:xfrm>
              <a:off x="8029575" y="2748175"/>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68" name="Line 147">
              <a:extLst>
                <a:ext uri="{FF2B5EF4-FFF2-40B4-BE49-F238E27FC236}">
                  <a16:creationId xmlns:a16="http://schemas.microsoft.com/office/drawing/2014/main" id="{95263587-C3BC-B765-DAF7-CEF5BB3451BE}"/>
                </a:ext>
              </a:extLst>
            </p:cNvPr>
            <p:cNvSpPr>
              <a:spLocks noChangeShapeType="1"/>
            </p:cNvSpPr>
            <p:nvPr/>
          </p:nvSpPr>
          <p:spPr bwMode="auto">
            <a:xfrm>
              <a:off x="8029575" y="3022019"/>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69" name="Line 148">
              <a:extLst>
                <a:ext uri="{FF2B5EF4-FFF2-40B4-BE49-F238E27FC236}">
                  <a16:creationId xmlns:a16="http://schemas.microsoft.com/office/drawing/2014/main" id="{482A17B2-A435-804E-6063-782CEC5517CF}"/>
                </a:ext>
              </a:extLst>
            </p:cNvPr>
            <p:cNvSpPr>
              <a:spLocks noChangeShapeType="1"/>
            </p:cNvSpPr>
            <p:nvPr/>
          </p:nvSpPr>
          <p:spPr bwMode="auto">
            <a:xfrm>
              <a:off x="8060531" y="2748175"/>
              <a:ext cx="0" cy="273844"/>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70" name="Line 149">
              <a:extLst>
                <a:ext uri="{FF2B5EF4-FFF2-40B4-BE49-F238E27FC236}">
                  <a16:creationId xmlns:a16="http://schemas.microsoft.com/office/drawing/2014/main" id="{D1D6A9DF-2B97-71B2-86B7-7C1FB2A6DE34}"/>
                </a:ext>
              </a:extLst>
            </p:cNvPr>
            <p:cNvSpPr>
              <a:spLocks noChangeShapeType="1"/>
            </p:cNvSpPr>
            <p:nvPr/>
          </p:nvSpPr>
          <p:spPr bwMode="auto">
            <a:xfrm>
              <a:off x="8401050" y="2435040"/>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71" name="Line 150">
              <a:extLst>
                <a:ext uri="{FF2B5EF4-FFF2-40B4-BE49-F238E27FC236}">
                  <a16:creationId xmlns:a16="http://schemas.microsoft.com/office/drawing/2014/main" id="{98C7CC37-75B5-C962-59F8-D119809D074A}"/>
                </a:ext>
              </a:extLst>
            </p:cNvPr>
            <p:cNvSpPr>
              <a:spLocks noChangeShapeType="1"/>
            </p:cNvSpPr>
            <p:nvPr/>
          </p:nvSpPr>
          <p:spPr bwMode="auto">
            <a:xfrm>
              <a:off x="8401050" y="2998206"/>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72" name="Line 151">
              <a:extLst>
                <a:ext uri="{FF2B5EF4-FFF2-40B4-BE49-F238E27FC236}">
                  <a16:creationId xmlns:a16="http://schemas.microsoft.com/office/drawing/2014/main" id="{3DFE689A-BE17-6BD8-32E6-D6425251094E}"/>
                </a:ext>
              </a:extLst>
            </p:cNvPr>
            <p:cNvSpPr>
              <a:spLocks noChangeShapeType="1"/>
            </p:cNvSpPr>
            <p:nvPr/>
          </p:nvSpPr>
          <p:spPr bwMode="auto">
            <a:xfrm>
              <a:off x="8432006" y="2435041"/>
              <a:ext cx="0" cy="563165"/>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73" name="Line 152">
              <a:extLst>
                <a:ext uri="{FF2B5EF4-FFF2-40B4-BE49-F238E27FC236}">
                  <a16:creationId xmlns:a16="http://schemas.microsoft.com/office/drawing/2014/main" id="{0C918B61-1D5F-7F3C-E3E7-361A6A82A824}"/>
                </a:ext>
              </a:extLst>
            </p:cNvPr>
            <p:cNvSpPr>
              <a:spLocks noChangeShapeType="1"/>
            </p:cNvSpPr>
            <p:nvPr/>
          </p:nvSpPr>
          <p:spPr bwMode="auto">
            <a:xfrm>
              <a:off x="8772525" y="2220728"/>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74" name="Line 153">
              <a:extLst>
                <a:ext uri="{FF2B5EF4-FFF2-40B4-BE49-F238E27FC236}">
                  <a16:creationId xmlns:a16="http://schemas.microsoft.com/office/drawing/2014/main" id="{A1A0AF01-959C-D67B-896A-4B2DF3153EA6}"/>
                </a:ext>
              </a:extLst>
            </p:cNvPr>
            <p:cNvSpPr>
              <a:spLocks noChangeShapeType="1"/>
            </p:cNvSpPr>
            <p:nvPr/>
          </p:nvSpPr>
          <p:spPr bwMode="auto">
            <a:xfrm>
              <a:off x="8772525" y="3005350"/>
              <a:ext cx="61913" cy="0"/>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75" name="Line 154">
              <a:extLst>
                <a:ext uri="{FF2B5EF4-FFF2-40B4-BE49-F238E27FC236}">
                  <a16:creationId xmlns:a16="http://schemas.microsoft.com/office/drawing/2014/main" id="{FAF7A996-6F96-EC88-F4B9-1AF5A2152FE1}"/>
                </a:ext>
              </a:extLst>
            </p:cNvPr>
            <p:cNvSpPr>
              <a:spLocks noChangeShapeType="1"/>
            </p:cNvSpPr>
            <p:nvPr/>
          </p:nvSpPr>
          <p:spPr bwMode="auto">
            <a:xfrm>
              <a:off x="8803481" y="2220728"/>
              <a:ext cx="0" cy="784622"/>
            </a:xfrm>
            <a:prstGeom prst="line">
              <a:avLst/>
            </a:prstGeom>
            <a:noFill/>
            <a:ln w="12700"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76" name="Freeform 155">
              <a:extLst>
                <a:ext uri="{FF2B5EF4-FFF2-40B4-BE49-F238E27FC236}">
                  <a16:creationId xmlns:a16="http://schemas.microsoft.com/office/drawing/2014/main" id="{8B66B70D-1A0B-E467-C7E8-344CA2A9EDCB}"/>
                </a:ext>
              </a:extLst>
            </p:cNvPr>
            <p:cNvSpPr>
              <a:spLocks/>
            </p:cNvSpPr>
            <p:nvPr/>
          </p:nvSpPr>
          <p:spPr bwMode="auto">
            <a:xfrm>
              <a:off x="4341019" y="2855331"/>
              <a:ext cx="2232422" cy="603647"/>
            </a:xfrm>
            <a:custGeom>
              <a:avLst/>
              <a:gdLst>
                <a:gd name="T0" fmla="*/ 0 w 1875"/>
                <a:gd name="T1" fmla="*/ 507 h 507"/>
                <a:gd name="T2" fmla="*/ 154 w 1875"/>
                <a:gd name="T3" fmla="*/ 110 h 507"/>
                <a:gd name="T4" fmla="*/ 312 w 1875"/>
                <a:gd name="T5" fmla="*/ 86 h 507"/>
                <a:gd name="T6" fmla="*/ 626 w 1875"/>
                <a:gd name="T7" fmla="*/ 94 h 507"/>
                <a:gd name="T8" fmla="*/ 938 w 1875"/>
                <a:gd name="T9" fmla="*/ 190 h 507"/>
                <a:gd name="T10" fmla="*/ 1247 w 1875"/>
                <a:gd name="T11" fmla="*/ 180 h 507"/>
                <a:gd name="T12" fmla="*/ 1561 w 1875"/>
                <a:gd name="T13" fmla="*/ 0 h 507"/>
                <a:gd name="T14" fmla="*/ 1875 w 1875"/>
                <a:gd name="T15" fmla="*/ 40 h 5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5" h="507">
                  <a:moveTo>
                    <a:pt x="0" y="507"/>
                  </a:moveTo>
                  <a:lnTo>
                    <a:pt x="154" y="110"/>
                  </a:lnTo>
                  <a:lnTo>
                    <a:pt x="312" y="86"/>
                  </a:lnTo>
                  <a:lnTo>
                    <a:pt x="626" y="94"/>
                  </a:lnTo>
                  <a:lnTo>
                    <a:pt x="938" y="190"/>
                  </a:lnTo>
                  <a:lnTo>
                    <a:pt x="1247" y="180"/>
                  </a:lnTo>
                  <a:lnTo>
                    <a:pt x="1561" y="0"/>
                  </a:lnTo>
                  <a:lnTo>
                    <a:pt x="1875" y="40"/>
                  </a:lnTo>
                </a:path>
              </a:pathLst>
            </a:custGeom>
            <a:noFill/>
            <a:ln w="12700" cap="flat">
              <a:solidFill>
                <a:srgbClr val="BFBFB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77" name="Freeform 156">
              <a:extLst>
                <a:ext uri="{FF2B5EF4-FFF2-40B4-BE49-F238E27FC236}">
                  <a16:creationId xmlns:a16="http://schemas.microsoft.com/office/drawing/2014/main" id="{EE641B19-0CA9-DEE0-2D79-8FD1D18EA53E}"/>
                </a:ext>
              </a:extLst>
            </p:cNvPr>
            <p:cNvSpPr>
              <a:spLocks/>
            </p:cNvSpPr>
            <p:nvPr/>
          </p:nvSpPr>
          <p:spPr bwMode="auto">
            <a:xfrm>
              <a:off x="6592491" y="2608872"/>
              <a:ext cx="2210991" cy="410765"/>
            </a:xfrm>
            <a:custGeom>
              <a:avLst/>
              <a:gdLst>
                <a:gd name="T0" fmla="*/ 1857 w 1857"/>
                <a:gd name="T1" fmla="*/ 0 h 345"/>
                <a:gd name="T2" fmla="*/ 1545 w 1857"/>
                <a:gd name="T3" fmla="*/ 85 h 345"/>
                <a:gd name="T4" fmla="*/ 1235 w 1857"/>
                <a:gd name="T5" fmla="*/ 185 h 345"/>
                <a:gd name="T6" fmla="*/ 920 w 1857"/>
                <a:gd name="T7" fmla="*/ 223 h 345"/>
                <a:gd name="T8" fmla="*/ 612 w 1857"/>
                <a:gd name="T9" fmla="*/ 345 h 345"/>
                <a:gd name="T10" fmla="*/ 294 w 1857"/>
                <a:gd name="T11" fmla="*/ 189 h 345"/>
                <a:gd name="T12" fmla="*/ 0 w 1857"/>
                <a:gd name="T13" fmla="*/ 247 h 345"/>
              </a:gdLst>
              <a:ahLst/>
              <a:cxnLst>
                <a:cxn ang="0">
                  <a:pos x="T0" y="T1"/>
                </a:cxn>
                <a:cxn ang="0">
                  <a:pos x="T2" y="T3"/>
                </a:cxn>
                <a:cxn ang="0">
                  <a:pos x="T4" y="T5"/>
                </a:cxn>
                <a:cxn ang="0">
                  <a:pos x="T6" y="T7"/>
                </a:cxn>
                <a:cxn ang="0">
                  <a:pos x="T8" y="T9"/>
                </a:cxn>
                <a:cxn ang="0">
                  <a:pos x="T10" y="T11"/>
                </a:cxn>
                <a:cxn ang="0">
                  <a:pos x="T12" y="T13"/>
                </a:cxn>
              </a:cxnLst>
              <a:rect l="0" t="0" r="r" b="b"/>
              <a:pathLst>
                <a:path w="1857" h="345">
                  <a:moveTo>
                    <a:pt x="1857" y="0"/>
                  </a:moveTo>
                  <a:lnTo>
                    <a:pt x="1545" y="85"/>
                  </a:lnTo>
                  <a:lnTo>
                    <a:pt x="1235" y="185"/>
                  </a:lnTo>
                  <a:lnTo>
                    <a:pt x="920" y="223"/>
                  </a:lnTo>
                  <a:lnTo>
                    <a:pt x="612" y="345"/>
                  </a:lnTo>
                  <a:lnTo>
                    <a:pt x="294" y="189"/>
                  </a:lnTo>
                  <a:lnTo>
                    <a:pt x="0" y="247"/>
                  </a:lnTo>
                </a:path>
              </a:pathLst>
            </a:custGeom>
            <a:noFill/>
            <a:ln w="12700" cap="flat">
              <a:solidFill>
                <a:srgbClr val="BFBFBF"/>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78" name="Line 35">
              <a:extLst>
                <a:ext uri="{FF2B5EF4-FFF2-40B4-BE49-F238E27FC236}">
                  <a16:creationId xmlns:a16="http://schemas.microsoft.com/office/drawing/2014/main" id="{21BE45FC-DE7B-A46F-775F-3443A9072C8F}"/>
                </a:ext>
              </a:extLst>
            </p:cNvPr>
            <p:cNvSpPr>
              <a:spLocks noChangeShapeType="1"/>
            </p:cNvSpPr>
            <p:nvPr/>
          </p:nvSpPr>
          <p:spPr bwMode="auto">
            <a:xfrm>
              <a:off x="6573441" y="1689709"/>
              <a:ext cx="0" cy="1975669"/>
            </a:xfrm>
            <a:prstGeom prst="line">
              <a:avLst/>
            </a:prstGeom>
            <a:noFill/>
            <a:ln w="12700" cap="sq">
              <a:solidFill>
                <a:schemeClr val="tx1"/>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179" name="TextBox 178">
              <a:extLst>
                <a:ext uri="{FF2B5EF4-FFF2-40B4-BE49-F238E27FC236}">
                  <a16:creationId xmlns:a16="http://schemas.microsoft.com/office/drawing/2014/main" id="{CD36F325-8928-4360-C99A-17A306DC3D79}"/>
                </a:ext>
              </a:extLst>
            </p:cNvPr>
            <p:cNvSpPr txBox="1"/>
            <p:nvPr/>
          </p:nvSpPr>
          <p:spPr>
            <a:xfrm>
              <a:off x="4014532" y="1617328"/>
              <a:ext cx="181978" cy="130478"/>
            </a:xfrm>
            <a:prstGeom prst="rect">
              <a:avLst/>
            </a:prstGeom>
            <a:noFill/>
          </p:spPr>
          <p:txBody>
            <a:bodyPr wrap="none" lIns="0" tIns="0" rIns="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11.0</a:t>
              </a:r>
            </a:p>
          </p:txBody>
        </p:sp>
        <p:sp>
          <p:nvSpPr>
            <p:cNvPr id="180" name="TextBox 179">
              <a:extLst>
                <a:ext uri="{FF2B5EF4-FFF2-40B4-BE49-F238E27FC236}">
                  <a16:creationId xmlns:a16="http://schemas.microsoft.com/office/drawing/2014/main" id="{F52D93E8-97C8-CC32-9A33-B7CB0FAEB3FD}"/>
                </a:ext>
              </a:extLst>
            </p:cNvPr>
            <p:cNvSpPr txBox="1"/>
            <p:nvPr/>
          </p:nvSpPr>
          <p:spPr>
            <a:xfrm>
              <a:off x="3984201" y="2181684"/>
              <a:ext cx="212308" cy="130478"/>
            </a:xfrm>
            <a:prstGeom prst="rect">
              <a:avLst/>
            </a:prstGeom>
            <a:noFill/>
          </p:spPr>
          <p:txBody>
            <a:bodyPr wrap="none" lIns="0" tIns="0" rIns="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10.0</a:t>
              </a:r>
            </a:p>
          </p:txBody>
        </p:sp>
        <p:sp>
          <p:nvSpPr>
            <p:cNvPr id="181" name="TextBox 180">
              <a:extLst>
                <a:ext uri="{FF2B5EF4-FFF2-40B4-BE49-F238E27FC236}">
                  <a16:creationId xmlns:a16="http://schemas.microsoft.com/office/drawing/2014/main" id="{C50C3E6E-834D-5148-0C15-588251D2CD1D}"/>
                </a:ext>
              </a:extLst>
            </p:cNvPr>
            <p:cNvSpPr txBox="1"/>
            <p:nvPr/>
          </p:nvSpPr>
          <p:spPr>
            <a:xfrm>
              <a:off x="4027876" y="2749612"/>
              <a:ext cx="168633" cy="130478"/>
            </a:xfrm>
            <a:prstGeom prst="rect">
              <a:avLst/>
            </a:prstGeom>
            <a:noFill/>
          </p:spPr>
          <p:txBody>
            <a:bodyPr wrap="none" lIns="0" tIns="0" rIns="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9.0</a:t>
              </a:r>
            </a:p>
          </p:txBody>
        </p:sp>
        <p:sp>
          <p:nvSpPr>
            <p:cNvPr id="182" name="TextBox 181">
              <a:extLst>
                <a:ext uri="{FF2B5EF4-FFF2-40B4-BE49-F238E27FC236}">
                  <a16:creationId xmlns:a16="http://schemas.microsoft.com/office/drawing/2014/main" id="{7BB326DB-56A8-C706-614E-F366C54B17E0}"/>
                </a:ext>
              </a:extLst>
            </p:cNvPr>
            <p:cNvSpPr txBox="1"/>
            <p:nvPr/>
          </p:nvSpPr>
          <p:spPr>
            <a:xfrm>
              <a:off x="4029090" y="3317539"/>
              <a:ext cx="167420" cy="130478"/>
            </a:xfrm>
            <a:prstGeom prst="rect">
              <a:avLst/>
            </a:prstGeom>
            <a:noFill/>
          </p:spPr>
          <p:txBody>
            <a:bodyPr wrap="none" lIns="0" tIns="0" rIns="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8.0</a:t>
              </a:r>
            </a:p>
          </p:txBody>
        </p:sp>
        <p:sp>
          <p:nvSpPr>
            <p:cNvPr id="183" name="TextBox 182">
              <a:extLst>
                <a:ext uri="{FF2B5EF4-FFF2-40B4-BE49-F238E27FC236}">
                  <a16:creationId xmlns:a16="http://schemas.microsoft.com/office/drawing/2014/main" id="{D84C5B0D-A767-868E-06C5-661BDDE3A902}"/>
                </a:ext>
              </a:extLst>
            </p:cNvPr>
            <p:cNvSpPr txBox="1"/>
            <p:nvPr/>
          </p:nvSpPr>
          <p:spPr>
            <a:xfrm>
              <a:off x="4275498" y="3740952"/>
              <a:ext cx="132238"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BL</a:t>
              </a:r>
            </a:p>
          </p:txBody>
        </p:sp>
        <p:sp>
          <p:nvSpPr>
            <p:cNvPr id="184" name="TextBox 183">
              <a:extLst>
                <a:ext uri="{FF2B5EF4-FFF2-40B4-BE49-F238E27FC236}">
                  <a16:creationId xmlns:a16="http://schemas.microsoft.com/office/drawing/2014/main" id="{0A6B06A2-9574-CD67-9D27-7174CEA541BB}"/>
                </a:ext>
              </a:extLst>
            </p:cNvPr>
            <p:cNvSpPr txBox="1"/>
            <p:nvPr/>
          </p:nvSpPr>
          <p:spPr>
            <a:xfrm>
              <a:off x="4679130" y="3740952"/>
              <a:ext cx="66726"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4</a:t>
              </a:r>
            </a:p>
          </p:txBody>
        </p:sp>
        <p:sp>
          <p:nvSpPr>
            <p:cNvPr id="185" name="TextBox 184">
              <a:extLst>
                <a:ext uri="{FF2B5EF4-FFF2-40B4-BE49-F238E27FC236}">
                  <a16:creationId xmlns:a16="http://schemas.microsoft.com/office/drawing/2014/main" id="{2E5E179E-8DB4-3940-1833-F7C31DA89BC1}"/>
                </a:ext>
              </a:extLst>
            </p:cNvPr>
            <p:cNvSpPr txBox="1"/>
            <p:nvPr/>
          </p:nvSpPr>
          <p:spPr>
            <a:xfrm>
              <a:off x="5054490" y="3740952"/>
              <a:ext cx="63720"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8</a:t>
              </a:r>
            </a:p>
          </p:txBody>
        </p:sp>
        <p:sp>
          <p:nvSpPr>
            <p:cNvPr id="186" name="TextBox 185">
              <a:extLst>
                <a:ext uri="{FF2B5EF4-FFF2-40B4-BE49-F238E27FC236}">
                  <a16:creationId xmlns:a16="http://schemas.microsoft.com/office/drawing/2014/main" id="{E6830570-12A6-E951-195F-99E1AC23DF27}"/>
                </a:ext>
              </a:extLst>
            </p:cNvPr>
            <p:cNvSpPr txBox="1"/>
            <p:nvPr/>
          </p:nvSpPr>
          <p:spPr>
            <a:xfrm>
              <a:off x="5387618" y="3740952"/>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12</a:t>
              </a:r>
            </a:p>
          </p:txBody>
        </p:sp>
        <p:sp>
          <p:nvSpPr>
            <p:cNvPr id="187" name="TextBox 186">
              <a:extLst>
                <a:ext uri="{FF2B5EF4-FFF2-40B4-BE49-F238E27FC236}">
                  <a16:creationId xmlns:a16="http://schemas.microsoft.com/office/drawing/2014/main" id="{574857D8-4555-968C-5659-B2995E0457FD}"/>
                </a:ext>
              </a:extLst>
            </p:cNvPr>
            <p:cNvSpPr txBox="1"/>
            <p:nvPr/>
          </p:nvSpPr>
          <p:spPr>
            <a:xfrm>
              <a:off x="5757902" y="3740952"/>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16</a:t>
              </a:r>
            </a:p>
          </p:txBody>
        </p:sp>
        <p:sp>
          <p:nvSpPr>
            <p:cNvPr id="188" name="TextBox 187">
              <a:extLst>
                <a:ext uri="{FF2B5EF4-FFF2-40B4-BE49-F238E27FC236}">
                  <a16:creationId xmlns:a16="http://schemas.microsoft.com/office/drawing/2014/main" id="{BE89DA80-A3D9-AB88-E25C-1EE63AA3C7D8}"/>
                </a:ext>
              </a:extLst>
            </p:cNvPr>
            <p:cNvSpPr txBox="1"/>
            <p:nvPr/>
          </p:nvSpPr>
          <p:spPr>
            <a:xfrm>
              <a:off x="6129377" y="3740952"/>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20</a:t>
              </a:r>
            </a:p>
          </p:txBody>
        </p:sp>
        <p:sp>
          <p:nvSpPr>
            <p:cNvPr id="189" name="TextBox 188">
              <a:extLst>
                <a:ext uri="{FF2B5EF4-FFF2-40B4-BE49-F238E27FC236}">
                  <a16:creationId xmlns:a16="http://schemas.microsoft.com/office/drawing/2014/main" id="{72B22A8D-9F6C-70E8-CA91-397AE9F17CF2}"/>
                </a:ext>
              </a:extLst>
            </p:cNvPr>
            <p:cNvSpPr txBox="1"/>
            <p:nvPr/>
          </p:nvSpPr>
          <p:spPr>
            <a:xfrm>
              <a:off x="6503234" y="3740952"/>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24</a:t>
              </a:r>
            </a:p>
          </p:txBody>
        </p:sp>
        <p:sp>
          <p:nvSpPr>
            <p:cNvPr id="190" name="TextBox 189">
              <a:extLst>
                <a:ext uri="{FF2B5EF4-FFF2-40B4-BE49-F238E27FC236}">
                  <a16:creationId xmlns:a16="http://schemas.microsoft.com/office/drawing/2014/main" id="{0EF78DA3-B0B0-DF8D-774E-CE7984B988E4}"/>
                </a:ext>
              </a:extLst>
            </p:cNvPr>
            <p:cNvSpPr txBox="1"/>
            <p:nvPr/>
          </p:nvSpPr>
          <p:spPr>
            <a:xfrm>
              <a:off x="6874709" y="3740952"/>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28</a:t>
              </a:r>
            </a:p>
          </p:txBody>
        </p:sp>
        <p:sp>
          <p:nvSpPr>
            <p:cNvPr id="191" name="TextBox 190">
              <a:extLst>
                <a:ext uri="{FF2B5EF4-FFF2-40B4-BE49-F238E27FC236}">
                  <a16:creationId xmlns:a16="http://schemas.microsoft.com/office/drawing/2014/main" id="{B38D5D3A-A097-6B1E-1441-75C9EAAD9828}"/>
                </a:ext>
              </a:extLst>
            </p:cNvPr>
            <p:cNvSpPr txBox="1"/>
            <p:nvPr/>
          </p:nvSpPr>
          <p:spPr>
            <a:xfrm>
              <a:off x="7246184" y="3740952"/>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32</a:t>
              </a:r>
            </a:p>
          </p:txBody>
        </p:sp>
        <p:sp>
          <p:nvSpPr>
            <p:cNvPr id="192" name="TextBox 191">
              <a:extLst>
                <a:ext uri="{FF2B5EF4-FFF2-40B4-BE49-F238E27FC236}">
                  <a16:creationId xmlns:a16="http://schemas.microsoft.com/office/drawing/2014/main" id="{EE951F71-0294-BC9E-6B0B-BE2B0640C5C2}"/>
                </a:ext>
              </a:extLst>
            </p:cNvPr>
            <p:cNvSpPr txBox="1"/>
            <p:nvPr/>
          </p:nvSpPr>
          <p:spPr>
            <a:xfrm>
              <a:off x="7617659" y="3740952"/>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36</a:t>
              </a:r>
            </a:p>
          </p:txBody>
        </p:sp>
        <p:sp>
          <p:nvSpPr>
            <p:cNvPr id="193" name="TextBox 192">
              <a:extLst>
                <a:ext uri="{FF2B5EF4-FFF2-40B4-BE49-F238E27FC236}">
                  <a16:creationId xmlns:a16="http://schemas.microsoft.com/office/drawing/2014/main" id="{C7344900-48B5-0C98-3946-748D19887437}"/>
                </a:ext>
              </a:extLst>
            </p:cNvPr>
            <p:cNvSpPr txBox="1"/>
            <p:nvPr/>
          </p:nvSpPr>
          <p:spPr>
            <a:xfrm>
              <a:off x="7990324" y="3740952"/>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40</a:t>
              </a:r>
            </a:p>
          </p:txBody>
        </p:sp>
        <p:sp>
          <p:nvSpPr>
            <p:cNvPr id="194" name="TextBox 193">
              <a:extLst>
                <a:ext uri="{FF2B5EF4-FFF2-40B4-BE49-F238E27FC236}">
                  <a16:creationId xmlns:a16="http://schemas.microsoft.com/office/drawing/2014/main" id="{A7414775-7B41-6D90-1DC6-E41A363EB9B2}"/>
                </a:ext>
              </a:extLst>
            </p:cNvPr>
            <p:cNvSpPr txBox="1"/>
            <p:nvPr/>
          </p:nvSpPr>
          <p:spPr>
            <a:xfrm>
              <a:off x="8361799" y="3740952"/>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44</a:t>
              </a:r>
            </a:p>
          </p:txBody>
        </p:sp>
        <p:sp>
          <p:nvSpPr>
            <p:cNvPr id="195" name="TextBox 194">
              <a:extLst>
                <a:ext uri="{FF2B5EF4-FFF2-40B4-BE49-F238E27FC236}">
                  <a16:creationId xmlns:a16="http://schemas.microsoft.com/office/drawing/2014/main" id="{2048B268-26C0-FCE6-6B80-A5B73449083A}"/>
                </a:ext>
              </a:extLst>
            </p:cNvPr>
            <p:cNvSpPr txBox="1"/>
            <p:nvPr/>
          </p:nvSpPr>
          <p:spPr>
            <a:xfrm>
              <a:off x="8733274" y="3740952"/>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48</a:t>
              </a:r>
            </a:p>
          </p:txBody>
        </p:sp>
        <p:sp>
          <p:nvSpPr>
            <p:cNvPr id="196" name="TextBox 195">
              <a:extLst>
                <a:ext uri="{FF2B5EF4-FFF2-40B4-BE49-F238E27FC236}">
                  <a16:creationId xmlns:a16="http://schemas.microsoft.com/office/drawing/2014/main" id="{AF6F3EF7-6CA5-743A-2CA7-65A9353BCE07}"/>
                </a:ext>
              </a:extLst>
            </p:cNvPr>
            <p:cNvSpPr txBox="1"/>
            <p:nvPr/>
          </p:nvSpPr>
          <p:spPr>
            <a:xfrm>
              <a:off x="4343401" y="3924182"/>
              <a:ext cx="4460081"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7484F"/>
                  </a:solidFill>
                  <a:effectLst/>
                  <a:uLnTx/>
                  <a:uFillTx/>
                  <a:latin typeface="Proxima Nova Rg"/>
                  <a:ea typeface="+mn-ea"/>
                  <a:cs typeface="+mn-cs"/>
                </a:rPr>
                <a:t>Weeks since randomization</a:t>
              </a:r>
            </a:p>
          </p:txBody>
        </p:sp>
        <p:sp>
          <p:nvSpPr>
            <p:cNvPr id="197" name="TextBox 196">
              <a:extLst>
                <a:ext uri="{FF2B5EF4-FFF2-40B4-BE49-F238E27FC236}">
                  <a16:creationId xmlns:a16="http://schemas.microsoft.com/office/drawing/2014/main" id="{A683E206-EF25-781A-B380-94D9981BF69A}"/>
                </a:ext>
              </a:extLst>
            </p:cNvPr>
            <p:cNvSpPr txBox="1"/>
            <p:nvPr/>
          </p:nvSpPr>
          <p:spPr>
            <a:xfrm rot="16200000">
              <a:off x="2794078" y="2602692"/>
              <a:ext cx="1982390" cy="139759"/>
            </a:xfrm>
            <a:prstGeom prst="rect">
              <a:avLst/>
            </a:prstGeom>
            <a:noFill/>
          </p:spPr>
          <p:txBody>
            <a:bodyPr wrap="square" lIns="0" tIns="0" rIns="0" bIns="0"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7484F"/>
                  </a:solidFill>
                  <a:effectLst/>
                  <a:uLnTx/>
                  <a:uFillTx/>
                  <a:latin typeface="Proxima Nova Rg"/>
                  <a:ea typeface="+mn-ea"/>
                  <a:cs typeface="+mn-cs"/>
                </a:rPr>
                <a:t>Mean hemoglobin levels (g/dL)</a:t>
              </a:r>
            </a:p>
          </p:txBody>
        </p:sp>
        <p:sp>
          <p:nvSpPr>
            <p:cNvPr id="198" name="TextBox 197">
              <a:extLst>
                <a:ext uri="{FF2B5EF4-FFF2-40B4-BE49-F238E27FC236}">
                  <a16:creationId xmlns:a16="http://schemas.microsoft.com/office/drawing/2014/main" id="{94CAA281-8965-5256-346C-8F5F1D8FC099}"/>
                </a:ext>
              </a:extLst>
            </p:cNvPr>
            <p:cNvSpPr txBox="1"/>
            <p:nvPr/>
          </p:nvSpPr>
          <p:spPr>
            <a:xfrm>
              <a:off x="3522056" y="3945281"/>
              <a:ext cx="858935" cy="130478"/>
            </a:xfrm>
            <a:prstGeom prst="rect">
              <a:avLst/>
            </a:prstGeom>
            <a:noFill/>
          </p:spPr>
          <p:txBody>
            <a:bodyPr wrap="none" lIns="0" tIns="0" rIns="0" bIns="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7484F"/>
                  </a:solidFill>
                  <a:effectLst/>
                  <a:uLnTx/>
                  <a:uFillTx/>
                  <a:latin typeface="Proxima Nova Rg"/>
                  <a:ea typeface="+mn-ea"/>
                  <a:cs typeface="+mn-cs"/>
                </a:rPr>
                <a:t>No. of patients</a:t>
              </a:r>
            </a:p>
          </p:txBody>
        </p:sp>
        <p:sp>
          <p:nvSpPr>
            <p:cNvPr id="199" name="TextBox 198">
              <a:extLst>
                <a:ext uri="{FF2B5EF4-FFF2-40B4-BE49-F238E27FC236}">
                  <a16:creationId xmlns:a16="http://schemas.microsoft.com/office/drawing/2014/main" id="{0E97507B-D941-80CB-53EF-912632C08FFB}"/>
                </a:ext>
              </a:extLst>
            </p:cNvPr>
            <p:cNvSpPr txBox="1"/>
            <p:nvPr/>
          </p:nvSpPr>
          <p:spPr>
            <a:xfrm>
              <a:off x="3541546" y="4148878"/>
              <a:ext cx="633283" cy="130478"/>
            </a:xfrm>
            <a:prstGeom prst="rect">
              <a:avLst/>
            </a:prstGeom>
            <a:noFill/>
          </p:spPr>
          <p:txBody>
            <a:bodyPr wrap="none" lIns="0" tIns="0" rIns="0" bIns="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Momelotinib</a:t>
              </a:r>
            </a:p>
          </p:txBody>
        </p:sp>
        <p:sp>
          <p:nvSpPr>
            <p:cNvPr id="200" name="TextBox 199">
              <a:extLst>
                <a:ext uri="{FF2B5EF4-FFF2-40B4-BE49-F238E27FC236}">
                  <a16:creationId xmlns:a16="http://schemas.microsoft.com/office/drawing/2014/main" id="{34F77488-0413-8DCE-42F9-FED3834164E8}"/>
                </a:ext>
              </a:extLst>
            </p:cNvPr>
            <p:cNvSpPr txBox="1"/>
            <p:nvPr/>
          </p:nvSpPr>
          <p:spPr>
            <a:xfrm>
              <a:off x="3757494" y="4322337"/>
              <a:ext cx="417336" cy="130478"/>
            </a:xfrm>
            <a:prstGeom prst="rect">
              <a:avLst/>
            </a:prstGeom>
            <a:noFill/>
          </p:spPr>
          <p:txBody>
            <a:bodyPr wrap="none" lIns="0" tIns="0" rIns="0" bIns="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Danazol</a:t>
              </a:r>
            </a:p>
          </p:txBody>
        </p:sp>
        <p:sp>
          <p:nvSpPr>
            <p:cNvPr id="201" name="TextBox 200">
              <a:extLst>
                <a:ext uri="{FF2B5EF4-FFF2-40B4-BE49-F238E27FC236}">
                  <a16:creationId xmlns:a16="http://schemas.microsoft.com/office/drawing/2014/main" id="{DFB8B442-6092-31FB-FB44-0B673073F3BB}"/>
                </a:ext>
              </a:extLst>
            </p:cNvPr>
            <p:cNvSpPr txBox="1"/>
            <p:nvPr/>
          </p:nvSpPr>
          <p:spPr>
            <a:xfrm>
              <a:off x="4251840" y="4148878"/>
              <a:ext cx="179551"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129</a:t>
              </a:r>
            </a:p>
          </p:txBody>
        </p:sp>
        <p:sp>
          <p:nvSpPr>
            <p:cNvPr id="202" name="TextBox 201">
              <a:extLst>
                <a:ext uri="{FF2B5EF4-FFF2-40B4-BE49-F238E27FC236}">
                  <a16:creationId xmlns:a16="http://schemas.microsoft.com/office/drawing/2014/main" id="{E2E8D171-EB26-3E4F-72C8-1DF8A079FF2A}"/>
                </a:ext>
              </a:extLst>
            </p:cNvPr>
            <p:cNvSpPr txBox="1"/>
            <p:nvPr/>
          </p:nvSpPr>
          <p:spPr>
            <a:xfrm>
              <a:off x="4622112" y="4148878"/>
              <a:ext cx="180764"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105</a:t>
              </a:r>
            </a:p>
          </p:txBody>
        </p:sp>
        <p:sp>
          <p:nvSpPr>
            <p:cNvPr id="203" name="TextBox 202">
              <a:extLst>
                <a:ext uri="{FF2B5EF4-FFF2-40B4-BE49-F238E27FC236}">
                  <a16:creationId xmlns:a16="http://schemas.microsoft.com/office/drawing/2014/main" id="{FB4B021B-0EE4-ED4E-8CBB-5BF995007FD0}"/>
                </a:ext>
              </a:extLst>
            </p:cNvPr>
            <p:cNvSpPr txBox="1"/>
            <p:nvPr/>
          </p:nvSpPr>
          <p:spPr>
            <a:xfrm>
              <a:off x="4985396" y="4148878"/>
              <a:ext cx="201908"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112</a:t>
              </a:r>
            </a:p>
          </p:txBody>
        </p:sp>
        <p:sp>
          <p:nvSpPr>
            <p:cNvPr id="204" name="TextBox 203">
              <a:extLst>
                <a:ext uri="{FF2B5EF4-FFF2-40B4-BE49-F238E27FC236}">
                  <a16:creationId xmlns:a16="http://schemas.microsoft.com/office/drawing/2014/main" id="{26A24B2C-E025-6C81-43F5-2056C9E7955B}"/>
                </a:ext>
              </a:extLst>
            </p:cNvPr>
            <p:cNvSpPr txBox="1"/>
            <p:nvPr/>
          </p:nvSpPr>
          <p:spPr>
            <a:xfrm>
              <a:off x="5387618" y="4148878"/>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93</a:t>
              </a:r>
            </a:p>
          </p:txBody>
        </p:sp>
        <p:sp>
          <p:nvSpPr>
            <p:cNvPr id="205" name="TextBox 204">
              <a:extLst>
                <a:ext uri="{FF2B5EF4-FFF2-40B4-BE49-F238E27FC236}">
                  <a16:creationId xmlns:a16="http://schemas.microsoft.com/office/drawing/2014/main" id="{9B34C04B-16C9-3D1B-750D-76EB2F59CEAF}"/>
                </a:ext>
              </a:extLst>
            </p:cNvPr>
            <p:cNvSpPr txBox="1"/>
            <p:nvPr/>
          </p:nvSpPr>
          <p:spPr>
            <a:xfrm>
              <a:off x="5757902" y="4148878"/>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87</a:t>
              </a:r>
            </a:p>
          </p:txBody>
        </p:sp>
        <p:sp>
          <p:nvSpPr>
            <p:cNvPr id="206" name="TextBox 205">
              <a:extLst>
                <a:ext uri="{FF2B5EF4-FFF2-40B4-BE49-F238E27FC236}">
                  <a16:creationId xmlns:a16="http://schemas.microsoft.com/office/drawing/2014/main" id="{0FC70CCE-D715-EFA3-E654-B4D67D2C37D4}"/>
                </a:ext>
              </a:extLst>
            </p:cNvPr>
            <p:cNvSpPr txBox="1"/>
            <p:nvPr/>
          </p:nvSpPr>
          <p:spPr>
            <a:xfrm>
              <a:off x="6129377" y="4148878"/>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88</a:t>
              </a:r>
            </a:p>
          </p:txBody>
        </p:sp>
        <p:sp>
          <p:nvSpPr>
            <p:cNvPr id="207" name="TextBox 206">
              <a:extLst>
                <a:ext uri="{FF2B5EF4-FFF2-40B4-BE49-F238E27FC236}">
                  <a16:creationId xmlns:a16="http://schemas.microsoft.com/office/drawing/2014/main" id="{22136C52-5E4A-95B9-BBFD-A5A8FD81615A}"/>
                </a:ext>
              </a:extLst>
            </p:cNvPr>
            <p:cNvSpPr txBox="1"/>
            <p:nvPr/>
          </p:nvSpPr>
          <p:spPr>
            <a:xfrm>
              <a:off x="6503234" y="4148878"/>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83</a:t>
              </a:r>
            </a:p>
          </p:txBody>
        </p:sp>
        <p:sp>
          <p:nvSpPr>
            <p:cNvPr id="208" name="TextBox 207">
              <a:extLst>
                <a:ext uri="{FF2B5EF4-FFF2-40B4-BE49-F238E27FC236}">
                  <a16:creationId xmlns:a16="http://schemas.microsoft.com/office/drawing/2014/main" id="{874889BA-7CA3-05CD-37FF-6D6E6CE6832C}"/>
                </a:ext>
              </a:extLst>
            </p:cNvPr>
            <p:cNvSpPr txBox="1"/>
            <p:nvPr/>
          </p:nvSpPr>
          <p:spPr>
            <a:xfrm>
              <a:off x="6874709" y="4148878"/>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67</a:t>
              </a:r>
            </a:p>
          </p:txBody>
        </p:sp>
        <p:sp>
          <p:nvSpPr>
            <p:cNvPr id="209" name="TextBox 208">
              <a:extLst>
                <a:ext uri="{FF2B5EF4-FFF2-40B4-BE49-F238E27FC236}">
                  <a16:creationId xmlns:a16="http://schemas.microsoft.com/office/drawing/2014/main" id="{DCBE4886-0B9A-43BF-EDB9-52A521769C27}"/>
                </a:ext>
              </a:extLst>
            </p:cNvPr>
            <p:cNvSpPr txBox="1"/>
            <p:nvPr/>
          </p:nvSpPr>
          <p:spPr>
            <a:xfrm>
              <a:off x="7246184" y="4148878"/>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56</a:t>
              </a:r>
            </a:p>
          </p:txBody>
        </p:sp>
        <p:sp>
          <p:nvSpPr>
            <p:cNvPr id="210" name="TextBox 209">
              <a:extLst>
                <a:ext uri="{FF2B5EF4-FFF2-40B4-BE49-F238E27FC236}">
                  <a16:creationId xmlns:a16="http://schemas.microsoft.com/office/drawing/2014/main" id="{757CF2E7-E7D7-A8A2-9982-7A0350DF9E65}"/>
                </a:ext>
              </a:extLst>
            </p:cNvPr>
            <p:cNvSpPr txBox="1"/>
            <p:nvPr/>
          </p:nvSpPr>
          <p:spPr>
            <a:xfrm>
              <a:off x="7617659" y="4148878"/>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44</a:t>
              </a:r>
            </a:p>
          </p:txBody>
        </p:sp>
        <p:sp>
          <p:nvSpPr>
            <p:cNvPr id="211" name="TextBox 210">
              <a:extLst>
                <a:ext uri="{FF2B5EF4-FFF2-40B4-BE49-F238E27FC236}">
                  <a16:creationId xmlns:a16="http://schemas.microsoft.com/office/drawing/2014/main" id="{B064FE88-F8BA-22EB-5CF0-599557B23C04}"/>
                </a:ext>
              </a:extLst>
            </p:cNvPr>
            <p:cNvSpPr txBox="1"/>
            <p:nvPr/>
          </p:nvSpPr>
          <p:spPr>
            <a:xfrm>
              <a:off x="7990324" y="4148878"/>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42</a:t>
              </a:r>
            </a:p>
          </p:txBody>
        </p:sp>
        <p:sp>
          <p:nvSpPr>
            <p:cNvPr id="212" name="TextBox 211">
              <a:extLst>
                <a:ext uri="{FF2B5EF4-FFF2-40B4-BE49-F238E27FC236}">
                  <a16:creationId xmlns:a16="http://schemas.microsoft.com/office/drawing/2014/main" id="{DB91E852-2AE7-399B-1491-0FAA45D7301D}"/>
                </a:ext>
              </a:extLst>
            </p:cNvPr>
            <p:cNvSpPr txBox="1"/>
            <p:nvPr/>
          </p:nvSpPr>
          <p:spPr>
            <a:xfrm>
              <a:off x="8361799" y="4148878"/>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36</a:t>
              </a:r>
            </a:p>
          </p:txBody>
        </p:sp>
        <p:sp>
          <p:nvSpPr>
            <p:cNvPr id="213" name="TextBox 212">
              <a:extLst>
                <a:ext uri="{FF2B5EF4-FFF2-40B4-BE49-F238E27FC236}">
                  <a16:creationId xmlns:a16="http://schemas.microsoft.com/office/drawing/2014/main" id="{BE8D488A-3EAA-0C8C-38DF-8F491D995B38}"/>
                </a:ext>
              </a:extLst>
            </p:cNvPr>
            <p:cNvSpPr txBox="1"/>
            <p:nvPr/>
          </p:nvSpPr>
          <p:spPr>
            <a:xfrm>
              <a:off x="8733274" y="4148878"/>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28</a:t>
              </a:r>
            </a:p>
          </p:txBody>
        </p:sp>
        <p:sp>
          <p:nvSpPr>
            <p:cNvPr id="214" name="TextBox 213">
              <a:extLst>
                <a:ext uri="{FF2B5EF4-FFF2-40B4-BE49-F238E27FC236}">
                  <a16:creationId xmlns:a16="http://schemas.microsoft.com/office/drawing/2014/main" id="{5A6B295D-FBE3-6DB4-ED95-7A6FEDAEE9BF}"/>
                </a:ext>
              </a:extLst>
            </p:cNvPr>
            <p:cNvSpPr txBox="1"/>
            <p:nvPr/>
          </p:nvSpPr>
          <p:spPr>
            <a:xfrm>
              <a:off x="4272465" y="4322337"/>
              <a:ext cx="138303"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65</a:t>
              </a:r>
            </a:p>
          </p:txBody>
        </p:sp>
        <p:sp>
          <p:nvSpPr>
            <p:cNvPr id="215" name="TextBox 214">
              <a:extLst>
                <a:ext uri="{FF2B5EF4-FFF2-40B4-BE49-F238E27FC236}">
                  <a16:creationId xmlns:a16="http://schemas.microsoft.com/office/drawing/2014/main" id="{EE738E12-C194-B278-2CF2-8983DE9A37EB}"/>
                </a:ext>
              </a:extLst>
            </p:cNvPr>
            <p:cNvSpPr txBox="1"/>
            <p:nvPr/>
          </p:nvSpPr>
          <p:spPr>
            <a:xfrm>
              <a:off x="4645164" y="4322337"/>
              <a:ext cx="134663"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54</a:t>
              </a:r>
            </a:p>
          </p:txBody>
        </p:sp>
        <p:sp>
          <p:nvSpPr>
            <p:cNvPr id="216" name="TextBox 215">
              <a:extLst>
                <a:ext uri="{FF2B5EF4-FFF2-40B4-BE49-F238E27FC236}">
                  <a16:creationId xmlns:a16="http://schemas.microsoft.com/office/drawing/2014/main" id="{8A96EA9B-8E31-1DBB-649D-637A66B572FD}"/>
                </a:ext>
              </a:extLst>
            </p:cNvPr>
            <p:cNvSpPr txBox="1"/>
            <p:nvPr/>
          </p:nvSpPr>
          <p:spPr>
            <a:xfrm>
              <a:off x="4985396" y="4322337"/>
              <a:ext cx="201908"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50</a:t>
              </a:r>
            </a:p>
          </p:txBody>
        </p:sp>
        <p:sp>
          <p:nvSpPr>
            <p:cNvPr id="217" name="TextBox 216">
              <a:extLst>
                <a:ext uri="{FF2B5EF4-FFF2-40B4-BE49-F238E27FC236}">
                  <a16:creationId xmlns:a16="http://schemas.microsoft.com/office/drawing/2014/main" id="{C28D893B-85D0-CAFA-9772-FF6AB8B209B1}"/>
                </a:ext>
              </a:extLst>
            </p:cNvPr>
            <p:cNvSpPr txBox="1"/>
            <p:nvPr/>
          </p:nvSpPr>
          <p:spPr>
            <a:xfrm>
              <a:off x="5387618" y="4322337"/>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38</a:t>
              </a:r>
            </a:p>
          </p:txBody>
        </p:sp>
        <p:sp>
          <p:nvSpPr>
            <p:cNvPr id="218" name="TextBox 217">
              <a:extLst>
                <a:ext uri="{FF2B5EF4-FFF2-40B4-BE49-F238E27FC236}">
                  <a16:creationId xmlns:a16="http://schemas.microsoft.com/office/drawing/2014/main" id="{9ED8B0BD-2678-0D9A-3B20-BD17423C1FD3}"/>
                </a:ext>
              </a:extLst>
            </p:cNvPr>
            <p:cNvSpPr txBox="1"/>
            <p:nvPr/>
          </p:nvSpPr>
          <p:spPr>
            <a:xfrm>
              <a:off x="5757902" y="4322337"/>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36</a:t>
              </a:r>
            </a:p>
          </p:txBody>
        </p:sp>
        <p:sp>
          <p:nvSpPr>
            <p:cNvPr id="219" name="TextBox 218">
              <a:extLst>
                <a:ext uri="{FF2B5EF4-FFF2-40B4-BE49-F238E27FC236}">
                  <a16:creationId xmlns:a16="http://schemas.microsoft.com/office/drawing/2014/main" id="{E598EC4D-859A-4FA9-3C5B-8C1A2218390C}"/>
                </a:ext>
              </a:extLst>
            </p:cNvPr>
            <p:cNvSpPr txBox="1"/>
            <p:nvPr/>
          </p:nvSpPr>
          <p:spPr>
            <a:xfrm>
              <a:off x="6129377" y="4322337"/>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36</a:t>
              </a:r>
            </a:p>
          </p:txBody>
        </p:sp>
        <p:sp>
          <p:nvSpPr>
            <p:cNvPr id="220" name="TextBox 219">
              <a:extLst>
                <a:ext uri="{FF2B5EF4-FFF2-40B4-BE49-F238E27FC236}">
                  <a16:creationId xmlns:a16="http://schemas.microsoft.com/office/drawing/2014/main" id="{1CC2F6BE-7967-3D11-923E-F560BF9D23A4}"/>
                </a:ext>
              </a:extLst>
            </p:cNvPr>
            <p:cNvSpPr txBox="1"/>
            <p:nvPr/>
          </p:nvSpPr>
          <p:spPr>
            <a:xfrm>
              <a:off x="6503234" y="4322337"/>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29</a:t>
              </a:r>
            </a:p>
          </p:txBody>
        </p:sp>
        <p:sp>
          <p:nvSpPr>
            <p:cNvPr id="221" name="TextBox 220">
              <a:extLst>
                <a:ext uri="{FF2B5EF4-FFF2-40B4-BE49-F238E27FC236}">
                  <a16:creationId xmlns:a16="http://schemas.microsoft.com/office/drawing/2014/main" id="{A4726442-BDB5-92CB-4032-70F27D61CA8A}"/>
                </a:ext>
              </a:extLst>
            </p:cNvPr>
            <p:cNvSpPr txBox="1"/>
            <p:nvPr/>
          </p:nvSpPr>
          <p:spPr>
            <a:xfrm>
              <a:off x="6874709" y="4322337"/>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31</a:t>
              </a:r>
            </a:p>
          </p:txBody>
        </p:sp>
        <p:sp>
          <p:nvSpPr>
            <p:cNvPr id="222" name="TextBox 221">
              <a:extLst>
                <a:ext uri="{FF2B5EF4-FFF2-40B4-BE49-F238E27FC236}">
                  <a16:creationId xmlns:a16="http://schemas.microsoft.com/office/drawing/2014/main" id="{4C885C5B-CA86-165E-0EA5-26AE81EF0AD2}"/>
                </a:ext>
              </a:extLst>
            </p:cNvPr>
            <p:cNvSpPr txBox="1"/>
            <p:nvPr/>
          </p:nvSpPr>
          <p:spPr>
            <a:xfrm>
              <a:off x="7246184" y="4322337"/>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21</a:t>
              </a:r>
            </a:p>
          </p:txBody>
        </p:sp>
        <p:sp>
          <p:nvSpPr>
            <p:cNvPr id="223" name="TextBox 222">
              <a:extLst>
                <a:ext uri="{FF2B5EF4-FFF2-40B4-BE49-F238E27FC236}">
                  <a16:creationId xmlns:a16="http://schemas.microsoft.com/office/drawing/2014/main" id="{98FCB144-E9D9-88A5-FFDB-11967BA7F48C}"/>
                </a:ext>
              </a:extLst>
            </p:cNvPr>
            <p:cNvSpPr txBox="1"/>
            <p:nvPr/>
          </p:nvSpPr>
          <p:spPr>
            <a:xfrm>
              <a:off x="7617659" y="4322337"/>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19</a:t>
              </a:r>
            </a:p>
          </p:txBody>
        </p:sp>
        <p:sp>
          <p:nvSpPr>
            <p:cNvPr id="224" name="TextBox 223">
              <a:extLst>
                <a:ext uri="{FF2B5EF4-FFF2-40B4-BE49-F238E27FC236}">
                  <a16:creationId xmlns:a16="http://schemas.microsoft.com/office/drawing/2014/main" id="{B719B982-9F70-E2F0-DD29-B64CC3CD922E}"/>
                </a:ext>
              </a:extLst>
            </p:cNvPr>
            <p:cNvSpPr txBox="1"/>
            <p:nvPr/>
          </p:nvSpPr>
          <p:spPr>
            <a:xfrm>
              <a:off x="7990324" y="4322337"/>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18</a:t>
              </a:r>
            </a:p>
          </p:txBody>
        </p:sp>
        <p:sp>
          <p:nvSpPr>
            <p:cNvPr id="225" name="TextBox 224">
              <a:extLst>
                <a:ext uri="{FF2B5EF4-FFF2-40B4-BE49-F238E27FC236}">
                  <a16:creationId xmlns:a16="http://schemas.microsoft.com/office/drawing/2014/main" id="{6392C9D5-A68A-A5F2-5EBB-0F5B2B32C608}"/>
                </a:ext>
              </a:extLst>
            </p:cNvPr>
            <p:cNvSpPr txBox="1"/>
            <p:nvPr/>
          </p:nvSpPr>
          <p:spPr>
            <a:xfrm>
              <a:off x="8361799" y="4322337"/>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13</a:t>
              </a:r>
            </a:p>
          </p:txBody>
        </p:sp>
        <p:sp>
          <p:nvSpPr>
            <p:cNvPr id="226" name="TextBox 225">
              <a:extLst>
                <a:ext uri="{FF2B5EF4-FFF2-40B4-BE49-F238E27FC236}">
                  <a16:creationId xmlns:a16="http://schemas.microsoft.com/office/drawing/2014/main" id="{5887CCDE-2058-984F-DE81-F4D72F9F532C}"/>
                </a:ext>
              </a:extLst>
            </p:cNvPr>
            <p:cNvSpPr txBox="1"/>
            <p:nvPr/>
          </p:nvSpPr>
          <p:spPr>
            <a:xfrm>
              <a:off x="8733274" y="4322337"/>
              <a:ext cx="140415" cy="130478"/>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7</a:t>
              </a:r>
            </a:p>
          </p:txBody>
        </p:sp>
        <p:cxnSp>
          <p:nvCxnSpPr>
            <p:cNvPr id="227" name="Straight Connector 226">
              <a:extLst>
                <a:ext uri="{FF2B5EF4-FFF2-40B4-BE49-F238E27FC236}">
                  <a16:creationId xmlns:a16="http://schemas.microsoft.com/office/drawing/2014/main" id="{E8B0E3A1-536B-DF46-82CB-0044A38E5038}"/>
                </a:ext>
              </a:extLst>
            </p:cNvPr>
            <p:cNvCxnSpPr/>
            <p:nvPr/>
          </p:nvCxnSpPr>
          <p:spPr>
            <a:xfrm>
              <a:off x="4648774" y="1832646"/>
              <a:ext cx="127439" cy="0"/>
            </a:xfrm>
            <a:prstGeom prst="line">
              <a:avLst/>
            </a:prstGeom>
            <a:ln w="12700" cap="sq">
              <a:solidFill>
                <a:srgbClr val="0076A9"/>
              </a:solidFill>
            </a:ln>
          </p:spPr>
          <p:style>
            <a:lnRef idx="1">
              <a:schemeClr val="accent1"/>
            </a:lnRef>
            <a:fillRef idx="0">
              <a:schemeClr val="accent1"/>
            </a:fillRef>
            <a:effectRef idx="0">
              <a:schemeClr val="accent1"/>
            </a:effectRef>
            <a:fontRef idx="minor">
              <a:schemeClr val="tx1"/>
            </a:fontRef>
          </p:style>
        </p:cxnSp>
        <p:sp>
          <p:nvSpPr>
            <p:cNvPr id="228" name="Oval 44">
              <a:extLst>
                <a:ext uri="{FF2B5EF4-FFF2-40B4-BE49-F238E27FC236}">
                  <a16:creationId xmlns:a16="http://schemas.microsoft.com/office/drawing/2014/main" id="{AB65F077-35CA-68C3-4165-12E74B18E215}"/>
                </a:ext>
              </a:extLst>
            </p:cNvPr>
            <p:cNvSpPr>
              <a:spLocks noChangeArrowheads="1"/>
            </p:cNvSpPr>
            <p:nvPr/>
          </p:nvSpPr>
          <p:spPr bwMode="auto">
            <a:xfrm>
              <a:off x="4681537" y="1801690"/>
              <a:ext cx="61913" cy="61913"/>
            </a:xfrm>
            <a:prstGeom prst="ellipse">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229" name="TextBox 228">
              <a:extLst>
                <a:ext uri="{FF2B5EF4-FFF2-40B4-BE49-F238E27FC236}">
                  <a16:creationId xmlns:a16="http://schemas.microsoft.com/office/drawing/2014/main" id="{2123A01D-DCB3-CF79-C253-B58CF5F4016D}"/>
                </a:ext>
              </a:extLst>
            </p:cNvPr>
            <p:cNvSpPr txBox="1"/>
            <p:nvPr/>
          </p:nvSpPr>
          <p:spPr>
            <a:xfrm>
              <a:off x="4823666" y="1767408"/>
              <a:ext cx="633283" cy="130478"/>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Momelotinib</a:t>
              </a:r>
            </a:p>
          </p:txBody>
        </p:sp>
        <p:cxnSp>
          <p:nvCxnSpPr>
            <p:cNvPr id="230" name="Straight Connector 229">
              <a:extLst>
                <a:ext uri="{FF2B5EF4-FFF2-40B4-BE49-F238E27FC236}">
                  <a16:creationId xmlns:a16="http://schemas.microsoft.com/office/drawing/2014/main" id="{7B6635F6-3468-D837-4A81-11828687518F}"/>
                </a:ext>
              </a:extLst>
            </p:cNvPr>
            <p:cNvCxnSpPr/>
            <p:nvPr/>
          </p:nvCxnSpPr>
          <p:spPr>
            <a:xfrm>
              <a:off x="4648774" y="1970286"/>
              <a:ext cx="127439" cy="0"/>
            </a:xfrm>
            <a:prstGeom prst="line">
              <a:avLst/>
            </a:prstGeom>
            <a:ln w="12700" cap="sq">
              <a:solidFill>
                <a:srgbClr val="BFBFBF"/>
              </a:solidFill>
            </a:ln>
          </p:spPr>
          <p:style>
            <a:lnRef idx="1">
              <a:schemeClr val="accent1"/>
            </a:lnRef>
            <a:fillRef idx="0">
              <a:schemeClr val="accent1"/>
            </a:fillRef>
            <a:effectRef idx="0">
              <a:schemeClr val="accent1"/>
            </a:effectRef>
            <a:fontRef idx="minor">
              <a:schemeClr val="tx1"/>
            </a:fontRef>
          </p:style>
        </p:cxnSp>
        <p:sp>
          <p:nvSpPr>
            <p:cNvPr id="231" name="Oval 44">
              <a:extLst>
                <a:ext uri="{FF2B5EF4-FFF2-40B4-BE49-F238E27FC236}">
                  <a16:creationId xmlns:a16="http://schemas.microsoft.com/office/drawing/2014/main" id="{86297DE1-F4AF-D6D0-B6BD-E75CFA74932A}"/>
                </a:ext>
              </a:extLst>
            </p:cNvPr>
            <p:cNvSpPr>
              <a:spLocks noChangeArrowheads="1"/>
            </p:cNvSpPr>
            <p:nvPr/>
          </p:nvSpPr>
          <p:spPr bwMode="auto">
            <a:xfrm>
              <a:off x="4681537" y="1939330"/>
              <a:ext cx="61913" cy="61913"/>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232" name="TextBox 231">
              <a:extLst>
                <a:ext uri="{FF2B5EF4-FFF2-40B4-BE49-F238E27FC236}">
                  <a16:creationId xmlns:a16="http://schemas.microsoft.com/office/drawing/2014/main" id="{CD77A487-A9B8-E280-2A1E-EB4E06DD0C65}"/>
                </a:ext>
              </a:extLst>
            </p:cNvPr>
            <p:cNvSpPr txBox="1"/>
            <p:nvPr/>
          </p:nvSpPr>
          <p:spPr>
            <a:xfrm>
              <a:off x="4823666" y="1905048"/>
              <a:ext cx="417336" cy="130478"/>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Danazol</a:t>
              </a:r>
            </a:p>
          </p:txBody>
        </p:sp>
        <p:cxnSp>
          <p:nvCxnSpPr>
            <p:cNvPr id="233" name="Straight Connector 232">
              <a:extLst>
                <a:ext uri="{FF2B5EF4-FFF2-40B4-BE49-F238E27FC236}">
                  <a16:creationId xmlns:a16="http://schemas.microsoft.com/office/drawing/2014/main" id="{7799F123-FE50-FD87-ECD6-41AD44AB6D29}"/>
                </a:ext>
              </a:extLst>
            </p:cNvPr>
            <p:cNvCxnSpPr/>
            <p:nvPr/>
          </p:nvCxnSpPr>
          <p:spPr>
            <a:xfrm>
              <a:off x="6896674" y="1832646"/>
              <a:ext cx="127439" cy="0"/>
            </a:xfrm>
            <a:prstGeom prst="line">
              <a:avLst/>
            </a:prstGeom>
            <a:ln w="12700" cap="sq">
              <a:solidFill>
                <a:srgbClr val="0076A9"/>
              </a:solidFill>
            </a:ln>
          </p:spPr>
          <p:style>
            <a:lnRef idx="1">
              <a:schemeClr val="accent1"/>
            </a:lnRef>
            <a:fillRef idx="0">
              <a:schemeClr val="accent1"/>
            </a:fillRef>
            <a:effectRef idx="0">
              <a:schemeClr val="accent1"/>
            </a:effectRef>
            <a:fontRef idx="minor">
              <a:schemeClr val="tx1"/>
            </a:fontRef>
          </p:style>
        </p:cxnSp>
        <p:sp>
          <p:nvSpPr>
            <p:cNvPr id="234" name="Oval 44">
              <a:extLst>
                <a:ext uri="{FF2B5EF4-FFF2-40B4-BE49-F238E27FC236}">
                  <a16:creationId xmlns:a16="http://schemas.microsoft.com/office/drawing/2014/main" id="{23572997-C331-13E4-E23A-0A394DC7A08D}"/>
                </a:ext>
              </a:extLst>
            </p:cNvPr>
            <p:cNvSpPr>
              <a:spLocks noChangeArrowheads="1"/>
            </p:cNvSpPr>
            <p:nvPr/>
          </p:nvSpPr>
          <p:spPr bwMode="auto">
            <a:xfrm>
              <a:off x="6929437" y="1801690"/>
              <a:ext cx="61913" cy="61913"/>
            </a:xfrm>
            <a:prstGeom prst="ellipse">
              <a:avLst/>
            </a:prstGeom>
            <a:solidFill>
              <a:srgbClr val="0076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235" name="TextBox 234">
              <a:extLst>
                <a:ext uri="{FF2B5EF4-FFF2-40B4-BE49-F238E27FC236}">
                  <a16:creationId xmlns:a16="http://schemas.microsoft.com/office/drawing/2014/main" id="{E08B26F1-6548-A67B-FFFF-C0FC4152D54E}"/>
                </a:ext>
              </a:extLst>
            </p:cNvPr>
            <p:cNvSpPr txBox="1"/>
            <p:nvPr/>
          </p:nvSpPr>
          <p:spPr>
            <a:xfrm>
              <a:off x="7071566" y="1767408"/>
              <a:ext cx="633283" cy="130478"/>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mn-cs"/>
                </a:rPr>
                <a:t>Momelotinib</a:t>
              </a:r>
            </a:p>
          </p:txBody>
        </p:sp>
        <p:cxnSp>
          <p:nvCxnSpPr>
            <p:cNvPr id="236" name="Straight Connector 235">
              <a:extLst>
                <a:ext uri="{FF2B5EF4-FFF2-40B4-BE49-F238E27FC236}">
                  <a16:creationId xmlns:a16="http://schemas.microsoft.com/office/drawing/2014/main" id="{91C44CE8-2F72-CB11-AAA4-0C1BF6012C4A}"/>
                </a:ext>
              </a:extLst>
            </p:cNvPr>
            <p:cNvCxnSpPr/>
            <p:nvPr/>
          </p:nvCxnSpPr>
          <p:spPr>
            <a:xfrm>
              <a:off x="6896674" y="1970286"/>
              <a:ext cx="127439" cy="0"/>
            </a:xfrm>
            <a:prstGeom prst="line">
              <a:avLst/>
            </a:prstGeom>
            <a:ln w="12700" cap="sq">
              <a:solidFill>
                <a:srgbClr val="BFBFBF"/>
              </a:solidFill>
              <a:prstDash val="sysDot"/>
            </a:ln>
          </p:spPr>
          <p:style>
            <a:lnRef idx="1">
              <a:schemeClr val="accent1"/>
            </a:lnRef>
            <a:fillRef idx="0">
              <a:schemeClr val="accent1"/>
            </a:fillRef>
            <a:effectRef idx="0">
              <a:schemeClr val="accent1"/>
            </a:effectRef>
            <a:fontRef idx="minor">
              <a:schemeClr val="tx1"/>
            </a:fontRef>
          </p:style>
        </p:cxnSp>
        <p:sp>
          <p:nvSpPr>
            <p:cNvPr id="237" name="Oval 44">
              <a:extLst>
                <a:ext uri="{FF2B5EF4-FFF2-40B4-BE49-F238E27FC236}">
                  <a16:creationId xmlns:a16="http://schemas.microsoft.com/office/drawing/2014/main" id="{5228DF52-D27F-AC6C-8775-7B40921273C6}"/>
                </a:ext>
              </a:extLst>
            </p:cNvPr>
            <p:cNvSpPr>
              <a:spLocks noChangeArrowheads="1"/>
            </p:cNvSpPr>
            <p:nvPr/>
          </p:nvSpPr>
          <p:spPr bwMode="auto">
            <a:xfrm>
              <a:off x="6929437" y="1939330"/>
              <a:ext cx="61913" cy="61913"/>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238" name="TextBox 237">
              <a:extLst>
                <a:ext uri="{FF2B5EF4-FFF2-40B4-BE49-F238E27FC236}">
                  <a16:creationId xmlns:a16="http://schemas.microsoft.com/office/drawing/2014/main" id="{002D085E-E354-DBC1-D1CA-74F4EACFD5E7}"/>
                </a:ext>
              </a:extLst>
            </p:cNvPr>
            <p:cNvSpPr txBox="1"/>
            <p:nvPr/>
          </p:nvSpPr>
          <p:spPr>
            <a:xfrm>
              <a:off x="7071565" y="1905048"/>
              <a:ext cx="1187709" cy="130478"/>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7484F"/>
                  </a:solidFill>
                  <a:effectLst/>
                  <a:uLnTx/>
                  <a:uFillTx/>
                  <a:latin typeface="Proxima Nova Rg"/>
                  <a:ea typeface="+mn-ea"/>
                  <a:cs typeface="Arial"/>
                </a:rPr>
                <a:t>Danazol → Momelotinib</a:t>
              </a:r>
            </a:p>
          </p:txBody>
        </p:sp>
        <p:sp>
          <p:nvSpPr>
            <p:cNvPr id="239" name="Title 1">
              <a:extLst>
                <a:ext uri="{FF2B5EF4-FFF2-40B4-BE49-F238E27FC236}">
                  <a16:creationId xmlns:a16="http://schemas.microsoft.com/office/drawing/2014/main" id="{BDD8E416-9C6C-900B-85AB-470786639F73}"/>
                </a:ext>
              </a:extLst>
            </p:cNvPr>
            <p:cNvSpPr txBox="1">
              <a:spLocks/>
            </p:cNvSpPr>
            <p:nvPr/>
          </p:nvSpPr>
          <p:spPr>
            <a:xfrm>
              <a:off x="4441666" y="1275606"/>
              <a:ext cx="1891903" cy="184063"/>
            </a:xfrm>
            <a:prstGeom prst="rect">
              <a:avLst/>
            </a:prstGeom>
          </p:spPr>
          <p:txBody>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a:ln>
                    <a:noFill/>
                  </a:ln>
                  <a:solidFill>
                    <a:srgbClr val="1F497D"/>
                  </a:solidFill>
                  <a:effectLst/>
                  <a:uLnTx/>
                  <a:uFillTx/>
                  <a:latin typeface="Proxima Nova Rg"/>
                  <a:ea typeface="+mj-ea"/>
                  <a:cs typeface="Calibri" panose="020F0502020204030204" pitchFamily="34" charset="0"/>
                </a:rPr>
                <a:t>Double-Blind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a:ln>
                    <a:noFill/>
                  </a:ln>
                  <a:solidFill>
                    <a:srgbClr val="1F497D"/>
                  </a:solidFill>
                  <a:effectLst/>
                  <a:uLnTx/>
                  <a:uFillTx/>
                  <a:latin typeface="Proxima Nova Rg"/>
                  <a:ea typeface="+mj-ea"/>
                  <a:cs typeface="Calibri" panose="020F0502020204030204" pitchFamily="34" charset="0"/>
                </a:rPr>
                <a:t>Randomization Period</a:t>
              </a:r>
            </a:p>
          </p:txBody>
        </p:sp>
        <p:sp>
          <p:nvSpPr>
            <p:cNvPr id="240" name="Title 1">
              <a:extLst>
                <a:ext uri="{FF2B5EF4-FFF2-40B4-BE49-F238E27FC236}">
                  <a16:creationId xmlns:a16="http://schemas.microsoft.com/office/drawing/2014/main" id="{CDAD81C6-6FF7-1842-A6C7-EAAB984C7F85}"/>
                </a:ext>
              </a:extLst>
            </p:cNvPr>
            <p:cNvSpPr txBox="1">
              <a:spLocks/>
            </p:cNvSpPr>
            <p:nvPr/>
          </p:nvSpPr>
          <p:spPr>
            <a:xfrm>
              <a:off x="6576973" y="1332496"/>
              <a:ext cx="2296716" cy="184063"/>
            </a:xfrm>
            <a:prstGeom prst="rect">
              <a:avLst/>
            </a:prstGeom>
          </p:spPr>
          <p:txBody>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a:ln>
                    <a:noFill/>
                  </a:ln>
                  <a:solidFill>
                    <a:srgbClr val="1F497D"/>
                  </a:solidFill>
                  <a:effectLst/>
                  <a:uLnTx/>
                  <a:uFillTx/>
                  <a:latin typeface="Proxima Nova Rg"/>
                  <a:ea typeface="+mj-ea"/>
                  <a:cs typeface="Calibri" panose="020F0502020204030204" pitchFamily="34" charset="0"/>
                </a:rPr>
                <a:t>Open-Label Period</a:t>
              </a:r>
            </a:p>
          </p:txBody>
        </p:sp>
        <p:cxnSp>
          <p:nvCxnSpPr>
            <p:cNvPr id="241" name="Straight Connector 240">
              <a:extLst>
                <a:ext uri="{FF2B5EF4-FFF2-40B4-BE49-F238E27FC236}">
                  <a16:creationId xmlns:a16="http://schemas.microsoft.com/office/drawing/2014/main" id="{E861F04F-A917-C219-7E26-CB2997E4702E}"/>
                </a:ext>
              </a:extLst>
            </p:cNvPr>
            <p:cNvCxnSpPr>
              <a:cxnSpLocks/>
            </p:cNvCxnSpPr>
            <p:nvPr/>
          </p:nvCxnSpPr>
          <p:spPr>
            <a:xfrm>
              <a:off x="1600928" y="1613316"/>
              <a:ext cx="0" cy="133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0AD46B06-F5E0-56B5-1CC5-C494A96DEBC8}"/>
                </a:ext>
              </a:extLst>
            </p:cNvPr>
            <p:cNvCxnSpPr>
              <a:cxnSpLocks/>
            </p:cNvCxnSpPr>
            <p:nvPr/>
          </p:nvCxnSpPr>
          <p:spPr>
            <a:xfrm>
              <a:off x="2905565" y="1613316"/>
              <a:ext cx="0" cy="884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4A2D1A2-A1BC-A32D-4B89-BD9DD2959285}"/>
                </a:ext>
              </a:extLst>
            </p:cNvPr>
            <p:cNvCxnSpPr>
              <a:cxnSpLocks/>
            </p:cNvCxnSpPr>
            <p:nvPr/>
          </p:nvCxnSpPr>
          <p:spPr>
            <a:xfrm>
              <a:off x="1599503" y="1613316"/>
              <a:ext cx="1306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5D26D51-0C46-CE93-D08D-74774D1945A0}"/>
                </a:ext>
              </a:extLst>
            </p:cNvPr>
            <p:cNvCxnSpPr>
              <a:cxnSpLocks/>
            </p:cNvCxnSpPr>
            <p:nvPr/>
          </p:nvCxnSpPr>
          <p:spPr>
            <a:xfrm>
              <a:off x="2259944" y="1516558"/>
              <a:ext cx="0" cy="96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5" name="TextBox 244">
              <a:extLst>
                <a:ext uri="{FF2B5EF4-FFF2-40B4-BE49-F238E27FC236}">
                  <a16:creationId xmlns:a16="http://schemas.microsoft.com/office/drawing/2014/main" id="{C1F9C1F1-667A-C502-5E97-7BA8E06E96FE}"/>
                </a:ext>
              </a:extLst>
            </p:cNvPr>
            <p:cNvSpPr txBox="1"/>
            <p:nvPr/>
          </p:nvSpPr>
          <p:spPr>
            <a:xfrm>
              <a:off x="1659091" y="1362404"/>
              <a:ext cx="1164658" cy="130478"/>
            </a:xfrm>
            <a:prstGeom prst="rect">
              <a:avLst/>
            </a:prstGeom>
            <a:noFill/>
          </p:spPr>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Proxima Nova Rg"/>
                  <a:ea typeface="+mn-ea"/>
                  <a:cs typeface="+mn-cs"/>
                </a:rPr>
                <a:t>P</a:t>
              </a:r>
              <a:r>
                <a:rPr kumimoji="0" lang="en-GB" sz="1200" b="0" i="0" u="none" strike="noStrike" kern="1200" cap="none" spc="0" normalizeH="0" baseline="0" noProof="0" dirty="0">
                  <a:ln>
                    <a:noFill/>
                  </a:ln>
                  <a:solidFill>
                    <a:srgbClr val="000000"/>
                  </a:solidFill>
                  <a:effectLst/>
                  <a:uLnTx/>
                  <a:uFillTx/>
                  <a:latin typeface="Proxima Nova Rg"/>
                  <a:ea typeface="+mn-ea"/>
                  <a:cs typeface="+mn-cs"/>
                </a:rPr>
                <a:t>=.0064 (Noninferior)</a:t>
              </a:r>
            </a:p>
          </p:txBody>
        </p:sp>
      </p:grpSp>
      <p:sp>
        <p:nvSpPr>
          <p:cNvPr id="2" name="Title 1">
            <a:extLst>
              <a:ext uri="{FF2B5EF4-FFF2-40B4-BE49-F238E27FC236}">
                <a16:creationId xmlns:a16="http://schemas.microsoft.com/office/drawing/2014/main" id="{BDB835D1-24B8-5D48-AB95-AADF02C89F69}"/>
              </a:ext>
            </a:extLst>
          </p:cNvPr>
          <p:cNvSpPr>
            <a:spLocks noGrp="1"/>
          </p:cNvSpPr>
          <p:nvPr>
            <p:ph type="title"/>
          </p:nvPr>
        </p:nvSpPr>
        <p:spPr/>
        <p:txBody>
          <a:bodyPr>
            <a:noAutofit/>
          </a:bodyPr>
          <a:lstStyle/>
          <a:p>
            <a:r>
              <a:rPr lang="en-US" sz="2800" dirty="0"/>
              <a:t>MOMENTUM: </a:t>
            </a:r>
            <a:r>
              <a:rPr lang="en-US" sz="2800" dirty="0" err="1"/>
              <a:t>Momelotinib</a:t>
            </a:r>
            <a:r>
              <a:rPr lang="en-US" sz="2800" dirty="0"/>
              <a:t> vs Danazol</a:t>
            </a:r>
            <a:br>
              <a:rPr lang="en-US" sz="2400" dirty="0"/>
            </a:br>
            <a:r>
              <a:rPr lang="en-US" sz="2400" i="1" dirty="0"/>
              <a:t>Transfusion Independence at Week 24, Mean Hemoglobin Over Time</a:t>
            </a:r>
          </a:p>
        </p:txBody>
      </p:sp>
      <p:sp>
        <p:nvSpPr>
          <p:cNvPr id="5" name="Footer Placeholder 4">
            <a:extLst>
              <a:ext uri="{FF2B5EF4-FFF2-40B4-BE49-F238E27FC236}">
                <a16:creationId xmlns:a16="http://schemas.microsoft.com/office/drawing/2014/main" id="{2315D14A-D84B-7A66-C3BE-8961E7B9AE04}"/>
              </a:ext>
            </a:extLst>
          </p:cNvPr>
          <p:cNvSpPr>
            <a:spLocks noGrp="1"/>
          </p:cNvSpPr>
          <p:nvPr>
            <p:ph type="ftr" sz="quarter" idx="3"/>
          </p:nvPr>
        </p:nvSpPr>
        <p:spPr/>
        <p:txBody>
          <a:bodyPr/>
          <a:lstStyle/>
          <a:p>
            <a:r>
              <a:rPr lang="nl-NL" dirty="0"/>
              <a:t>Verstovsek S, et al. EHA 2022. Abstract S195.</a:t>
            </a:r>
          </a:p>
        </p:txBody>
      </p:sp>
    </p:spTree>
    <p:extLst>
      <p:ext uri="{BB962C8B-B14F-4D97-AF65-F5344CB8AC3E}">
        <p14:creationId xmlns:p14="http://schemas.microsoft.com/office/powerpoint/2010/main" val="281268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276" rIns="0" bIns="0" rtlCol="0">
            <a:spAutoFit/>
          </a:bodyPr>
          <a:lstStyle/>
          <a:p>
            <a:pPr marL="12700">
              <a:lnSpc>
                <a:spcPct val="100000"/>
              </a:lnSpc>
            </a:pPr>
            <a:r>
              <a:rPr sz="3200"/>
              <a:t>Pacri</a:t>
            </a:r>
            <a:r>
              <a:rPr sz="3200" spc="-15"/>
              <a:t>t</a:t>
            </a:r>
            <a:r>
              <a:rPr sz="3200"/>
              <a:t>i</a:t>
            </a:r>
            <a:r>
              <a:rPr sz="3200" spc="-10"/>
              <a:t>n</a:t>
            </a:r>
            <a:r>
              <a:rPr sz="3200"/>
              <a:t>ib</a:t>
            </a:r>
            <a:r>
              <a:rPr sz="3200" spc="-10"/>
              <a:t> </a:t>
            </a:r>
            <a:r>
              <a:rPr lang="en-US" sz="3200" spc="-10"/>
              <a:t>I</a:t>
            </a:r>
            <a:r>
              <a:rPr sz="3200"/>
              <a:t>s</a:t>
            </a:r>
            <a:r>
              <a:rPr sz="3200" spc="-20"/>
              <a:t> </a:t>
            </a:r>
            <a:r>
              <a:rPr sz="3200"/>
              <a:t>a</a:t>
            </a:r>
            <a:r>
              <a:rPr sz="3200" spc="-10"/>
              <a:t> </a:t>
            </a:r>
            <a:r>
              <a:rPr sz="3200"/>
              <a:t>Hig</a:t>
            </a:r>
            <a:r>
              <a:rPr sz="3200" spc="-20"/>
              <a:t>h</a:t>
            </a:r>
            <a:r>
              <a:rPr sz="3200"/>
              <a:t>ly P</a:t>
            </a:r>
            <a:r>
              <a:rPr sz="3200" spc="-15"/>
              <a:t>o</a:t>
            </a:r>
            <a:r>
              <a:rPr sz="3200"/>
              <a:t>t</a:t>
            </a:r>
            <a:r>
              <a:rPr sz="3200" spc="-10"/>
              <a:t>e</a:t>
            </a:r>
            <a:r>
              <a:rPr sz="3200"/>
              <a:t>nt</a:t>
            </a:r>
            <a:r>
              <a:rPr sz="3200" spc="-10"/>
              <a:t> </a:t>
            </a:r>
            <a:r>
              <a:rPr sz="3200"/>
              <a:t>I</a:t>
            </a:r>
            <a:r>
              <a:rPr sz="3200" spc="-15"/>
              <a:t>n</a:t>
            </a:r>
            <a:r>
              <a:rPr sz="3200"/>
              <a:t>h</a:t>
            </a:r>
            <a:r>
              <a:rPr sz="3200" spc="-10"/>
              <a:t>i</a:t>
            </a:r>
            <a:r>
              <a:rPr sz="3200"/>
              <a:t>b</a:t>
            </a:r>
            <a:r>
              <a:rPr sz="3200" spc="-10"/>
              <a:t>i</a:t>
            </a:r>
            <a:r>
              <a:rPr sz="3200"/>
              <a:t>t</a:t>
            </a:r>
            <a:r>
              <a:rPr sz="3200" spc="-10"/>
              <a:t>o</a:t>
            </a:r>
            <a:r>
              <a:rPr sz="3200"/>
              <a:t>r </a:t>
            </a:r>
            <a:r>
              <a:rPr sz="3200" spc="-10"/>
              <a:t>o</a:t>
            </a:r>
            <a:r>
              <a:rPr sz="3200"/>
              <a:t>f</a:t>
            </a:r>
            <a:r>
              <a:rPr sz="3200" spc="-185"/>
              <a:t> </a:t>
            </a:r>
            <a:r>
              <a:rPr sz="3200"/>
              <a:t>ACVR1</a:t>
            </a:r>
          </a:p>
        </p:txBody>
      </p:sp>
      <p:sp>
        <p:nvSpPr>
          <p:cNvPr id="4" name="object 4"/>
          <p:cNvSpPr/>
          <p:nvPr/>
        </p:nvSpPr>
        <p:spPr>
          <a:xfrm>
            <a:off x="2072640" y="895768"/>
            <a:ext cx="8046719" cy="4331208"/>
          </a:xfrm>
          <a:prstGeom prst="rect">
            <a:avLst/>
          </a:prstGeom>
          <a:blipFill>
            <a:blip r:embed="rId3" cstate="print"/>
            <a:stretch>
              <a:fillRect/>
            </a:stretch>
          </a:blipFill>
        </p:spPr>
        <p:txBody>
          <a:bodyPr wrap="square" lIns="0" tIns="0" rIns="0" bIns="0" rtlCol="0"/>
          <a:lstStyle/>
          <a:p>
            <a:endParaRPr/>
          </a:p>
        </p:txBody>
      </p:sp>
      <p:sp>
        <p:nvSpPr>
          <p:cNvPr id="3" name="Footer Placeholder 2">
            <a:extLst>
              <a:ext uri="{FF2B5EF4-FFF2-40B4-BE49-F238E27FC236}">
                <a16:creationId xmlns:a16="http://schemas.microsoft.com/office/drawing/2014/main" id="{79783301-989C-CDF0-60CB-4F9886EC92A4}"/>
              </a:ext>
            </a:extLst>
          </p:cNvPr>
          <p:cNvSpPr>
            <a:spLocks noGrp="1"/>
          </p:cNvSpPr>
          <p:nvPr>
            <p:ph type="ftr" sz="quarter" idx="3"/>
          </p:nvPr>
        </p:nvSpPr>
        <p:spPr/>
        <p:txBody>
          <a:bodyPr/>
          <a:lstStyle/>
          <a:p>
            <a:r>
              <a:rPr lang="en-US" dirty="0"/>
              <a:t>Oh S, et al. Presented at ASH 2022; 628.</a:t>
            </a:r>
          </a:p>
        </p:txBody>
      </p:sp>
    </p:spTree>
    <p:extLst>
      <p:ext uri="{BB962C8B-B14F-4D97-AF65-F5344CB8AC3E}">
        <p14:creationId xmlns:p14="http://schemas.microsoft.com/office/powerpoint/2010/main" val="3533076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9593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99B5-CF06-874E-A04B-B8BB953947CD}"/>
              </a:ext>
            </a:extLst>
          </p:cNvPr>
          <p:cNvSpPr>
            <a:spLocks noGrp="1"/>
          </p:cNvSpPr>
          <p:nvPr>
            <p:ph type="title"/>
          </p:nvPr>
        </p:nvSpPr>
        <p:spPr/>
        <p:txBody>
          <a:bodyPr/>
          <a:lstStyle/>
          <a:p>
            <a:r>
              <a:rPr lang="en-US" dirty="0"/>
              <a:t>Constitutively Active JAK/STAT Pathway Considered Classic Driver of Myelofibrosis</a:t>
            </a:r>
          </a:p>
        </p:txBody>
      </p:sp>
      <p:sp>
        <p:nvSpPr>
          <p:cNvPr id="3" name="Content Placeholder 2">
            <a:extLst>
              <a:ext uri="{FF2B5EF4-FFF2-40B4-BE49-F238E27FC236}">
                <a16:creationId xmlns:a16="http://schemas.microsoft.com/office/drawing/2014/main" id="{44A265A3-E872-F14A-AE63-E8570C064D98}"/>
              </a:ext>
            </a:extLst>
          </p:cNvPr>
          <p:cNvSpPr>
            <a:spLocks noGrp="1"/>
          </p:cNvSpPr>
          <p:nvPr>
            <p:ph idx="1"/>
          </p:nvPr>
        </p:nvSpPr>
        <p:spPr>
          <a:xfrm>
            <a:off x="453187" y="1658382"/>
            <a:ext cx="4876802" cy="4080681"/>
          </a:xfrm>
        </p:spPr>
        <p:txBody>
          <a:bodyPr>
            <a:normAutofit/>
          </a:bodyPr>
          <a:lstStyle/>
          <a:p>
            <a:pPr>
              <a:spcBef>
                <a:spcPts val="2400"/>
              </a:spcBef>
            </a:pPr>
            <a:r>
              <a:rPr lang="en-US" sz="2000" dirty="0"/>
              <a:t>JAK/STAT pathway plays a central role in cell proliferation, differentiation, and survival</a:t>
            </a:r>
            <a:r>
              <a:rPr lang="en-US" sz="2000" baseline="30000" dirty="0"/>
              <a:t>1</a:t>
            </a:r>
          </a:p>
          <a:p>
            <a:pPr>
              <a:spcBef>
                <a:spcPts val="2400"/>
              </a:spcBef>
            </a:pPr>
            <a:r>
              <a:rPr lang="en-US" sz="2000" dirty="0"/>
              <a:t>Most patients with MF have acquired driver mutations in </a:t>
            </a:r>
            <a:r>
              <a:rPr lang="en-US" sz="2000" b="1" dirty="0"/>
              <a:t>JAK2</a:t>
            </a:r>
            <a:r>
              <a:rPr lang="en-US" sz="2000" dirty="0"/>
              <a:t> (~60%) </a:t>
            </a:r>
            <a:r>
              <a:rPr lang="en-US" sz="2000" b="1" dirty="0"/>
              <a:t>CALR</a:t>
            </a:r>
            <a:r>
              <a:rPr lang="en-US" sz="2000" dirty="0"/>
              <a:t> (~30%), and/or </a:t>
            </a:r>
            <a:r>
              <a:rPr lang="en-US" sz="2000" b="1" dirty="0"/>
              <a:t>MPL</a:t>
            </a:r>
            <a:r>
              <a:rPr lang="en-US" sz="2000" dirty="0"/>
              <a:t> (~5%)</a:t>
            </a:r>
            <a:r>
              <a:rPr lang="en-US" sz="2000" baseline="30000" dirty="0"/>
              <a:t>2,3</a:t>
            </a:r>
          </a:p>
          <a:p>
            <a:pPr>
              <a:spcBef>
                <a:spcPts val="2400"/>
              </a:spcBef>
            </a:pPr>
            <a:r>
              <a:rPr lang="en-US" sz="2000" dirty="0"/>
              <a:t>~10% of patients are reported as having </a:t>
            </a:r>
            <a:r>
              <a:rPr lang="en-US" sz="2000" b="1" dirty="0"/>
              <a:t>triple-negative disease </a:t>
            </a:r>
            <a:r>
              <a:rPr lang="en-US" sz="2000" dirty="0"/>
              <a:t>(no driver mutations), associated with poor prognosis</a:t>
            </a:r>
            <a:r>
              <a:rPr lang="en-US" sz="2000" baseline="30000" dirty="0"/>
              <a:t>3</a:t>
            </a:r>
            <a:r>
              <a:rPr lang="en-US" sz="2000" dirty="0"/>
              <a:t> </a:t>
            </a:r>
          </a:p>
          <a:p>
            <a:pPr>
              <a:spcBef>
                <a:spcPts val="2400"/>
              </a:spcBef>
            </a:pPr>
            <a:endParaRPr lang="en-US" sz="2000" dirty="0"/>
          </a:p>
        </p:txBody>
      </p:sp>
      <p:sp>
        <p:nvSpPr>
          <p:cNvPr id="10" name="Rounded Rectangle 7">
            <a:extLst>
              <a:ext uri="{FF2B5EF4-FFF2-40B4-BE49-F238E27FC236}">
                <a16:creationId xmlns:a16="http://schemas.microsoft.com/office/drawing/2014/main" id="{2126233C-EC40-4C8A-9BEE-128F90EB039F}"/>
              </a:ext>
            </a:extLst>
          </p:cNvPr>
          <p:cNvSpPr/>
          <p:nvPr/>
        </p:nvSpPr>
        <p:spPr>
          <a:xfrm>
            <a:off x="7197029" y="1060960"/>
            <a:ext cx="3871563" cy="443854"/>
          </a:xfrm>
          <a:prstGeom prst="roundRect">
            <a:avLst>
              <a:gd name="adj" fmla="val 0"/>
            </a:avLst>
          </a:prstGeom>
          <a:noFill/>
          <a:ln w="381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Calibri" panose="020F0502020204030204" pitchFamily="34" charset="0"/>
              </a:rPr>
              <a:t>JAK/STAT </a:t>
            </a:r>
            <a:r>
              <a:rPr lang="en-US" b="1" dirty="0" err="1">
                <a:solidFill>
                  <a:schemeClr val="tx1"/>
                </a:solidFill>
                <a:cs typeface="Calibri" panose="020F0502020204030204" pitchFamily="34" charset="0"/>
              </a:rPr>
              <a:t>Pathway</a:t>
            </a:r>
            <a:r>
              <a:rPr lang="en-US" b="1" baseline="30000" dirty="0" err="1">
                <a:solidFill>
                  <a:schemeClr val="tx1"/>
                </a:solidFill>
                <a:cs typeface="Calibri" panose="020F0502020204030204" pitchFamily="34" charset="0"/>
              </a:rPr>
              <a:t>1</a:t>
            </a:r>
            <a:r>
              <a:rPr lang="en-US" b="1" baseline="30000" dirty="0">
                <a:solidFill>
                  <a:schemeClr val="tx1"/>
                </a:solidFill>
                <a:cs typeface="Calibri" panose="020F0502020204030204" pitchFamily="34" charset="0"/>
              </a:rPr>
              <a:t>-3</a:t>
            </a:r>
            <a:endParaRPr lang="en-US" b="1" dirty="0">
              <a:solidFill>
                <a:schemeClr val="tx1"/>
              </a:solidFill>
              <a:cs typeface="Calibri" panose="020F0502020204030204" pitchFamily="34" charset="0"/>
            </a:endParaRPr>
          </a:p>
        </p:txBody>
      </p:sp>
      <p:pic>
        <p:nvPicPr>
          <p:cNvPr id="11" name="Picture 10" descr="Graphical user interface&#10;&#10;Description automatically generated">
            <a:extLst>
              <a:ext uri="{FF2B5EF4-FFF2-40B4-BE49-F238E27FC236}">
                <a16:creationId xmlns:a16="http://schemas.microsoft.com/office/drawing/2014/main" id="{C667ECCE-8524-4CD9-8523-FAE80A2923F6}"/>
              </a:ext>
            </a:extLst>
          </p:cNvPr>
          <p:cNvPicPr>
            <a:picLocks noChangeAspect="1"/>
          </p:cNvPicPr>
          <p:nvPr/>
        </p:nvPicPr>
        <p:blipFill rotWithShape="1">
          <a:blip r:embed="rId3"/>
          <a:srcRect r="54764" b="36149"/>
          <a:stretch/>
        </p:blipFill>
        <p:spPr>
          <a:xfrm>
            <a:off x="5613992" y="1542059"/>
            <a:ext cx="6511205" cy="4337304"/>
          </a:xfrm>
          <a:prstGeom prst="rect">
            <a:avLst/>
          </a:prstGeom>
        </p:spPr>
      </p:pic>
      <p:sp>
        <p:nvSpPr>
          <p:cNvPr id="8" name="Footer Placeholder 7">
            <a:extLst>
              <a:ext uri="{FF2B5EF4-FFF2-40B4-BE49-F238E27FC236}">
                <a16:creationId xmlns:a16="http://schemas.microsoft.com/office/drawing/2014/main" id="{06D649E7-2501-0EC5-8CC7-277E6DD6B4A0}"/>
              </a:ext>
            </a:extLst>
          </p:cNvPr>
          <p:cNvSpPr>
            <a:spLocks noGrp="1"/>
          </p:cNvSpPr>
          <p:nvPr>
            <p:ph type="ftr" sz="quarter" idx="3"/>
          </p:nvPr>
        </p:nvSpPr>
        <p:spPr>
          <a:xfrm>
            <a:off x="609600" y="5916772"/>
            <a:ext cx="10744199" cy="881709"/>
          </a:xfrm>
        </p:spPr>
        <p:txBody>
          <a:bodyPr/>
          <a:lstStyle/>
          <a:p>
            <a:r>
              <a:rPr lang="en-US" sz="1050" dirty="0"/>
              <a:t>EPO, erythropoietin; GM-CSF, granulocyte-macrophage colony-stimulating factor; MF, myelofibrosis; mut, mutated; TPO, thrombopoietin</a:t>
            </a:r>
          </a:p>
          <a:p>
            <a:r>
              <a:rPr lang="en-US" sz="1050" dirty="0"/>
              <a:t>1. O'Sullivan JM, et al. </a:t>
            </a:r>
            <a:r>
              <a:rPr lang="en-US" sz="1050" i="1" dirty="0"/>
              <a:t>Mol Cell Endocrinol. </a:t>
            </a:r>
            <a:r>
              <a:rPr lang="en-US" sz="1050" dirty="0"/>
              <a:t>2017;451:71-79.</a:t>
            </a:r>
          </a:p>
          <a:p>
            <a:r>
              <a:rPr lang="en-US" sz="1050" dirty="0"/>
              <a:t>2. </a:t>
            </a:r>
            <a:r>
              <a:rPr lang="en-US" sz="1050" dirty="0" err="1"/>
              <a:t>Tefferi</a:t>
            </a:r>
            <a:r>
              <a:rPr lang="en-US" sz="1050" dirty="0"/>
              <a:t> A. </a:t>
            </a:r>
            <a:r>
              <a:rPr lang="en-US" sz="1050" i="1" dirty="0"/>
              <a:t>Am J </a:t>
            </a:r>
            <a:r>
              <a:rPr lang="en-US" sz="1050" i="1" dirty="0" err="1"/>
              <a:t>Hematol</a:t>
            </a:r>
            <a:r>
              <a:rPr lang="en-US" sz="1050" i="1" dirty="0"/>
              <a:t>. </a:t>
            </a:r>
            <a:r>
              <a:rPr lang="en-US" sz="1050" dirty="0"/>
              <a:t>2021;96(1):145-162. </a:t>
            </a:r>
          </a:p>
          <a:p>
            <a:r>
              <a:rPr lang="en-US" sz="1050" dirty="0"/>
              <a:t>3. </a:t>
            </a:r>
            <a:r>
              <a:rPr lang="en-US" sz="1050" dirty="0" err="1"/>
              <a:t>Tefferi</a:t>
            </a:r>
            <a:r>
              <a:rPr lang="en-US" sz="1050" dirty="0"/>
              <a:t> A, et al. </a:t>
            </a:r>
            <a:r>
              <a:rPr lang="en-US" sz="1050" i="1" dirty="0"/>
              <a:t>Am J </a:t>
            </a:r>
            <a:r>
              <a:rPr lang="en-US" sz="1050" i="1" dirty="0" err="1"/>
              <a:t>Hematol</a:t>
            </a:r>
            <a:r>
              <a:rPr lang="en-US" sz="1050" i="1" dirty="0"/>
              <a:t>. </a:t>
            </a:r>
            <a:r>
              <a:rPr lang="en-US" sz="1050" dirty="0"/>
              <a:t>2018;93(3):348-355. doi:10.1002/ajh.24978</a:t>
            </a:r>
          </a:p>
        </p:txBody>
      </p:sp>
    </p:spTree>
    <p:extLst>
      <p:ext uri="{BB962C8B-B14F-4D97-AF65-F5344CB8AC3E}">
        <p14:creationId xmlns:p14="http://schemas.microsoft.com/office/powerpoint/2010/main" val="9936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1ABE16-5556-1F4D-95DD-403DB7E0676E}"/>
              </a:ext>
            </a:extLst>
          </p:cNvPr>
          <p:cNvSpPr>
            <a:spLocks noGrp="1"/>
          </p:cNvSpPr>
          <p:nvPr>
            <p:ph type="title"/>
          </p:nvPr>
        </p:nvSpPr>
        <p:spPr/>
        <p:txBody>
          <a:bodyPr/>
          <a:lstStyle/>
          <a:p>
            <a:r>
              <a:rPr lang="en-US"/>
              <a:t>Inflammation May Contribute to Myelofibrosis</a:t>
            </a:r>
          </a:p>
        </p:txBody>
      </p:sp>
      <p:sp>
        <p:nvSpPr>
          <p:cNvPr id="3" name="Text Placeholder 2">
            <a:extLst>
              <a:ext uri="{FF2B5EF4-FFF2-40B4-BE49-F238E27FC236}">
                <a16:creationId xmlns:a16="http://schemas.microsoft.com/office/drawing/2014/main" id="{B4889E80-69E3-DD13-6FC8-576353D2EB2E}"/>
              </a:ext>
            </a:extLst>
          </p:cNvPr>
          <p:cNvSpPr>
            <a:spLocks noGrp="1"/>
          </p:cNvSpPr>
          <p:nvPr>
            <p:ph idx="1"/>
          </p:nvPr>
        </p:nvSpPr>
        <p:spPr>
          <a:xfrm>
            <a:off x="6814434" y="1860641"/>
            <a:ext cx="4539366" cy="4722477"/>
          </a:xfrm>
        </p:spPr>
        <p:txBody>
          <a:bodyPr>
            <a:normAutofit/>
          </a:bodyPr>
          <a:lstStyle/>
          <a:p>
            <a:pPr>
              <a:spcBef>
                <a:spcPts val="3000"/>
              </a:spcBef>
            </a:pPr>
            <a:r>
              <a:rPr lang="en-US" sz="2000" dirty="0"/>
              <a:t>Recent studies implicate additional biological drivers in the disease pathogenesis in MF, including the </a:t>
            </a:r>
            <a:r>
              <a:rPr lang="en-US" sz="2000" dirty="0" err="1"/>
              <a:t>TLR</a:t>
            </a:r>
            <a:r>
              <a:rPr lang="en-US" sz="2000" dirty="0"/>
              <a:t>/</a:t>
            </a:r>
            <a:r>
              <a:rPr lang="en-US" sz="2000" dirty="0" err="1"/>
              <a:t>Myddosome</a:t>
            </a:r>
            <a:r>
              <a:rPr lang="en-US" sz="2000" dirty="0"/>
              <a:t>/IRAK1 inflammatory pathway</a:t>
            </a:r>
            <a:r>
              <a:rPr lang="en-US" sz="2000" baseline="30000" dirty="0"/>
              <a:t>1-4</a:t>
            </a:r>
          </a:p>
          <a:p>
            <a:pPr>
              <a:spcBef>
                <a:spcPts val="3000"/>
              </a:spcBef>
            </a:pPr>
            <a:r>
              <a:rPr lang="en-US" sz="2000" dirty="0"/>
              <a:t>Signaling stimulates an unrestrained cascade of inflammatory cytokines, which are not extinguished by JAK1/2 inhibition</a:t>
            </a:r>
            <a:r>
              <a:rPr lang="en-US" sz="2000" baseline="30000" dirty="0"/>
              <a:t>1-4</a:t>
            </a:r>
          </a:p>
        </p:txBody>
      </p:sp>
      <p:sp>
        <p:nvSpPr>
          <p:cNvPr id="17" name="Rounded Rectangle 16">
            <a:extLst>
              <a:ext uri="{FF2B5EF4-FFF2-40B4-BE49-F238E27FC236}">
                <a16:creationId xmlns:a16="http://schemas.microsoft.com/office/drawing/2014/main" id="{2CE84DCA-826E-2746-ABF6-884B912FEEA6}"/>
              </a:ext>
            </a:extLst>
          </p:cNvPr>
          <p:cNvSpPr/>
          <p:nvPr/>
        </p:nvSpPr>
        <p:spPr>
          <a:xfrm>
            <a:off x="867868" y="1324935"/>
            <a:ext cx="5142302" cy="443854"/>
          </a:xfrm>
          <a:prstGeom prst="roundRect">
            <a:avLst>
              <a:gd name="adj" fmla="val 0"/>
            </a:avLst>
          </a:prstGeom>
          <a:noFill/>
          <a:ln w="381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Calibri" panose="020F0502020204030204" pitchFamily="34" charset="0"/>
              </a:rPr>
              <a:t>TLR/</a:t>
            </a:r>
            <a:r>
              <a:rPr lang="en-US" b="1" dirty="0" err="1">
                <a:solidFill>
                  <a:schemeClr val="tx1"/>
                </a:solidFill>
                <a:cs typeface="Calibri" panose="020F0502020204030204" pitchFamily="34" charset="0"/>
              </a:rPr>
              <a:t>Myddosome</a:t>
            </a:r>
            <a:r>
              <a:rPr lang="en-US" b="1" dirty="0">
                <a:solidFill>
                  <a:schemeClr val="tx1"/>
                </a:solidFill>
                <a:cs typeface="Calibri" panose="020F0502020204030204" pitchFamily="34" charset="0"/>
              </a:rPr>
              <a:t>/IRAK1 Pathway1</a:t>
            </a:r>
          </a:p>
        </p:txBody>
      </p:sp>
      <p:grpSp>
        <p:nvGrpSpPr>
          <p:cNvPr id="18" name="Group 17">
            <a:extLst>
              <a:ext uri="{FF2B5EF4-FFF2-40B4-BE49-F238E27FC236}">
                <a16:creationId xmlns:a16="http://schemas.microsoft.com/office/drawing/2014/main" id="{ABC2C294-4B29-954D-BEA2-D8A06A8B2ADA}"/>
              </a:ext>
            </a:extLst>
          </p:cNvPr>
          <p:cNvGrpSpPr/>
          <p:nvPr/>
        </p:nvGrpSpPr>
        <p:grpSpPr>
          <a:xfrm>
            <a:off x="319679" y="1788449"/>
            <a:ext cx="6345816" cy="4081328"/>
            <a:chOff x="127172" y="1673352"/>
            <a:chExt cx="6428994" cy="4134824"/>
          </a:xfrm>
        </p:grpSpPr>
        <p:pic>
          <p:nvPicPr>
            <p:cNvPr id="5" name="Picture 4" descr="Graphical user interface&#10;&#10;Description automatically generated">
              <a:extLst>
                <a:ext uri="{FF2B5EF4-FFF2-40B4-BE49-F238E27FC236}">
                  <a16:creationId xmlns:a16="http://schemas.microsoft.com/office/drawing/2014/main" id="{AF6009D8-D605-E94E-B0F4-DFEDE5881B9D}"/>
                </a:ext>
              </a:extLst>
            </p:cNvPr>
            <p:cNvPicPr>
              <a:picLocks noChangeAspect="1"/>
            </p:cNvPicPr>
            <p:nvPr/>
          </p:nvPicPr>
          <p:blipFill rotWithShape="1">
            <a:blip r:embed="rId3"/>
            <a:srcRect b="30413"/>
            <a:stretch/>
          </p:blipFill>
          <p:spPr>
            <a:xfrm>
              <a:off x="127172" y="1673352"/>
              <a:ext cx="6428994" cy="4134824"/>
            </a:xfrm>
            <a:prstGeom prst="rect">
              <a:avLst/>
            </a:prstGeom>
          </p:spPr>
        </p:pic>
        <p:cxnSp>
          <p:nvCxnSpPr>
            <p:cNvPr id="11" name="Straight Connector 10">
              <a:extLst>
                <a:ext uri="{FF2B5EF4-FFF2-40B4-BE49-F238E27FC236}">
                  <a16:creationId xmlns:a16="http://schemas.microsoft.com/office/drawing/2014/main" id="{817B95DB-62FC-9C42-8F4B-1336914B50B4}"/>
                </a:ext>
              </a:extLst>
            </p:cNvPr>
            <p:cNvCxnSpPr>
              <a:cxnSpLocks/>
            </p:cNvCxnSpPr>
            <p:nvPr/>
          </p:nvCxnSpPr>
          <p:spPr>
            <a:xfrm flipV="1">
              <a:off x="3281399" y="1938651"/>
              <a:ext cx="1269" cy="171376"/>
            </a:xfrm>
            <a:prstGeom prst="line">
              <a:avLst/>
            </a:prstGeom>
            <a:ln w="381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1FF8AA5-59C5-4E49-949B-EA8452EC401E}"/>
                </a:ext>
              </a:extLst>
            </p:cNvPr>
            <p:cNvCxnSpPr>
              <a:cxnSpLocks/>
            </p:cNvCxnSpPr>
            <p:nvPr/>
          </p:nvCxnSpPr>
          <p:spPr>
            <a:xfrm flipV="1">
              <a:off x="3281399" y="2562650"/>
              <a:ext cx="1269" cy="224264"/>
            </a:xfrm>
            <a:prstGeom prst="line">
              <a:avLst/>
            </a:prstGeom>
            <a:ln w="381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5AD00E-F3C8-C448-AC5E-1661CC8DB2BB}"/>
                </a:ext>
              </a:extLst>
            </p:cNvPr>
            <p:cNvCxnSpPr>
              <a:cxnSpLocks/>
            </p:cNvCxnSpPr>
            <p:nvPr/>
          </p:nvCxnSpPr>
          <p:spPr>
            <a:xfrm flipV="1">
              <a:off x="3282446" y="3720253"/>
              <a:ext cx="0" cy="192198"/>
            </a:xfrm>
            <a:prstGeom prst="line">
              <a:avLst/>
            </a:prstGeom>
            <a:ln w="381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A19A6D-2AFD-AD41-8219-9CA6E592E10C}"/>
                </a:ext>
              </a:extLst>
            </p:cNvPr>
            <p:cNvCxnSpPr>
              <a:cxnSpLocks/>
            </p:cNvCxnSpPr>
            <p:nvPr/>
          </p:nvCxnSpPr>
          <p:spPr>
            <a:xfrm flipH="1" flipV="1">
              <a:off x="3298816" y="4427367"/>
              <a:ext cx="280407" cy="432016"/>
            </a:xfrm>
            <a:prstGeom prst="line">
              <a:avLst/>
            </a:prstGeom>
            <a:ln w="381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681CD10-9B66-B647-81AC-6FAB6D4661B3}"/>
                </a:ext>
              </a:extLst>
            </p:cNvPr>
            <p:cNvCxnSpPr>
              <a:cxnSpLocks/>
            </p:cNvCxnSpPr>
            <p:nvPr/>
          </p:nvCxnSpPr>
          <p:spPr>
            <a:xfrm flipH="1" flipV="1">
              <a:off x="3298817" y="4427369"/>
              <a:ext cx="312189" cy="162048"/>
            </a:xfrm>
            <a:prstGeom prst="line">
              <a:avLst/>
            </a:prstGeom>
            <a:ln w="381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B5F312-96B1-6148-90C7-0E760F5DBE4A}"/>
                </a:ext>
              </a:extLst>
            </p:cNvPr>
            <p:cNvCxnSpPr>
              <a:cxnSpLocks/>
            </p:cNvCxnSpPr>
            <p:nvPr/>
          </p:nvCxnSpPr>
          <p:spPr>
            <a:xfrm flipV="1">
              <a:off x="2978331" y="4409699"/>
              <a:ext cx="303069" cy="449684"/>
            </a:xfrm>
            <a:prstGeom prst="line">
              <a:avLst/>
            </a:prstGeom>
            <a:ln w="381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 name="Footer Placeholder 6">
            <a:extLst>
              <a:ext uri="{FF2B5EF4-FFF2-40B4-BE49-F238E27FC236}">
                <a16:creationId xmlns:a16="http://schemas.microsoft.com/office/drawing/2014/main" id="{C2EF57EB-7717-EE5A-A312-A70D2D3CE531}"/>
              </a:ext>
            </a:extLst>
          </p:cNvPr>
          <p:cNvSpPr>
            <a:spLocks noGrp="1"/>
          </p:cNvSpPr>
          <p:nvPr>
            <p:ph type="ftr" sz="quarter" idx="3"/>
          </p:nvPr>
        </p:nvSpPr>
        <p:spPr>
          <a:xfrm>
            <a:off x="609600" y="5942934"/>
            <a:ext cx="10744199" cy="855548"/>
          </a:xfrm>
        </p:spPr>
        <p:txBody>
          <a:bodyPr/>
          <a:lstStyle/>
          <a:p>
            <a:r>
              <a:rPr lang="en-US" sz="1050" dirty="0"/>
              <a:t>IL, interleukin; IRAK1, interleukin receptor-associated kinase 1; JAK, Janus kinase; MAPK, mitogen-activated protein kinase; MyD88, myeloid differentiation primary response 88; NF</a:t>
            </a:r>
            <a:r>
              <a:rPr lang="el-GR" sz="1050" dirty="0"/>
              <a:t>κ</a:t>
            </a:r>
            <a:r>
              <a:rPr lang="en-US" sz="1050" dirty="0"/>
              <a:t>B=nuclear factor </a:t>
            </a:r>
            <a:r>
              <a:rPr lang="el-GR" sz="1050" dirty="0"/>
              <a:t>κ</a:t>
            </a:r>
            <a:r>
              <a:rPr lang="en-US" sz="1050" dirty="0"/>
              <a:t>B; </a:t>
            </a:r>
            <a:r>
              <a:rPr lang="en-US" sz="1050" dirty="0" err="1"/>
              <a:t>TLR</a:t>
            </a:r>
            <a:r>
              <a:rPr lang="en-US" sz="1050" dirty="0"/>
              <a:t>, toll-like receptor; TNF, tumor necrosis factor; TRAF=TNF receptor-associated factor</a:t>
            </a:r>
          </a:p>
          <a:p>
            <a:endParaRPr lang="en-US" sz="1050" dirty="0"/>
          </a:p>
          <a:p>
            <a:r>
              <a:rPr lang="en-US" sz="1050" dirty="0"/>
              <a:t>1. Singer </a:t>
            </a:r>
            <a:r>
              <a:rPr lang="en-US" sz="1050" dirty="0" err="1"/>
              <a:t>JW</a:t>
            </a:r>
            <a:r>
              <a:rPr lang="en-US" sz="1050" dirty="0"/>
              <a:t>, et al. </a:t>
            </a:r>
            <a:r>
              <a:rPr lang="en-US" sz="1050" i="1" dirty="0" err="1"/>
              <a:t>Oncotarget</a:t>
            </a:r>
            <a:r>
              <a:rPr lang="en-US" sz="1050" i="1" dirty="0"/>
              <a:t>. </a:t>
            </a:r>
            <a:r>
              <a:rPr lang="en-US" sz="1050" dirty="0"/>
              <a:t>2018;9(70):33416-33439.   2. Fisher DAC, et al. </a:t>
            </a:r>
            <a:r>
              <a:rPr lang="en-US" sz="1050" i="1" dirty="0"/>
              <a:t>Leukemia. </a:t>
            </a:r>
            <a:r>
              <a:rPr lang="en-US" sz="1050" dirty="0"/>
              <a:t>2019;33(8):1978-1995. </a:t>
            </a:r>
          </a:p>
          <a:p>
            <a:r>
              <a:rPr lang="en-US" sz="1050" dirty="0"/>
              <a:t>3. Lai HY, et al. </a:t>
            </a:r>
            <a:r>
              <a:rPr lang="en-US" sz="1050" i="1" dirty="0"/>
              <a:t>Blood Adv. </a:t>
            </a:r>
            <a:r>
              <a:rPr lang="en-US" sz="1050" dirty="0"/>
              <a:t>2019;3(2):122-131.  4. </a:t>
            </a:r>
            <a:r>
              <a:rPr lang="en-US" sz="1050" dirty="0" err="1"/>
              <a:t>Balka</a:t>
            </a:r>
            <a:r>
              <a:rPr lang="en-US" sz="1050" dirty="0"/>
              <a:t> KR, et al. </a:t>
            </a:r>
            <a:r>
              <a:rPr lang="en-US" sz="1050" i="1" dirty="0"/>
              <a:t>J </a:t>
            </a:r>
            <a:r>
              <a:rPr lang="en-US" sz="1050" i="1" dirty="0" err="1"/>
              <a:t>Leukoc</a:t>
            </a:r>
            <a:r>
              <a:rPr lang="en-US" sz="1050" i="1" dirty="0"/>
              <a:t> Biol. </a:t>
            </a:r>
            <a:r>
              <a:rPr lang="en-US" sz="1050" dirty="0"/>
              <a:t>2019;105(2):339-351. </a:t>
            </a:r>
          </a:p>
        </p:txBody>
      </p:sp>
    </p:spTree>
    <p:extLst>
      <p:ext uri="{BB962C8B-B14F-4D97-AF65-F5344CB8AC3E}">
        <p14:creationId xmlns:p14="http://schemas.microsoft.com/office/powerpoint/2010/main" val="390071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3126-AA09-41CD-B7A4-56324E33ACA6}"/>
              </a:ext>
            </a:extLst>
          </p:cNvPr>
          <p:cNvSpPr>
            <a:spLocks noGrp="1"/>
          </p:cNvSpPr>
          <p:nvPr>
            <p:ph type="title"/>
          </p:nvPr>
        </p:nvSpPr>
        <p:spPr/>
        <p:txBody>
          <a:bodyPr/>
          <a:lstStyle/>
          <a:p>
            <a:r>
              <a:rPr lang="en-US" dirty="0"/>
              <a:t>JAK Inhibitors</a:t>
            </a:r>
            <a:br>
              <a:rPr lang="en-US" dirty="0"/>
            </a:br>
            <a:r>
              <a:rPr lang="en-US" sz="2800" i="1" dirty="0"/>
              <a:t>A Molecular Overview</a:t>
            </a:r>
            <a:endParaRPr lang="en-US" i="1" dirty="0"/>
          </a:p>
        </p:txBody>
      </p:sp>
      <p:pic>
        <p:nvPicPr>
          <p:cNvPr id="10" name="Content Placeholder 4">
            <a:extLst>
              <a:ext uri="{FF2B5EF4-FFF2-40B4-BE49-F238E27FC236}">
                <a16:creationId xmlns:a16="http://schemas.microsoft.com/office/drawing/2014/main" id="{50B7246D-0DBA-49B5-A94B-23608C0B0564}"/>
              </a:ext>
            </a:extLst>
          </p:cNvPr>
          <p:cNvPicPr>
            <a:picLocks noGrp="1" noChangeAspect="1" noChangeArrowheads="1"/>
          </p:cNvPicPr>
          <p:nvPr>
            <p:ph idx="4294967295"/>
          </p:nvPr>
        </p:nvPicPr>
        <p:blipFill rotWithShape="1">
          <a:blip r:embed="rId3" cstate="print">
            <a:extLst>
              <a:ext uri="{28A0092B-C50C-407E-A947-70E740481C1C}">
                <a14:useLocalDpi xmlns:a14="http://schemas.microsoft.com/office/drawing/2010/main" val="0"/>
              </a:ext>
            </a:extLst>
          </a:blip>
          <a:srcRect/>
          <a:stretch/>
        </p:blipFill>
        <p:spPr>
          <a:xfrm>
            <a:off x="685801" y="3940175"/>
            <a:ext cx="2144713" cy="1733550"/>
          </a:xfrm>
        </p:spPr>
      </p:pic>
      <p:pic>
        <p:nvPicPr>
          <p:cNvPr id="30" name="Content Placeholder 4">
            <a:extLst>
              <a:ext uri="{FF2B5EF4-FFF2-40B4-BE49-F238E27FC236}">
                <a16:creationId xmlns:a16="http://schemas.microsoft.com/office/drawing/2014/main" id="{7961F299-4518-4ECA-8984-626BD248A81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a:xfrm>
            <a:off x="651180" y="1771499"/>
            <a:ext cx="1874239" cy="1762581"/>
          </a:xfrm>
          <a:prstGeom prst="rect">
            <a:avLst/>
          </a:prstGeom>
        </p:spPr>
      </p:pic>
      <p:pic>
        <p:nvPicPr>
          <p:cNvPr id="31" name="Content Placeholder 4">
            <a:extLst>
              <a:ext uri="{FF2B5EF4-FFF2-40B4-BE49-F238E27FC236}">
                <a16:creationId xmlns:a16="http://schemas.microsoft.com/office/drawing/2014/main" id="{DC3A0C0C-CC52-48DB-87BE-60C1581FCE3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a:xfrm>
            <a:off x="3070038" y="1624602"/>
            <a:ext cx="2524955" cy="1860450"/>
          </a:xfrm>
          <a:prstGeom prst="rect">
            <a:avLst/>
          </a:prstGeom>
        </p:spPr>
      </p:pic>
      <p:pic>
        <p:nvPicPr>
          <p:cNvPr id="32" name="Content Placeholder 4">
            <a:extLst>
              <a:ext uri="{FF2B5EF4-FFF2-40B4-BE49-F238E27FC236}">
                <a16:creationId xmlns:a16="http://schemas.microsoft.com/office/drawing/2014/main" id="{A409DEE3-57EA-47D0-994A-05DFAF48FE1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a:xfrm>
            <a:off x="2955301" y="3996659"/>
            <a:ext cx="2524955" cy="1798953"/>
          </a:xfrm>
          <a:prstGeom prst="rect">
            <a:avLst/>
          </a:prstGeom>
        </p:spPr>
      </p:pic>
      <p:sp>
        <p:nvSpPr>
          <p:cNvPr id="13" name="TextBox 8">
            <a:extLst>
              <a:ext uri="{FF2B5EF4-FFF2-40B4-BE49-F238E27FC236}">
                <a16:creationId xmlns:a16="http://schemas.microsoft.com/office/drawing/2014/main" id="{9474716E-75C3-4898-84C1-BD97A873473E}"/>
              </a:ext>
            </a:extLst>
          </p:cNvPr>
          <p:cNvSpPr txBox="1">
            <a:spLocks noChangeArrowheads="1"/>
          </p:cNvSpPr>
          <p:nvPr/>
        </p:nvSpPr>
        <p:spPr bwMode="auto">
          <a:xfrm>
            <a:off x="3824747" y="2113867"/>
            <a:ext cx="17543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50" b="0" i="1" u="none" strike="noStrike" kern="1200" cap="none" spc="0" normalizeH="0" baseline="0" noProof="0" dirty="0">
                <a:ln>
                  <a:noFill/>
                </a:ln>
                <a:solidFill>
                  <a:srgbClr val="404040"/>
                </a:solidFill>
                <a:effectLst/>
                <a:uLnTx/>
                <a:uFillTx/>
                <a:latin typeface="Arial" panose="020B0604020202020204" pitchFamily="34" charset="0"/>
                <a:ea typeface="+mn-ea"/>
                <a:cs typeface="+mn-cs"/>
              </a:rPr>
              <a:t>Crosses CNS, structurally similar to thiamine</a:t>
            </a:r>
          </a:p>
        </p:txBody>
      </p:sp>
      <p:sp>
        <p:nvSpPr>
          <p:cNvPr id="14" name="TextBox 9">
            <a:extLst>
              <a:ext uri="{FF2B5EF4-FFF2-40B4-BE49-F238E27FC236}">
                <a16:creationId xmlns:a16="http://schemas.microsoft.com/office/drawing/2014/main" id="{BE505ECC-7B53-4799-B8FF-2E69EEBE6ABF}"/>
              </a:ext>
            </a:extLst>
          </p:cNvPr>
          <p:cNvSpPr txBox="1">
            <a:spLocks noChangeArrowheads="1"/>
          </p:cNvSpPr>
          <p:nvPr/>
        </p:nvSpPr>
        <p:spPr bwMode="auto">
          <a:xfrm>
            <a:off x="4510817" y="4031993"/>
            <a:ext cx="117165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100" b="0" i="1" u="none" strike="noStrike" kern="1200" cap="none" spc="0" normalizeH="0" baseline="0" noProof="0" dirty="0">
                <a:ln>
                  <a:noFill/>
                </a:ln>
                <a:solidFill>
                  <a:srgbClr val="404040"/>
                </a:solidFill>
                <a:effectLst/>
                <a:uLnTx/>
                <a:uFillTx/>
                <a:latin typeface="Arial" panose="020B0604020202020204" pitchFamily="34" charset="0"/>
                <a:ea typeface="+mn-ea"/>
                <a:cs typeface="+mn-cs"/>
              </a:rPr>
              <a:t>Inhibits </a:t>
            </a:r>
            <a:r>
              <a:rPr kumimoji="0" lang="en-US" altLang="en-US" sz="1100" b="0" i="1" u="none" strike="noStrike" kern="1200" cap="none" spc="0" normalizeH="0" baseline="0" noProof="0" dirty="0" err="1">
                <a:ln>
                  <a:noFill/>
                </a:ln>
                <a:solidFill>
                  <a:srgbClr val="404040"/>
                </a:solidFill>
                <a:effectLst/>
                <a:uLnTx/>
                <a:uFillTx/>
                <a:latin typeface="Arial" panose="020B0604020202020204" pitchFamily="34" charset="0"/>
                <a:ea typeface="+mn-ea"/>
                <a:cs typeface="+mn-cs"/>
              </a:rPr>
              <a:t>JAK2</a:t>
            </a:r>
            <a:r>
              <a:rPr kumimoji="0" lang="en-US" altLang="en-US" sz="1100" b="0" i="1" u="none" strike="noStrike" kern="1200" cap="none" spc="0" normalizeH="0" baseline="0" noProof="0" dirty="0">
                <a:ln>
                  <a:noFill/>
                </a:ln>
                <a:solidFill>
                  <a:srgbClr val="404040"/>
                </a:solidFill>
                <a:effectLst/>
                <a:uLnTx/>
                <a:uFillTx/>
                <a:latin typeface="Arial" panose="020B0604020202020204" pitchFamily="34" charset="0"/>
                <a:ea typeface="+mn-ea"/>
                <a:cs typeface="+mn-cs"/>
              </a:rPr>
              <a:t>, </a:t>
            </a:r>
            <a:r>
              <a:rPr kumimoji="0" lang="en-US" altLang="en-US" sz="1100" b="0" i="1" u="none" strike="noStrike" kern="1200" cap="none" spc="0" normalizeH="0" baseline="0" noProof="0" dirty="0" err="1">
                <a:ln>
                  <a:noFill/>
                </a:ln>
                <a:solidFill>
                  <a:srgbClr val="404040"/>
                </a:solidFill>
                <a:effectLst/>
                <a:uLnTx/>
                <a:uFillTx/>
                <a:latin typeface="Arial" panose="020B0604020202020204" pitchFamily="34" charset="0"/>
                <a:ea typeface="+mn-ea"/>
                <a:cs typeface="+mn-cs"/>
              </a:rPr>
              <a:t>FLT3</a:t>
            </a:r>
            <a:r>
              <a:rPr kumimoji="0" lang="en-US" altLang="en-US" sz="1100" b="0" i="1" u="none" strike="noStrike" kern="1200" cap="none" spc="0" normalizeH="0" baseline="0" noProof="0" dirty="0">
                <a:ln>
                  <a:noFill/>
                </a:ln>
                <a:solidFill>
                  <a:srgbClr val="404040"/>
                </a:solidFill>
                <a:effectLst/>
                <a:uLnTx/>
                <a:uFillTx/>
                <a:latin typeface="Arial" panose="020B0604020202020204" pitchFamily="34" charset="0"/>
                <a:ea typeface="+mn-ea"/>
                <a:cs typeface="+mn-cs"/>
              </a:rPr>
              <a:t>, </a:t>
            </a:r>
            <a:r>
              <a:rPr kumimoji="0" lang="en-US" altLang="en-US" sz="1100" b="0" i="1" u="none" strike="noStrike" kern="1200" cap="none" spc="0" normalizeH="0" baseline="0" noProof="0" dirty="0" err="1">
                <a:ln>
                  <a:noFill/>
                </a:ln>
                <a:solidFill>
                  <a:srgbClr val="404040"/>
                </a:solidFill>
                <a:effectLst/>
                <a:uLnTx/>
                <a:uFillTx/>
                <a:latin typeface="Arial" panose="020B0604020202020204" pitchFamily="34" charset="0"/>
                <a:ea typeface="+mn-ea"/>
                <a:cs typeface="+mn-cs"/>
              </a:rPr>
              <a:t>IRAK1</a:t>
            </a:r>
            <a:r>
              <a:rPr kumimoji="0" lang="en-US" altLang="en-US" sz="1100" b="0" i="1" u="none" strike="noStrike" kern="1200" cap="none" spc="0" normalizeH="0" baseline="0" noProof="0" dirty="0">
                <a:ln>
                  <a:noFill/>
                </a:ln>
                <a:solidFill>
                  <a:srgbClr val="404040"/>
                </a:solidFill>
                <a:effectLst/>
                <a:uLnTx/>
                <a:uFillTx/>
                <a:latin typeface="Arial" panose="020B0604020202020204" pitchFamily="34" charset="0"/>
                <a:ea typeface="+mn-ea"/>
                <a:cs typeface="+mn-cs"/>
              </a:rPr>
              <a:t>, and </a:t>
            </a:r>
            <a:r>
              <a:rPr kumimoji="0" lang="en-US" altLang="en-US" sz="1100" b="0" i="1" u="none" strike="noStrike" kern="1200" cap="none" spc="0" normalizeH="0" baseline="0" noProof="0" dirty="0" err="1">
                <a:ln>
                  <a:noFill/>
                </a:ln>
                <a:solidFill>
                  <a:srgbClr val="404040"/>
                </a:solidFill>
                <a:effectLst/>
                <a:uLnTx/>
                <a:uFillTx/>
                <a:latin typeface="Arial" panose="020B0604020202020204" pitchFamily="34" charset="0"/>
                <a:ea typeface="+mn-ea"/>
                <a:cs typeface="+mn-cs"/>
              </a:rPr>
              <a:t>CSF1R</a:t>
            </a:r>
            <a:endParaRPr kumimoji="0" lang="en-US" altLang="en-US" sz="1100" b="0" i="1" u="none" strike="noStrike" kern="1200" cap="none" spc="0" normalizeH="0" baseline="0" noProof="0" dirty="0">
              <a:ln>
                <a:noFill/>
              </a:ln>
              <a:solidFill>
                <a:srgbClr val="404040"/>
              </a:solidFill>
              <a:effectLst/>
              <a:uLnTx/>
              <a:uFillTx/>
              <a:latin typeface="Arial" panose="020B0604020202020204" pitchFamily="34" charset="0"/>
              <a:ea typeface="+mn-ea"/>
              <a:cs typeface="+mn-cs"/>
            </a:endParaRPr>
          </a:p>
        </p:txBody>
      </p:sp>
      <p:sp>
        <p:nvSpPr>
          <p:cNvPr id="15" name="Rectangle 5">
            <a:extLst>
              <a:ext uri="{FF2B5EF4-FFF2-40B4-BE49-F238E27FC236}">
                <a16:creationId xmlns:a16="http://schemas.microsoft.com/office/drawing/2014/main" id="{5B0DD7F6-8211-44B5-8354-795FAEEFBD04}"/>
              </a:ext>
            </a:extLst>
          </p:cNvPr>
          <p:cNvSpPr>
            <a:spLocks noChangeArrowheads="1"/>
          </p:cNvSpPr>
          <p:nvPr/>
        </p:nvSpPr>
        <p:spPr bwMode="auto">
          <a:xfrm>
            <a:off x="3824748" y="1716249"/>
            <a:ext cx="205131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50" b="0" i="1" u="none" strike="noStrike" kern="1200" cap="none" spc="0" normalizeH="0" baseline="0" noProof="0" dirty="0" err="1">
                <a:ln>
                  <a:noFill/>
                </a:ln>
                <a:solidFill>
                  <a:srgbClr val="404040"/>
                </a:solidFill>
                <a:effectLst/>
                <a:uLnTx/>
                <a:uFillTx/>
                <a:latin typeface="Arial" panose="020B0604020202020204" pitchFamily="34" charset="0"/>
                <a:ea typeface="+mn-ea"/>
                <a:cs typeface="+mn-cs"/>
              </a:rPr>
              <a:t>M929I</a:t>
            </a:r>
            <a:r>
              <a:rPr kumimoji="0" lang="en-US" altLang="en-US" sz="1050" b="0" i="1" u="none" strike="noStrike" kern="1200" cap="none" spc="0" normalizeH="0" baseline="0" noProof="0" dirty="0">
                <a:ln>
                  <a:noFill/>
                </a:ln>
                <a:solidFill>
                  <a:srgbClr val="404040"/>
                </a:solidFill>
                <a:effectLst/>
                <a:uLnTx/>
                <a:uFillTx/>
                <a:latin typeface="Arial" panose="020B0604020202020204" pitchFamily="34" charset="0"/>
                <a:ea typeface="+mn-ea"/>
                <a:cs typeface="+mn-cs"/>
              </a:rPr>
              <a:t> mutation, gatekeeper mutation, </a:t>
            </a:r>
            <a:r>
              <a:rPr kumimoji="0" lang="en-US" altLang="en-US" sz="1050" b="0" i="1" u="none" strike="noStrike" kern="1200" cap="none" spc="0" normalizeH="0" baseline="0" noProof="0" dirty="0" err="1">
                <a:ln>
                  <a:noFill/>
                </a:ln>
                <a:solidFill>
                  <a:srgbClr val="404040"/>
                </a:solidFill>
                <a:effectLst/>
                <a:uLnTx/>
                <a:uFillTx/>
                <a:latin typeface="Arial" panose="020B0604020202020204" pitchFamily="34" charset="0"/>
                <a:ea typeface="+mn-ea"/>
                <a:cs typeface="+mn-cs"/>
              </a:rPr>
              <a:t>JAK2</a:t>
            </a:r>
            <a:r>
              <a:rPr kumimoji="0" lang="en-US" altLang="en-US" sz="1050" b="0" i="1" u="none" strike="noStrike" kern="1200" cap="none" spc="0" normalizeH="0" baseline="0" noProof="0" dirty="0">
                <a:ln>
                  <a:noFill/>
                </a:ln>
                <a:solidFill>
                  <a:srgbClr val="404040"/>
                </a:solidFill>
                <a:effectLst/>
                <a:uLnTx/>
                <a:uFillTx/>
                <a:latin typeface="Arial" panose="020B0604020202020204" pitchFamily="34" charset="0"/>
                <a:ea typeface="+mn-ea"/>
                <a:cs typeface="+mn-cs"/>
              </a:rPr>
              <a:t> inhibitor</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050" b="0" i="1" u="none" strike="noStrike" kern="1200" cap="none" spc="0" normalizeH="0" baseline="0" noProof="0" dirty="0">
              <a:ln>
                <a:noFill/>
              </a:ln>
              <a:solidFill>
                <a:srgbClr val="404040"/>
              </a:solidFill>
              <a:effectLst/>
              <a:uLnTx/>
              <a:uFillTx/>
              <a:latin typeface="Arial" panose="020B0604020202020204" pitchFamily="34" charset="0"/>
              <a:ea typeface="+mn-ea"/>
              <a:cs typeface="+mn-cs"/>
            </a:endParaRPr>
          </a:p>
        </p:txBody>
      </p:sp>
      <p:sp>
        <p:nvSpPr>
          <p:cNvPr id="16" name="TextBox 9">
            <a:extLst>
              <a:ext uri="{FF2B5EF4-FFF2-40B4-BE49-F238E27FC236}">
                <a16:creationId xmlns:a16="http://schemas.microsoft.com/office/drawing/2014/main" id="{8C28502C-13E2-4B59-850E-EA18707AC37F}"/>
              </a:ext>
            </a:extLst>
          </p:cNvPr>
          <p:cNvSpPr txBox="1">
            <a:spLocks noChangeArrowheads="1"/>
          </p:cNvSpPr>
          <p:nvPr/>
        </p:nvSpPr>
        <p:spPr bwMode="auto">
          <a:xfrm>
            <a:off x="1467405" y="4032373"/>
            <a:ext cx="13746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100" b="0" i="1" u="none" strike="noStrike" kern="1200" cap="none" spc="0" normalizeH="0" baseline="0" noProof="0" dirty="0">
                <a:ln>
                  <a:noFill/>
                </a:ln>
                <a:solidFill>
                  <a:srgbClr val="404040"/>
                </a:solidFill>
                <a:effectLst/>
                <a:uLnTx/>
                <a:uFillTx/>
                <a:latin typeface="Arial" panose="020B0604020202020204" pitchFamily="34" charset="0"/>
                <a:ea typeface="+mn-ea"/>
                <a:cs typeface="+mn-cs"/>
              </a:rPr>
              <a:t>Inhibits </a:t>
            </a:r>
            <a:r>
              <a:rPr kumimoji="0" lang="en-US" altLang="en-US" sz="1100" b="0" i="1" u="none" strike="noStrike" kern="1200" cap="none" spc="0" normalizeH="0" baseline="0" noProof="0" dirty="0" err="1">
                <a:ln>
                  <a:noFill/>
                </a:ln>
                <a:solidFill>
                  <a:srgbClr val="404040"/>
                </a:solidFill>
                <a:effectLst/>
                <a:uLnTx/>
                <a:uFillTx/>
                <a:latin typeface="Arial" panose="020B0604020202020204" pitchFamily="34" charset="0"/>
                <a:ea typeface="+mn-ea"/>
                <a:cs typeface="+mn-cs"/>
              </a:rPr>
              <a:t>JAK1</a:t>
            </a:r>
            <a:r>
              <a:rPr kumimoji="0" lang="en-US" altLang="en-US" sz="1100" b="0" i="1" u="none" strike="noStrike" kern="1200" cap="none" spc="0" normalizeH="0" baseline="0" noProof="0" dirty="0">
                <a:ln>
                  <a:noFill/>
                </a:ln>
                <a:solidFill>
                  <a:srgbClr val="404040"/>
                </a:solidFill>
                <a:effectLst/>
                <a:uLnTx/>
                <a:uFillTx/>
                <a:latin typeface="Arial" panose="020B0604020202020204" pitchFamily="34" charset="0"/>
                <a:ea typeface="+mn-ea"/>
                <a:cs typeface="+mn-cs"/>
              </a:rPr>
              <a:t>, </a:t>
            </a:r>
            <a:r>
              <a:rPr kumimoji="0" lang="en-US" altLang="en-US" sz="1100" b="0" i="1" u="none" strike="noStrike" kern="1200" cap="none" spc="0" normalizeH="0" baseline="0" noProof="0" dirty="0" err="1">
                <a:ln>
                  <a:noFill/>
                </a:ln>
                <a:solidFill>
                  <a:srgbClr val="404040"/>
                </a:solidFill>
                <a:effectLst/>
                <a:uLnTx/>
                <a:uFillTx/>
                <a:latin typeface="Arial" panose="020B0604020202020204" pitchFamily="34" charset="0"/>
                <a:ea typeface="+mn-ea"/>
                <a:cs typeface="+mn-cs"/>
              </a:rPr>
              <a:t>JAK2</a:t>
            </a:r>
            <a:r>
              <a:rPr kumimoji="0" lang="en-US" altLang="en-US" sz="1100" b="0" i="1" u="none" strike="noStrike" kern="1200" cap="none" spc="0" normalizeH="0" baseline="0" noProof="0" dirty="0">
                <a:ln>
                  <a:noFill/>
                </a:ln>
                <a:solidFill>
                  <a:srgbClr val="404040"/>
                </a:solidFill>
                <a:effectLst/>
                <a:uLnTx/>
                <a:uFillTx/>
                <a:latin typeface="Arial" panose="020B0604020202020204" pitchFamily="34" charset="0"/>
                <a:ea typeface="+mn-ea"/>
                <a:cs typeface="+mn-cs"/>
              </a:rPr>
              <a:t>, and </a:t>
            </a:r>
            <a:r>
              <a:rPr kumimoji="0" lang="en-US" altLang="en-US" sz="1100" b="0" i="1" u="none" strike="noStrike" kern="1200" cap="none" spc="0" normalizeH="0" baseline="0" noProof="0" dirty="0" err="1">
                <a:ln>
                  <a:noFill/>
                </a:ln>
                <a:solidFill>
                  <a:srgbClr val="404040"/>
                </a:solidFill>
                <a:effectLst/>
                <a:uLnTx/>
                <a:uFillTx/>
                <a:latin typeface="Arial" panose="020B0604020202020204" pitchFamily="34" charset="0"/>
                <a:ea typeface="+mn-ea"/>
                <a:cs typeface="+mn-cs"/>
              </a:rPr>
              <a:t>ACVR1</a:t>
            </a:r>
            <a:endParaRPr kumimoji="0" lang="en-US" altLang="en-US" sz="1100" b="0" i="1" u="none" strike="noStrike" kern="1200" cap="none" spc="0" normalizeH="0" baseline="0" noProof="0" dirty="0">
              <a:ln>
                <a:noFill/>
              </a:ln>
              <a:solidFill>
                <a:srgbClr val="404040"/>
              </a:solidFill>
              <a:effectLst/>
              <a:uLnTx/>
              <a:uFillTx/>
              <a:latin typeface="Arial" panose="020B0604020202020204" pitchFamily="34" charset="0"/>
              <a:ea typeface="+mn-ea"/>
              <a:cs typeface="+mn-cs"/>
            </a:endParaRPr>
          </a:p>
        </p:txBody>
      </p:sp>
      <p:sp>
        <p:nvSpPr>
          <p:cNvPr id="17" name="TextBox 1">
            <a:extLst>
              <a:ext uri="{FF2B5EF4-FFF2-40B4-BE49-F238E27FC236}">
                <a16:creationId xmlns:a16="http://schemas.microsoft.com/office/drawing/2014/main" id="{89FABFC9-7994-4525-A2B1-80FCCC33DD93}"/>
              </a:ext>
            </a:extLst>
          </p:cNvPr>
          <p:cNvSpPr txBox="1">
            <a:spLocks noChangeArrowheads="1"/>
          </p:cNvSpPr>
          <p:nvPr/>
        </p:nvSpPr>
        <p:spPr bwMode="auto">
          <a:xfrm>
            <a:off x="1853634" y="5920333"/>
            <a:ext cx="23487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mn-cs"/>
              </a:rPr>
              <a:t>Anilinopyrimidine Derivatives</a:t>
            </a:r>
          </a:p>
        </p:txBody>
      </p:sp>
      <p:sp>
        <p:nvSpPr>
          <p:cNvPr id="18" name="TextBox 2">
            <a:extLst>
              <a:ext uri="{FF2B5EF4-FFF2-40B4-BE49-F238E27FC236}">
                <a16:creationId xmlns:a16="http://schemas.microsoft.com/office/drawing/2014/main" id="{D51F9FCE-8778-4DFF-B199-148AF2F97132}"/>
              </a:ext>
            </a:extLst>
          </p:cNvPr>
          <p:cNvSpPr txBox="1">
            <a:spLocks noChangeArrowheads="1"/>
          </p:cNvSpPr>
          <p:nvPr/>
        </p:nvSpPr>
        <p:spPr bwMode="auto">
          <a:xfrm>
            <a:off x="3824747" y="1461679"/>
            <a:ext cx="930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mn-cs"/>
              </a:rPr>
              <a:t>Fedratinib</a:t>
            </a:r>
          </a:p>
        </p:txBody>
      </p:sp>
      <p:sp>
        <p:nvSpPr>
          <p:cNvPr id="19" name="TextBox 3">
            <a:extLst>
              <a:ext uri="{FF2B5EF4-FFF2-40B4-BE49-F238E27FC236}">
                <a16:creationId xmlns:a16="http://schemas.microsoft.com/office/drawing/2014/main" id="{D40D786D-C52C-438B-A61C-86843C592BAE}"/>
              </a:ext>
            </a:extLst>
          </p:cNvPr>
          <p:cNvSpPr txBox="1">
            <a:spLocks noChangeArrowheads="1"/>
          </p:cNvSpPr>
          <p:nvPr/>
        </p:nvSpPr>
        <p:spPr bwMode="auto">
          <a:xfrm>
            <a:off x="1217271" y="3678906"/>
            <a:ext cx="10935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err="1">
                <a:ln>
                  <a:noFill/>
                </a:ln>
                <a:solidFill>
                  <a:srgbClr val="404040"/>
                </a:solidFill>
                <a:effectLst/>
                <a:uLnTx/>
                <a:uFillTx/>
                <a:latin typeface="Arial" panose="020B0604020202020204" pitchFamily="34" charset="0"/>
                <a:ea typeface="+mn-ea"/>
                <a:cs typeface="+mn-cs"/>
              </a:rPr>
              <a:t>Momelotinib</a:t>
            </a:r>
            <a:endParaRPr kumimoji="0" lang="en-US" alt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mn-cs"/>
            </a:endParaRPr>
          </a:p>
        </p:txBody>
      </p:sp>
      <p:sp>
        <p:nvSpPr>
          <p:cNvPr id="20" name="TextBox 6">
            <a:extLst>
              <a:ext uri="{FF2B5EF4-FFF2-40B4-BE49-F238E27FC236}">
                <a16:creationId xmlns:a16="http://schemas.microsoft.com/office/drawing/2014/main" id="{B1035F24-CED7-4F9B-926C-15A89301913F}"/>
              </a:ext>
            </a:extLst>
          </p:cNvPr>
          <p:cNvSpPr txBox="1">
            <a:spLocks noChangeArrowheads="1"/>
          </p:cNvSpPr>
          <p:nvPr/>
        </p:nvSpPr>
        <p:spPr bwMode="auto">
          <a:xfrm>
            <a:off x="4498294" y="4638718"/>
            <a:ext cx="1143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100" b="0" i="1" u="none" strike="noStrike" kern="1200" cap="none" spc="0" normalizeH="0" baseline="0" noProof="0">
                <a:ln>
                  <a:noFill/>
                </a:ln>
                <a:solidFill>
                  <a:srgbClr val="404040"/>
                </a:solidFill>
                <a:effectLst/>
                <a:uLnTx/>
                <a:uFillTx/>
                <a:latin typeface="Arial" panose="020B0604020202020204" pitchFamily="34" charset="0"/>
                <a:ea typeface="+mn-ea"/>
                <a:cs typeface="+mn-cs"/>
              </a:rPr>
              <a:t>Macrocyclic</a:t>
            </a:r>
          </a:p>
        </p:txBody>
      </p:sp>
      <p:sp>
        <p:nvSpPr>
          <p:cNvPr id="21" name="TextBox 7">
            <a:extLst>
              <a:ext uri="{FF2B5EF4-FFF2-40B4-BE49-F238E27FC236}">
                <a16:creationId xmlns:a16="http://schemas.microsoft.com/office/drawing/2014/main" id="{AD82A4D0-5C3C-4154-9C0A-18D05DDF70B6}"/>
              </a:ext>
            </a:extLst>
          </p:cNvPr>
          <p:cNvSpPr txBox="1">
            <a:spLocks noChangeArrowheads="1"/>
          </p:cNvSpPr>
          <p:nvPr/>
        </p:nvSpPr>
        <p:spPr bwMode="auto">
          <a:xfrm>
            <a:off x="1611328" y="3093720"/>
            <a:ext cx="127631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100" b="0" i="1" u="none" strike="noStrike" kern="1200" cap="none" spc="0" normalizeH="0" baseline="0" noProof="0">
                <a:ln>
                  <a:noFill/>
                </a:ln>
                <a:solidFill>
                  <a:srgbClr val="404040"/>
                </a:solidFill>
                <a:effectLst/>
                <a:uLnTx/>
                <a:uFillTx/>
                <a:latin typeface="Arial" panose="020B0604020202020204" pitchFamily="34" charset="0"/>
                <a:ea typeface="+mn-ea"/>
                <a:cs typeface="+mn-cs"/>
              </a:rPr>
              <a:t>Pyrrolopyrimidine</a:t>
            </a:r>
          </a:p>
        </p:txBody>
      </p:sp>
      <p:sp>
        <p:nvSpPr>
          <p:cNvPr id="22" name="TextBox 5">
            <a:extLst>
              <a:ext uri="{FF2B5EF4-FFF2-40B4-BE49-F238E27FC236}">
                <a16:creationId xmlns:a16="http://schemas.microsoft.com/office/drawing/2014/main" id="{353464B3-E1A3-4601-B237-B7218ED5D666}"/>
              </a:ext>
            </a:extLst>
          </p:cNvPr>
          <p:cNvSpPr txBox="1">
            <a:spLocks noChangeArrowheads="1"/>
          </p:cNvSpPr>
          <p:nvPr/>
        </p:nvSpPr>
        <p:spPr bwMode="auto">
          <a:xfrm>
            <a:off x="3824747" y="3678906"/>
            <a:ext cx="886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err="1">
                <a:ln>
                  <a:noFill/>
                </a:ln>
                <a:solidFill>
                  <a:srgbClr val="404040"/>
                </a:solidFill>
                <a:effectLst/>
                <a:uLnTx/>
                <a:uFillTx/>
                <a:latin typeface="Arial" panose="020B0604020202020204" pitchFamily="34" charset="0"/>
                <a:ea typeface="+mn-ea"/>
                <a:cs typeface="+mn-cs"/>
              </a:rPr>
              <a:t>Pacritinib</a:t>
            </a:r>
            <a:endParaRPr kumimoji="0" lang="en-US" alt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mn-cs"/>
            </a:endParaRPr>
          </a:p>
        </p:txBody>
      </p:sp>
      <p:graphicFrame>
        <p:nvGraphicFramePr>
          <p:cNvPr id="23" name="Table 22">
            <a:extLst>
              <a:ext uri="{FF2B5EF4-FFF2-40B4-BE49-F238E27FC236}">
                <a16:creationId xmlns:a16="http://schemas.microsoft.com/office/drawing/2014/main" id="{6F4827DD-FFA4-4C3E-8A6C-35DCAE9A8B26}"/>
              </a:ext>
            </a:extLst>
          </p:cNvPr>
          <p:cNvGraphicFramePr>
            <a:graphicFrameLocks noGrp="1"/>
          </p:cNvGraphicFramePr>
          <p:nvPr>
            <p:extLst>
              <p:ext uri="{D42A27DB-BD31-4B8C-83A1-F6EECF244321}">
                <p14:modId xmlns:p14="http://schemas.microsoft.com/office/powerpoint/2010/main" val="3382397137"/>
              </p:ext>
            </p:extLst>
          </p:nvPr>
        </p:nvGraphicFramePr>
        <p:xfrm>
          <a:off x="5899535" y="1943698"/>
          <a:ext cx="6123428" cy="3348459"/>
        </p:xfrm>
        <a:graphic>
          <a:graphicData uri="http://schemas.openxmlformats.org/drawingml/2006/table">
            <a:tbl>
              <a:tblPr firstRow="1" bandRow="1">
                <a:tableStyleId>{7DF18680-E054-41AD-8BC1-D1AEF772440D}</a:tableStyleId>
              </a:tblPr>
              <a:tblGrid>
                <a:gridCol w="1225430">
                  <a:extLst>
                    <a:ext uri="{9D8B030D-6E8A-4147-A177-3AD203B41FA5}">
                      <a16:colId xmlns:a16="http://schemas.microsoft.com/office/drawing/2014/main" val="982583226"/>
                    </a:ext>
                  </a:extLst>
                </a:gridCol>
                <a:gridCol w="726095">
                  <a:extLst>
                    <a:ext uri="{9D8B030D-6E8A-4147-A177-3AD203B41FA5}">
                      <a16:colId xmlns:a16="http://schemas.microsoft.com/office/drawing/2014/main" val="1504053009"/>
                    </a:ext>
                  </a:extLst>
                </a:gridCol>
                <a:gridCol w="721250">
                  <a:extLst>
                    <a:ext uri="{9D8B030D-6E8A-4147-A177-3AD203B41FA5}">
                      <a16:colId xmlns:a16="http://schemas.microsoft.com/office/drawing/2014/main" val="1755847747"/>
                    </a:ext>
                  </a:extLst>
                </a:gridCol>
                <a:gridCol w="721250">
                  <a:extLst>
                    <a:ext uri="{9D8B030D-6E8A-4147-A177-3AD203B41FA5}">
                      <a16:colId xmlns:a16="http://schemas.microsoft.com/office/drawing/2014/main" val="2719551435"/>
                    </a:ext>
                  </a:extLst>
                </a:gridCol>
                <a:gridCol w="721250">
                  <a:extLst>
                    <a:ext uri="{9D8B030D-6E8A-4147-A177-3AD203B41FA5}">
                      <a16:colId xmlns:a16="http://schemas.microsoft.com/office/drawing/2014/main" val="814158586"/>
                    </a:ext>
                  </a:extLst>
                </a:gridCol>
                <a:gridCol w="2008153">
                  <a:extLst>
                    <a:ext uri="{9D8B030D-6E8A-4147-A177-3AD203B41FA5}">
                      <a16:colId xmlns:a16="http://schemas.microsoft.com/office/drawing/2014/main" val="2924871402"/>
                    </a:ext>
                  </a:extLst>
                </a:gridCol>
              </a:tblGrid>
              <a:tr h="375480">
                <a:tc rowSpan="2">
                  <a:txBody>
                    <a:bodyPr/>
                    <a:lstStyle/>
                    <a:p>
                      <a:endParaRPr lang="en-US" sz="1400" dirty="0"/>
                    </a:p>
                  </a:txBody>
                  <a:tcPr>
                    <a:lnR w="12700" cap="flat" cmpd="sng" algn="ctr">
                      <a:solidFill>
                        <a:schemeClr val="bg1"/>
                      </a:solidFill>
                      <a:prstDash val="solid"/>
                      <a:round/>
                      <a:headEnd type="none" w="med" len="med"/>
                      <a:tailEnd type="none" w="med" len="med"/>
                    </a:lnR>
                    <a:solidFill>
                      <a:schemeClr val="tx2"/>
                    </a:solidFill>
                  </a:tcPr>
                </a:tc>
                <a:tc gridSpan="4">
                  <a:txBody>
                    <a:bodyPr/>
                    <a:lstStyle/>
                    <a:p>
                      <a:pPr algn="ctr"/>
                      <a:r>
                        <a:rPr lang="en-US" sz="1400"/>
                        <a:t>IC</a:t>
                      </a:r>
                      <a:r>
                        <a:rPr lang="en-US" sz="1400" baseline="-25000"/>
                        <a:t>50</a:t>
                      </a:r>
                      <a:r>
                        <a:rPr lang="en-US" sz="1400"/>
                        <a:t> (nanomolar)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algn="ctr"/>
                      <a:endParaRPr lang="en-US" sz="1400"/>
                    </a:p>
                    <a:p>
                      <a:pPr algn="ctr"/>
                      <a:r>
                        <a:rPr lang="en-US" sz="1400"/>
                        <a:t>AEs</a:t>
                      </a:r>
                      <a:endParaRPr lang="en-US" sz="1400" b="1">
                        <a:solidFill>
                          <a:schemeClr val="bg1"/>
                        </a:solidFill>
                      </a:endParaRPr>
                    </a:p>
                  </a:txBody>
                  <a:tcPr anchor="b">
                    <a:lnL w="127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3043851054"/>
                  </a:ext>
                </a:extLst>
              </a:tr>
              <a:tr h="375480">
                <a:tc vMerge="1">
                  <a:txBody>
                    <a:bodyPr/>
                    <a:lstStyle/>
                    <a:p>
                      <a:endParaRPr lang="en-US" dirty="0"/>
                    </a:p>
                  </a:txBody>
                  <a:tcPr/>
                </a:tc>
                <a:tc>
                  <a:txBody>
                    <a:bodyPr/>
                    <a:lstStyle/>
                    <a:p>
                      <a:pPr algn="ctr"/>
                      <a:r>
                        <a:rPr lang="en-US" sz="1400" dirty="0" err="1">
                          <a:solidFill>
                            <a:schemeClr val="bg1"/>
                          </a:solidFill>
                        </a:rPr>
                        <a:t>JAK1</a:t>
                      </a:r>
                      <a:endParaRPr lang="en-US" sz="1400"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sz="1400" dirty="0" err="1">
                          <a:solidFill>
                            <a:schemeClr val="bg1"/>
                          </a:solidFill>
                        </a:rPr>
                        <a:t>JAK2</a:t>
                      </a:r>
                      <a:endParaRPr lang="en-US" sz="1400"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sz="1400" dirty="0" err="1">
                          <a:solidFill>
                            <a:schemeClr val="bg1"/>
                          </a:solidFill>
                        </a:rPr>
                        <a:t>JAK3</a:t>
                      </a:r>
                      <a:endParaRPr lang="en-US" sz="1400"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sz="1400">
                          <a:solidFill>
                            <a:schemeClr val="bg1"/>
                          </a:solidFill>
                        </a:rPr>
                        <a:t>TYK2</a:t>
                      </a:r>
                      <a:endParaRPr lang="en-US" sz="1400" b="1">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vMerge="1">
                  <a:txBody>
                    <a:bodyPr/>
                    <a:lstStyle/>
                    <a:p>
                      <a:endParaRPr lang="en-US" b="1" dirty="0">
                        <a:solidFill>
                          <a:schemeClr val="bg1"/>
                        </a:solidFill>
                      </a:endParaRPr>
                    </a:p>
                  </a:txBody>
                  <a:tcPr>
                    <a:solidFill>
                      <a:schemeClr val="accent1"/>
                    </a:solidFill>
                  </a:tcPr>
                </a:tc>
                <a:extLst>
                  <a:ext uri="{0D108BD9-81ED-4DB2-BD59-A6C34878D82A}">
                    <a16:rowId xmlns:a16="http://schemas.microsoft.com/office/drawing/2014/main" val="1046757919"/>
                  </a:ext>
                </a:extLst>
              </a:tr>
              <a:tr h="740673">
                <a:tc>
                  <a:txBody>
                    <a:bodyPr/>
                    <a:lstStyle/>
                    <a:p>
                      <a:r>
                        <a:rPr lang="en-US" sz="1400" dirty="0" err="1">
                          <a:solidFill>
                            <a:srgbClr val="000000"/>
                          </a:solidFill>
                        </a:rPr>
                        <a:t>Ruxolitinib</a:t>
                      </a:r>
                      <a:endParaRPr lang="en-US" sz="1400" b="1" dirty="0">
                        <a:solidFill>
                          <a:srgbClr val="000000"/>
                        </a:solidFill>
                      </a:endParaRPr>
                    </a:p>
                  </a:txBody>
                  <a:tcPr anchor="ctr">
                    <a:solidFill>
                      <a:schemeClr val="bg1">
                        <a:lumMod val="95000"/>
                      </a:schemeClr>
                    </a:solidFill>
                  </a:tcPr>
                </a:tc>
                <a:tc>
                  <a:txBody>
                    <a:bodyPr/>
                    <a:lstStyle/>
                    <a:p>
                      <a:pPr algn="ctr"/>
                      <a:r>
                        <a:rPr lang="en-US" sz="1400">
                          <a:solidFill>
                            <a:srgbClr val="000000"/>
                          </a:solidFill>
                        </a:rPr>
                        <a:t>2.8</a:t>
                      </a: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US" sz="1400" dirty="0">
                          <a:solidFill>
                            <a:srgbClr val="000000"/>
                          </a:solidFill>
                        </a:rPr>
                        <a:t>4.5</a:t>
                      </a: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US" sz="1400">
                          <a:solidFill>
                            <a:srgbClr val="000000"/>
                          </a:solidFill>
                        </a:rPr>
                        <a:t>322</a:t>
                      </a: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US" sz="1400">
                          <a:solidFill>
                            <a:srgbClr val="000000"/>
                          </a:solidFill>
                        </a:rPr>
                        <a:t>30</a:t>
                      </a: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indent="0">
                        <a:buFont typeface="Arial" panose="020B0604020202020204" pitchFamily="34" charset="0"/>
                        <a:buNone/>
                      </a:pPr>
                      <a:r>
                        <a:rPr lang="en-US" sz="1400">
                          <a:solidFill>
                            <a:srgbClr val="000000"/>
                          </a:solidFill>
                        </a:rPr>
                        <a:t>Cytopenias (anemia, thrombocytopenia), infection</a:t>
                      </a:r>
                    </a:p>
                  </a:txBody>
                  <a:tcPr>
                    <a:solidFill>
                      <a:schemeClr val="bg1">
                        <a:lumMod val="95000"/>
                      </a:schemeClr>
                    </a:solidFill>
                  </a:tcPr>
                </a:tc>
                <a:extLst>
                  <a:ext uri="{0D108BD9-81ED-4DB2-BD59-A6C34878D82A}">
                    <a16:rowId xmlns:a16="http://schemas.microsoft.com/office/drawing/2014/main" val="3140385909"/>
                  </a:ext>
                </a:extLst>
              </a:tr>
              <a:tr h="524643">
                <a:tc>
                  <a:txBody>
                    <a:bodyPr/>
                    <a:lstStyle/>
                    <a:p>
                      <a:r>
                        <a:rPr lang="en-US" sz="1400">
                          <a:solidFill>
                            <a:srgbClr val="000000"/>
                          </a:solidFill>
                        </a:rPr>
                        <a:t>Fedratinib</a:t>
                      </a:r>
                      <a:endParaRPr lang="en-US" sz="1400" b="1">
                        <a:solidFill>
                          <a:srgbClr val="000000"/>
                        </a:solidFill>
                      </a:endParaRPr>
                    </a:p>
                  </a:txBody>
                  <a:tcPr anchor="ctr">
                    <a:solidFill>
                      <a:schemeClr val="bg1">
                        <a:lumMod val="95000"/>
                      </a:schemeClr>
                    </a:solidFill>
                  </a:tcPr>
                </a:tc>
                <a:tc>
                  <a:txBody>
                    <a:bodyPr/>
                    <a:lstStyle/>
                    <a:p>
                      <a:pPr algn="ctr"/>
                      <a:r>
                        <a:rPr lang="en-US" sz="1400">
                          <a:solidFill>
                            <a:srgbClr val="000000"/>
                          </a:solidFill>
                        </a:rPr>
                        <a:t>105</a:t>
                      </a:r>
                    </a:p>
                  </a:txBody>
                  <a:tcPr anchor="ctr">
                    <a:solidFill>
                      <a:schemeClr val="bg1">
                        <a:lumMod val="95000"/>
                      </a:schemeClr>
                    </a:solidFill>
                  </a:tcPr>
                </a:tc>
                <a:tc>
                  <a:txBody>
                    <a:bodyPr/>
                    <a:lstStyle/>
                    <a:p>
                      <a:pPr algn="ctr"/>
                      <a:r>
                        <a:rPr lang="en-US" sz="1400">
                          <a:solidFill>
                            <a:srgbClr val="000000"/>
                          </a:solidFill>
                        </a:rPr>
                        <a:t>3</a:t>
                      </a:r>
                    </a:p>
                  </a:txBody>
                  <a:tcPr anchor="ctr">
                    <a:solidFill>
                      <a:schemeClr val="bg1">
                        <a:lumMod val="95000"/>
                      </a:schemeClr>
                    </a:solidFill>
                  </a:tcPr>
                </a:tc>
                <a:tc>
                  <a:txBody>
                    <a:bodyPr/>
                    <a:lstStyle/>
                    <a:p>
                      <a:pPr algn="ctr"/>
                      <a:r>
                        <a:rPr lang="en-US" sz="1400" dirty="0">
                          <a:solidFill>
                            <a:srgbClr val="000000"/>
                          </a:solidFill>
                        </a:rPr>
                        <a:t>&gt; 1000</a:t>
                      </a:r>
                    </a:p>
                  </a:txBody>
                  <a:tcPr marL="0" marR="0" marT="0" marB="0" anchor="ctr">
                    <a:solidFill>
                      <a:schemeClr val="bg1">
                        <a:lumMod val="95000"/>
                      </a:schemeClr>
                    </a:solidFill>
                  </a:tcPr>
                </a:tc>
                <a:tc>
                  <a:txBody>
                    <a:bodyPr/>
                    <a:lstStyle/>
                    <a:p>
                      <a:pPr algn="ctr"/>
                      <a:r>
                        <a:rPr lang="en-US" sz="1400" dirty="0">
                          <a:solidFill>
                            <a:srgbClr val="000000"/>
                          </a:solidFill>
                        </a:rPr>
                        <a:t>405</a:t>
                      </a:r>
                    </a:p>
                  </a:txBody>
                  <a:tcPr anchor="ctr">
                    <a:solidFill>
                      <a:schemeClr val="bg1">
                        <a:lumMod val="95000"/>
                      </a:schemeClr>
                    </a:solidFill>
                  </a:tcPr>
                </a:tc>
                <a:tc>
                  <a:txBody>
                    <a:bodyPr/>
                    <a:lstStyle/>
                    <a:p>
                      <a:pPr marL="0" indent="0">
                        <a:buFont typeface="Arial" panose="020B0604020202020204" pitchFamily="34" charset="0"/>
                        <a:buNone/>
                      </a:pPr>
                      <a:r>
                        <a:rPr lang="en-US" sz="1400" dirty="0">
                          <a:solidFill>
                            <a:srgbClr val="000000"/>
                          </a:solidFill>
                        </a:rPr>
                        <a:t>GI</a:t>
                      </a:r>
                      <a:r>
                        <a:rPr lang="en-US" sz="1400" baseline="0" dirty="0">
                          <a:solidFill>
                            <a:srgbClr val="000000"/>
                          </a:solidFill>
                        </a:rPr>
                        <a:t>, </a:t>
                      </a:r>
                      <a:r>
                        <a:rPr lang="en-US" sz="1400" dirty="0">
                          <a:solidFill>
                            <a:srgbClr val="000000"/>
                          </a:solidFill>
                        </a:rPr>
                        <a:t>Wernicke encephalopathy </a:t>
                      </a:r>
                    </a:p>
                  </a:txBody>
                  <a:tcPr>
                    <a:solidFill>
                      <a:schemeClr val="bg1">
                        <a:lumMod val="95000"/>
                      </a:schemeClr>
                    </a:solidFill>
                  </a:tcPr>
                </a:tc>
                <a:extLst>
                  <a:ext uri="{0D108BD9-81ED-4DB2-BD59-A6C34878D82A}">
                    <a16:rowId xmlns:a16="http://schemas.microsoft.com/office/drawing/2014/main" val="2675800122"/>
                  </a:ext>
                </a:extLst>
              </a:tr>
              <a:tr h="956703">
                <a:tc>
                  <a:txBody>
                    <a:bodyPr/>
                    <a:lstStyle/>
                    <a:p>
                      <a:r>
                        <a:rPr lang="en-US" sz="1400">
                          <a:solidFill>
                            <a:srgbClr val="000000"/>
                          </a:solidFill>
                        </a:rPr>
                        <a:t>Momelotinib</a:t>
                      </a:r>
                      <a:endParaRPr lang="en-US" sz="1400" b="1">
                        <a:solidFill>
                          <a:srgbClr val="000000"/>
                        </a:solidFill>
                      </a:endParaRPr>
                    </a:p>
                  </a:txBody>
                  <a:tcPr anchor="ctr">
                    <a:solidFill>
                      <a:schemeClr val="bg1">
                        <a:lumMod val="95000"/>
                      </a:schemeClr>
                    </a:solidFill>
                  </a:tcPr>
                </a:tc>
                <a:tc>
                  <a:txBody>
                    <a:bodyPr/>
                    <a:lstStyle/>
                    <a:p>
                      <a:pPr algn="ctr"/>
                      <a:r>
                        <a:rPr lang="en-US" sz="1400">
                          <a:solidFill>
                            <a:srgbClr val="000000"/>
                          </a:solidFill>
                        </a:rPr>
                        <a:t>11</a:t>
                      </a:r>
                    </a:p>
                  </a:txBody>
                  <a:tcPr anchor="ctr">
                    <a:solidFill>
                      <a:schemeClr val="bg1">
                        <a:lumMod val="95000"/>
                      </a:schemeClr>
                    </a:solidFill>
                  </a:tcPr>
                </a:tc>
                <a:tc>
                  <a:txBody>
                    <a:bodyPr/>
                    <a:lstStyle/>
                    <a:p>
                      <a:pPr algn="ctr"/>
                      <a:r>
                        <a:rPr lang="en-US" sz="1400">
                          <a:solidFill>
                            <a:srgbClr val="000000"/>
                          </a:solidFill>
                        </a:rPr>
                        <a:t>18</a:t>
                      </a:r>
                    </a:p>
                  </a:txBody>
                  <a:tcPr anchor="ctr">
                    <a:solidFill>
                      <a:schemeClr val="bg1">
                        <a:lumMod val="95000"/>
                      </a:schemeClr>
                    </a:solidFill>
                  </a:tcPr>
                </a:tc>
                <a:tc>
                  <a:txBody>
                    <a:bodyPr/>
                    <a:lstStyle/>
                    <a:p>
                      <a:pPr algn="ctr"/>
                      <a:r>
                        <a:rPr lang="en-US" sz="1400">
                          <a:solidFill>
                            <a:srgbClr val="000000"/>
                          </a:solidFill>
                        </a:rPr>
                        <a:t>155</a:t>
                      </a:r>
                    </a:p>
                  </a:txBody>
                  <a:tcPr anchor="ctr">
                    <a:solidFill>
                      <a:schemeClr val="bg1">
                        <a:lumMod val="95000"/>
                      </a:schemeClr>
                    </a:solidFill>
                  </a:tcPr>
                </a:tc>
                <a:tc>
                  <a:txBody>
                    <a:bodyPr/>
                    <a:lstStyle/>
                    <a:p>
                      <a:pPr algn="ctr"/>
                      <a:r>
                        <a:rPr lang="en-US" sz="1400">
                          <a:solidFill>
                            <a:srgbClr val="000000"/>
                          </a:solidFill>
                        </a:rPr>
                        <a:t>17</a:t>
                      </a:r>
                    </a:p>
                  </a:txBody>
                  <a:tcPr anchor="ctr">
                    <a:solidFill>
                      <a:schemeClr val="bg1">
                        <a:lumMod val="95000"/>
                      </a:schemeClr>
                    </a:solidFill>
                  </a:tcPr>
                </a:tc>
                <a:tc>
                  <a:txBody>
                    <a:bodyPr/>
                    <a:lstStyle/>
                    <a:p>
                      <a:pPr marL="0" indent="0">
                        <a:buFont typeface="Arial" panose="020B0604020202020204" pitchFamily="34" charset="0"/>
                        <a:buNone/>
                      </a:pPr>
                      <a:r>
                        <a:rPr lang="en-US" sz="1400" dirty="0">
                          <a:solidFill>
                            <a:srgbClr val="000000"/>
                          </a:solidFill>
                        </a:rPr>
                        <a:t>Increased amylase/lipase, thrombocytopenia,</a:t>
                      </a:r>
                      <a:r>
                        <a:rPr lang="en-US" sz="1400" baseline="0" dirty="0">
                          <a:solidFill>
                            <a:srgbClr val="000000"/>
                          </a:solidFill>
                        </a:rPr>
                        <a:t> </a:t>
                      </a:r>
                      <a:r>
                        <a:rPr lang="en-US" sz="1400" baseline="0" dirty="0" err="1">
                          <a:solidFill>
                            <a:srgbClr val="000000"/>
                          </a:solidFill>
                        </a:rPr>
                        <a:t>PN</a:t>
                      </a:r>
                      <a:endParaRPr lang="en-US" sz="1400" dirty="0">
                        <a:solidFill>
                          <a:srgbClr val="000000"/>
                        </a:solidFill>
                      </a:endParaRPr>
                    </a:p>
                  </a:txBody>
                  <a:tcPr>
                    <a:solidFill>
                      <a:schemeClr val="bg1">
                        <a:lumMod val="95000"/>
                      </a:schemeClr>
                    </a:solidFill>
                  </a:tcPr>
                </a:tc>
                <a:extLst>
                  <a:ext uri="{0D108BD9-81ED-4DB2-BD59-A6C34878D82A}">
                    <a16:rowId xmlns:a16="http://schemas.microsoft.com/office/drawing/2014/main" val="489690142"/>
                  </a:ext>
                </a:extLst>
              </a:tr>
              <a:tr h="375480">
                <a:tc>
                  <a:txBody>
                    <a:bodyPr/>
                    <a:lstStyle/>
                    <a:p>
                      <a:r>
                        <a:rPr lang="en-US" sz="1400">
                          <a:solidFill>
                            <a:srgbClr val="000000"/>
                          </a:solidFill>
                        </a:rPr>
                        <a:t>Pacritinib</a:t>
                      </a:r>
                      <a:endParaRPr lang="en-US" sz="1400" b="1">
                        <a:solidFill>
                          <a:srgbClr val="000000"/>
                        </a:solidFill>
                      </a:endParaRPr>
                    </a:p>
                  </a:txBody>
                  <a:tcPr anchor="ctr">
                    <a:solidFill>
                      <a:schemeClr val="bg1">
                        <a:lumMod val="95000"/>
                      </a:schemeClr>
                    </a:solidFill>
                  </a:tcPr>
                </a:tc>
                <a:tc>
                  <a:txBody>
                    <a:bodyPr/>
                    <a:lstStyle/>
                    <a:p>
                      <a:pPr algn="ctr"/>
                      <a:r>
                        <a:rPr lang="en-US" sz="1400">
                          <a:solidFill>
                            <a:srgbClr val="000000"/>
                          </a:solidFill>
                        </a:rPr>
                        <a:t>1280</a:t>
                      </a:r>
                    </a:p>
                  </a:txBody>
                  <a:tcPr anchor="ctr">
                    <a:solidFill>
                      <a:schemeClr val="bg1">
                        <a:lumMod val="95000"/>
                      </a:schemeClr>
                    </a:solidFill>
                  </a:tcPr>
                </a:tc>
                <a:tc>
                  <a:txBody>
                    <a:bodyPr/>
                    <a:lstStyle/>
                    <a:p>
                      <a:pPr algn="ctr"/>
                      <a:r>
                        <a:rPr lang="en-US" sz="1400">
                          <a:solidFill>
                            <a:srgbClr val="000000"/>
                          </a:solidFill>
                        </a:rPr>
                        <a:t>6</a:t>
                      </a:r>
                    </a:p>
                  </a:txBody>
                  <a:tcPr anchor="ctr">
                    <a:solidFill>
                      <a:schemeClr val="bg1">
                        <a:lumMod val="95000"/>
                      </a:schemeClr>
                    </a:solidFill>
                  </a:tcPr>
                </a:tc>
                <a:tc>
                  <a:txBody>
                    <a:bodyPr/>
                    <a:lstStyle/>
                    <a:p>
                      <a:pPr algn="ctr"/>
                      <a:r>
                        <a:rPr lang="en-US" sz="1400">
                          <a:solidFill>
                            <a:srgbClr val="000000"/>
                          </a:solidFill>
                        </a:rPr>
                        <a:t>18.3</a:t>
                      </a:r>
                    </a:p>
                  </a:txBody>
                  <a:tcPr anchor="ctr">
                    <a:solidFill>
                      <a:schemeClr val="bg1">
                        <a:lumMod val="95000"/>
                      </a:schemeClr>
                    </a:solidFill>
                  </a:tcPr>
                </a:tc>
                <a:tc>
                  <a:txBody>
                    <a:bodyPr/>
                    <a:lstStyle/>
                    <a:p>
                      <a:pPr algn="ctr"/>
                      <a:r>
                        <a:rPr lang="en-US" sz="1400">
                          <a:solidFill>
                            <a:srgbClr val="000000"/>
                          </a:solidFill>
                        </a:rPr>
                        <a:t>27</a:t>
                      </a:r>
                    </a:p>
                  </a:txBody>
                  <a:tcPr anchor="ctr">
                    <a:solidFill>
                      <a:schemeClr val="bg1">
                        <a:lumMod val="95000"/>
                      </a:schemeClr>
                    </a:solidFill>
                  </a:tcPr>
                </a:tc>
                <a:tc>
                  <a:txBody>
                    <a:bodyPr/>
                    <a:lstStyle/>
                    <a:p>
                      <a:pPr marL="0" indent="0">
                        <a:buFont typeface="Arial" panose="020B0604020202020204" pitchFamily="34" charset="0"/>
                        <a:buNone/>
                      </a:pPr>
                      <a:r>
                        <a:rPr lang="en-US" sz="1400" dirty="0">
                          <a:solidFill>
                            <a:srgbClr val="000000"/>
                          </a:solidFill>
                        </a:rPr>
                        <a:t>GI</a:t>
                      </a:r>
                      <a:r>
                        <a:rPr lang="en-US" sz="1400" baseline="0" dirty="0">
                          <a:solidFill>
                            <a:srgbClr val="000000"/>
                          </a:solidFill>
                        </a:rPr>
                        <a:t>, bleeding </a:t>
                      </a:r>
                      <a:endParaRPr lang="en-US" sz="1400" dirty="0">
                        <a:solidFill>
                          <a:srgbClr val="000000"/>
                        </a:solidFill>
                      </a:endParaRPr>
                    </a:p>
                  </a:txBody>
                  <a:tcPr>
                    <a:solidFill>
                      <a:schemeClr val="bg1">
                        <a:lumMod val="95000"/>
                      </a:schemeClr>
                    </a:solidFill>
                  </a:tcPr>
                </a:tc>
                <a:extLst>
                  <a:ext uri="{0D108BD9-81ED-4DB2-BD59-A6C34878D82A}">
                    <a16:rowId xmlns:a16="http://schemas.microsoft.com/office/drawing/2014/main" val="2986803004"/>
                  </a:ext>
                </a:extLst>
              </a:tr>
            </a:tbl>
          </a:graphicData>
        </a:graphic>
      </p:graphicFrame>
      <p:sp>
        <p:nvSpPr>
          <p:cNvPr id="25" name="Rectangle 24">
            <a:extLst>
              <a:ext uri="{FF2B5EF4-FFF2-40B4-BE49-F238E27FC236}">
                <a16:creationId xmlns:a16="http://schemas.microsoft.com/office/drawing/2014/main" id="{AB3D0796-D9A6-4824-B75E-42FD61B8FA9B}"/>
              </a:ext>
            </a:extLst>
          </p:cNvPr>
          <p:cNvSpPr/>
          <p:nvPr/>
        </p:nvSpPr>
        <p:spPr>
          <a:xfrm rot="16200000">
            <a:off x="4125094" y="2376645"/>
            <a:ext cx="114243" cy="2380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8" name="TextBox 5">
            <a:extLst>
              <a:ext uri="{FF2B5EF4-FFF2-40B4-BE49-F238E27FC236}">
                <a16:creationId xmlns:a16="http://schemas.microsoft.com/office/drawing/2014/main" id="{E7B0DAFE-3000-476E-9187-E79CB503C940}"/>
              </a:ext>
            </a:extLst>
          </p:cNvPr>
          <p:cNvSpPr txBox="1">
            <a:spLocks noChangeArrowheads="1"/>
          </p:cNvSpPr>
          <p:nvPr/>
        </p:nvSpPr>
        <p:spPr bwMode="auto">
          <a:xfrm>
            <a:off x="1241335" y="1461679"/>
            <a:ext cx="982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err="1">
                <a:ln>
                  <a:noFill/>
                </a:ln>
                <a:solidFill>
                  <a:srgbClr val="404040"/>
                </a:solidFill>
                <a:effectLst/>
                <a:uLnTx/>
                <a:uFillTx/>
                <a:latin typeface="Arial" panose="020B0604020202020204" pitchFamily="34" charset="0"/>
                <a:ea typeface="+mn-ea"/>
                <a:cs typeface="+mn-cs"/>
              </a:rPr>
              <a:t>Ruxolitinib</a:t>
            </a:r>
            <a:endParaRPr kumimoji="0" lang="en-US" alt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mn-cs"/>
            </a:endParaRPr>
          </a:p>
        </p:txBody>
      </p:sp>
      <p:sp>
        <p:nvSpPr>
          <p:cNvPr id="38" name="Rectangle 37">
            <a:extLst>
              <a:ext uri="{FF2B5EF4-FFF2-40B4-BE49-F238E27FC236}">
                <a16:creationId xmlns:a16="http://schemas.microsoft.com/office/drawing/2014/main" id="{AD2BD13D-B003-45DC-B9FF-3A5343D30A07}"/>
              </a:ext>
            </a:extLst>
          </p:cNvPr>
          <p:cNvSpPr/>
          <p:nvPr/>
        </p:nvSpPr>
        <p:spPr>
          <a:xfrm>
            <a:off x="528846" y="1404328"/>
            <a:ext cx="2390070" cy="217627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39" name="Rectangle 38">
            <a:extLst>
              <a:ext uri="{FF2B5EF4-FFF2-40B4-BE49-F238E27FC236}">
                <a16:creationId xmlns:a16="http://schemas.microsoft.com/office/drawing/2014/main" id="{89DA0664-B791-4BB9-AC5A-7B0A3920AE44}"/>
              </a:ext>
            </a:extLst>
          </p:cNvPr>
          <p:cNvSpPr/>
          <p:nvPr/>
        </p:nvSpPr>
        <p:spPr>
          <a:xfrm>
            <a:off x="532332" y="3662312"/>
            <a:ext cx="2386584" cy="217627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0" name="Rectangle 39">
            <a:extLst>
              <a:ext uri="{FF2B5EF4-FFF2-40B4-BE49-F238E27FC236}">
                <a16:creationId xmlns:a16="http://schemas.microsoft.com/office/drawing/2014/main" id="{8698A737-5E2D-44AF-B301-6AA0BB7682BA}"/>
              </a:ext>
            </a:extLst>
          </p:cNvPr>
          <p:cNvSpPr/>
          <p:nvPr/>
        </p:nvSpPr>
        <p:spPr>
          <a:xfrm>
            <a:off x="2998643" y="1404328"/>
            <a:ext cx="2727808" cy="217627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1" name="Rectangle 40">
            <a:extLst>
              <a:ext uri="{FF2B5EF4-FFF2-40B4-BE49-F238E27FC236}">
                <a16:creationId xmlns:a16="http://schemas.microsoft.com/office/drawing/2014/main" id="{4E59D65E-0A1F-4E5C-80C0-5FE493555F3F}"/>
              </a:ext>
            </a:extLst>
          </p:cNvPr>
          <p:cNvSpPr/>
          <p:nvPr/>
        </p:nvSpPr>
        <p:spPr>
          <a:xfrm>
            <a:off x="2998643" y="3662312"/>
            <a:ext cx="2724912" cy="21769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 name="Footer Placeholder 3">
            <a:extLst>
              <a:ext uri="{FF2B5EF4-FFF2-40B4-BE49-F238E27FC236}">
                <a16:creationId xmlns:a16="http://schemas.microsoft.com/office/drawing/2014/main" id="{E13E0E24-C1DD-24A8-5CB2-5017CD742585}"/>
              </a:ext>
            </a:extLst>
          </p:cNvPr>
          <p:cNvSpPr>
            <a:spLocks noGrp="1"/>
          </p:cNvSpPr>
          <p:nvPr>
            <p:ph type="ftr" sz="quarter" idx="3"/>
          </p:nvPr>
        </p:nvSpPr>
        <p:spPr/>
        <p:txBody>
          <a:bodyPr/>
          <a:lstStyle/>
          <a:p>
            <a:pPr>
              <a:spcAft>
                <a:spcPts val="0"/>
              </a:spcAft>
            </a:pPr>
            <a:r>
              <a:rPr lang="en-US" sz="1050" dirty="0"/>
              <a:t>AE, adverse event; GI, gastrointestinal; </a:t>
            </a:r>
            <a:r>
              <a:rPr lang="en-US" sz="1050" dirty="0" err="1"/>
              <a:t>PN</a:t>
            </a:r>
            <a:r>
              <a:rPr lang="en-US" sz="1050" dirty="0"/>
              <a:t>, peripheral neuropathy</a:t>
            </a:r>
          </a:p>
          <a:p>
            <a:pPr>
              <a:spcAft>
                <a:spcPts val="0"/>
              </a:spcAft>
            </a:pPr>
            <a:endParaRPr lang="en-US" sz="1050" dirty="0"/>
          </a:p>
          <a:p>
            <a:pPr>
              <a:spcAft>
                <a:spcPts val="0"/>
              </a:spcAft>
            </a:pPr>
            <a:r>
              <a:rPr lang="en-US" sz="1050" dirty="0"/>
              <a:t>Duenas-Perez AB, et al. </a:t>
            </a:r>
            <a:r>
              <a:rPr lang="en-US" sz="1050" i="1" dirty="0" err="1"/>
              <a:t>Ther</a:t>
            </a:r>
            <a:r>
              <a:rPr lang="en-US" sz="1050" i="1" dirty="0"/>
              <a:t> Adv </a:t>
            </a:r>
            <a:r>
              <a:rPr lang="en-US" sz="1050" i="1" dirty="0" err="1"/>
              <a:t>Hematol</a:t>
            </a:r>
            <a:r>
              <a:rPr lang="en-US" sz="1050" i="1" dirty="0"/>
              <a:t>. </a:t>
            </a:r>
            <a:r>
              <a:rPr lang="en-US" sz="1050" dirty="0"/>
              <a:t>2015;6(4):186-201.</a:t>
            </a:r>
          </a:p>
        </p:txBody>
      </p:sp>
    </p:spTree>
    <p:extLst>
      <p:ext uri="{BB962C8B-B14F-4D97-AF65-F5344CB8AC3E}">
        <p14:creationId xmlns:p14="http://schemas.microsoft.com/office/powerpoint/2010/main" val="280083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COMFORT-I</a:t>
            </a:r>
            <a:br>
              <a:rPr lang="en-US" dirty="0">
                <a:solidFill>
                  <a:schemeClr val="tx1"/>
                </a:solidFill>
              </a:rPr>
            </a:br>
            <a:r>
              <a:rPr lang="en-US" sz="2800" i="1" dirty="0">
                <a:solidFill>
                  <a:schemeClr val="tx1"/>
                </a:solidFill>
              </a:rPr>
              <a:t>Worst Hematologic Laboratory Test Abnormalities</a:t>
            </a:r>
            <a:endParaRPr lang="en-US" i="1" dirty="0">
              <a:solidFill>
                <a:schemeClr val="tx1"/>
              </a:solidFill>
            </a:endParaRPr>
          </a:p>
        </p:txBody>
      </p:sp>
      <p:sp>
        <p:nvSpPr>
          <p:cNvPr id="2" name="Content Placeholder 1"/>
          <p:cNvSpPr>
            <a:spLocks noGrp="1"/>
          </p:cNvSpPr>
          <p:nvPr>
            <p:ph idx="4294967295"/>
          </p:nvPr>
        </p:nvSpPr>
        <p:spPr>
          <a:xfrm>
            <a:off x="1100263" y="4327927"/>
            <a:ext cx="10015538" cy="1857375"/>
          </a:xfrm>
          <a:solidFill>
            <a:schemeClr val="tx2">
              <a:lumMod val="10000"/>
              <a:lumOff val="90000"/>
            </a:schemeClr>
          </a:solidFill>
        </p:spPr>
        <p:txBody>
          <a:bodyPr>
            <a:noAutofit/>
          </a:bodyPr>
          <a:lstStyle/>
          <a:p>
            <a:pPr marL="234950" indent="-234950">
              <a:spcBef>
                <a:spcPts val="600"/>
              </a:spcBef>
            </a:pPr>
            <a:r>
              <a:rPr lang="en-US" sz="1800" b="0" dirty="0"/>
              <a:t> Management of hematologic abnormalities</a:t>
            </a:r>
            <a:r>
              <a:rPr lang="en-US" sz="1800" b="0" baseline="30000" dirty="0"/>
              <a:t>[b]</a:t>
            </a:r>
          </a:p>
          <a:p>
            <a:pPr lvl="1">
              <a:spcBef>
                <a:spcPts val="600"/>
              </a:spcBef>
              <a:buFont typeface="Franklin Gothic Book" panose="020B0503020102020204" pitchFamily="34" charset="0"/>
              <a:buChar char="–"/>
            </a:pPr>
            <a:r>
              <a:rPr lang="en-US" sz="1600" b="1" i="1" dirty="0"/>
              <a:t>Thrombocytopenia: </a:t>
            </a:r>
            <a:r>
              <a:rPr lang="en-US" sz="1600" b="0" dirty="0"/>
              <a:t>Generally reversible; usually managed by reducing the dose or by temporarily withholding ruxolitinib; if clinically indicated, platelet transfusions may be administered</a:t>
            </a:r>
          </a:p>
          <a:p>
            <a:pPr lvl="1">
              <a:spcBef>
                <a:spcPts val="600"/>
              </a:spcBef>
              <a:buFont typeface="Franklin Gothic Book" panose="020B0503020102020204" pitchFamily="34" charset="0"/>
              <a:buChar char="–"/>
            </a:pPr>
            <a:r>
              <a:rPr lang="en-US" sz="1600" b="1" i="1" dirty="0"/>
              <a:t>Anemia: </a:t>
            </a:r>
            <a:r>
              <a:rPr lang="en-US" sz="1600" b="0" dirty="0"/>
              <a:t>Some patients may require blood transfusions; dose modifications may also be considered</a:t>
            </a:r>
          </a:p>
          <a:p>
            <a:pPr lvl="1">
              <a:spcBef>
                <a:spcPts val="600"/>
              </a:spcBef>
              <a:buFont typeface="Franklin Gothic Book" panose="020B0503020102020204" pitchFamily="34" charset="0"/>
              <a:buChar char="–"/>
            </a:pPr>
            <a:r>
              <a:rPr lang="en-US" sz="1600" b="1" i="1" dirty="0"/>
              <a:t>Neutropenia (ANC &lt; 0.5 x 10</a:t>
            </a:r>
            <a:r>
              <a:rPr lang="en-US" sz="1600" b="1" i="1" baseline="30000" dirty="0"/>
              <a:t>9</a:t>
            </a:r>
            <a:r>
              <a:rPr lang="en-US" sz="1600" b="1" i="1" dirty="0"/>
              <a:t>/L</a:t>
            </a:r>
            <a:r>
              <a:rPr lang="en-US" sz="1600" b="1" dirty="0"/>
              <a:t>):</a:t>
            </a:r>
            <a:r>
              <a:rPr lang="en-US" sz="1600" b="0" dirty="0"/>
              <a:t> Generally reversible; managed by temporarily withholding ruxolitinib</a:t>
            </a:r>
            <a:endParaRPr lang="en-US" sz="1800" b="0" dirty="0"/>
          </a:p>
        </p:txBody>
      </p:sp>
      <p:graphicFrame>
        <p:nvGraphicFramePr>
          <p:cNvPr id="6" name="Group 43"/>
          <p:cNvGraphicFramePr>
            <a:graphicFrameLocks/>
          </p:cNvGraphicFramePr>
          <p:nvPr>
            <p:extLst>
              <p:ext uri="{D42A27DB-BD31-4B8C-83A1-F6EECF244321}">
                <p14:modId xmlns:p14="http://schemas.microsoft.com/office/powerpoint/2010/main" val="191576981"/>
              </p:ext>
            </p:extLst>
          </p:nvPr>
        </p:nvGraphicFramePr>
        <p:xfrm>
          <a:off x="1090099" y="1356925"/>
          <a:ext cx="10036406" cy="2010898"/>
        </p:xfrm>
        <a:graphic>
          <a:graphicData uri="http://schemas.openxmlformats.org/drawingml/2006/table">
            <a:tbl>
              <a:tblPr/>
              <a:tblGrid>
                <a:gridCol w="2819434">
                  <a:extLst>
                    <a:ext uri="{9D8B030D-6E8A-4147-A177-3AD203B41FA5}">
                      <a16:colId xmlns:a16="http://schemas.microsoft.com/office/drawing/2014/main" val="20000"/>
                    </a:ext>
                  </a:extLst>
                </a:gridCol>
                <a:gridCol w="1775853">
                  <a:extLst>
                    <a:ext uri="{9D8B030D-6E8A-4147-A177-3AD203B41FA5}">
                      <a16:colId xmlns:a16="http://schemas.microsoft.com/office/drawing/2014/main" val="20001"/>
                    </a:ext>
                  </a:extLst>
                </a:gridCol>
                <a:gridCol w="1877665">
                  <a:extLst>
                    <a:ext uri="{9D8B030D-6E8A-4147-A177-3AD203B41FA5}">
                      <a16:colId xmlns:a16="http://schemas.microsoft.com/office/drawing/2014/main" val="20002"/>
                    </a:ext>
                  </a:extLst>
                </a:gridCol>
                <a:gridCol w="1781727">
                  <a:extLst>
                    <a:ext uri="{9D8B030D-6E8A-4147-A177-3AD203B41FA5}">
                      <a16:colId xmlns:a16="http://schemas.microsoft.com/office/drawing/2014/main" val="20003"/>
                    </a:ext>
                  </a:extLst>
                </a:gridCol>
                <a:gridCol w="1781727">
                  <a:extLst>
                    <a:ext uri="{9D8B030D-6E8A-4147-A177-3AD203B41FA5}">
                      <a16:colId xmlns:a16="http://schemas.microsoft.com/office/drawing/2014/main" val="20004"/>
                    </a:ext>
                  </a:extLst>
                </a:gridCol>
              </a:tblGrid>
              <a:tr h="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mn-lt"/>
                        </a:rPr>
                        <a:t>Hematologic </a:t>
                      </a:r>
                      <a:br>
                        <a:rPr kumimoji="0" lang="en-US" sz="1600" b="1" i="0" u="none" strike="noStrike" cap="none" normalizeH="0" baseline="0" dirty="0">
                          <a:ln>
                            <a:noFill/>
                          </a:ln>
                          <a:solidFill>
                            <a:schemeClr val="bg1"/>
                          </a:solidFill>
                          <a:effectLst/>
                          <a:latin typeface="+mn-lt"/>
                        </a:rPr>
                      </a:br>
                      <a:r>
                        <a:rPr kumimoji="0" lang="en-US" sz="1600" b="1" i="0" u="none" strike="noStrike" cap="none" normalizeH="0" baseline="0" dirty="0">
                          <a:ln>
                            <a:noFill/>
                          </a:ln>
                          <a:solidFill>
                            <a:schemeClr val="bg1"/>
                          </a:solidFill>
                          <a:effectLst/>
                          <a:latin typeface="+mn-lt"/>
                        </a:rPr>
                        <a:t>adverse reactions</a:t>
                      </a:r>
                      <a:r>
                        <a:rPr kumimoji="0" lang="en-US" sz="1600" b="1" i="0" u="none" strike="noStrike" cap="none" normalizeH="0" baseline="30000" dirty="0">
                          <a:ln>
                            <a:noFill/>
                          </a:ln>
                          <a:solidFill>
                            <a:schemeClr val="bg1"/>
                          </a:solidFill>
                          <a:effectLst/>
                          <a:latin typeface="+mn-lt"/>
                        </a:rPr>
                        <a:t>[a]</a:t>
                      </a:r>
                    </a:p>
                  </a:txBody>
                  <a:tcPr marL="91433" marR="91433" marT="45643" marB="4564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mn-lt"/>
                        </a:rPr>
                        <a:t>Ruxolitinib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mn-lt"/>
                        </a:rPr>
                        <a:t>n=155</a:t>
                      </a: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bg1"/>
                        </a:solidFill>
                        <a:effectLst/>
                        <a:latin typeface="+mn-lt"/>
                      </a:endParaRP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mn-lt"/>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mn-lt"/>
                        </a:rPr>
                        <a:t>n=151</a:t>
                      </a: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bg1"/>
                        </a:solidFill>
                        <a:effectLst/>
                        <a:latin typeface="+mn-lt"/>
                      </a:endParaRP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569694547"/>
                  </a:ext>
                </a:extLst>
              </a:tr>
              <a:tr h="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bg1"/>
                        </a:solidFill>
                        <a:effectLst/>
                        <a:latin typeface="+mn-lt"/>
                      </a:endParaRP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mn-lt"/>
                        </a:rPr>
                        <a:t>All grades, %</a:t>
                      </a: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mn-lt"/>
                        </a:rPr>
                        <a:t>Grade 3/4, %</a:t>
                      </a: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mn-lt"/>
                        </a:rPr>
                        <a:t>All grades, %</a:t>
                      </a: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mn-lt"/>
                        </a:rPr>
                        <a:t>Grade 3/4, %</a:t>
                      </a: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0"/>
                  </a:ext>
                </a:extLst>
              </a:tr>
              <a:tr h="3656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Thrombocytopenia</a:t>
                      </a: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69.7</a:t>
                      </a:r>
                      <a:endParaRPr kumimoji="0" lang="en-US" sz="1600" b="1" i="0" u="none" strike="noStrike" cap="none" normalizeH="0" baseline="0">
                        <a:ln>
                          <a:noFill/>
                        </a:ln>
                        <a:solidFill>
                          <a:schemeClr val="tx1"/>
                        </a:solidFill>
                        <a:effectLst/>
                        <a:latin typeface="+mn-lt"/>
                      </a:endParaRP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12.9</a:t>
                      </a:r>
                      <a:endParaRPr kumimoji="0" lang="en-US" sz="1600" b="1" i="0" u="none" strike="noStrike" cap="none" normalizeH="0" baseline="0" dirty="0">
                        <a:ln>
                          <a:noFill/>
                        </a:ln>
                        <a:solidFill>
                          <a:schemeClr val="tx1"/>
                        </a:solidFill>
                        <a:effectLst/>
                        <a:latin typeface="+mn-lt"/>
                      </a:endParaRP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30.5</a:t>
                      </a: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1.3</a:t>
                      </a: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656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Anemia</a:t>
                      </a: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96.1</a:t>
                      </a:r>
                      <a:endParaRPr kumimoji="0" lang="en-US" sz="1600" b="1" i="0" u="none" strike="noStrike" cap="none" normalizeH="0" baseline="0">
                        <a:ln>
                          <a:noFill/>
                        </a:ln>
                        <a:solidFill>
                          <a:schemeClr val="tx1"/>
                        </a:solidFill>
                        <a:effectLst/>
                        <a:latin typeface="+mn-lt"/>
                      </a:endParaRP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rPr>
                        <a:t>45.2</a:t>
                      </a:r>
                      <a:endParaRPr kumimoji="0" lang="en-US" sz="1600" b="1" i="0" u="none" strike="noStrike" cap="none" normalizeH="0" baseline="0" dirty="0">
                        <a:ln>
                          <a:noFill/>
                        </a:ln>
                        <a:solidFill>
                          <a:schemeClr val="tx1"/>
                        </a:solidFill>
                        <a:effectLst/>
                        <a:latin typeface="+mn-lt"/>
                      </a:endParaRP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86.8</a:t>
                      </a: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19.2</a:t>
                      </a: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656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Neutropenia</a:t>
                      </a: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18.7</a:t>
                      </a:r>
                      <a:endParaRPr kumimoji="0" lang="en-US" sz="1600" b="1" i="0" u="none" strike="noStrike" cap="none" normalizeH="0" baseline="0">
                        <a:ln>
                          <a:noFill/>
                        </a:ln>
                        <a:solidFill>
                          <a:schemeClr val="tx1"/>
                        </a:solidFill>
                        <a:effectLst/>
                        <a:latin typeface="+mn-lt"/>
                      </a:endParaRP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rPr>
                        <a:t>7.1</a:t>
                      </a:r>
                      <a:endParaRPr kumimoji="0" lang="en-US" sz="1600" b="1" i="0" u="none" strike="noStrike" cap="none" normalizeH="0" baseline="0" dirty="0">
                        <a:ln>
                          <a:noFill/>
                        </a:ln>
                        <a:solidFill>
                          <a:schemeClr val="tx1"/>
                        </a:solidFill>
                        <a:effectLst/>
                        <a:latin typeface="+mn-lt"/>
                      </a:endParaRP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4.0</a:t>
                      </a: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rPr>
                        <a:t>2.0</a:t>
                      </a:r>
                    </a:p>
                  </a:txBody>
                  <a:tcPr marL="91433" marR="91433" marT="45643" marB="456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7" name="Rounded Rectangle 3"/>
          <p:cNvSpPr>
            <a:spLocks noChangeArrowheads="1"/>
          </p:cNvSpPr>
          <p:nvPr/>
        </p:nvSpPr>
        <p:spPr bwMode="auto">
          <a:xfrm>
            <a:off x="1090098" y="3511838"/>
            <a:ext cx="10036405" cy="657060"/>
          </a:xfrm>
          <a:prstGeom prst="rect">
            <a:avLst/>
          </a:prstGeom>
          <a:solidFill>
            <a:schemeClr val="bg1">
              <a:lumMod val="95000"/>
            </a:schemeClr>
          </a:solidFill>
          <a:ln w="19050">
            <a:no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404040"/>
                </a:solidFill>
                <a:effectLst/>
                <a:uLnTx/>
                <a:uFillTx/>
                <a:latin typeface="+mn-lt"/>
                <a:ea typeface="+mn-ea"/>
                <a:cs typeface="+mn-cs"/>
              </a:rPr>
              <a:t>Hematologic adverse reactions rarely led to treatment discontinuation. The following percentages are </a:t>
            </a:r>
            <a:br>
              <a:rPr kumimoji="0" lang="en-US" altLang="en-US" sz="1600" b="0" i="0" u="none" strike="noStrike" kern="1200" cap="none" spc="0" normalizeH="0" baseline="0" noProof="0" dirty="0">
                <a:ln>
                  <a:noFill/>
                </a:ln>
                <a:solidFill>
                  <a:srgbClr val="404040"/>
                </a:solidFill>
                <a:effectLst/>
                <a:uLnTx/>
                <a:uFillTx/>
                <a:latin typeface="+mn-lt"/>
                <a:ea typeface="+mn-ea"/>
                <a:cs typeface="+mn-cs"/>
              </a:rPr>
            </a:br>
            <a:r>
              <a:rPr kumimoji="0" lang="en-US" altLang="en-US" sz="1600" b="0" i="0" u="none" strike="noStrike" kern="1200" cap="none" spc="0" normalizeH="0" baseline="0" noProof="0" dirty="0">
                <a:ln>
                  <a:noFill/>
                </a:ln>
                <a:solidFill>
                  <a:srgbClr val="404040"/>
                </a:solidFill>
                <a:effectLst/>
                <a:uLnTx/>
                <a:uFillTx/>
                <a:latin typeface="+mn-lt"/>
                <a:ea typeface="+mn-ea"/>
                <a:cs typeface="+mn-cs"/>
              </a:rPr>
              <a:t>from both phase 3 studies: anemia (0.3%), thrombocytopenia (0.7%), neutropenia (1.0%)</a:t>
            </a:r>
          </a:p>
        </p:txBody>
      </p:sp>
      <p:sp>
        <p:nvSpPr>
          <p:cNvPr id="4" name="Footer Placeholder 3">
            <a:extLst>
              <a:ext uri="{FF2B5EF4-FFF2-40B4-BE49-F238E27FC236}">
                <a16:creationId xmlns:a16="http://schemas.microsoft.com/office/drawing/2014/main" id="{36DE1FB4-AB11-D438-4DC6-99EAF831ABD5}"/>
              </a:ext>
            </a:extLst>
          </p:cNvPr>
          <p:cNvSpPr>
            <a:spLocks noGrp="1"/>
          </p:cNvSpPr>
          <p:nvPr>
            <p:ph type="ftr" sz="quarter" idx="3"/>
          </p:nvPr>
        </p:nvSpPr>
        <p:spPr>
          <a:xfrm>
            <a:off x="609600" y="6055338"/>
            <a:ext cx="10744199" cy="743143"/>
          </a:xfrm>
        </p:spPr>
        <p:txBody>
          <a:bodyPr/>
          <a:lstStyle/>
          <a:p>
            <a:r>
              <a:rPr lang="en-US" sz="1050" dirty="0"/>
              <a:t>ANC, absolute neutrophil count</a:t>
            </a:r>
          </a:p>
          <a:p>
            <a:r>
              <a:rPr lang="en-US" sz="1050" dirty="0"/>
              <a:t>a. </a:t>
            </a:r>
            <a:r>
              <a:rPr lang="en-US" sz="1050" dirty="0" err="1"/>
              <a:t>Verstovsek</a:t>
            </a:r>
            <a:r>
              <a:rPr lang="en-US" sz="1050" dirty="0"/>
              <a:t> S, et al. </a:t>
            </a:r>
            <a:r>
              <a:rPr lang="en-US" sz="1050" i="1" dirty="0"/>
              <a:t>N </a:t>
            </a:r>
            <a:r>
              <a:rPr lang="en-US" sz="1050" i="1" dirty="0" err="1"/>
              <a:t>Engl</a:t>
            </a:r>
            <a:r>
              <a:rPr lang="en-US" sz="1050" i="1" dirty="0"/>
              <a:t> J Med. </a:t>
            </a:r>
            <a:r>
              <a:rPr lang="en-US" sz="1050" dirty="0"/>
              <a:t>2012;366(9):799-807. b. </a:t>
            </a:r>
            <a:r>
              <a:rPr lang="en-US" sz="1050" dirty="0" err="1"/>
              <a:t>Talpaz</a:t>
            </a:r>
            <a:r>
              <a:rPr lang="en-US" sz="1050" dirty="0"/>
              <a:t> M, et al. </a:t>
            </a:r>
            <a:r>
              <a:rPr lang="en-US" sz="1050" i="1" dirty="0"/>
              <a:t>J </a:t>
            </a:r>
            <a:r>
              <a:rPr lang="en-US" sz="1050" i="1" dirty="0" err="1"/>
              <a:t>Hematol</a:t>
            </a:r>
            <a:r>
              <a:rPr lang="en-US" sz="1050" i="1" dirty="0"/>
              <a:t> Oncol. </a:t>
            </a:r>
            <a:r>
              <a:rPr lang="en-US" sz="1050" dirty="0"/>
              <a:t>2013;6(1):81-91. </a:t>
            </a:r>
          </a:p>
        </p:txBody>
      </p:sp>
    </p:spTree>
    <p:extLst>
      <p:ext uri="{BB962C8B-B14F-4D97-AF65-F5344CB8AC3E}">
        <p14:creationId xmlns:p14="http://schemas.microsoft.com/office/powerpoint/2010/main" val="297863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177C-2B8D-466C-9FEB-A70079B8042A}"/>
              </a:ext>
            </a:extLst>
          </p:cNvPr>
          <p:cNvSpPr>
            <a:spLocks noGrp="1"/>
          </p:cNvSpPr>
          <p:nvPr>
            <p:ph type="title"/>
          </p:nvPr>
        </p:nvSpPr>
        <p:spPr>
          <a:xfrm>
            <a:off x="320836" y="199505"/>
            <a:ext cx="11674642" cy="1185577"/>
          </a:xfrm>
        </p:spPr>
        <p:txBody>
          <a:bodyPr>
            <a:noAutofit/>
          </a:bodyPr>
          <a:lstStyle/>
          <a:p>
            <a:r>
              <a:rPr lang="en-US" sz="2600" noProof="0" dirty="0"/>
              <a:t>JAKARTA-1: First-Line Fedratinib in Primary or Secondary Myelofibrosis </a:t>
            </a:r>
            <a:r>
              <a:rPr lang="en-US" sz="2400" i="1" noProof="0" dirty="0"/>
              <a:t>Adverse Events</a:t>
            </a:r>
            <a:endParaRPr lang="en-US" sz="2600" i="1" noProof="0" dirty="0"/>
          </a:p>
        </p:txBody>
      </p:sp>
      <p:graphicFrame>
        <p:nvGraphicFramePr>
          <p:cNvPr id="6" name="Table 5">
            <a:extLst>
              <a:ext uri="{FF2B5EF4-FFF2-40B4-BE49-F238E27FC236}">
                <a16:creationId xmlns:a16="http://schemas.microsoft.com/office/drawing/2014/main" id="{88C80D92-651F-43E6-85CC-81FD71D8A97F}"/>
              </a:ext>
            </a:extLst>
          </p:cNvPr>
          <p:cNvGraphicFramePr>
            <a:graphicFrameLocks noGrp="1"/>
          </p:cNvGraphicFramePr>
          <p:nvPr/>
        </p:nvGraphicFramePr>
        <p:xfrm>
          <a:off x="503535" y="1397000"/>
          <a:ext cx="8108725" cy="4785360"/>
        </p:xfrm>
        <a:graphic>
          <a:graphicData uri="http://schemas.openxmlformats.org/drawingml/2006/table">
            <a:tbl>
              <a:tblPr firstRow="1">
                <a:tableStyleId>{5940675A-B579-460E-94D1-54222C63F5DA}</a:tableStyleId>
              </a:tblPr>
              <a:tblGrid>
                <a:gridCol w="1765300">
                  <a:extLst>
                    <a:ext uri="{9D8B030D-6E8A-4147-A177-3AD203B41FA5}">
                      <a16:colId xmlns:a16="http://schemas.microsoft.com/office/drawing/2014/main" val="20000"/>
                    </a:ext>
                  </a:extLst>
                </a:gridCol>
                <a:gridCol w="1039208">
                  <a:extLst>
                    <a:ext uri="{9D8B030D-6E8A-4147-A177-3AD203B41FA5}">
                      <a16:colId xmlns:a16="http://schemas.microsoft.com/office/drawing/2014/main" val="4142415266"/>
                    </a:ext>
                  </a:extLst>
                </a:gridCol>
                <a:gridCol w="1075267">
                  <a:extLst>
                    <a:ext uri="{9D8B030D-6E8A-4147-A177-3AD203B41FA5}">
                      <a16:colId xmlns:a16="http://schemas.microsoft.com/office/drawing/2014/main" val="20002"/>
                    </a:ext>
                  </a:extLst>
                </a:gridCol>
                <a:gridCol w="1039208">
                  <a:extLst>
                    <a:ext uri="{9D8B030D-6E8A-4147-A177-3AD203B41FA5}">
                      <a16:colId xmlns:a16="http://schemas.microsoft.com/office/drawing/2014/main" val="20003"/>
                    </a:ext>
                  </a:extLst>
                </a:gridCol>
                <a:gridCol w="1075267">
                  <a:extLst>
                    <a:ext uri="{9D8B030D-6E8A-4147-A177-3AD203B41FA5}">
                      <a16:colId xmlns:a16="http://schemas.microsoft.com/office/drawing/2014/main" val="20004"/>
                    </a:ext>
                  </a:extLst>
                </a:gridCol>
                <a:gridCol w="1039208">
                  <a:extLst>
                    <a:ext uri="{9D8B030D-6E8A-4147-A177-3AD203B41FA5}">
                      <a16:colId xmlns:a16="http://schemas.microsoft.com/office/drawing/2014/main" val="20005"/>
                    </a:ext>
                  </a:extLst>
                </a:gridCol>
                <a:gridCol w="1075267">
                  <a:extLst>
                    <a:ext uri="{9D8B030D-6E8A-4147-A177-3AD203B41FA5}">
                      <a16:colId xmlns:a16="http://schemas.microsoft.com/office/drawing/2014/main" val="20006"/>
                    </a:ext>
                  </a:extLst>
                </a:gridCol>
              </a:tblGrid>
              <a:tr h="259080">
                <a:tc rowSpan="2">
                  <a:txBody>
                    <a:bodyPr/>
                    <a:lstStyle/>
                    <a:p>
                      <a:r>
                        <a:rPr lang="en-US" sz="1500" b="1" dirty="0"/>
                        <a:t>Adverse event, %</a:t>
                      </a: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gridSpan="2">
                  <a:txBody>
                    <a:bodyPr/>
                    <a:lstStyle/>
                    <a:p>
                      <a:pPr algn="ctr"/>
                      <a:r>
                        <a:rPr lang="en-US" sz="1200" b="1" dirty="0">
                          <a:solidFill>
                            <a:schemeClr val="bg1"/>
                          </a:solidFill>
                        </a:rPr>
                        <a:t>Fedratinib 400 mg (n=96)</a:t>
                      </a: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F2C73"/>
                    </a:solidFill>
                  </a:tcPr>
                </a:tc>
                <a:tc hMerge="1">
                  <a:txBody>
                    <a:bodyPr/>
                    <a:lstStyle/>
                    <a:p>
                      <a:endParaRPr lang="en-US" sz="80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Fedratinib 500 mg (n=97)</a:t>
                      </a:r>
                      <a:endParaRPr lang="en-US" sz="1200" b="1" dirty="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2A7ABF"/>
                    </a:solidFill>
                  </a:tcPr>
                </a:tc>
                <a:tc hMerge="1">
                  <a:txBody>
                    <a:bodyPr/>
                    <a:lstStyle/>
                    <a:p>
                      <a:endParaRPr lang="en-US" sz="800"/>
                    </a:p>
                  </a:txBody>
                  <a:tcPr/>
                </a:tc>
                <a:tc gridSpan="2">
                  <a:txBody>
                    <a:bodyPr/>
                    <a:lstStyle/>
                    <a:p>
                      <a:pPr algn="ctr"/>
                      <a:r>
                        <a:rPr lang="en-US" sz="1200" b="1" dirty="0"/>
                        <a:t>Placebo (n=95)</a:t>
                      </a:r>
                      <a:endParaRPr lang="en-US" sz="1200" b="1" dirty="0">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1F3FF"/>
                    </a:solidFill>
                  </a:tcPr>
                </a:tc>
                <a:tc hMerge="1">
                  <a:txBody>
                    <a:bodyPr/>
                    <a:lstStyle/>
                    <a:p>
                      <a:endParaRPr lang="en-US" sz="800"/>
                    </a:p>
                  </a:txBody>
                  <a:tcPr/>
                </a:tc>
                <a:extLst>
                  <a:ext uri="{0D108BD9-81ED-4DB2-BD59-A6C34878D82A}">
                    <a16:rowId xmlns:a16="http://schemas.microsoft.com/office/drawing/2014/main" val="10000"/>
                  </a:ext>
                </a:extLst>
              </a:tr>
              <a:tr h="259080">
                <a:tc vMerge="1">
                  <a:txBody>
                    <a:bodyPr/>
                    <a:lstStyle/>
                    <a:p>
                      <a:endParaRPr lang="en-US"/>
                    </a:p>
                  </a:txBody>
                  <a:tcPr/>
                </a:tc>
                <a:tc>
                  <a:txBody>
                    <a:bodyPr/>
                    <a:lstStyle/>
                    <a:p>
                      <a:pPr algn="ctr"/>
                      <a:r>
                        <a:rPr lang="en-US" sz="1200" b="1" dirty="0">
                          <a:solidFill>
                            <a:schemeClr val="bg1"/>
                          </a:solidFill>
                        </a:rPr>
                        <a:t>All grades</a:t>
                      </a:r>
                      <a:endParaRPr lang="en-US" sz="1200" b="1" dirty="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F2C73"/>
                    </a:solidFill>
                  </a:tcPr>
                </a:tc>
                <a:tc>
                  <a:txBody>
                    <a:bodyPr/>
                    <a:lstStyle/>
                    <a:p>
                      <a:pPr algn="ctr"/>
                      <a:r>
                        <a:rPr lang="en-US" sz="1200" b="1">
                          <a:solidFill>
                            <a:schemeClr val="bg1"/>
                          </a:solidFill>
                        </a:rPr>
                        <a:t>Grade 3 or 4</a:t>
                      </a:r>
                      <a:endParaRPr lang="en-US" sz="1200" b="1">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F2C7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All grades</a:t>
                      </a:r>
                      <a:endParaRPr lang="en-US" sz="1200" b="1" dirty="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2A7AB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rPr>
                        <a:t>Grade 3 or 4</a:t>
                      </a:r>
                      <a:endParaRPr lang="en-US" sz="1200" b="1">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2A7AB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All grades</a:t>
                      </a:r>
                      <a:endParaRPr lang="en-US" sz="1200" b="1" dirty="0">
                        <a:solidFill>
                          <a:schemeClr val="tx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1F3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t>Grade 3 or 4</a:t>
                      </a:r>
                      <a:endParaRPr lang="en-US" sz="1200" b="1">
                        <a:solidFill>
                          <a:schemeClr val="tx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1F3FF"/>
                    </a:solidFill>
                  </a:tcPr>
                </a:tc>
                <a:extLst>
                  <a:ext uri="{0D108BD9-81ED-4DB2-BD59-A6C34878D82A}">
                    <a16:rowId xmlns:a16="http://schemas.microsoft.com/office/drawing/2014/main" val="10001"/>
                  </a:ext>
                </a:extLst>
              </a:tr>
              <a:tr h="299720">
                <a:tc gridSpan="7">
                  <a:txBody>
                    <a:bodyPr/>
                    <a:lstStyle/>
                    <a:p>
                      <a:r>
                        <a:rPr lang="en-US" sz="1500" b="1"/>
                        <a:t>Nonhematologic</a:t>
                      </a:r>
                      <a:endParaRPr lang="en-US" sz="1500" b="1">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pPr algn="ctr"/>
                      <a:endParaRPr lang="en-US" sz="800"/>
                    </a:p>
                  </a:txBody>
                  <a:tcPr anchor="ctr">
                    <a:lnT w="38100" cap="flat" cmpd="sng" algn="ctr">
                      <a:solidFill>
                        <a:schemeClr val="bg1"/>
                      </a:solidFill>
                      <a:prstDash val="solid"/>
                      <a:round/>
                      <a:headEnd type="none" w="med" len="med"/>
                      <a:tailEnd type="none" w="med" len="med"/>
                    </a:lnT>
                  </a:tcPr>
                </a:tc>
                <a:tc hMerge="1">
                  <a:txBody>
                    <a:bodyPr/>
                    <a:lstStyle/>
                    <a:p>
                      <a:pPr algn="ctr"/>
                      <a:endParaRPr lang="en-US" sz="800"/>
                    </a:p>
                  </a:txBody>
                  <a:tcPr anchor="ctr">
                    <a:lnT w="38100" cap="flat" cmpd="sng" algn="ctr">
                      <a:solidFill>
                        <a:schemeClr val="bg1"/>
                      </a:solidFill>
                      <a:prstDash val="solid"/>
                      <a:round/>
                      <a:headEnd type="none" w="med" len="med"/>
                      <a:tailEnd type="none" w="med" len="med"/>
                    </a:lnT>
                  </a:tcPr>
                </a:tc>
                <a:tc hMerge="1">
                  <a:txBody>
                    <a:bodyPr/>
                    <a:lstStyle/>
                    <a:p>
                      <a:pPr algn="ctr"/>
                      <a:endParaRPr lang="en-US" sz="800"/>
                    </a:p>
                  </a:txBody>
                  <a:tcPr anchor="ctr">
                    <a:lnT w="38100" cap="flat" cmpd="sng" algn="ctr">
                      <a:solidFill>
                        <a:schemeClr val="bg1"/>
                      </a:solidFill>
                      <a:prstDash val="solid"/>
                      <a:round/>
                      <a:headEnd type="none" w="med" len="med"/>
                      <a:tailEnd type="none" w="med" len="med"/>
                    </a:lnT>
                  </a:tcPr>
                </a:tc>
                <a:tc hMerge="1">
                  <a:txBody>
                    <a:bodyPr/>
                    <a:lstStyle/>
                    <a:p>
                      <a:pPr algn="ctr"/>
                      <a:endParaRPr lang="en-US" sz="800"/>
                    </a:p>
                  </a:txBody>
                  <a:tcPr anchor="ctr">
                    <a:lnT w="38100" cap="flat" cmpd="sng" algn="ctr">
                      <a:solidFill>
                        <a:schemeClr val="bg1"/>
                      </a:solidFill>
                      <a:prstDash val="solid"/>
                      <a:round/>
                      <a:headEnd type="none" w="med" len="med"/>
                      <a:tailEnd type="none" w="med" len="med"/>
                    </a:lnT>
                  </a:tcPr>
                </a:tc>
                <a:tc hMerge="1">
                  <a:txBody>
                    <a:bodyPr/>
                    <a:lstStyle/>
                    <a:p>
                      <a:pPr algn="ctr"/>
                      <a:endParaRPr lang="en-US" sz="800"/>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299720">
                <a:tc>
                  <a:txBody>
                    <a:bodyPr/>
                    <a:lstStyle/>
                    <a:p>
                      <a:pPr marL="0" indent="0" algn="l" defTabSz="914400" rtl="0" eaLnBrk="1" latinLnBrk="0" hangingPunct="1"/>
                      <a:r>
                        <a:rPr lang="en-US" sz="1500" kern="1200">
                          <a:solidFill>
                            <a:schemeClr val="tx1"/>
                          </a:solidFill>
                          <a:latin typeface="+mn-lt"/>
                          <a:ea typeface="+mn-ea"/>
                          <a:cs typeface="+mn-cs"/>
                        </a:rPr>
                        <a:t>Diarrhea</a:t>
                      </a: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66</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500"/>
                        <a:t>5</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56</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5</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16</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0</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299720">
                <a:tc>
                  <a:txBody>
                    <a:bodyPr/>
                    <a:lstStyle/>
                    <a:p>
                      <a:pPr marL="0" indent="0" algn="l" defTabSz="914400" rtl="0" eaLnBrk="1" latinLnBrk="0" hangingPunct="1"/>
                      <a:r>
                        <a:rPr lang="en-US" sz="1500" kern="1200">
                          <a:solidFill>
                            <a:schemeClr val="tx1"/>
                          </a:solidFill>
                          <a:latin typeface="+mn-lt"/>
                          <a:ea typeface="+mn-ea"/>
                          <a:cs typeface="+mn-cs"/>
                        </a:rPr>
                        <a:t>Vomiting</a:t>
                      </a: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42</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3</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55</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9</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5</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0</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99720">
                <a:tc>
                  <a:txBody>
                    <a:bodyPr/>
                    <a:lstStyle/>
                    <a:p>
                      <a:pPr marL="0" indent="0" algn="l" defTabSz="914400" rtl="0" eaLnBrk="1" latinLnBrk="0" hangingPunct="1"/>
                      <a:r>
                        <a:rPr lang="en-US" sz="1500" kern="1200">
                          <a:solidFill>
                            <a:schemeClr val="tx1"/>
                          </a:solidFill>
                          <a:latin typeface="+mn-lt"/>
                          <a:ea typeface="+mn-ea"/>
                          <a:cs typeface="+mn-cs"/>
                        </a:rPr>
                        <a:t>Nausea</a:t>
                      </a: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64</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500"/>
                        <a:t>0</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51</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6</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15</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0</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299720">
                <a:tc>
                  <a:txBody>
                    <a:bodyPr/>
                    <a:lstStyle/>
                    <a:p>
                      <a:pPr marL="0" indent="0" algn="l" defTabSz="914400" rtl="0" eaLnBrk="1" latinLnBrk="0" hangingPunct="1"/>
                      <a:r>
                        <a:rPr lang="en-US" sz="1500" kern="1200">
                          <a:solidFill>
                            <a:schemeClr val="tx1"/>
                          </a:solidFill>
                          <a:latin typeface="+mn-lt"/>
                          <a:ea typeface="+mn-ea"/>
                          <a:cs typeface="+mn-cs"/>
                        </a:rPr>
                        <a:t>Constipation</a:t>
                      </a: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10</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2</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18</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0</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7</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0</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99720">
                <a:tc>
                  <a:txBody>
                    <a:bodyPr/>
                    <a:lstStyle/>
                    <a:p>
                      <a:pPr marL="0" indent="0" algn="l" defTabSz="914400" rtl="0" eaLnBrk="1" latinLnBrk="0" hangingPunct="1"/>
                      <a:r>
                        <a:rPr lang="en-US" sz="1500" kern="1200">
                          <a:solidFill>
                            <a:schemeClr val="tx1"/>
                          </a:solidFill>
                          <a:latin typeface="+mn-lt"/>
                          <a:ea typeface="+mn-ea"/>
                          <a:cs typeface="+mn-cs"/>
                        </a:rPr>
                        <a:t>Asthenia</a:t>
                      </a: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9</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2</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16</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4</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6</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1</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299720">
                <a:tc>
                  <a:txBody>
                    <a:bodyPr/>
                    <a:lstStyle/>
                    <a:p>
                      <a:pPr marL="0" indent="0" algn="l" defTabSz="914400" rtl="0" eaLnBrk="1" latinLnBrk="0" hangingPunct="1"/>
                      <a:r>
                        <a:rPr lang="en-US" sz="1500" kern="1200">
                          <a:solidFill>
                            <a:schemeClr val="tx1"/>
                          </a:solidFill>
                          <a:latin typeface="+mn-lt"/>
                          <a:ea typeface="+mn-ea"/>
                          <a:cs typeface="+mn-cs"/>
                        </a:rPr>
                        <a:t>Abdominal pain</a:t>
                      </a: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15</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0</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12</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1</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16</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1</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299720">
                <a:tc>
                  <a:txBody>
                    <a:bodyPr/>
                    <a:lstStyle/>
                    <a:p>
                      <a:pPr marL="0" indent="0" algn="l" defTabSz="914400" rtl="0" eaLnBrk="1" latinLnBrk="0" hangingPunct="1"/>
                      <a:r>
                        <a:rPr lang="en-US" sz="1500" kern="1200">
                          <a:solidFill>
                            <a:schemeClr val="tx1"/>
                          </a:solidFill>
                          <a:latin typeface="+mn-lt"/>
                          <a:ea typeface="+mn-ea"/>
                          <a:cs typeface="+mn-cs"/>
                        </a:rPr>
                        <a:t>Fatigue</a:t>
                      </a: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baseline="0"/>
                        <a:t>16</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6</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10</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5</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1</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0</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299720">
                <a:tc gridSpan="7">
                  <a:txBody>
                    <a:bodyPr/>
                    <a:lstStyle/>
                    <a:p>
                      <a:r>
                        <a:rPr lang="en-US" sz="1500" b="1"/>
                        <a:t>Hematologic</a:t>
                      </a:r>
                      <a:endParaRPr lang="en-US" sz="1500" b="1">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pPr algn="ctr"/>
                      <a:endParaRPr lang="en-US" sz="800"/>
                    </a:p>
                  </a:txBody>
                  <a:tcPr anchor="ctr"/>
                </a:tc>
                <a:tc hMerge="1">
                  <a:txBody>
                    <a:bodyPr/>
                    <a:lstStyle/>
                    <a:p>
                      <a:pPr algn="ctr"/>
                      <a:endParaRPr lang="en-US" sz="800"/>
                    </a:p>
                  </a:txBody>
                  <a:tcPr anchor="ctr"/>
                </a:tc>
                <a:tc hMerge="1">
                  <a:txBody>
                    <a:bodyPr/>
                    <a:lstStyle/>
                    <a:p>
                      <a:pPr algn="ctr"/>
                      <a:endParaRPr lang="en-US" sz="800"/>
                    </a:p>
                  </a:txBody>
                  <a:tcPr anchor="ctr"/>
                </a:tc>
                <a:tc hMerge="1">
                  <a:txBody>
                    <a:bodyPr/>
                    <a:lstStyle/>
                    <a:p>
                      <a:pPr algn="ctr"/>
                      <a:endParaRPr lang="en-US" sz="800"/>
                    </a:p>
                  </a:txBody>
                  <a:tcPr anchor="ctr"/>
                </a:tc>
                <a:tc hMerge="1">
                  <a:txBody>
                    <a:bodyPr/>
                    <a:lstStyle/>
                    <a:p>
                      <a:pPr algn="ctr"/>
                      <a:endParaRPr lang="en-US" sz="800"/>
                    </a:p>
                  </a:txBody>
                  <a:tcPr anchor="ctr"/>
                </a:tc>
                <a:extLst>
                  <a:ext uri="{0D108BD9-81ED-4DB2-BD59-A6C34878D82A}">
                    <a16:rowId xmlns:a16="http://schemas.microsoft.com/office/drawing/2014/main" val="10012"/>
                  </a:ext>
                </a:extLst>
              </a:tr>
              <a:tr h="299720">
                <a:tc>
                  <a:txBody>
                    <a:bodyPr/>
                    <a:lstStyle/>
                    <a:p>
                      <a:pPr marL="0" indent="0" algn="l" defTabSz="914400" rtl="0" eaLnBrk="1" latinLnBrk="0" hangingPunct="1"/>
                      <a:r>
                        <a:rPr lang="en-US" sz="1500" kern="1200">
                          <a:solidFill>
                            <a:schemeClr val="tx1"/>
                          </a:solidFill>
                          <a:latin typeface="+mn-lt"/>
                          <a:ea typeface="+mn-ea"/>
                          <a:cs typeface="+mn-cs"/>
                        </a:rPr>
                        <a:t>Anemia</a:t>
                      </a: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99</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43</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500"/>
                        <a:t>98</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60</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91</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baseline="0"/>
                        <a:t>25</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3"/>
                  </a:ext>
                </a:extLst>
              </a:tr>
              <a:tr h="299720">
                <a:tc>
                  <a:txBody>
                    <a:bodyPr/>
                    <a:lstStyle/>
                    <a:p>
                      <a:pPr marL="0" indent="0" algn="l" defTabSz="914400" rtl="0" eaLnBrk="1" latinLnBrk="0" hangingPunct="1"/>
                      <a:r>
                        <a:rPr lang="en-US" sz="1500" kern="1200">
                          <a:solidFill>
                            <a:schemeClr val="tx1"/>
                          </a:solidFill>
                          <a:latin typeface="+mn-lt"/>
                          <a:ea typeface="+mn-ea"/>
                          <a:cs typeface="+mn-cs"/>
                        </a:rPr>
                        <a:t>Thrombocytopenia</a:t>
                      </a: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63</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17</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57</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27</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51</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9</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4"/>
                  </a:ext>
                </a:extLst>
              </a:tr>
              <a:tr h="299720">
                <a:tc>
                  <a:txBody>
                    <a:bodyPr/>
                    <a:lstStyle/>
                    <a:p>
                      <a:pPr marL="0" indent="0" algn="l" defTabSz="914400" rtl="0" eaLnBrk="1" latinLnBrk="0" hangingPunct="1"/>
                      <a:r>
                        <a:rPr lang="en-US" sz="1500" kern="1200">
                          <a:solidFill>
                            <a:schemeClr val="tx1"/>
                          </a:solidFill>
                          <a:latin typeface="+mn-lt"/>
                          <a:ea typeface="+mn-ea"/>
                          <a:cs typeface="+mn-cs"/>
                        </a:rPr>
                        <a:t>Lymphopenia</a:t>
                      </a: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57</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21</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66</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27</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54</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21</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5"/>
                  </a:ext>
                </a:extLst>
              </a:tr>
              <a:tr h="299720">
                <a:tc>
                  <a:txBody>
                    <a:bodyPr/>
                    <a:lstStyle/>
                    <a:p>
                      <a:pPr marL="0" indent="0" algn="l" defTabSz="914400" rtl="0" eaLnBrk="1" latinLnBrk="0" hangingPunct="1"/>
                      <a:r>
                        <a:rPr lang="en-US" sz="1500" kern="1200">
                          <a:solidFill>
                            <a:schemeClr val="tx1"/>
                          </a:solidFill>
                          <a:latin typeface="+mn-lt"/>
                          <a:ea typeface="+mn-ea"/>
                          <a:cs typeface="+mn-cs"/>
                        </a:rPr>
                        <a:t>Leukopenia</a:t>
                      </a: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47</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6</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53</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16</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19</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500"/>
                        <a:t>3</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6"/>
                  </a:ext>
                </a:extLst>
              </a:tr>
              <a:tr h="299720">
                <a:tc>
                  <a:txBody>
                    <a:bodyPr/>
                    <a:lstStyle/>
                    <a:p>
                      <a:pPr marL="0" indent="0" algn="l" defTabSz="914400" rtl="0" eaLnBrk="1" latinLnBrk="0" hangingPunct="1"/>
                      <a:r>
                        <a:rPr lang="en-US" sz="1500" kern="1200">
                          <a:solidFill>
                            <a:schemeClr val="tx1"/>
                          </a:solidFill>
                          <a:latin typeface="+mn-lt"/>
                          <a:ea typeface="+mn-ea"/>
                          <a:cs typeface="+mn-cs"/>
                        </a:rPr>
                        <a:t>Neutropenia</a:t>
                      </a: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28</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8</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44</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18</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a:t>15</a:t>
                      </a:r>
                      <a:endParaRPr lang="en-US" sz="150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500" baseline="0" dirty="0"/>
                        <a:t>4</a:t>
                      </a:r>
                      <a:endParaRPr lang="en-US" sz="1500" dirty="0">
                        <a:solidFill>
                          <a:schemeClr val="bg1"/>
                        </a:solidFill>
                        <a:latin typeface="Calibri" panose="020F0502020204030204" pitchFamily="34" charset="0"/>
                        <a:cs typeface="Calibri" panose="020F0502020204030204" pitchFamily="34" charset="0"/>
                      </a:endParaRPr>
                    </a:p>
                  </a:txBody>
                  <a:tcPr marL="76200" marR="76200" marT="38100" marB="381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9" name="Rounded Rectangle 7">
            <a:extLst>
              <a:ext uri="{FF2B5EF4-FFF2-40B4-BE49-F238E27FC236}">
                <a16:creationId xmlns:a16="http://schemas.microsoft.com/office/drawing/2014/main" id="{255E736F-01ED-407F-916B-88B340D86765}"/>
              </a:ext>
            </a:extLst>
          </p:cNvPr>
          <p:cNvSpPr/>
          <p:nvPr/>
        </p:nvSpPr>
        <p:spPr>
          <a:xfrm>
            <a:off x="8863397" y="1558535"/>
            <a:ext cx="3056861" cy="4004868"/>
          </a:xfrm>
          <a:prstGeom prst="roundRect">
            <a:avLst/>
          </a:prstGeom>
          <a:solidFill>
            <a:srgbClr val="16A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254" rtl="0" eaLnBrk="1" fontAlgn="auto" latinLnBrk="0" hangingPunct="1">
              <a:lnSpc>
                <a:spcPct val="100000"/>
              </a:lnSpc>
              <a:spcBef>
                <a:spcPts val="0"/>
              </a:spcBef>
              <a:spcAft>
                <a:spcPts val="0"/>
              </a:spcAft>
              <a:buClrTx/>
              <a:buSzTx/>
              <a:buFontTx/>
              <a:buNone/>
              <a:tabLst/>
              <a:defRPr/>
            </a:pPr>
            <a:endParaRPr kumimoji="0" lang="en-US" sz="1625"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CFF140DD-AF1B-4203-BAA8-A65C54D716EA}"/>
              </a:ext>
            </a:extLst>
          </p:cNvPr>
          <p:cNvSpPr/>
          <p:nvPr/>
        </p:nvSpPr>
        <p:spPr>
          <a:xfrm>
            <a:off x="9000290" y="1778668"/>
            <a:ext cx="2861304" cy="3539430"/>
          </a:xfrm>
          <a:prstGeom prst="rect">
            <a:avLst/>
          </a:prstGeom>
        </p:spPr>
        <p:txBody>
          <a:bodyPr wrap="square">
            <a:spAutoFit/>
          </a:bodyPr>
          <a:lstStyle/>
          <a:p>
            <a:pPr marL="0" marR="0" lvl="0" indent="0" algn="l" defTabSz="8162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roxima Nova Rg"/>
                <a:ea typeface="+mn-ea"/>
                <a:cs typeface="+mn-cs"/>
              </a:rPr>
              <a:t>Black box warning</a:t>
            </a:r>
            <a:r>
              <a:rPr kumimoji="0" lang="en-US" sz="1600" b="0" i="0" u="none" strike="noStrike" kern="1200" cap="none" spc="0" normalizeH="0" baseline="30000" noProof="0">
                <a:ln>
                  <a:noFill/>
                </a:ln>
                <a:solidFill>
                  <a:prstClr val="white"/>
                </a:solidFill>
                <a:effectLst/>
                <a:uLnTx/>
                <a:uFillTx/>
                <a:latin typeface="Proxima Nova Rg"/>
                <a:ea typeface="+mn-ea"/>
                <a:cs typeface="+mn-cs"/>
              </a:rPr>
              <a:t>[b]</a:t>
            </a:r>
          </a:p>
          <a:p>
            <a:pPr marL="214299" marR="0" lvl="0" indent="-214299" algn="l" defTabSz="8162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Proxima Nova Rg"/>
                <a:ea typeface="+mn-ea"/>
                <a:cs typeface="+mn-cs"/>
              </a:rPr>
              <a:t>Wernicke encephalopathy (ataxia, altered mental status, ophthalmoplegia) occurred in 8 of 608 (1.3%) patients receiving fedratinib in clinical trials</a:t>
            </a:r>
          </a:p>
          <a:p>
            <a:pPr marL="0" marR="0" lvl="0" indent="0" algn="l" defTabSz="8162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roxima Nova Rg"/>
                <a:ea typeface="+mn-ea"/>
                <a:cs typeface="+mn-cs"/>
              </a:rPr>
              <a:t>Considerations </a:t>
            </a:r>
          </a:p>
          <a:p>
            <a:pPr marL="214299" marR="0" lvl="0" indent="-214299" algn="l" defTabSz="8162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Proxima Nova Rg"/>
                <a:ea typeface="+mn-ea"/>
                <a:cs typeface="+mn-cs"/>
              </a:rPr>
              <a:t>Measure and address thiamine levels prior to treatment initiation</a:t>
            </a:r>
          </a:p>
          <a:p>
            <a:pPr marL="214299" marR="0" lvl="0" indent="-214299" algn="l" defTabSz="8162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Proxima Nova Rg"/>
                <a:ea typeface="+mn-ea"/>
                <a:cs typeface="+mn-cs"/>
              </a:rPr>
              <a:t>Do not start fedratinib in patients with thiamine deficiency</a:t>
            </a:r>
          </a:p>
        </p:txBody>
      </p:sp>
      <p:sp>
        <p:nvSpPr>
          <p:cNvPr id="4" name="Footer Placeholder 3">
            <a:extLst>
              <a:ext uri="{FF2B5EF4-FFF2-40B4-BE49-F238E27FC236}">
                <a16:creationId xmlns:a16="http://schemas.microsoft.com/office/drawing/2014/main" id="{7F4E2FD3-12F9-48E7-D4D5-CC6DE727F32B}"/>
              </a:ext>
            </a:extLst>
          </p:cNvPr>
          <p:cNvSpPr>
            <a:spLocks noGrp="1"/>
          </p:cNvSpPr>
          <p:nvPr>
            <p:ph type="ftr" sz="quarter" idx="3"/>
          </p:nvPr>
        </p:nvSpPr>
        <p:spPr/>
        <p:txBody>
          <a:bodyPr/>
          <a:lstStyle/>
          <a:p>
            <a:r>
              <a:rPr lang="en-US" sz="1050" dirty="0"/>
              <a:t>a. </a:t>
            </a:r>
            <a:r>
              <a:rPr lang="en-US" sz="1050" dirty="0" err="1"/>
              <a:t>Pardanani</a:t>
            </a:r>
            <a:r>
              <a:rPr lang="en-US" sz="1050" dirty="0"/>
              <a:t> A, et al. </a:t>
            </a:r>
            <a:r>
              <a:rPr lang="en-US" sz="1050" i="1" dirty="0"/>
              <a:t>JAMA Oncol. </a:t>
            </a:r>
            <a:r>
              <a:rPr lang="en-US" sz="1050" dirty="0"/>
              <a:t>2015;1(5):643-651. b. </a:t>
            </a:r>
            <a:r>
              <a:rPr lang="en-US" sz="1050" dirty="0" err="1"/>
              <a:t>Fedratinib</a:t>
            </a:r>
            <a:r>
              <a:rPr lang="en-US" sz="1050" dirty="0"/>
              <a:t> package insert. Revised October 2022.</a:t>
            </a:r>
          </a:p>
        </p:txBody>
      </p:sp>
    </p:spTree>
    <p:extLst>
      <p:ext uri="{BB962C8B-B14F-4D97-AF65-F5344CB8AC3E}">
        <p14:creationId xmlns:p14="http://schemas.microsoft.com/office/powerpoint/2010/main" val="196503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882245"/>
          </a:xfrm>
        </p:spPr>
        <p:txBody>
          <a:bodyPr>
            <a:normAutofit/>
          </a:bodyPr>
          <a:lstStyle/>
          <a:p>
            <a:r>
              <a:rPr lang="en-US" sz="2800" dirty="0" err="1"/>
              <a:t>Kinome</a:t>
            </a:r>
            <a:r>
              <a:rPr lang="en-US" sz="2800" dirty="0"/>
              <a:t> Profiling of the Approved JAK Inhibitors </a:t>
            </a:r>
          </a:p>
        </p:txBody>
      </p:sp>
      <p:sp>
        <p:nvSpPr>
          <p:cNvPr id="3" name="Content Placeholder 2"/>
          <p:cNvSpPr>
            <a:spLocks noGrp="1"/>
          </p:cNvSpPr>
          <p:nvPr>
            <p:ph idx="1"/>
          </p:nvPr>
        </p:nvSpPr>
        <p:spPr>
          <a:xfrm>
            <a:off x="609600" y="1477907"/>
            <a:ext cx="10744200" cy="4363248"/>
          </a:xfrm>
        </p:spPr>
        <p:txBody>
          <a:bodyPr>
            <a:normAutofit/>
          </a:bodyPr>
          <a:lstStyle/>
          <a:p>
            <a:pPr>
              <a:spcBef>
                <a:spcPts val="1800"/>
              </a:spcBef>
            </a:pPr>
            <a:endParaRPr lang="en-US" sz="2400" dirty="0">
              <a:latin typeface="Arial" panose="020B0604020202020204" pitchFamily="34" charset="0"/>
              <a:cs typeface="Arial" panose="020B0604020202020204" pitchFamily="34" charset="0"/>
            </a:endParaRPr>
          </a:p>
          <a:p>
            <a:pPr>
              <a:spcBef>
                <a:spcPts val="1800"/>
              </a:spcBef>
            </a:pPr>
            <a:endParaRPr lang="en-US" sz="2400" dirty="0">
              <a:latin typeface="Arial" panose="020B0604020202020204" pitchFamily="34" charset="0"/>
              <a:cs typeface="Arial" panose="020B0604020202020204" pitchFamily="34" charset="0"/>
            </a:endParaRPr>
          </a:p>
          <a:p>
            <a:pPr>
              <a:spcBef>
                <a:spcPts val="1800"/>
              </a:spcBef>
            </a:pPr>
            <a:endParaRPr lang="en-US" sz="2400" dirty="0">
              <a:latin typeface="Arial" panose="020B0604020202020204" pitchFamily="34" charset="0"/>
              <a:cs typeface="Arial" panose="020B0604020202020204" pitchFamily="34" charset="0"/>
            </a:endParaRPr>
          </a:p>
          <a:p>
            <a:pPr marL="0" indent="0">
              <a:spcBef>
                <a:spcPts val="1800"/>
              </a:spcBef>
              <a:buNone/>
            </a:pPr>
            <a:endParaRPr lang="en-US" sz="2400" dirty="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2DFF9542-7856-3C40-BB10-E9A779C7B93D}"/>
              </a:ext>
            </a:extLst>
          </p:cNvPr>
          <p:cNvSpPr txBox="1"/>
          <p:nvPr/>
        </p:nvSpPr>
        <p:spPr>
          <a:xfrm>
            <a:off x="510445" y="1462352"/>
            <a:ext cx="5767450" cy="3703578"/>
          </a:xfrm>
          <a:prstGeom prst="rect">
            <a:avLst/>
          </a:prstGeom>
          <a:noFill/>
        </p:spPr>
        <p:txBody>
          <a:bodyPr wrap="square" rtlCol="0">
            <a:spAutoFit/>
          </a:bodyPr>
          <a:lstStyle/>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JAK1 inhibition impairs both </a:t>
            </a:r>
            <a:r>
              <a:rPr kumimoji="0" lang="en-US" sz="1600" b="0" i="0" u="none" strike="noStrike" kern="1200" cap="none" spc="0" normalizeH="0" baseline="0" noProof="0" dirty="0" err="1">
                <a:ln>
                  <a:noFill/>
                </a:ln>
                <a:solidFill>
                  <a:srgbClr val="000000"/>
                </a:solidFill>
                <a:effectLst/>
                <a:uLnTx/>
                <a:uFillTx/>
                <a:latin typeface="Arial" panose="020B0604020202020204"/>
                <a:ea typeface="+mn-ea"/>
                <a:cs typeface="+mn-cs"/>
              </a:rPr>
              <a:t>megakaryopoiesis</a:t>
            </a: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 and platelet release </a:t>
            </a:r>
            <a:r>
              <a:rPr kumimoji="0" lang="en-US" sz="1600" b="0" u="none" strike="noStrike" kern="1200" cap="none" spc="0" normalizeH="0" baseline="0" noProof="0" dirty="0">
                <a:ln>
                  <a:noFill/>
                </a:ln>
                <a:solidFill>
                  <a:srgbClr val="000000"/>
                </a:solidFill>
                <a:effectLst/>
                <a:uLnTx/>
                <a:uFillTx/>
                <a:latin typeface="Arial" panose="020B0604020202020204"/>
                <a:ea typeface="+mn-ea"/>
                <a:cs typeface="+mn-cs"/>
              </a:rPr>
              <a:t>in vitro </a:t>
            </a: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and can exacerbate thrombocytopenia in MF.</a:t>
            </a:r>
            <a:r>
              <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rPr>
              <a:t>1-3</a:t>
            </a:r>
          </a:p>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285750" marR="0" lvl="0" indent="-285750"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80981" marR="0" lvl="0" indent="-380981" algn="l" defTabSz="914354"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endParaRPr>
          </a:p>
        </p:txBody>
      </p:sp>
      <p:grpSp>
        <p:nvGrpSpPr>
          <p:cNvPr id="86" name="Group 85">
            <a:extLst>
              <a:ext uri="{FF2B5EF4-FFF2-40B4-BE49-F238E27FC236}">
                <a16:creationId xmlns:a16="http://schemas.microsoft.com/office/drawing/2014/main" id="{5FF12BA2-0FB6-1444-9730-6A181DA021C0}"/>
              </a:ext>
            </a:extLst>
          </p:cNvPr>
          <p:cNvGrpSpPr/>
          <p:nvPr/>
        </p:nvGrpSpPr>
        <p:grpSpPr>
          <a:xfrm>
            <a:off x="510445" y="2505732"/>
            <a:ext cx="4953095" cy="1891734"/>
            <a:chOff x="281174" y="1451565"/>
            <a:chExt cx="4953095" cy="1891734"/>
          </a:xfrm>
        </p:grpSpPr>
        <p:pic>
          <p:nvPicPr>
            <p:cNvPr id="87" name="Picture 2">
              <a:extLst>
                <a:ext uri="{FF2B5EF4-FFF2-40B4-BE49-F238E27FC236}">
                  <a16:creationId xmlns:a16="http://schemas.microsoft.com/office/drawing/2014/main" id="{3CFDBCFB-8FBE-7C4A-AC26-018F4C0B9F8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V="1">
              <a:off x="1823236" y="1933525"/>
              <a:ext cx="1598714" cy="1103782"/>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Group 87">
              <a:extLst>
                <a:ext uri="{FF2B5EF4-FFF2-40B4-BE49-F238E27FC236}">
                  <a16:creationId xmlns:a16="http://schemas.microsoft.com/office/drawing/2014/main" id="{C98CCF5E-52C2-364E-9A44-9C05DD0936FE}"/>
                </a:ext>
              </a:extLst>
            </p:cNvPr>
            <p:cNvGrpSpPr>
              <a:grpSpLocks noChangeAspect="1"/>
            </p:cNvGrpSpPr>
            <p:nvPr/>
          </p:nvGrpSpPr>
          <p:grpSpPr>
            <a:xfrm>
              <a:off x="449163" y="2080586"/>
              <a:ext cx="917353" cy="800994"/>
              <a:chOff x="544826" y="3164739"/>
              <a:chExt cx="1141213" cy="996459"/>
            </a:xfrm>
          </p:grpSpPr>
          <p:pic>
            <p:nvPicPr>
              <p:cNvPr id="107" name="Picture 2">
                <a:extLst>
                  <a:ext uri="{FF2B5EF4-FFF2-40B4-BE49-F238E27FC236}">
                    <a16:creationId xmlns:a16="http://schemas.microsoft.com/office/drawing/2014/main" id="{81886EB7-D89B-EE4A-89BF-9267709B9E7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15108" y="3164739"/>
                <a:ext cx="970931" cy="99645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a:extLst>
                  <a:ext uri="{FF2B5EF4-FFF2-40B4-BE49-F238E27FC236}">
                    <a16:creationId xmlns:a16="http://schemas.microsoft.com/office/drawing/2014/main" id="{41A7420C-C55F-A04B-B15E-1FC85584180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44826" y="3616076"/>
                <a:ext cx="340564" cy="14067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89" name="Straight Arrow Connector 88">
              <a:extLst>
                <a:ext uri="{FF2B5EF4-FFF2-40B4-BE49-F238E27FC236}">
                  <a16:creationId xmlns:a16="http://schemas.microsoft.com/office/drawing/2014/main" id="{4F0C92E7-1473-7F42-BF0E-39813CE6382C}"/>
                </a:ext>
              </a:extLst>
            </p:cNvPr>
            <p:cNvCxnSpPr>
              <a:cxnSpLocks/>
            </p:cNvCxnSpPr>
            <p:nvPr/>
          </p:nvCxnSpPr>
          <p:spPr>
            <a:xfrm rot="5400000" flipV="1">
              <a:off x="1549396" y="2346078"/>
              <a:ext cx="0" cy="36576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607CB76E-79B0-7D4F-82AF-25B5DA2CA65F}"/>
                </a:ext>
              </a:extLst>
            </p:cNvPr>
            <p:cNvSpPr txBox="1"/>
            <p:nvPr/>
          </p:nvSpPr>
          <p:spPr>
            <a:xfrm>
              <a:off x="1964772" y="2917341"/>
              <a:ext cx="1160894" cy="415755"/>
            </a:xfrm>
            <a:prstGeom prst="rect">
              <a:avLst/>
            </a:prstGeom>
            <a:noFill/>
          </p:spPr>
          <p:txBody>
            <a:bodyPr wrap="non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051" b="1" i="0" u="none" strike="noStrike" kern="1200" cap="none" spc="0" normalizeH="0" baseline="0" noProof="0">
                  <a:ln>
                    <a:noFill/>
                  </a:ln>
                  <a:solidFill>
                    <a:srgbClr val="BBBCBC">
                      <a:lumMod val="50000"/>
                    </a:srgbClr>
                  </a:solidFill>
                  <a:effectLst/>
                  <a:uLnTx/>
                  <a:uFillTx/>
                  <a:latin typeface="Arial" panose="020B0604020202020204"/>
                  <a:ea typeface="+mn-ea"/>
                  <a:cs typeface="+mn-cs"/>
                </a:rPr>
                <a:t>Mature </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051" b="1" i="0" u="none" strike="noStrike" kern="1200" cap="none" spc="0" normalizeH="0" baseline="0" noProof="0">
                  <a:ln>
                    <a:noFill/>
                  </a:ln>
                  <a:solidFill>
                    <a:srgbClr val="BBBCBC">
                      <a:lumMod val="50000"/>
                    </a:srgbClr>
                  </a:solidFill>
                  <a:effectLst/>
                  <a:uLnTx/>
                  <a:uFillTx/>
                  <a:latin typeface="Arial" panose="020B0604020202020204"/>
                  <a:ea typeface="+mn-ea"/>
                  <a:cs typeface="+mn-cs"/>
                </a:rPr>
                <a:t>Megakaryocyte</a:t>
              </a:r>
            </a:p>
          </p:txBody>
        </p:sp>
        <p:sp>
          <p:nvSpPr>
            <p:cNvPr id="91" name="TextBox 90">
              <a:extLst>
                <a:ext uri="{FF2B5EF4-FFF2-40B4-BE49-F238E27FC236}">
                  <a16:creationId xmlns:a16="http://schemas.microsoft.com/office/drawing/2014/main" id="{375FDC51-0B64-0444-A03B-0EE8AC1EBF19}"/>
                </a:ext>
              </a:extLst>
            </p:cNvPr>
            <p:cNvSpPr txBox="1"/>
            <p:nvPr/>
          </p:nvSpPr>
          <p:spPr>
            <a:xfrm>
              <a:off x="281174" y="2909561"/>
              <a:ext cx="1160894" cy="415755"/>
            </a:xfrm>
            <a:prstGeom prst="rect">
              <a:avLst/>
            </a:prstGeom>
            <a:noFill/>
          </p:spPr>
          <p:txBody>
            <a:bodyPr wrap="non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051" b="1" i="0" u="none" strike="noStrike" kern="1200" cap="none" spc="0" normalizeH="0" baseline="0" noProof="0">
                  <a:ln>
                    <a:noFill/>
                  </a:ln>
                  <a:solidFill>
                    <a:srgbClr val="BBBCBC">
                      <a:lumMod val="50000"/>
                    </a:srgbClr>
                  </a:solidFill>
                  <a:effectLst/>
                  <a:uLnTx/>
                  <a:uFillTx/>
                  <a:latin typeface="Arial" panose="020B0604020202020204"/>
                  <a:ea typeface="+mn-ea"/>
                  <a:cs typeface="+mn-cs"/>
                </a:rPr>
                <a:t>Immature </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051" b="1" i="0" u="none" strike="noStrike" kern="1200" cap="none" spc="0" normalizeH="0" baseline="0" noProof="0">
                  <a:ln>
                    <a:noFill/>
                  </a:ln>
                  <a:solidFill>
                    <a:srgbClr val="BBBCBC">
                      <a:lumMod val="50000"/>
                    </a:srgbClr>
                  </a:solidFill>
                  <a:effectLst/>
                  <a:uLnTx/>
                  <a:uFillTx/>
                  <a:latin typeface="Arial" panose="020B0604020202020204"/>
                  <a:ea typeface="+mn-ea"/>
                  <a:cs typeface="+mn-cs"/>
                </a:rPr>
                <a:t>Megakaryocyte</a:t>
              </a:r>
            </a:p>
          </p:txBody>
        </p:sp>
        <p:pic>
          <p:nvPicPr>
            <p:cNvPr id="92" name="Picture 2">
              <a:extLst>
                <a:ext uri="{FF2B5EF4-FFF2-40B4-BE49-F238E27FC236}">
                  <a16:creationId xmlns:a16="http://schemas.microsoft.com/office/drawing/2014/main" id="{A63F8139-DBAE-0540-8693-A31CD85FE44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flipV="1">
              <a:off x="3635555" y="2189085"/>
              <a:ext cx="1598714" cy="65497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81E1BD38-F0AD-1B4A-9F58-38A44C2685DC}"/>
                </a:ext>
              </a:extLst>
            </p:cNvPr>
            <p:cNvSpPr txBox="1"/>
            <p:nvPr/>
          </p:nvSpPr>
          <p:spPr>
            <a:xfrm>
              <a:off x="3995726" y="2927544"/>
              <a:ext cx="739305" cy="415755"/>
            </a:xfrm>
            <a:prstGeom prst="rect">
              <a:avLst/>
            </a:prstGeom>
            <a:solidFill>
              <a:schemeClr val="bg1"/>
            </a:solidFill>
          </p:spPr>
          <p:txBody>
            <a:bodyPr wrap="non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051" b="1" i="0" u="none" strike="noStrike" kern="1200" cap="none" spc="0" normalizeH="0" baseline="0" noProof="0">
                  <a:ln>
                    <a:noFill/>
                  </a:ln>
                  <a:solidFill>
                    <a:srgbClr val="BBBCBC">
                      <a:lumMod val="50000"/>
                    </a:srgbClr>
                  </a:solidFill>
                  <a:effectLst/>
                  <a:uLnTx/>
                  <a:uFillTx/>
                  <a:latin typeface="Arial" panose="020B0604020202020204"/>
                  <a:ea typeface="+mn-ea"/>
                  <a:cs typeface="+mn-cs"/>
                </a:rPr>
                <a:t>Blood </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051" b="1" i="0" u="none" strike="noStrike" kern="1200" cap="none" spc="0" normalizeH="0" baseline="0" noProof="0">
                  <a:ln>
                    <a:noFill/>
                  </a:ln>
                  <a:solidFill>
                    <a:srgbClr val="BBBCBC">
                      <a:lumMod val="50000"/>
                    </a:srgbClr>
                  </a:solidFill>
                  <a:effectLst/>
                  <a:uLnTx/>
                  <a:uFillTx/>
                  <a:latin typeface="Arial" panose="020B0604020202020204"/>
                  <a:ea typeface="+mn-ea"/>
                  <a:cs typeface="+mn-cs"/>
                </a:rPr>
                <a:t>Platelets</a:t>
              </a:r>
            </a:p>
          </p:txBody>
        </p:sp>
        <p:sp>
          <p:nvSpPr>
            <p:cNvPr id="96" name="TextBox 95">
              <a:extLst>
                <a:ext uri="{FF2B5EF4-FFF2-40B4-BE49-F238E27FC236}">
                  <a16:creationId xmlns:a16="http://schemas.microsoft.com/office/drawing/2014/main" id="{975424BF-F07B-8647-A2D5-B864CA902C44}"/>
                </a:ext>
              </a:extLst>
            </p:cNvPr>
            <p:cNvSpPr txBox="1"/>
            <p:nvPr/>
          </p:nvSpPr>
          <p:spPr>
            <a:xfrm>
              <a:off x="2241369" y="1451565"/>
              <a:ext cx="638636" cy="338554"/>
            </a:xfrm>
            <a:prstGeom prst="rect">
              <a:avLst/>
            </a:prstGeom>
            <a:noFill/>
          </p:spPr>
          <p:txBody>
            <a:bodyPr wrap="non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JAK1i</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97" name="Group 96">
              <a:extLst>
                <a:ext uri="{FF2B5EF4-FFF2-40B4-BE49-F238E27FC236}">
                  <a16:creationId xmlns:a16="http://schemas.microsoft.com/office/drawing/2014/main" id="{480715B0-314A-D141-8DE3-BE8657A73DD0}"/>
                </a:ext>
              </a:extLst>
            </p:cNvPr>
            <p:cNvGrpSpPr/>
            <p:nvPr/>
          </p:nvGrpSpPr>
          <p:grpSpPr>
            <a:xfrm rot="16200000">
              <a:off x="1254258" y="1953025"/>
              <a:ext cx="511185" cy="164592"/>
              <a:chOff x="1491070" y="3231793"/>
              <a:chExt cx="277580" cy="137160"/>
            </a:xfrm>
          </p:grpSpPr>
          <p:cxnSp>
            <p:nvCxnSpPr>
              <p:cNvPr id="103" name="Straight Arrow Connector 102">
                <a:extLst>
                  <a:ext uri="{FF2B5EF4-FFF2-40B4-BE49-F238E27FC236}">
                    <a16:creationId xmlns:a16="http://schemas.microsoft.com/office/drawing/2014/main" id="{2AB52F54-B00F-B642-BE59-FEE26184F7B1}"/>
                  </a:ext>
                </a:extLst>
              </p:cNvPr>
              <p:cNvCxnSpPr>
                <a:cxnSpLocks/>
              </p:cNvCxnSpPr>
              <p:nvPr/>
            </p:nvCxnSpPr>
            <p:spPr>
              <a:xfrm rot="16200000" flipV="1">
                <a:off x="1631490" y="3162613"/>
                <a:ext cx="0" cy="27432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7403EC8F-958D-994A-BA2A-5EDA11F00154}"/>
                  </a:ext>
                </a:extLst>
              </p:cNvPr>
              <p:cNvCxnSpPr>
                <a:cxnSpLocks/>
              </p:cNvCxnSpPr>
              <p:nvPr/>
            </p:nvCxnSpPr>
            <p:spPr>
              <a:xfrm flipV="1">
                <a:off x="1491070" y="3231793"/>
                <a:ext cx="0" cy="13716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98" name="Straight Arrow Connector 97">
              <a:extLst>
                <a:ext uri="{FF2B5EF4-FFF2-40B4-BE49-F238E27FC236}">
                  <a16:creationId xmlns:a16="http://schemas.microsoft.com/office/drawing/2014/main" id="{50441605-84C6-A242-B719-E61920852E61}"/>
                </a:ext>
              </a:extLst>
            </p:cNvPr>
            <p:cNvCxnSpPr>
              <a:cxnSpLocks/>
            </p:cNvCxnSpPr>
            <p:nvPr/>
          </p:nvCxnSpPr>
          <p:spPr>
            <a:xfrm rot="16200000" flipH="1" flipV="1">
              <a:off x="2558090" y="730766"/>
              <a:ext cx="5195" cy="210312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BBCDE514-960B-9445-A477-E2F2D5AA08BA}"/>
                </a:ext>
              </a:extLst>
            </p:cNvPr>
            <p:cNvGrpSpPr/>
            <p:nvPr/>
          </p:nvGrpSpPr>
          <p:grpSpPr>
            <a:xfrm rot="16200000">
              <a:off x="3350560" y="1947830"/>
              <a:ext cx="511185" cy="164592"/>
              <a:chOff x="1491070" y="3231793"/>
              <a:chExt cx="277580" cy="137160"/>
            </a:xfrm>
          </p:grpSpPr>
          <p:cxnSp>
            <p:nvCxnSpPr>
              <p:cNvPr id="101" name="Straight Arrow Connector 100">
                <a:extLst>
                  <a:ext uri="{FF2B5EF4-FFF2-40B4-BE49-F238E27FC236}">
                    <a16:creationId xmlns:a16="http://schemas.microsoft.com/office/drawing/2014/main" id="{C56C4ECA-245D-6A42-90C7-EE0B3802ED4A}"/>
                  </a:ext>
                </a:extLst>
              </p:cNvPr>
              <p:cNvCxnSpPr>
                <a:cxnSpLocks/>
              </p:cNvCxnSpPr>
              <p:nvPr/>
            </p:nvCxnSpPr>
            <p:spPr>
              <a:xfrm rot="16200000" flipV="1">
                <a:off x="1631490" y="3162613"/>
                <a:ext cx="0" cy="27432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F6F5948A-C117-4847-8A8D-D740C91AD7EF}"/>
                  </a:ext>
                </a:extLst>
              </p:cNvPr>
              <p:cNvCxnSpPr>
                <a:cxnSpLocks/>
              </p:cNvCxnSpPr>
              <p:nvPr/>
            </p:nvCxnSpPr>
            <p:spPr>
              <a:xfrm flipV="1">
                <a:off x="1491070" y="3231793"/>
                <a:ext cx="0" cy="13716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100" name="Picture 99">
              <a:extLst>
                <a:ext uri="{FF2B5EF4-FFF2-40B4-BE49-F238E27FC236}">
                  <a16:creationId xmlns:a16="http://schemas.microsoft.com/office/drawing/2014/main" id="{DC4FE002-64E3-7B40-BD09-E7AFEEC512C2}"/>
                </a:ext>
              </a:extLst>
            </p:cNvPr>
            <p:cNvPicPr>
              <a:picLocks noChangeAspect="1"/>
            </p:cNvPicPr>
            <p:nvPr/>
          </p:nvPicPr>
          <p:blipFill>
            <a:blip r:embed="rId7"/>
            <a:stretch>
              <a:fillRect/>
            </a:stretch>
          </p:blipFill>
          <p:spPr>
            <a:xfrm>
              <a:off x="3427032" y="2406793"/>
              <a:ext cx="495300" cy="241300"/>
            </a:xfrm>
            <a:prstGeom prst="rect">
              <a:avLst/>
            </a:prstGeom>
          </p:spPr>
        </p:pic>
      </p:grpSp>
      <p:sp>
        <p:nvSpPr>
          <p:cNvPr id="35" name="Text Placeholder 5">
            <a:extLst>
              <a:ext uri="{FF2B5EF4-FFF2-40B4-BE49-F238E27FC236}">
                <a16:creationId xmlns:a16="http://schemas.microsoft.com/office/drawing/2014/main" id="{2899DF25-4B21-48D6-B741-B4C4298DB885}"/>
              </a:ext>
            </a:extLst>
          </p:cNvPr>
          <p:cNvSpPr txBox="1">
            <a:spLocks/>
          </p:cNvSpPr>
          <p:nvPr/>
        </p:nvSpPr>
        <p:spPr>
          <a:xfrm>
            <a:off x="9451699" y="5759344"/>
            <a:ext cx="2316907" cy="355600"/>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Clr>
                <a:schemeClr val="accent3"/>
              </a:buClr>
              <a:buFont typeface="Wingdings" pitchFamily="2" charset="2"/>
              <a:buNone/>
              <a:defRPr sz="800" b="0" i="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System Font Regular"/>
              <a:buNone/>
              <a:defRPr sz="12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Wingdings" pitchFamily="2" charset="2"/>
              <a:buNone/>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System Font Regular"/>
              <a:buNone/>
              <a:defRPr sz="12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Wingdings" pitchFamily="2" charset="2"/>
              <a:buNone/>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
                <a:srgbClr val="EE5340"/>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Eurofins “</a:t>
            </a:r>
            <a:r>
              <a:rPr kumimoji="0" lang="en-US" sz="800" b="0" i="0" u="none" strike="noStrike" kern="1200" cap="none" spc="0" normalizeH="0" baseline="0" noProof="0" dirty="0" err="1">
                <a:ln>
                  <a:noFill/>
                </a:ln>
                <a:solidFill>
                  <a:srgbClr val="000000"/>
                </a:solidFill>
                <a:effectLst/>
                <a:uLnTx/>
                <a:uFillTx/>
                <a:latin typeface="Arial" panose="020B0604020202020204"/>
                <a:ea typeface="+mn-ea"/>
                <a:cs typeface="+mn-cs"/>
              </a:rPr>
              <a:t>KINOME</a:t>
            </a:r>
            <a:r>
              <a:rPr kumimoji="0" lang="en-US" sz="800" b="0" i="1" u="none" strike="noStrike" kern="1200" cap="none" spc="0" normalizeH="0" baseline="0" noProof="0" dirty="0" err="1">
                <a:ln>
                  <a:noFill/>
                </a:ln>
                <a:solidFill>
                  <a:srgbClr val="000000"/>
                </a:solidFill>
                <a:effectLst/>
                <a:uLnTx/>
                <a:uFillTx/>
                <a:latin typeface="Arial" panose="020B0604020202020204"/>
                <a:ea typeface="+mn-ea"/>
                <a:cs typeface="+mn-cs"/>
              </a:rPr>
              <a:t>scan</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 for </a:t>
            </a:r>
            <a:r>
              <a:rPr kumimoji="0" lang="en-US" sz="800" b="0" i="0" u="none" strike="noStrike" kern="1200" cap="none" spc="0" normalizeH="0" baseline="0" noProof="0" dirty="0" err="1">
                <a:ln>
                  <a:noFill/>
                </a:ln>
                <a:solidFill>
                  <a:srgbClr val="000000"/>
                </a:solidFill>
                <a:effectLst/>
                <a:uLnTx/>
                <a:uFillTx/>
                <a:latin typeface="Arial" panose="020B0604020202020204"/>
                <a:ea typeface="+mn-ea"/>
                <a:cs typeface="+mn-cs"/>
                <a:hlinkClick r:id="rId8"/>
              </a:rPr>
              <a:t>RUX</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 and </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hlinkClick r:id="rId9"/>
              </a:rPr>
              <a:t>FED</a:t>
            </a:r>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r" defTabSz="914377" rtl="0" eaLnBrk="1" fontAlgn="auto" latinLnBrk="0" hangingPunct="1">
              <a:lnSpc>
                <a:spcPct val="100000"/>
              </a:lnSpc>
              <a:spcBef>
                <a:spcPts val="0"/>
              </a:spcBef>
              <a:spcAft>
                <a:spcPts val="0"/>
              </a:spcAft>
              <a:buClr>
                <a:srgbClr val="EE5340"/>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J Exp Pharm publication for </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hlinkClick r:id="rId10"/>
              </a:rPr>
              <a:t>PAC</a:t>
            </a:r>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r" defTabSz="914377" rtl="0" eaLnBrk="1" fontAlgn="auto" latinLnBrk="0" hangingPunct="1">
              <a:lnSpc>
                <a:spcPct val="100000"/>
              </a:lnSpc>
              <a:spcBef>
                <a:spcPts val="0"/>
              </a:spcBef>
              <a:spcAft>
                <a:spcPts val="0"/>
              </a:spcAft>
              <a:buClr>
                <a:srgbClr val="EE5340"/>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Leukemia publication for </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hlinkClick r:id="rId11"/>
              </a:rPr>
              <a:t>PAC</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800" b="0" i="0" u="none" strike="noStrike" kern="1200" cap="none" spc="0" normalizeH="0" baseline="0" noProof="0" dirty="0" err="1">
                <a:ln>
                  <a:noFill/>
                </a:ln>
                <a:solidFill>
                  <a:srgbClr val="000000"/>
                </a:solidFill>
                <a:effectLst/>
                <a:uLnTx/>
                <a:uFillTx/>
                <a:latin typeface="Arial" panose="020B0604020202020204"/>
                <a:ea typeface="+mn-ea"/>
                <a:cs typeface="+mn-cs"/>
              </a:rPr>
              <a:t>JAK1</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
        <p:nvSpPr>
          <p:cNvPr id="5" name="Text Placeholder 3">
            <a:extLst>
              <a:ext uri="{FF2B5EF4-FFF2-40B4-BE49-F238E27FC236}">
                <a16:creationId xmlns:a16="http://schemas.microsoft.com/office/drawing/2014/main" id="{8BE052BB-0EFB-4C25-AF62-ADA9E0A7438B}"/>
              </a:ext>
            </a:extLst>
          </p:cNvPr>
          <p:cNvSpPr txBox="1">
            <a:spLocks/>
          </p:cNvSpPr>
          <p:nvPr/>
        </p:nvSpPr>
        <p:spPr>
          <a:xfrm>
            <a:off x="58320" y="6114944"/>
            <a:ext cx="11082338" cy="253087"/>
          </a:xfrm>
        </p:spPr>
        <p:txBody>
          <a:bodyPr>
            <a:noAutofit/>
          </a:bodyPr>
          <a:lstStyle>
            <a:lvl1pPr marL="228600" indent="-182880" algn="l" defTabSz="914400" rtl="0" eaLnBrk="1" latinLnBrk="0" hangingPunct="1">
              <a:lnSpc>
                <a:spcPct val="100000"/>
              </a:lnSpc>
              <a:spcBef>
                <a:spcPts val="1000"/>
              </a:spcBef>
              <a:buClr>
                <a:srgbClr val="D50032"/>
              </a:buClr>
              <a:buSzPct val="80000"/>
              <a:buFont typeface="Arial" panose="020B0604020202020204" pitchFamily="34" charset="0"/>
              <a:buChar char="•"/>
              <a:defRPr sz="2000" kern="1200">
                <a:solidFill>
                  <a:srgbClr val="3A4147"/>
                </a:solidFill>
                <a:latin typeface="+mn-lt"/>
                <a:ea typeface="+mn-ea"/>
                <a:cs typeface="+mn-cs"/>
              </a:defRPr>
            </a:lvl1pPr>
            <a:lvl2pPr marL="685800" indent="-182880" algn="l" defTabSz="914400" rtl="0" eaLnBrk="1" latinLnBrk="0" hangingPunct="1">
              <a:lnSpc>
                <a:spcPct val="100000"/>
              </a:lnSpc>
              <a:spcBef>
                <a:spcPts val="500"/>
              </a:spcBef>
              <a:buClr>
                <a:srgbClr val="D50032"/>
              </a:buClr>
              <a:buSzPct val="80000"/>
              <a:buFont typeface="System Font Regular"/>
              <a:buChar char="−"/>
              <a:defRPr sz="1800" kern="1200">
                <a:solidFill>
                  <a:srgbClr val="3A4147"/>
                </a:solidFill>
                <a:latin typeface="+mn-lt"/>
                <a:ea typeface="+mn-ea"/>
                <a:cs typeface="+mn-cs"/>
              </a:defRPr>
            </a:lvl2pPr>
            <a:lvl3pPr marL="1143000" indent="-137160" algn="l" defTabSz="914400" rtl="0" eaLnBrk="1" latinLnBrk="0" hangingPunct="1">
              <a:lnSpc>
                <a:spcPct val="100000"/>
              </a:lnSpc>
              <a:spcBef>
                <a:spcPts val="500"/>
              </a:spcBef>
              <a:buClr>
                <a:srgbClr val="D50032"/>
              </a:buClr>
              <a:buSzPct val="80000"/>
              <a:buFont typeface="Arial" panose="020B0604020202020204" pitchFamily="34" charset="0"/>
              <a:buChar char="•"/>
              <a:defRPr sz="1600" kern="1200">
                <a:solidFill>
                  <a:srgbClr val="3A4147"/>
                </a:solidFill>
                <a:latin typeface="+mn-lt"/>
                <a:ea typeface="+mn-ea"/>
                <a:cs typeface="+mn-cs"/>
              </a:defRPr>
            </a:lvl3pPr>
            <a:lvl4pPr marL="1600200" indent="-137160" algn="l" defTabSz="914400" rtl="0" eaLnBrk="1" latinLnBrk="0" hangingPunct="1">
              <a:lnSpc>
                <a:spcPct val="100000"/>
              </a:lnSpc>
              <a:spcBef>
                <a:spcPts val="500"/>
              </a:spcBef>
              <a:buClr>
                <a:srgbClr val="D50032"/>
              </a:buClr>
              <a:buSzPct val="80000"/>
              <a:buFont typeface="Arial" panose="020B0604020202020204" pitchFamily="34" charset="0"/>
              <a:buChar char="•"/>
              <a:defRPr sz="1600" kern="1200">
                <a:solidFill>
                  <a:srgbClr val="3A4147"/>
                </a:solidFill>
                <a:latin typeface="+mn-lt"/>
                <a:ea typeface="+mn-ea"/>
                <a:cs typeface="+mn-cs"/>
              </a:defRPr>
            </a:lvl4pPr>
            <a:lvl5pPr marL="2057400" indent="-137160" algn="l" defTabSz="914400" rtl="0" eaLnBrk="1" latinLnBrk="0" hangingPunct="1">
              <a:lnSpc>
                <a:spcPct val="100000"/>
              </a:lnSpc>
              <a:spcBef>
                <a:spcPts val="500"/>
              </a:spcBef>
              <a:buClr>
                <a:srgbClr val="D50032"/>
              </a:buClr>
              <a:buSzPct val="80000"/>
              <a:buFont typeface="Arial" panose="020B0604020202020204" pitchFamily="34" charset="0"/>
              <a:buChar char="•"/>
              <a:defRPr sz="1600" kern="1200">
                <a:solidFill>
                  <a:srgbClr val="3A41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ts val="0"/>
              </a:spcBef>
              <a:spcAft>
                <a:spcPts val="0"/>
              </a:spcAft>
              <a:buClr>
                <a:srgbClr val="D50032"/>
              </a:buClr>
              <a:buSzPct val="80000"/>
              <a:buFont typeface="Arial" panose="020B0604020202020204" pitchFamily="34" charset="0"/>
              <a:buNone/>
              <a:tabLst/>
              <a:defRPr/>
            </a:pPr>
            <a:endParaRPr kumimoji="0" lang="da-DK" sz="80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graphicFrame>
        <p:nvGraphicFramePr>
          <p:cNvPr id="6" name="Table 5">
            <a:extLst>
              <a:ext uri="{FF2B5EF4-FFF2-40B4-BE49-F238E27FC236}">
                <a16:creationId xmlns:a16="http://schemas.microsoft.com/office/drawing/2014/main" id="{58F17649-1E37-B2C6-0B1B-3A27A306A4CE}"/>
              </a:ext>
            </a:extLst>
          </p:cNvPr>
          <p:cNvGraphicFramePr>
            <a:graphicFrameLocks noGrp="1"/>
          </p:cNvGraphicFramePr>
          <p:nvPr>
            <p:extLst>
              <p:ext uri="{D42A27DB-BD31-4B8C-83A1-F6EECF244321}">
                <p14:modId xmlns:p14="http://schemas.microsoft.com/office/powerpoint/2010/main" val="2143284793"/>
              </p:ext>
            </p:extLst>
          </p:nvPr>
        </p:nvGraphicFramePr>
        <p:xfrm>
          <a:off x="6193798" y="1087087"/>
          <a:ext cx="5574808" cy="2747021"/>
        </p:xfrm>
        <a:graphic>
          <a:graphicData uri="http://schemas.openxmlformats.org/drawingml/2006/table">
            <a:tbl>
              <a:tblPr firstRow="1" bandRow="1">
                <a:tableStyleId>{073A0DAA-6AF3-43AB-8588-CEC1D06C72B9}</a:tableStyleId>
              </a:tblPr>
              <a:tblGrid>
                <a:gridCol w="1393702">
                  <a:extLst>
                    <a:ext uri="{9D8B030D-6E8A-4147-A177-3AD203B41FA5}">
                      <a16:colId xmlns:a16="http://schemas.microsoft.com/office/drawing/2014/main" val="20000"/>
                    </a:ext>
                  </a:extLst>
                </a:gridCol>
                <a:gridCol w="1393702">
                  <a:extLst>
                    <a:ext uri="{9D8B030D-6E8A-4147-A177-3AD203B41FA5}">
                      <a16:colId xmlns:a16="http://schemas.microsoft.com/office/drawing/2014/main" val="20001"/>
                    </a:ext>
                  </a:extLst>
                </a:gridCol>
                <a:gridCol w="1393702">
                  <a:extLst>
                    <a:ext uri="{9D8B030D-6E8A-4147-A177-3AD203B41FA5}">
                      <a16:colId xmlns:a16="http://schemas.microsoft.com/office/drawing/2014/main" val="3100357130"/>
                    </a:ext>
                  </a:extLst>
                </a:gridCol>
                <a:gridCol w="1393702">
                  <a:extLst>
                    <a:ext uri="{9D8B030D-6E8A-4147-A177-3AD203B41FA5}">
                      <a16:colId xmlns:a16="http://schemas.microsoft.com/office/drawing/2014/main" val="1000044421"/>
                    </a:ext>
                  </a:extLst>
                </a:gridCol>
              </a:tblGrid>
              <a:tr h="255565">
                <a:tc gridSpan="4">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600" dirty="0"/>
                        <a:t>JAK and Other Kinases </a:t>
                      </a:r>
                      <a:r>
                        <a:rPr lang="en-US" sz="1600" baseline="0" dirty="0" err="1"/>
                        <a:t>IC</a:t>
                      </a:r>
                      <a:r>
                        <a:rPr lang="en-US" sz="1600" baseline="-25000" dirty="0" err="1"/>
                        <a:t>50</a:t>
                      </a:r>
                      <a:r>
                        <a:rPr lang="en-US" sz="1600" baseline="0" dirty="0"/>
                        <a:t> (</a:t>
                      </a:r>
                      <a:r>
                        <a:rPr lang="en-US" sz="1600" baseline="0" dirty="0" err="1"/>
                        <a:t>nM</a:t>
                      </a:r>
                      <a:r>
                        <a:rPr lang="en-US" sz="1600" baseline="0" dirty="0"/>
                        <a:t>)</a:t>
                      </a:r>
                      <a:endParaRPr lang="en-US" sz="1600" b="1" baseline="30000" dirty="0">
                        <a:solidFill>
                          <a:prstClr val="white"/>
                        </a:solidFill>
                        <a:latin typeface="+mn-lt"/>
                        <a:cs typeface="Calibri" panose="020F0502020204030204" pitchFamily="34" charset="0"/>
                      </a:endParaRPr>
                    </a:p>
                  </a:txBody>
                  <a:tcPr anchor="ctr"/>
                </a:tc>
                <a:tc hMerge="1">
                  <a:txBody>
                    <a:bodyPr/>
                    <a:lstStyle/>
                    <a:p>
                      <a:pPr algn="ctr"/>
                      <a:endParaRPr lang="en-US" b="0">
                        <a:solidFill>
                          <a:schemeClr val="tx1"/>
                        </a:solidFill>
                        <a:latin typeface="Calibri" panose="020F0502020204030204" pitchFamily="34" charset="0"/>
                      </a:endParaRPr>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DFA013"/>
                    </a:solidFill>
                  </a:tcPr>
                </a:tc>
                <a:tc hMerge="1">
                  <a:txBody>
                    <a:bodyPr/>
                    <a:lstStyle/>
                    <a:p>
                      <a:pPr marL="0" marR="0" indent="0" algn="ctr" defTabSz="457200" rtl="0" eaLnBrk="1" fontAlgn="auto" latinLnBrk="0" hangingPunct="1">
                        <a:lnSpc>
                          <a:spcPct val="90000"/>
                        </a:lnSpc>
                        <a:spcBef>
                          <a:spcPts val="0"/>
                        </a:spcBef>
                        <a:spcAft>
                          <a:spcPts val="0"/>
                        </a:spcAft>
                        <a:buClrTx/>
                        <a:buSzTx/>
                        <a:buFontTx/>
                        <a:buNone/>
                        <a:tabLst/>
                        <a:defRPr/>
                      </a:pPr>
                      <a:endParaRPr lang="en-US" sz="1600" b="1" baseline="30000">
                        <a:solidFill>
                          <a:prstClr val="white"/>
                        </a:solidFill>
                        <a:latin typeface="Arial"/>
                        <a:cs typeface="Arial"/>
                      </a:endParaRPr>
                    </a:p>
                  </a:txBody>
                  <a:tcPr>
                    <a:lnL w="12700" cmpd="sng">
                      <a:noFill/>
                    </a:lnL>
                    <a:lnR w="12700" cmpd="sng">
                      <a:noFill/>
                    </a:lnR>
                    <a:lnT w="12700" cmpd="sng">
                      <a:noFill/>
                    </a:lnT>
                  </a:tcPr>
                </a:tc>
                <a:tc hMerge="1">
                  <a:txBody>
                    <a:bodyPr/>
                    <a:lstStyle/>
                    <a:p>
                      <a:pPr marL="0" marR="0" indent="0" algn="ctr" defTabSz="457200" rtl="0" eaLnBrk="1" fontAlgn="auto" latinLnBrk="0" hangingPunct="1">
                        <a:lnSpc>
                          <a:spcPct val="90000"/>
                        </a:lnSpc>
                        <a:spcBef>
                          <a:spcPts val="0"/>
                        </a:spcBef>
                        <a:spcAft>
                          <a:spcPts val="0"/>
                        </a:spcAft>
                        <a:buClrTx/>
                        <a:buSzTx/>
                        <a:buFontTx/>
                        <a:buNone/>
                        <a:tabLst/>
                        <a:defRPr/>
                      </a:pPr>
                      <a:endParaRPr lang="en-US" sz="1600" b="1" baseline="30000">
                        <a:solidFill>
                          <a:prstClr val="white"/>
                        </a:solidFill>
                        <a:latin typeface="Arial"/>
                        <a:cs typeface="Arial"/>
                      </a:endParaRPr>
                    </a:p>
                  </a:txBody>
                  <a:tcPr>
                    <a:lnL w="12700" cmpd="sng">
                      <a:noFill/>
                    </a:lnL>
                    <a:lnR w="12700" cmpd="sng">
                      <a:noFill/>
                    </a:lnR>
                    <a:lnT w="12700" cmpd="sng">
                      <a:noFill/>
                    </a:lnT>
                  </a:tcPr>
                </a:tc>
                <a:extLst>
                  <a:ext uri="{0D108BD9-81ED-4DB2-BD59-A6C34878D82A}">
                    <a16:rowId xmlns:a16="http://schemas.microsoft.com/office/drawing/2014/main" val="10000"/>
                  </a:ext>
                </a:extLst>
              </a:tr>
              <a:tr h="289691">
                <a:tc>
                  <a:txBody>
                    <a:bodyPr/>
                    <a:lstStyle/>
                    <a:p>
                      <a:pPr algn="ctr">
                        <a:lnSpc>
                          <a:spcPct val="90000"/>
                        </a:lnSpc>
                      </a:pPr>
                      <a:r>
                        <a:rPr lang="en-US" sz="1400" b="1"/>
                        <a:t>Kinase</a:t>
                      </a:r>
                      <a:endParaRPr lang="en-US" sz="1400" b="1">
                        <a:solidFill>
                          <a:schemeClr val="tx1"/>
                        </a:solidFill>
                        <a:latin typeface="+mn-lt"/>
                        <a:cs typeface="Calibri" panose="020F0502020204030204" pitchFamily="34" charset="0"/>
                      </a:endParaRPr>
                    </a:p>
                  </a:txBody>
                  <a:tcPr anchor="ctr"/>
                </a:tc>
                <a:tc>
                  <a:txBody>
                    <a:bodyPr/>
                    <a:lstStyle/>
                    <a:p>
                      <a:pPr algn="ctr">
                        <a:lnSpc>
                          <a:spcPct val="90000"/>
                        </a:lnSpc>
                      </a:pPr>
                      <a:r>
                        <a:rPr lang="en-US" sz="1400" b="1"/>
                        <a:t>Pacritinib</a:t>
                      </a:r>
                      <a:r>
                        <a:rPr lang="en-US" sz="1400" b="1" baseline="30000"/>
                        <a:t>4,5</a:t>
                      </a:r>
                      <a:endParaRPr lang="en-US" sz="1400" b="1" baseline="30000">
                        <a:solidFill>
                          <a:schemeClr val="tx1"/>
                        </a:solidFill>
                        <a:latin typeface="+mn-lt"/>
                        <a:cs typeface="Calibri" panose="020F0502020204030204" pitchFamily="34" charset="0"/>
                      </a:endParaRPr>
                    </a:p>
                  </a:txBody>
                  <a:tcPr anchor="ctr"/>
                </a:tc>
                <a:tc>
                  <a:txBody>
                    <a:bodyPr/>
                    <a:lstStyle/>
                    <a:p>
                      <a:pPr algn="ctr">
                        <a:lnSpc>
                          <a:spcPct val="90000"/>
                        </a:lnSpc>
                      </a:pPr>
                      <a:r>
                        <a:rPr lang="en-US" sz="1400" b="1">
                          <a:solidFill>
                            <a:schemeClr val="tx1"/>
                          </a:solidFill>
                        </a:rPr>
                        <a:t>Ruxolitinib</a:t>
                      </a:r>
                      <a:r>
                        <a:rPr lang="en-US" sz="1400" b="1" baseline="30000">
                          <a:solidFill>
                            <a:schemeClr val="tx1"/>
                          </a:solidFill>
                        </a:rPr>
                        <a:t>4,6</a:t>
                      </a:r>
                      <a:endParaRPr lang="en-US" sz="1400" b="1" baseline="30000">
                        <a:solidFill>
                          <a:schemeClr val="tx1"/>
                        </a:solidFill>
                        <a:latin typeface="+mn-lt"/>
                        <a:cs typeface="Calibri" panose="020F0502020204030204" pitchFamily="34" charset="0"/>
                      </a:endParaRPr>
                    </a:p>
                  </a:txBody>
                  <a:tcPr anchor="ctr"/>
                </a:tc>
                <a:tc>
                  <a:txBody>
                    <a:bodyPr/>
                    <a:lstStyle/>
                    <a:p>
                      <a:pPr algn="ctr">
                        <a:lnSpc>
                          <a:spcPct val="90000"/>
                        </a:lnSpc>
                      </a:pPr>
                      <a:r>
                        <a:rPr lang="en-US" sz="1400" b="1">
                          <a:solidFill>
                            <a:schemeClr val="tx1"/>
                          </a:solidFill>
                        </a:rPr>
                        <a:t>Fedratinib</a:t>
                      </a:r>
                      <a:r>
                        <a:rPr lang="en-US" sz="1400" b="1" baseline="30000">
                          <a:solidFill>
                            <a:schemeClr val="tx1"/>
                          </a:solidFill>
                        </a:rPr>
                        <a:t>4,7</a:t>
                      </a:r>
                      <a:endParaRPr lang="en-US" sz="1400" b="1" baseline="30000">
                        <a:solidFill>
                          <a:schemeClr val="tx1"/>
                        </a:solidFill>
                        <a:latin typeface="+mn-lt"/>
                        <a:cs typeface="Calibri" panose="020F0502020204030204" pitchFamily="34" charset="0"/>
                      </a:endParaRPr>
                    </a:p>
                  </a:txBody>
                  <a:tcPr anchor="ctr"/>
                </a:tc>
                <a:extLst>
                  <a:ext uri="{0D108BD9-81ED-4DB2-BD59-A6C34878D82A}">
                    <a16:rowId xmlns:a16="http://schemas.microsoft.com/office/drawing/2014/main" val="10001"/>
                  </a:ext>
                </a:extLst>
              </a:tr>
              <a:tr h="357739">
                <a:tc>
                  <a:txBody>
                    <a:bodyPr/>
                    <a:lstStyle/>
                    <a:p>
                      <a:pPr algn="ctr">
                        <a:lnSpc>
                          <a:spcPct val="90000"/>
                        </a:lnSpc>
                      </a:pPr>
                      <a:r>
                        <a:rPr lang="en-US" sz="1400" dirty="0" err="1"/>
                        <a:t>JAK1</a:t>
                      </a:r>
                      <a:endParaRPr lang="en-US" sz="1400" dirty="0">
                        <a:latin typeface="+mn-lt"/>
                        <a:cs typeface="Calibri" panose="020F0502020204030204" pitchFamily="34" charset="0"/>
                      </a:endParaRPr>
                    </a:p>
                  </a:txBody>
                  <a:tcPr anchor="ctr">
                    <a:solidFill>
                      <a:srgbClr val="E7E7E7"/>
                    </a:solidFill>
                  </a:tcPr>
                </a:tc>
                <a:tc>
                  <a:txBody>
                    <a:bodyPr/>
                    <a:lstStyle/>
                    <a:p>
                      <a:pPr algn="ctr">
                        <a:lnSpc>
                          <a:spcPct val="90000"/>
                        </a:lnSpc>
                      </a:pPr>
                      <a:r>
                        <a:rPr lang="en-US" sz="1400"/>
                        <a:t>1280</a:t>
                      </a:r>
                      <a:endParaRPr lang="en-US" sz="1400">
                        <a:latin typeface="+mn-lt"/>
                        <a:cs typeface="Calibri" panose="020F0502020204030204" pitchFamily="34" charset="0"/>
                      </a:endParaRPr>
                    </a:p>
                  </a:txBody>
                  <a:tcPr anchor="ctr">
                    <a:solidFill>
                      <a:srgbClr val="E7E7E7"/>
                    </a:solidFill>
                  </a:tcPr>
                </a:tc>
                <a:tc>
                  <a:txBody>
                    <a:bodyPr/>
                    <a:lstStyle/>
                    <a:p>
                      <a:pPr algn="ctr">
                        <a:lnSpc>
                          <a:spcPct val="90000"/>
                        </a:lnSpc>
                      </a:pPr>
                      <a:r>
                        <a:rPr lang="en-US" sz="1400"/>
                        <a:t>2.8</a:t>
                      </a:r>
                      <a:endParaRPr lang="en-US" sz="1400">
                        <a:latin typeface="+mn-lt"/>
                        <a:cs typeface="Calibri" panose="020F0502020204030204" pitchFamily="34" charset="0"/>
                      </a:endParaRPr>
                    </a:p>
                  </a:txBody>
                  <a:tcPr anchor="ctr">
                    <a:solidFill>
                      <a:srgbClr val="E7E7E7"/>
                    </a:solidFill>
                  </a:tcPr>
                </a:tc>
                <a:tc>
                  <a:txBody>
                    <a:bodyPr/>
                    <a:lstStyle/>
                    <a:p>
                      <a:pPr algn="ctr">
                        <a:lnSpc>
                          <a:spcPct val="90000"/>
                        </a:lnSpc>
                      </a:pPr>
                      <a:r>
                        <a:rPr lang="en-US" sz="1400"/>
                        <a:t>105</a:t>
                      </a:r>
                      <a:endParaRPr lang="en-US" sz="1400">
                        <a:latin typeface="+mn-lt"/>
                        <a:cs typeface="Calibri" panose="020F0502020204030204" pitchFamily="34" charset="0"/>
                      </a:endParaRPr>
                    </a:p>
                  </a:txBody>
                  <a:tcPr anchor="ctr">
                    <a:solidFill>
                      <a:srgbClr val="E7E7E7"/>
                    </a:solidFill>
                  </a:tcPr>
                </a:tc>
                <a:extLst>
                  <a:ext uri="{0D108BD9-81ED-4DB2-BD59-A6C34878D82A}">
                    <a16:rowId xmlns:a16="http://schemas.microsoft.com/office/drawing/2014/main" val="10002"/>
                  </a:ext>
                </a:extLst>
              </a:tr>
              <a:tr h="357739">
                <a:tc>
                  <a:txBody>
                    <a:bodyPr/>
                    <a:lstStyle/>
                    <a:p>
                      <a:pPr algn="ctr">
                        <a:lnSpc>
                          <a:spcPct val="90000"/>
                        </a:lnSpc>
                      </a:pPr>
                      <a:r>
                        <a:rPr lang="en-US" sz="1400" dirty="0" err="1"/>
                        <a:t>JAK2</a:t>
                      </a:r>
                      <a:endParaRPr lang="en-US" sz="1400" i="1" dirty="0">
                        <a:latin typeface="+mn-lt"/>
                        <a:cs typeface="Calibri" panose="020F0502020204030204" pitchFamily="34" charset="0"/>
                      </a:endParaRPr>
                    </a:p>
                  </a:txBody>
                  <a:tcPr anchor="ctr">
                    <a:solidFill>
                      <a:srgbClr val="FFFF00"/>
                    </a:solidFill>
                  </a:tcPr>
                </a:tc>
                <a:tc>
                  <a:txBody>
                    <a:bodyPr/>
                    <a:lstStyle/>
                    <a:p>
                      <a:pPr algn="ctr">
                        <a:lnSpc>
                          <a:spcPct val="90000"/>
                        </a:lnSpc>
                      </a:pPr>
                      <a:r>
                        <a:rPr lang="en-US" sz="1400"/>
                        <a:t>6.0</a:t>
                      </a:r>
                      <a:endParaRPr lang="en-US" sz="1400">
                        <a:latin typeface="+mn-lt"/>
                        <a:cs typeface="Calibri" panose="020F0502020204030204" pitchFamily="34" charset="0"/>
                      </a:endParaRPr>
                    </a:p>
                  </a:txBody>
                  <a:tcPr anchor="ctr">
                    <a:solidFill>
                      <a:srgbClr val="FFFF00"/>
                    </a:solidFill>
                  </a:tcPr>
                </a:tc>
                <a:tc>
                  <a:txBody>
                    <a:bodyPr/>
                    <a:lstStyle/>
                    <a:p>
                      <a:pPr algn="ctr">
                        <a:lnSpc>
                          <a:spcPct val="90000"/>
                        </a:lnSpc>
                      </a:pPr>
                      <a:r>
                        <a:rPr lang="en-US" sz="1400"/>
                        <a:t>4.5</a:t>
                      </a:r>
                      <a:endParaRPr lang="en-US" sz="1400">
                        <a:latin typeface="+mn-lt"/>
                        <a:cs typeface="Calibri" panose="020F0502020204030204" pitchFamily="34" charset="0"/>
                      </a:endParaRPr>
                    </a:p>
                  </a:txBody>
                  <a:tcPr anchor="ctr">
                    <a:solidFill>
                      <a:srgbClr val="FFFF00"/>
                    </a:solidFill>
                  </a:tcPr>
                </a:tc>
                <a:tc>
                  <a:txBody>
                    <a:bodyPr/>
                    <a:lstStyle/>
                    <a:p>
                      <a:pPr algn="ctr">
                        <a:lnSpc>
                          <a:spcPct val="90000"/>
                        </a:lnSpc>
                      </a:pPr>
                      <a:r>
                        <a:rPr lang="en-US" sz="1400">
                          <a:latin typeface="+mn-lt"/>
                          <a:cs typeface="Calibri" panose="020F0502020204030204" pitchFamily="34" charset="0"/>
                        </a:rPr>
                        <a:t>3.0</a:t>
                      </a:r>
                    </a:p>
                  </a:txBody>
                  <a:tcPr anchor="ctr">
                    <a:solidFill>
                      <a:srgbClr val="FFFF00"/>
                    </a:solidFill>
                  </a:tcPr>
                </a:tc>
                <a:extLst>
                  <a:ext uri="{0D108BD9-81ED-4DB2-BD59-A6C34878D82A}">
                    <a16:rowId xmlns:a16="http://schemas.microsoft.com/office/drawing/2014/main" val="10003"/>
                  </a:ext>
                </a:extLst>
              </a:tr>
              <a:tr h="357739">
                <a:tc>
                  <a:txBody>
                    <a:bodyPr/>
                    <a:lstStyle/>
                    <a:p>
                      <a:pPr algn="ctr">
                        <a:lnSpc>
                          <a:spcPct val="90000"/>
                        </a:lnSpc>
                      </a:pPr>
                      <a:r>
                        <a:rPr lang="en-US" sz="1400" baseline="0" dirty="0" err="1"/>
                        <a:t>JAK2</a:t>
                      </a:r>
                      <a:r>
                        <a:rPr lang="en-US" sz="1400" baseline="0" dirty="0"/>
                        <a:t> </a:t>
                      </a:r>
                      <a:r>
                        <a:rPr lang="en-US" sz="1400" baseline="0" dirty="0" err="1"/>
                        <a:t>V617F</a:t>
                      </a:r>
                      <a:endParaRPr lang="en-US" sz="1400" baseline="0" dirty="0">
                        <a:latin typeface="+mn-lt"/>
                        <a:cs typeface="Calibri" panose="020F0502020204030204" pitchFamily="34" charset="0"/>
                      </a:endParaRPr>
                    </a:p>
                  </a:txBody>
                  <a:tcPr anchor="ctr">
                    <a:solidFill>
                      <a:srgbClr val="E7E7E7"/>
                    </a:solidFill>
                  </a:tcPr>
                </a:tc>
                <a:tc>
                  <a:txBody>
                    <a:bodyPr/>
                    <a:lstStyle/>
                    <a:p>
                      <a:pPr algn="ctr">
                        <a:lnSpc>
                          <a:spcPct val="90000"/>
                        </a:lnSpc>
                      </a:pPr>
                      <a:r>
                        <a:rPr lang="en-US" sz="1400"/>
                        <a:t>9.4</a:t>
                      </a:r>
                      <a:endParaRPr lang="en-US" sz="1400">
                        <a:latin typeface="+mn-lt"/>
                        <a:cs typeface="Calibri" panose="020F0502020204030204" pitchFamily="34" charset="0"/>
                      </a:endParaRPr>
                    </a:p>
                  </a:txBody>
                  <a:tcPr anchor="ctr">
                    <a:solidFill>
                      <a:srgbClr val="E7E7E7"/>
                    </a:solidFill>
                  </a:tcPr>
                </a:tc>
                <a:tc>
                  <a:txBody>
                    <a:bodyPr/>
                    <a:lstStyle/>
                    <a:p>
                      <a:pPr algn="ctr">
                        <a:lnSpc>
                          <a:spcPct val="90000"/>
                        </a:lnSpc>
                      </a:pPr>
                      <a:r>
                        <a:rPr lang="en-US" sz="1400"/>
                        <a:t>NR</a:t>
                      </a:r>
                      <a:endParaRPr lang="en-US" sz="1400">
                        <a:latin typeface="+mn-lt"/>
                        <a:cs typeface="Calibri" panose="020F0502020204030204" pitchFamily="34" charset="0"/>
                      </a:endParaRPr>
                    </a:p>
                  </a:txBody>
                  <a:tcPr anchor="ctr"/>
                </a:tc>
                <a:tc>
                  <a:txBody>
                    <a:bodyPr/>
                    <a:lstStyle/>
                    <a:p>
                      <a:pPr algn="ctr">
                        <a:lnSpc>
                          <a:spcPct val="90000"/>
                        </a:lnSpc>
                      </a:pPr>
                      <a:r>
                        <a:rPr lang="en-US" sz="1400"/>
                        <a:t>NR</a:t>
                      </a:r>
                      <a:endParaRPr lang="en-US" sz="1400">
                        <a:latin typeface="+mn-lt"/>
                        <a:cs typeface="Calibri" panose="020F0502020204030204" pitchFamily="34" charset="0"/>
                      </a:endParaRPr>
                    </a:p>
                  </a:txBody>
                  <a:tcPr anchor="ctr"/>
                </a:tc>
                <a:extLst>
                  <a:ext uri="{0D108BD9-81ED-4DB2-BD59-A6C34878D82A}">
                    <a16:rowId xmlns:a16="http://schemas.microsoft.com/office/drawing/2014/main" val="10004"/>
                  </a:ext>
                </a:extLst>
              </a:tr>
              <a:tr h="357739">
                <a:tc>
                  <a:txBody>
                    <a:bodyPr/>
                    <a:lstStyle/>
                    <a:p>
                      <a:pPr algn="ctr">
                        <a:lnSpc>
                          <a:spcPct val="90000"/>
                        </a:lnSpc>
                      </a:pPr>
                      <a:r>
                        <a:rPr lang="en-US" sz="1400" dirty="0" err="1"/>
                        <a:t>JAK3</a:t>
                      </a:r>
                      <a:endParaRPr lang="en-US" sz="1400" dirty="0">
                        <a:latin typeface="+mn-lt"/>
                        <a:cs typeface="Calibri" panose="020F0502020204030204" pitchFamily="34" charset="0"/>
                      </a:endParaRPr>
                    </a:p>
                  </a:txBody>
                  <a:tcPr anchor="ctr"/>
                </a:tc>
                <a:tc>
                  <a:txBody>
                    <a:bodyPr/>
                    <a:lstStyle/>
                    <a:p>
                      <a:pPr algn="ctr">
                        <a:lnSpc>
                          <a:spcPct val="90000"/>
                        </a:lnSpc>
                      </a:pPr>
                      <a:r>
                        <a:rPr lang="en-US" sz="1400"/>
                        <a:t>18.3</a:t>
                      </a:r>
                      <a:endParaRPr lang="en-US" sz="1400">
                        <a:latin typeface="+mn-lt"/>
                        <a:cs typeface="Calibri" panose="020F0502020204030204" pitchFamily="34" charset="0"/>
                      </a:endParaRPr>
                    </a:p>
                  </a:txBody>
                  <a:tcPr anchor="ctr"/>
                </a:tc>
                <a:tc>
                  <a:txBody>
                    <a:bodyPr/>
                    <a:lstStyle/>
                    <a:p>
                      <a:pPr algn="ctr">
                        <a:lnSpc>
                          <a:spcPct val="90000"/>
                        </a:lnSpc>
                      </a:pPr>
                      <a:r>
                        <a:rPr lang="en-US" sz="1400"/>
                        <a:t>322</a:t>
                      </a:r>
                      <a:endParaRPr lang="en-US" sz="1400">
                        <a:latin typeface="+mn-lt"/>
                        <a:cs typeface="Calibri" panose="020F0502020204030204" pitchFamily="34" charset="0"/>
                      </a:endParaRPr>
                    </a:p>
                  </a:txBody>
                  <a:tcPr anchor="ctr"/>
                </a:tc>
                <a:tc>
                  <a:txBody>
                    <a:bodyPr/>
                    <a:lstStyle/>
                    <a:p>
                      <a:pPr algn="ctr">
                        <a:lnSpc>
                          <a:spcPct val="90000"/>
                        </a:lnSpc>
                      </a:pPr>
                      <a:r>
                        <a:rPr lang="en-US" sz="1400"/>
                        <a:t>&gt;1000</a:t>
                      </a:r>
                      <a:endParaRPr lang="en-US" sz="1400">
                        <a:latin typeface="+mn-lt"/>
                        <a:cs typeface="Calibri" panose="020F0502020204030204" pitchFamily="34" charset="0"/>
                      </a:endParaRPr>
                    </a:p>
                  </a:txBody>
                  <a:tcPr anchor="ctr"/>
                </a:tc>
                <a:extLst>
                  <a:ext uri="{0D108BD9-81ED-4DB2-BD59-A6C34878D82A}">
                    <a16:rowId xmlns:a16="http://schemas.microsoft.com/office/drawing/2014/main" val="10005"/>
                  </a:ext>
                </a:extLst>
              </a:tr>
              <a:tr h="357739">
                <a:tc>
                  <a:txBody>
                    <a:bodyPr/>
                    <a:lstStyle/>
                    <a:p>
                      <a:pPr algn="ctr">
                        <a:lnSpc>
                          <a:spcPct val="90000"/>
                        </a:lnSpc>
                      </a:pPr>
                      <a:r>
                        <a:rPr lang="en-US" sz="1400"/>
                        <a:t>FLT3</a:t>
                      </a:r>
                      <a:endParaRPr lang="en-US" sz="1400">
                        <a:latin typeface="+mn-lt"/>
                        <a:cs typeface="Calibri" panose="020F0502020204030204" pitchFamily="34" charset="0"/>
                      </a:endParaRPr>
                    </a:p>
                  </a:txBody>
                  <a:tcPr anchor="ctr"/>
                </a:tc>
                <a:tc>
                  <a:txBody>
                    <a:bodyPr/>
                    <a:lstStyle/>
                    <a:p>
                      <a:pPr algn="ctr">
                        <a:lnSpc>
                          <a:spcPct val="90000"/>
                        </a:lnSpc>
                      </a:pPr>
                      <a:r>
                        <a:rPr lang="en-US" sz="1400"/>
                        <a:t>14.8</a:t>
                      </a:r>
                      <a:endParaRPr lang="en-US" sz="140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a:t>&gt;3000</a:t>
                      </a:r>
                      <a:endParaRPr lang="en-US" sz="1400">
                        <a:latin typeface="+mn-lt"/>
                        <a:cs typeface="Calibri" panose="020F0502020204030204" pitchFamily="34" charset="0"/>
                      </a:endParaRPr>
                    </a:p>
                  </a:txBody>
                  <a:tcPr anchor="ctr"/>
                </a:tc>
                <a:tc>
                  <a:txBody>
                    <a:bodyPr/>
                    <a:lstStyle/>
                    <a:p>
                      <a:pPr algn="ctr">
                        <a:lnSpc>
                          <a:spcPct val="90000"/>
                        </a:lnSpc>
                      </a:pPr>
                      <a:r>
                        <a:rPr lang="en-US" sz="1400"/>
                        <a:t>13.0</a:t>
                      </a:r>
                      <a:endParaRPr lang="en-US" sz="1400">
                        <a:latin typeface="+mn-lt"/>
                        <a:cs typeface="Calibri" panose="020F0502020204030204" pitchFamily="34" charset="0"/>
                      </a:endParaRPr>
                    </a:p>
                  </a:txBody>
                  <a:tcPr anchor="ctr"/>
                </a:tc>
                <a:extLst>
                  <a:ext uri="{0D108BD9-81ED-4DB2-BD59-A6C34878D82A}">
                    <a16:rowId xmlns:a16="http://schemas.microsoft.com/office/drawing/2014/main" val="10006"/>
                  </a:ext>
                </a:extLst>
              </a:tr>
              <a:tr h="357739">
                <a:tc>
                  <a:txBody>
                    <a:bodyPr/>
                    <a:lstStyle/>
                    <a:p>
                      <a:pPr algn="ctr">
                        <a:lnSpc>
                          <a:spcPct val="90000"/>
                        </a:lnSpc>
                      </a:pPr>
                      <a:r>
                        <a:rPr lang="en-US" sz="1400">
                          <a:latin typeface="+mn-lt"/>
                          <a:cs typeface="Calibri" panose="020F0502020204030204" pitchFamily="34" charset="0"/>
                        </a:rPr>
                        <a:t>TYK2</a:t>
                      </a:r>
                    </a:p>
                  </a:txBody>
                  <a:tcPr anchor="ctr"/>
                </a:tc>
                <a:tc>
                  <a:txBody>
                    <a:bodyPr/>
                    <a:lstStyle/>
                    <a:p>
                      <a:pPr algn="ctr">
                        <a:lnSpc>
                          <a:spcPct val="90000"/>
                        </a:lnSpc>
                      </a:pPr>
                      <a:r>
                        <a:rPr lang="en-US" sz="1400">
                          <a:latin typeface="+mn-lt"/>
                          <a:cs typeface="Calibri" panose="020F0502020204030204" pitchFamily="34" charset="0"/>
                        </a:rPr>
                        <a:t>27.0</a:t>
                      </a:r>
                    </a:p>
                  </a:txBody>
                  <a:tcPr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a:latin typeface="+mn-lt"/>
                          <a:cs typeface="Calibri" panose="020F0502020204030204" pitchFamily="34" charset="0"/>
                        </a:rPr>
                        <a:t>30</a:t>
                      </a:r>
                    </a:p>
                  </a:txBody>
                  <a:tcPr anchor="ctr"/>
                </a:tc>
                <a:tc>
                  <a:txBody>
                    <a:bodyPr/>
                    <a:lstStyle/>
                    <a:p>
                      <a:pPr algn="ctr">
                        <a:lnSpc>
                          <a:spcPct val="90000"/>
                        </a:lnSpc>
                      </a:pPr>
                      <a:r>
                        <a:rPr lang="en-US" sz="1400" dirty="0">
                          <a:latin typeface="+mn-lt"/>
                          <a:cs typeface="Calibri" panose="020F0502020204030204" pitchFamily="34" charset="0"/>
                        </a:rPr>
                        <a:t>405</a:t>
                      </a:r>
                    </a:p>
                  </a:txBody>
                  <a:tcPr anchor="ctr"/>
                </a:tc>
                <a:extLst>
                  <a:ext uri="{0D108BD9-81ED-4DB2-BD59-A6C34878D82A}">
                    <a16:rowId xmlns:a16="http://schemas.microsoft.com/office/drawing/2014/main" val="3013269258"/>
                  </a:ext>
                </a:extLst>
              </a:tr>
            </a:tbl>
          </a:graphicData>
        </a:graphic>
      </p:graphicFrame>
      <p:graphicFrame>
        <p:nvGraphicFramePr>
          <p:cNvPr id="7" name="Table 6">
            <a:extLst>
              <a:ext uri="{FF2B5EF4-FFF2-40B4-BE49-F238E27FC236}">
                <a16:creationId xmlns:a16="http://schemas.microsoft.com/office/drawing/2014/main" id="{82F8E04B-E1AD-6BA9-1297-AEBCC993E4C6}"/>
              </a:ext>
            </a:extLst>
          </p:cNvPr>
          <p:cNvGraphicFramePr>
            <a:graphicFrameLocks noGrp="1"/>
          </p:cNvGraphicFramePr>
          <p:nvPr>
            <p:extLst>
              <p:ext uri="{D42A27DB-BD31-4B8C-83A1-F6EECF244321}">
                <p14:modId xmlns:p14="http://schemas.microsoft.com/office/powerpoint/2010/main" val="2942783001"/>
              </p:ext>
            </p:extLst>
          </p:nvPr>
        </p:nvGraphicFramePr>
        <p:xfrm>
          <a:off x="6203006" y="3896882"/>
          <a:ext cx="5565600" cy="1531756"/>
        </p:xfrm>
        <a:graphic>
          <a:graphicData uri="http://schemas.openxmlformats.org/drawingml/2006/table">
            <a:tbl>
              <a:tblPr firstRow="1" bandRow="1">
                <a:tableStyleId>{93296810-A885-4BE3-A3E7-6D5BEEA58F35}</a:tableStyleId>
              </a:tblPr>
              <a:tblGrid>
                <a:gridCol w="1391400">
                  <a:extLst>
                    <a:ext uri="{9D8B030D-6E8A-4147-A177-3AD203B41FA5}">
                      <a16:colId xmlns:a16="http://schemas.microsoft.com/office/drawing/2014/main" val="20000"/>
                    </a:ext>
                  </a:extLst>
                </a:gridCol>
                <a:gridCol w="1391400">
                  <a:extLst>
                    <a:ext uri="{9D8B030D-6E8A-4147-A177-3AD203B41FA5}">
                      <a16:colId xmlns:a16="http://schemas.microsoft.com/office/drawing/2014/main" val="20001"/>
                    </a:ext>
                  </a:extLst>
                </a:gridCol>
                <a:gridCol w="1391400">
                  <a:extLst>
                    <a:ext uri="{9D8B030D-6E8A-4147-A177-3AD203B41FA5}">
                      <a16:colId xmlns:a16="http://schemas.microsoft.com/office/drawing/2014/main" val="2710146589"/>
                    </a:ext>
                  </a:extLst>
                </a:gridCol>
                <a:gridCol w="1391400">
                  <a:extLst>
                    <a:ext uri="{9D8B030D-6E8A-4147-A177-3AD203B41FA5}">
                      <a16:colId xmlns:a16="http://schemas.microsoft.com/office/drawing/2014/main" val="574748981"/>
                    </a:ext>
                  </a:extLst>
                </a:gridCol>
              </a:tblGrid>
              <a:tr h="382939">
                <a:tc gridSpan="4">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600" dirty="0"/>
                        <a:t>Non-Tyrosine Kinases of Interest</a:t>
                      </a:r>
                      <a:r>
                        <a:rPr lang="en-US" sz="1600" baseline="0" dirty="0"/>
                        <a:t> </a:t>
                      </a:r>
                      <a:r>
                        <a:rPr lang="en-US" sz="1600" baseline="0" dirty="0" err="1"/>
                        <a:t>IC</a:t>
                      </a:r>
                      <a:r>
                        <a:rPr lang="en-US" sz="1600" baseline="-25000" dirty="0" err="1"/>
                        <a:t>50</a:t>
                      </a:r>
                      <a:r>
                        <a:rPr lang="en-US" sz="1600" baseline="0" dirty="0"/>
                        <a:t> (</a:t>
                      </a:r>
                      <a:r>
                        <a:rPr lang="en-US" sz="1600" baseline="0" dirty="0" err="1"/>
                        <a:t>nM</a:t>
                      </a:r>
                      <a:r>
                        <a:rPr lang="en-US" sz="1600" baseline="0" dirty="0"/>
                        <a:t>)</a:t>
                      </a:r>
                      <a:endParaRPr lang="en-US" sz="1600" b="1" baseline="30000" dirty="0">
                        <a:solidFill>
                          <a:prstClr val="white"/>
                        </a:solidFill>
                        <a:latin typeface="+mn-lt"/>
                        <a:cs typeface="Calibri" panose="020F0502020204030204" pitchFamily="34" charset="0"/>
                      </a:endParaRPr>
                    </a:p>
                  </a:txBody>
                  <a:tcPr anchor="ctr">
                    <a:solidFill>
                      <a:schemeClr val="accent3"/>
                    </a:solidFill>
                  </a:tcPr>
                </a:tc>
                <a:tc hMerge="1">
                  <a:txBody>
                    <a:bodyPr/>
                    <a:lstStyle/>
                    <a:p>
                      <a:pPr algn="ctr"/>
                      <a:endParaRPr lang="en-US" b="0">
                        <a:solidFill>
                          <a:srgbClr val="000000"/>
                        </a:solidFill>
                        <a:latin typeface="Calibri" panose="020F0502020204030204" pitchFamily="34" charset="0"/>
                      </a:endParaRPr>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DFA013"/>
                    </a:solidFill>
                  </a:tcPr>
                </a:tc>
                <a:tc hMerge="1">
                  <a:txBody>
                    <a:bodyPr/>
                    <a:lstStyle/>
                    <a:p>
                      <a:pPr marL="0" marR="0" indent="0" algn="ctr" defTabSz="457200" rtl="0" eaLnBrk="1" fontAlgn="auto" latinLnBrk="0" hangingPunct="1">
                        <a:lnSpc>
                          <a:spcPct val="90000"/>
                        </a:lnSpc>
                        <a:spcBef>
                          <a:spcPts val="0"/>
                        </a:spcBef>
                        <a:spcAft>
                          <a:spcPts val="0"/>
                        </a:spcAft>
                        <a:buClrTx/>
                        <a:buSzTx/>
                        <a:buFontTx/>
                        <a:buNone/>
                        <a:tabLst/>
                        <a:defRPr/>
                      </a:pPr>
                      <a:endParaRPr lang="en-US" sz="1600" b="1" baseline="30000">
                        <a:solidFill>
                          <a:prstClr val="white"/>
                        </a:solidFill>
                        <a:latin typeface="Arial"/>
                        <a:cs typeface="Arial"/>
                      </a:endParaRPr>
                    </a:p>
                  </a:txBody>
                  <a:tcPr>
                    <a:lnL w="12700" cmpd="sng">
                      <a:noFill/>
                    </a:lnL>
                    <a:lnR w="12700" cmpd="sng">
                      <a:noFill/>
                    </a:lnR>
                    <a:lnT w="12700" cmpd="sng">
                      <a:noFill/>
                    </a:lnT>
                    <a:solidFill>
                      <a:srgbClr val="116CA4"/>
                    </a:solidFill>
                  </a:tcPr>
                </a:tc>
                <a:tc hMerge="1">
                  <a:txBody>
                    <a:bodyPr/>
                    <a:lstStyle/>
                    <a:p>
                      <a:pPr marL="0" marR="0" indent="0" algn="ctr" defTabSz="457200" rtl="0" eaLnBrk="1" fontAlgn="auto" latinLnBrk="0" hangingPunct="1">
                        <a:lnSpc>
                          <a:spcPct val="90000"/>
                        </a:lnSpc>
                        <a:spcBef>
                          <a:spcPts val="0"/>
                        </a:spcBef>
                        <a:spcAft>
                          <a:spcPts val="0"/>
                        </a:spcAft>
                        <a:buClrTx/>
                        <a:buSzTx/>
                        <a:buFontTx/>
                        <a:buNone/>
                        <a:tabLst/>
                        <a:defRPr/>
                      </a:pPr>
                      <a:endParaRPr lang="en-US" sz="1600" b="1" baseline="30000">
                        <a:solidFill>
                          <a:prstClr val="white"/>
                        </a:solidFill>
                        <a:latin typeface="Arial"/>
                        <a:cs typeface="Arial"/>
                      </a:endParaRPr>
                    </a:p>
                  </a:txBody>
                  <a:tcPr>
                    <a:lnL w="12700" cmpd="sng">
                      <a:noFill/>
                    </a:lnL>
                    <a:lnR w="12700" cmpd="sng">
                      <a:noFill/>
                    </a:lnR>
                    <a:lnT w="12700" cmpd="sng">
                      <a:noFill/>
                    </a:lnT>
                    <a:solidFill>
                      <a:srgbClr val="116CA4"/>
                    </a:solidFill>
                  </a:tcPr>
                </a:tc>
                <a:extLst>
                  <a:ext uri="{0D108BD9-81ED-4DB2-BD59-A6C34878D82A}">
                    <a16:rowId xmlns:a16="http://schemas.microsoft.com/office/drawing/2014/main" val="10000"/>
                  </a:ext>
                </a:extLst>
              </a:tr>
              <a:tr h="382939">
                <a:tc>
                  <a:txBody>
                    <a:bodyPr/>
                    <a:lstStyle/>
                    <a:p>
                      <a:pPr algn="ctr">
                        <a:lnSpc>
                          <a:spcPct val="90000"/>
                        </a:lnSpc>
                      </a:pPr>
                      <a:r>
                        <a:rPr lang="en-US" sz="1400" b="1"/>
                        <a:t>Kinase</a:t>
                      </a:r>
                      <a:endParaRPr lang="en-US" sz="1400" b="1">
                        <a:solidFill>
                          <a:srgbClr val="000000"/>
                        </a:solidFill>
                        <a:latin typeface="+mn-lt"/>
                        <a:cs typeface="Calibri" panose="020F0502020204030204" pitchFamily="34" charset="0"/>
                      </a:endParaRPr>
                    </a:p>
                  </a:txBody>
                  <a:tcPr anchor="ctr"/>
                </a:tc>
                <a:tc>
                  <a:txBody>
                    <a:bodyPr/>
                    <a:lstStyle/>
                    <a:p>
                      <a:pPr algn="ctr">
                        <a:lnSpc>
                          <a:spcPct val="90000"/>
                        </a:lnSpc>
                      </a:pPr>
                      <a:r>
                        <a:rPr lang="en-US" sz="1400" b="1" dirty="0"/>
                        <a:t>Pacritinib</a:t>
                      </a:r>
                      <a:r>
                        <a:rPr lang="en-US" sz="1400" b="1" strike="noStrike" baseline="30000" dirty="0"/>
                        <a:t>5</a:t>
                      </a:r>
                      <a:endParaRPr lang="en-US" sz="1400" b="1" strike="noStrike" baseline="30000" dirty="0">
                        <a:solidFill>
                          <a:srgbClr val="FF0000"/>
                        </a:solidFill>
                        <a:latin typeface="+mn-lt"/>
                        <a:cs typeface="Calibri" panose="020F0502020204030204" pitchFamily="34" charset="0"/>
                      </a:endParaRPr>
                    </a:p>
                  </a:txBody>
                  <a:tcPr anchor="ctr"/>
                </a:tc>
                <a:tc>
                  <a:txBody>
                    <a:bodyPr/>
                    <a:lstStyle/>
                    <a:p>
                      <a:pPr algn="ctr">
                        <a:lnSpc>
                          <a:spcPct val="90000"/>
                        </a:lnSpc>
                      </a:pPr>
                      <a:r>
                        <a:rPr lang="en-US" sz="1400" b="1" dirty="0">
                          <a:solidFill>
                            <a:schemeClr val="tx1"/>
                          </a:solidFill>
                        </a:rPr>
                        <a:t>Ruxolitinib</a:t>
                      </a:r>
                      <a:r>
                        <a:rPr lang="en-US" sz="1400" b="1" strike="noStrike" baseline="30000" dirty="0">
                          <a:solidFill>
                            <a:schemeClr val="tx1"/>
                          </a:solidFill>
                        </a:rPr>
                        <a:t>6</a:t>
                      </a:r>
                      <a:endParaRPr lang="en-US" sz="1400" b="1" strike="noStrike" baseline="30000" dirty="0">
                        <a:solidFill>
                          <a:srgbClr val="FF0000"/>
                        </a:solidFill>
                        <a:latin typeface="+mn-lt"/>
                        <a:cs typeface="Calibri" panose="020F0502020204030204" pitchFamily="34" charset="0"/>
                      </a:endParaRPr>
                    </a:p>
                  </a:txBody>
                  <a:tcPr anchor="ctr"/>
                </a:tc>
                <a:tc>
                  <a:txBody>
                    <a:bodyPr/>
                    <a:lstStyle/>
                    <a:p>
                      <a:pPr algn="ctr">
                        <a:lnSpc>
                          <a:spcPct val="90000"/>
                        </a:lnSpc>
                      </a:pPr>
                      <a:r>
                        <a:rPr lang="en-US" sz="1400" b="1" dirty="0">
                          <a:solidFill>
                            <a:schemeClr val="tx1"/>
                          </a:solidFill>
                        </a:rPr>
                        <a:t>Fedratinib</a:t>
                      </a:r>
                      <a:r>
                        <a:rPr lang="en-US" sz="1400" b="1" strike="noStrike" baseline="30000" dirty="0">
                          <a:solidFill>
                            <a:schemeClr val="tx1"/>
                          </a:solidFill>
                        </a:rPr>
                        <a:t>7</a:t>
                      </a:r>
                      <a:endParaRPr lang="en-US" sz="1400" b="1" strike="noStrike" baseline="30000" dirty="0">
                        <a:solidFill>
                          <a:srgbClr val="FF0000"/>
                        </a:solidFill>
                        <a:latin typeface="+mn-lt"/>
                        <a:cs typeface="Calibri" panose="020F0502020204030204" pitchFamily="34" charset="0"/>
                      </a:endParaRPr>
                    </a:p>
                  </a:txBody>
                  <a:tcPr anchor="ctr"/>
                </a:tc>
                <a:extLst>
                  <a:ext uri="{0D108BD9-81ED-4DB2-BD59-A6C34878D82A}">
                    <a16:rowId xmlns:a16="http://schemas.microsoft.com/office/drawing/2014/main" val="10001"/>
                  </a:ext>
                </a:extLst>
              </a:tr>
              <a:tr h="382939">
                <a:tc>
                  <a:txBody>
                    <a:bodyPr/>
                    <a:lstStyle/>
                    <a:p>
                      <a:pPr algn="ctr">
                        <a:lnSpc>
                          <a:spcPct val="90000"/>
                        </a:lnSpc>
                      </a:pPr>
                      <a:r>
                        <a:rPr lang="en-US" sz="1400" b="0" kern="1200">
                          <a:solidFill>
                            <a:schemeClr val="tx1"/>
                          </a:solidFill>
                        </a:rPr>
                        <a:t>CSF1R</a:t>
                      </a:r>
                      <a:endParaRPr lang="en-US" sz="1400">
                        <a:latin typeface="+mn-lt"/>
                        <a:cs typeface="Calibri" panose="020F0502020204030204" pitchFamily="34" charset="0"/>
                      </a:endParaRPr>
                    </a:p>
                  </a:txBody>
                  <a:tcPr anchor="ctr"/>
                </a:tc>
                <a:tc>
                  <a:txBody>
                    <a:bodyPr/>
                    <a:lstStyle/>
                    <a:p>
                      <a:pPr algn="ctr">
                        <a:lnSpc>
                          <a:spcPct val="90000"/>
                        </a:lnSpc>
                      </a:pPr>
                      <a:r>
                        <a:rPr lang="en-US" sz="1400" dirty="0"/>
                        <a:t>39.5</a:t>
                      </a:r>
                      <a:endParaRPr lang="en-US" sz="1400" dirty="0">
                        <a:latin typeface="+mn-lt"/>
                        <a:cs typeface="Calibri" panose="020F0502020204030204" pitchFamily="34" charset="0"/>
                      </a:endParaRPr>
                    </a:p>
                  </a:txBody>
                  <a:tcPr anchor="ctr"/>
                </a:tc>
                <a:tc>
                  <a:txBody>
                    <a:bodyPr/>
                    <a:lstStyle/>
                    <a:p>
                      <a:pPr algn="ctr">
                        <a:lnSpc>
                          <a:spcPct val="90000"/>
                        </a:lnSpc>
                      </a:pPr>
                      <a:r>
                        <a:rPr lang="en-US" sz="1400"/>
                        <a:t>&gt;3000</a:t>
                      </a:r>
                      <a:endParaRPr lang="en-US" sz="1400">
                        <a:latin typeface="+mn-lt"/>
                        <a:cs typeface="Calibri" panose="020F0502020204030204" pitchFamily="34" charset="0"/>
                      </a:endParaRPr>
                    </a:p>
                  </a:txBody>
                  <a:tcPr anchor="ctr"/>
                </a:tc>
                <a:tc>
                  <a:txBody>
                    <a:bodyPr/>
                    <a:lstStyle/>
                    <a:p>
                      <a:pPr algn="ctr">
                        <a:lnSpc>
                          <a:spcPct val="90000"/>
                        </a:lnSpc>
                      </a:pPr>
                      <a:r>
                        <a:rPr lang="en-US" sz="1400" dirty="0"/>
                        <a:t>620</a:t>
                      </a:r>
                      <a:endParaRPr lang="en-US" sz="1400" dirty="0">
                        <a:latin typeface="+mn-lt"/>
                        <a:cs typeface="Calibri" panose="020F0502020204030204" pitchFamily="34" charset="0"/>
                      </a:endParaRPr>
                    </a:p>
                  </a:txBody>
                  <a:tcPr anchor="ctr"/>
                </a:tc>
                <a:extLst>
                  <a:ext uri="{0D108BD9-81ED-4DB2-BD59-A6C34878D82A}">
                    <a16:rowId xmlns:a16="http://schemas.microsoft.com/office/drawing/2014/main" val="10002"/>
                  </a:ext>
                </a:extLst>
              </a:tr>
              <a:tr h="382939">
                <a:tc>
                  <a:txBody>
                    <a:bodyPr/>
                    <a:lstStyle/>
                    <a:p>
                      <a:pPr algn="ctr">
                        <a:lnSpc>
                          <a:spcPct val="90000"/>
                        </a:lnSpc>
                      </a:pPr>
                      <a:r>
                        <a:rPr lang="en-US" sz="1400" dirty="0" err="1"/>
                        <a:t>IRAK1</a:t>
                      </a:r>
                      <a:endParaRPr lang="en-US" sz="1400" dirty="0">
                        <a:latin typeface="+mn-lt"/>
                        <a:cs typeface="Calibri" panose="020F0502020204030204" pitchFamily="34" charset="0"/>
                      </a:endParaRPr>
                    </a:p>
                  </a:txBody>
                  <a:tcPr anchor="ctr">
                    <a:solidFill>
                      <a:schemeClr val="accent4">
                        <a:lumMod val="20000"/>
                        <a:lumOff val="80000"/>
                      </a:schemeClr>
                    </a:solidFill>
                  </a:tcPr>
                </a:tc>
                <a:tc>
                  <a:txBody>
                    <a:bodyPr/>
                    <a:lstStyle/>
                    <a:p>
                      <a:pPr algn="ctr">
                        <a:lnSpc>
                          <a:spcPct val="90000"/>
                        </a:lnSpc>
                      </a:pPr>
                      <a:r>
                        <a:rPr lang="en-US" sz="1400"/>
                        <a:t>13.6</a:t>
                      </a:r>
                      <a:endParaRPr lang="en-US" sz="1400">
                        <a:latin typeface="+mn-lt"/>
                        <a:cs typeface="Calibri" panose="020F0502020204030204" pitchFamily="34" charset="0"/>
                      </a:endParaRPr>
                    </a:p>
                  </a:txBody>
                  <a:tcPr anchor="ctr">
                    <a:solidFill>
                      <a:schemeClr val="accent4">
                        <a:lumMod val="20000"/>
                        <a:lumOff val="80000"/>
                      </a:schemeClr>
                    </a:solidFill>
                  </a:tcPr>
                </a:tc>
                <a:tc>
                  <a:txBody>
                    <a:bodyPr/>
                    <a:lstStyle/>
                    <a:p>
                      <a:pPr algn="ctr">
                        <a:lnSpc>
                          <a:spcPct val="90000"/>
                        </a:lnSpc>
                      </a:pPr>
                      <a:r>
                        <a:rPr lang="en-US" sz="1400"/>
                        <a:t>290</a:t>
                      </a:r>
                      <a:endParaRPr lang="en-US" sz="1400">
                        <a:latin typeface="+mn-lt"/>
                        <a:cs typeface="Calibri" panose="020F0502020204030204" pitchFamily="34" charset="0"/>
                      </a:endParaRPr>
                    </a:p>
                  </a:txBody>
                  <a:tcPr anchor="ctr">
                    <a:solidFill>
                      <a:schemeClr val="accent4">
                        <a:lumMod val="20000"/>
                        <a:lumOff val="80000"/>
                      </a:schemeClr>
                    </a:solidFill>
                  </a:tcPr>
                </a:tc>
                <a:tc>
                  <a:txBody>
                    <a:bodyPr/>
                    <a:lstStyle/>
                    <a:p>
                      <a:pPr algn="ctr">
                        <a:lnSpc>
                          <a:spcPct val="90000"/>
                        </a:lnSpc>
                      </a:pPr>
                      <a:r>
                        <a:rPr lang="en-US" sz="1400" dirty="0"/>
                        <a:t>220</a:t>
                      </a:r>
                      <a:endParaRPr lang="en-US" sz="1400" dirty="0">
                        <a:latin typeface="+mn-lt"/>
                        <a:cs typeface="Calibri" panose="020F050202020403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
        <p:nvSpPr>
          <p:cNvPr id="8" name="Rectangle 7"/>
          <p:cNvSpPr/>
          <p:nvPr/>
        </p:nvSpPr>
        <p:spPr>
          <a:xfrm>
            <a:off x="6094939" y="3104148"/>
            <a:ext cx="5772526" cy="392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92285" y="5041232"/>
            <a:ext cx="5772526" cy="4090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0">
            <a:extLst>
              <a:ext uri="{FF2B5EF4-FFF2-40B4-BE49-F238E27FC236}">
                <a16:creationId xmlns:a16="http://schemas.microsoft.com/office/drawing/2014/main" id="{C7FCEF57-958E-01DC-868C-CBE8D7D35442}"/>
              </a:ext>
            </a:extLst>
          </p:cNvPr>
          <p:cNvSpPr>
            <a:spLocks noGrp="1"/>
          </p:cNvSpPr>
          <p:nvPr>
            <p:ph type="ftr" sz="quarter" idx="3"/>
          </p:nvPr>
        </p:nvSpPr>
        <p:spPr>
          <a:xfrm>
            <a:off x="609600" y="5469422"/>
            <a:ext cx="8690811" cy="1329059"/>
          </a:xfrm>
        </p:spPr>
        <p:txBody>
          <a:bodyPr/>
          <a:lstStyle/>
          <a:p>
            <a:r>
              <a:rPr lang="en-US" sz="1000" dirty="0"/>
              <a:t>CSF1R, colony stimulating factor 1 receptor; FLT, FMS-like tyrosine kinase; IC50, half-maximal inhibitory concentration; IRAK1, interleukin receptor-associated kinase 1; NR, not reported; </a:t>
            </a:r>
            <a:r>
              <a:rPr lang="en-US" sz="1000" dirty="0" err="1"/>
              <a:t>ITD</a:t>
            </a:r>
            <a:r>
              <a:rPr lang="en-US" sz="1000" dirty="0"/>
              <a:t>, internal tandem duplication; TYK, tyrosine kinase</a:t>
            </a:r>
          </a:p>
          <a:p>
            <a:endParaRPr lang="en-US" sz="1000" dirty="0"/>
          </a:p>
          <a:p>
            <a:r>
              <a:rPr lang="en-US" sz="900" dirty="0"/>
              <a:t>1. </a:t>
            </a:r>
            <a:r>
              <a:rPr lang="en-US" sz="900" dirty="0" err="1"/>
              <a:t>Jarocha</a:t>
            </a:r>
            <a:r>
              <a:rPr lang="en-US" sz="900" dirty="0"/>
              <a:t> DJ, et. al. </a:t>
            </a:r>
            <a:r>
              <a:rPr lang="en-US" sz="900" i="1" dirty="0"/>
              <a:t>Blood. </a:t>
            </a:r>
            <a:r>
              <a:rPr lang="en-US" sz="900" dirty="0"/>
              <a:t>2018;132(Suppl 1): 2559.   2. </a:t>
            </a:r>
            <a:r>
              <a:rPr lang="en-US" sz="900" dirty="0" err="1"/>
              <a:t>Mascarenhas</a:t>
            </a:r>
            <a:r>
              <a:rPr lang="en-US" sz="900" dirty="0"/>
              <a:t> JO, et. al. </a:t>
            </a:r>
            <a:r>
              <a:rPr lang="en-US" sz="900" i="1" dirty="0" err="1"/>
              <a:t>Haematologica</a:t>
            </a:r>
            <a:r>
              <a:rPr lang="en-US" sz="900" i="1" dirty="0"/>
              <a:t>. </a:t>
            </a:r>
            <a:r>
              <a:rPr lang="en-US" sz="900" dirty="0"/>
              <a:t>2017;102(2):327-335. </a:t>
            </a:r>
          </a:p>
          <a:p>
            <a:r>
              <a:rPr lang="en-US" sz="900" dirty="0"/>
              <a:t>3. Singer J, et al. ASH 2014. Abstract 1874.   4. Duenas-Perez AB, et al. </a:t>
            </a:r>
            <a:r>
              <a:rPr lang="en-US" sz="900" i="1" dirty="0" err="1"/>
              <a:t>Ther</a:t>
            </a:r>
            <a:r>
              <a:rPr lang="en-US" sz="900" i="1" dirty="0"/>
              <a:t> Adv </a:t>
            </a:r>
            <a:r>
              <a:rPr lang="en-US" sz="900" i="1" dirty="0" err="1"/>
              <a:t>Hematol</a:t>
            </a:r>
            <a:r>
              <a:rPr lang="en-US" sz="900" i="1" dirty="0"/>
              <a:t>. </a:t>
            </a:r>
            <a:r>
              <a:rPr lang="en-US" sz="900" dirty="0"/>
              <a:t>2015;6(4):186-201.   5. Singer </a:t>
            </a:r>
            <a:r>
              <a:rPr lang="en-US" sz="900" dirty="0" err="1"/>
              <a:t>JW</a:t>
            </a:r>
            <a:r>
              <a:rPr lang="en-US" sz="900" dirty="0"/>
              <a:t>, et. al. </a:t>
            </a:r>
            <a:r>
              <a:rPr lang="en-US" sz="900" i="1" dirty="0"/>
              <a:t>J Exp </a:t>
            </a:r>
            <a:r>
              <a:rPr lang="en-US" sz="900" i="1" dirty="0" err="1"/>
              <a:t>Pharmacol</a:t>
            </a:r>
            <a:r>
              <a:rPr lang="en-US" sz="900" i="1" dirty="0"/>
              <a:t>. </a:t>
            </a:r>
            <a:r>
              <a:rPr lang="en-US" sz="900" dirty="0"/>
              <a:t>2016;8:11-19. 6. </a:t>
            </a:r>
            <a:r>
              <a:rPr lang="en-US" sz="900" dirty="0" err="1"/>
              <a:t>IUPHAR</a:t>
            </a:r>
            <a:r>
              <a:rPr lang="en-US" sz="900" dirty="0"/>
              <a:t>/BPS. </a:t>
            </a:r>
            <a:r>
              <a:rPr lang="en-US" sz="900" dirty="0" err="1"/>
              <a:t>Ruxolitinib</a:t>
            </a:r>
            <a:r>
              <a:rPr lang="en-US" sz="900" dirty="0"/>
              <a:t>. Accessed October 11, 2022. guidetopharmacology.org/</a:t>
            </a:r>
            <a:r>
              <a:rPr lang="en-US" sz="900" dirty="0" err="1"/>
              <a:t>GRAC</a:t>
            </a:r>
            <a:r>
              <a:rPr lang="en-US" sz="900" dirty="0"/>
              <a:t>/</a:t>
            </a:r>
            <a:r>
              <a:rPr lang="en-US" sz="900" dirty="0" err="1"/>
              <a:t>LigandScreenDisplayForward?ligandId</a:t>
            </a:r>
            <a:r>
              <a:rPr lang="en-US" sz="900" dirty="0"/>
              <a:t>=5688&amp;screenId=2  </a:t>
            </a:r>
          </a:p>
          <a:p>
            <a:r>
              <a:rPr lang="en-US" sz="900" dirty="0"/>
              <a:t>7. </a:t>
            </a:r>
            <a:r>
              <a:rPr lang="en-US" sz="900" dirty="0" err="1"/>
              <a:t>IUPHAR</a:t>
            </a:r>
            <a:r>
              <a:rPr lang="en-US" sz="900" dirty="0"/>
              <a:t>/BPS. </a:t>
            </a:r>
            <a:r>
              <a:rPr lang="en-US" sz="900" dirty="0" err="1"/>
              <a:t>Fedratinib</a:t>
            </a:r>
            <a:r>
              <a:rPr lang="en-US" sz="900" dirty="0"/>
              <a:t>. Accessed October 11, 2022. guidetopharmacology.org/</a:t>
            </a:r>
            <a:r>
              <a:rPr lang="en-US" sz="900" dirty="0" err="1"/>
              <a:t>GRAC</a:t>
            </a:r>
            <a:r>
              <a:rPr lang="en-US" sz="900" dirty="0"/>
              <a:t>/</a:t>
            </a:r>
            <a:r>
              <a:rPr lang="en-US" sz="900" dirty="0" err="1"/>
              <a:t>LigandScreenDisplayForward?ligandId</a:t>
            </a:r>
            <a:r>
              <a:rPr lang="en-US" sz="900" dirty="0"/>
              <a:t>=5716&amp;screenId=2</a:t>
            </a:r>
          </a:p>
        </p:txBody>
      </p:sp>
    </p:spTree>
    <p:extLst>
      <p:ext uri="{BB962C8B-B14F-4D97-AF65-F5344CB8AC3E}">
        <p14:creationId xmlns:p14="http://schemas.microsoft.com/office/powerpoint/2010/main" val="415976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B63DBD-3274-1001-1B24-58FBC1382560}"/>
              </a:ext>
            </a:extLst>
          </p:cNvPr>
          <p:cNvPicPr>
            <a:picLocks noChangeAspect="1"/>
          </p:cNvPicPr>
          <p:nvPr/>
        </p:nvPicPr>
        <p:blipFill>
          <a:blip r:embed="rId3"/>
          <a:stretch>
            <a:fillRect/>
          </a:stretch>
        </p:blipFill>
        <p:spPr>
          <a:xfrm>
            <a:off x="2578401" y="984415"/>
            <a:ext cx="7071297" cy="4889169"/>
          </a:xfrm>
          <a:prstGeom prst="rect">
            <a:avLst/>
          </a:prstGeom>
        </p:spPr>
      </p:pic>
      <p:sp>
        <p:nvSpPr>
          <p:cNvPr id="4" name="Title 3">
            <a:extLst>
              <a:ext uri="{FF2B5EF4-FFF2-40B4-BE49-F238E27FC236}">
                <a16:creationId xmlns:a16="http://schemas.microsoft.com/office/drawing/2014/main" id="{BB14CF1F-050A-E762-1751-5670E9DFF2B5}"/>
              </a:ext>
            </a:extLst>
          </p:cNvPr>
          <p:cNvSpPr>
            <a:spLocks noGrp="1"/>
          </p:cNvSpPr>
          <p:nvPr>
            <p:ph type="title"/>
          </p:nvPr>
        </p:nvSpPr>
        <p:spPr>
          <a:xfrm>
            <a:off x="609599" y="199506"/>
            <a:ext cx="11373853" cy="801346"/>
          </a:xfrm>
        </p:spPr>
        <p:txBody>
          <a:bodyPr>
            <a:normAutofit/>
          </a:bodyPr>
          <a:lstStyle/>
          <a:p>
            <a:r>
              <a:rPr lang="en-US" sz="2600" dirty="0"/>
              <a:t>Pacritinib Leverages Two Discrete Constitutively Activated Pathways</a:t>
            </a:r>
          </a:p>
        </p:txBody>
      </p:sp>
      <p:sp>
        <p:nvSpPr>
          <p:cNvPr id="8" name="Footer Placeholder 7">
            <a:extLst>
              <a:ext uri="{FF2B5EF4-FFF2-40B4-BE49-F238E27FC236}">
                <a16:creationId xmlns:a16="http://schemas.microsoft.com/office/drawing/2014/main" id="{013E3F0C-AE35-E71B-57EE-5173FE7C965B}"/>
              </a:ext>
            </a:extLst>
          </p:cNvPr>
          <p:cNvSpPr>
            <a:spLocks noGrp="1"/>
          </p:cNvSpPr>
          <p:nvPr>
            <p:ph type="ftr" sz="quarter" idx="3"/>
          </p:nvPr>
        </p:nvSpPr>
        <p:spPr>
          <a:xfrm>
            <a:off x="609600" y="5997136"/>
            <a:ext cx="10744199" cy="801346"/>
          </a:xfrm>
        </p:spPr>
        <p:txBody>
          <a:bodyPr/>
          <a:lstStyle/>
          <a:p>
            <a:r>
              <a:rPr lang="en-US" sz="1050" dirty="0"/>
              <a:t>https://www.vonjo.com/hcp/moa/</a:t>
            </a:r>
          </a:p>
          <a:p>
            <a:endParaRPr lang="en-US" sz="1050" dirty="0"/>
          </a:p>
          <a:p>
            <a:r>
              <a:rPr lang="en-US" sz="1050" dirty="0"/>
              <a:t>1. </a:t>
            </a:r>
            <a:r>
              <a:rPr lang="en-US" sz="1050" dirty="0" err="1"/>
              <a:t>Levavi</a:t>
            </a:r>
            <a:r>
              <a:rPr lang="en-US" sz="1050" dirty="0"/>
              <a:t> H, et al. </a:t>
            </a:r>
            <a:r>
              <a:rPr lang="en-US" sz="1050" i="1" dirty="0"/>
              <a:t>Clin Adv </a:t>
            </a:r>
            <a:r>
              <a:rPr lang="en-US" sz="1050" i="1" dirty="0" err="1"/>
              <a:t>Hematol</a:t>
            </a:r>
            <a:r>
              <a:rPr lang="en-US" sz="1050" i="1" dirty="0"/>
              <a:t> Oncol. </a:t>
            </a:r>
            <a:r>
              <a:rPr lang="en-US" sz="1050" dirty="0"/>
              <a:t>2022;20(7):456-467. </a:t>
            </a:r>
          </a:p>
          <a:p>
            <a:r>
              <a:rPr lang="en-US" sz="1050" dirty="0"/>
              <a:t>2. Duenas-Perez AB, et al. </a:t>
            </a:r>
            <a:r>
              <a:rPr lang="en-US" sz="1050" i="1" dirty="0" err="1"/>
              <a:t>Ther</a:t>
            </a:r>
            <a:r>
              <a:rPr lang="en-US" sz="1050" i="1" dirty="0"/>
              <a:t> Adv </a:t>
            </a:r>
            <a:r>
              <a:rPr lang="en-US" sz="1050" i="1" dirty="0" err="1"/>
              <a:t>Hematol</a:t>
            </a:r>
            <a:r>
              <a:rPr lang="en-US" sz="1050" i="1" dirty="0"/>
              <a:t>. </a:t>
            </a:r>
            <a:r>
              <a:rPr lang="en-US" sz="1050" dirty="0"/>
              <a:t>2015;6(4):186-201. 3. Singer </a:t>
            </a:r>
            <a:r>
              <a:rPr lang="en-US" sz="1050" dirty="0" err="1"/>
              <a:t>JW</a:t>
            </a:r>
            <a:r>
              <a:rPr lang="en-US" sz="1050" dirty="0"/>
              <a:t>, et al. </a:t>
            </a:r>
            <a:r>
              <a:rPr lang="en-US" sz="1050" i="1" dirty="0" err="1"/>
              <a:t>Oncotarget</a:t>
            </a:r>
            <a:r>
              <a:rPr lang="en-US" sz="1050" i="1" dirty="0"/>
              <a:t>. </a:t>
            </a:r>
            <a:r>
              <a:rPr lang="en-US" sz="1050" dirty="0"/>
              <a:t>2018;9(70):33416-33439</a:t>
            </a:r>
          </a:p>
          <a:p>
            <a:r>
              <a:rPr lang="en-US" sz="1050" dirty="0"/>
              <a:t>4. Cuenca </a:t>
            </a:r>
            <a:r>
              <a:rPr lang="en-US" sz="1050" dirty="0" err="1"/>
              <a:t>EJ</a:t>
            </a:r>
            <a:r>
              <a:rPr lang="en-US" sz="1050" dirty="0"/>
              <a:t>, et al. </a:t>
            </a:r>
            <a:r>
              <a:rPr lang="en-US" sz="1050" i="1" dirty="0"/>
              <a:t>Blood</a:t>
            </a:r>
            <a:r>
              <a:rPr lang="en-US" sz="1050" dirty="0"/>
              <a:t> (2022) 140 (Supplement 1): 9598–9599. </a:t>
            </a:r>
          </a:p>
        </p:txBody>
      </p:sp>
      <p:sp>
        <p:nvSpPr>
          <p:cNvPr id="6" name="TextBox 5">
            <a:extLst>
              <a:ext uri="{FF2B5EF4-FFF2-40B4-BE49-F238E27FC236}">
                <a16:creationId xmlns:a16="http://schemas.microsoft.com/office/drawing/2014/main" id="{EFACADAE-C3E5-7CD6-71DD-8833A63277B1}"/>
              </a:ext>
            </a:extLst>
          </p:cNvPr>
          <p:cNvSpPr txBox="1"/>
          <p:nvPr/>
        </p:nvSpPr>
        <p:spPr>
          <a:xfrm>
            <a:off x="3157947" y="2654227"/>
            <a:ext cx="255182" cy="369332"/>
          </a:xfrm>
          <a:prstGeom prst="rect">
            <a:avLst/>
          </a:prstGeom>
          <a:noFill/>
        </p:spPr>
        <p:txBody>
          <a:bodyPr wrap="square" rtlCol="0">
            <a:spAutoFit/>
          </a:bodyPr>
          <a:lstStyle/>
          <a:p>
            <a:r>
              <a:rPr lang="en-US" dirty="0"/>
              <a:t>1</a:t>
            </a:r>
          </a:p>
        </p:txBody>
      </p:sp>
      <p:sp>
        <p:nvSpPr>
          <p:cNvPr id="9" name="TextBox 8">
            <a:extLst>
              <a:ext uri="{FF2B5EF4-FFF2-40B4-BE49-F238E27FC236}">
                <a16:creationId xmlns:a16="http://schemas.microsoft.com/office/drawing/2014/main" id="{F69EB1BE-CEAC-A923-EAF9-A499D8F6A62C}"/>
              </a:ext>
            </a:extLst>
          </p:cNvPr>
          <p:cNvSpPr txBox="1"/>
          <p:nvPr/>
        </p:nvSpPr>
        <p:spPr>
          <a:xfrm>
            <a:off x="4643890" y="2621961"/>
            <a:ext cx="255182" cy="369332"/>
          </a:xfrm>
          <a:prstGeom prst="rect">
            <a:avLst/>
          </a:prstGeom>
          <a:noFill/>
        </p:spPr>
        <p:txBody>
          <a:bodyPr wrap="square" rtlCol="0">
            <a:spAutoFit/>
          </a:bodyPr>
          <a:lstStyle/>
          <a:p>
            <a:r>
              <a:rPr lang="en-US" dirty="0"/>
              <a:t>2</a:t>
            </a:r>
          </a:p>
        </p:txBody>
      </p:sp>
      <p:sp>
        <p:nvSpPr>
          <p:cNvPr id="10" name="TextBox 9">
            <a:extLst>
              <a:ext uri="{FF2B5EF4-FFF2-40B4-BE49-F238E27FC236}">
                <a16:creationId xmlns:a16="http://schemas.microsoft.com/office/drawing/2014/main" id="{FEE65060-DFE1-1E9C-050F-7A6EF1C22C28}"/>
              </a:ext>
            </a:extLst>
          </p:cNvPr>
          <p:cNvSpPr txBox="1"/>
          <p:nvPr/>
        </p:nvSpPr>
        <p:spPr>
          <a:xfrm>
            <a:off x="7270132" y="2610960"/>
            <a:ext cx="255182"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1008788877"/>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1964</Words>
  <Application>Microsoft Office PowerPoint</Application>
  <PresentationFormat>Widescreen</PresentationFormat>
  <Paragraphs>421</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Franklin Gothic Book</vt:lpstr>
      <vt:lpstr>Proxima Nova Rg</vt:lpstr>
      <vt:lpstr>Roboto Condensed</vt:lpstr>
      <vt:lpstr>Wingdings</vt:lpstr>
      <vt:lpstr>HemOnc-2020</vt:lpstr>
      <vt:lpstr>The Mechanism of Action of JAK Inhibitors for Myelofibrosis</vt:lpstr>
      <vt:lpstr>Disclaimer</vt:lpstr>
      <vt:lpstr>Constitutively Active JAK/STAT Pathway Considered Classic Driver of Myelofibrosis</vt:lpstr>
      <vt:lpstr>Inflammation May Contribute to Myelofibrosis</vt:lpstr>
      <vt:lpstr>JAK Inhibitors A Molecular Overview</vt:lpstr>
      <vt:lpstr>COMFORT-I Worst Hematologic Laboratory Test Abnormalities</vt:lpstr>
      <vt:lpstr>JAKARTA-1: First-Line Fedratinib in Primary or Secondary Myelofibrosis Adverse Events</vt:lpstr>
      <vt:lpstr>Kinome Profiling of the Approved JAK Inhibitors </vt:lpstr>
      <vt:lpstr>Pacritinib Leverages Two Discrete Constitutively Activated Pathways</vt:lpstr>
      <vt:lpstr>PERSIST-2 Spleen Volume Responses ≥35% at Week 24</vt:lpstr>
      <vt:lpstr>PERSIST-2 Hematologic Stability </vt:lpstr>
      <vt:lpstr>Off-Target Effects of MMB May Explain Potential Anemia Benefit</vt:lpstr>
      <vt:lpstr>MOMENTUM: Momelotinib vs Danazol Transfusion Independence at Week 24, Mean Hemoglobin Over Time</vt:lpstr>
      <vt:lpstr>Pacritinib Is a Highly Potent Inhibitor of ACVR1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2023-01-12T17:25:35Z</dcterms:modified>
</cp:coreProperties>
</file>