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9"/>
  </p:notesMasterIdLst>
  <p:sldIdLst>
    <p:sldId id="2134960621" r:id="rId2"/>
    <p:sldId id="256" r:id="rId3"/>
    <p:sldId id="2147469056" r:id="rId4"/>
    <p:sldId id="2147469042" r:id="rId5"/>
    <p:sldId id="8760" r:id="rId6"/>
    <p:sldId id="297" r:id="rId7"/>
    <p:sldId id="2147469066" r:id="rId8"/>
    <p:sldId id="302" r:id="rId9"/>
    <p:sldId id="2134960623" r:id="rId10"/>
    <p:sldId id="2147469067" r:id="rId11"/>
    <p:sldId id="2147469061" r:id="rId12"/>
    <p:sldId id="2147469053" r:id="rId13"/>
    <p:sldId id="2147469062" r:id="rId14"/>
    <p:sldId id="2147469063" r:id="rId15"/>
    <p:sldId id="2147469065" r:id="rId16"/>
    <p:sldId id="2147469064" r:id="rId17"/>
    <p:sldId id="214746905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8E11A5-1969-49FF-BFDF-256DAB63990D}" v="4" dt="2022-12-21T19:08:52.8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85" autoAdjust="0"/>
    <p:restoredTop sz="91077" autoAdjust="0"/>
  </p:normalViewPr>
  <p:slideViewPr>
    <p:cSldViewPr snapToGrid="0">
      <p:cViewPr varScale="1">
        <p:scale>
          <a:sx n="67" d="100"/>
          <a:sy n="67" d="100"/>
        </p:scale>
        <p:origin x="784"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676586504906101"/>
          <c:y val="5.9045649852956468E-2"/>
          <c:w val="0.58793913352939142"/>
          <c:h val="0.88190870029408708"/>
        </c:manualLayout>
      </c:layout>
      <c:doughnutChart>
        <c:varyColors val="1"/>
        <c:ser>
          <c:idx val="0"/>
          <c:order val="0"/>
          <c:dPt>
            <c:idx val="0"/>
            <c:bubble3D val="0"/>
            <c:spPr>
              <a:solidFill>
                <a:schemeClr val="accent1">
                  <a:lumMod val="75000"/>
                </a:schemeClr>
              </a:solidFill>
              <a:ln w="19050">
                <a:solidFill>
                  <a:schemeClr val="lt1"/>
                </a:solidFill>
              </a:ln>
              <a:effectLst/>
            </c:spPr>
            <c:extLst>
              <c:ext xmlns:c16="http://schemas.microsoft.com/office/drawing/2014/chart" uri="{C3380CC4-5D6E-409C-BE32-E72D297353CC}">
                <c16:uniqueId val="{00000001-380E-BD45-8D0D-C88D8287C1C4}"/>
              </c:ext>
            </c:extLst>
          </c:dPt>
          <c:dPt>
            <c:idx val="1"/>
            <c:bubble3D val="0"/>
            <c:spPr>
              <a:solidFill>
                <a:schemeClr val="accent5">
                  <a:lumMod val="50000"/>
                </a:schemeClr>
              </a:solidFill>
              <a:ln w="19050">
                <a:solidFill>
                  <a:schemeClr val="lt1"/>
                </a:solidFill>
              </a:ln>
              <a:effectLst/>
            </c:spPr>
            <c:extLst>
              <c:ext xmlns:c16="http://schemas.microsoft.com/office/drawing/2014/chart" uri="{C3380CC4-5D6E-409C-BE32-E72D297353CC}">
                <c16:uniqueId val="{00000003-380E-BD45-8D0D-C88D8287C1C4}"/>
              </c:ext>
            </c:extLst>
          </c:dPt>
          <c:val>
            <c:numRef>
              <c:f>Sheet1!$B$2:$B$3</c:f>
              <c:numCache>
                <c:formatCode>General</c:formatCode>
                <c:ptCount val="2"/>
                <c:pt idx="0">
                  <c:v>31</c:v>
                </c:pt>
                <c:pt idx="1">
                  <c:v>69</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Column1</c:v>
                      </c:pt>
                    </c:strCache>
                  </c:strRef>
                </c15:tx>
              </c15:filteredSeriesTitle>
            </c:ext>
            <c:ext xmlns:c15="http://schemas.microsoft.com/office/drawing/2012/chart" uri="{02D57815-91ED-43cb-92C2-25804820EDAC}">
              <c15:filteredCategoryTitle>
                <c15:cat>
                  <c:numRef>
                    <c:extLst>
                      <c:ext uri="{02D57815-91ED-43cb-92C2-25804820EDAC}">
                        <c15:formulaRef>
                          <c15:sqref>Sheet1!$A$2:$A$3</c15:sqref>
                        </c15:formulaRef>
                      </c:ext>
                    </c:extLst>
                    <c:numCache>
                      <c:formatCode>General</c:formatCode>
                      <c:ptCount val="2"/>
                      <c:pt idx="1">
                        <c:v>100</c:v>
                      </c:pt>
                    </c:numCache>
                  </c:numRef>
                </c15:cat>
              </c15:filteredCategoryTitle>
            </c:ext>
            <c:ext xmlns:c16="http://schemas.microsoft.com/office/drawing/2014/chart" uri="{C3380CC4-5D6E-409C-BE32-E72D297353CC}">
              <c16:uniqueId val="{00000004-380E-BD45-8D0D-C88D8287C1C4}"/>
            </c:ext>
          </c:extLst>
        </c:ser>
        <c:dLbls>
          <c:showLegendKey val="0"/>
          <c:showVal val="0"/>
          <c:showCatName val="0"/>
          <c:showSerName val="0"/>
          <c:showPercent val="0"/>
          <c:showBubbleSize val="0"/>
          <c:showLeaderLines val="1"/>
        </c:dLbls>
        <c:firstSliceAng val="0"/>
        <c:holeSize val="81"/>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632458164634052"/>
          <c:y val="5.4773628786125586E-2"/>
          <c:w val="0.65226734733999836"/>
          <c:h val="0.77215720622012873"/>
        </c:manualLayout>
      </c:layout>
      <c:barChart>
        <c:barDir val="col"/>
        <c:grouping val="clustered"/>
        <c:varyColors val="0"/>
        <c:ser>
          <c:idx val="0"/>
          <c:order val="0"/>
          <c:spPr>
            <a:solidFill>
              <a:srgbClr val="7EB2E7"/>
            </a:solidFill>
            <a:ln>
              <a:noFill/>
            </a:ln>
            <a:effectLst>
              <a:outerShdw blurRad="63500" sx="102000" sy="102000" algn="ctr" rotWithShape="0">
                <a:prstClr val="black">
                  <a:alpha val="40000"/>
                </a:prstClr>
              </a:outerShdw>
            </a:effectLst>
            <a:scene3d>
              <a:camera prst="orthographicFront"/>
              <a:lightRig rig="threePt" dir="t"/>
            </a:scene3d>
            <a:sp3d>
              <a:bevelT w="25400" h="25400"/>
            </a:sp3d>
          </c:spPr>
          <c:invertIfNegative val="0"/>
          <c:dPt>
            <c:idx val="0"/>
            <c:invertIfNegative val="0"/>
            <c:bubble3D val="0"/>
            <c:spPr>
              <a:solidFill>
                <a:srgbClr val="002060"/>
              </a:solidFill>
              <a:ln>
                <a:noFill/>
              </a:ln>
              <a:effectLst>
                <a:outerShdw blurRad="63500" sx="102000" sy="102000" algn="ctr" rotWithShape="0">
                  <a:prstClr val="black">
                    <a:alpha val="40000"/>
                  </a:prstClr>
                </a:outerShdw>
              </a:effectLst>
              <a:scene3d>
                <a:camera prst="orthographicFront"/>
                <a:lightRig rig="threePt" dir="t"/>
              </a:scene3d>
              <a:sp3d>
                <a:bevelT w="25400" h="25400"/>
              </a:sp3d>
            </c:spPr>
            <c:extLst>
              <c:ext xmlns:c16="http://schemas.microsoft.com/office/drawing/2014/chart" uri="{C3380CC4-5D6E-409C-BE32-E72D297353CC}">
                <c16:uniqueId val="{00000001-2776-4F5A-965A-01025F3F574D}"/>
              </c:ext>
            </c:extLst>
          </c:dPt>
          <c:dPt>
            <c:idx val="1"/>
            <c:invertIfNegative val="0"/>
            <c:bubble3D val="0"/>
            <c:spPr>
              <a:solidFill>
                <a:srgbClr val="5AA2AE"/>
              </a:solidFill>
              <a:ln>
                <a:noFill/>
              </a:ln>
              <a:effectLst>
                <a:outerShdw blurRad="63500" sx="102000" sy="102000" algn="ctr" rotWithShape="0">
                  <a:prstClr val="black">
                    <a:alpha val="40000"/>
                  </a:prstClr>
                </a:outerShdw>
              </a:effectLst>
              <a:scene3d>
                <a:camera prst="orthographicFront"/>
                <a:lightRig rig="threePt" dir="t"/>
              </a:scene3d>
              <a:sp3d>
                <a:bevelT w="25400" h="25400"/>
              </a:sp3d>
            </c:spPr>
            <c:extLst>
              <c:ext xmlns:c16="http://schemas.microsoft.com/office/drawing/2014/chart" uri="{C3380CC4-5D6E-409C-BE32-E72D297353CC}">
                <c16:uniqueId val="{00000003-2776-4F5A-965A-01025F3F574D}"/>
              </c:ext>
            </c:extLst>
          </c:dPt>
          <c:dPt>
            <c:idx val="2"/>
            <c:invertIfNegative val="0"/>
            <c:bubble3D val="0"/>
            <c:spPr>
              <a:solidFill>
                <a:srgbClr val="1ECECA"/>
              </a:solidFill>
              <a:ln>
                <a:noFill/>
              </a:ln>
              <a:effectLst>
                <a:outerShdw blurRad="63500" sx="102000" sy="102000" algn="ctr" rotWithShape="0">
                  <a:prstClr val="black">
                    <a:alpha val="40000"/>
                  </a:prstClr>
                </a:outerShdw>
              </a:effectLst>
              <a:scene3d>
                <a:camera prst="orthographicFront"/>
                <a:lightRig rig="threePt" dir="t"/>
              </a:scene3d>
              <a:sp3d>
                <a:bevelT w="25400" h="25400"/>
              </a:sp3d>
            </c:spPr>
            <c:extLst>
              <c:ext xmlns:c16="http://schemas.microsoft.com/office/drawing/2014/chart" uri="{C3380CC4-5D6E-409C-BE32-E72D297353CC}">
                <c16:uniqueId val="{00000005-2776-4F5A-965A-01025F3F574D}"/>
              </c:ext>
            </c:extLst>
          </c:dPt>
          <c:dLbls>
            <c:dLbl>
              <c:idx val="0"/>
              <c:layout>
                <c:manualLayout>
                  <c:x val="-4.2617443588990852E-17"/>
                  <c:y val="0.11030765911632558"/>
                </c:manualLayout>
              </c:layout>
              <c:dLblPos val="outEnd"/>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2776-4F5A-965A-01025F3F574D}"/>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Sheet1!$B$2:$B$4</c:f>
              <c:numCache>
                <c:formatCode>0%</c:formatCode>
                <c:ptCount val="3"/>
                <c:pt idx="0">
                  <c:v>-0.03</c:v>
                </c:pt>
                <c:pt idx="1">
                  <c:v>-0.16</c:v>
                </c:pt>
                <c:pt idx="2">
                  <c:v>-0.27</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Column1</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100 mg QD</c:v>
                      </c:pt>
                      <c:pt idx="1">
                        <c:v>100 mg BID</c:v>
                      </c:pt>
                      <c:pt idx="2">
                        <c:v>200 mg BID</c:v>
                      </c:pt>
                    </c:strCache>
                  </c:strRef>
                </c15:cat>
              </c15:filteredCategoryTitle>
            </c:ext>
            <c:ext xmlns:c16="http://schemas.microsoft.com/office/drawing/2014/chart" uri="{C3380CC4-5D6E-409C-BE32-E72D297353CC}">
              <c16:uniqueId val="{00000006-2776-4F5A-965A-01025F3F574D}"/>
            </c:ext>
          </c:extLst>
        </c:ser>
        <c:dLbls>
          <c:showLegendKey val="0"/>
          <c:showVal val="0"/>
          <c:showCatName val="0"/>
          <c:showSerName val="0"/>
          <c:showPercent val="0"/>
          <c:showBubbleSize val="0"/>
        </c:dLbls>
        <c:gapWidth val="69"/>
        <c:axId val="1308128559"/>
        <c:axId val="1306467327"/>
      </c:barChart>
      <c:catAx>
        <c:axId val="1308128559"/>
        <c:scaling>
          <c:orientation val="minMax"/>
        </c:scaling>
        <c:delete val="0"/>
        <c:axPos val="b"/>
        <c:numFmt formatCode="General" sourceLinked="1"/>
        <c:majorTickMark val="out"/>
        <c:minorTickMark val="none"/>
        <c:tickLblPos val="high"/>
        <c:spPr>
          <a:noFill/>
          <a:ln w="9525" cap="flat" cmpd="sng" algn="ctr">
            <a:solidFill>
              <a:schemeClr val="accent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306467327"/>
        <c:crosses val="autoZero"/>
        <c:auto val="1"/>
        <c:lblAlgn val="ctr"/>
        <c:lblOffset val="40"/>
        <c:noMultiLvlLbl val="0"/>
      </c:catAx>
      <c:valAx>
        <c:axId val="1306467327"/>
        <c:scaling>
          <c:orientation val="minMax"/>
          <c:min val="-0.30000000000000004"/>
        </c:scaling>
        <c:delete val="1"/>
        <c:axPos val="l"/>
        <c:numFmt formatCode="0%" sourceLinked="0"/>
        <c:majorTickMark val="out"/>
        <c:minorTickMark val="none"/>
        <c:tickLblPos val="nextTo"/>
        <c:crossAx val="1308128559"/>
        <c:crosses val="autoZero"/>
        <c:crossBetween val="between"/>
        <c:majorUnit val="5.000000000000001E-2"/>
        <c:minorUnit val="5.000000000000001E-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628584871029951"/>
          <c:y val="0"/>
          <c:w val="0.81119712225205465"/>
          <c:h val="0.77215720622012873"/>
        </c:manualLayout>
      </c:layout>
      <c:barChart>
        <c:barDir val="col"/>
        <c:grouping val="stacked"/>
        <c:varyColors val="0"/>
        <c:ser>
          <c:idx val="0"/>
          <c:order val="0"/>
          <c:spPr>
            <a:solidFill>
              <a:schemeClr val="accent3">
                <a:lumMod val="40000"/>
                <a:lumOff val="60000"/>
              </a:schemeClr>
            </a:solidFill>
            <a:ln>
              <a:noFill/>
            </a:ln>
            <a:effectLst>
              <a:outerShdw blurRad="63500" sx="102000" sy="102000" algn="ctr" rotWithShape="0">
                <a:prstClr val="black">
                  <a:alpha val="40000"/>
                </a:prstClr>
              </a:outerShdw>
            </a:effectLst>
            <a:scene3d>
              <a:camera prst="orthographicFront"/>
              <a:lightRig rig="threePt" dir="t"/>
            </a:scene3d>
            <a:sp3d>
              <a:bevelT w="25400" h="25400"/>
            </a:sp3d>
          </c:spPr>
          <c:invertIfNegative val="0"/>
          <c:dPt>
            <c:idx val="1"/>
            <c:invertIfNegative val="0"/>
            <c:bubble3D val="0"/>
            <c:extLst>
              <c:ext xmlns:c16="http://schemas.microsoft.com/office/drawing/2014/chart" uri="{C3380CC4-5D6E-409C-BE32-E72D297353CC}">
                <c16:uniqueId val="{00000001-0CCD-064C-B693-E20D334298EF}"/>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Sheet1!$B$2:$B$4</c:f>
              <c:numCache>
                <c:formatCode>0.0%</c:formatCode>
                <c:ptCount val="3"/>
                <c:pt idx="0">
                  <c:v>2.8000000000000001E-2</c:v>
                </c:pt>
                <c:pt idx="1">
                  <c:v>2.8000000000000001E-2</c:v>
                </c:pt>
                <c:pt idx="2">
                  <c:v>4.7E-2</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1 to &lt;2 g/dL</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PAC 100 mg QD</c:v>
                      </c:pt>
                      <c:pt idx="1">
                        <c:v>PAC 100 mg BID</c:v>
                      </c:pt>
                      <c:pt idx="2">
                        <c:v>PAC 200 mg BID</c:v>
                      </c:pt>
                    </c:strCache>
                  </c:strRef>
                </c15:cat>
              </c15:filteredCategoryTitle>
            </c:ext>
            <c:ext xmlns:c16="http://schemas.microsoft.com/office/drawing/2014/chart" uri="{C3380CC4-5D6E-409C-BE32-E72D297353CC}">
              <c16:uniqueId val="{00000002-0CCD-064C-B693-E20D334298EF}"/>
            </c:ext>
          </c:extLst>
        </c:ser>
        <c:ser>
          <c:idx val="1"/>
          <c:order val="1"/>
          <c:spPr>
            <a:solidFill>
              <a:srgbClr val="D68C49"/>
            </a:solidFill>
            <a:ln>
              <a:noFill/>
            </a:ln>
            <a:effectLst>
              <a:outerShdw blurRad="63500" sx="102000" sy="102000" algn="ctr" rotWithShape="0">
                <a:prstClr val="black">
                  <a:alpha val="40000"/>
                </a:prstClr>
              </a:outerShdw>
            </a:effectLst>
            <a:scene3d>
              <a:camera prst="orthographicFront"/>
              <a:lightRig rig="threePt" dir="t"/>
            </a:scene3d>
            <a:sp3d>
              <a:bevelT w="25400" h="25400"/>
            </a:sp3d>
          </c:spPr>
          <c:invertIfNegative val="0"/>
          <c:dPt>
            <c:idx val="2"/>
            <c:invertIfNegative val="0"/>
            <c:bubble3D val="0"/>
            <c:extLst>
              <c:ext xmlns:c16="http://schemas.microsoft.com/office/drawing/2014/chart" uri="{C3380CC4-5D6E-409C-BE32-E72D297353CC}">
                <c16:uniqueId val="{00000007-0CCD-064C-B693-E20D334298EF}"/>
              </c:ext>
            </c:extLst>
          </c:dPt>
          <c:dLbls>
            <c:dLbl>
              <c:idx val="0"/>
              <c:delete val="1"/>
              <c:extLst>
                <c:ext xmlns:c15="http://schemas.microsoft.com/office/drawing/2012/chart" uri="{CE6537A1-D6FC-4f65-9D91-7224C49458BB}"/>
                <c:ext xmlns:c16="http://schemas.microsoft.com/office/drawing/2014/chart" uri="{C3380CC4-5D6E-409C-BE32-E72D297353CC}">
                  <c16:uniqueId val="{00000006-0CCD-064C-B693-E20D334298EF}"/>
                </c:ext>
              </c:extLst>
            </c:dLbl>
            <c:dLbl>
              <c:idx val="1"/>
              <c:delete val="1"/>
              <c:extLst>
                <c:ext xmlns:c15="http://schemas.microsoft.com/office/drawing/2012/chart" uri="{CE6537A1-D6FC-4f65-9D91-7224C49458BB}"/>
                <c:ext xmlns:c16="http://schemas.microsoft.com/office/drawing/2014/chart" uri="{C3380CC4-5D6E-409C-BE32-E72D297353CC}">
                  <c16:uniqueId val="{00000005-0CCD-064C-B693-E20D334298EF}"/>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eparator>, </c:separator>
            <c:showLeaderLines val="0"/>
            <c:extLst>
              <c:ext xmlns:c15="http://schemas.microsoft.com/office/drawing/2012/chart" uri="{CE6537A1-D6FC-4f65-9D91-7224C49458BB}">
                <c15:showLeaderLines val="0"/>
              </c:ext>
            </c:extLst>
          </c:dLbls>
          <c:val>
            <c:numRef>
              <c:f>Sheet1!$C$2:$C$4</c:f>
              <c:numCache>
                <c:formatCode>0.0%</c:formatCode>
                <c:ptCount val="3"/>
                <c:pt idx="0">
                  <c:v>0</c:v>
                </c:pt>
                <c:pt idx="1">
                  <c:v>0</c:v>
                </c:pt>
                <c:pt idx="2">
                  <c:v>4.8000000000000001E-2</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≥2 g/dL</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PAC 100 mg QD</c:v>
                      </c:pt>
                      <c:pt idx="1">
                        <c:v>PAC 100 mg BID</c:v>
                      </c:pt>
                      <c:pt idx="2">
                        <c:v>PAC 200 mg BID</c:v>
                      </c:pt>
                    </c:strCache>
                  </c:strRef>
                </c15:cat>
              </c15:filteredCategoryTitle>
            </c:ext>
            <c:ext xmlns:c16="http://schemas.microsoft.com/office/drawing/2014/chart" uri="{C3380CC4-5D6E-409C-BE32-E72D297353CC}">
              <c16:uniqueId val="{00000004-0CCD-064C-B693-E20D334298EF}"/>
            </c:ext>
          </c:extLst>
        </c:ser>
        <c:dLbls>
          <c:showLegendKey val="0"/>
          <c:showVal val="0"/>
          <c:showCatName val="0"/>
          <c:showSerName val="0"/>
          <c:showPercent val="0"/>
          <c:showBubbleSize val="0"/>
        </c:dLbls>
        <c:gapWidth val="69"/>
        <c:overlap val="100"/>
        <c:axId val="1308128559"/>
        <c:axId val="1306467327"/>
      </c:barChart>
      <c:catAx>
        <c:axId val="1308128559"/>
        <c:scaling>
          <c:orientation val="minMax"/>
        </c:scaling>
        <c:delete val="0"/>
        <c:axPos val="b"/>
        <c:numFmt formatCode="General" sourceLinked="1"/>
        <c:majorTickMark val="out"/>
        <c:minorTickMark val="none"/>
        <c:tickLblPos val="nextTo"/>
        <c:spPr>
          <a:noFill/>
          <a:ln w="9525" cap="flat" cmpd="sng" algn="ctr">
            <a:solidFill>
              <a:schemeClr val="accent1"/>
            </a:solidFill>
            <a:round/>
          </a:ln>
          <a:effectLst/>
        </c:spPr>
        <c:txPr>
          <a:bodyPr rot="-60000000" spcFirstLastPara="1" vertOverflow="ellipsis" vert="horz" wrap="square" anchor="ctr" anchorCtr="1"/>
          <a:lstStyle/>
          <a:p>
            <a:pPr>
              <a:defRPr sz="1100" b="0" i="0" u="none" strike="noStrike" kern="1200" baseline="0">
                <a:solidFill>
                  <a:srgbClr val="5A5A5A"/>
                </a:solidFill>
                <a:latin typeface="+mn-lt"/>
                <a:ea typeface="+mn-ea"/>
                <a:cs typeface="+mn-cs"/>
              </a:defRPr>
            </a:pPr>
            <a:endParaRPr lang="en-US"/>
          </a:p>
        </c:txPr>
        <c:crossAx val="1306467327"/>
        <c:crosses val="autoZero"/>
        <c:auto val="1"/>
        <c:lblAlgn val="ctr"/>
        <c:lblOffset val="40"/>
        <c:noMultiLvlLbl val="0"/>
      </c:catAx>
      <c:valAx>
        <c:axId val="1306467327"/>
        <c:scaling>
          <c:orientation val="minMax"/>
          <c:max val="0.1"/>
        </c:scaling>
        <c:delete val="1"/>
        <c:axPos val="l"/>
        <c:numFmt formatCode="0%" sourceLinked="0"/>
        <c:majorTickMark val="out"/>
        <c:minorTickMark val="none"/>
        <c:tickLblPos val="nextTo"/>
        <c:crossAx val="1308128559"/>
        <c:crosses val="autoZero"/>
        <c:crossBetween val="between"/>
        <c:majorUnit val="2.0000000000000004E-2"/>
      </c:valAx>
      <c:spPr>
        <a:noFill/>
        <a:ln>
          <a:noFill/>
        </a:ln>
        <a:effectLst/>
      </c:spPr>
    </c:plotArea>
    <c:legend>
      <c:legendPos val="r"/>
      <c:layout>
        <c:manualLayout>
          <c:xMode val="edge"/>
          <c:yMode val="edge"/>
          <c:x val="0.29358494858259609"/>
          <c:y val="0.10270649106205912"/>
          <c:w val="0.28826132139367272"/>
          <c:h val="0.1768289649744195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71550" y="673100"/>
            <a:ext cx="5067300" cy="2851150"/>
          </a:xfrm>
        </p:spPr>
      </p:sp>
      <p:sp>
        <p:nvSpPr>
          <p:cNvPr id="3" name="Notes Placeholder 2"/>
          <p:cNvSpPr>
            <a:spLocks noGrp="1"/>
          </p:cNvSpPr>
          <p:nvPr>
            <p:ph type="body" idx="1"/>
          </p:nvPr>
        </p:nvSpPr>
        <p:spPr/>
        <p:txBody>
          <a:bodyPr>
            <a:normAutofit/>
          </a:bodyPr>
          <a:lstStyle/>
          <a:p>
            <a:pPr marL="0" lvl="1" indent="0">
              <a:buNone/>
            </a:pPr>
            <a:endParaRPr lang="en-US">
              <a:solidFill>
                <a:schemeClr val="tx2"/>
              </a:solidFill>
            </a:endParaRPr>
          </a:p>
        </p:txBody>
      </p:sp>
      <p:sp>
        <p:nvSpPr>
          <p:cNvPr id="4" name="Slide Number Placeholder 3"/>
          <p:cNvSpPr>
            <a:spLocks noGrp="1"/>
          </p:cNvSpPr>
          <p:nvPr>
            <p:ph type="sldNum" sz="quarter" idx="10"/>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D69323AF-D38B-4DB9-A28C-9CA60664DDDA}" type="slidenum">
              <a:rPr kumimoji="0" lang="en-US" sz="1200" b="0" i="0" u="none" strike="noStrike" kern="1200" cap="none" spc="0" normalizeH="0" baseline="0" noProof="0" smtClean="0">
                <a:ln>
                  <a:noFill/>
                </a:ln>
                <a:solidFill>
                  <a:prstClr val="black"/>
                </a:solidFill>
                <a:effectLst/>
                <a:uLnTx/>
                <a:uFillTx/>
                <a:latin typeface="Calibri"/>
                <a:ea typeface="+mn-ea"/>
                <a:cs typeface="Arial"/>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Arial"/>
            </a:endParaRPr>
          </a:p>
        </p:txBody>
      </p:sp>
    </p:spTree>
    <p:extLst>
      <p:ext uri="{BB962C8B-B14F-4D97-AF65-F5344CB8AC3E}">
        <p14:creationId xmlns:p14="http://schemas.microsoft.com/office/powerpoint/2010/main" val="3200350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771422-4274-3D4F-8582-1744C4D5796F}" type="slidenum">
              <a:rPr lang="en-US" smtClean="0"/>
              <a:t>5</a:t>
            </a:fld>
            <a:endParaRPr lang="en-US"/>
          </a:p>
        </p:txBody>
      </p:sp>
    </p:spTree>
    <p:extLst>
      <p:ext uri="{BB962C8B-B14F-4D97-AF65-F5344CB8AC3E}">
        <p14:creationId xmlns:p14="http://schemas.microsoft.com/office/powerpoint/2010/main" val="2413766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8EC37E-6F1F-4892-A454-AFFE712EA771}" type="slidenum">
              <a:rPr lang="en-US" smtClean="0"/>
              <a:t>6</a:t>
            </a:fld>
            <a:endParaRPr lang="en-US"/>
          </a:p>
        </p:txBody>
      </p:sp>
    </p:spTree>
    <p:extLst>
      <p:ext uri="{BB962C8B-B14F-4D97-AF65-F5344CB8AC3E}">
        <p14:creationId xmlns:p14="http://schemas.microsoft.com/office/powerpoint/2010/main" val="3139732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8EC37E-6F1F-4892-A454-AFFE712EA771}" type="slidenum">
              <a:rPr lang="en-US" smtClean="0"/>
              <a:t>7</a:t>
            </a:fld>
            <a:endParaRPr lang="en-US"/>
          </a:p>
        </p:txBody>
      </p:sp>
    </p:spTree>
    <p:extLst>
      <p:ext uri="{BB962C8B-B14F-4D97-AF65-F5344CB8AC3E}">
        <p14:creationId xmlns:p14="http://schemas.microsoft.com/office/powerpoint/2010/main" val="3906782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364025-668E-C84C-BC69-CE67C22A3DD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14591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364025-668E-C84C-BC69-CE67C22A3DD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398642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4_Title Slide">
    <p:spTree>
      <p:nvGrpSpPr>
        <p:cNvPr id="1" name=""/>
        <p:cNvGrpSpPr/>
        <p:nvPr/>
      </p:nvGrpSpPr>
      <p:grpSpPr>
        <a:xfrm>
          <a:off x="0" y="0"/>
          <a:ext cx="0" cy="0"/>
          <a:chOff x="0" y="0"/>
          <a:chExt cx="0" cy="0"/>
        </a:xfrm>
      </p:grpSpPr>
      <p:sp>
        <p:nvSpPr>
          <p:cNvPr id="5" name="Picture Placeholder 4"/>
          <p:cNvSpPr>
            <a:spLocks noGrp="1" noChangeAspect="1"/>
          </p:cNvSpPr>
          <p:nvPr>
            <p:ph type="pic" sz="quarter" idx="11" hasCustomPrompt="1"/>
          </p:nvPr>
        </p:nvSpPr>
        <p:spPr>
          <a:xfrm>
            <a:off x="0" y="0"/>
            <a:ext cx="12204192" cy="3779520"/>
          </a:xfrm>
          <a:solidFill>
            <a:schemeClr val="bg1">
              <a:lumMod val="75000"/>
            </a:schemeClr>
          </a:solidFill>
          <a:effectLst/>
        </p:spPr>
        <p:txBody>
          <a:bodyPr anchor="ctr" anchorCtr="1">
            <a:noAutofit/>
          </a:bodyPr>
          <a:lstStyle>
            <a:lvl1pPr>
              <a:defRPr sz="2400"/>
            </a:lvl1pPr>
          </a:lstStyle>
          <a:p>
            <a:r>
              <a:rPr lang="en-US"/>
              <a:t>Click to add picture</a:t>
            </a:r>
          </a:p>
        </p:txBody>
      </p:sp>
      <p:sp>
        <p:nvSpPr>
          <p:cNvPr id="11" name="Rectangle 10"/>
          <p:cNvSpPr/>
          <p:nvPr userDrawn="1"/>
        </p:nvSpPr>
        <p:spPr>
          <a:xfrm>
            <a:off x="0" y="3761232"/>
            <a:ext cx="12204192" cy="309676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endParaRPr lang="en-US" sz="1867"/>
          </a:p>
        </p:txBody>
      </p:sp>
      <p:sp>
        <p:nvSpPr>
          <p:cNvPr id="18" name="Rectangle 17"/>
          <p:cNvSpPr/>
          <p:nvPr userDrawn="1"/>
        </p:nvSpPr>
        <p:spPr>
          <a:xfrm>
            <a:off x="0" y="6492240"/>
            <a:ext cx="12192000" cy="365760"/>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rgbClr val="FFFFFF"/>
              </a:solidFill>
            </a:endParaRPr>
          </a:p>
        </p:txBody>
      </p:sp>
      <p:cxnSp>
        <p:nvCxnSpPr>
          <p:cNvPr id="19" name="Straight Connector 18"/>
          <p:cNvCxnSpPr/>
          <p:nvPr userDrawn="1"/>
        </p:nvCxnSpPr>
        <p:spPr bwMode="gray">
          <a:xfrm>
            <a:off x="0" y="6492240"/>
            <a:ext cx="12192000" cy="0"/>
          </a:xfrm>
          <a:prstGeom prst="line">
            <a:avLst/>
          </a:prstGeom>
          <a:ln w="38100" cmpd="sng">
            <a:solidFill>
              <a:schemeClr val="tx2"/>
            </a:solidFill>
          </a:ln>
          <a:effectLst/>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p:nvPr>
        </p:nvSpPr>
        <p:spPr>
          <a:xfrm>
            <a:off x="4023360" y="4937760"/>
            <a:ext cx="7620000" cy="548640"/>
          </a:xfrm>
          <a:effectLst/>
        </p:spPr>
        <p:txBody>
          <a:bodyPr lIns="0" tIns="0" rIns="0" bIns="0">
            <a:noAutofit/>
          </a:bodyPr>
          <a:lstStyle>
            <a:lvl1pPr marL="0" indent="0" algn="l">
              <a:lnSpc>
                <a:spcPct val="100000"/>
              </a:lnSpc>
              <a:spcBef>
                <a:spcPts val="600"/>
              </a:spcBef>
              <a:buNone/>
              <a:defRPr sz="1867" b="0">
                <a:solidFill>
                  <a:schemeClr val="accent6"/>
                </a:solidFill>
                <a:latin typeface="+mj-lt"/>
                <a:cs typeface="Arial" pitchFamily="34" charset="0"/>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15" name="Text Placeholder 14"/>
          <p:cNvSpPr>
            <a:spLocks noGrp="1"/>
          </p:cNvSpPr>
          <p:nvPr>
            <p:ph type="body" sz="quarter" idx="10"/>
          </p:nvPr>
        </p:nvSpPr>
        <p:spPr>
          <a:xfrm>
            <a:off x="4023360" y="5547360"/>
            <a:ext cx="7620000" cy="853440"/>
          </a:xfrm>
          <a:effectLst/>
        </p:spPr>
        <p:txBody>
          <a:bodyPr lIns="0" tIns="0" rIns="0" bIns="0">
            <a:noAutofit/>
          </a:bodyPr>
          <a:lstStyle>
            <a:lvl1pPr marL="0" indent="0">
              <a:lnSpc>
                <a:spcPct val="100000"/>
              </a:lnSpc>
              <a:spcBef>
                <a:spcPts val="0"/>
              </a:spcBef>
              <a:spcAft>
                <a:spcPts val="267"/>
              </a:spcAft>
              <a:buNone/>
              <a:defRPr sz="1733" b="1">
                <a:solidFill>
                  <a:schemeClr val="tx1"/>
                </a:solidFill>
                <a:latin typeface="+mj-lt"/>
                <a:cs typeface="Arial" pitchFamily="34" charset="0"/>
              </a:defRPr>
            </a:lvl1pPr>
            <a:lvl2pPr marL="0" indent="0">
              <a:lnSpc>
                <a:spcPct val="100000"/>
              </a:lnSpc>
              <a:spcBef>
                <a:spcPts val="0"/>
              </a:spcBef>
              <a:spcAft>
                <a:spcPts val="0"/>
              </a:spcAft>
              <a:buNone/>
              <a:defRPr sz="1600">
                <a:solidFill>
                  <a:schemeClr val="accent6"/>
                </a:solidFill>
                <a:latin typeface="+mj-lt"/>
                <a:cs typeface="Arial" pitchFamily="34" charset="0"/>
              </a:defRPr>
            </a:lvl2pPr>
          </a:lstStyle>
          <a:p>
            <a:pPr lvl="0"/>
            <a:r>
              <a:rPr lang="en-US"/>
              <a:t>Click to edit Master text styles</a:t>
            </a:r>
          </a:p>
          <a:p>
            <a:pPr lvl="1"/>
            <a:r>
              <a:rPr lang="en-US"/>
              <a:t>Second level</a:t>
            </a:r>
          </a:p>
        </p:txBody>
      </p:sp>
      <p:sp>
        <p:nvSpPr>
          <p:cNvPr id="2" name="Title 1"/>
          <p:cNvSpPr>
            <a:spLocks noGrp="1"/>
          </p:cNvSpPr>
          <p:nvPr>
            <p:ph type="ctrTitle"/>
          </p:nvPr>
        </p:nvSpPr>
        <p:spPr>
          <a:xfrm>
            <a:off x="4023360" y="4023360"/>
            <a:ext cx="7620000" cy="853440"/>
          </a:xfrm>
          <a:effectLst/>
        </p:spPr>
        <p:txBody>
          <a:bodyPr lIns="0" tIns="0" rIns="0" bIns="0" anchor="t" anchorCtr="0">
            <a:noAutofit/>
          </a:bodyPr>
          <a:lstStyle>
            <a:lvl1pPr algn="l">
              <a:lnSpc>
                <a:spcPct val="90000"/>
              </a:lnSpc>
              <a:defRPr sz="2933" b="1">
                <a:latin typeface="+mj-lt"/>
                <a:cs typeface="Arial" pitchFamily="34" charset="0"/>
              </a:defRPr>
            </a:lvl1pPr>
          </a:lstStyle>
          <a:p>
            <a:r>
              <a:rPr lang="en-US"/>
              <a:t>Click to edit Master title style</a:t>
            </a:r>
          </a:p>
        </p:txBody>
      </p:sp>
      <p:pic>
        <p:nvPicPr>
          <p:cNvPr id="12" name="Picture 2" descr="C:\Users\michelle\Downloads\MDA_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6100" y="4072165"/>
            <a:ext cx="2438400" cy="118200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582664056"/>
      </p:ext>
    </p:extLst>
  </p:cSld>
  <p:clrMapOvr>
    <a:masterClrMapping/>
  </p:clrMapOvr>
  <p:transition spd="slow">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CB715-DDCC-184D-B2D7-D091E66023EF}"/>
              </a:ext>
            </a:extLst>
          </p:cNvPr>
          <p:cNvSpPr>
            <a:spLocks noGrp="1"/>
          </p:cNvSpPr>
          <p:nvPr>
            <p:ph type="title"/>
          </p:nvPr>
        </p:nvSpPr>
        <p:spPr>
          <a:xfrm>
            <a:off x="699911" y="110072"/>
            <a:ext cx="10792178" cy="1138367"/>
          </a:xfrm>
        </p:spPr>
        <p:txBody>
          <a:bodyPr/>
          <a:lstStyle/>
          <a:p>
            <a:r>
              <a:rPr lang="en-US" dirty="0"/>
              <a:t>Click to edit Master title style</a:t>
            </a:r>
          </a:p>
        </p:txBody>
      </p:sp>
      <p:sp>
        <p:nvSpPr>
          <p:cNvPr id="3" name="Slide Number Placeholder 5">
            <a:extLst>
              <a:ext uri="{FF2B5EF4-FFF2-40B4-BE49-F238E27FC236}">
                <a16:creationId xmlns:a16="http://schemas.microsoft.com/office/drawing/2014/main" id="{E0A17520-171D-0642-9E2B-0F8E1436C9BB}"/>
              </a:ext>
            </a:extLst>
          </p:cNvPr>
          <p:cNvSpPr>
            <a:spLocks noGrp="1"/>
          </p:cNvSpPr>
          <p:nvPr>
            <p:ph type="sldNum" sz="quarter" idx="4"/>
          </p:nvPr>
        </p:nvSpPr>
        <p:spPr>
          <a:xfrm>
            <a:off x="11425286" y="6463722"/>
            <a:ext cx="699911" cy="284206"/>
          </a:xfrm>
          <a:prstGeom prst="rect">
            <a:avLst/>
          </a:prstGeom>
        </p:spPr>
        <p:txBody>
          <a:bodyPr lIns="182880" anchor="ctr"/>
          <a:lstStyle>
            <a:lvl1pPr algn="l">
              <a:defRPr sz="1200">
                <a:solidFill>
                  <a:schemeClr val="accent2"/>
                </a:solidFill>
              </a:defRPr>
            </a:lvl1pPr>
          </a:lstStyle>
          <a:p>
            <a:fld id="{2DB2551F-0F36-184F-87EE-E0604C929E46}" type="slidenum">
              <a:rPr lang="en-US" smtClean="0"/>
              <a:pPr/>
              <a:t>‹#›</a:t>
            </a:fld>
            <a:endParaRPr lang="en-US"/>
          </a:p>
        </p:txBody>
      </p:sp>
      <p:sp>
        <p:nvSpPr>
          <p:cNvPr id="5" name="Text Placeholder 4">
            <a:extLst>
              <a:ext uri="{FF2B5EF4-FFF2-40B4-BE49-F238E27FC236}">
                <a16:creationId xmlns:a16="http://schemas.microsoft.com/office/drawing/2014/main" id="{F39B6D79-1C47-B44F-8CCD-365B5D26CC50}"/>
              </a:ext>
            </a:extLst>
          </p:cNvPr>
          <p:cNvSpPr>
            <a:spLocks noGrp="1"/>
          </p:cNvSpPr>
          <p:nvPr>
            <p:ph type="body" sz="quarter" idx="10"/>
          </p:nvPr>
        </p:nvSpPr>
        <p:spPr>
          <a:xfrm>
            <a:off x="699911" y="6197599"/>
            <a:ext cx="6310489" cy="550329"/>
          </a:xfrm>
        </p:spPr>
        <p:txBody>
          <a:bodyPr anchor="b">
            <a:noAutofit/>
          </a:bodyPr>
          <a:lstStyle>
            <a:lvl1pPr marL="0" indent="0">
              <a:spcAft>
                <a:spcPts val="0"/>
              </a:spcAft>
              <a:buNone/>
              <a:defRPr sz="1000"/>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Tree>
    <p:extLst>
      <p:ext uri="{BB962C8B-B14F-4D97-AF65-F5344CB8AC3E}">
        <p14:creationId xmlns:p14="http://schemas.microsoft.com/office/powerpoint/2010/main" val="3774776727"/>
      </p:ext>
    </p:extLst>
  </p:cSld>
  <p:clrMapOvr>
    <a:masterClrMapping/>
  </p:clrMapOvr>
  <p:transition spd="slow">
    <p:wipe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ent Only w reference">
    <p:spTree>
      <p:nvGrpSpPr>
        <p:cNvPr id="1" name=""/>
        <p:cNvGrpSpPr/>
        <p:nvPr/>
      </p:nvGrpSpPr>
      <p:grpSpPr>
        <a:xfrm>
          <a:off x="0" y="0"/>
          <a:ext cx="0" cy="0"/>
          <a:chOff x="0" y="0"/>
          <a:chExt cx="0" cy="0"/>
        </a:xfrm>
      </p:grpSpPr>
      <p:sp>
        <p:nvSpPr>
          <p:cNvPr id="4" name="Title 1"/>
          <p:cNvSpPr>
            <a:spLocks noGrp="1"/>
          </p:cNvSpPr>
          <p:nvPr>
            <p:ph type="title"/>
          </p:nvPr>
        </p:nvSpPr>
        <p:spPr>
          <a:xfrm>
            <a:off x="719668" y="132515"/>
            <a:ext cx="10752667" cy="828675"/>
          </a:xfrm>
          <a:prstGeom prst="rect">
            <a:avLst/>
          </a:prstGeom>
        </p:spPr>
        <p:txBody>
          <a:bodyPr lIns="0" tIns="0" rIns="0" bIns="0" anchor="ctr" anchorCtr="0">
            <a:normAutofit/>
          </a:bodyPr>
          <a:lstStyle>
            <a:lvl1pPr>
              <a:lnSpc>
                <a:spcPct val="90000"/>
              </a:lnSpc>
              <a:defRPr/>
            </a:lvl1pPr>
          </a:lstStyle>
          <a:p>
            <a:r>
              <a:rPr lang="en-US"/>
              <a:t>Click to edit Master title style</a:t>
            </a:r>
          </a:p>
        </p:txBody>
      </p:sp>
      <p:sp>
        <p:nvSpPr>
          <p:cNvPr id="5" name="Text Placeholder 3"/>
          <p:cNvSpPr>
            <a:spLocks noGrp="1"/>
          </p:cNvSpPr>
          <p:nvPr>
            <p:ph type="body" sz="quarter" idx="14" hasCustomPrompt="1"/>
          </p:nvPr>
        </p:nvSpPr>
        <p:spPr>
          <a:xfrm>
            <a:off x="0" y="6579668"/>
            <a:ext cx="12191999" cy="278332"/>
          </a:xfrm>
          <a:noFill/>
        </p:spPr>
        <p:txBody>
          <a:bodyPr wrap="square" lIns="180000" tIns="36000" rIns="180000" bIns="72000" anchor="b" anchorCtr="0">
            <a:spAutoFit/>
          </a:bodyPr>
          <a:lstStyle>
            <a:lvl1pPr>
              <a:lnSpc>
                <a:spcPct val="100000"/>
              </a:lnSpc>
              <a:spcAft>
                <a:spcPts val="0"/>
              </a:spcAft>
              <a:defRPr sz="1100" b="0" i="0"/>
            </a:lvl1pPr>
          </a:lstStyle>
          <a:p>
            <a:pPr lvl="0"/>
            <a:r>
              <a:rPr lang="en-US"/>
              <a:t>Reference</a:t>
            </a:r>
          </a:p>
        </p:txBody>
      </p:sp>
      <p:sp>
        <p:nvSpPr>
          <p:cNvPr id="6" name="Content Placeholder 4"/>
          <p:cNvSpPr>
            <a:spLocks noGrp="1"/>
          </p:cNvSpPr>
          <p:nvPr>
            <p:ph sz="quarter" idx="11"/>
          </p:nvPr>
        </p:nvSpPr>
        <p:spPr>
          <a:xfrm>
            <a:off x="719668" y="1274618"/>
            <a:ext cx="10752667" cy="5065222"/>
          </a:xfrm>
          <a:prstGeom prst="rect">
            <a:avLst/>
          </a:prstGeom>
        </p:spPr>
        <p:txBody>
          <a:bodyPr/>
          <a:lstStyle>
            <a:lvl1pPr>
              <a:spcBef>
                <a:spcPts val="1200"/>
              </a:spcBef>
              <a:spcAft>
                <a:spcPts val="1200"/>
              </a:spcAft>
              <a:defRPr>
                <a:solidFill>
                  <a:schemeClr val="tx1">
                    <a:lumMod val="50000"/>
                  </a:schemeClr>
                </a:solidFill>
              </a:defRPr>
            </a:lvl1pPr>
            <a:lvl2pPr marL="252000" indent="-252000">
              <a:defRPr>
                <a:solidFill>
                  <a:schemeClr val="tx1">
                    <a:lumMod val="50000"/>
                  </a:schemeClr>
                </a:solidFill>
              </a:defRPr>
            </a:lvl2pPr>
            <a:lvl3pPr marL="504000" indent="-252000">
              <a:defRPr>
                <a:solidFill>
                  <a:schemeClr val="tx1">
                    <a:lumMod val="50000"/>
                  </a:schemeClr>
                </a:solidFill>
              </a:defRPr>
            </a:lvl3pPr>
            <a:lvl4pPr marL="756000" indent="-252000">
              <a:defRPr>
                <a:solidFill>
                  <a:schemeClr val="tx1">
                    <a:lumMod val="50000"/>
                  </a:schemeClr>
                </a:solidFill>
              </a:defRPr>
            </a:lvl4pPr>
            <a:lvl5pPr marL="1008000" indent="-252000">
              <a:defRPr>
                <a:solidFill>
                  <a:schemeClr val="tx1">
                    <a:lumMod val="50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75475134"/>
      </p:ext>
    </p:extLst>
  </p:cSld>
  <p:clrMapOvr>
    <a:masterClrMapping/>
  </p:clrMapOvr>
  <p:transition spd="slow">
    <p:wipe dir="d"/>
  </p:transition>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7">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8.xml"/><Relationship Id="rId5" Type="http://schemas.openxmlformats.org/officeDocument/2006/relationships/image" Target="../media/image12.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4400" dirty="0"/>
              <a:t>How Do You Define and Manage</a:t>
            </a:r>
            <a:br>
              <a:rPr lang="en-US" sz="4400" dirty="0"/>
            </a:br>
            <a:r>
              <a:rPr lang="en-US" sz="4400" dirty="0"/>
              <a:t>No Response or Loss of Response</a:t>
            </a:r>
            <a:br>
              <a:rPr lang="en-US" sz="4400" dirty="0"/>
            </a:br>
            <a:r>
              <a:rPr lang="en-US" sz="4400" dirty="0"/>
              <a:t>to JAK Inhibitor Therapy?</a:t>
            </a:r>
          </a:p>
        </p:txBody>
      </p:sp>
      <p:sp>
        <p:nvSpPr>
          <p:cNvPr id="7" name="Text Placeholder 6">
            <a:extLst>
              <a:ext uri="{FF2B5EF4-FFF2-40B4-BE49-F238E27FC236}">
                <a16:creationId xmlns:a16="http://schemas.microsoft.com/office/drawing/2014/main" id="{4CA882A5-2062-CD70-430D-242FD96C1137}"/>
              </a:ext>
            </a:extLst>
          </p:cNvPr>
          <p:cNvSpPr>
            <a:spLocks noGrp="1"/>
          </p:cNvSpPr>
          <p:nvPr>
            <p:ph type="body" idx="1"/>
          </p:nvPr>
        </p:nvSpPr>
        <p:spPr/>
        <p:txBody>
          <a:bodyPr>
            <a:normAutofit lnSpcReduction="10000"/>
          </a:bodyPr>
          <a:lstStyle/>
          <a:p>
            <a:r>
              <a:rPr lang="en-US" dirty="0" err="1"/>
              <a:t>Srdan</a:t>
            </a:r>
            <a:r>
              <a:rPr lang="en-US" dirty="0"/>
              <a:t> </a:t>
            </a:r>
            <a:r>
              <a:rPr lang="en-US" dirty="0" err="1"/>
              <a:t>Verstovsek</a:t>
            </a:r>
            <a:r>
              <a:rPr lang="en-US" dirty="0"/>
              <a:t>, MD, PhD</a:t>
            </a:r>
          </a:p>
          <a:p>
            <a:r>
              <a:rPr lang="en-US" dirty="0"/>
              <a:t>Professor of Medicine, Department of Leukemia </a:t>
            </a:r>
          </a:p>
          <a:p>
            <a:r>
              <a:rPr lang="en-US" dirty="0"/>
              <a:t>University of Texas, MD Anderson Cancer Center</a:t>
            </a:r>
          </a:p>
          <a:p>
            <a:r>
              <a:rPr lang="en-US" dirty="0"/>
              <a:t>Houston, TX</a:t>
            </a:r>
          </a:p>
        </p:txBody>
      </p:sp>
    </p:spTree>
    <p:extLst>
      <p:ext uri="{BB962C8B-B14F-4D97-AF65-F5344CB8AC3E}">
        <p14:creationId xmlns:p14="http://schemas.microsoft.com/office/powerpoint/2010/main" val="547493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273146" y="862518"/>
            <a:ext cx="5640428" cy="351626"/>
          </a:xfrm>
          <a:prstGeom prst="roundRect">
            <a:avLst>
              <a:gd name="adj" fmla="val 0"/>
            </a:avLst>
          </a:prstGeom>
          <a:solidFill>
            <a:srgbClr val="89171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Calibri" panose="020F0502020204030204"/>
                <a:ea typeface="+mn-ea"/>
                <a:cs typeface="+mn-cs"/>
              </a:rPr>
              <a:t>Phase 2 JAKARTA-2 Trial</a:t>
            </a:r>
            <a:endParaRPr kumimoji="0" lang="en-US" sz="1800" b="0" i="1"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p:cNvSpPr txBox="1"/>
          <p:nvPr/>
        </p:nvSpPr>
        <p:spPr>
          <a:xfrm>
            <a:off x="3133791" y="1239988"/>
            <a:ext cx="5924873" cy="276999"/>
          </a:xfrm>
          <a:prstGeom prst="rect">
            <a:avLst/>
          </a:prstGeom>
          <a:noFill/>
        </p:spPr>
        <p:txBody>
          <a:bodyPr wrap="square" rtlCol="0">
            <a:spAutoFit/>
          </a:bodyPr>
          <a:lstStyle/>
          <a:p>
            <a:pPr marL="0" marR="0" lvl="0" indent="0" algn="ctr" defTabSz="685783"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Fedratinib in patients with </a:t>
            </a:r>
            <a:r>
              <a:rPr lang="en-US" sz="1200" dirty="0">
                <a:solidFill>
                  <a:prstClr val="black"/>
                </a:solidFill>
                <a:latin typeface="Calibri" panose="020F0502020204030204"/>
              </a:rPr>
              <a:t>INT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-2/high-risk MF </a:t>
            </a:r>
            <a:r>
              <a:rPr kumimoji="0" lang="en-US" sz="1200" b="0" i="0" u="sng" strike="noStrike" kern="1200" cap="none" spc="0" normalizeH="0" baseline="0" noProof="0" dirty="0">
                <a:ln>
                  <a:noFill/>
                </a:ln>
                <a:solidFill>
                  <a:prstClr val="black"/>
                </a:solidFill>
                <a:effectLst/>
                <a:uLnTx/>
                <a:uFillTx/>
                <a:latin typeface="Calibri" panose="020F0502020204030204"/>
                <a:ea typeface="+mn-ea"/>
                <a:cs typeface="+mn-cs"/>
              </a:rPr>
              <a:t>resistant or intolerant to ruxolitinib</a:t>
            </a:r>
          </a:p>
        </p:txBody>
      </p:sp>
      <p:grpSp>
        <p:nvGrpSpPr>
          <p:cNvPr id="29" name="Group 17"/>
          <p:cNvGrpSpPr>
            <a:grpSpLocks noChangeAspect="1"/>
          </p:cNvGrpSpPr>
          <p:nvPr/>
        </p:nvGrpSpPr>
        <p:grpSpPr bwMode="auto">
          <a:xfrm>
            <a:off x="3957664" y="1636841"/>
            <a:ext cx="1417841" cy="3307753"/>
            <a:chOff x="2448" y="372"/>
            <a:chExt cx="871" cy="2032"/>
          </a:xfrm>
        </p:grpSpPr>
        <p:sp>
          <p:nvSpPr>
            <p:cNvPr id="30" name="AutoShape 16"/>
            <p:cNvSpPr>
              <a:spLocks noChangeAspect="1" noChangeArrowheads="1" noTextEdit="1"/>
            </p:cNvSpPr>
            <p:nvPr/>
          </p:nvSpPr>
          <p:spPr bwMode="auto">
            <a:xfrm>
              <a:off x="2448" y="372"/>
              <a:ext cx="871" cy="20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square" lIns="57151" tIns="28575" rIns="57151" bIns="28575" numCol="1" anchor="t" anchorCtr="0" compatLnSpc="1">
              <a:prstTxWarp prst="textNoShape">
                <a:avLst/>
              </a:prstTxWarp>
            </a:bodyPr>
            <a:lstStyle/>
            <a:p>
              <a:pPr marL="0" marR="0" lvl="0" indent="0" algn="l" defTabSz="571464" rtl="0" eaLnBrk="1" fontAlgn="auto" latinLnBrk="0" hangingPunct="1">
                <a:lnSpc>
                  <a:spcPct val="100000"/>
                </a:lnSpc>
                <a:spcBef>
                  <a:spcPts val="0"/>
                </a:spcBef>
                <a:spcAft>
                  <a:spcPts val="0"/>
                </a:spcAft>
                <a:buClrTx/>
                <a:buSzTx/>
                <a:buFontTx/>
                <a:buNone/>
                <a:tabLst/>
                <a:defRPr/>
              </a:pPr>
              <a:endParaRPr kumimoji="0" lang="en-US" sz="1125" b="0" i="0" u="none" strike="noStrike" kern="1200" cap="none" spc="0" normalizeH="0" baseline="0" noProof="0">
                <a:ln>
                  <a:noFill/>
                </a:ln>
                <a:solidFill>
                  <a:prstClr val="black"/>
                </a:solidFill>
                <a:effectLst/>
                <a:uLnTx/>
                <a:uFillTx/>
                <a:latin typeface="Calibri" panose="020F0502020204030204"/>
                <a:ea typeface="+mn-ea"/>
                <a:cs typeface="Arial" pitchFamily="34" charset="0"/>
              </a:endParaRPr>
            </a:p>
          </p:txBody>
        </p:sp>
        <p:sp>
          <p:nvSpPr>
            <p:cNvPr id="31" name="Rectangle 18"/>
            <p:cNvSpPr>
              <a:spLocks noChangeArrowheads="1"/>
            </p:cNvSpPr>
            <p:nvPr/>
          </p:nvSpPr>
          <p:spPr bwMode="auto">
            <a:xfrm>
              <a:off x="2448" y="372"/>
              <a:ext cx="871" cy="2031"/>
            </a:xfrm>
            <a:prstGeom prst="rect">
              <a:avLst/>
            </a:prstGeom>
            <a:noFill/>
            <a:ln w="0">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57151" tIns="28575" rIns="57151" bIns="28575" numCol="1" anchor="t" anchorCtr="0" compatLnSpc="1">
              <a:prstTxWarp prst="textNoShape">
                <a:avLst/>
              </a:prstTxWarp>
            </a:bodyPr>
            <a:lstStyle/>
            <a:p>
              <a:pPr marL="0" marR="0" lvl="0" indent="0" algn="l" defTabSz="571464" rtl="0" eaLnBrk="1" fontAlgn="auto" latinLnBrk="0" hangingPunct="1">
                <a:lnSpc>
                  <a:spcPct val="100000"/>
                </a:lnSpc>
                <a:spcBef>
                  <a:spcPts val="0"/>
                </a:spcBef>
                <a:spcAft>
                  <a:spcPts val="0"/>
                </a:spcAft>
                <a:buClrTx/>
                <a:buSzTx/>
                <a:buFontTx/>
                <a:buNone/>
                <a:tabLst/>
                <a:defRPr/>
              </a:pPr>
              <a:endParaRPr kumimoji="0" lang="en-US" sz="1125" b="0" i="0" u="none" strike="noStrike" kern="1200" cap="none" spc="0" normalizeH="0" baseline="0" noProof="0">
                <a:ln>
                  <a:noFill/>
                </a:ln>
                <a:solidFill>
                  <a:prstClr val="black"/>
                </a:solidFill>
                <a:effectLst/>
                <a:uLnTx/>
                <a:uFillTx/>
                <a:latin typeface="Calibri" panose="020F0502020204030204"/>
                <a:ea typeface="+mn-ea"/>
                <a:cs typeface="Arial" pitchFamily="34" charset="0"/>
              </a:endParaRPr>
            </a:p>
          </p:txBody>
        </p:sp>
        <p:sp>
          <p:nvSpPr>
            <p:cNvPr id="32" name="Freeform 19"/>
            <p:cNvSpPr>
              <a:spLocks/>
            </p:cNvSpPr>
            <p:nvPr/>
          </p:nvSpPr>
          <p:spPr bwMode="auto">
            <a:xfrm>
              <a:off x="2448" y="410"/>
              <a:ext cx="808" cy="1921"/>
            </a:xfrm>
            <a:custGeom>
              <a:avLst/>
              <a:gdLst>
                <a:gd name="T0" fmla="*/ 988 w 1616"/>
                <a:gd name="T1" fmla="*/ 115 h 3844"/>
                <a:gd name="T2" fmla="*/ 1023 w 1616"/>
                <a:gd name="T3" fmla="*/ 260 h 3844"/>
                <a:gd name="T4" fmla="*/ 952 w 1616"/>
                <a:gd name="T5" fmla="*/ 439 h 3844"/>
                <a:gd name="T6" fmla="*/ 1068 w 1616"/>
                <a:gd name="T7" fmla="*/ 623 h 3844"/>
                <a:gd name="T8" fmla="*/ 1310 w 1616"/>
                <a:gd name="T9" fmla="*/ 780 h 3844"/>
                <a:gd name="T10" fmla="*/ 1402 w 1616"/>
                <a:gd name="T11" fmla="*/ 1448 h 3844"/>
                <a:gd name="T12" fmla="*/ 1454 w 1616"/>
                <a:gd name="T13" fmla="*/ 1764 h 3844"/>
                <a:gd name="T14" fmla="*/ 1605 w 1616"/>
                <a:gd name="T15" fmla="*/ 2032 h 3844"/>
                <a:gd name="T16" fmla="*/ 1533 w 1616"/>
                <a:gd name="T17" fmla="*/ 2017 h 3844"/>
                <a:gd name="T18" fmla="*/ 1573 w 1616"/>
                <a:gd name="T19" fmla="*/ 2214 h 3844"/>
                <a:gd name="T20" fmla="*/ 1513 w 1616"/>
                <a:gd name="T21" fmla="*/ 2170 h 3844"/>
                <a:gd name="T22" fmla="*/ 1464 w 1616"/>
                <a:gd name="T23" fmla="*/ 2109 h 3844"/>
                <a:gd name="T24" fmla="*/ 1441 w 1616"/>
                <a:gd name="T25" fmla="*/ 2253 h 3844"/>
                <a:gd name="T26" fmla="*/ 1403 w 1616"/>
                <a:gd name="T27" fmla="*/ 2152 h 3844"/>
                <a:gd name="T28" fmla="*/ 1363 w 1616"/>
                <a:gd name="T29" fmla="*/ 2139 h 3844"/>
                <a:gd name="T30" fmla="*/ 1360 w 1616"/>
                <a:gd name="T31" fmla="*/ 1897 h 3844"/>
                <a:gd name="T32" fmla="*/ 1222 w 1616"/>
                <a:gd name="T33" fmla="*/ 1598 h 3844"/>
                <a:gd name="T34" fmla="*/ 1142 w 1616"/>
                <a:gd name="T35" fmla="*/ 1227 h 3844"/>
                <a:gd name="T36" fmla="*/ 1128 w 1616"/>
                <a:gd name="T37" fmla="*/ 1647 h 3844"/>
                <a:gd name="T38" fmla="*/ 1211 w 1616"/>
                <a:gd name="T39" fmla="*/ 2048 h 3844"/>
                <a:gd name="T40" fmla="*/ 1121 w 1616"/>
                <a:gd name="T41" fmla="*/ 2680 h 3844"/>
                <a:gd name="T42" fmla="*/ 1140 w 1616"/>
                <a:gd name="T43" fmla="*/ 2987 h 3844"/>
                <a:gd name="T44" fmla="*/ 1039 w 1616"/>
                <a:gd name="T45" fmla="*/ 3484 h 3844"/>
                <a:gd name="T46" fmla="*/ 1069 w 1616"/>
                <a:gd name="T47" fmla="*/ 3780 h 3844"/>
                <a:gd name="T48" fmla="*/ 1029 w 1616"/>
                <a:gd name="T49" fmla="*/ 3824 h 3844"/>
                <a:gd name="T50" fmla="*/ 909 w 1616"/>
                <a:gd name="T51" fmla="*/ 3840 h 3844"/>
                <a:gd name="T52" fmla="*/ 838 w 1616"/>
                <a:gd name="T53" fmla="*/ 3802 h 3844"/>
                <a:gd name="T54" fmla="*/ 905 w 1616"/>
                <a:gd name="T55" fmla="*/ 3501 h 3844"/>
                <a:gd name="T56" fmla="*/ 910 w 1616"/>
                <a:gd name="T57" fmla="*/ 3070 h 3844"/>
                <a:gd name="T58" fmla="*/ 864 w 1616"/>
                <a:gd name="T59" fmla="*/ 2564 h 3844"/>
                <a:gd name="T60" fmla="*/ 788 w 1616"/>
                <a:gd name="T61" fmla="*/ 2198 h 3844"/>
                <a:gd name="T62" fmla="*/ 726 w 1616"/>
                <a:gd name="T63" fmla="*/ 2756 h 3844"/>
                <a:gd name="T64" fmla="*/ 703 w 1616"/>
                <a:gd name="T65" fmla="*/ 3240 h 3844"/>
                <a:gd name="T66" fmla="*/ 733 w 1616"/>
                <a:gd name="T67" fmla="*/ 3612 h 3844"/>
                <a:gd name="T68" fmla="*/ 775 w 1616"/>
                <a:gd name="T69" fmla="*/ 3831 h 3844"/>
                <a:gd name="T70" fmla="*/ 679 w 1616"/>
                <a:gd name="T71" fmla="*/ 3833 h 3844"/>
                <a:gd name="T72" fmla="*/ 572 w 1616"/>
                <a:gd name="T73" fmla="*/ 3820 h 3844"/>
                <a:gd name="T74" fmla="*/ 565 w 1616"/>
                <a:gd name="T75" fmla="*/ 3714 h 3844"/>
                <a:gd name="T76" fmla="*/ 549 w 1616"/>
                <a:gd name="T77" fmla="*/ 3396 h 3844"/>
                <a:gd name="T78" fmla="*/ 504 w 1616"/>
                <a:gd name="T79" fmla="*/ 2896 h 3844"/>
                <a:gd name="T80" fmla="*/ 469 w 1616"/>
                <a:gd name="T81" fmla="*/ 2534 h 3844"/>
                <a:gd name="T82" fmla="*/ 426 w 1616"/>
                <a:gd name="T83" fmla="*/ 1862 h 3844"/>
                <a:gd name="T84" fmla="*/ 492 w 1616"/>
                <a:gd name="T85" fmla="*/ 1486 h 3844"/>
                <a:gd name="T86" fmla="*/ 436 w 1616"/>
                <a:gd name="T87" fmla="*/ 1360 h 3844"/>
                <a:gd name="T88" fmla="*/ 342 w 1616"/>
                <a:gd name="T89" fmla="*/ 1716 h 3844"/>
                <a:gd name="T90" fmla="*/ 259 w 1616"/>
                <a:gd name="T91" fmla="*/ 1959 h 3844"/>
                <a:gd name="T92" fmla="*/ 249 w 1616"/>
                <a:gd name="T93" fmla="*/ 2210 h 3844"/>
                <a:gd name="T94" fmla="*/ 205 w 1616"/>
                <a:gd name="T95" fmla="*/ 2124 h 3844"/>
                <a:gd name="T96" fmla="*/ 165 w 1616"/>
                <a:gd name="T97" fmla="*/ 2194 h 3844"/>
                <a:gd name="T98" fmla="*/ 136 w 1616"/>
                <a:gd name="T99" fmla="*/ 2240 h 3844"/>
                <a:gd name="T100" fmla="*/ 108 w 1616"/>
                <a:gd name="T101" fmla="*/ 2103 h 3844"/>
                <a:gd name="T102" fmla="*/ 39 w 1616"/>
                <a:gd name="T103" fmla="*/ 2171 h 3844"/>
                <a:gd name="T104" fmla="*/ 43 w 1616"/>
                <a:gd name="T105" fmla="*/ 2072 h 3844"/>
                <a:gd name="T106" fmla="*/ 67 w 1616"/>
                <a:gd name="T107" fmla="*/ 1937 h 3844"/>
                <a:gd name="T108" fmla="*/ 175 w 1616"/>
                <a:gd name="T109" fmla="*/ 1667 h 3844"/>
                <a:gd name="T110" fmla="*/ 265 w 1616"/>
                <a:gd name="T111" fmla="*/ 1317 h 3844"/>
                <a:gd name="T112" fmla="*/ 381 w 1616"/>
                <a:gd name="T113" fmla="*/ 674 h 3844"/>
                <a:gd name="T114" fmla="*/ 639 w 1616"/>
                <a:gd name="T115" fmla="*/ 578 h 3844"/>
                <a:gd name="T116" fmla="*/ 636 w 1616"/>
                <a:gd name="T117" fmla="*/ 384 h 3844"/>
                <a:gd name="T118" fmla="*/ 614 w 1616"/>
                <a:gd name="T119" fmla="*/ 254 h 3844"/>
                <a:gd name="T120" fmla="*/ 702 w 1616"/>
                <a:gd name="T121" fmla="*/ 30 h 38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616" h="3844">
                  <a:moveTo>
                    <a:pt x="792" y="0"/>
                  </a:moveTo>
                  <a:lnTo>
                    <a:pt x="824" y="0"/>
                  </a:lnTo>
                  <a:lnTo>
                    <a:pt x="825" y="0"/>
                  </a:lnTo>
                  <a:lnTo>
                    <a:pt x="832" y="1"/>
                  </a:lnTo>
                  <a:lnTo>
                    <a:pt x="840" y="3"/>
                  </a:lnTo>
                  <a:lnTo>
                    <a:pt x="853" y="5"/>
                  </a:lnTo>
                  <a:lnTo>
                    <a:pt x="866" y="9"/>
                  </a:lnTo>
                  <a:lnTo>
                    <a:pt x="882" y="14"/>
                  </a:lnTo>
                  <a:lnTo>
                    <a:pt x="898" y="21"/>
                  </a:lnTo>
                  <a:lnTo>
                    <a:pt x="915" y="30"/>
                  </a:lnTo>
                  <a:lnTo>
                    <a:pt x="931" y="41"/>
                  </a:lnTo>
                  <a:lnTo>
                    <a:pt x="949" y="56"/>
                  </a:lnTo>
                  <a:lnTo>
                    <a:pt x="963" y="72"/>
                  </a:lnTo>
                  <a:lnTo>
                    <a:pt x="977" y="91"/>
                  </a:lnTo>
                  <a:lnTo>
                    <a:pt x="988" y="115"/>
                  </a:lnTo>
                  <a:lnTo>
                    <a:pt x="997" y="141"/>
                  </a:lnTo>
                  <a:lnTo>
                    <a:pt x="1003" y="171"/>
                  </a:lnTo>
                  <a:lnTo>
                    <a:pt x="1004" y="206"/>
                  </a:lnTo>
                  <a:lnTo>
                    <a:pt x="1002" y="244"/>
                  </a:lnTo>
                  <a:lnTo>
                    <a:pt x="1002" y="245"/>
                  </a:lnTo>
                  <a:lnTo>
                    <a:pt x="1002" y="245"/>
                  </a:lnTo>
                  <a:lnTo>
                    <a:pt x="1002" y="248"/>
                  </a:lnTo>
                  <a:lnTo>
                    <a:pt x="1002" y="249"/>
                  </a:lnTo>
                  <a:lnTo>
                    <a:pt x="1002" y="251"/>
                  </a:lnTo>
                  <a:lnTo>
                    <a:pt x="1003" y="254"/>
                  </a:lnTo>
                  <a:lnTo>
                    <a:pt x="1004" y="255"/>
                  </a:lnTo>
                  <a:lnTo>
                    <a:pt x="1007" y="256"/>
                  </a:lnTo>
                  <a:lnTo>
                    <a:pt x="1010" y="258"/>
                  </a:lnTo>
                  <a:lnTo>
                    <a:pt x="1014" y="258"/>
                  </a:lnTo>
                  <a:lnTo>
                    <a:pt x="1023" y="260"/>
                  </a:lnTo>
                  <a:lnTo>
                    <a:pt x="1027" y="269"/>
                  </a:lnTo>
                  <a:lnTo>
                    <a:pt x="1029" y="281"/>
                  </a:lnTo>
                  <a:lnTo>
                    <a:pt x="1026" y="296"/>
                  </a:lnTo>
                  <a:lnTo>
                    <a:pt x="1020" y="312"/>
                  </a:lnTo>
                  <a:lnTo>
                    <a:pt x="1009" y="328"/>
                  </a:lnTo>
                  <a:lnTo>
                    <a:pt x="992" y="344"/>
                  </a:lnTo>
                  <a:lnTo>
                    <a:pt x="992" y="348"/>
                  </a:lnTo>
                  <a:lnTo>
                    <a:pt x="989" y="356"/>
                  </a:lnTo>
                  <a:lnTo>
                    <a:pt x="986" y="370"/>
                  </a:lnTo>
                  <a:lnTo>
                    <a:pt x="981" y="384"/>
                  </a:lnTo>
                  <a:lnTo>
                    <a:pt x="973" y="401"/>
                  </a:lnTo>
                  <a:lnTo>
                    <a:pt x="965" y="414"/>
                  </a:lnTo>
                  <a:lnTo>
                    <a:pt x="954" y="426"/>
                  </a:lnTo>
                  <a:lnTo>
                    <a:pt x="954" y="430"/>
                  </a:lnTo>
                  <a:lnTo>
                    <a:pt x="952" y="439"/>
                  </a:lnTo>
                  <a:lnTo>
                    <a:pt x="950" y="452"/>
                  </a:lnTo>
                  <a:lnTo>
                    <a:pt x="949" y="469"/>
                  </a:lnTo>
                  <a:lnTo>
                    <a:pt x="949" y="488"/>
                  </a:lnTo>
                  <a:lnTo>
                    <a:pt x="950" y="509"/>
                  </a:lnTo>
                  <a:lnTo>
                    <a:pt x="952" y="530"/>
                  </a:lnTo>
                  <a:lnTo>
                    <a:pt x="958" y="548"/>
                  </a:lnTo>
                  <a:lnTo>
                    <a:pt x="968" y="567"/>
                  </a:lnTo>
                  <a:lnTo>
                    <a:pt x="968" y="568"/>
                  </a:lnTo>
                  <a:lnTo>
                    <a:pt x="972" y="572"/>
                  </a:lnTo>
                  <a:lnTo>
                    <a:pt x="977" y="578"/>
                  </a:lnTo>
                  <a:lnTo>
                    <a:pt x="986" y="585"/>
                  </a:lnTo>
                  <a:lnTo>
                    <a:pt x="999" y="595"/>
                  </a:lnTo>
                  <a:lnTo>
                    <a:pt x="1016" y="604"/>
                  </a:lnTo>
                  <a:lnTo>
                    <a:pt x="1040" y="614"/>
                  </a:lnTo>
                  <a:lnTo>
                    <a:pt x="1068" y="623"/>
                  </a:lnTo>
                  <a:lnTo>
                    <a:pt x="1104" y="633"/>
                  </a:lnTo>
                  <a:lnTo>
                    <a:pt x="1147" y="641"/>
                  </a:lnTo>
                  <a:lnTo>
                    <a:pt x="1149" y="641"/>
                  </a:lnTo>
                  <a:lnTo>
                    <a:pt x="1154" y="641"/>
                  </a:lnTo>
                  <a:lnTo>
                    <a:pt x="1163" y="642"/>
                  </a:lnTo>
                  <a:lnTo>
                    <a:pt x="1175" y="644"/>
                  </a:lnTo>
                  <a:lnTo>
                    <a:pt x="1189" y="649"/>
                  </a:lnTo>
                  <a:lnTo>
                    <a:pt x="1204" y="654"/>
                  </a:lnTo>
                  <a:lnTo>
                    <a:pt x="1220" y="663"/>
                  </a:lnTo>
                  <a:lnTo>
                    <a:pt x="1236" y="674"/>
                  </a:lnTo>
                  <a:lnTo>
                    <a:pt x="1253" y="688"/>
                  </a:lnTo>
                  <a:lnTo>
                    <a:pt x="1269" y="705"/>
                  </a:lnTo>
                  <a:lnTo>
                    <a:pt x="1285" y="726"/>
                  </a:lnTo>
                  <a:lnTo>
                    <a:pt x="1298" y="750"/>
                  </a:lnTo>
                  <a:lnTo>
                    <a:pt x="1310" y="780"/>
                  </a:lnTo>
                  <a:lnTo>
                    <a:pt x="1318" y="814"/>
                  </a:lnTo>
                  <a:lnTo>
                    <a:pt x="1324" y="854"/>
                  </a:lnTo>
                  <a:lnTo>
                    <a:pt x="1328" y="1164"/>
                  </a:lnTo>
                  <a:lnTo>
                    <a:pt x="1328" y="1168"/>
                  </a:lnTo>
                  <a:lnTo>
                    <a:pt x="1329" y="1180"/>
                  </a:lnTo>
                  <a:lnTo>
                    <a:pt x="1331" y="1199"/>
                  </a:lnTo>
                  <a:lnTo>
                    <a:pt x="1334" y="1223"/>
                  </a:lnTo>
                  <a:lnTo>
                    <a:pt x="1338" y="1252"/>
                  </a:lnTo>
                  <a:lnTo>
                    <a:pt x="1344" y="1284"/>
                  </a:lnTo>
                  <a:lnTo>
                    <a:pt x="1351" y="1317"/>
                  </a:lnTo>
                  <a:lnTo>
                    <a:pt x="1360" y="1352"/>
                  </a:lnTo>
                  <a:lnTo>
                    <a:pt x="1371" y="1385"/>
                  </a:lnTo>
                  <a:lnTo>
                    <a:pt x="1385" y="1417"/>
                  </a:lnTo>
                  <a:lnTo>
                    <a:pt x="1401" y="1445"/>
                  </a:lnTo>
                  <a:lnTo>
                    <a:pt x="1402" y="1448"/>
                  </a:lnTo>
                  <a:lnTo>
                    <a:pt x="1404" y="1455"/>
                  </a:lnTo>
                  <a:lnTo>
                    <a:pt x="1409" y="1467"/>
                  </a:lnTo>
                  <a:lnTo>
                    <a:pt x="1416" y="1485"/>
                  </a:lnTo>
                  <a:lnTo>
                    <a:pt x="1422" y="1507"/>
                  </a:lnTo>
                  <a:lnTo>
                    <a:pt x="1428" y="1535"/>
                  </a:lnTo>
                  <a:lnTo>
                    <a:pt x="1434" y="1570"/>
                  </a:lnTo>
                  <a:lnTo>
                    <a:pt x="1438" y="1609"/>
                  </a:lnTo>
                  <a:lnTo>
                    <a:pt x="1440" y="1655"/>
                  </a:lnTo>
                  <a:lnTo>
                    <a:pt x="1440" y="1658"/>
                  </a:lnTo>
                  <a:lnTo>
                    <a:pt x="1441" y="1667"/>
                  </a:lnTo>
                  <a:lnTo>
                    <a:pt x="1443" y="1682"/>
                  </a:lnTo>
                  <a:lnTo>
                    <a:pt x="1445" y="1700"/>
                  </a:lnTo>
                  <a:lnTo>
                    <a:pt x="1448" y="1721"/>
                  </a:lnTo>
                  <a:lnTo>
                    <a:pt x="1450" y="1742"/>
                  </a:lnTo>
                  <a:lnTo>
                    <a:pt x="1454" y="1764"/>
                  </a:lnTo>
                  <a:lnTo>
                    <a:pt x="1457" y="1784"/>
                  </a:lnTo>
                  <a:lnTo>
                    <a:pt x="1461" y="1801"/>
                  </a:lnTo>
                  <a:lnTo>
                    <a:pt x="1465" y="1815"/>
                  </a:lnTo>
                  <a:lnTo>
                    <a:pt x="1472" y="1831"/>
                  </a:lnTo>
                  <a:lnTo>
                    <a:pt x="1483" y="1848"/>
                  </a:lnTo>
                  <a:lnTo>
                    <a:pt x="1497" y="1868"/>
                  </a:lnTo>
                  <a:lnTo>
                    <a:pt x="1512" y="1887"/>
                  </a:lnTo>
                  <a:lnTo>
                    <a:pt x="1525" y="1905"/>
                  </a:lnTo>
                  <a:lnTo>
                    <a:pt x="1537" y="1919"/>
                  </a:lnTo>
                  <a:lnTo>
                    <a:pt x="1550" y="1937"/>
                  </a:lnTo>
                  <a:lnTo>
                    <a:pt x="1562" y="1955"/>
                  </a:lnTo>
                  <a:lnTo>
                    <a:pt x="1574" y="1975"/>
                  </a:lnTo>
                  <a:lnTo>
                    <a:pt x="1587" y="1995"/>
                  </a:lnTo>
                  <a:lnTo>
                    <a:pt x="1597" y="2013"/>
                  </a:lnTo>
                  <a:lnTo>
                    <a:pt x="1605" y="2032"/>
                  </a:lnTo>
                  <a:lnTo>
                    <a:pt x="1613" y="2049"/>
                  </a:lnTo>
                  <a:lnTo>
                    <a:pt x="1616" y="2064"/>
                  </a:lnTo>
                  <a:lnTo>
                    <a:pt x="1616" y="2076"/>
                  </a:lnTo>
                  <a:lnTo>
                    <a:pt x="1613" y="2085"/>
                  </a:lnTo>
                  <a:lnTo>
                    <a:pt x="1605" y="2091"/>
                  </a:lnTo>
                  <a:lnTo>
                    <a:pt x="1604" y="2091"/>
                  </a:lnTo>
                  <a:lnTo>
                    <a:pt x="1599" y="2089"/>
                  </a:lnTo>
                  <a:lnTo>
                    <a:pt x="1593" y="2087"/>
                  </a:lnTo>
                  <a:lnTo>
                    <a:pt x="1584" y="2082"/>
                  </a:lnTo>
                  <a:lnTo>
                    <a:pt x="1573" y="2072"/>
                  </a:lnTo>
                  <a:lnTo>
                    <a:pt x="1561" y="2059"/>
                  </a:lnTo>
                  <a:lnTo>
                    <a:pt x="1547" y="2038"/>
                  </a:lnTo>
                  <a:lnTo>
                    <a:pt x="1533" y="2011"/>
                  </a:lnTo>
                  <a:lnTo>
                    <a:pt x="1533" y="2013"/>
                  </a:lnTo>
                  <a:lnTo>
                    <a:pt x="1533" y="2017"/>
                  </a:lnTo>
                  <a:lnTo>
                    <a:pt x="1535" y="2025"/>
                  </a:lnTo>
                  <a:lnTo>
                    <a:pt x="1537" y="2038"/>
                  </a:lnTo>
                  <a:lnTo>
                    <a:pt x="1541" y="2055"/>
                  </a:lnTo>
                  <a:lnTo>
                    <a:pt x="1547" y="2076"/>
                  </a:lnTo>
                  <a:lnTo>
                    <a:pt x="1556" y="2103"/>
                  </a:lnTo>
                  <a:lnTo>
                    <a:pt x="1566" y="2134"/>
                  </a:lnTo>
                  <a:lnTo>
                    <a:pt x="1568" y="2140"/>
                  </a:lnTo>
                  <a:lnTo>
                    <a:pt x="1571" y="2150"/>
                  </a:lnTo>
                  <a:lnTo>
                    <a:pt x="1574" y="2160"/>
                  </a:lnTo>
                  <a:lnTo>
                    <a:pt x="1577" y="2172"/>
                  </a:lnTo>
                  <a:lnTo>
                    <a:pt x="1579" y="2183"/>
                  </a:lnTo>
                  <a:lnTo>
                    <a:pt x="1581" y="2194"/>
                  </a:lnTo>
                  <a:lnTo>
                    <a:pt x="1581" y="2203"/>
                  </a:lnTo>
                  <a:lnTo>
                    <a:pt x="1578" y="2210"/>
                  </a:lnTo>
                  <a:lnTo>
                    <a:pt x="1573" y="2214"/>
                  </a:lnTo>
                  <a:lnTo>
                    <a:pt x="1566" y="2213"/>
                  </a:lnTo>
                  <a:lnTo>
                    <a:pt x="1556" y="2208"/>
                  </a:lnTo>
                  <a:lnTo>
                    <a:pt x="1555" y="2206"/>
                  </a:lnTo>
                  <a:lnTo>
                    <a:pt x="1552" y="2204"/>
                  </a:lnTo>
                  <a:lnTo>
                    <a:pt x="1547" y="2198"/>
                  </a:lnTo>
                  <a:lnTo>
                    <a:pt x="1542" y="2189"/>
                  </a:lnTo>
                  <a:lnTo>
                    <a:pt x="1535" y="2176"/>
                  </a:lnTo>
                  <a:lnTo>
                    <a:pt x="1526" y="2157"/>
                  </a:lnTo>
                  <a:lnTo>
                    <a:pt x="1518" y="2134"/>
                  </a:lnTo>
                  <a:lnTo>
                    <a:pt x="1508" y="2103"/>
                  </a:lnTo>
                  <a:lnTo>
                    <a:pt x="1508" y="2107"/>
                  </a:lnTo>
                  <a:lnTo>
                    <a:pt x="1509" y="2117"/>
                  </a:lnTo>
                  <a:lnTo>
                    <a:pt x="1510" y="2131"/>
                  </a:lnTo>
                  <a:lnTo>
                    <a:pt x="1512" y="2149"/>
                  </a:lnTo>
                  <a:lnTo>
                    <a:pt x="1513" y="2170"/>
                  </a:lnTo>
                  <a:lnTo>
                    <a:pt x="1513" y="2190"/>
                  </a:lnTo>
                  <a:lnTo>
                    <a:pt x="1514" y="2210"/>
                  </a:lnTo>
                  <a:lnTo>
                    <a:pt x="1513" y="2230"/>
                  </a:lnTo>
                  <a:lnTo>
                    <a:pt x="1512" y="2245"/>
                  </a:lnTo>
                  <a:lnTo>
                    <a:pt x="1510" y="2256"/>
                  </a:lnTo>
                  <a:lnTo>
                    <a:pt x="1507" y="2262"/>
                  </a:lnTo>
                  <a:lnTo>
                    <a:pt x="1499" y="2263"/>
                  </a:lnTo>
                  <a:lnTo>
                    <a:pt x="1492" y="2261"/>
                  </a:lnTo>
                  <a:lnTo>
                    <a:pt x="1486" y="2253"/>
                  </a:lnTo>
                  <a:lnTo>
                    <a:pt x="1481" y="2240"/>
                  </a:lnTo>
                  <a:lnTo>
                    <a:pt x="1476" y="2219"/>
                  </a:lnTo>
                  <a:lnTo>
                    <a:pt x="1472" y="2190"/>
                  </a:lnTo>
                  <a:lnTo>
                    <a:pt x="1469" y="2155"/>
                  </a:lnTo>
                  <a:lnTo>
                    <a:pt x="1465" y="2110"/>
                  </a:lnTo>
                  <a:lnTo>
                    <a:pt x="1464" y="2109"/>
                  </a:lnTo>
                  <a:lnTo>
                    <a:pt x="1464" y="2108"/>
                  </a:lnTo>
                  <a:lnTo>
                    <a:pt x="1462" y="2105"/>
                  </a:lnTo>
                  <a:lnTo>
                    <a:pt x="1461" y="2105"/>
                  </a:lnTo>
                  <a:lnTo>
                    <a:pt x="1460" y="2105"/>
                  </a:lnTo>
                  <a:lnTo>
                    <a:pt x="1459" y="2109"/>
                  </a:lnTo>
                  <a:lnTo>
                    <a:pt x="1457" y="2115"/>
                  </a:lnTo>
                  <a:lnTo>
                    <a:pt x="1456" y="2126"/>
                  </a:lnTo>
                  <a:lnTo>
                    <a:pt x="1454" y="2142"/>
                  </a:lnTo>
                  <a:lnTo>
                    <a:pt x="1452" y="2165"/>
                  </a:lnTo>
                  <a:lnTo>
                    <a:pt x="1451" y="2194"/>
                  </a:lnTo>
                  <a:lnTo>
                    <a:pt x="1450" y="2230"/>
                  </a:lnTo>
                  <a:lnTo>
                    <a:pt x="1449" y="2235"/>
                  </a:lnTo>
                  <a:lnTo>
                    <a:pt x="1448" y="2241"/>
                  </a:lnTo>
                  <a:lnTo>
                    <a:pt x="1445" y="2248"/>
                  </a:lnTo>
                  <a:lnTo>
                    <a:pt x="1441" y="2253"/>
                  </a:lnTo>
                  <a:lnTo>
                    <a:pt x="1436" y="2258"/>
                  </a:lnTo>
                  <a:lnTo>
                    <a:pt x="1432" y="2258"/>
                  </a:lnTo>
                  <a:lnTo>
                    <a:pt x="1427" y="2255"/>
                  </a:lnTo>
                  <a:lnTo>
                    <a:pt x="1420" y="2245"/>
                  </a:lnTo>
                  <a:lnTo>
                    <a:pt x="1416" y="2229"/>
                  </a:lnTo>
                  <a:lnTo>
                    <a:pt x="1412" y="2209"/>
                  </a:lnTo>
                  <a:lnTo>
                    <a:pt x="1411" y="2187"/>
                  </a:lnTo>
                  <a:lnTo>
                    <a:pt x="1411" y="2165"/>
                  </a:lnTo>
                  <a:lnTo>
                    <a:pt x="1412" y="2142"/>
                  </a:lnTo>
                  <a:lnTo>
                    <a:pt x="1412" y="2123"/>
                  </a:lnTo>
                  <a:lnTo>
                    <a:pt x="1412" y="2109"/>
                  </a:lnTo>
                  <a:lnTo>
                    <a:pt x="1412" y="2113"/>
                  </a:lnTo>
                  <a:lnTo>
                    <a:pt x="1409" y="2121"/>
                  </a:lnTo>
                  <a:lnTo>
                    <a:pt x="1407" y="2135"/>
                  </a:lnTo>
                  <a:lnTo>
                    <a:pt x="1403" y="2152"/>
                  </a:lnTo>
                  <a:lnTo>
                    <a:pt x="1398" y="2168"/>
                  </a:lnTo>
                  <a:lnTo>
                    <a:pt x="1393" y="2186"/>
                  </a:lnTo>
                  <a:lnTo>
                    <a:pt x="1387" y="2199"/>
                  </a:lnTo>
                  <a:lnTo>
                    <a:pt x="1382" y="2208"/>
                  </a:lnTo>
                  <a:lnTo>
                    <a:pt x="1376" y="2211"/>
                  </a:lnTo>
                  <a:lnTo>
                    <a:pt x="1376" y="2213"/>
                  </a:lnTo>
                  <a:lnTo>
                    <a:pt x="1375" y="2213"/>
                  </a:lnTo>
                  <a:lnTo>
                    <a:pt x="1372" y="2214"/>
                  </a:lnTo>
                  <a:lnTo>
                    <a:pt x="1371" y="2213"/>
                  </a:lnTo>
                  <a:lnTo>
                    <a:pt x="1369" y="2210"/>
                  </a:lnTo>
                  <a:lnTo>
                    <a:pt x="1366" y="2204"/>
                  </a:lnTo>
                  <a:lnTo>
                    <a:pt x="1364" y="2195"/>
                  </a:lnTo>
                  <a:lnTo>
                    <a:pt x="1363" y="2182"/>
                  </a:lnTo>
                  <a:lnTo>
                    <a:pt x="1363" y="2163"/>
                  </a:lnTo>
                  <a:lnTo>
                    <a:pt x="1363" y="2139"/>
                  </a:lnTo>
                  <a:lnTo>
                    <a:pt x="1364" y="2108"/>
                  </a:lnTo>
                  <a:lnTo>
                    <a:pt x="1364" y="2093"/>
                  </a:lnTo>
                  <a:lnTo>
                    <a:pt x="1363" y="2076"/>
                  </a:lnTo>
                  <a:lnTo>
                    <a:pt x="1360" y="2057"/>
                  </a:lnTo>
                  <a:lnTo>
                    <a:pt x="1359" y="2043"/>
                  </a:lnTo>
                  <a:lnTo>
                    <a:pt x="1358" y="2032"/>
                  </a:lnTo>
                  <a:lnTo>
                    <a:pt x="1355" y="1982"/>
                  </a:lnTo>
                  <a:lnTo>
                    <a:pt x="1355" y="1980"/>
                  </a:lnTo>
                  <a:lnTo>
                    <a:pt x="1356" y="1971"/>
                  </a:lnTo>
                  <a:lnTo>
                    <a:pt x="1358" y="1959"/>
                  </a:lnTo>
                  <a:lnTo>
                    <a:pt x="1359" y="1944"/>
                  </a:lnTo>
                  <a:lnTo>
                    <a:pt x="1359" y="1929"/>
                  </a:lnTo>
                  <a:lnTo>
                    <a:pt x="1360" y="1914"/>
                  </a:lnTo>
                  <a:lnTo>
                    <a:pt x="1360" y="1903"/>
                  </a:lnTo>
                  <a:lnTo>
                    <a:pt x="1360" y="1897"/>
                  </a:lnTo>
                  <a:lnTo>
                    <a:pt x="1356" y="1886"/>
                  </a:lnTo>
                  <a:lnTo>
                    <a:pt x="1351" y="1870"/>
                  </a:lnTo>
                  <a:lnTo>
                    <a:pt x="1344" y="1849"/>
                  </a:lnTo>
                  <a:lnTo>
                    <a:pt x="1334" y="1826"/>
                  </a:lnTo>
                  <a:lnTo>
                    <a:pt x="1321" y="1799"/>
                  </a:lnTo>
                  <a:lnTo>
                    <a:pt x="1306" y="1770"/>
                  </a:lnTo>
                  <a:lnTo>
                    <a:pt x="1287" y="1741"/>
                  </a:lnTo>
                  <a:lnTo>
                    <a:pt x="1286" y="1737"/>
                  </a:lnTo>
                  <a:lnTo>
                    <a:pt x="1281" y="1730"/>
                  </a:lnTo>
                  <a:lnTo>
                    <a:pt x="1274" y="1716"/>
                  </a:lnTo>
                  <a:lnTo>
                    <a:pt x="1265" y="1699"/>
                  </a:lnTo>
                  <a:lnTo>
                    <a:pt x="1255" y="1678"/>
                  </a:lnTo>
                  <a:lnTo>
                    <a:pt x="1244" y="1653"/>
                  </a:lnTo>
                  <a:lnTo>
                    <a:pt x="1233" y="1626"/>
                  </a:lnTo>
                  <a:lnTo>
                    <a:pt x="1222" y="1598"/>
                  </a:lnTo>
                  <a:lnTo>
                    <a:pt x="1211" y="1568"/>
                  </a:lnTo>
                  <a:lnTo>
                    <a:pt x="1201" y="1538"/>
                  </a:lnTo>
                  <a:lnTo>
                    <a:pt x="1194" y="1506"/>
                  </a:lnTo>
                  <a:lnTo>
                    <a:pt x="1188" y="1475"/>
                  </a:lnTo>
                  <a:lnTo>
                    <a:pt x="1184" y="1445"/>
                  </a:lnTo>
                  <a:lnTo>
                    <a:pt x="1184" y="1417"/>
                  </a:lnTo>
                  <a:lnTo>
                    <a:pt x="1184" y="1413"/>
                  </a:lnTo>
                  <a:lnTo>
                    <a:pt x="1184" y="1401"/>
                  </a:lnTo>
                  <a:lnTo>
                    <a:pt x="1183" y="1384"/>
                  </a:lnTo>
                  <a:lnTo>
                    <a:pt x="1181" y="1360"/>
                  </a:lnTo>
                  <a:lnTo>
                    <a:pt x="1178" y="1334"/>
                  </a:lnTo>
                  <a:lnTo>
                    <a:pt x="1172" y="1306"/>
                  </a:lnTo>
                  <a:lnTo>
                    <a:pt x="1164" y="1279"/>
                  </a:lnTo>
                  <a:lnTo>
                    <a:pt x="1154" y="1252"/>
                  </a:lnTo>
                  <a:lnTo>
                    <a:pt x="1142" y="1227"/>
                  </a:lnTo>
                  <a:lnTo>
                    <a:pt x="1141" y="1231"/>
                  </a:lnTo>
                  <a:lnTo>
                    <a:pt x="1140" y="1242"/>
                  </a:lnTo>
                  <a:lnTo>
                    <a:pt x="1138" y="1259"/>
                  </a:lnTo>
                  <a:lnTo>
                    <a:pt x="1137" y="1281"/>
                  </a:lnTo>
                  <a:lnTo>
                    <a:pt x="1135" y="1310"/>
                  </a:lnTo>
                  <a:lnTo>
                    <a:pt x="1132" y="1340"/>
                  </a:lnTo>
                  <a:lnTo>
                    <a:pt x="1131" y="1375"/>
                  </a:lnTo>
                  <a:lnTo>
                    <a:pt x="1128" y="1411"/>
                  </a:lnTo>
                  <a:lnTo>
                    <a:pt x="1126" y="1449"/>
                  </a:lnTo>
                  <a:lnTo>
                    <a:pt x="1125" y="1486"/>
                  </a:lnTo>
                  <a:lnTo>
                    <a:pt x="1125" y="1523"/>
                  </a:lnTo>
                  <a:lnTo>
                    <a:pt x="1124" y="1558"/>
                  </a:lnTo>
                  <a:lnTo>
                    <a:pt x="1125" y="1592"/>
                  </a:lnTo>
                  <a:lnTo>
                    <a:pt x="1126" y="1621"/>
                  </a:lnTo>
                  <a:lnTo>
                    <a:pt x="1128" y="1647"/>
                  </a:lnTo>
                  <a:lnTo>
                    <a:pt x="1131" y="1668"/>
                  </a:lnTo>
                  <a:lnTo>
                    <a:pt x="1132" y="1672"/>
                  </a:lnTo>
                  <a:lnTo>
                    <a:pt x="1136" y="1680"/>
                  </a:lnTo>
                  <a:lnTo>
                    <a:pt x="1142" y="1694"/>
                  </a:lnTo>
                  <a:lnTo>
                    <a:pt x="1148" y="1714"/>
                  </a:lnTo>
                  <a:lnTo>
                    <a:pt x="1157" y="1737"/>
                  </a:lnTo>
                  <a:lnTo>
                    <a:pt x="1165" y="1763"/>
                  </a:lnTo>
                  <a:lnTo>
                    <a:pt x="1174" y="1794"/>
                  </a:lnTo>
                  <a:lnTo>
                    <a:pt x="1183" y="1826"/>
                  </a:lnTo>
                  <a:lnTo>
                    <a:pt x="1191" y="1862"/>
                  </a:lnTo>
                  <a:lnTo>
                    <a:pt x="1199" y="1897"/>
                  </a:lnTo>
                  <a:lnTo>
                    <a:pt x="1205" y="1934"/>
                  </a:lnTo>
                  <a:lnTo>
                    <a:pt x="1209" y="1972"/>
                  </a:lnTo>
                  <a:lnTo>
                    <a:pt x="1211" y="2011"/>
                  </a:lnTo>
                  <a:lnTo>
                    <a:pt x="1211" y="2048"/>
                  </a:lnTo>
                  <a:lnTo>
                    <a:pt x="1209" y="2085"/>
                  </a:lnTo>
                  <a:lnTo>
                    <a:pt x="1204" y="2124"/>
                  </a:lnTo>
                  <a:lnTo>
                    <a:pt x="1199" y="2170"/>
                  </a:lnTo>
                  <a:lnTo>
                    <a:pt x="1193" y="2219"/>
                  </a:lnTo>
                  <a:lnTo>
                    <a:pt x="1186" y="2272"/>
                  </a:lnTo>
                  <a:lnTo>
                    <a:pt x="1179" y="2327"/>
                  </a:lnTo>
                  <a:lnTo>
                    <a:pt x="1172" y="2381"/>
                  </a:lnTo>
                  <a:lnTo>
                    <a:pt x="1163" y="2436"/>
                  </a:lnTo>
                  <a:lnTo>
                    <a:pt x="1156" y="2486"/>
                  </a:lnTo>
                  <a:lnTo>
                    <a:pt x="1147" y="2534"/>
                  </a:lnTo>
                  <a:lnTo>
                    <a:pt x="1138" y="2575"/>
                  </a:lnTo>
                  <a:lnTo>
                    <a:pt x="1130" y="2609"/>
                  </a:lnTo>
                  <a:lnTo>
                    <a:pt x="1126" y="2629"/>
                  </a:lnTo>
                  <a:lnTo>
                    <a:pt x="1122" y="2652"/>
                  </a:lnTo>
                  <a:lnTo>
                    <a:pt x="1121" y="2680"/>
                  </a:lnTo>
                  <a:lnTo>
                    <a:pt x="1120" y="2708"/>
                  </a:lnTo>
                  <a:lnTo>
                    <a:pt x="1119" y="2737"/>
                  </a:lnTo>
                  <a:lnTo>
                    <a:pt x="1117" y="2766"/>
                  </a:lnTo>
                  <a:lnTo>
                    <a:pt x="1117" y="2793"/>
                  </a:lnTo>
                  <a:lnTo>
                    <a:pt x="1115" y="2816"/>
                  </a:lnTo>
                  <a:lnTo>
                    <a:pt x="1114" y="2835"/>
                  </a:lnTo>
                  <a:lnTo>
                    <a:pt x="1110" y="2850"/>
                  </a:lnTo>
                  <a:lnTo>
                    <a:pt x="1108" y="2858"/>
                  </a:lnTo>
                  <a:lnTo>
                    <a:pt x="1108" y="2868"/>
                  </a:lnTo>
                  <a:lnTo>
                    <a:pt x="1109" y="2880"/>
                  </a:lnTo>
                  <a:lnTo>
                    <a:pt x="1114" y="2895"/>
                  </a:lnTo>
                  <a:lnTo>
                    <a:pt x="1120" y="2915"/>
                  </a:lnTo>
                  <a:lnTo>
                    <a:pt x="1128" y="2939"/>
                  </a:lnTo>
                  <a:lnTo>
                    <a:pt x="1135" y="2964"/>
                  </a:lnTo>
                  <a:lnTo>
                    <a:pt x="1140" y="2987"/>
                  </a:lnTo>
                  <a:lnTo>
                    <a:pt x="1143" y="3012"/>
                  </a:lnTo>
                  <a:lnTo>
                    <a:pt x="1146" y="3038"/>
                  </a:lnTo>
                  <a:lnTo>
                    <a:pt x="1146" y="3065"/>
                  </a:lnTo>
                  <a:lnTo>
                    <a:pt x="1143" y="3095"/>
                  </a:lnTo>
                  <a:lnTo>
                    <a:pt x="1140" y="3125"/>
                  </a:lnTo>
                  <a:lnTo>
                    <a:pt x="1133" y="3160"/>
                  </a:lnTo>
                  <a:lnTo>
                    <a:pt x="1125" y="3198"/>
                  </a:lnTo>
                  <a:lnTo>
                    <a:pt x="1115" y="3241"/>
                  </a:lnTo>
                  <a:lnTo>
                    <a:pt x="1101" y="3287"/>
                  </a:lnTo>
                  <a:lnTo>
                    <a:pt x="1087" y="3339"/>
                  </a:lnTo>
                  <a:lnTo>
                    <a:pt x="1068" y="3396"/>
                  </a:lnTo>
                  <a:lnTo>
                    <a:pt x="1047" y="3459"/>
                  </a:lnTo>
                  <a:lnTo>
                    <a:pt x="1046" y="3462"/>
                  </a:lnTo>
                  <a:lnTo>
                    <a:pt x="1042" y="3470"/>
                  </a:lnTo>
                  <a:lnTo>
                    <a:pt x="1039" y="3484"/>
                  </a:lnTo>
                  <a:lnTo>
                    <a:pt x="1034" y="3501"/>
                  </a:lnTo>
                  <a:lnTo>
                    <a:pt x="1030" y="3525"/>
                  </a:lnTo>
                  <a:lnTo>
                    <a:pt x="1026" y="3553"/>
                  </a:lnTo>
                  <a:lnTo>
                    <a:pt x="1025" y="3586"/>
                  </a:lnTo>
                  <a:lnTo>
                    <a:pt x="1026" y="3623"/>
                  </a:lnTo>
                  <a:lnTo>
                    <a:pt x="1030" y="3665"/>
                  </a:lnTo>
                  <a:lnTo>
                    <a:pt x="1031" y="3667"/>
                  </a:lnTo>
                  <a:lnTo>
                    <a:pt x="1034" y="3675"/>
                  </a:lnTo>
                  <a:lnTo>
                    <a:pt x="1039" y="3685"/>
                  </a:lnTo>
                  <a:lnTo>
                    <a:pt x="1045" y="3698"/>
                  </a:lnTo>
                  <a:lnTo>
                    <a:pt x="1051" y="3714"/>
                  </a:lnTo>
                  <a:lnTo>
                    <a:pt x="1057" y="3730"/>
                  </a:lnTo>
                  <a:lnTo>
                    <a:pt x="1062" y="3748"/>
                  </a:lnTo>
                  <a:lnTo>
                    <a:pt x="1067" y="3765"/>
                  </a:lnTo>
                  <a:lnTo>
                    <a:pt x="1069" y="3780"/>
                  </a:lnTo>
                  <a:lnTo>
                    <a:pt x="1071" y="3793"/>
                  </a:lnTo>
                  <a:lnTo>
                    <a:pt x="1069" y="3804"/>
                  </a:lnTo>
                  <a:lnTo>
                    <a:pt x="1064" y="3812"/>
                  </a:lnTo>
                  <a:lnTo>
                    <a:pt x="1056" y="3815"/>
                  </a:lnTo>
                  <a:lnTo>
                    <a:pt x="1056" y="3815"/>
                  </a:lnTo>
                  <a:lnTo>
                    <a:pt x="1055" y="3817"/>
                  </a:lnTo>
                  <a:lnTo>
                    <a:pt x="1053" y="3818"/>
                  </a:lnTo>
                  <a:lnTo>
                    <a:pt x="1052" y="3818"/>
                  </a:lnTo>
                  <a:lnTo>
                    <a:pt x="1051" y="3819"/>
                  </a:lnTo>
                  <a:lnTo>
                    <a:pt x="1048" y="3820"/>
                  </a:lnTo>
                  <a:lnTo>
                    <a:pt x="1045" y="3820"/>
                  </a:lnTo>
                  <a:lnTo>
                    <a:pt x="1041" y="3819"/>
                  </a:lnTo>
                  <a:lnTo>
                    <a:pt x="1036" y="3818"/>
                  </a:lnTo>
                  <a:lnTo>
                    <a:pt x="1035" y="3819"/>
                  </a:lnTo>
                  <a:lnTo>
                    <a:pt x="1029" y="3824"/>
                  </a:lnTo>
                  <a:lnTo>
                    <a:pt x="1021" y="3829"/>
                  </a:lnTo>
                  <a:lnTo>
                    <a:pt x="1010" y="3833"/>
                  </a:lnTo>
                  <a:lnTo>
                    <a:pt x="998" y="3833"/>
                  </a:lnTo>
                  <a:lnTo>
                    <a:pt x="986" y="3829"/>
                  </a:lnTo>
                  <a:lnTo>
                    <a:pt x="983" y="3830"/>
                  </a:lnTo>
                  <a:lnTo>
                    <a:pt x="978" y="3833"/>
                  </a:lnTo>
                  <a:lnTo>
                    <a:pt x="970" y="3836"/>
                  </a:lnTo>
                  <a:lnTo>
                    <a:pt x="961" y="3839"/>
                  </a:lnTo>
                  <a:lnTo>
                    <a:pt x="950" y="3836"/>
                  </a:lnTo>
                  <a:lnTo>
                    <a:pt x="939" y="3831"/>
                  </a:lnTo>
                  <a:lnTo>
                    <a:pt x="938" y="3833"/>
                  </a:lnTo>
                  <a:lnTo>
                    <a:pt x="934" y="3835"/>
                  </a:lnTo>
                  <a:lnTo>
                    <a:pt x="928" y="3839"/>
                  </a:lnTo>
                  <a:lnTo>
                    <a:pt x="919" y="3841"/>
                  </a:lnTo>
                  <a:lnTo>
                    <a:pt x="909" y="3840"/>
                  </a:lnTo>
                  <a:lnTo>
                    <a:pt x="897" y="3835"/>
                  </a:lnTo>
                  <a:lnTo>
                    <a:pt x="894" y="3836"/>
                  </a:lnTo>
                  <a:lnTo>
                    <a:pt x="888" y="3840"/>
                  </a:lnTo>
                  <a:lnTo>
                    <a:pt x="878" y="3842"/>
                  </a:lnTo>
                  <a:lnTo>
                    <a:pt x="867" y="3844"/>
                  </a:lnTo>
                  <a:lnTo>
                    <a:pt x="856" y="3841"/>
                  </a:lnTo>
                  <a:lnTo>
                    <a:pt x="846" y="3833"/>
                  </a:lnTo>
                  <a:lnTo>
                    <a:pt x="845" y="3833"/>
                  </a:lnTo>
                  <a:lnTo>
                    <a:pt x="844" y="3833"/>
                  </a:lnTo>
                  <a:lnTo>
                    <a:pt x="843" y="3831"/>
                  </a:lnTo>
                  <a:lnTo>
                    <a:pt x="840" y="3830"/>
                  </a:lnTo>
                  <a:lnTo>
                    <a:pt x="838" y="3826"/>
                  </a:lnTo>
                  <a:lnTo>
                    <a:pt x="837" y="3821"/>
                  </a:lnTo>
                  <a:lnTo>
                    <a:pt x="837" y="3813"/>
                  </a:lnTo>
                  <a:lnTo>
                    <a:pt x="838" y="3802"/>
                  </a:lnTo>
                  <a:lnTo>
                    <a:pt x="840" y="3787"/>
                  </a:lnTo>
                  <a:lnTo>
                    <a:pt x="844" y="3768"/>
                  </a:lnTo>
                  <a:lnTo>
                    <a:pt x="851" y="3746"/>
                  </a:lnTo>
                  <a:lnTo>
                    <a:pt x="860" y="3719"/>
                  </a:lnTo>
                  <a:lnTo>
                    <a:pt x="872" y="3686"/>
                  </a:lnTo>
                  <a:lnTo>
                    <a:pt x="873" y="3682"/>
                  </a:lnTo>
                  <a:lnTo>
                    <a:pt x="875" y="3671"/>
                  </a:lnTo>
                  <a:lnTo>
                    <a:pt x="877" y="3655"/>
                  </a:lnTo>
                  <a:lnTo>
                    <a:pt x="881" y="3635"/>
                  </a:lnTo>
                  <a:lnTo>
                    <a:pt x="885" y="3612"/>
                  </a:lnTo>
                  <a:lnTo>
                    <a:pt x="888" y="3587"/>
                  </a:lnTo>
                  <a:lnTo>
                    <a:pt x="892" y="3563"/>
                  </a:lnTo>
                  <a:lnTo>
                    <a:pt x="897" y="3539"/>
                  </a:lnTo>
                  <a:lnTo>
                    <a:pt x="901" y="3518"/>
                  </a:lnTo>
                  <a:lnTo>
                    <a:pt x="905" y="3501"/>
                  </a:lnTo>
                  <a:lnTo>
                    <a:pt x="909" y="3490"/>
                  </a:lnTo>
                  <a:lnTo>
                    <a:pt x="915" y="3469"/>
                  </a:lnTo>
                  <a:lnTo>
                    <a:pt x="919" y="3442"/>
                  </a:lnTo>
                  <a:lnTo>
                    <a:pt x="922" y="3412"/>
                  </a:lnTo>
                  <a:lnTo>
                    <a:pt x="922" y="3380"/>
                  </a:lnTo>
                  <a:lnTo>
                    <a:pt x="922" y="3348"/>
                  </a:lnTo>
                  <a:lnTo>
                    <a:pt x="919" y="3316"/>
                  </a:lnTo>
                  <a:lnTo>
                    <a:pt x="918" y="3287"/>
                  </a:lnTo>
                  <a:lnTo>
                    <a:pt x="915" y="3261"/>
                  </a:lnTo>
                  <a:lnTo>
                    <a:pt x="913" y="3240"/>
                  </a:lnTo>
                  <a:lnTo>
                    <a:pt x="910" y="3225"/>
                  </a:lnTo>
                  <a:lnTo>
                    <a:pt x="908" y="3193"/>
                  </a:lnTo>
                  <a:lnTo>
                    <a:pt x="907" y="3155"/>
                  </a:lnTo>
                  <a:lnTo>
                    <a:pt x="908" y="3113"/>
                  </a:lnTo>
                  <a:lnTo>
                    <a:pt x="910" y="3070"/>
                  </a:lnTo>
                  <a:lnTo>
                    <a:pt x="915" y="3027"/>
                  </a:lnTo>
                  <a:lnTo>
                    <a:pt x="923" y="2985"/>
                  </a:lnTo>
                  <a:lnTo>
                    <a:pt x="925" y="2962"/>
                  </a:lnTo>
                  <a:lnTo>
                    <a:pt x="924" y="2935"/>
                  </a:lnTo>
                  <a:lnTo>
                    <a:pt x="920" y="2905"/>
                  </a:lnTo>
                  <a:lnTo>
                    <a:pt x="915" y="2874"/>
                  </a:lnTo>
                  <a:lnTo>
                    <a:pt x="909" y="2842"/>
                  </a:lnTo>
                  <a:lnTo>
                    <a:pt x="903" y="2811"/>
                  </a:lnTo>
                  <a:lnTo>
                    <a:pt x="897" y="2782"/>
                  </a:lnTo>
                  <a:lnTo>
                    <a:pt x="892" y="2756"/>
                  </a:lnTo>
                  <a:lnTo>
                    <a:pt x="887" y="2725"/>
                  </a:lnTo>
                  <a:lnTo>
                    <a:pt x="882" y="2691"/>
                  </a:lnTo>
                  <a:lnTo>
                    <a:pt x="876" y="2651"/>
                  </a:lnTo>
                  <a:lnTo>
                    <a:pt x="870" y="2608"/>
                  </a:lnTo>
                  <a:lnTo>
                    <a:pt x="864" y="2564"/>
                  </a:lnTo>
                  <a:lnTo>
                    <a:pt x="857" y="2518"/>
                  </a:lnTo>
                  <a:lnTo>
                    <a:pt x="853" y="2473"/>
                  </a:lnTo>
                  <a:lnTo>
                    <a:pt x="846" y="2427"/>
                  </a:lnTo>
                  <a:lnTo>
                    <a:pt x="841" y="2383"/>
                  </a:lnTo>
                  <a:lnTo>
                    <a:pt x="838" y="2341"/>
                  </a:lnTo>
                  <a:lnTo>
                    <a:pt x="834" y="2303"/>
                  </a:lnTo>
                  <a:lnTo>
                    <a:pt x="832" y="2268"/>
                  </a:lnTo>
                  <a:lnTo>
                    <a:pt x="829" y="2238"/>
                  </a:lnTo>
                  <a:lnTo>
                    <a:pt x="829" y="2215"/>
                  </a:lnTo>
                  <a:lnTo>
                    <a:pt x="829" y="2198"/>
                  </a:lnTo>
                  <a:lnTo>
                    <a:pt x="828" y="2199"/>
                  </a:lnTo>
                  <a:lnTo>
                    <a:pt x="823" y="2202"/>
                  </a:lnTo>
                  <a:lnTo>
                    <a:pt x="816" y="2203"/>
                  </a:lnTo>
                  <a:lnTo>
                    <a:pt x="807" y="2204"/>
                  </a:lnTo>
                  <a:lnTo>
                    <a:pt x="788" y="2198"/>
                  </a:lnTo>
                  <a:lnTo>
                    <a:pt x="788" y="2215"/>
                  </a:lnTo>
                  <a:lnTo>
                    <a:pt x="788" y="2238"/>
                  </a:lnTo>
                  <a:lnTo>
                    <a:pt x="786" y="2268"/>
                  </a:lnTo>
                  <a:lnTo>
                    <a:pt x="784" y="2303"/>
                  </a:lnTo>
                  <a:lnTo>
                    <a:pt x="780" y="2341"/>
                  </a:lnTo>
                  <a:lnTo>
                    <a:pt x="775" y="2383"/>
                  </a:lnTo>
                  <a:lnTo>
                    <a:pt x="770" y="2427"/>
                  </a:lnTo>
                  <a:lnTo>
                    <a:pt x="765" y="2473"/>
                  </a:lnTo>
                  <a:lnTo>
                    <a:pt x="759" y="2519"/>
                  </a:lnTo>
                  <a:lnTo>
                    <a:pt x="753" y="2565"/>
                  </a:lnTo>
                  <a:lnTo>
                    <a:pt x="747" y="2609"/>
                  </a:lnTo>
                  <a:lnTo>
                    <a:pt x="742" y="2651"/>
                  </a:lnTo>
                  <a:lnTo>
                    <a:pt x="735" y="2691"/>
                  </a:lnTo>
                  <a:lnTo>
                    <a:pt x="731" y="2725"/>
                  </a:lnTo>
                  <a:lnTo>
                    <a:pt x="726" y="2756"/>
                  </a:lnTo>
                  <a:lnTo>
                    <a:pt x="721" y="2782"/>
                  </a:lnTo>
                  <a:lnTo>
                    <a:pt x="715" y="2811"/>
                  </a:lnTo>
                  <a:lnTo>
                    <a:pt x="707" y="2842"/>
                  </a:lnTo>
                  <a:lnTo>
                    <a:pt x="701" y="2874"/>
                  </a:lnTo>
                  <a:lnTo>
                    <a:pt x="696" y="2905"/>
                  </a:lnTo>
                  <a:lnTo>
                    <a:pt x="694" y="2935"/>
                  </a:lnTo>
                  <a:lnTo>
                    <a:pt x="692" y="2962"/>
                  </a:lnTo>
                  <a:lnTo>
                    <a:pt x="695" y="2985"/>
                  </a:lnTo>
                  <a:lnTo>
                    <a:pt x="701" y="3027"/>
                  </a:lnTo>
                  <a:lnTo>
                    <a:pt x="706" y="3070"/>
                  </a:lnTo>
                  <a:lnTo>
                    <a:pt x="710" y="3113"/>
                  </a:lnTo>
                  <a:lnTo>
                    <a:pt x="710" y="3155"/>
                  </a:lnTo>
                  <a:lnTo>
                    <a:pt x="710" y="3193"/>
                  </a:lnTo>
                  <a:lnTo>
                    <a:pt x="706" y="3225"/>
                  </a:lnTo>
                  <a:lnTo>
                    <a:pt x="703" y="3240"/>
                  </a:lnTo>
                  <a:lnTo>
                    <a:pt x="702" y="3261"/>
                  </a:lnTo>
                  <a:lnTo>
                    <a:pt x="700" y="3287"/>
                  </a:lnTo>
                  <a:lnTo>
                    <a:pt x="697" y="3316"/>
                  </a:lnTo>
                  <a:lnTo>
                    <a:pt x="696" y="3348"/>
                  </a:lnTo>
                  <a:lnTo>
                    <a:pt x="695" y="3380"/>
                  </a:lnTo>
                  <a:lnTo>
                    <a:pt x="696" y="3412"/>
                  </a:lnTo>
                  <a:lnTo>
                    <a:pt x="699" y="3442"/>
                  </a:lnTo>
                  <a:lnTo>
                    <a:pt x="702" y="3469"/>
                  </a:lnTo>
                  <a:lnTo>
                    <a:pt x="708" y="3490"/>
                  </a:lnTo>
                  <a:lnTo>
                    <a:pt x="712" y="3502"/>
                  </a:lnTo>
                  <a:lnTo>
                    <a:pt x="716" y="3518"/>
                  </a:lnTo>
                  <a:lnTo>
                    <a:pt x="721" y="3539"/>
                  </a:lnTo>
                  <a:lnTo>
                    <a:pt x="724" y="3563"/>
                  </a:lnTo>
                  <a:lnTo>
                    <a:pt x="729" y="3587"/>
                  </a:lnTo>
                  <a:lnTo>
                    <a:pt x="733" y="3612"/>
                  </a:lnTo>
                  <a:lnTo>
                    <a:pt x="737" y="3635"/>
                  </a:lnTo>
                  <a:lnTo>
                    <a:pt x="740" y="3655"/>
                  </a:lnTo>
                  <a:lnTo>
                    <a:pt x="743" y="3671"/>
                  </a:lnTo>
                  <a:lnTo>
                    <a:pt x="744" y="3682"/>
                  </a:lnTo>
                  <a:lnTo>
                    <a:pt x="744" y="3686"/>
                  </a:lnTo>
                  <a:lnTo>
                    <a:pt x="756" y="3719"/>
                  </a:lnTo>
                  <a:lnTo>
                    <a:pt x="766" y="3746"/>
                  </a:lnTo>
                  <a:lnTo>
                    <a:pt x="772" y="3768"/>
                  </a:lnTo>
                  <a:lnTo>
                    <a:pt x="777" y="3787"/>
                  </a:lnTo>
                  <a:lnTo>
                    <a:pt x="780" y="3802"/>
                  </a:lnTo>
                  <a:lnTo>
                    <a:pt x="781" y="3813"/>
                  </a:lnTo>
                  <a:lnTo>
                    <a:pt x="780" y="3821"/>
                  </a:lnTo>
                  <a:lnTo>
                    <a:pt x="779" y="3826"/>
                  </a:lnTo>
                  <a:lnTo>
                    <a:pt x="777" y="3830"/>
                  </a:lnTo>
                  <a:lnTo>
                    <a:pt x="775" y="3831"/>
                  </a:lnTo>
                  <a:lnTo>
                    <a:pt x="772" y="3833"/>
                  </a:lnTo>
                  <a:lnTo>
                    <a:pt x="771" y="3833"/>
                  </a:lnTo>
                  <a:lnTo>
                    <a:pt x="771" y="3833"/>
                  </a:lnTo>
                  <a:lnTo>
                    <a:pt x="763" y="3840"/>
                  </a:lnTo>
                  <a:lnTo>
                    <a:pt x="753" y="3844"/>
                  </a:lnTo>
                  <a:lnTo>
                    <a:pt x="743" y="3844"/>
                  </a:lnTo>
                  <a:lnTo>
                    <a:pt x="733" y="3841"/>
                  </a:lnTo>
                  <a:lnTo>
                    <a:pt x="726" y="3839"/>
                  </a:lnTo>
                  <a:lnTo>
                    <a:pt x="721" y="3836"/>
                  </a:lnTo>
                  <a:lnTo>
                    <a:pt x="719" y="3835"/>
                  </a:lnTo>
                  <a:lnTo>
                    <a:pt x="707" y="3840"/>
                  </a:lnTo>
                  <a:lnTo>
                    <a:pt x="697" y="3841"/>
                  </a:lnTo>
                  <a:lnTo>
                    <a:pt x="689" y="3839"/>
                  </a:lnTo>
                  <a:lnTo>
                    <a:pt x="683" y="3835"/>
                  </a:lnTo>
                  <a:lnTo>
                    <a:pt x="679" y="3833"/>
                  </a:lnTo>
                  <a:lnTo>
                    <a:pt x="678" y="3831"/>
                  </a:lnTo>
                  <a:lnTo>
                    <a:pt x="666" y="3836"/>
                  </a:lnTo>
                  <a:lnTo>
                    <a:pt x="657" y="3839"/>
                  </a:lnTo>
                  <a:lnTo>
                    <a:pt x="647" y="3836"/>
                  </a:lnTo>
                  <a:lnTo>
                    <a:pt x="639" y="3833"/>
                  </a:lnTo>
                  <a:lnTo>
                    <a:pt x="633" y="3830"/>
                  </a:lnTo>
                  <a:lnTo>
                    <a:pt x="632" y="3829"/>
                  </a:lnTo>
                  <a:lnTo>
                    <a:pt x="618" y="3833"/>
                  </a:lnTo>
                  <a:lnTo>
                    <a:pt x="606" y="3833"/>
                  </a:lnTo>
                  <a:lnTo>
                    <a:pt x="596" y="3829"/>
                  </a:lnTo>
                  <a:lnTo>
                    <a:pt x="588" y="3824"/>
                  </a:lnTo>
                  <a:lnTo>
                    <a:pt x="581" y="3819"/>
                  </a:lnTo>
                  <a:lnTo>
                    <a:pt x="580" y="3818"/>
                  </a:lnTo>
                  <a:lnTo>
                    <a:pt x="575" y="3819"/>
                  </a:lnTo>
                  <a:lnTo>
                    <a:pt x="572" y="3820"/>
                  </a:lnTo>
                  <a:lnTo>
                    <a:pt x="568" y="3820"/>
                  </a:lnTo>
                  <a:lnTo>
                    <a:pt x="565" y="3819"/>
                  </a:lnTo>
                  <a:lnTo>
                    <a:pt x="564" y="3818"/>
                  </a:lnTo>
                  <a:lnTo>
                    <a:pt x="563" y="3818"/>
                  </a:lnTo>
                  <a:lnTo>
                    <a:pt x="562" y="3817"/>
                  </a:lnTo>
                  <a:lnTo>
                    <a:pt x="562" y="3815"/>
                  </a:lnTo>
                  <a:lnTo>
                    <a:pt x="562" y="3815"/>
                  </a:lnTo>
                  <a:lnTo>
                    <a:pt x="553" y="3812"/>
                  </a:lnTo>
                  <a:lnTo>
                    <a:pt x="548" y="3804"/>
                  </a:lnTo>
                  <a:lnTo>
                    <a:pt x="546" y="3793"/>
                  </a:lnTo>
                  <a:lnTo>
                    <a:pt x="547" y="3780"/>
                  </a:lnTo>
                  <a:lnTo>
                    <a:pt x="549" y="3765"/>
                  </a:lnTo>
                  <a:lnTo>
                    <a:pt x="554" y="3748"/>
                  </a:lnTo>
                  <a:lnTo>
                    <a:pt x="559" y="3730"/>
                  </a:lnTo>
                  <a:lnTo>
                    <a:pt x="565" y="3714"/>
                  </a:lnTo>
                  <a:lnTo>
                    <a:pt x="572" y="3698"/>
                  </a:lnTo>
                  <a:lnTo>
                    <a:pt x="578" y="3685"/>
                  </a:lnTo>
                  <a:lnTo>
                    <a:pt x="583" y="3675"/>
                  </a:lnTo>
                  <a:lnTo>
                    <a:pt x="585" y="3667"/>
                  </a:lnTo>
                  <a:lnTo>
                    <a:pt x="586" y="3665"/>
                  </a:lnTo>
                  <a:lnTo>
                    <a:pt x="591" y="3623"/>
                  </a:lnTo>
                  <a:lnTo>
                    <a:pt x="591" y="3586"/>
                  </a:lnTo>
                  <a:lnTo>
                    <a:pt x="590" y="3553"/>
                  </a:lnTo>
                  <a:lnTo>
                    <a:pt x="586" y="3525"/>
                  </a:lnTo>
                  <a:lnTo>
                    <a:pt x="583" y="3501"/>
                  </a:lnTo>
                  <a:lnTo>
                    <a:pt x="578" y="3484"/>
                  </a:lnTo>
                  <a:lnTo>
                    <a:pt x="574" y="3470"/>
                  </a:lnTo>
                  <a:lnTo>
                    <a:pt x="572" y="3462"/>
                  </a:lnTo>
                  <a:lnTo>
                    <a:pt x="570" y="3459"/>
                  </a:lnTo>
                  <a:lnTo>
                    <a:pt x="549" y="3396"/>
                  </a:lnTo>
                  <a:lnTo>
                    <a:pt x="531" y="3339"/>
                  </a:lnTo>
                  <a:lnTo>
                    <a:pt x="515" y="3287"/>
                  </a:lnTo>
                  <a:lnTo>
                    <a:pt x="501" y="3241"/>
                  </a:lnTo>
                  <a:lnTo>
                    <a:pt x="492" y="3198"/>
                  </a:lnTo>
                  <a:lnTo>
                    <a:pt x="483" y="3160"/>
                  </a:lnTo>
                  <a:lnTo>
                    <a:pt x="477" y="3125"/>
                  </a:lnTo>
                  <a:lnTo>
                    <a:pt x="473" y="3095"/>
                  </a:lnTo>
                  <a:lnTo>
                    <a:pt x="471" y="3065"/>
                  </a:lnTo>
                  <a:lnTo>
                    <a:pt x="471" y="3038"/>
                  </a:lnTo>
                  <a:lnTo>
                    <a:pt x="473" y="3012"/>
                  </a:lnTo>
                  <a:lnTo>
                    <a:pt x="477" y="2987"/>
                  </a:lnTo>
                  <a:lnTo>
                    <a:pt x="482" y="2964"/>
                  </a:lnTo>
                  <a:lnTo>
                    <a:pt x="489" y="2939"/>
                  </a:lnTo>
                  <a:lnTo>
                    <a:pt x="496" y="2915"/>
                  </a:lnTo>
                  <a:lnTo>
                    <a:pt x="504" y="2896"/>
                  </a:lnTo>
                  <a:lnTo>
                    <a:pt x="508" y="2880"/>
                  </a:lnTo>
                  <a:lnTo>
                    <a:pt x="510" y="2869"/>
                  </a:lnTo>
                  <a:lnTo>
                    <a:pt x="509" y="2858"/>
                  </a:lnTo>
                  <a:lnTo>
                    <a:pt x="506" y="2850"/>
                  </a:lnTo>
                  <a:lnTo>
                    <a:pt x="504" y="2833"/>
                  </a:lnTo>
                  <a:lnTo>
                    <a:pt x="501" y="2810"/>
                  </a:lnTo>
                  <a:lnTo>
                    <a:pt x="499" y="2783"/>
                  </a:lnTo>
                  <a:lnTo>
                    <a:pt x="499" y="2753"/>
                  </a:lnTo>
                  <a:lnTo>
                    <a:pt x="498" y="2721"/>
                  </a:lnTo>
                  <a:lnTo>
                    <a:pt x="496" y="2689"/>
                  </a:lnTo>
                  <a:lnTo>
                    <a:pt x="495" y="2659"/>
                  </a:lnTo>
                  <a:lnTo>
                    <a:pt x="492" y="2631"/>
                  </a:lnTo>
                  <a:lnTo>
                    <a:pt x="487" y="2609"/>
                  </a:lnTo>
                  <a:lnTo>
                    <a:pt x="478" y="2575"/>
                  </a:lnTo>
                  <a:lnTo>
                    <a:pt x="469" y="2534"/>
                  </a:lnTo>
                  <a:lnTo>
                    <a:pt x="462" y="2487"/>
                  </a:lnTo>
                  <a:lnTo>
                    <a:pt x="453" y="2436"/>
                  </a:lnTo>
                  <a:lnTo>
                    <a:pt x="446" y="2381"/>
                  </a:lnTo>
                  <a:lnTo>
                    <a:pt x="437" y="2327"/>
                  </a:lnTo>
                  <a:lnTo>
                    <a:pt x="431" y="2272"/>
                  </a:lnTo>
                  <a:lnTo>
                    <a:pt x="424" y="2219"/>
                  </a:lnTo>
                  <a:lnTo>
                    <a:pt x="418" y="2170"/>
                  </a:lnTo>
                  <a:lnTo>
                    <a:pt x="413" y="2124"/>
                  </a:lnTo>
                  <a:lnTo>
                    <a:pt x="408" y="2085"/>
                  </a:lnTo>
                  <a:lnTo>
                    <a:pt x="405" y="2048"/>
                  </a:lnTo>
                  <a:lnTo>
                    <a:pt x="405" y="2011"/>
                  </a:lnTo>
                  <a:lnTo>
                    <a:pt x="408" y="1972"/>
                  </a:lnTo>
                  <a:lnTo>
                    <a:pt x="413" y="1934"/>
                  </a:lnTo>
                  <a:lnTo>
                    <a:pt x="419" y="1897"/>
                  </a:lnTo>
                  <a:lnTo>
                    <a:pt x="426" y="1862"/>
                  </a:lnTo>
                  <a:lnTo>
                    <a:pt x="434" y="1826"/>
                  </a:lnTo>
                  <a:lnTo>
                    <a:pt x="444" y="1794"/>
                  </a:lnTo>
                  <a:lnTo>
                    <a:pt x="452" y="1763"/>
                  </a:lnTo>
                  <a:lnTo>
                    <a:pt x="461" y="1737"/>
                  </a:lnTo>
                  <a:lnTo>
                    <a:pt x="468" y="1714"/>
                  </a:lnTo>
                  <a:lnTo>
                    <a:pt x="476" y="1694"/>
                  </a:lnTo>
                  <a:lnTo>
                    <a:pt x="480" y="1680"/>
                  </a:lnTo>
                  <a:lnTo>
                    <a:pt x="484" y="1672"/>
                  </a:lnTo>
                  <a:lnTo>
                    <a:pt x="485" y="1668"/>
                  </a:lnTo>
                  <a:lnTo>
                    <a:pt x="489" y="1647"/>
                  </a:lnTo>
                  <a:lnTo>
                    <a:pt x="492" y="1621"/>
                  </a:lnTo>
                  <a:lnTo>
                    <a:pt x="493" y="1592"/>
                  </a:lnTo>
                  <a:lnTo>
                    <a:pt x="493" y="1558"/>
                  </a:lnTo>
                  <a:lnTo>
                    <a:pt x="493" y="1523"/>
                  </a:lnTo>
                  <a:lnTo>
                    <a:pt x="492" y="1486"/>
                  </a:lnTo>
                  <a:lnTo>
                    <a:pt x="490" y="1449"/>
                  </a:lnTo>
                  <a:lnTo>
                    <a:pt x="488" y="1411"/>
                  </a:lnTo>
                  <a:lnTo>
                    <a:pt x="487" y="1375"/>
                  </a:lnTo>
                  <a:lnTo>
                    <a:pt x="484" y="1340"/>
                  </a:lnTo>
                  <a:lnTo>
                    <a:pt x="482" y="1310"/>
                  </a:lnTo>
                  <a:lnTo>
                    <a:pt x="479" y="1281"/>
                  </a:lnTo>
                  <a:lnTo>
                    <a:pt x="478" y="1259"/>
                  </a:lnTo>
                  <a:lnTo>
                    <a:pt x="477" y="1242"/>
                  </a:lnTo>
                  <a:lnTo>
                    <a:pt x="476" y="1231"/>
                  </a:lnTo>
                  <a:lnTo>
                    <a:pt x="476" y="1227"/>
                  </a:lnTo>
                  <a:lnTo>
                    <a:pt x="462" y="1252"/>
                  </a:lnTo>
                  <a:lnTo>
                    <a:pt x="452" y="1279"/>
                  </a:lnTo>
                  <a:lnTo>
                    <a:pt x="445" y="1306"/>
                  </a:lnTo>
                  <a:lnTo>
                    <a:pt x="439" y="1334"/>
                  </a:lnTo>
                  <a:lnTo>
                    <a:pt x="436" y="1360"/>
                  </a:lnTo>
                  <a:lnTo>
                    <a:pt x="434" y="1384"/>
                  </a:lnTo>
                  <a:lnTo>
                    <a:pt x="432" y="1401"/>
                  </a:lnTo>
                  <a:lnTo>
                    <a:pt x="432" y="1413"/>
                  </a:lnTo>
                  <a:lnTo>
                    <a:pt x="432" y="1417"/>
                  </a:lnTo>
                  <a:lnTo>
                    <a:pt x="432" y="1445"/>
                  </a:lnTo>
                  <a:lnTo>
                    <a:pt x="429" y="1475"/>
                  </a:lnTo>
                  <a:lnTo>
                    <a:pt x="423" y="1506"/>
                  </a:lnTo>
                  <a:lnTo>
                    <a:pt x="415" y="1538"/>
                  </a:lnTo>
                  <a:lnTo>
                    <a:pt x="405" y="1568"/>
                  </a:lnTo>
                  <a:lnTo>
                    <a:pt x="394" y="1598"/>
                  </a:lnTo>
                  <a:lnTo>
                    <a:pt x="383" y="1626"/>
                  </a:lnTo>
                  <a:lnTo>
                    <a:pt x="372" y="1653"/>
                  </a:lnTo>
                  <a:lnTo>
                    <a:pt x="361" y="1678"/>
                  </a:lnTo>
                  <a:lnTo>
                    <a:pt x="351" y="1699"/>
                  </a:lnTo>
                  <a:lnTo>
                    <a:pt x="342" y="1716"/>
                  </a:lnTo>
                  <a:lnTo>
                    <a:pt x="335" y="1730"/>
                  </a:lnTo>
                  <a:lnTo>
                    <a:pt x="331" y="1737"/>
                  </a:lnTo>
                  <a:lnTo>
                    <a:pt x="329" y="1741"/>
                  </a:lnTo>
                  <a:lnTo>
                    <a:pt x="312" y="1770"/>
                  </a:lnTo>
                  <a:lnTo>
                    <a:pt x="296" y="1799"/>
                  </a:lnTo>
                  <a:lnTo>
                    <a:pt x="283" y="1826"/>
                  </a:lnTo>
                  <a:lnTo>
                    <a:pt x="273" y="1849"/>
                  </a:lnTo>
                  <a:lnTo>
                    <a:pt x="265" y="1870"/>
                  </a:lnTo>
                  <a:lnTo>
                    <a:pt x="260" y="1886"/>
                  </a:lnTo>
                  <a:lnTo>
                    <a:pt x="257" y="1897"/>
                  </a:lnTo>
                  <a:lnTo>
                    <a:pt x="256" y="1903"/>
                  </a:lnTo>
                  <a:lnTo>
                    <a:pt x="256" y="1914"/>
                  </a:lnTo>
                  <a:lnTo>
                    <a:pt x="257" y="1929"/>
                  </a:lnTo>
                  <a:lnTo>
                    <a:pt x="259" y="1944"/>
                  </a:lnTo>
                  <a:lnTo>
                    <a:pt x="259" y="1959"/>
                  </a:lnTo>
                  <a:lnTo>
                    <a:pt x="260" y="1971"/>
                  </a:lnTo>
                  <a:lnTo>
                    <a:pt x="261" y="1980"/>
                  </a:lnTo>
                  <a:lnTo>
                    <a:pt x="261" y="1982"/>
                  </a:lnTo>
                  <a:lnTo>
                    <a:pt x="260" y="2032"/>
                  </a:lnTo>
                  <a:lnTo>
                    <a:pt x="259" y="2043"/>
                  </a:lnTo>
                  <a:lnTo>
                    <a:pt x="256" y="2057"/>
                  </a:lnTo>
                  <a:lnTo>
                    <a:pt x="254" y="2076"/>
                  </a:lnTo>
                  <a:lnTo>
                    <a:pt x="253" y="2093"/>
                  </a:lnTo>
                  <a:lnTo>
                    <a:pt x="253" y="2108"/>
                  </a:lnTo>
                  <a:lnTo>
                    <a:pt x="254" y="2139"/>
                  </a:lnTo>
                  <a:lnTo>
                    <a:pt x="255" y="2163"/>
                  </a:lnTo>
                  <a:lnTo>
                    <a:pt x="254" y="2182"/>
                  </a:lnTo>
                  <a:lnTo>
                    <a:pt x="253" y="2195"/>
                  </a:lnTo>
                  <a:lnTo>
                    <a:pt x="250" y="2204"/>
                  </a:lnTo>
                  <a:lnTo>
                    <a:pt x="249" y="2210"/>
                  </a:lnTo>
                  <a:lnTo>
                    <a:pt x="246" y="2213"/>
                  </a:lnTo>
                  <a:lnTo>
                    <a:pt x="244" y="2214"/>
                  </a:lnTo>
                  <a:lnTo>
                    <a:pt x="241" y="2213"/>
                  </a:lnTo>
                  <a:lnTo>
                    <a:pt x="240" y="2213"/>
                  </a:lnTo>
                  <a:lnTo>
                    <a:pt x="240" y="2211"/>
                  </a:lnTo>
                  <a:lnTo>
                    <a:pt x="234" y="2208"/>
                  </a:lnTo>
                  <a:lnTo>
                    <a:pt x="229" y="2199"/>
                  </a:lnTo>
                  <a:lnTo>
                    <a:pt x="223" y="2186"/>
                  </a:lnTo>
                  <a:lnTo>
                    <a:pt x="218" y="2168"/>
                  </a:lnTo>
                  <a:lnTo>
                    <a:pt x="214" y="2152"/>
                  </a:lnTo>
                  <a:lnTo>
                    <a:pt x="209" y="2135"/>
                  </a:lnTo>
                  <a:lnTo>
                    <a:pt x="207" y="2121"/>
                  </a:lnTo>
                  <a:lnTo>
                    <a:pt x="206" y="2113"/>
                  </a:lnTo>
                  <a:lnTo>
                    <a:pt x="205" y="2109"/>
                  </a:lnTo>
                  <a:lnTo>
                    <a:pt x="205" y="2124"/>
                  </a:lnTo>
                  <a:lnTo>
                    <a:pt x="206" y="2142"/>
                  </a:lnTo>
                  <a:lnTo>
                    <a:pt x="206" y="2165"/>
                  </a:lnTo>
                  <a:lnTo>
                    <a:pt x="206" y="2187"/>
                  </a:lnTo>
                  <a:lnTo>
                    <a:pt x="205" y="2209"/>
                  </a:lnTo>
                  <a:lnTo>
                    <a:pt x="202" y="2229"/>
                  </a:lnTo>
                  <a:lnTo>
                    <a:pt x="197" y="2245"/>
                  </a:lnTo>
                  <a:lnTo>
                    <a:pt x="190" y="2255"/>
                  </a:lnTo>
                  <a:lnTo>
                    <a:pt x="185" y="2258"/>
                  </a:lnTo>
                  <a:lnTo>
                    <a:pt x="180" y="2258"/>
                  </a:lnTo>
                  <a:lnTo>
                    <a:pt x="175" y="2253"/>
                  </a:lnTo>
                  <a:lnTo>
                    <a:pt x="171" y="2248"/>
                  </a:lnTo>
                  <a:lnTo>
                    <a:pt x="169" y="2241"/>
                  </a:lnTo>
                  <a:lnTo>
                    <a:pt x="168" y="2235"/>
                  </a:lnTo>
                  <a:lnTo>
                    <a:pt x="166" y="2230"/>
                  </a:lnTo>
                  <a:lnTo>
                    <a:pt x="165" y="2194"/>
                  </a:lnTo>
                  <a:lnTo>
                    <a:pt x="164" y="2165"/>
                  </a:lnTo>
                  <a:lnTo>
                    <a:pt x="163" y="2142"/>
                  </a:lnTo>
                  <a:lnTo>
                    <a:pt x="161" y="2126"/>
                  </a:lnTo>
                  <a:lnTo>
                    <a:pt x="159" y="2115"/>
                  </a:lnTo>
                  <a:lnTo>
                    <a:pt x="158" y="2109"/>
                  </a:lnTo>
                  <a:lnTo>
                    <a:pt x="156" y="2105"/>
                  </a:lnTo>
                  <a:lnTo>
                    <a:pt x="155" y="2105"/>
                  </a:lnTo>
                  <a:lnTo>
                    <a:pt x="154" y="2105"/>
                  </a:lnTo>
                  <a:lnTo>
                    <a:pt x="153" y="2108"/>
                  </a:lnTo>
                  <a:lnTo>
                    <a:pt x="153" y="2109"/>
                  </a:lnTo>
                  <a:lnTo>
                    <a:pt x="153" y="2110"/>
                  </a:lnTo>
                  <a:lnTo>
                    <a:pt x="149" y="2155"/>
                  </a:lnTo>
                  <a:lnTo>
                    <a:pt x="144" y="2190"/>
                  </a:lnTo>
                  <a:lnTo>
                    <a:pt x="140" y="2219"/>
                  </a:lnTo>
                  <a:lnTo>
                    <a:pt x="136" y="2240"/>
                  </a:lnTo>
                  <a:lnTo>
                    <a:pt x="131" y="2253"/>
                  </a:lnTo>
                  <a:lnTo>
                    <a:pt x="124" y="2261"/>
                  </a:lnTo>
                  <a:lnTo>
                    <a:pt x="118" y="2263"/>
                  </a:lnTo>
                  <a:lnTo>
                    <a:pt x="111" y="2262"/>
                  </a:lnTo>
                  <a:lnTo>
                    <a:pt x="107" y="2256"/>
                  </a:lnTo>
                  <a:lnTo>
                    <a:pt x="105" y="2245"/>
                  </a:lnTo>
                  <a:lnTo>
                    <a:pt x="103" y="2230"/>
                  </a:lnTo>
                  <a:lnTo>
                    <a:pt x="102" y="2210"/>
                  </a:lnTo>
                  <a:lnTo>
                    <a:pt x="103" y="2190"/>
                  </a:lnTo>
                  <a:lnTo>
                    <a:pt x="103" y="2170"/>
                  </a:lnTo>
                  <a:lnTo>
                    <a:pt x="105" y="2149"/>
                  </a:lnTo>
                  <a:lnTo>
                    <a:pt x="106" y="2131"/>
                  </a:lnTo>
                  <a:lnTo>
                    <a:pt x="107" y="2117"/>
                  </a:lnTo>
                  <a:lnTo>
                    <a:pt x="108" y="2107"/>
                  </a:lnTo>
                  <a:lnTo>
                    <a:pt x="108" y="2103"/>
                  </a:lnTo>
                  <a:lnTo>
                    <a:pt x="99" y="2134"/>
                  </a:lnTo>
                  <a:lnTo>
                    <a:pt x="90" y="2157"/>
                  </a:lnTo>
                  <a:lnTo>
                    <a:pt x="81" y="2176"/>
                  </a:lnTo>
                  <a:lnTo>
                    <a:pt x="74" y="2189"/>
                  </a:lnTo>
                  <a:lnTo>
                    <a:pt x="69" y="2198"/>
                  </a:lnTo>
                  <a:lnTo>
                    <a:pt x="64" y="2204"/>
                  </a:lnTo>
                  <a:lnTo>
                    <a:pt x="62" y="2206"/>
                  </a:lnTo>
                  <a:lnTo>
                    <a:pt x="60" y="2208"/>
                  </a:lnTo>
                  <a:lnTo>
                    <a:pt x="51" y="2213"/>
                  </a:lnTo>
                  <a:lnTo>
                    <a:pt x="43" y="2214"/>
                  </a:lnTo>
                  <a:lnTo>
                    <a:pt x="38" y="2210"/>
                  </a:lnTo>
                  <a:lnTo>
                    <a:pt x="36" y="2203"/>
                  </a:lnTo>
                  <a:lnTo>
                    <a:pt x="36" y="2194"/>
                  </a:lnTo>
                  <a:lnTo>
                    <a:pt x="37" y="2183"/>
                  </a:lnTo>
                  <a:lnTo>
                    <a:pt x="39" y="2171"/>
                  </a:lnTo>
                  <a:lnTo>
                    <a:pt x="42" y="2160"/>
                  </a:lnTo>
                  <a:lnTo>
                    <a:pt x="46" y="2149"/>
                  </a:lnTo>
                  <a:lnTo>
                    <a:pt x="48" y="2140"/>
                  </a:lnTo>
                  <a:lnTo>
                    <a:pt x="51" y="2134"/>
                  </a:lnTo>
                  <a:lnTo>
                    <a:pt x="62" y="2102"/>
                  </a:lnTo>
                  <a:lnTo>
                    <a:pt x="69" y="2076"/>
                  </a:lnTo>
                  <a:lnTo>
                    <a:pt x="75" y="2055"/>
                  </a:lnTo>
                  <a:lnTo>
                    <a:pt x="80" y="2038"/>
                  </a:lnTo>
                  <a:lnTo>
                    <a:pt x="83" y="2025"/>
                  </a:lnTo>
                  <a:lnTo>
                    <a:pt x="84" y="2017"/>
                  </a:lnTo>
                  <a:lnTo>
                    <a:pt x="84" y="2013"/>
                  </a:lnTo>
                  <a:lnTo>
                    <a:pt x="84" y="2011"/>
                  </a:lnTo>
                  <a:lnTo>
                    <a:pt x="69" y="2038"/>
                  </a:lnTo>
                  <a:lnTo>
                    <a:pt x="55" y="2059"/>
                  </a:lnTo>
                  <a:lnTo>
                    <a:pt x="43" y="2072"/>
                  </a:lnTo>
                  <a:lnTo>
                    <a:pt x="32" y="2082"/>
                  </a:lnTo>
                  <a:lnTo>
                    <a:pt x="23" y="2087"/>
                  </a:lnTo>
                  <a:lnTo>
                    <a:pt x="17" y="2089"/>
                  </a:lnTo>
                  <a:lnTo>
                    <a:pt x="12" y="2091"/>
                  </a:lnTo>
                  <a:lnTo>
                    <a:pt x="11" y="2091"/>
                  </a:lnTo>
                  <a:lnTo>
                    <a:pt x="4" y="2085"/>
                  </a:lnTo>
                  <a:lnTo>
                    <a:pt x="0" y="2076"/>
                  </a:lnTo>
                  <a:lnTo>
                    <a:pt x="0" y="2064"/>
                  </a:lnTo>
                  <a:lnTo>
                    <a:pt x="4" y="2049"/>
                  </a:lnTo>
                  <a:lnTo>
                    <a:pt x="11" y="2032"/>
                  </a:lnTo>
                  <a:lnTo>
                    <a:pt x="20" y="2013"/>
                  </a:lnTo>
                  <a:lnTo>
                    <a:pt x="30" y="1995"/>
                  </a:lnTo>
                  <a:lnTo>
                    <a:pt x="42" y="1975"/>
                  </a:lnTo>
                  <a:lnTo>
                    <a:pt x="54" y="1955"/>
                  </a:lnTo>
                  <a:lnTo>
                    <a:pt x="67" y="1937"/>
                  </a:lnTo>
                  <a:lnTo>
                    <a:pt x="79" y="1919"/>
                  </a:lnTo>
                  <a:lnTo>
                    <a:pt x="91" y="1905"/>
                  </a:lnTo>
                  <a:lnTo>
                    <a:pt x="106" y="1886"/>
                  </a:lnTo>
                  <a:lnTo>
                    <a:pt x="120" y="1868"/>
                  </a:lnTo>
                  <a:lnTo>
                    <a:pt x="133" y="1848"/>
                  </a:lnTo>
                  <a:lnTo>
                    <a:pt x="144" y="1831"/>
                  </a:lnTo>
                  <a:lnTo>
                    <a:pt x="152" y="1815"/>
                  </a:lnTo>
                  <a:lnTo>
                    <a:pt x="156" y="1801"/>
                  </a:lnTo>
                  <a:lnTo>
                    <a:pt x="160" y="1784"/>
                  </a:lnTo>
                  <a:lnTo>
                    <a:pt x="163" y="1764"/>
                  </a:lnTo>
                  <a:lnTo>
                    <a:pt x="166" y="1742"/>
                  </a:lnTo>
                  <a:lnTo>
                    <a:pt x="169" y="1721"/>
                  </a:lnTo>
                  <a:lnTo>
                    <a:pt x="171" y="1700"/>
                  </a:lnTo>
                  <a:lnTo>
                    <a:pt x="174" y="1682"/>
                  </a:lnTo>
                  <a:lnTo>
                    <a:pt x="175" y="1667"/>
                  </a:lnTo>
                  <a:lnTo>
                    <a:pt x="176" y="1658"/>
                  </a:lnTo>
                  <a:lnTo>
                    <a:pt x="176" y="1655"/>
                  </a:lnTo>
                  <a:lnTo>
                    <a:pt x="179" y="1609"/>
                  </a:lnTo>
                  <a:lnTo>
                    <a:pt x="182" y="1570"/>
                  </a:lnTo>
                  <a:lnTo>
                    <a:pt x="188" y="1535"/>
                  </a:lnTo>
                  <a:lnTo>
                    <a:pt x="195" y="1507"/>
                  </a:lnTo>
                  <a:lnTo>
                    <a:pt x="201" y="1485"/>
                  </a:lnTo>
                  <a:lnTo>
                    <a:pt x="207" y="1467"/>
                  </a:lnTo>
                  <a:lnTo>
                    <a:pt x="212" y="1455"/>
                  </a:lnTo>
                  <a:lnTo>
                    <a:pt x="214" y="1448"/>
                  </a:lnTo>
                  <a:lnTo>
                    <a:pt x="216" y="1445"/>
                  </a:lnTo>
                  <a:lnTo>
                    <a:pt x="232" y="1417"/>
                  </a:lnTo>
                  <a:lnTo>
                    <a:pt x="245" y="1385"/>
                  </a:lnTo>
                  <a:lnTo>
                    <a:pt x="256" y="1352"/>
                  </a:lnTo>
                  <a:lnTo>
                    <a:pt x="265" y="1317"/>
                  </a:lnTo>
                  <a:lnTo>
                    <a:pt x="272" y="1284"/>
                  </a:lnTo>
                  <a:lnTo>
                    <a:pt x="278" y="1252"/>
                  </a:lnTo>
                  <a:lnTo>
                    <a:pt x="282" y="1223"/>
                  </a:lnTo>
                  <a:lnTo>
                    <a:pt x="286" y="1199"/>
                  </a:lnTo>
                  <a:lnTo>
                    <a:pt x="288" y="1180"/>
                  </a:lnTo>
                  <a:lnTo>
                    <a:pt x="288" y="1168"/>
                  </a:lnTo>
                  <a:lnTo>
                    <a:pt x="290" y="1164"/>
                  </a:lnTo>
                  <a:lnTo>
                    <a:pt x="292" y="854"/>
                  </a:lnTo>
                  <a:lnTo>
                    <a:pt x="298" y="814"/>
                  </a:lnTo>
                  <a:lnTo>
                    <a:pt x="307" y="780"/>
                  </a:lnTo>
                  <a:lnTo>
                    <a:pt x="318" y="750"/>
                  </a:lnTo>
                  <a:lnTo>
                    <a:pt x="333" y="726"/>
                  </a:lnTo>
                  <a:lnTo>
                    <a:pt x="347" y="705"/>
                  </a:lnTo>
                  <a:lnTo>
                    <a:pt x="363" y="688"/>
                  </a:lnTo>
                  <a:lnTo>
                    <a:pt x="381" y="674"/>
                  </a:lnTo>
                  <a:lnTo>
                    <a:pt x="397" y="663"/>
                  </a:lnTo>
                  <a:lnTo>
                    <a:pt x="413" y="654"/>
                  </a:lnTo>
                  <a:lnTo>
                    <a:pt x="427" y="649"/>
                  </a:lnTo>
                  <a:lnTo>
                    <a:pt x="441" y="644"/>
                  </a:lnTo>
                  <a:lnTo>
                    <a:pt x="453" y="642"/>
                  </a:lnTo>
                  <a:lnTo>
                    <a:pt x="462" y="641"/>
                  </a:lnTo>
                  <a:lnTo>
                    <a:pt x="467" y="641"/>
                  </a:lnTo>
                  <a:lnTo>
                    <a:pt x="469" y="641"/>
                  </a:lnTo>
                  <a:lnTo>
                    <a:pt x="512" y="633"/>
                  </a:lnTo>
                  <a:lnTo>
                    <a:pt x="548" y="623"/>
                  </a:lnTo>
                  <a:lnTo>
                    <a:pt x="578" y="614"/>
                  </a:lnTo>
                  <a:lnTo>
                    <a:pt x="600" y="604"/>
                  </a:lnTo>
                  <a:lnTo>
                    <a:pt x="618" y="595"/>
                  </a:lnTo>
                  <a:lnTo>
                    <a:pt x="631" y="585"/>
                  </a:lnTo>
                  <a:lnTo>
                    <a:pt x="639" y="578"/>
                  </a:lnTo>
                  <a:lnTo>
                    <a:pt x="646" y="572"/>
                  </a:lnTo>
                  <a:lnTo>
                    <a:pt x="648" y="568"/>
                  </a:lnTo>
                  <a:lnTo>
                    <a:pt x="649" y="567"/>
                  </a:lnTo>
                  <a:lnTo>
                    <a:pt x="658" y="548"/>
                  </a:lnTo>
                  <a:lnTo>
                    <a:pt x="664" y="530"/>
                  </a:lnTo>
                  <a:lnTo>
                    <a:pt x="668" y="509"/>
                  </a:lnTo>
                  <a:lnTo>
                    <a:pt x="668" y="488"/>
                  </a:lnTo>
                  <a:lnTo>
                    <a:pt x="668" y="469"/>
                  </a:lnTo>
                  <a:lnTo>
                    <a:pt x="666" y="452"/>
                  </a:lnTo>
                  <a:lnTo>
                    <a:pt x="665" y="439"/>
                  </a:lnTo>
                  <a:lnTo>
                    <a:pt x="663" y="430"/>
                  </a:lnTo>
                  <a:lnTo>
                    <a:pt x="663" y="426"/>
                  </a:lnTo>
                  <a:lnTo>
                    <a:pt x="652" y="414"/>
                  </a:lnTo>
                  <a:lnTo>
                    <a:pt x="643" y="401"/>
                  </a:lnTo>
                  <a:lnTo>
                    <a:pt x="636" y="384"/>
                  </a:lnTo>
                  <a:lnTo>
                    <a:pt x="631" y="370"/>
                  </a:lnTo>
                  <a:lnTo>
                    <a:pt x="627" y="356"/>
                  </a:lnTo>
                  <a:lnTo>
                    <a:pt x="625" y="348"/>
                  </a:lnTo>
                  <a:lnTo>
                    <a:pt x="625" y="344"/>
                  </a:lnTo>
                  <a:lnTo>
                    <a:pt x="607" y="328"/>
                  </a:lnTo>
                  <a:lnTo>
                    <a:pt x="596" y="312"/>
                  </a:lnTo>
                  <a:lnTo>
                    <a:pt x="590" y="296"/>
                  </a:lnTo>
                  <a:lnTo>
                    <a:pt x="588" y="281"/>
                  </a:lnTo>
                  <a:lnTo>
                    <a:pt x="589" y="269"/>
                  </a:lnTo>
                  <a:lnTo>
                    <a:pt x="594" y="260"/>
                  </a:lnTo>
                  <a:lnTo>
                    <a:pt x="601" y="258"/>
                  </a:lnTo>
                  <a:lnTo>
                    <a:pt x="606" y="258"/>
                  </a:lnTo>
                  <a:lnTo>
                    <a:pt x="610" y="256"/>
                  </a:lnTo>
                  <a:lnTo>
                    <a:pt x="612" y="255"/>
                  </a:lnTo>
                  <a:lnTo>
                    <a:pt x="614" y="254"/>
                  </a:lnTo>
                  <a:lnTo>
                    <a:pt x="615" y="251"/>
                  </a:lnTo>
                  <a:lnTo>
                    <a:pt x="616" y="249"/>
                  </a:lnTo>
                  <a:lnTo>
                    <a:pt x="616" y="248"/>
                  </a:lnTo>
                  <a:lnTo>
                    <a:pt x="616" y="245"/>
                  </a:lnTo>
                  <a:lnTo>
                    <a:pt x="615" y="245"/>
                  </a:lnTo>
                  <a:lnTo>
                    <a:pt x="615" y="244"/>
                  </a:lnTo>
                  <a:lnTo>
                    <a:pt x="612" y="206"/>
                  </a:lnTo>
                  <a:lnTo>
                    <a:pt x="614" y="171"/>
                  </a:lnTo>
                  <a:lnTo>
                    <a:pt x="620" y="141"/>
                  </a:lnTo>
                  <a:lnTo>
                    <a:pt x="628" y="115"/>
                  </a:lnTo>
                  <a:lnTo>
                    <a:pt x="639" y="91"/>
                  </a:lnTo>
                  <a:lnTo>
                    <a:pt x="653" y="72"/>
                  </a:lnTo>
                  <a:lnTo>
                    <a:pt x="669" y="56"/>
                  </a:lnTo>
                  <a:lnTo>
                    <a:pt x="685" y="41"/>
                  </a:lnTo>
                  <a:lnTo>
                    <a:pt x="702" y="30"/>
                  </a:lnTo>
                  <a:lnTo>
                    <a:pt x="718" y="21"/>
                  </a:lnTo>
                  <a:lnTo>
                    <a:pt x="735" y="14"/>
                  </a:lnTo>
                  <a:lnTo>
                    <a:pt x="750" y="9"/>
                  </a:lnTo>
                  <a:lnTo>
                    <a:pt x="764" y="5"/>
                  </a:lnTo>
                  <a:lnTo>
                    <a:pt x="776" y="3"/>
                  </a:lnTo>
                  <a:lnTo>
                    <a:pt x="785" y="1"/>
                  </a:lnTo>
                  <a:lnTo>
                    <a:pt x="791" y="0"/>
                  </a:lnTo>
                  <a:lnTo>
                    <a:pt x="792" y="0"/>
                  </a:lnTo>
                  <a:close/>
                </a:path>
              </a:pathLst>
            </a:custGeom>
            <a:solidFill>
              <a:srgbClr val="002060"/>
            </a:solidFill>
            <a:ln w="0">
              <a:noFill/>
              <a:prstDash val="solid"/>
              <a:round/>
              <a:headEnd/>
              <a:tailEnd/>
            </a:ln>
          </p:spPr>
          <p:txBody>
            <a:bodyPr vert="horz" wrap="square" lIns="57151" tIns="28575" rIns="57151" bIns="28575" numCol="1" anchor="t" anchorCtr="0" compatLnSpc="1">
              <a:prstTxWarp prst="textNoShape">
                <a:avLst/>
              </a:prstTxWarp>
            </a:bodyPr>
            <a:lstStyle/>
            <a:p>
              <a:pPr marL="0" marR="0" lvl="0" indent="0" algn="l" defTabSz="571464" rtl="0" eaLnBrk="1" fontAlgn="auto" latinLnBrk="0" hangingPunct="1">
                <a:lnSpc>
                  <a:spcPct val="100000"/>
                </a:lnSpc>
                <a:spcBef>
                  <a:spcPts val="0"/>
                </a:spcBef>
                <a:spcAft>
                  <a:spcPts val="0"/>
                </a:spcAft>
                <a:buClrTx/>
                <a:buSzTx/>
                <a:buFontTx/>
                <a:buNone/>
                <a:tabLst/>
                <a:defRPr/>
              </a:pPr>
              <a:endParaRPr kumimoji="0" lang="en-US" sz="1125" b="0" i="0" u="none" strike="noStrike" kern="1200" cap="none" spc="0" normalizeH="0" baseline="0" noProof="0">
                <a:ln>
                  <a:noFill/>
                </a:ln>
                <a:solidFill>
                  <a:prstClr val="black"/>
                </a:solidFill>
                <a:effectLst/>
                <a:uLnTx/>
                <a:uFillTx/>
                <a:latin typeface="Calibri" panose="020F0502020204030204"/>
                <a:ea typeface="+mn-ea"/>
                <a:cs typeface="Arial" pitchFamily="34" charset="0"/>
              </a:endParaRPr>
            </a:p>
          </p:txBody>
        </p:sp>
      </p:grpSp>
      <p:grpSp>
        <p:nvGrpSpPr>
          <p:cNvPr id="33" name="Group 32"/>
          <p:cNvGrpSpPr/>
          <p:nvPr/>
        </p:nvGrpSpPr>
        <p:grpSpPr>
          <a:xfrm>
            <a:off x="5044017" y="1963921"/>
            <a:ext cx="1741700" cy="751710"/>
            <a:chOff x="2428473" y="3389067"/>
            <a:chExt cx="2202023" cy="1074638"/>
          </a:xfrm>
        </p:grpSpPr>
        <p:sp>
          <p:nvSpPr>
            <p:cNvPr id="34" name="Rounded Rectangle 33"/>
            <p:cNvSpPr/>
            <p:nvPr/>
          </p:nvSpPr>
          <p:spPr>
            <a:xfrm>
              <a:off x="2512182" y="3853454"/>
              <a:ext cx="1451404" cy="114300"/>
            </a:xfrm>
            <a:prstGeom prst="roundRect">
              <a:avLst>
                <a:gd name="adj" fmla="val 50000"/>
              </a:avLst>
            </a:prstGeom>
            <a:solidFill>
              <a:srgbClr val="91B1CA"/>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35" name="Rounded Rectangle 34"/>
            <p:cNvSpPr/>
            <p:nvPr/>
          </p:nvSpPr>
          <p:spPr>
            <a:xfrm>
              <a:off x="2512182" y="3851168"/>
              <a:ext cx="752857" cy="118872"/>
            </a:xfrm>
            <a:prstGeom prst="roundRect">
              <a:avLst>
                <a:gd name="adj" fmla="val 50000"/>
              </a:avLst>
            </a:prstGeom>
            <a:solidFill>
              <a:srgbClr val="0070C0"/>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36" name="Rectangle 35"/>
            <p:cNvSpPr/>
            <p:nvPr/>
          </p:nvSpPr>
          <p:spPr>
            <a:xfrm>
              <a:off x="2460986" y="3389067"/>
              <a:ext cx="1027802"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70C0"/>
                  </a:solidFill>
                  <a:effectLst/>
                  <a:uLnTx/>
                  <a:uFillTx/>
                  <a:latin typeface="Calibri" panose="020F0502020204030204"/>
                  <a:ea typeface="+mn-ea"/>
                  <a:cs typeface="Arial" pitchFamily="34" charset="0"/>
                </a:rPr>
                <a:t>55</a:t>
              </a:r>
              <a:r>
                <a:rPr kumimoji="0" lang="en-US" sz="1000" b="1" i="0" u="none" strike="noStrike" kern="1200" cap="none" spc="0" normalizeH="0" baseline="30000" noProof="0">
                  <a:ln>
                    <a:noFill/>
                  </a:ln>
                  <a:solidFill>
                    <a:srgbClr val="0070C0"/>
                  </a:solidFill>
                  <a:effectLst/>
                  <a:uLnTx/>
                  <a:uFillTx/>
                  <a:latin typeface="Calibri" panose="020F0502020204030204"/>
                  <a:ea typeface="+mn-ea"/>
                  <a:cs typeface="Arial" pitchFamily="34" charset="0"/>
                </a:rPr>
                <a:t>%</a:t>
              </a:r>
            </a:p>
          </p:txBody>
        </p:sp>
        <p:sp>
          <p:nvSpPr>
            <p:cNvPr id="37" name="Rectangle 36"/>
            <p:cNvSpPr/>
            <p:nvPr/>
          </p:nvSpPr>
          <p:spPr>
            <a:xfrm>
              <a:off x="2428473" y="3943004"/>
              <a:ext cx="2202023"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Spleen volume </a:t>
              </a:r>
              <a:b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b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reduction ≥35%</a:t>
              </a:r>
            </a:p>
          </p:txBody>
        </p:sp>
      </p:grpSp>
      <p:sp>
        <p:nvSpPr>
          <p:cNvPr id="38" name="TextBox 37"/>
          <p:cNvSpPr txBox="1"/>
          <p:nvPr/>
        </p:nvSpPr>
        <p:spPr>
          <a:xfrm>
            <a:off x="3456639" y="4317980"/>
            <a:ext cx="893632" cy="338554"/>
          </a:xfrm>
          <a:prstGeom prst="rect">
            <a:avLst/>
          </a:prstGeom>
          <a:noFill/>
        </p:spPr>
        <p:txBody>
          <a:bodyPr wrap="square" rtlCol="0">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2060"/>
                </a:solidFill>
                <a:effectLst/>
                <a:uLnTx/>
                <a:uFillTx/>
                <a:latin typeface="Calibri" panose="020F0502020204030204"/>
                <a:ea typeface="+mn-ea"/>
                <a:cs typeface="+mn-cs"/>
              </a:rPr>
              <a:t>N=97</a:t>
            </a:r>
          </a:p>
        </p:txBody>
      </p:sp>
      <p:grpSp>
        <p:nvGrpSpPr>
          <p:cNvPr id="39" name="Group 38"/>
          <p:cNvGrpSpPr/>
          <p:nvPr/>
        </p:nvGrpSpPr>
        <p:grpSpPr>
          <a:xfrm>
            <a:off x="5044017" y="3468657"/>
            <a:ext cx="1741700" cy="751710"/>
            <a:chOff x="2428473" y="3389067"/>
            <a:chExt cx="2202023" cy="1074638"/>
          </a:xfrm>
        </p:grpSpPr>
        <p:sp>
          <p:nvSpPr>
            <p:cNvPr id="40" name="Rounded Rectangle 39"/>
            <p:cNvSpPr/>
            <p:nvPr/>
          </p:nvSpPr>
          <p:spPr>
            <a:xfrm>
              <a:off x="2512182" y="3853454"/>
              <a:ext cx="1451404" cy="114300"/>
            </a:xfrm>
            <a:prstGeom prst="roundRect">
              <a:avLst>
                <a:gd name="adj" fmla="val 50000"/>
              </a:avLst>
            </a:prstGeom>
            <a:solidFill>
              <a:srgbClr val="91B1CA"/>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41" name="Rounded Rectangle 40"/>
            <p:cNvSpPr/>
            <p:nvPr/>
          </p:nvSpPr>
          <p:spPr>
            <a:xfrm>
              <a:off x="2512183" y="3851167"/>
              <a:ext cx="185361" cy="114833"/>
            </a:xfrm>
            <a:prstGeom prst="roundRect">
              <a:avLst>
                <a:gd name="adj" fmla="val 50000"/>
              </a:avLst>
            </a:prstGeom>
            <a:solidFill>
              <a:srgbClr val="0070C0"/>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42" name="Rectangle 41"/>
            <p:cNvSpPr/>
            <p:nvPr/>
          </p:nvSpPr>
          <p:spPr>
            <a:xfrm>
              <a:off x="2460986" y="3389067"/>
              <a:ext cx="1027802"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70C0"/>
                  </a:solidFill>
                  <a:effectLst/>
                  <a:uLnTx/>
                  <a:uFillTx/>
                  <a:latin typeface="Calibri" panose="020F0502020204030204"/>
                  <a:ea typeface="+mn-ea"/>
                  <a:cs typeface="Arial" pitchFamily="34" charset="0"/>
                </a:rPr>
                <a:t>19.0</a:t>
              </a:r>
              <a:r>
                <a:rPr kumimoji="0" lang="en-US" sz="1000" b="1" i="0" u="none" strike="noStrike" kern="1200" cap="none" spc="0" normalizeH="0" baseline="30000" noProof="0" dirty="0">
                  <a:ln>
                    <a:noFill/>
                  </a:ln>
                  <a:solidFill>
                    <a:srgbClr val="0070C0"/>
                  </a:solidFill>
                  <a:effectLst/>
                  <a:uLnTx/>
                  <a:uFillTx/>
                  <a:latin typeface="Calibri" panose="020F0502020204030204"/>
                  <a:ea typeface="+mn-ea"/>
                  <a:cs typeface="Arial" pitchFamily="34" charset="0"/>
                </a:rPr>
                <a:t>%</a:t>
              </a:r>
            </a:p>
          </p:txBody>
        </p:sp>
        <p:sp>
          <p:nvSpPr>
            <p:cNvPr id="43" name="Rectangle 42"/>
            <p:cNvSpPr/>
            <p:nvPr/>
          </p:nvSpPr>
          <p:spPr>
            <a:xfrm>
              <a:off x="2428473" y="3943004"/>
              <a:ext cx="2202023"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2C3F50"/>
                  </a:solidFill>
                  <a:effectLst/>
                  <a:uLnTx/>
                  <a:uFillTx/>
                  <a:latin typeface="Calibri" panose="020F0502020204030204"/>
                  <a:ea typeface="+mn-ea"/>
                  <a:cs typeface="Arial" pitchFamily="34" charset="0"/>
                </a:rPr>
                <a:t>Discontinuation</a:t>
              </a:r>
              <a:br>
                <a:rPr kumimoji="0" lang="en-US" sz="1000" b="1" i="0" u="none" strike="noStrike" kern="1200" cap="none" spc="0" normalizeH="0" baseline="0" noProof="0">
                  <a:ln>
                    <a:noFill/>
                  </a:ln>
                  <a:solidFill>
                    <a:srgbClr val="2C3F50"/>
                  </a:solidFill>
                  <a:effectLst/>
                  <a:uLnTx/>
                  <a:uFillTx/>
                  <a:latin typeface="Calibri" panose="020F0502020204030204"/>
                  <a:ea typeface="+mn-ea"/>
                  <a:cs typeface="Arial" pitchFamily="34" charset="0"/>
                </a:rPr>
              </a:br>
              <a:r>
                <a:rPr kumimoji="0" lang="en-US" sz="1000" b="1" i="0" u="none" strike="noStrike" kern="1200" cap="none" spc="0" normalizeH="0" baseline="0" noProof="0">
                  <a:ln>
                    <a:noFill/>
                  </a:ln>
                  <a:solidFill>
                    <a:srgbClr val="2C3F50"/>
                  </a:solidFill>
                  <a:effectLst/>
                  <a:uLnTx/>
                  <a:uFillTx/>
                  <a:latin typeface="Calibri" panose="020F0502020204030204"/>
                  <a:ea typeface="+mn-ea"/>
                  <a:cs typeface="Arial" pitchFamily="34" charset="0"/>
                </a:rPr>
                <a:t>due to AEs</a:t>
              </a:r>
            </a:p>
          </p:txBody>
        </p:sp>
      </p:grpSp>
      <p:sp>
        <p:nvSpPr>
          <p:cNvPr id="61" name="TextBox 60"/>
          <p:cNvSpPr txBox="1"/>
          <p:nvPr/>
        </p:nvSpPr>
        <p:spPr>
          <a:xfrm>
            <a:off x="5061033" y="1629491"/>
            <a:ext cx="1469144" cy="246221"/>
          </a:xfrm>
          <a:prstGeom prst="rect">
            <a:avLst/>
          </a:prstGeom>
          <a:noFill/>
        </p:spPr>
        <p:txBody>
          <a:bodyPr wrap="square" rtlCol="0">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2A7ABF"/>
                </a:solidFill>
                <a:effectLst/>
                <a:uLnTx/>
                <a:uFillTx/>
                <a:latin typeface="Calibri" panose="020F0502020204030204"/>
                <a:ea typeface="+mn-ea"/>
                <a:cs typeface="+mn-cs"/>
              </a:rPr>
              <a:t>Primary analysis</a:t>
            </a:r>
          </a:p>
        </p:txBody>
      </p:sp>
      <p:sp>
        <p:nvSpPr>
          <p:cNvPr id="62" name="TextBox 61"/>
          <p:cNvSpPr txBox="1"/>
          <p:nvPr/>
        </p:nvSpPr>
        <p:spPr>
          <a:xfrm>
            <a:off x="6302055" y="1572349"/>
            <a:ext cx="1819570" cy="338554"/>
          </a:xfrm>
          <a:prstGeom prst="rect">
            <a:avLst/>
          </a:prstGeom>
          <a:noFill/>
        </p:spPr>
        <p:txBody>
          <a:bodyPr wrap="square" rtlCol="0">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C00000"/>
                </a:solidFill>
                <a:effectLst/>
                <a:uLnTx/>
                <a:uFillTx/>
                <a:latin typeface="Calibri" panose="020F0502020204030204"/>
                <a:ea typeface="+mn-ea"/>
                <a:cs typeface="+mn-cs"/>
              </a:rPr>
              <a:t>Reanalysis (2019)*</a:t>
            </a:r>
          </a:p>
        </p:txBody>
      </p:sp>
      <p:grpSp>
        <p:nvGrpSpPr>
          <p:cNvPr id="63" name="Group 62"/>
          <p:cNvGrpSpPr/>
          <p:nvPr/>
        </p:nvGrpSpPr>
        <p:grpSpPr>
          <a:xfrm>
            <a:off x="6452279" y="1963921"/>
            <a:ext cx="1741700" cy="751710"/>
            <a:chOff x="2428473" y="3389067"/>
            <a:chExt cx="2202023" cy="1074638"/>
          </a:xfrm>
        </p:grpSpPr>
        <p:sp>
          <p:nvSpPr>
            <p:cNvPr id="64" name="Rounded Rectangle 63"/>
            <p:cNvSpPr/>
            <p:nvPr/>
          </p:nvSpPr>
          <p:spPr>
            <a:xfrm>
              <a:off x="2512182" y="3853454"/>
              <a:ext cx="1451404" cy="114300"/>
            </a:xfrm>
            <a:prstGeom prst="roundRect">
              <a:avLst>
                <a:gd name="adj" fmla="val 50000"/>
              </a:avLst>
            </a:prstGeom>
            <a:solidFill>
              <a:srgbClr val="91B1CA"/>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65" name="Rounded Rectangle 64"/>
            <p:cNvSpPr/>
            <p:nvPr/>
          </p:nvSpPr>
          <p:spPr>
            <a:xfrm>
              <a:off x="2512182" y="3851167"/>
              <a:ext cx="520249" cy="102519"/>
            </a:xfrm>
            <a:prstGeom prst="roundRect">
              <a:avLst>
                <a:gd name="adj" fmla="val 50000"/>
              </a:avLst>
            </a:prstGeom>
            <a:solidFill>
              <a:srgbClr val="0070C0"/>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66" name="Rectangle 65"/>
            <p:cNvSpPr/>
            <p:nvPr/>
          </p:nvSpPr>
          <p:spPr>
            <a:xfrm>
              <a:off x="2460986" y="3389067"/>
              <a:ext cx="1027802"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70C0"/>
                  </a:solidFill>
                  <a:effectLst/>
                  <a:uLnTx/>
                  <a:uFillTx/>
                  <a:latin typeface="Calibri" panose="020F0502020204030204"/>
                  <a:ea typeface="+mn-ea"/>
                  <a:cs typeface="Arial" pitchFamily="34" charset="0"/>
                </a:rPr>
                <a:t>30</a:t>
              </a:r>
              <a:r>
                <a:rPr kumimoji="0" lang="en-US" sz="1000" b="1" i="0" u="none" strike="noStrike" kern="1200" cap="none" spc="0" normalizeH="0" baseline="30000" noProof="0">
                  <a:ln>
                    <a:noFill/>
                  </a:ln>
                  <a:solidFill>
                    <a:srgbClr val="0070C0"/>
                  </a:solidFill>
                  <a:effectLst/>
                  <a:uLnTx/>
                  <a:uFillTx/>
                  <a:latin typeface="Calibri" panose="020F0502020204030204"/>
                  <a:ea typeface="+mn-ea"/>
                  <a:cs typeface="Arial" pitchFamily="34" charset="0"/>
                </a:rPr>
                <a:t>%</a:t>
              </a:r>
            </a:p>
          </p:txBody>
        </p:sp>
        <p:sp>
          <p:nvSpPr>
            <p:cNvPr id="67" name="Rectangle 66"/>
            <p:cNvSpPr/>
            <p:nvPr/>
          </p:nvSpPr>
          <p:spPr>
            <a:xfrm>
              <a:off x="2428473" y="3943004"/>
              <a:ext cx="2202023"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Spleen volume </a:t>
              </a:r>
              <a:b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b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reduction ≥35%</a:t>
              </a:r>
            </a:p>
          </p:txBody>
        </p:sp>
      </p:grpSp>
      <p:grpSp>
        <p:nvGrpSpPr>
          <p:cNvPr id="68" name="Group 67"/>
          <p:cNvGrpSpPr/>
          <p:nvPr/>
        </p:nvGrpSpPr>
        <p:grpSpPr>
          <a:xfrm>
            <a:off x="6452279" y="2716284"/>
            <a:ext cx="1741700" cy="751710"/>
            <a:chOff x="2428473" y="3389067"/>
            <a:chExt cx="2202023" cy="1074638"/>
          </a:xfrm>
        </p:grpSpPr>
        <p:sp>
          <p:nvSpPr>
            <p:cNvPr id="69" name="Rounded Rectangle 68"/>
            <p:cNvSpPr/>
            <p:nvPr/>
          </p:nvSpPr>
          <p:spPr>
            <a:xfrm>
              <a:off x="2512182" y="3853454"/>
              <a:ext cx="1451404" cy="114300"/>
            </a:xfrm>
            <a:prstGeom prst="roundRect">
              <a:avLst>
                <a:gd name="adj" fmla="val 50000"/>
              </a:avLst>
            </a:prstGeom>
            <a:solidFill>
              <a:srgbClr val="91B1CA"/>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70" name="Rounded Rectangle 69"/>
            <p:cNvSpPr/>
            <p:nvPr/>
          </p:nvSpPr>
          <p:spPr>
            <a:xfrm>
              <a:off x="2512182" y="3851168"/>
              <a:ext cx="520249" cy="105230"/>
            </a:xfrm>
            <a:prstGeom prst="roundRect">
              <a:avLst>
                <a:gd name="adj" fmla="val 50000"/>
              </a:avLst>
            </a:prstGeom>
            <a:solidFill>
              <a:srgbClr val="0070C0"/>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71" name="Rectangle 70"/>
            <p:cNvSpPr/>
            <p:nvPr/>
          </p:nvSpPr>
          <p:spPr>
            <a:xfrm>
              <a:off x="2460986" y="3389067"/>
              <a:ext cx="1027802"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70C0"/>
                  </a:solidFill>
                  <a:effectLst/>
                  <a:uLnTx/>
                  <a:uFillTx/>
                  <a:latin typeface="Calibri" panose="020F0502020204030204"/>
                  <a:ea typeface="+mn-ea"/>
                  <a:cs typeface="Arial" pitchFamily="34" charset="0"/>
                </a:rPr>
                <a:t>27</a:t>
              </a:r>
              <a:r>
                <a:rPr kumimoji="0" lang="en-US" sz="1000" b="1" i="0" u="none" strike="noStrike" kern="1200" cap="none" spc="0" normalizeH="0" baseline="30000" noProof="0">
                  <a:ln>
                    <a:noFill/>
                  </a:ln>
                  <a:solidFill>
                    <a:srgbClr val="0070C0"/>
                  </a:solidFill>
                  <a:effectLst/>
                  <a:uLnTx/>
                  <a:uFillTx/>
                  <a:latin typeface="Calibri" panose="020F0502020204030204"/>
                  <a:ea typeface="+mn-ea"/>
                  <a:cs typeface="Arial" pitchFamily="34" charset="0"/>
                </a:rPr>
                <a:t>%</a:t>
              </a:r>
            </a:p>
          </p:txBody>
        </p:sp>
        <p:sp>
          <p:nvSpPr>
            <p:cNvPr id="72" name="Rectangle 71"/>
            <p:cNvSpPr/>
            <p:nvPr/>
          </p:nvSpPr>
          <p:spPr>
            <a:xfrm>
              <a:off x="2428473" y="3943004"/>
              <a:ext cx="2202023"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Symptom burden</a:t>
              </a:r>
              <a:b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b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reduction ≥50%</a:t>
              </a:r>
            </a:p>
          </p:txBody>
        </p:sp>
      </p:grpSp>
      <p:sp>
        <p:nvSpPr>
          <p:cNvPr id="73" name="Rounded Rectangle 72"/>
          <p:cNvSpPr/>
          <p:nvPr/>
        </p:nvSpPr>
        <p:spPr>
          <a:xfrm>
            <a:off x="6320160" y="3588573"/>
            <a:ext cx="1839529" cy="1163956"/>
          </a:xfrm>
          <a:prstGeom prst="roundRect">
            <a:avLst/>
          </a:prstGeom>
          <a:solidFill>
            <a:srgbClr val="2A7A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*More stringent criteria for relapse, refractory, and intolerance to ruxolitinib</a:t>
            </a:r>
          </a:p>
        </p:txBody>
      </p:sp>
      <p:sp>
        <p:nvSpPr>
          <p:cNvPr id="74" name="TextBox 73"/>
          <p:cNvSpPr txBox="1"/>
          <p:nvPr/>
        </p:nvSpPr>
        <p:spPr>
          <a:xfrm>
            <a:off x="3384318" y="4528992"/>
            <a:ext cx="802917" cy="338554"/>
          </a:xfrm>
          <a:prstGeom prst="rect">
            <a:avLst/>
          </a:prstGeom>
          <a:noFill/>
        </p:spPr>
        <p:txBody>
          <a:bodyPr wrap="square" rtlCol="0">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2060"/>
                </a:solidFill>
                <a:effectLst/>
                <a:uLnTx/>
                <a:uFillTx/>
                <a:latin typeface="Calibri" panose="020F0502020204030204"/>
                <a:ea typeface="+mn-ea"/>
                <a:cs typeface="+mn-cs"/>
              </a:rPr>
              <a:t>*</a:t>
            </a:r>
            <a:r>
              <a:rPr kumimoji="0" lang="en-US" sz="1600" b="0" i="0" u="none" strike="noStrike" kern="1200" cap="none" spc="0" normalizeH="0" baseline="0" noProof="0" dirty="0">
                <a:ln>
                  <a:noFill/>
                </a:ln>
                <a:solidFill>
                  <a:srgbClr val="002060"/>
                </a:solidFill>
                <a:effectLst/>
                <a:uLnTx/>
                <a:uFillTx/>
                <a:latin typeface="Calibri" panose="020F0502020204030204"/>
                <a:ea typeface="+mn-ea"/>
                <a:cs typeface="+mn-cs"/>
              </a:rPr>
              <a:t>N=79</a:t>
            </a:r>
          </a:p>
        </p:txBody>
      </p:sp>
      <p:sp>
        <p:nvSpPr>
          <p:cNvPr id="76" name="Rectangle 75">
            <a:extLst>
              <a:ext uri="{FF2B5EF4-FFF2-40B4-BE49-F238E27FC236}">
                <a16:creationId xmlns:a16="http://schemas.microsoft.com/office/drawing/2014/main" id="{2D4988E5-249F-49DD-B0A5-82E3CBFF1A90}"/>
              </a:ext>
            </a:extLst>
          </p:cNvPr>
          <p:cNvSpPr/>
          <p:nvPr/>
        </p:nvSpPr>
        <p:spPr>
          <a:xfrm>
            <a:off x="6298717" y="1618281"/>
            <a:ext cx="1895262" cy="333541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7" name="TextBox 76">
            <a:extLst>
              <a:ext uri="{FF2B5EF4-FFF2-40B4-BE49-F238E27FC236}">
                <a16:creationId xmlns:a16="http://schemas.microsoft.com/office/drawing/2014/main" id="{7FE8C92B-AD7B-4C1B-8826-9CD9AD1DB84A}"/>
              </a:ext>
            </a:extLst>
          </p:cNvPr>
          <p:cNvSpPr txBox="1"/>
          <p:nvPr/>
        </p:nvSpPr>
        <p:spPr>
          <a:xfrm>
            <a:off x="2160831" y="5056257"/>
            <a:ext cx="7872081" cy="1077218"/>
          </a:xfrm>
          <a:prstGeom prst="rect">
            <a:avLst/>
          </a:prstGeom>
          <a:solidFill>
            <a:schemeClr val="bg1">
              <a:lumMod val="95000"/>
            </a:schemeClr>
          </a:solidFill>
        </p:spPr>
        <p:style>
          <a:lnRef idx="0">
            <a:schemeClr val="accent5"/>
          </a:lnRef>
          <a:fillRef idx="3">
            <a:schemeClr val="accent5"/>
          </a:fillRef>
          <a:effectRef idx="3">
            <a:schemeClr val="accent5"/>
          </a:effectRef>
          <a:fontRef idx="minor">
            <a:schemeClr val="lt1"/>
          </a:fontRef>
        </p:style>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ea typeface="+mn-ea"/>
                <a:cs typeface="+mn-cs"/>
              </a:rPr>
              <a:t>Recommended dose: 400 mg once a day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ea typeface="+mn-ea"/>
                <a:cs typeface="+mn-cs"/>
              </a:rPr>
              <a:t>The most common AEs: </a:t>
            </a:r>
            <a:r>
              <a:rPr kumimoji="0" lang="en-US" sz="1600" b="1" i="0" u="none" strike="noStrike" kern="1200" cap="none" spc="0" normalizeH="0" baseline="0" noProof="0" dirty="0">
                <a:ln>
                  <a:noFill/>
                </a:ln>
                <a:solidFill>
                  <a:prstClr val="black"/>
                </a:solidFill>
                <a:effectLst/>
                <a:uLnTx/>
                <a:uFillTx/>
                <a:ea typeface="+mn-ea"/>
                <a:cs typeface="+mn-cs"/>
              </a:rPr>
              <a:t>anemia, thrombocytopenia</a:t>
            </a:r>
            <a:r>
              <a:rPr kumimoji="0" lang="en-US" sz="1600" b="0" i="0" u="none" strike="noStrike" kern="1200" cap="none" spc="0" normalizeH="0" baseline="0" noProof="0" dirty="0">
                <a:ln>
                  <a:noFill/>
                </a:ln>
                <a:solidFill>
                  <a:prstClr val="black"/>
                </a:solidFill>
                <a:effectLst/>
                <a:uLnTx/>
                <a:uFillTx/>
                <a:ea typeface="+mn-ea"/>
                <a:cs typeface="+mn-cs"/>
              </a:rPr>
              <a:t>, gastrointestinal symptoms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ea typeface="+mn-ea"/>
                <a:cs typeface="+mn-cs"/>
              </a:rPr>
              <a:t>Requires antiemetics, anti-diarrhea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ea typeface="+mn-ea"/>
                <a:cs typeface="+mn-cs"/>
              </a:rPr>
              <a:t>Boxed warning</a:t>
            </a:r>
            <a:r>
              <a:rPr kumimoji="0" lang="en-US" sz="1600" b="0" i="0" u="none" strike="noStrike" kern="1200" cap="none" spc="0" normalizeH="0" baseline="0" noProof="0" dirty="0">
                <a:ln>
                  <a:noFill/>
                </a:ln>
                <a:solidFill>
                  <a:prstClr val="black"/>
                </a:solidFill>
                <a:effectLst/>
                <a:uLnTx/>
                <a:uFillTx/>
                <a:ea typeface="+mn-ea"/>
                <a:cs typeface="+mn-cs"/>
              </a:rPr>
              <a:t>: Encephalopathy: Check and correct thiamine at baseline</a:t>
            </a:r>
            <a:endParaRPr kumimoji="0" lang="en-US" sz="1600" b="0" i="0" u="none" strike="noStrike" kern="1200" cap="none" spc="0" normalizeH="0" baseline="0" noProof="0" dirty="0">
              <a:ln>
                <a:noFill/>
              </a:ln>
              <a:solidFill>
                <a:prstClr val="white"/>
              </a:solidFill>
              <a:effectLst/>
              <a:uLnTx/>
              <a:uFillTx/>
              <a:ea typeface="+mn-ea"/>
              <a:cs typeface="+mn-cs"/>
            </a:endParaRPr>
          </a:p>
        </p:txBody>
      </p:sp>
      <p:sp>
        <p:nvSpPr>
          <p:cNvPr id="4" name="Title 3">
            <a:extLst>
              <a:ext uri="{FF2B5EF4-FFF2-40B4-BE49-F238E27FC236}">
                <a16:creationId xmlns:a16="http://schemas.microsoft.com/office/drawing/2014/main" id="{C56AC93B-0589-329A-CF76-149DE6317CA3}"/>
              </a:ext>
            </a:extLst>
          </p:cNvPr>
          <p:cNvSpPr>
            <a:spLocks noGrp="1"/>
          </p:cNvSpPr>
          <p:nvPr>
            <p:ph type="title"/>
          </p:nvPr>
        </p:nvSpPr>
        <p:spPr>
          <a:xfrm>
            <a:off x="609600" y="275706"/>
            <a:ext cx="10744200" cy="408650"/>
          </a:xfrm>
        </p:spPr>
        <p:txBody>
          <a:bodyPr>
            <a:normAutofit fontScale="90000"/>
          </a:bodyPr>
          <a:lstStyle/>
          <a:p>
            <a:r>
              <a:rPr lang="en-US" dirty="0" err="1"/>
              <a:t>Fedratinib</a:t>
            </a:r>
            <a:r>
              <a:rPr lang="en-US" dirty="0"/>
              <a:t> in Myelofibrosis After </a:t>
            </a:r>
            <a:r>
              <a:rPr lang="en-US" dirty="0" err="1"/>
              <a:t>Ruxolitinib</a:t>
            </a:r>
            <a:endParaRPr lang="en-US" dirty="0"/>
          </a:p>
        </p:txBody>
      </p:sp>
      <p:sp>
        <p:nvSpPr>
          <p:cNvPr id="7" name="Footer Placeholder 6">
            <a:extLst>
              <a:ext uri="{FF2B5EF4-FFF2-40B4-BE49-F238E27FC236}">
                <a16:creationId xmlns:a16="http://schemas.microsoft.com/office/drawing/2014/main" id="{26720D57-87EA-AF9B-327A-D8B32F144E82}"/>
              </a:ext>
            </a:extLst>
          </p:cNvPr>
          <p:cNvSpPr>
            <a:spLocks noGrp="1"/>
          </p:cNvSpPr>
          <p:nvPr>
            <p:ph type="ftr" sz="quarter" idx="3"/>
          </p:nvPr>
        </p:nvSpPr>
        <p:spPr>
          <a:xfrm>
            <a:off x="609600" y="6117742"/>
            <a:ext cx="10744199" cy="680740"/>
          </a:xfrm>
        </p:spPr>
        <p:txBody>
          <a:bodyPr/>
          <a:lstStyle/>
          <a:p>
            <a:r>
              <a:rPr lang="en-US" dirty="0"/>
              <a:t>AE, adverse event; INT-2, intermediate-2</a:t>
            </a:r>
          </a:p>
          <a:p>
            <a:r>
              <a:rPr lang="en-US" dirty="0"/>
              <a:t>Harrison CN, et al. ASCO 2019. Abstract 7057.  Mullaly A, et al. </a:t>
            </a:r>
            <a:r>
              <a:rPr lang="en-US" i="1" dirty="0"/>
              <a:t>Blood Adv. </a:t>
            </a:r>
            <a:r>
              <a:rPr lang="en-US" dirty="0"/>
              <a:t>2020;4(8):1792-1800.  </a:t>
            </a:r>
            <a:r>
              <a:rPr lang="en-US" dirty="0" err="1"/>
              <a:t>Fedratinib</a:t>
            </a:r>
            <a:r>
              <a:rPr lang="en-US" dirty="0"/>
              <a:t> package insert 2022.</a:t>
            </a:r>
          </a:p>
          <a:p>
            <a:r>
              <a:rPr lang="en-US" dirty="0"/>
              <a:t>Harrison CN, et al. </a:t>
            </a:r>
            <a:r>
              <a:rPr lang="en-US" i="1" dirty="0"/>
              <a:t>Lancet </a:t>
            </a:r>
            <a:r>
              <a:rPr lang="en-US" i="1" dirty="0" err="1"/>
              <a:t>Haematol</a:t>
            </a:r>
            <a:r>
              <a:rPr lang="en-US" i="1" dirty="0"/>
              <a:t>. </a:t>
            </a:r>
            <a:r>
              <a:rPr lang="en-US" dirty="0"/>
              <a:t>2017;4(7):e317-e324. </a:t>
            </a:r>
            <a:r>
              <a:rPr lang="en-US" dirty="0" err="1"/>
              <a:t>Pardanani</a:t>
            </a:r>
            <a:r>
              <a:rPr lang="en-US" dirty="0"/>
              <a:t> A, et al. </a:t>
            </a:r>
            <a:r>
              <a:rPr lang="en-US" i="1" dirty="0"/>
              <a:t>JAMA Oncol. </a:t>
            </a:r>
            <a:r>
              <a:rPr lang="en-US" dirty="0"/>
              <a:t>2015;1(5):643-651. </a:t>
            </a:r>
          </a:p>
        </p:txBody>
      </p:sp>
    </p:spTree>
    <p:extLst>
      <p:ext uri="{BB962C8B-B14F-4D97-AF65-F5344CB8AC3E}">
        <p14:creationId xmlns:p14="http://schemas.microsoft.com/office/powerpoint/2010/main" val="148800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BD2A82C-E84E-B749-A4DF-DDB1B57B8715}"/>
              </a:ext>
            </a:extLst>
          </p:cNvPr>
          <p:cNvSpPr>
            <a:spLocks noGrp="1"/>
          </p:cNvSpPr>
          <p:nvPr>
            <p:ph type="title"/>
          </p:nvPr>
        </p:nvSpPr>
        <p:spPr>
          <a:xfrm>
            <a:off x="471373" y="199505"/>
            <a:ext cx="11447721" cy="1185577"/>
          </a:xfrm>
        </p:spPr>
        <p:txBody>
          <a:bodyPr>
            <a:noAutofit/>
          </a:bodyPr>
          <a:lstStyle/>
          <a:p>
            <a:r>
              <a:rPr lang="en-US" sz="2400" dirty="0" err="1"/>
              <a:t>PAC203</a:t>
            </a:r>
            <a:r>
              <a:rPr lang="en-US" sz="2400" dirty="0"/>
              <a:t>: Spleen and Symptom Responses Across Doses </a:t>
            </a:r>
            <a:br>
              <a:rPr lang="en-US" sz="2400" dirty="0"/>
            </a:br>
            <a:r>
              <a:rPr lang="en-US" sz="2400" dirty="0"/>
              <a:t>(Evaluable Population, Week 24) in Second-Line Thrombocytopenic Patients</a:t>
            </a:r>
          </a:p>
        </p:txBody>
      </p:sp>
      <p:sp>
        <p:nvSpPr>
          <p:cNvPr id="9" name="Text Placeholder 7">
            <a:extLst>
              <a:ext uri="{FF2B5EF4-FFF2-40B4-BE49-F238E27FC236}">
                <a16:creationId xmlns:a16="http://schemas.microsoft.com/office/drawing/2014/main" id="{175E245F-5651-7C41-9472-AA35CA5763F5}"/>
              </a:ext>
            </a:extLst>
          </p:cNvPr>
          <p:cNvSpPr txBox="1">
            <a:spLocks/>
          </p:cNvSpPr>
          <p:nvPr/>
        </p:nvSpPr>
        <p:spPr>
          <a:xfrm>
            <a:off x="145496" y="5972345"/>
            <a:ext cx="8194464" cy="713547"/>
          </a:xfrm>
          <a:prstGeom prst="rect">
            <a:avLst/>
          </a:prstGeom>
        </p:spPr>
        <p:txBody>
          <a:bodyPr vert="horz" lIns="0" tIns="0" rIns="0" bIns="0" rtlCol="0" anchor="b">
            <a:noAutofit/>
          </a:bodyPr>
          <a:lstStyle>
            <a:lvl1pPr marL="0" indent="0" algn="l" defTabSz="914400" rtl="0" eaLnBrk="1" latinLnBrk="0" hangingPunct="1">
              <a:lnSpc>
                <a:spcPct val="100000"/>
              </a:lnSpc>
              <a:spcBef>
                <a:spcPts val="0"/>
              </a:spcBef>
              <a:buClr>
                <a:schemeClr val="accent3"/>
              </a:buClr>
              <a:buFont typeface="Arial" panose="020B0604020202020204" pitchFamily="34" charset="0"/>
              <a:buNone/>
              <a:defRPr sz="800" b="0" i="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Clr>
                <a:schemeClr val="accent3"/>
              </a:buClr>
              <a:buFont typeface="Courier New" panose="02070309020205020404" pitchFamily="49" charset="0"/>
              <a:buNone/>
              <a:defRPr sz="1600" b="0" i="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Arial" panose="020B0604020202020204" pitchFamily="34" charset="0"/>
              <a:buNone/>
              <a:defRPr sz="1600" b="0" i="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Courier New" panose="02070309020205020404" pitchFamily="49" charset="0"/>
              <a:buNone/>
              <a:defRPr sz="1600" b="0" i="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Arial" panose="020B0604020202020204" pitchFamily="34" charset="0"/>
              <a:buNone/>
              <a:defRPr sz="16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
                <a:srgbClr val="CA8341"/>
              </a:buClr>
              <a:buSzTx/>
              <a:buFont typeface="Arial" panose="020B0604020202020204" pitchFamily="34" charset="0"/>
              <a:buNone/>
              <a:tabLst/>
              <a:defRPr/>
            </a:pPr>
            <a:endParaRPr kumimoji="0" lang="en-US" sz="800" b="0" i="0" u="none" strike="noStrike" kern="1200" cap="none" spc="0" normalizeH="0" baseline="0" noProof="0">
              <a:ln>
                <a:noFill/>
              </a:ln>
              <a:solidFill>
                <a:srgbClr val="715091"/>
              </a:solidFill>
              <a:effectLst/>
              <a:uLnTx/>
              <a:uFillTx/>
              <a:latin typeface="Franklin Gothic Book" panose="020B0503020102020204"/>
              <a:ea typeface="+mn-ea"/>
              <a:cs typeface="+mn-cs"/>
            </a:endParaRPr>
          </a:p>
        </p:txBody>
      </p:sp>
      <p:sp>
        <p:nvSpPr>
          <p:cNvPr id="26" name="Rectangle 25">
            <a:extLst>
              <a:ext uri="{FF2B5EF4-FFF2-40B4-BE49-F238E27FC236}">
                <a16:creationId xmlns:a16="http://schemas.microsoft.com/office/drawing/2014/main" id="{65C059B1-C720-2043-9804-6C6D69F674D6}"/>
              </a:ext>
            </a:extLst>
          </p:cNvPr>
          <p:cNvSpPr/>
          <p:nvPr/>
        </p:nvSpPr>
        <p:spPr>
          <a:xfrm>
            <a:off x="5941930" y="1703277"/>
            <a:ext cx="3941079" cy="1649025"/>
          </a:xfrm>
          <a:prstGeom prst="rect">
            <a:avLst/>
          </a:prstGeom>
          <a:gradFill>
            <a:gsLst>
              <a:gs pos="14000">
                <a:schemeClr val="bg1">
                  <a:alpha val="0"/>
                </a:schemeClr>
              </a:gs>
              <a:gs pos="98000">
                <a:schemeClr val="bg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B0503020102020204"/>
              <a:ea typeface="+mn-ea"/>
              <a:cs typeface="+mn-cs"/>
            </a:endParaRPr>
          </a:p>
        </p:txBody>
      </p:sp>
      <p:sp>
        <p:nvSpPr>
          <p:cNvPr id="28" name="TextBox 27">
            <a:extLst>
              <a:ext uri="{FF2B5EF4-FFF2-40B4-BE49-F238E27FC236}">
                <a16:creationId xmlns:a16="http://schemas.microsoft.com/office/drawing/2014/main" id="{B97FABBD-736C-5D4A-9D28-8D65D6AE3AE9}"/>
              </a:ext>
            </a:extLst>
          </p:cNvPr>
          <p:cNvSpPr txBox="1"/>
          <p:nvPr/>
        </p:nvSpPr>
        <p:spPr>
          <a:xfrm>
            <a:off x="6421767" y="1792179"/>
            <a:ext cx="2844176" cy="1477328"/>
          </a:xfrm>
          <a:prstGeom prst="rect">
            <a:avLst/>
          </a:prstGeom>
          <a:noFill/>
        </p:spPr>
        <p:txBody>
          <a:bodyPr wrap="square" lIns="91440" tIns="45720" rtlCol="0">
            <a:spAutoFit/>
          </a:bodyPr>
          <a:lstStyle>
            <a:defPPr>
              <a:defRPr lang="en-US"/>
            </a:defPPr>
            <a:lvl1pPr marL="114300" indent="-114300" algn="l">
              <a:lnSpc>
                <a:spcPct val="90000"/>
              </a:lnSpc>
              <a:spcBef>
                <a:spcPts val="0"/>
              </a:spcBef>
              <a:buFont typeface="Arial" panose="020B0604020202020204" pitchFamily="34" charset="0"/>
              <a:buChar char="•"/>
              <a:defRPr sz="1400">
                <a:solidFill>
                  <a:schemeClr val="accent2">
                    <a:lumMod val="50000"/>
                  </a:schemeClr>
                </a:solidFill>
                <a:latin typeface="Calibri Light" panose="020F0302020204030204" pitchFamily="34" charset="0"/>
              </a:defRPr>
            </a:lvl1pPr>
          </a:lstStyle>
          <a:p>
            <a:pPr marL="0" marR="0" lvl="0" indent="0" algn="r"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404040"/>
                </a:solidFill>
                <a:effectLst/>
                <a:uLnTx/>
                <a:uFillTx/>
                <a:latin typeface="Franklin Gothic Book" panose="020B0503020102020204"/>
                <a:ea typeface="+mn-ea"/>
                <a:cs typeface="Arial" panose="020B0604020202020204" pitchFamily="34" charset="0"/>
              </a:rPr>
              <a:t>Evaluable </a:t>
            </a:r>
            <a:r>
              <a:rPr kumimoji="0" lang="en-US" sz="2000" b="1" i="0" u="none" strike="noStrike" kern="1200" cap="none" spc="0" normalizeH="0" baseline="0" noProof="0" dirty="0" err="1">
                <a:ln>
                  <a:noFill/>
                </a:ln>
                <a:solidFill>
                  <a:srgbClr val="404040"/>
                </a:solidFill>
                <a:effectLst/>
                <a:uLnTx/>
                <a:uFillTx/>
                <a:latin typeface="Franklin Gothic Book" panose="020B0503020102020204"/>
                <a:ea typeface="+mn-ea"/>
                <a:cs typeface="Arial" panose="020B0604020202020204" pitchFamily="34" charset="0"/>
              </a:rPr>
              <a:t>SVR</a:t>
            </a:r>
            <a:r>
              <a:rPr kumimoji="0" lang="en-US" sz="2000" b="1" i="0" u="none" strike="noStrike" kern="1200" cap="none" spc="0" normalizeH="0" baseline="0" noProof="0" dirty="0">
                <a:ln>
                  <a:noFill/>
                </a:ln>
                <a:solidFill>
                  <a:srgbClr val="404040"/>
                </a:solidFill>
                <a:effectLst/>
                <a:uLnTx/>
                <a:uFillTx/>
                <a:latin typeface="Franklin Gothic Book" panose="020B0503020102020204"/>
                <a:ea typeface="+mn-ea"/>
                <a:cs typeface="Arial" panose="020B0604020202020204" pitchFamily="34" charset="0"/>
              </a:rPr>
              <a:t> in patients with severe thrombocytopenia (&lt;</a:t>
            </a:r>
            <a:r>
              <a:rPr kumimoji="0" lang="en-US" sz="2000" b="1" i="0" u="none" strike="noStrike" kern="1200" cap="none" spc="0" normalizeH="0" baseline="0" noProof="0" dirty="0" err="1">
                <a:ln>
                  <a:noFill/>
                </a:ln>
                <a:solidFill>
                  <a:srgbClr val="404040"/>
                </a:solidFill>
                <a:effectLst/>
                <a:uLnTx/>
                <a:uFillTx/>
                <a:latin typeface="Franklin Gothic Book" panose="020B0503020102020204"/>
                <a:ea typeface="+mn-ea"/>
                <a:cs typeface="Arial" panose="020B0604020202020204" pitchFamily="34" charset="0"/>
              </a:rPr>
              <a:t>50x10</a:t>
            </a:r>
            <a:r>
              <a:rPr kumimoji="0" lang="en-US" sz="2000" b="1" i="0" u="none" strike="noStrike" kern="1200" cap="none" spc="0" normalizeH="0" baseline="30000" noProof="0" dirty="0" err="1">
                <a:ln>
                  <a:noFill/>
                </a:ln>
                <a:solidFill>
                  <a:srgbClr val="404040"/>
                </a:solidFill>
                <a:effectLst/>
                <a:uLnTx/>
                <a:uFillTx/>
                <a:latin typeface="Franklin Gothic Book" panose="020B0503020102020204"/>
                <a:ea typeface="+mn-ea"/>
                <a:cs typeface="Arial" panose="020B0604020202020204" pitchFamily="34" charset="0"/>
              </a:rPr>
              <a:t>9</a:t>
            </a:r>
            <a:r>
              <a:rPr kumimoji="0" lang="en-US" sz="2000" b="1" i="0" u="none" strike="noStrike" kern="1200" cap="none" spc="0" normalizeH="0" baseline="0" noProof="0" dirty="0">
                <a:ln>
                  <a:noFill/>
                </a:ln>
                <a:solidFill>
                  <a:srgbClr val="404040"/>
                </a:solidFill>
                <a:effectLst/>
                <a:uLnTx/>
                <a:uFillTx/>
                <a:latin typeface="Franklin Gothic Book" panose="020B0503020102020204"/>
                <a:ea typeface="+mn-ea"/>
                <a:cs typeface="Arial" panose="020B0604020202020204" pitchFamily="34" charset="0"/>
              </a:rPr>
              <a:t>/L) at baseline treated with 200 mg BID</a:t>
            </a:r>
          </a:p>
        </p:txBody>
      </p:sp>
      <p:grpSp>
        <p:nvGrpSpPr>
          <p:cNvPr id="5" name="Group 4">
            <a:extLst>
              <a:ext uri="{FF2B5EF4-FFF2-40B4-BE49-F238E27FC236}">
                <a16:creationId xmlns:a16="http://schemas.microsoft.com/office/drawing/2014/main" id="{A4947759-7070-E64A-BC9B-9474A2010134}"/>
              </a:ext>
            </a:extLst>
          </p:cNvPr>
          <p:cNvGrpSpPr/>
          <p:nvPr/>
        </p:nvGrpSpPr>
        <p:grpSpPr>
          <a:xfrm>
            <a:off x="8605778" y="1522692"/>
            <a:ext cx="3156302" cy="1984628"/>
            <a:chOff x="11003028" y="844374"/>
            <a:chExt cx="3876939" cy="2584626"/>
          </a:xfrm>
        </p:grpSpPr>
        <p:sp>
          <p:nvSpPr>
            <p:cNvPr id="3" name="Oval 2">
              <a:extLst>
                <a:ext uri="{FF2B5EF4-FFF2-40B4-BE49-F238E27FC236}">
                  <a16:creationId xmlns:a16="http://schemas.microsoft.com/office/drawing/2014/main" id="{2F874339-9D99-F04A-A53D-CBB85B81D929}"/>
                </a:ext>
              </a:extLst>
            </p:cNvPr>
            <p:cNvSpPr/>
            <p:nvPr/>
          </p:nvSpPr>
          <p:spPr>
            <a:xfrm>
              <a:off x="12049980" y="1075935"/>
              <a:ext cx="2131846" cy="2131846"/>
            </a:xfrm>
            <a:prstGeom prst="ellipse">
              <a:avLst/>
            </a:prstGeom>
            <a:solidFill>
              <a:schemeClr val="bg1"/>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graphicFrame>
          <p:nvGraphicFramePr>
            <p:cNvPr id="21" name="Chart 20">
              <a:extLst>
                <a:ext uri="{FF2B5EF4-FFF2-40B4-BE49-F238E27FC236}">
                  <a16:creationId xmlns:a16="http://schemas.microsoft.com/office/drawing/2014/main" id="{404F3940-F42D-6147-A1D7-6722377F2362}"/>
                </a:ext>
              </a:extLst>
            </p:cNvPr>
            <p:cNvGraphicFramePr/>
            <p:nvPr>
              <p:extLst>
                <p:ext uri="{D42A27DB-BD31-4B8C-83A1-F6EECF244321}">
                  <p14:modId xmlns:p14="http://schemas.microsoft.com/office/powerpoint/2010/main" val="2224213825"/>
                </p:ext>
              </p:extLst>
            </p:nvPr>
          </p:nvGraphicFramePr>
          <p:xfrm>
            <a:off x="11003028" y="844374"/>
            <a:ext cx="3876939" cy="2584626"/>
          </p:xfrm>
          <a:graphic>
            <a:graphicData uri="http://schemas.openxmlformats.org/drawingml/2006/chart">
              <c:chart xmlns:c="http://schemas.openxmlformats.org/drawingml/2006/chart" xmlns:r="http://schemas.openxmlformats.org/officeDocument/2006/relationships" r:id="rId3"/>
            </a:graphicData>
          </a:graphic>
        </p:graphicFrame>
        <p:sp>
          <p:nvSpPr>
            <p:cNvPr id="23" name="TextBox 22">
              <a:extLst>
                <a:ext uri="{FF2B5EF4-FFF2-40B4-BE49-F238E27FC236}">
                  <a16:creationId xmlns:a16="http://schemas.microsoft.com/office/drawing/2014/main" id="{9022363F-AF4B-644A-96C0-FE79F86F3B1F}"/>
                </a:ext>
              </a:extLst>
            </p:cNvPr>
            <p:cNvSpPr txBox="1"/>
            <p:nvPr/>
          </p:nvSpPr>
          <p:spPr>
            <a:xfrm>
              <a:off x="12049980" y="1855642"/>
              <a:ext cx="1887154" cy="601237"/>
            </a:xfrm>
            <a:prstGeom prst="rect">
              <a:avLst/>
            </a:prstGeom>
            <a:noFill/>
          </p:spPr>
          <p:txBody>
            <a:bodyPr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srgbClr val="0099B0"/>
                  </a:solidFill>
                  <a:effectLst/>
                  <a:uLnTx/>
                  <a:uFillTx/>
                  <a:latin typeface="Franklin Gothic Book" panose="020B0503020102020204"/>
                  <a:ea typeface="+mn-ea"/>
                  <a:cs typeface="+mn-cs"/>
                </a:rPr>
                <a:t>31%</a:t>
              </a:r>
            </a:p>
          </p:txBody>
        </p:sp>
      </p:grpSp>
      <p:sp>
        <p:nvSpPr>
          <p:cNvPr id="7" name="Rectangle 6">
            <a:extLst>
              <a:ext uri="{FF2B5EF4-FFF2-40B4-BE49-F238E27FC236}">
                <a16:creationId xmlns:a16="http://schemas.microsoft.com/office/drawing/2014/main" id="{6778064C-B218-4EAE-A4A8-39DFA3F41618}"/>
              </a:ext>
            </a:extLst>
          </p:cNvPr>
          <p:cNvSpPr/>
          <p:nvPr/>
        </p:nvSpPr>
        <p:spPr>
          <a:xfrm>
            <a:off x="2286420" y="4123027"/>
            <a:ext cx="390698" cy="189888"/>
          </a:xfrm>
          <a:prstGeom prst="rect">
            <a:avLst/>
          </a:prstGeom>
          <a:solidFill>
            <a:schemeClr val="bg1"/>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24" name="Rectangle 23">
            <a:extLst>
              <a:ext uri="{FF2B5EF4-FFF2-40B4-BE49-F238E27FC236}">
                <a16:creationId xmlns:a16="http://schemas.microsoft.com/office/drawing/2014/main" id="{7F73CBCF-427A-4074-A7F4-C7B987AAB1D8}"/>
              </a:ext>
            </a:extLst>
          </p:cNvPr>
          <p:cNvSpPr/>
          <p:nvPr/>
        </p:nvSpPr>
        <p:spPr>
          <a:xfrm>
            <a:off x="4002574" y="4157963"/>
            <a:ext cx="390698" cy="189888"/>
          </a:xfrm>
          <a:prstGeom prst="rect">
            <a:avLst/>
          </a:prstGeom>
          <a:solidFill>
            <a:schemeClr val="bg1"/>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29" name="Rectangle 28">
            <a:extLst>
              <a:ext uri="{FF2B5EF4-FFF2-40B4-BE49-F238E27FC236}">
                <a16:creationId xmlns:a16="http://schemas.microsoft.com/office/drawing/2014/main" id="{C27C21EA-493B-4156-84A2-7BFED8E3F288}"/>
              </a:ext>
            </a:extLst>
          </p:cNvPr>
          <p:cNvSpPr/>
          <p:nvPr/>
        </p:nvSpPr>
        <p:spPr>
          <a:xfrm>
            <a:off x="5891450" y="4120475"/>
            <a:ext cx="390698" cy="189888"/>
          </a:xfrm>
          <a:prstGeom prst="rect">
            <a:avLst/>
          </a:prstGeom>
          <a:solidFill>
            <a:schemeClr val="bg1"/>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graphicFrame>
        <p:nvGraphicFramePr>
          <p:cNvPr id="22" name="Chart 21">
            <a:extLst>
              <a:ext uri="{FF2B5EF4-FFF2-40B4-BE49-F238E27FC236}">
                <a16:creationId xmlns:a16="http://schemas.microsoft.com/office/drawing/2014/main" id="{82F7357D-2643-CA34-1F7C-D8BE8DC9D98F}"/>
              </a:ext>
            </a:extLst>
          </p:cNvPr>
          <p:cNvGraphicFramePr/>
          <p:nvPr>
            <p:extLst>
              <p:ext uri="{D42A27DB-BD31-4B8C-83A1-F6EECF244321}">
                <p14:modId xmlns:p14="http://schemas.microsoft.com/office/powerpoint/2010/main" val="1799545763"/>
              </p:ext>
            </p:extLst>
          </p:nvPr>
        </p:nvGraphicFramePr>
        <p:xfrm>
          <a:off x="6250792" y="4469092"/>
          <a:ext cx="4942916" cy="1911058"/>
        </p:xfrm>
        <a:graphic>
          <a:graphicData uri="http://schemas.openxmlformats.org/drawingml/2006/chart">
            <c:chart xmlns:c="http://schemas.openxmlformats.org/drawingml/2006/chart" xmlns:r="http://schemas.openxmlformats.org/officeDocument/2006/relationships" r:id="rId4"/>
          </a:graphicData>
        </a:graphic>
      </p:graphicFrame>
      <p:sp>
        <p:nvSpPr>
          <p:cNvPr id="25" name="Rectangle 24">
            <a:extLst>
              <a:ext uri="{FF2B5EF4-FFF2-40B4-BE49-F238E27FC236}">
                <a16:creationId xmlns:a16="http://schemas.microsoft.com/office/drawing/2014/main" id="{E09B7BC9-3468-72FC-DF81-C3391DED4B3C}"/>
              </a:ext>
            </a:extLst>
          </p:cNvPr>
          <p:cNvSpPr/>
          <p:nvPr/>
        </p:nvSpPr>
        <p:spPr>
          <a:xfrm>
            <a:off x="7602642" y="3677351"/>
            <a:ext cx="3710966" cy="58477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404040"/>
                </a:solidFill>
                <a:effectLst/>
                <a:uLnTx/>
                <a:uFillTx/>
                <a:latin typeface="Franklin Gothic Book" panose="020B0503020102020204"/>
                <a:ea typeface="+mn-ea"/>
                <a:cs typeface="+mn-cs"/>
              </a:rPr>
              <a:t>TSS analyzed as a continuous variable: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404040"/>
                </a:solidFill>
                <a:effectLst/>
                <a:uLnTx/>
                <a:uFillTx/>
                <a:latin typeface="Franklin Gothic Book" panose="020B0503020102020204"/>
                <a:ea typeface="+mn-ea"/>
                <a:cs typeface="+mn-cs"/>
              </a:rPr>
              <a:t>Deeper reductions with 200 mg BID</a:t>
            </a:r>
          </a:p>
        </p:txBody>
      </p:sp>
      <p:pic>
        <p:nvPicPr>
          <p:cNvPr id="12" name="Picture 11">
            <a:extLst>
              <a:ext uri="{FF2B5EF4-FFF2-40B4-BE49-F238E27FC236}">
                <a16:creationId xmlns:a16="http://schemas.microsoft.com/office/drawing/2014/main" id="{64A6215E-DC8F-0E77-4A9F-8BBC0F832904}"/>
              </a:ext>
            </a:extLst>
          </p:cNvPr>
          <p:cNvPicPr>
            <a:picLocks noChangeAspect="1"/>
          </p:cNvPicPr>
          <p:nvPr/>
        </p:nvPicPr>
        <p:blipFill rotWithShape="1">
          <a:blip r:embed="rId5"/>
          <a:srcRect l="5294" t="2488" r="6506" b="5395"/>
          <a:stretch/>
        </p:blipFill>
        <p:spPr>
          <a:xfrm>
            <a:off x="1065710" y="1321199"/>
            <a:ext cx="4138763" cy="2380136"/>
          </a:xfrm>
          <a:prstGeom prst="rect">
            <a:avLst/>
          </a:prstGeom>
        </p:spPr>
      </p:pic>
      <p:pic>
        <p:nvPicPr>
          <p:cNvPr id="15" name="Picture 14">
            <a:extLst>
              <a:ext uri="{FF2B5EF4-FFF2-40B4-BE49-F238E27FC236}">
                <a16:creationId xmlns:a16="http://schemas.microsoft.com/office/drawing/2014/main" id="{FB906020-4295-FD5D-921D-5C30412ECA3F}"/>
              </a:ext>
            </a:extLst>
          </p:cNvPr>
          <p:cNvPicPr>
            <a:picLocks noChangeAspect="1"/>
          </p:cNvPicPr>
          <p:nvPr/>
        </p:nvPicPr>
        <p:blipFill rotWithShape="1">
          <a:blip r:embed="rId6"/>
          <a:srcRect l="3495" t="6127" r="10538" b="3068"/>
          <a:stretch/>
        </p:blipFill>
        <p:spPr>
          <a:xfrm>
            <a:off x="1057064" y="3757848"/>
            <a:ext cx="4138763" cy="2534479"/>
          </a:xfrm>
          <a:prstGeom prst="rect">
            <a:avLst/>
          </a:prstGeom>
        </p:spPr>
      </p:pic>
      <p:pic>
        <p:nvPicPr>
          <p:cNvPr id="17" name="Picture 16">
            <a:extLst>
              <a:ext uri="{FF2B5EF4-FFF2-40B4-BE49-F238E27FC236}">
                <a16:creationId xmlns:a16="http://schemas.microsoft.com/office/drawing/2014/main" id="{A35BD326-F905-25F5-C2D5-BE219BAF581E}"/>
              </a:ext>
            </a:extLst>
          </p:cNvPr>
          <p:cNvPicPr>
            <a:picLocks noChangeAspect="1"/>
          </p:cNvPicPr>
          <p:nvPr/>
        </p:nvPicPr>
        <p:blipFill rotWithShape="1">
          <a:blip r:embed="rId7"/>
          <a:srcRect t="12389" b="19694"/>
          <a:stretch/>
        </p:blipFill>
        <p:spPr>
          <a:xfrm>
            <a:off x="5283264" y="1601272"/>
            <a:ext cx="1443443" cy="604464"/>
          </a:xfrm>
          <a:prstGeom prst="rect">
            <a:avLst/>
          </a:prstGeom>
        </p:spPr>
      </p:pic>
      <p:sp>
        <p:nvSpPr>
          <p:cNvPr id="4" name="Footer Placeholder 3">
            <a:extLst>
              <a:ext uri="{FF2B5EF4-FFF2-40B4-BE49-F238E27FC236}">
                <a16:creationId xmlns:a16="http://schemas.microsoft.com/office/drawing/2014/main" id="{7022D801-97EB-2E0D-F7EE-A7BA9A781158}"/>
              </a:ext>
            </a:extLst>
          </p:cNvPr>
          <p:cNvSpPr>
            <a:spLocks noGrp="1"/>
          </p:cNvSpPr>
          <p:nvPr>
            <p:ph type="ftr" sz="quarter" idx="3"/>
          </p:nvPr>
        </p:nvSpPr>
        <p:spPr/>
        <p:txBody>
          <a:bodyPr/>
          <a:lstStyle/>
          <a:p>
            <a:r>
              <a:rPr lang="en-US" sz="1000" baseline="30000" dirty="0"/>
              <a:t>a </a:t>
            </a:r>
            <a:r>
              <a:rPr lang="en-US" sz="1000" dirty="0"/>
              <a:t>One patient with 302% increase from baseline TSS score represented by truncated bar to fit to scale (far right bar in 100 mg BID)</a:t>
            </a:r>
          </a:p>
          <a:p>
            <a:r>
              <a:rPr lang="en-US" sz="1000" dirty="0"/>
              <a:t>BID, twice daily; </a:t>
            </a:r>
            <a:r>
              <a:rPr lang="en-US" sz="1000" dirty="0" err="1"/>
              <a:t>QD</a:t>
            </a:r>
            <a:r>
              <a:rPr lang="en-US" sz="1000" dirty="0"/>
              <a:t>, once daily; </a:t>
            </a:r>
            <a:r>
              <a:rPr lang="en-US" sz="1000" dirty="0" err="1"/>
              <a:t>SVR</a:t>
            </a:r>
            <a:r>
              <a:rPr lang="en-US" sz="1000" dirty="0"/>
              <a:t>, spleen volume reduction; TSS, total symptom score</a:t>
            </a:r>
          </a:p>
          <a:p>
            <a:r>
              <a:rPr lang="en-US" sz="1000" dirty="0" err="1"/>
              <a:t>Gerds</a:t>
            </a:r>
            <a:r>
              <a:rPr lang="en-US" sz="1000" dirty="0"/>
              <a:t> AT, et al. </a:t>
            </a:r>
            <a:r>
              <a:rPr lang="en-US" sz="1000" i="1" dirty="0"/>
              <a:t>Blood Adv. </a:t>
            </a:r>
            <a:r>
              <a:rPr lang="en-US" sz="1000" dirty="0"/>
              <a:t>2020;4(22):5825-5835. doi:10.1182/bloodadvances.2020003314</a:t>
            </a:r>
          </a:p>
        </p:txBody>
      </p:sp>
    </p:spTree>
    <p:extLst>
      <p:ext uri="{BB962C8B-B14F-4D97-AF65-F5344CB8AC3E}">
        <p14:creationId xmlns:p14="http://schemas.microsoft.com/office/powerpoint/2010/main" val="2477166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BD2A82C-E84E-B749-A4DF-DDB1B57B8715}"/>
              </a:ext>
            </a:extLst>
          </p:cNvPr>
          <p:cNvSpPr>
            <a:spLocks noGrp="1"/>
          </p:cNvSpPr>
          <p:nvPr>
            <p:ph type="title"/>
          </p:nvPr>
        </p:nvSpPr>
        <p:spPr/>
        <p:txBody>
          <a:bodyPr/>
          <a:lstStyle/>
          <a:p>
            <a:r>
              <a:rPr lang="en-US" dirty="0" err="1"/>
              <a:t>PAC203</a:t>
            </a:r>
            <a:r>
              <a:rPr lang="en-US" dirty="0"/>
              <a:t>: Hematologic Stability/Improvement</a:t>
            </a:r>
          </a:p>
        </p:txBody>
      </p:sp>
      <p:sp>
        <p:nvSpPr>
          <p:cNvPr id="15" name="Content Placeholder 9">
            <a:extLst>
              <a:ext uri="{FF2B5EF4-FFF2-40B4-BE49-F238E27FC236}">
                <a16:creationId xmlns:a16="http://schemas.microsoft.com/office/drawing/2014/main" id="{27A181D3-2877-AB49-8BFD-4AECE7166C12}"/>
              </a:ext>
            </a:extLst>
          </p:cNvPr>
          <p:cNvSpPr txBox="1">
            <a:spLocks/>
          </p:cNvSpPr>
          <p:nvPr/>
        </p:nvSpPr>
        <p:spPr>
          <a:xfrm>
            <a:off x="533400" y="1820648"/>
            <a:ext cx="5444318" cy="337144"/>
          </a:xfrm>
          <a:prstGeom prst="rect">
            <a:avLst/>
          </a:prstGeom>
        </p:spPr>
        <p:txBody>
          <a:bodyPr vert="horz" lIns="0" tIns="0" rIns="0" bIns="0" rtlCol="0" anchor="ctr">
            <a:noAutofit/>
          </a:bodyPr>
          <a:lstStyle>
            <a:lvl1pPr marL="228600" indent="-228600" algn="l" defTabSz="914400" rtl="0" eaLnBrk="1" latinLnBrk="0" hangingPunct="1">
              <a:lnSpc>
                <a:spcPct val="90000"/>
              </a:lnSpc>
              <a:spcBef>
                <a:spcPts val="1000"/>
              </a:spcBef>
              <a:buClr>
                <a:schemeClr val="accent3"/>
              </a:buClr>
              <a:buFont typeface="Arial" panose="020B0604020202020204" pitchFamily="34" charset="0"/>
              <a:buChar char="•"/>
              <a:defRPr sz="2000" b="0" i="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3"/>
              </a:buClr>
              <a:buFont typeface="Courier New" panose="02070309020205020404" pitchFamily="49" charset="0"/>
              <a:buChar char="o"/>
              <a:defRPr sz="1600" b="0" i="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Arial" panose="020B0604020202020204" pitchFamily="34" charset="0"/>
              <a:buChar char="•"/>
              <a:defRPr sz="1600" b="0" i="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Courier New" panose="02070309020205020404" pitchFamily="49" charset="0"/>
              <a:buChar char="o"/>
              <a:defRPr sz="1600" b="0" i="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Arial" panose="020B0604020202020204" pitchFamily="34" charset="0"/>
              <a:buChar char="•"/>
              <a:defRPr sz="16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
                <a:srgbClr val="CA8341"/>
              </a:buClr>
              <a:buSzTx/>
              <a:buFont typeface="Arial" panose="020B0604020202020204" pitchFamily="34" charset="0"/>
              <a:buNone/>
              <a:tabLst/>
              <a:defRPr/>
            </a:pPr>
            <a:r>
              <a:rPr kumimoji="0" lang="en-US" sz="1500" b="1" i="0" u="none" strike="noStrike" kern="1200" cap="none" spc="0" normalizeH="0" baseline="0" noProof="0">
                <a:ln>
                  <a:noFill/>
                </a:ln>
                <a:solidFill>
                  <a:srgbClr val="404040"/>
                </a:solidFill>
                <a:effectLst/>
                <a:uLnTx/>
                <a:uFillTx/>
                <a:latin typeface="Franklin Gothic Book" panose="020B0503020102020204"/>
                <a:ea typeface="+mn-ea"/>
                <a:cs typeface="+mn-cs"/>
              </a:rPr>
              <a:t>Percent Change in Platelet Count From Baseline</a:t>
            </a:r>
            <a:endParaRPr kumimoji="0" lang="en-US" sz="1500" b="1" i="0" u="none" strike="noStrike" kern="1200" cap="none" spc="0" normalizeH="0" baseline="30000" noProof="0">
              <a:ln>
                <a:noFill/>
              </a:ln>
              <a:solidFill>
                <a:srgbClr val="404040"/>
              </a:solidFill>
              <a:effectLst/>
              <a:uLnTx/>
              <a:uFillTx/>
              <a:latin typeface="Franklin Gothic Book" panose="020B0503020102020204"/>
              <a:ea typeface="+mn-ea"/>
              <a:cs typeface="+mn-cs"/>
            </a:endParaRPr>
          </a:p>
        </p:txBody>
      </p:sp>
      <p:sp>
        <p:nvSpPr>
          <p:cNvPr id="16" name="Rectangle 15">
            <a:extLst>
              <a:ext uri="{FF2B5EF4-FFF2-40B4-BE49-F238E27FC236}">
                <a16:creationId xmlns:a16="http://schemas.microsoft.com/office/drawing/2014/main" id="{C9424CC7-481F-B144-A721-07810FF1CF90}"/>
              </a:ext>
            </a:extLst>
          </p:cNvPr>
          <p:cNvSpPr/>
          <p:nvPr/>
        </p:nvSpPr>
        <p:spPr>
          <a:xfrm>
            <a:off x="531286" y="1204376"/>
            <a:ext cx="5617557" cy="1015663"/>
          </a:xfrm>
          <a:prstGeom prst="rect">
            <a:avLst/>
          </a:prstGeom>
        </p:spPr>
        <p:txBody>
          <a:bodyPr vert="horz" lIns="91440" tIns="45720" rIns="91440" bIns="45720" rtlCol="0">
            <a:noAutofit/>
          </a:bodyPr>
          <a:lstStyle/>
          <a:p>
            <a:pPr marL="320040" marR="0" lvl="0" indent="-320040" algn="l" defTabSz="914400" rtl="0" eaLnBrk="1" fontAlgn="auto" latinLnBrk="0" hangingPunct="1">
              <a:lnSpc>
                <a:spcPct val="100000"/>
              </a:lnSpc>
              <a:spcBef>
                <a:spcPts val="300"/>
              </a:spcBef>
              <a:spcAft>
                <a:spcPts val="0"/>
              </a:spcAft>
              <a:buClr>
                <a:schemeClr val="accent2"/>
              </a:buClr>
              <a:buSzPct val="100000"/>
              <a:buFont typeface="Arial" panose="020B0604020202020204" pitchFamily="34" charset="0"/>
              <a:buChar char="•"/>
              <a:tabLst/>
              <a:defRPr/>
            </a:pPr>
            <a:r>
              <a:rPr kumimoji="0" lang="en-US" sz="1600" b="0" i="0" u="none" strike="noStrike" kern="1200" cap="none" spc="0" normalizeH="0" baseline="0" noProof="0" dirty="0">
                <a:ln>
                  <a:noFill/>
                </a:ln>
                <a:solidFill>
                  <a:srgbClr val="404040"/>
                </a:solidFill>
                <a:effectLst/>
                <a:uLnTx/>
                <a:uFillTx/>
                <a:latin typeface="Franklin Gothic Book" panose="020B0503020102020204"/>
                <a:ea typeface="+mn-ea"/>
                <a:cs typeface="+mn-cs"/>
              </a:rPr>
              <a:t>Platelet counts were stable for most patients on study, including those with severe thrombocytopenia</a:t>
            </a:r>
          </a:p>
        </p:txBody>
      </p:sp>
      <p:sp>
        <p:nvSpPr>
          <p:cNvPr id="19" name="Rectangle 18">
            <a:extLst>
              <a:ext uri="{FF2B5EF4-FFF2-40B4-BE49-F238E27FC236}">
                <a16:creationId xmlns:a16="http://schemas.microsoft.com/office/drawing/2014/main" id="{178785B5-B469-0641-9A53-E711F4B3FDFA}"/>
              </a:ext>
            </a:extLst>
          </p:cNvPr>
          <p:cNvSpPr/>
          <p:nvPr/>
        </p:nvSpPr>
        <p:spPr>
          <a:xfrm>
            <a:off x="6365622" y="1790991"/>
            <a:ext cx="5448300" cy="323165"/>
          </a:xfrm>
          <a:prstGeom prst="rect">
            <a:avLst/>
          </a:prstGeom>
        </p:spPr>
        <p:txBody>
          <a:bodyPr wrap="square"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404040"/>
                </a:solidFill>
                <a:effectLst/>
                <a:uLnTx/>
                <a:uFillTx/>
                <a:latin typeface="Franklin Gothic Book" panose="020B0503020102020204"/>
                <a:ea typeface="+mn-ea"/>
                <a:cs typeface="+mn-cs"/>
              </a:rPr>
              <a:t>Hgb Increases in Patients With Baseline Anemia (Hgb ≤10 g/dL)</a:t>
            </a:r>
            <a:endParaRPr kumimoji="0" lang="en-US" sz="1500" b="0" i="0" u="none" strike="noStrike" kern="1200" cap="none" spc="0" normalizeH="0" baseline="0" noProof="0" dirty="0">
              <a:ln>
                <a:noFill/>
              </a:ln>
              <a:solidFill>
                <a:srgbClr val="404040"/>
              </a:solidFill>
              <a:effectLst/>
              <a:uLnTx/>
              <a:uFillTx/>
              <a:latin typeface="Franklin Gothic Book" panose="020B0503020102020204"/>
              <a:ea typeface="+mn-ea"/>
              <a:cs typeface="+mn-cs"/>
            </a:endParaRPr>
          </a:p>
        </p:txBody>
      </p:sp>
      <p:graphicFrame>
        <p:nvGraphicFramePr>
          <p:cNvPr id="21" name="Chart 20">
            <a:extLst>
              <a:ext uri="{FF2B5EF4-FFF2-40B4-BE49-F238E27FC236}">
                <a16:creationId xmlns:a16="http://schemas.microsoft.com/office/drawing/2014/main" id="{4596BDF8-70BD-D34A-A6DA-E7453D71EBFC}"/>
              </a:ext>
            </a:extLst>
          </p:cNvPr>
          <p:cNvGraphicFramePr/>
          <p:nvPr>
            <p:extLst>
              <p:ext uri="{D42A27DB-BD31-4B8C-83A1-F6EECF244321}">
                <p14:modId xmlns:p14="http://schemas.microsoft.com/office/powerpoint/2010/main" val="3778012982"/>
              </p:ext>
            </p:extLst>
          </p:nvPr>
        </p:nvGraphicFramePr>
        <p:xfrm>
          <a:off x="5888534" y="2207424"/>
          <a:ext cx="4835425" cy="3414318"/>
        </p:xfrm>
        <a:graphic>
          <a:graphicData uri="http://schemas.openxmlformats.org/drawingml/2006/chart">
            <c:chart xmlns:c="http://schemas.openxmlformats.org/drawingml/2006/chart" xmlns:r="http://schemas.openxmlformats.org/officeDocument/2006/relationships" r:id="rId3"/>
          </a:graphicData>
        </a:graphic>
      </p:graphicFrame>
      <p:sp>
        <p:nvSpPr>
          <p:cNvPr id="18" name="Rectangle 17">
            <a:extLst>
              <a:ext uri="{FF2B5EF4-FFF2-40B4-BE49-F238E27FC236}">
                <a16:creationId xmlns:a16="http://schemas.microsoft.com/office/drawing/2014/main" id="{119F9816-F404-544B-A01F-208F21973CE1}"/>
              </a:ext>
            </a:extLst>
          </p:cNvPr>
          <p:cNvSpPr/>
          <p:nvPr/>
        </p:nvSpPr>
        <p:spPr>
          <a:xfrm>
            <a:off x="6208186" y="1189306"/>
            <a:ext cx="5605733" cy="1015663"/>
          </a:xfrm>
          <a:prstGeom prst="rect">
            <a:avLst/>
          </a:prstGeom>
        </p:spPr>
        <p:txBody>
          <a:bodyPr vert="horz" lIns="91440" tIns="45720" rIns="91440" bIns="45720" rtlCol="0">
            <a:noAutofit/>
          </a:bodyPr>
          <a:lstStyle/>
          <a:p>
            <a:pPr marL="320040" marR="0" lvl="0" indent="-320040" algn="l" defTabSz="914400" rtl="0" eaLnBrk="1" fontAlgn="auto" latinLnBrk="0" hangingPunct="1">
              <a:lnSpc>
                <a:spcPct val="100000"/>
              </a:lnSpc>
              <a:spcBef>
                <a:spcPts val="300"/>
              </a:spcBef>
              <a:spcAft>
                <a:spcPts val="0"/>
              </a:spcAft>
              <a:buClr>
                <a:schemeClr val="accent2"/>
              </a:buClr>
              <a:buSzPct val="100000"/>
              <a:buFont typeface="Arial" panose="020B0604020202020204" pitchFamily="34" charset="0"/>
              <a:buChar char="•"/>
              <a:tabLst/>
              <a:defRPr/>
            </a:pPr>
            <a:r>
              <a:rPr kumimoji="0" lang="en-US" sz="1600" b="0" i="0" u="none" strike="noStrike" kern="1200" cap="none" spc="0" normalizeH="0" baseline="0" noProof="0" dirty="0">
                <a:ln>
                  <a:noFill/>
                </a:ln>
                <a:solidFill>
                  <a:srgbClr val="404040"/>
                </a:solidFill>
                <a:effectLst/>
                <a:uLnTx/>
                <a:uFillTx/>
                <a:latin typeface="Franklin Gothic Book" panose="020B0503020102020204"/>
                <a:ea typeface="+mn-ea"/>
                <a:cs typeface="+mn-cs"/>
              </a:rPr>
              <a:t>Reductions in transfusion burden and achievement of transfusion independence occurred in patients in all arms</a:t>
            </a:r>
          </a:p>
        </p:txBody>
      </p:sp>
      <p:sp>
        <p:nvSpPr>
          <p:cNvPr id="25" name="Rectangle 24">
            <a:extLst>
              <a:ext uri="{FF2B5EF4-FFF2-40B4-BE49-F238E27FC236}">
                <a16:creationId xmlns:a16="http://schemas.microsoft.com/office/drawing/2014/main" id="{3BD1C020-053A-4A45-A9C8-AE3659E30C01}"/>
              </a:ext>
            </a:extLst>
          </p:cNvPr>
          <p:cNvSpPr/>
          <p:nvPr/>
        </p:nvSpPr>
        <p:spPr>
          <a:xfrm>
            <a:off x="10587477" y="2953027"/>
            <a:ext cx="1396410" cy="101566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04040"/>
                </a:solidFill>
                <a:effectLst/>
                <a:uLnTx/>
                <a:uFillTx/>
                <a:latin typeface="Franklin Gothic Book" panose="020B0503020102020204"/>
                <a:ea typeface="+mn-ea"/>
                <a:cs typeface="+mn-cs"/>
              </a:rPr>
              <a:t>LARGER INCREASES IN Hgb IN MORE PATIENTS AT </a:t>
            </a:r>
            <a:br>
              <a:rPr kumimoji="0" lang="en-US" sz="1200" b="1" i="0" u="none" strike="noStrike" kern="1200" cap="none" spc="0" normalizeH="0" baseline="0" noProof="0" dirty="0">
                <a:ln>
                  <a:noFill/>
                </a:ln>
                <a:solidFill>
                  <a:srgbClr val="404040"/>
                </a:solidFill>
                <a:effectLst/>
                <a:uLnTx/>
                <a:uFillTx/>
                <a:latin typeface="Franklin Gothic Book" panose="020B0503020102020204"/>
                <a:ea typeface="+mn-ea"/>
                <a:cs typeface="+mn-cs"/>
              </a:rPr>
            </a:br>
            <a:r>
              <a:rPr kumimoji="0" lang="en-US" sz="1200" b="1" i="0" u="none" strike="noStrike" kern="1200" cap="none" spc="0" normalizeH="0" baseline="0" noProof="0" dirty="0">
                <a:ln>
                  <a:noFill/>
                </a:ln>
                <a:solidFill>
                  <a:srgbClr val="404040"/>
                </a:solidFill>
                <a:effectLst/>
                <a:uLnTx/>
                <a:uFillTx/>
                <a:latin typeface="Franklin Gothic Book" panose="020B0503020102020204"/>
                <a:ea typeface="+mn-ea"/>
                <a:cs typeface="+mn-cs"/>
              </a:rPr>
              <a:t>200 MG BID</a:t>
            </a:r>
          </a:p>
        </p:txBody>
      </p:sp>
      <p:cxnSp>
        <p:nvCxnSpPr>
          <p:cNvPr id="26" name="Straight Connector 25">
            <a:extLst>
              <a:ext uri="{FF2B5EF4-FFF2-40B4-BE49-F238E27FC236}">
                <a16:creationId xmlns:a16="http://schemas.microsoft.com/office/drawing/2014/main" id="{9FC4A74D-38BF-C048-97FF-5811A7037270}"/>
              </a:ext>
            </a:extLst>
          </p:cNvPr>
          <p:cNvCxnSpPr>
            <a:cxnSpLocks/>
          </p:cNvCxnSpPr>
          <p:nvPr/>
        </p:nvCxnSpPr>
        <p:spPr>
          <a:xfrm>
            <a:off x="10587477" y="2374006"/>
            <a:ext cx="0" cy="217756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72CFC5AE-20B3-6540-844C-06F53C36B2EB}"/>
              </a:ext>
            </a:extLst>
          </p:cNvPr>
          <p:cNvSpPr/>
          <p:nvPr/>
        </p:nvSpPr>
        <p:spPr>
          <a:xfrm>
            <a:off x="7442355" y="5076593"/>
            <a:ext cx="2320682" cy="292388"/>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dirty="0">
                <a:ln>
                  <a:noFill/>
                </a:ln>
                <a:solidFill>
                  <a:srgbClr val="5A5A5A"/>
                </a:solidFill>
                <a:effectLst/>
                <a:uLnTx/>
                <a:uFillTx/>
                <a:latin typeface="Franklin Gothic Book" panose="020B0503020102020204"/>
                <a:ea typeface="+mn-ea"/>
                <a:cs typeface="+mn-cs"/>
              </a:rPr>
              <a:t>Baseline to Week 24</a:t>
            </a:r>
          </a:p>
        </p:txBody>
      </p:sp>
      <p:pic>
        <p:nvPicPr>
          <p:cNvPr id="3" name="Picture 2">
            <a:extLst>
              <a:ext uri="{FF2B5EF4-FFF2-40B4-BE49-F238E27FC236}">
                <a16:creationId xmlns:a16="http://schemas.microsoft.com/office/drawing/2014/main" id="{C6DFC511-92E6-1649-854D-21B53FB58731}"/>
              </a:ext>
            </a:extLst>
          </p:cNvPr>
          <p:cNvPicPr>
            <a:picLocks noChangeAspect="1"/>
          </p:cNvPicPr>
          <p:nvPr/>
        </p:nvPicPr>
        <p:blipFill>
          <a:blip r:embed="rId4"/>
          <a:stretch>
            <a:fillRect/>
          </a:stretch>
        </p:blipFill>
        <p:spPr>
          <a:xfrm>
            <a:off x="5658104" y="4032742"/>
            <a:ext cx="279400" cy="483645"/>
          </a:xfrm>
          <a:prstGeom prst="rect">
            <a:avLst/>
          </a:prstGeom>
        </p:spPr>
      </p:pic>
      <p:pic>
        <p:nvPicPr>
          <p:cNvPr id="7" name="Picture 6">
            <a:extLst>
              <a:ext uri="{FF2B5EF4-FFF2-40B4-BE49-F238E27FC236}">
                <a16:creationId xmlns:a16="http://schemas.microsoft.com/office/drawing/2014/main" id="{3D90C55B-4482-9C85-2364-A319B7FD639E}"/>
              </a:ext>
            </a:extLst>
          </p:cNvPr>
          <p:cNvPicPr>
            <a:picLocks noChangeAspect="1"/>
          </p:cNvPicPr>
          <p:nvPr/>
        </p:nvPicPr>
        <p:blipFill rotWithShape="1">
          <a:blip r:embed="rId5"/>
          <a:srcRect l="5077" t="11958" b="2597"/>
          <a:stretch/>
        </p:blipFill>
        <p:spPr>
          <a:xfrm>
            <a:off x="283718" y="2157792"/>
            <a:ext cx="5794820" cy="4013831"/>
          </a:xfrm>
          <a:prstGeom prst="rect">
            <a:avLst/>
          </a:prstGeom>
        </p:spPr>
      </p:pic>
      <p:sp>
        <p:nvSpPr>
          <p:cNvPr id="5" name="Footer Placeholder 4">
            <a:extLst>
              <a:ext uri="{FF2B5EF4-FFF2-40B4-BE49-F238E27FC236}">
                <a16:creationId xmlns:a16="http://schemas.microsoft.com/office/drawing/2014/main" id="{460DBBAB-2FC1-115F-9A88-EC97999E29AE}"/>
              </a:ext>
            </a:extLst>
          </p:cNvPr>
          <p:cNvSpPr>
            <a:spLocks noGrp="1"/>
          </p:cNvSpPr>
          <p:nvPr>
            <p:ph type="ftr" sz="quarter" idx="3"/>
          </p:nvPr>
        </p:nvSpPr>
        <p:spPr/>
        <p:txBody>
          <a:bodyPr/>
          <a:lstStyle/>
          <a:p>
            <a:r>
              <a:rPr lang="en-US" dirty="0"/>
              <a:t>Hgb, hemoglobin; </a:t>
            </a:r>
            <a:r>
              <a:rPr lang="en-US" dirty="0" err="1"/>
              <a:t>IQR</a:t>
            </a:r>
            <a:r>
              <a:rPr lang="en-US" dirty="0"/>
              <a:t>, interquartile range; PAC, </a:t>
            </a:r>
            <a:r>
              <a:rPr lang="en-US" dirty="0" err="1"/>
              <a:t>pacritinib</a:t>
            </a:r>
            <a:endParaRPr lang="en-US" dirty="0"/>
          </a:p>
          <a:p>
            <a:r>
              <a:rPr lang="en-US" dirty="0" err="1"/>
              <a:t>Gerds</a:t>
            </a:r>
            <a:r>
              <a:rPr lang="en-US" dirty="0"/>
              <a:t> AT, et al. </a:t>
            </a:r>
            <a:r>
              <a:rPr lang="en-US" i="1" dirty="0"/>
              <a:t>Blood Adv. </a:t>
            </a:r>
            <a:r>
              <a:rPr lang="en-US" dirty="0"/>
              <a:t>2020;4(22):5825-5835. doi:10.1182/bloodadvances.2020003314</a:t>
            </a:r>
          </a:p>
        </p:txBody>
      </p:sp>
    </p:spTree>
    <p:extLst>
      <p:ext uri="{BB962C8B-B14F-4D97-AF65-F5344CB8AC3E}">
        <p14:creationId xmlns:p14="http://schemas.microsoft.com/office/powerpoint/2010/main" val="4080349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E9133-B860-A6EF-3F26-CFF1EBBE43B2}"/>
              </a:ext>
            </a:extLst>
          </p:cNvPr>
          <p:cNvSpPr>
            <a:spLocks noGrp="1"/>
          </p:cNvSpPr>
          <p:nvPr>
            <p:ph type="title"/>
          </p:nvPr>
        </p:nvSpPr>
        <p:spPr/>
        <p:txBody>
          <a:bodyPr/>
          <a:lstStyle/>
          <a:p>
            <a:r>
              <a:rPr lang="en-US" dirty="0"/>
              <a:t>MOMENTUM Study Design: Momelotinib vs Danazol</a:t>
            </a:r>
          </a:p>
        </p:txBody>
      </p:sp>
      <p:pic>
        <p:nvPicPr>
          <p:cNvPr id="5" name="Picture 4">
            <a:extLst>
              <a:ext uri="{FF2B5EF4-FFF2-40B4-BE49-F238E27FC236}">
                <a16:creationId xmlns:a16="http://schemas.microsoft.com/office/drawing/2014/main" id="{3134431B-5DF9-6266-CB2D-32778D80D998}"/>
              </a:ext>
            </a:extLst>
          </p:cNvPr>
          <p:cNvPicPr>
            <a:picLocks noChangeAspect="1"/>
          </p:cNvPicPr>
          <p:nvPr/>
        </p:nvPicPr>
        <p:blipFill rotWithShape="1">
          <a:blip r:embed="rId2"/>
          <a:srcRect l="89" t="1665" r="-89" b="1378"/>
          <a:stretch/>
        </p:blipFill>
        <p:spPr>
          <a:xfrm>
            <a:off x="738187" y="1115089"/>
            <a:ext cx="10715625" cy="4991101"/>
          </a:xfrm>
          <a:prstGeom prst="rect">
            <a:avLst/>
          </a:prstGeom>
        </p:spPr>
      </p:pic>
      <p:sp>
        <p:nvSpPr>
          <p:cNvPr id="3" name="Footer Placeholder 2">
            <a:extLst>
              <a:ext uri="{FF2B5EF4-FFF2-40B4-BE49-F238E27FC236}">
                <a16:creationId xmlns:a16="http://schemas.microsoft.com/office/drawing/2014/main" id="{39B35771-BB81-0C67-B6CC-1705ED2EDAE9}"/>
              </a:ext>
            </a:extLst>
          </p:cNvPr>
          <p:cNvSpPr>
            <a:spLocks noGrp="1"/>
          </p:cNvSpPr>
          <p:nvPr>
            <p:ph type="ftr" sz="quarter" idx="3"/>
          </p:nvPr>
        </p:nvSpPr>
        <p:spPr/>
        <p:txBody>
          <a:bodyPr/>
          <a:lstStyle/>
          <a:p>
            <a:r>
              <a:rPr lang="en-US" dirty="0" err="1"/>
              <a:t>Verstovsek</a:t>
            </a:r>
            <a:r>
              <a:rPr lang="en-US" dirty="0"/>
              <a:t> S, et al. </a:t>
            </a:r>
            <a:r>
              <a:rPr lang="en-US" dirty="0" err="1"/>
              <a:t>EHA</a:t>
            </a:r>
            <a:r>
              <a:rPr lang="en-US" dirty="0"/>
              <a:t> 2022. Abstract S195.  </a:t>
            </a:r>
          </a:p>
          <a:p>
            <a:r>
              <a:rPr lang="en-US" dirty="0" err="1"/>
              <a:t>Verstovsek</a:t>
            </a:r>
            <a:r>
              <a:rPr lang="en-US" dirty="0"/>
              <a:t> S. </a:t>
            </a:r>
            <a:r>
              <a:rPr lang="en-US" i="1" dirty="0"/>
              <a:t>Future Oncol</a:t>
            </a:r>
            <a:r>
              <a:rPr lang="en-US" dirty="0"/>
              <a:t>. 2021;17(12):1449-1458. doi:10.2217/fon-2020-1048 </a:t>
            </a:r>
          </a:p>
        </p:txBody>
      </p:sp>
    </p:spTree>
    <p:extLst>
      <p:ext uri="{BB962C8B-B14F-4D97-AF65-F5344CB8AC3E}">
        <p14:creationId xmlns:p14="http://schemas.microsoft.com/office/powerpoint/2010/main" val="754049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E9133-B860-A6EF-3F26-CFF1EBBE43B2}"/>
              </a:ext>
            </a:extLst>
          </p:cNvPr>
          <p:cNvSpPr>
            <a:spLocks noGrp="1"/>
          </p:cNvSpPr>
          <p:nvPr>
            <p:ph type="title"/>
          </p:nvPr>
        </p:nvSpPr>
        <p:spPr/>
        <p:txBody>
          <a:bodyPr/>
          <a:lstStyle/>
          <a:p>
            <a:r>
              <a:rPr lang="en-US" dirty="0"/>
              <a:t>MOMENTUM: Transfusion Independence* at Week 24, Mean Hemoglobin Over Time</a:t>
            </a:r>
          </a:p>
        </p:txBody>
      </p:sp>
      <p:pic>
        <p:nvPicPr>
          <p:cNvPr id="7" name="Picture 6">
            <a:extLst>
              <a:ext uri="{FF2B5EF4-FFF2-40B4-BE49-F238E27FC236}">
                <a16:creationId xmlns:a16="http://schemas.microsoft.com/office/drawing/2014/main" id="{A667C61D-8D87-014B-318E-842AF006868C}"/>
              </a:ext>
            </a:extLst>
          </p:cNvPr>
          <p:cNvPicPr>
            <a:picLocks noChangeAspect="1"/>
          </p:cNvPicPr>
          <p:nvPr/>
        </p:nvPicPr>
        <p:blipFill>
          <a:blip r:embed="rId2"/>
          <a:stretch>
            <a:fillRect/>
          </a:stretch>
        </p:blipFill>
        <p:spPr>
          <a:xfrm>
            <a:off x="609600" y="1542732"/>
            <a:ext cx="10956415" cy="4486149"/>
          </a:xfrm>
          <a:prstGeom prst="rect">
            <a:avLst/>
          </a:prstGeom>
        </p:spPr>
      </p:pic>
      <p:sp>
        <p:nvSpPr>
          <p:cNvPr id="5" name="Footer Placeholder 4">
            <a:extLst>
              <a:ext uri="{FF2B5EF4-FFF2-40B4-BE49-F238E27FC236}">
                <a16:creationId xmlns:a16="http://schemas.microsoft.com/office/drawing/2014/main" id="{3CF3343D-AA16-42EE-FF64-FED360383C07}"/>
              </a:ext>
            </a:extLst>
          </p:cNvPr>
          <p:cNvSpPr>
            <a:spLocks noGrp="1"/>
          </p:cNvSpPr>
          <p:nvPr>
            <p:ph type="ftr" sz="quarter" idx="3"/>
          </p:nvPr>
        </p:nvSpPr>
        <p:spPr/>
        <p:txBody>
          <a:bodyPr/>
          <a:lstStyle/>
          <a:p>
            <a:r>
              <a:rPr lang="en-US" dirty="0" err="1"/>
              <a:t>Verstovsek</a:t>
            </a:r>
            <a:r>
              <a:rPr lang="en-US" dirty="0"/>
              <a:t> S, et al. </a:t>
            </a:r>
            <a:r>
              <a:rPr lang="en-US" dirty="0" err="1"/>
              <a:t>EHA</a:t>
            </a:r>
            <a:r>
              <a:rPr lang="en-US" dirty="0"/>
              <a:t> 2022. Abstract S195.  </a:t>
            </a:r>
          </a:p>
          <a:p>
            <a:r>
              <a:rPr lang="en-US" dirty="0" err="1"/>
              <a:t>Verstovsek</a:t>
            </a:r>
            <a:r>
              <a:rPr lang="en-US" dirty="0"/>
              <a:t> S. </a:t>
            </a:r>
            <a:r>
              <a:rPr lang="en-US" i="1" dirty="0"/>
              <a:t>Future Oncol. </a:t>
            </a:r>
            <a:r>
              <a:rPr lang="en-US" dirty="0"/>
              <a:t>2021;17(12):1449-1458. doi:2217/fon-2020-1048 </a:t>
            </a:r>
          </a:p>
        </p:txBody>
      </p:sp>
    </p:spTree>
    <p:extLst>
      <p:ext uri="{BB962C8B-B14F-4D97-AF65-F5344CB8AC3E}">
        <p14:creationId xmlns:p14="http://schemas.microsoft.com/office/powerpoint/2010/main" val="1190150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76494-A24A-85C6-0DA3-1991B6F52BAE}"/>
              </a:ext>
            </a:extLst>
          </p:cNvPr>
          <p:cNvSpPr>
            <a:spLocks noGrp="1"/>
          </p:cNvSpPr>
          <p:nvPr>
            <p:ph type="title"/>
          </p:nvPr>
        </p:nvSpPr>
        <p:spPr/>
        <p:txBody>
          <a:bodyPr/>
          <a:lstStyle/>
          <a:p>
            <a:r>
              <a:rPr lang="en-US" dirty="0"/>
              <a:t>MOMENTUM: Total Symptom Score Response Rate*</a:t>
            </a:r>
            <a:br>
              <a:rPr lang="en-US" dirty="0"/>
            </a:br>
            <a:r>
              <a:rPr lang="en-US" dirty="0"/>
              <a:t>at Week 24</a:t>
            </a:r>
          </a:p>
        </p:txBody>
      </p:sp>
      <p:pic>
        <p:nvPicPr>
          <p:cNvPr id="6" name="Picture 5">
            <a:extLst>
              <a:ext uri="{FF2B5EF4-FFF2-40B4-BE49-F238E27FC236}">
                <a16:creationId xmlns:a16="http://schemas.microsoft.com/office/drawing/2014/main" id="{B6DB7E6D-4150-0D59-098A-EC832B3B2BDF}"/>
              </a:ext>
            </a:extLst>
          </p:cNvPr>
          <p:cNvPicPr>
            <a:picLocks noChangeAspect="1"/>
          </p:cNvPicPr>
          <p:nvPr/>
        </p:nvPicPr>
        <p:blipFill>
          <a:blip r:embed="rId2"/>
          <a:stretch>
            <a:fillRect/>
          </a:stretch>
        </p:blipFill>
        <p:spPr>
          <a:xfrm>
            <a:off x="938212" y="1408562"/>
            <a:ext cx="10315575" cy="4924307"/>
          </a:xfrm>
          <a:prstGeom prst="rect">
            <a:avLst/>
          </a:prstGeom>
        </p:spPr>
      </p:pic>
      <p:sp>
        <p:nvSpPr>
          <p:cNvPr id="4" name="Footer Placeholder 3">
            <a:extLst>
              <a:ext uri="{FF2B5EF4-FFF2-40B4-BE49-F238E27FC236}">
                <a16:creationId xmlns:a16="http://schemas.microsoft.com/office/drawing/2014/main" id="{DDFDB4C5-BA0D-2702-6122-0683AFDC5181}"/>
              </a:ext>
            </a:extLst>
          </p:cNvPr>
          <p:cNvSpPr>
            <a:spLocks noGrp="1"/>
          </p:cNvSpPr>
          <p:nvPr>
            <p:ph type="ftr" sz="quarter" idx="3"/>
          </p:nvPr>
        </p:nvSpPr>
        <p:spPr/>
        <p:txBody>
          <a:bodyPr/>
          <a:lstStyle/>
          <a:p>
            <a:r>
              <a:rPr lang="nl-NL" dirty="0"/>
              <a:t>Verstovsek S, et al. EHA 2022. Abstract S195. </a:t>
            </a:r>
          </a:p>
        </p:txBody>
      </p:sp>
    </p:spTree>
    <p:extLst>
      <p:ext uri="{BB962C8B-B14F-4D97-AF65-F5344CB8AC3E}">
        <p14:creationId xmlns:p14="http://schemas.microsoft.com/office/powerpoint/2010/main" val="2871161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76494-A24A-85C6-0DA3-1991B6F52BAE}"/>
              </a:ext>
            </a:extLst>
          </p:cNvPr>
          <p:cNvSpPr>
            <a:spLocks noGrp="1"/>
          </p:cNvSpPr>
          <p:nvPr>
            <p:ph type="title"/>
          </p:nvPr>
        </p:nvSpPr>
        <p:spPr/>
        <p:txBody>
          <a:bodyPr/>
          <a:lstStyle/>
          <a:p>
            <a:r>
              <a:rPr lang="en-US"/>
              <a:t>MOMENTUM: Spleen Response Rate* at Week 24</a:t>
            </a:r>
          </a:p>
        </p:txBody>
      </p:sp>
      <p:pic>
        <p:nvPicPr>
          <p:cNvPr id="4" name="Picture 3">
            <a:extLst>
              <a:ext uri="{FF2B5EF4-FFF2-40B4-BE49-F238E27FC236}">
                <a16:creationId xmlns:a16="http://schemas.microsoft.com/office/drawing/2014/main" id="{2E85CC2F-C499-C0CC-93E2-92C272E064CD}"/>
              </a:ext>
            </a:extLst>
          </p:cNvPr>
          <p:cNvPicPr>
            <a:picLocks noChangeAspect="1"/>
          </p:cNvPicPr>
          <p:nvPr/>
        </p:nvPicPr>
        <p:blipFill>
          <a:blip r:embed="rId2"/>
          <a:stretch>
            <a:fillRect/>
          </a:stretch>
        </p:blipFill>
        <p:spPr>
          <a:xfrm>
            <a:off x="828676" y="1284045"/>
            <a:ext cx="10525124" cy="5152773"/>
          </a:xfrm>
          <a:prstGeom prst="rect">
            <a:avLst/>
          </a:prstGeom>
        </p:spPr>
      </p:pic>
      <p:sp>
        <p:nvSpPr>
          <p:cNvPr id="6" name="Footer Placeholder 5">
            <a:extLst>
              <a:ext uri="{FF2B5EF4-FFF2-40B4-BE49-F238E27FC236}">
                <a16:creationId xmlns:a16="http://schemas.microsoft.com/office/drawing/2014/main" id="{5C2D9810-57E7-26C0-1B19-9AFC2EB3F0ED}"/>
              </a:ext>
            </a:extLst>
          </p:cNvPr>
          <p:cNvSpPr>
            <a:spLocks noGrp="1"/>
          </p:cNvSpPr>
          <p:nvPr>
            <p:ph type="ftr" sz="quarter" idx="3"/>
          </p:nvPr>
        </p:nvSpPr>
        <p:spPr/>
        <p:txBody>
          <a:bodyPr/>
          <a:lstStyle/>
          <a:p>
            <a:r>
              <a:rPr lang="nl-NL" dirty="0"/>
              <a:t>Verstovsek S, et al. EHA 2022. Abstract S195. </a:t>
            </a:r>
          </a:p>
        </p:txBody>
      </p:sp>
    </p:spTree>
    <p:extLst>
      <p:ext uri="{BB962C8B-B14F-4D97-AF65-F5344CB8AC3E}">
        <p14:creationId xmlns:p14="http://schemas.microsoft.com/office/powerpoint/2010/main" val="3441596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80A1B-5521-9E9D-14C5-43BB01A15C2D}"/>
              </a:ext>
            </a:extLst>
          </p:cNvPr>
          <p:cNvSpPr>
            <a:spLocks noGrp="1"/>
          </p:cNvSpPr>
          <p:nvPr>
            <p:ph type="title"/>
          </p:nvPr>
        </p:nvSpPr>
        <p:spPr/>
        <p:txBody>
          <a:bodyPr/>
          <a:lstStyle/>
          <a:p>
            <a:r>
              <a:rPr lang="en-US">
                <a:solidFill>
                  <a:schemeClr val="tx2"/>
                </a:solidFill>
              </a:rPr>
              <a:t>Summary</a:t>
            </a:r>
          </a:p>
        </p:txBody>
      </p:sp>
      <p:sp>
        <p:nvSpPr>
          <p:cNvPr id="4" name="Content Placeholder 3">
            <a:extLst>
              <a:ext uri="{FF2B5EF4-FFF2-40B4-BE49-F238E27FC236}">
                <a16:creationId xmlns:a16="http://schemas.microsoft.com/office/drawing/2014/main" id="{9A0B0BC1-F989-E1AB-1AB3-B9AF0E04DCBB}"/>
              </a:ext>
            </a:extLst>
          </p:cNvPr>
          <p:cNvSpPr>
            <a:spLocks noGrp="1"/>
          </p:cNvSpPr>
          <p:nvPr>
            <p:ph idx="1"/>
          </p:nvPr>
        </p:nvSpPr>
        <p:spPr>
          <a:xfrm>
            <a:off x="609600" y="1477906"/>
            <a:ext cx="10744200" cy="4880364"/>
          </a:xfrm>
        </p:spPr>
        <p:txBody>
          <a:bodyPr>
            <a:normAutofit lnSpcReduction="10000"/>
          </a:bodyPr>
          <a:lstStyle/>
          <a:p>
            <a:pPr>
              <a:spcBef>
                <a:spcPts val="2400"/>
              </a:spcBef>
            </a:pPr>
            <a:r>
              <a:rPr lang="en-US" dirty="0"/>
              <a:t>Cytopenia in myelofibrosis is a marker of poor prognosis disease</a:t>
            </a:r>
          </a:p>
          <a:p>
            <a:pPr>
              <a:spcBef>
                <a:spcPts val="2400"/>
              </a:spcBef>
            </a:pPr>
            <a:r>
              <a:rPr lang="en-US" dirty="0"/>
              <a:t>Cytopenic myelofibrosis patients may not be able to access standard drugs or maintain duration of benefit</a:t>
            </a:r>
          </a:p>
          <a:p>
            <a:pPr>
              <a:spcBef>
                <a:spcPts val="2400"/>
              </a:spcBef>
            </a:pPr>
            <a:r>
              <a:rPr lang="en-US" dirty="0"/>
              <a:t>Standard treatment options are limited</a:t>
            </a:r>
          </a:p>
          <a:p>
            <a:pPr>
              <a:spcBef>
                <a:spcPts val="2400"/>
              </a:spcBef>
            </a:pPr>
            <a:r>
              <a:rPr lang="en-US" dirty="0"/>
              <a:t>New therapeutic options have recently been developed: </a:t>
            </a:r>
          </a:p>
          <a:p>
            <a:pPr marL="457200" indent="-457200">
              <a:spcBef>
                <a:spcPts val="2400"/>
              </a:spcBef>
              <a:buAutoNum type="arabicPeriod"/>
            </a:pPr>
            <a:r>
              <a:rPr lang="en-US" dirty="0"/>
              <a:t>Pacritinib was granted accelerated approval as therapy for myelofibrosis patients with low platelets</a:t>
            </a:r>
          </a:p>
          <a:p>
            <a:pPr marL="457200" indent="-457200">
              <a:spcBef>
                <a:spcPts val="2400"/>
              </a:spcBef>
              <a:buAutoNum type="arabicPeriod"/>
            </a:pPr>
            <a:r>
              <a:rPr lang="en-US" dirty="0"/>
              <a:t>Momelotinib is under FDA review for approval as therapy for myelofibrosis patients with symptoms and anemia</a:t>
            </a:r>
          </a:p>
        </p:txBody>
      </p:sp>
    </p:spTree>
    <p:extLst>
      <p:ext uri="{BB962C8B-B14F-4D97-AF65-F5344CB8AC3E}">
        <p14:creationId xmlns:p14="http://schemas.microsoft.com/office/powerpoint/2010/main" val="2351238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24064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F43D90C-65B7-49E5-8FB1-B8250C342B7A}"/>
              </a:ext>
            </a:extLst>
          </p:cNvPr>
          <p:cNvSpPr>
            <a:spLocks noGrp="1"/>
          </p:cNvSpPr>
          <p:nvPr>
            <p:ph type="title"/>
          </p:nvPr>
        </p:nvSpPr>
        <p:spPr>
          <a:xfrm>
            <a:off x="609600" y="92825"/>
            <a:ext cx="10744200" cy="1185577"/>
          </a:xfrm>
        </p:spPr>
        <p:txBody>
          <a:bodyPr/>
          <a:lstStyle/>
          <a:p>
            <a:r>
              <a:rPr lang="en-US" dirty="0"/>
              <a:t>Current Treatment for Myelofibrosis</a:t>
            </a:r>
          </a:p>
        </p:txBody>
      </p:sp>
      <p:sp>
        <p:nvSpPr>
          <p:cNvPr id="12" name="Star: 5 Points 11">
            <a:extLst>
              <a:ext uri="{FF2B5EF4-FFF2-40B4-BE49-F238E27FC236}">
                <a16:creationId xmlns:a16="http://schemas.microsoft.com/office/drawing/2014/main" id="{C8C8D42A-7953-4FC2-A280-A69B9FE5EC38}"/>
              </a:ext>
            </a:extLst>
          </p:cNvPr>
          <p:cNvSpPr/>
          <p:nvPr/>
        </p:nvSpPr>
        <p:spPr>
          <a:xfrm>
            <a:off x="884543" y="5782228"/>
            <a:ext cx="324851" cy="354507"/>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666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 Placeholder 7">
            <a:extLst>
              <a:ext uri="{FF2B5EF4-FFF2-40B4-BE49-F238E27FC236}">
                <a16:creationId xmlns:a16="http://schemas.microsoft.com/office/drawing/2014/main" id="{783048B0-779D-4455-AF65-49A6ED5764C5}"/>
              </a:ext>
            </a:extLst>
          </p:cNvPr>
          <p:cNvSpPr txBox="1">
            <a:spLocks/>
          </p:cNvSpPr>
          <p:nvPr/>
        </p:nvSpPr>
        <p:spPr>
          <a:xfrm>
            <a:off x="1169447" y="5909936"/>
            <a:ext cx="6807489" cy="3302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Calibri Light" panose="020F0302020204030204" pitchFamily="34" charset="0"/>
              </a:rPr>
              <a:t>FEDRATINIB, RUXOLITINIB, PACRITINIB</a:t>
            </a:r>
            <a:endParaRPr kumimoji="0" 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Calibri Light" panose="020F0302020204030204" pitchFamily="34" charset="0"/>
            </a:endParaRPr>
          </a:p>
        </p:txBody>
      </p:sp>
      <p:sp>
        <p:nvSpPr>
          <p:cNvPr id="96" name="Star: 5 Points 95">
            <a:extLst>
              <a:ext uri="{FF2B5EF4-FFF2-40B4-BE49-F238E27FC236}">
                <a16:creationId xmlns:a16="http://schemas.microsoft.com/office/drawing/2014/main" id="{4B019D63-2A42-5ECE-4869-626F9BE45A82}"/>
              </a:ext>
            </a:extLst>
          </p:cNvPr>
          <p:cNvSpPr/>
          <p:nvPr/>
        </p:nvSpPr>
        <p:spPr>
          <a:xfrm>
            <a:off x="11577375" y="3574518"/>
            <a:ext cx="324851" cy="354507"/>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666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7" name="Oval 96">
            <a:extLst>
              <a:ext uri="{FF2B5EF4-FFF2-40B4-BE49-F238E27FC236}">
                <a16:creationId xmlns:a16="http://schemas.microsoft.com/office/drawing/2014/main" id="{CAA844E5-92BB-7203-B376-A61FAC34058F}"/>
              </a:ext>
            </a:extLst>
          </p:cNvPr>
          <p:cNvSpPr/>
          <p:nvPr/>
        </p:nvSpPr>
        <p:spPr>
          <a:xfrm>
            <a:off x="8343440" y="3412157"/>
            <a:ext cx="1190907" cy="1308561"/>
          </a:xfrm>
          <a:prstGeom prst="ellipse">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666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98" name="Group 97">
            <a:extLst>
              <a:ext uri="{FF2B5EF4-FFF2-40B4-BE49-F238E27FC236}">
                <a16:creationId xmlns:a16="http://schemas.microsoft.com/office/drawing/2014/main" id="{2ACA23DA-2D23-6368-74C1-834D92A6518A}"/>
              </a:ext>
            </a:extLst>
          </p:cNvPr>
          <p:cNvGrpSpPr/>
          <p:nvPr/>
        </p:nvGrpSpPr>
        <p:grpSpPr>
          <a:xfrm>
            <a:off x="529825" y="1186326"/>
            <a:ext cx="10984971" cy="4283759"/>
            <a:chOff x="529825" y="1186326"/>
            <a:chExt cx="10984971" cy="4283759"/>
          </a:xfrm>
        </p:grpSpPr>
        <p:sp>
          <p:nvSpPr>
            <p:cNvPr id="99" name="TextBox 98">
              <a:extLst>
                <a:ext uri="{FF2B5EF4-FFF2-40B4-BE49-F238E27FC236}">
                  <a16:creationId xmlns:a16="http://schemas.microsoft.com/office/drawing/2014/main" id="{A722BDDF-623F-0783-34B5-E1F346C53ABA}"/>
                </a:ext>
              </a:extLst>
            </p:cNvPr>
            <p:cNvSpPr txBox="1"/>
            <p:nvPr/>
          </p:nvSpPr>
          <p:spPr>
            <a:xfrm>
              <a:off x="529825" y="3006638"/>
              <a:ext cx="1038105" cy="292388"/>
            </a:xfrm>
            <a:prstGeom prst="rect">
              <a:avLst/>
            </a:prstGeom>
            <a:noFill/>
          </p:spPr>
          <p:txBody>
            <a:bodyPr wrap="none" rtlCol="0">
              <a:spAutoFit/>
            </a:bodyPr>
            <a:lstStyle/>
            <a:p>
              <a:r>
                <a:rPr lang="en-US" sz="1300" b="1" spc="-20" dirty="0">
                  <a:solidFill>
                    <a:srgbClr val="000000"/>
                  </a:solidFill>
                </a:rPr>
                <a:t>Higher-risk</a:t>
              </a:r>
            </a:p>
          </p:txBody>
        </p:sp>
        <p:sp>
          <p:nvSpPr>
            <p:cNvPr id="100" name="TextBox 99">
              <a:extLst>
                <a:ext uri="{FF2B5EF4-FFF2-40B4-BE49-F238E27FC236}">
                  <a16:creationId xmlns:a16="http://schemas.microsoft.com/office/drawing/2014/main" id="{E23FEDDD-9A82-9C2F-BD6E-F9D9C1F43B17}"/>
                </a:ext>
              </a:extLst>
            </p:cNvPr>
            <p:cNvSpPr txBox="1"/>
            <p:nvPr/>
          </p:nvSpPr>
          <p:spPr>
            <a:xfrm>
              <a:off x="1767810" y="2346003"/>
              <a:ext cx="1286571" cy="1438855"/>
            </a:xfrm>
            <a:prstGeom prst="rect">
              <a:avLst/>
            </a:prstGeom>
            <a:noFill/>
          </p:spPr>
          <p:txBody>
            <a:bodyPr wrap="none" rtlCol="0">
              <a:spAutoFit/>
            </a:bodyPr>
            <a:lstStyle/>
            <a:p>
              <a:pPr>
                <a:lnSpc>
                  <a:spcPts val="1500"/>
                </a:lnSpc>
              </a:pPr>
              <a:r>
                <a:rPr lang="en-US" sz="1300" b="1" spc="-20" dirty="0">
                  <a:solidFill>
                    <a:srgbClr val="000000"/>
                  </a:solidFill>
                </a:rPr>
                <a:t>Assess</a:t>
              </a:r>
            </a:p>
            <a:p>
              <a:pPr>
                <a:lnSpc>
                  <a:spcPts val="1500"/>
                </a:lnSpc>
              </a:pPr>
              <a:r>
                <a:rPr lang="en-US" sz="1300" b="1" spc="-20" dirty="0">
                  <a:solidFill>
                    <a:srgbClr val="000000"/>
                  </a:solidFill>
                </a:rPr>
                <a:t>symptom</a:t>
              </a:r>
            </a:p>
            <a:p>
              <a:pPr>
                <a:lnSpc>
                  <a:spcPts val="1500"/>
                </a:lnSpc>
              </a:pPr>
              <a:r>
                <a:rPr lang="en-US" sz="1300" b="1" spc="-20" dirty="0">
                  <a:solidFill>
                    <a:srgbClr val="000000"/>
                  </a:solidFill>
                </a:rPr>
                <a:t>burden using</a:t>
              </a:r>
            </a:p>
            <a:p>
              <a:pPr>
                <a:lnSpc>
                  <a:spcPts val="1500"/>
                </a:lnSpc>
              </a:pPr>
              <a:r>
                <a:rPr lang="en-US" sz="1300" b="1" spc="-20" dirty="0" err="1">
                  <a:solidFill>
                    <a:srgbClr val="000000"/>
                  </a:solidFill>
                </a:rPr>
                <a:t>MPN-SAF</a:t>
              </a:r>
              <a:r>
                <a:rPr lang="en-US" sz="1300" b="1" spc="-20" dirty="0">
                  <a:solidFill>
                    <a:srgbClr val="000000"/>
                  </a:solidFill>
                </a:rPr>
                <a:t> TSS</a:t>
              </a:r>
            </a:p>
            <a:p>
              <a:pPr>
                <a:lnSpc>
                  <a:spcPts val="1500"/>
                </a:lnSpc>
              </a:pPr>
              <a:r>
                <a:rPr lang="en-US" sz="1300" b="1" spc="-20" dirty="0">
                  <a:solidFill>
                    <a:srgbClr val="000000"/>
                  </a:solidFill>
                </a:rPr>
                <a:t>(MPN-10;)</a:t>
              </a:r>
            </a:p>
            <a:p>
              <a:pPr>
                <a:lnSpc>
                  <a:spcPts val="1500"/>
                </a:lnSpc>
              </a:pPr>
              <a:r>
                <a:rPr lang="en-US" sz="1300" b="1" spc="-20" dirty="0">
                  <a:solidFill>
                    <a:srgbClr val="000000"/>
                  </a:solidFill>
                </a:rPr>
                <a:t>if not done</a:t>
              </a:r>
            </a:p>
            <a:p>
              <a:pPr>
                <a:lnSpc>
                  <a:spcPts val="1500"/>
                </a:lnSpc>
              </a:pPr>
              <a:r>
                <a:rPr lang="en-US" sz="1300" b="1" spc="-20" dirty="0">
                  <a:solidFill>
                    <a:srgbClr val="000000"/>
                  </a:solidFill>
                </a:rPr>
                <a:t>previously</a:t>
              </a:r>
            </a:p>
          </p:txBody>
        </p:sp>
        <p:sp>
          <p:nvSpPr>
            <p:cNvPr id="101" name="TextBox 100">
              <a:extLst>
                <a:ext uri="{FF2B5EF4-FFF2-40B4-BE49-F238E27FC236}">
                  <a16:creationId xmlns:a16="http://schemas.microsoft.com/office/drawing/2014/main" id="{7268D6DE-2654-AB7F-18B3-11171C7F0B33}"/>
                </a:ext>
              </a:extLst>
            </p:cNvPr>
            <p:cNvSpPr txBox="1"/>
            <p:nvPr/>
          </p:nvSpPr>
          <p:spPr>
            <a:xfrm>
              <a:off x="3210391" y="1823273"/>
              <a:ext cx="1054135" cy="477054"/>
            </a:xfrm>
            <a:prstGeom prst="rect">
              <a:avLst/>
            </a:prstGeom>
            <a:noFill/>
          </p:spPr>
          <p:txBody>
            <a:bodyPr wrap="none" rtlCol="0">
              <a:spAutoFit/>
            </a:bodyPr>
            <a:lstStyle/>
            <a:p>
              <a:pPr>
                <a:lnSpc>
                  <a:spcPts val="1500"/>
                </a:lnSpc>
              </a:pPr>
              <a:r>
                <a:rPr lang="en-US" sz="1300" b="1" spc="-20" dirty="0">
                  <a:solidFill>
                    <a:srgbClr val="000000"/>
                  </a:solidFill>
                </a:rPr>
                <a:t>Platelets</a:t>
              </a:r>
            </a:p>
            <a:p>
              <a:pPr>
                <a:lnSpc>
                  <a:spcPts val="1500"/>
                </a:lnSpc>
              </a:pPr>
              <a:r>
                <a:rPr lang="en-US" sz="1300" b="1" spc="-20" dirty="0">
                  <a:solidFill>
                    <a:srgbClr val="000000"/>
                  </a:solidFill>
                </a:rPr>
                <a:t>&lt;50 x 10</a:t>
              </a:r>
              <a:r>
                <a:rPr lang="en-US" sz="1300" b="1" spc="-20" baseline="30000" dirty="0">
                  <a:solidFill>
                    <a:srgbClr val="000000"/>
                  </a:solidFill>
                </a:rPr>
                <a:t>9</a:t>
              </a:r>
              <a:r>
                <a:rPr lang="en-US" sz="1300" b="1" spc="-20" dirty="0">
                  <a:solidFill>
                    <a:srgbClr val="000000"/>
                  </a:solidFill>
                </a:rPr>
                <a:t>/L</a:t>
              </a:r>
            </a:p>
          </p:txBody>
        </p:sp>
        <p:sp>
          <p:nvSpPr>
            <p:cNvPr id="102" name="TextBox 101">
              <a:extLst>
                <a:ext uri="{FF2B5EF4-FFF2-40B4-BE49-F238E27FC236}">
                  <a16:creationId xmlns:a16="http://schemas.microsoft.com/office/drawing/2014/main" id="{D858A4F6-DFC8-745C-A22B-60ADD416E817}"/>
                </a:ext>
              </a:extLst>
            </p:cNvPr>
            <p:cNvSpPr txBox="1"/>
            <p:nvPr/>
          </p:nvSpPr>
          <p:spPr>
            <a:xfrm>
              <a:off x="3210391" y="3714857"/>
              <a:ext cx="1054135" cy="477054"/>
            </a:xfrm>
            <a:prstGeom prst="rect">
              <a:avLst/>
            </a:prstGeom>
            <a:noFill/>
          </p:spPr>
          <p:txBody>
            <a:bodyPr wrap="none" rtlCol="0">
              <a:spAutoFit/>
            </a:bodyPr>
            <a:lstStyle/>
            <a:p>
              <a:pPr>
                <a:lnSpc>
                  <a:spcPts val="1500"/>
                </a:lnSpc>
              </a:pPr>
              <a:r>
                <a:rPr lang="en-US" sz="1300" b="1" spc="-20">
                  <a:solidFill>
                    <a:srgbClr val="000000"/>
                  </a:solidFill>
                </a:rPr>
                <a:t>Platelets</a:t>
              </a:r>
            </a:p>
            <a:p>
              <a:pPr>
                <a:lnSpc>
                  <a:spcPts val="1500"/>
                </a:lnSpc>
              </a:pPr>
              <a:r>
                <a:rPr lang="en-US" sz="1300" b="1" spc="-20">
                  <a:solidFill>
                    <a:srgbClr val="000000"/>
                  </a:solidFill>
                </a:rPr>
                <a:t>≥50 x 10</a:t>
              </a:r>
              <a:r>
                <a:rPr lang="en-US" sz="1300" b="1" spc="-20" baseline="30000">
                  <a:solidFill>
                    <a:srgbClr val="000000"/>
                  </a:solidFill>
                </a:rPr>
                <a:t>9</a:t>
              </a:r>
              <a:r>
                <a:rPr lang="en-US" sz="1300" b="1" spc="-20">
                  <a:solidFill>
                    <a:srgbClr val="000000"/>
                  </a:solidFill>
                </a:rPr>
                <a:t>/L</a:t>
              </a:r>
              <a:endParaRPr lang="en-US" sz="1300" b="1" spc="-20" dirty="0">
                <a:solidFill>
                  <a:srgbClr val="000000"/>
                </a:solidFill>
              </a:endParaRPr>
            </a:p>
          </p:txBody>
        </p:sp>
        <p:sp>
          <p:nvSpPr>
            <p:cNvPr id="103" name="TextBox 102">
              <a:extLst>
                <a:ext uri="{FF2B5EF4-FFF2-40B4-BE49-F238E27FC236}">
                  <a16:creationId xmlns:a16="http://schemas.microsoft.com/office/drawing/2014/main" id="{4F4723CC-2095-5A73-86D8-2095E7BE8AE0}"/>
                </a:ext>
              </a:extLst>
            </p:cNvPr>
            <p:cNvSpPr txBox="1"/>
            <p:nvPr/>
          </p:nvSpPr>
          <p:spPr>
            <a:xfrm>
              <a:off x="4424851" y="1594061"/>
              <a:ext cx="2221121" cy="284693"/>
            </a:xfrm>
            <a:prstGeom prst="rect">
              <a:avLst/>
            </a:prstGeom>
            <a:noFill/>
          </p:spPr>
          <p:txBody>
            <a:bodyPr wrap="none" rtlCol="0">
              <a:spAutoFit/>
            </a:bodyPr>
            <a:lstStyle/>
            <a:p>
              <a:pPr>
                <a:lnSpc>
                  <a:spcPts val="1500"/>
                </a:lnSpc>
              </a:pPr>
              <a:r>
                <a:rPr lang="en-US" sz="1300" b="1" spc="-20" dirty="0">
                  <a:solidFill>
                    <a:srgbClr val="000000"/>
                  </a:solidFill>
                </a:rPr>
                <a:t>Not a transplant candidate</a:t>
              </a:r>
            </a:p>
          </p:txBody>
        </p:sp>
        <p:sp>
          <p:nvSpPr>
            <p:cNvPr id="104" name="TextBox 103">
              <a:extLst>
                <a:ext uri="{FF2B5EF4-FFF2-40B4-BE49-F238E27FC236}">
                  <a16:creationId xmlns:a16="http://schemas.microsoft.com/office/drawing/2014/main" id="{FA3E651E-3AEF-4442-35F7-A7D687090673}"/>
                </a:ext>
              </a:extLst>
            </p:cNvPr>
            <p:cNvSpPr txBox="1"/>
            <p:nvPr/>
          </p:nvSpPr>
          <p:spPr>
            <a:xfrm>
              <a:off x="4426939" y="2085949"/>
              <a:ext cx="1005853" cy="451406"/>
            </a:xfrm>
            <a:prstGeom prst="rect">
              <a:avLst/>
            </a:prstGeom>
            <a:noFill/>
          </p:spPr>
          <p:txBody>
            <a:bodyPr wrap="none" rtlCol="0">
              <a:spAutoFit/>
            </a:bodyPr>
            <a:lstStyle/>
            <a:p>
              <a:pPr>
                <a:lnSpc>
                  <a:spcPts val="1400"/>
                </a:lnSpc>
              </a:pPr>
              <a:r>
                <a:rPr lang="en-US" sz="1300" b="1" spc="-20" dirty="0">
                  <a:solidFill>
                    <a:srgbClr val="000000"/>
                  </a:solidFill>
                </a:rPr>
                <a:t>Transplant</a:t>
              </a:r>
            </a:p>
            <a:p>
              <a:pPr>
                <a:lnSpc>
                  <a:spcPts val="1400"/>
                </a:lnSpc>
              </a:pPr>
              <a:r>
                <a:rPr lang="en-US" sz="1300" b="1" spc="-20" dirty="0">
                  <a:solidFill>
                    <a:srgbClr val="000000"/>
                  </a:solidFill>
                </a:rPr>
                <a:t>candidate</a:t>
              </a:r>
            </a:p>
          </p:txBody>
        </p:sp>
        <p:sp>
          <p:nvSpPr>
            <p:cNvPr id="105" name="TextBox 104">
              <a:extLst>
                <a:ext uri="{FF2B5EF4-FFF2-40B4-BE49-F238E27FC236}">
                  <a16:creationId xmlns:a16="http://schemas.microsoft.com/office/drawing/2014/main" id="{00823E64-42E8-8CBC-95C5-2C177AAAD364}"/>
                </a:ext>
              </a:extLst>
            </p:cNvPr>
            <p:cNvSpPr txBox="1"/>
            <p:nvPr/>
          </p:nvSpPr>
          <p:spPr>
            <a:xfrm>
              <a:off x="4423010" y="2556365"/>
              <a:ext cx="1005853" cy="451406"/>
            </a:xfrm>
            <a:prstGeom prst="rect">
              <a:avLst/>
            </a:prstGeom>
            <a:noFill/>
          </p:spPr>
          <p:txBody>
            <a:bodyPr wrap="none" rtlCol="0">
              <a:spAutoFit/>
            </a:bodyPr>
            <a:lstStyle/>
            <a:p>
              <a:pPr>
                <a:lnSpc>
                  <a:spcPts val="1400"/>
                </a:lnSpc>
              </a:pPr>
              <a:r>
                <a:rPr lang="en-US" sz="1300" b="1" spc="-20" dirty="0">
                  <a:solidFill>
                    <a:srgbClr val="000000"/>
                  </a:solidFill>
                </a:rPr>
                <a:t>Transplant</a:t>
              </a:r>
            </a:p>
            <a:p>
              <a:pPr>
                <a:lnSpc>
                  <a:spcPts val="1400"/>
                </a:lnSpc>
              </a:pPr>
              <a:r>
                <a:rPr lang="en-US" sz="1300" b="1" spc="-20" dirty="0">
                  <a:solidFill>
                    <a:srgbClr val="000000"/>
                  </a:solidFill>
                </a:rPr>
                <a:t>candidate</a:t>
              </a:r>
            </a:p>
          </p:txBody>
        </p:sp>
        <p:sp>
          <p:nvSpPr>
            <p:cNvPr id="106" name="TextBox 105">
              <a:extLst>
                <a:ext uri="{FF2B5EF4-FFF2-40B4-BE49-F238E27FC236}">
                  <a16:creationId xmlns:a16="http://schemas.microsoft.com/office/drawing/2014/main" id="{4AACB1D8-D0B7-6C47-AFDE-3E98CCA66969}"/>
                </a:ext>
              </a:extLst>
            </p:cNvPr>
            <p:cNvSpPr txBox="1"/>
            <p:nvPr/>
          </p:nvSpPr>
          <p:spPr>
            <a:xfrm>
              <a:off x="4428886" y="3612923"/>
              <a:ext cx="968535" cy="630942"/>
            </a:xfrm>
            <a:prstGeom prst="rect">
              <a:avLst/>
            </a:prstGeom>
            <a:noFill/>
          </p:spPr>
          <p:txBody>
            <a:bodyPr wrap="none" rtlCol="0">
              <a:spAutoFit/>
            </a:bodyPr>
            <a:lstStyle/>
            <a:p>
              <a:pPr>
                <a:lnSpc>
                  <a:spcPts val="1400"/>
                </a:lnSpc>
              </a:pPr>
              <a:r>
                <a:rPr lang="en-US" sz="1300" b="1" spc="-20" dirty="0">
                  <a:solidFill>
                    <a:srgbClr val="000000"/>
                  </a:solidFill>
                </a:rPr>
                <a:t>Not a</a:t>
              </a:r>
            </a:p>
            <a:p>
              <a:pPr>
                <a:lnSpc>
                  <a:spcPts val="1400"/>
                </a:lnSpc>
              </a:pPr>
              <a:r>
                <a:rPr lang="en-US" sz="1300" b="1" spc="-20" dirty="0">
                  <a:solidFill>
                    <a:srgbClr val="000000"/>
                  </a:solidFill>
                </a:rPr>
                <a:t>transplant</a:t>
              </a:r>
            </a:p>
            <a:p>
              <a:pPr>
                <a:lnSpc>
                  <a:spcPts val="1400"/>
                </a:lnSpc>
              </a:pPr>
              <a:r>
                <a:rPr lang="en-US" sz="1300" b="1" spc="-20" dirty="0">
                  <a:solidFill>
                    <a:srgbClr val="000000"/>
                  </a:solidFill>
                </a:rPr>
                <a:t>candidate</a:t>
              </a:r>
            </a:p>
          </p:txBody>
        </p:sp>
        <p:sp>
          <p:nvSpPr>
            <p:cNvPr id="107" name="TextBox 106">
              <a:extLst>
                <a:ext uri="{FF2B5EF4-FFF2-40B4-BE49-F238E27FC236}">
                  <a16:creationId xmlns:a16="http://schemas.microsoft.com/office/drawing/2014/main" id="{91A28CB5-7985-F2BF-27C5-E570826FEAC7}"/>
                </a:ext>
              </a:extLst>
            </p:cNvPr>
            <p:cNvSpPr txBox="1"/>
            <p:nvPr/>
          </p:nvSpPr>
          <p:spPr>
            <a:xfrm>
              <a:off x="5657161" y="3209116"/>
              <a:ext cx="1102866" cy="1349087"/>
            </a:xfrm>
            <a:prstGeom prst="rect">
              <a:avLst/>
            </a:prstGeom>
            <a:noFill/>
          </p:spPr>
          <p:txBody>
            <a:bodyPr wrap="none" rtlCol="0">
              <a:spAutoFit/>
            </a:bodyPr>
            <a:lstStyle/>
            <a:p>
              <a:pPr>
                <a:lnSpc>
                  <a:spcPts val="1400"/>
                </a:lnSpc>
              </a:pPr>
              <a:r>
                <a:rPr lang="en-US" sz="1300" b="1" u="sng" spc="-20" dirty="0" err="1">
                  <a:solidFill>
                    <a:srgbClr val="000000"/>
                  </a:solidFill>
                </a:rPr>
                <a:t>Ruxolitinib</a:t>
              </a:r>
              <a:endParaRPr lang="en-US" sz="1300" b="1" u="sng" spc="-20" dirty="0">
                <a:solidFill>
                  <a:srgbClr val="000000"/>
                </a:solidFill>
              </a:endParaRPr>
            </a:p>
            <a:p>
              <a:pPr>
                <a:lnSpc>
                  <a:spcPts val="1400"/>
                </a:lnSpc>
              </a:pPr>
              <a:r>
                <a:rPr lang="en-US" sz="1300" b="1" spc="-20" dirty="0">
                  <a:solidFill>
                    <a:srgbClr val="000000"/>
                  </a:solidFill>
                </a:rPr>
                <a:t>(category 1)</a:t>
              </a:r>
            </a:p>
            <a:p>
              <a:pPr>
                <a:lnSpc>
                  <a:spcPts val="1400"/>
                </a:lnSpc>
              </a:pPr>
              <a:r>
                <a:rPr lang="en-US" sz="1300" b="1" spc="-20" dirty="0">
                  <a:solidFill>
                    <a:srgbClr val="000000"/>
                  </a:solidFill>
                </a:rPr>
                <a:t>or</a:t>
              </a:r>
            </a:p>
            <a:p>
              <a:pPr>
                <a:lnSpc>
                  <a:spcPts val="1400"/>
                </a:lnSpc>
              </a:pPr>
              <a:r>
                <a:rPr lang="en-US" sz="1300" b="1" u="sng" spc="-20" dirty="0" err="1">
                  <a:solidFill>
                    <a:srgbClr val="000000"/>
                  </a:solidFill>
                </a:rPr>
                <a:t>Fedratinib</a:t>
              </a:r>
              <a:endParaRPr lang="en-US" sz="1300" b="1" u="sng" spc="-20" dirty="0">
                <a:solidFill>
                  <a:srgbClr val="000000"/>
                </a:solidFill>
              </a:endParaRPr>
            </a:p>
            <a:p>
              <a:pPr>
                <a:lnSpc>
                  <a:spcPts val="1400"/>
                </a:lnSpc>
              </a:pPr>
              <a:r>
                <a:rPr lang="en-US" sz="1300" b="1" spc="-20" dirty="0">
                  <a:solidFill>
                    <a:srgbClr val="000000"/>
                  </a:solidFill>
                </a:rPr>
                <a:t>(category 1)</a:t>
              </a:r>
            </a:p>
            <a:p>
              <a:pPr>
                <a:lnSpc>
                  <a:spcPts val="1400"/>
                </a:lnSpc>
              </a:pPr>
              <a:r>
                <a:rPr lang="en-US" sz="1300" b="1" spc="-20" dirty="0">
                  <a:solidFill>
                    <a:srgbClr val="000000"/>
                  </a:solidFill>
                </a:rPr>
                <a:t>or</a:t>
              </a:r>
            </a:p>
            <a:p>
              <a:pPr>
                <a:lnSpc>
                  <a:spcPts val="1400"/>
                </a:lnSpc>
              </a:pPr>
              <a:r>
                <a:rPr lang="en-US" sz="1300" b="1" spc="-20" dirty="0">
                  <a:solidFill>
                    <a:srgbClr val="000000"/>
                  </a:solidFill>
                </a:rPr>
                <a:t>Clinical trial</a:t>
              </a:r>
            </a:p>
          </p:txBody>
        </p:sp>
        <p:sp>
          <p:nvSpPr>
            <p:cNvPr id="108" name="TextBox 107">
              <a:extLst>
                <a:ext uri="{FF2B5EF4-FFF2-40B4-BE49-F238E27FC236}">
                  <a16:creationId xmlns:a16="http://schemas.microsoft.com/office/drawing/2014/main" id="{977E0250-19D0-B885-BD55-C5BF2F85C7F2}"/>
                </a:ext>
              </a:extLst>
            </p:cNvPr>
            <p:cNvSpPr txBox="1"/>
            <p:nvPr/>
          </p:nvSpPr>
          <p:spPr>
            <a:xfrm>
              <a:off x="4465542" y="4800862"/>
              <a:ext cx="2540892" cy="630942"/>
            </a:xfrm>
            <a:prstGeom prst="rect">
              <a:avLst/>
            </a:prstGeom>
            <a:noFill/>
          </p:spPr>
          <p:txBody>
            <a:bodyPr wrap="square" rtlCol="0">
              <a:spAutoFit/>
            </a:bodyPr>
            <a:lstStyle/>
            <a:p>
              <a:pPr>
                <a:lnSpc>
                  <a:spcPts val="1400"/>
                </a:lnSpc>
              </a:pPr>
              <a:r>
                <a:rPr lang="en-US" sz="1300" b="1" spc="-20" dirty="0">
                  <a:solidFill>
                    <a:srgbClr val="000000"/>
                  </a:solidFill>
                </a:rPr>
                <a:t>Not a transplant candidate</a:t>
              </a:r>
            </a:p>
            <a:p>
              <a:pPr>
                <a:lnSpc>
                  <a:spcPts val="1400"/>
                </a:lnSpc>
              </a:pPr>
              <a:r>
                <a:rPr lang="en-US" sz="1300" b="1" spc="-20" dirty="0">
                  <a:solidFill>
                    <a:srgbClr val="000000"/>
                  </a:solidFill>
                </a:rPr>
                <a:t>and symptomatic anemia</a:t>
              </a:r>
            </a:p>
            <a:p>
              <a:pPr>
                <a:lnSpc>
                  <a:spcPts val="1400"/>
                </a:lnSpc>
              </a:pPr>
              <a:r>
                <a:rPr lang="en-US" sz="1300" b="1" spc="-20" dirty="0">
                  <a:solidFill>
                    <a:srgbClr val="000000"/>
                  </a:solidFill>
                </a:rPr>
                <a:t>only</a:t>
              </a:r>
            </a:p>
          </p:txBody>
        </p:sp>
        <p:sp>
          <p:nvSpPr>
            <p:cNvPr id="109" name="TextBox 108">
              <a:extLst>
                <a:ext uri="{FF2B5EF4-FFF2-40B4-BE49-F238E27FC236}">
                  <a16:creationId xmlns:a16="http://schemas.microsoft.com/office/drawing/2014/main" id="{21172785-88AC-A808-A76F-40244CB02115}"/>
                </a:ext>
              </a:extLst>
            </p:cNvPr>
            <p:cNvSpPr txBox="1"/>
            <p:nvPr/>
          </p:nvSpPr>
          <p:spPr>
            <a:xfrm>
              <a:off x="7031491" y="2879821"/>
              <a:ext cx="1242328" cy="1708160"/>
            </a:xfrm>
            <a:prstGeom prst="rect">
              <a:avLst/>
            </a:prstGeom>
            <a:noFill/>
          </p:spPr>
          <p:txBody>
            <a:bodyPr wrap="none" rtlCol="0">
              <a:spAutoFit/>
            </a:bodyPr>
            <a:lstStyle/>
            <a:p>
              <a:pPr>
                <a:lnSpc>
                  <a:spcPts val="1400"/>
                </a:lnSpc>
              </a:pPr>
              <a:r>
                <a:rPr lang="en-US" sz="1300" b="1" spc="-20" dirty="0">
                  <a:solidFill>
                    <a:srgbClr val="000000"/>
                  </a:solidFill>
                </a:rPr>
                <a:t>Monitor</a:t>
              </a:r>
            </a:p>
            <a:p>
              <a:pPr>
                <a:lnSpc>
                  <a:spcPts val="1400"/>
                </a:lnSpc>
              </a:pPr>
              <a:r>
                <a:rPr lang="en-US" sz="1300" b="1" spc="-20" dirty="0">
                  <a:solidFill>
                    <a:srgbClr val="000000"/>
                  </a:solidFill>
                </a:rPr>
                <a:t>response and</a:t>
              </a:r>
            </a:p>
            <a:p>
              <a:pPr>
                <a:lnSpc>
                  <a:spcPts val="1400"/>
                </a:lnSpc>
              </a:pPr>
              <a:r>
                <a:rPr lang="en-US" sz="1300" b="1" spc="-20" dirty="0">
                  <a:solidFill>
                    <a:srgbClr val="000000"/>
                  </a:solidFill>
                </a:rPr>
                <a:t>signs/</a:t>
              </a:r>
            </a:p>
            <a:p>
              <a:pPr>
                <a:lnSpc>
                  <a:spcPts val="1400"/>
                </a:lnSpc>
              </a:pPr>
              <a:r>
                <a:rPr lang="en-US" sz="1300" b="1" spc="-20" dirty="0">
                  <a:solidFill>
                    <a:srgbClr val="000000"/>
                  </a:solidFill>
                </a:rPr>
                <a:t>symptoms</a:t>
              </a:r>
            </a:p>
            <a:p>
              <a:pPr>
                <a:lnSpc>
                  <a:spcPts val="1400"/>
                </a:lnSpc>
              </a:pPr>
              <a:r>
                <a:rPr lang="en-US" sz="1300" b="1" spc="-20" dirty="0">
                  <a:solidFill>
                    <a:srgbClr val="000000"/>
                  </a:solidFill>
                </a:rPr>
                <a:t>of disease</a:t>
              </a:r>
            </a:p>
            <a:p>
              <a:pPr>
                <a:lnSpc>
                  <a:spcPts val="1400"/>
                </a:lnSpc>
              </a:pPr>
              <a:r>
                <a:rPr lang="en-US" sz="1300" b="1" spc="-20" dirty="0">
                  <a:solidFill>
                    <a:srgbClr val="000000"/>
                  </a:solidFill>
                </a:rPr>
                <a:t>progression</a:t>
              </a:r>
            </a:p>
            <a:p>
              <a:pPr>
                <a:lnSpc>
                  <a:spcPts val="1400"/>
                </a:lnSpc>
              </a:pPr>
              <a:r>
                <a:rPr lang="en-US" sz="1300" b="1" spc="-20" dirty="0">
                  <a:solidFill>
                    <a:srgbClr val="000000"/>
                  </a:solidFill>
                </a:rPr>
                <a:t>(MPN-10;)</a:t>
              </a:r>
            </a:p>
            <a:p>
              <a:pPr>
                <a:lnSpc>
                  <a:spcPts val="1400"/>
                </a:lnSpc>
              </a:pPr>
              <a:r>
                <a:rPr lang="en-US" sz="1300" b="1" spc="-20" dirty="0">
                  <a:solidFill>
                    <a:srgbClr val="000000"/>
                  </a:solidFill>
                </a:rPr>
                <a:t>every 3-6</a:t>
              </a:r>
            </a:p>
            <a:p>
              <a:pPr>
                <a:lnSpc>
                  <a:spcPts val="1400"/>
                </a:lnSpc>
              </a:pPr>
              <a:r>
                <a:rPr lang="en-US" sz="1300" b="1" spc="-20" dirty="0">
                  <a:solidFill>
                    <a:srgbClr val="000000"/>
                  </a:solidFill>
                </a:rPr>
                <a:t>months</a:t>
              </a:r>
            </a:p>
          </p:txBody>
        </p:sp>
        <p:sp>
          <p:nvSpPr>
            <p:cNvPr id="110" name="TextBox 109">
              <a:extLst>
                <a:ext uri="{FF2B5EF4-FFF2-40B4-BE49-F238E27FC236}">
                  <a16:creationId xmlns:a16="http://schemas.microsoft.com/office/drawing/2014/main" id="{6517D808-82FD-18E6-078F-85DCEC85CE18}"/>
                </a:ext>
              </a:extLst>
            </p:cNvPr>
            <p:cNvSpPr txBox="1"/>
            <p:nvPr/>
          </p:nvSpPr>
          <p:spPr>
            <a:xfrm>
              <a:off x="8437515" y="1430858"/>
              <a:ext cx="2540892" cy="630942"/>
            </a:xfrm>
            <a:prstGeom prst="rect">
              <a:avLst/>
            </a:prstGeom>
            <a:noFill/>
          </p:spPr>
          <p:txBody>
            <a:bodyPr wrap="square" rtlCol="0">
              <a:spAutoFit/>
            </a:bodyPr>
            <a:lstStyle/>
            <a:p>
              <a:pPr>
                <a:lnSpc>
                  <a:spcPts val="1400"/>
                </a:lnSpc>
              </a:pPr>
              <a:r>
                <a:rPr lang="en-US" sz="1300" b="1" spc="-20" dirty="0">
                  <a:solidFill>
                    <a:srgbClr val="000000"/>
                  </a:solidFill>
                </a:rPr>
                <a:t>Consider clinical trial</a:t>
              </a:r>
            </a:p>
            <a:p>
              <a:pPr>
                <a:lnSpc>
                  <a:spcPts val="1400"/>
                </a:lnSpc>
              </a:pPr>
              <a:r>
                <a:rPr lang="en-US" sz="1300" b="1" spc="-20" dirty="0">
                  <a:solidFill>
                    <a:srgbClr val="000000"/>
                  </a:solidFill>
                </a:rPr>
                <a:t>or </a:t>
              </a:r>
            </a:p>
            <a:p>
              <a:pPr>
                <a:lnSpc>
                  <a:spcPts val="1400"/>
                </a:lnSpc>
              </a:pPr>
              <a:r>
                <a:rPr lang="en-US" sz="1300" b="1" spc="-20" dirty="0" err="1">
                  <a:solidFill>
                    <a:srgbClr val="000000"/>
                  </a:solidFill>
                </a:rPr>
                <a:t>Pacritinib</a:t>
              </a:r>
              <a:endParaRPr lang="en-US" sz="1300" b="1" spc="-20" dirty="0">
                <a:solidFill>
                  <a:srgbClr val="000000"/>
                </a:solidFill>
              </a:endParaRPr>
            </a:p>
          </p:txBody>
        </p:sp>
        <p:sp>
          <p:nvSpPr>
            <p:cNvPr id="111" name="TextBox 110">
              <a:extLst>
                <a:ext uri="{FF2B5EF4-FFF2-40B4-BE49-F238E27FC236}">
                  <a16:creationId xmlns:a16="http://schemas.microsoft.com/office/drawing/2014/main" id="{DB5BE178-2796-6C1E-F2CC-408FE6315396}"/>
                </a:ext>
              </a:extLst>
            </p:cNvPr>
            <p:cNvSpPr txBox="1"/>
            <p:nvPr/>
          </p:nvSpPr>
          <p:spPr>
            <a:xfrm>
              <a:off x="8437515" y="2250581"/>
              <a:ext cx="1384674" cy="271869"/>
            </a:xfrm>
            <a:prstGeom prst="rect">
              <a:avLst/>
            </a:prstGeom>
            <a:noFill/>
          </p:spPr>
          <p:txBody>
            <a:bodyPr wrap="none" rtlCol="0">
              <a:spAutoFit/>
            </a:bodyPr>
            <a:lstStyle/>
            <a:p>
              <a:pPr>
                <a:lnSpc>
                  <a:spcPts val="1400"/>
                </a:lnSpc>
              </a:pPr>
              <a:r>
                <a:rPr lang="en-US" sz="1300" b="1" spc="-20" dirty="0">
                  <a:solidFill>
                    <a:srgbClr val="000000"/>
                  </a:solidFill>
                </a:rPr>
                <a:t>Allogeneic </a:t>
              </a:r>
              <a:r>
                <a:rPr lang="en-US" sz="1300" b="1" spc="-20" dirty="0" err="1">
                  <a:solidFill>
                    <a:srgbClr val="000000"/>
                  </a:solidFill>
                </a:rPr>
                <a:t>HCT</a:t>
              </a:r>
              <a:endParaRPr lang="en-US" sz="1300" b="1" spc="-20" dirty="0">
                <a:solidFill>
                  <a:srgbClr val="000000"/>
                </a:solidFill>
              </a:endParaRPr>
            </a:p>
          </p:txBody>
        </p:sp>
        <p:sp>
          <p:nvSpPr>
            <p:cNvPr id="112" name="TextBox 111">
              <a:extLst>
                <a:ext uri="{FF2B5EF4-FFF2-40B4-BE49-F238E27FC236}">
                  <a16:creationId xmlns:a16="http://schemas.microsoft.com/office/drawing/2014/main" id="{39345CAA-03BF-A366-626D-5879EB13B2DE}"/>
                </a:ext>
              </a:extLst>
            </p:cNvPr>
            <p:cNvSpPr txBox="1"/>
            <p:nvPr/>
          </p:nvSpPr>
          <p:spPr>
            <a:xfrm>
              <a:off x="8468081" y="2793994"/>
              <a:ext cx="964046" cy="271869"/>
            </a:xfrm>
            <a:prstGeom prst="rect">
              <a:avLst/>
            </a:prstGeom>
            <a:noFill/>
          </p:spPr>
          <p:txBody>
            <a:bodyPr wrap="none" rtlCol="0">
              <a:spAutoFit/>
            </a:bodyPr>
            <a:lstStyle/>
            <a:p>
              <a:pPr>
                <a:lnSpc>
                  <a:spcPts val="1400"/>
                </a:lnSpc>
              </a:pPr>
              <a:r>
                <a:rPr lang="en-US" sz="1300" b="1" spc="-20" dirty="0">
                  <a:solidFill>
                    <a:srgbClr val="000000"/>
                  </a:solidFill>
                </a:rPr>
                <a:t>Response</a:t>
              </a:r>
            </a:p>
          </p:txBody>
        </p:sp>
        <p:sp>
          <p:nvSpPr>
            <p:cNvPr id="113" name="TextBox 112">
              <a:extLst>
                <a:ext uri="{FF2B5EF4-FFF2-40B4-BE49-F238E27FC236}">
                  <a16:creationId xmlns:a16="http://schemas.microsoft.com/office/drawing/2014/main" id="{B38613DE-5380-903B-C13C-6F93DE009574}"/>
                </a:ext>
              </a:extLst>
            </p:cNvPr>
            <p:cNvSpPr txBox="1"/>
            <p:nvPr/>
          </p:nvSpPr>
          <p:spPr>
            <a:xfrm>
              <a:off x="9570317" y="2472843"/>
              <a:ext cx="1672574" cy="990015"/>
            </a:xfrm>
            <a:prstGeom prst="rect">
              <a:avLst/>
            </a:prstGeom>
            <a:noFill/>
          </p:spPr>
          <p:txBody>
            <a:bodyPr wrap="none" rtlCol="0">
              <a:spAutoFit/>
            </a:bodyPr>
            <a:lstStyle/>
            <a:p>
              <a:pPr>
                <a:lnSpc>
                  <a:spcPts val="1400"/>
                </a:lnSpc>
              </a:pPr>
              <a:r>
                <a:rPr lang="en-US" sz="1300" b="1" spc="-20" dirty="0">
                  <a:solidFill>
                    <a:srgbClr val="000000"/>
                  </a:solidFill>
                </a:rPr>
                <a:t>Continue treatment</a:t>
              </a:r>
            </a:p>
            <a:p>
              <a:pPr>
                <a:lnSpc>
                  <a:spcPts val="1400"/>
                </a:lnSpc>
              </a:pPr>
              <a:r>
                <a:rPr lang="en-US" sz="1300" b="1" spc="-20" dirty="0">
                  <a:solidFill>
                    <a:srgbClr val="000000"/>
                  </a:solidFill>
                </a:rPr>
                <a:t>and monitor </a:t>
              </a:r>
            </a:p>
            <a:p>
              <a:pPr>
                <a:lnSpc>
                  <a:spcPts val="1400"/>
                </a:lnSpc>
              </a:pPr>
              <a:r>
                <a:rPr lang="en-US" sz="1300" b="1" spc="-20" dirty="0">
                  <a:solidFill>
                    <a:srgbClr val="000000"/>
                  </a:solidFill>
                </a:rPr>
                <a:t>for disease</a:t>
              </a:r>
            </a:p>
            <a:p>
              <a:pPr>
                <a:lnSpc>
                  <a:spcPts val="1400"/>
                </a:lnSpc>
              </a:pPr>
              <a:r>
                <a:rPr lang="en-US" sz="1300" b="1" spc="-20" dirty="0">
                  <a:solidFill>
                    <a:srgbClr val="000000"/>
                  </a:solidFill>
                </a:rPr>
                <a:t>progression</a:t>
              </a:r>
            </a:p>
            <a:p>
              <a:pPr>
                <a:lnSpc>
                  <a:spcPts val="1400"/>
                </a:lnSpc>
              </a:pPr>
              <a:r>
                <a:rPr lang="en-US" sz="1300" b="1" spc="-20" dirty="0">
                  <a:solidFill>
                    <a:srgbClr val="000000"/>
                  </a:solidFill>
                </a:rPr>
                <a:t>(MPN-10;)</a:t>
              </a:r>
            </a:p>
          </p:txBody>
        </p:sp>
        <p:sp>
          <p:nvSpPr>
            <p:cNvPr id="114" name="TextBox 113">
              <a:extLst>
                <a:ext uri="{FF2B5EF4-FFF2-40B4-BE49-F238E27FC236}">
                  <a16:creationId xmlns:a16="http://schemas.microsoft.com/office/drawing/2014/main" id="{66F689FD-52B2-ED77-5389-04FDF9200C72}"/>
                </a:ext>
              </a:extLst>
            </p:cNvPr>
            <p:cNvSpPr txBox="1"/>
            <p:nvPr/>
          </p:nvSpPr>
          <p:spPr>
            <a:xfrm>
              <a:off x="9568109" y="3489271"/>
              <a:ext cx="1946687" cy="1349087"/>
            </a:xfrm>
            <a:prstGeom prst="rect">
              <a:avLst/>
            </a:prstGeom>
            <a:noFill/>
          </p:spPr>
          <p:txBody>
            <a:bodyPr wrap="none" rtlCol="0">
              <a:spAutoFit/>
            </a:bodyPr>
            <a:lstStyle/>
            <a:p>
              <a:pPr>
                <a:lnSpc>
                  <a:spcPts val="1400"/>
                </a:lnSpc>
              </a:pPr>
              <a:r>
                <a:rPr lang="en-US" sz="1300" b="1" spc="-20" dirty="0">
                  <a:solidFill>
                    <a:srgbClr val="000000"/>
                  </a:solidFill>
                </a:rPr>
                <a:t>Clinical trial</a:t>
              </a:r>
            </a:p>
            <a:p>
              <a:pPr>
                <a:lnSpc>
                  <a:spcPts val="1400"/>
                </a:lnSpc>
              </a:pPr>
              <a:r>
                <a:rPr lang="en-US" sz="1300" b="1" spc="-20" dirty="0">
                  <a:solidFill>
                    <a:srgbClr val="000000"/>
                  </a:solidFill>
                </a:rPr>
                <a:t>or</a:t>
              </a:r>
            </a:p>
            <a:p>
              <a:pPr>
                <a:lnSpc>
                  <a:spcPts val="1400"/>
                </a:lnSpc>
              </a:pPr>
              <a:r>
                <a:rPr lang="en-US" sz="1300" b="1" spc="-20" dirty="0">
                  <a:solidFill>
                    <a:srgbClr val="000000"/>
                  </a:solidFill>
                </a:rPr>
                <a:t>Alternate JAK inhibitor</a:t>
              </a:r>
            </a:p>
            <a:p>
              <a:pPr>
                <a:lnSpc>
                  <a:spcPts val="1400"/>
                </a:lnSpc>
              </a:pPr>
              <a:r>
                <a:rPr lang="en-US" sz="1300" b="1" spc="-20" dirty="0">
                  <a:solidFill>
                    <a:srgbClr val="000000"/>
                  </a:solidFill>
                </a:rPr>
                <a:t>not used before and</a:t>
              </a:r>
            </a:p>
            <a:p>
              <a:pPr>
                <a:lnSpc>
                  <a:spcPts val="1400"/>
                </a:lnSpc>
              </a:pPr>
              <a:r>
                <a:rPr lang="en-US" sz="1300" b="1" spc="-20" dirty="0">
                  <a:solidFill>
                    <a:srgbClr val="000000"/>
                  </a:solidFill>
                </a:rPr>
                <a:t>monitor for disease</a:t>
              </a:r>
            </a:p>
            <a:p>
              <a:pPr>
                <a:lnSpc>
                  <a:spcPts val="1400"/>
                </a:lnSpc>
              </a:pPr>
              <a:r>
                <a:rPr lang="en-US" sz="1300" b="1" spc="-20" dirty="0">
                  <a:solidFill>
                    <a:srgbClr val="000000"/>
                  </a:solidFill>
                </a:rPr>
                <a:t>progression</a:t>
              </a:r>
            </a:p>
            <a:p>
              <a:pPr>
                <a:lnSpc>
                  <a:spcPts val="1400"/>
                </a:lnSpc>
              </a:pPr>
              <a:r>
                <a:rPr lang="en-US" sz="1300" b="1" spc="-20" dirty="0">
                  <a:solidFill>
                    <a:srgbClr val="000000"/>
                  </a:solidFill>
                </a:rPr>
                <a:t>(MPN-10;)</a:t>
              </a:r>
            </a:p>
          </p:txBody>
        </p:sp>
        <p:sp>
          <p:nvSpPr>
            <p:cNvPr id="115" name="TextBox 114">
              <a:extLst>
                <a:ext uri="{FF2B5EF4-FFF2-40B4-BE49-F238E27FC236}">
                  <a16:creationId xmlns:a16="http://schemas.microsoft.com/office/drawing/2014/main" id="{9D70DD24-0AC2-40C9-3366-74DF97F1C2A6}"/>
                </a:ext>
              </a:extLst>
            </p:cNvPr>
            <p:cNvSpPr txBox="1"/>
            <p:nvPr/>
          </p:nvSpPr>
          <p:spPr>
            <a:xfrm>
              <a:off x="8481525" y="3574518"/>
              <a:ext cx="907941" cy="990015"/>
            </a:xfrm>
            <a:prstGeom prst="rect">
              <a:avLst/>
            </a:prstGeom>
            <a:noFill/>
          </p:spPr>
          <p:txBody>
            <a:bodyPr wrap="none" rtlCol="0">
              <a:spAutoFit/>
            </a:bodyPr>
            <a:lstStyle/>
            <a:p>
              <a:pPr>
                <a:lnSpc>
                  <a:spcPts val="1400"/>
                </a:lnSpc>
              </a:pPr>
              <a:r>
                <a:rPr lang="en-US" sz="1300" b="1" spc="-20" dirty="0">
                  <a:solidFill>
                    <a:srgbClr val="000000"/>
                  </a:solidFill>
                </a:rPr>
                <a:t>No</a:t>
              </a:r>
            </a:p>
            <a:p>
              <a:pPr>
                <a:lnSpc>
                  <a:spcPts val="1400"/>
                </a:lnSpc>
              </a:pPr>
              <a:r>
                <a:rPr lang="en-US" sz="1300" b="1" spc="-20" dirty="0">
                  <a:solidFill>
                    <a:srgbClr val="000000"/>
                  </a:solidFill>
                </a:rPr>
                <a:t>response</a:t>
              </a:r>
            </a:p>
            <a:p>
              <a:pPr>
                <a:lnSpc>
                  <a:spcPts val="1400"/>
                </a:lnSpc>
              </a:pPr>
              <a:r>
                <a:rPr lang="en-US" sz="1300" b="1" spc="-20" dirty="0">
                  <a:solidFill>
                    <a:srgbClr val="000000"/>
                  </a:solidFill>
                </a:rPr>
                <a:t>or</a:t>
              </a:r>
            </a:p>
            <a:p>
              <a:pPr>
                <a:lnSpc>
                  <a:spcPts val="1400"/>
                </a:lnSpc>
              </a:pPr>
              <a:r>
                <a:rPr lang="en-US" sz="1300" b="1" spc="-20" dirty="0">
                  <a:solidFill>
                    <a:srgbClr val="000000"/>
                  </a:solidFill>
                </a:rPr>
                <a:t>Loss of</a:t>
              </a:r>
            </a:p>
            <a:p>
              <a:pPr>
                <a:lnSpc>
                  <a:spcPts val="1400"/>
                </a:lnSpc>
              </a:pPr>
              <a:r>
                <a:rPr lang="en-US" sz="1300" b="1" spc="-20" dirty="0">
                  <a:solidFill>
                    <a:srgbClr val="000000"/>
                  </a:solidFill>
                </a:rPr>
                <a:t>response</a:t>
              </a:r>
            </a:p>
          </p:txBody>
        </p:sp>
        <p:sp>
          <p:nvSpPr>
            <p:cNvPr id="116" name="TextBox 115">
              <a:extLst>
                <a:ext uri="{FF2B5EF4-FFF2-40B4-BE49-F238E27FC236}">
                  <a16:creationId xmlns:a16="http://schemas.microsoft.com/office/drawing/2014/main" id="{07DCB00B-65BF-A7D3-7ADE-FFF7CF7710BB}"/>
                </a:ext>
              </a:extLst>
            </p:cNvPr>
            <p:cNvSpPr txBox="1"/>
            <p:nvPr/>
          </p:nvSpPr>
          <p:spPr>
            <a:xfrm>
              <a:off x="8448813" y="5018679"/>
              <a:ext cx="1123064" cy="451406"/>
            </a:xfrm>
            <a:prstGeom prst="rect">
              <a:avLst/>
            </a:prstGeom>
            <a:noFill/>
          </p:spPr>
          <p:txBody>
            <a:bodyPr wrap="none" rtlCol="0">
              <a:spAutoFit/>
            </a:bodyPr>
            <a:lstStyle/>
            <a:p>
              <a:pPr>
                <a:lnSpc>
                  <a:spcPts val="1400"/>
                </a:lnSpc>
              </a:pPr>
              <a:r>
                <a:rPr lang="en-US" sz="1300" b="1" spc="-20" dirty="0">
                  <a:solidFill>
                    <a:srgbClr val="000000"/>
                  </a:solidFill>
                </a:rPr>
                <a:t>Disease</a:t>
              </a:r>
            </a:p>
            <a:p>
              <a:pPr>
                <a:lnSpc>
                  <a:spcPts val="1400"/>
                </a:lnSpc>
              </a:pPr>
              <a:r>
                <a:rPr lang="en-US" sz="1300" b="1" spc="-20" dirty="0">
                  <a:solidFill>
                    <a:srgbClr val="000000"/>
                  </a:solidFill>
                </a:rPr>
                <a:t>progression</a:t>
              </a:r>
            </a:p>
          </p:txBody>
        </p:sp>
        <p:sp>
          <p:nvSpPr>
            <p:cNvPr id="117" name="TextBox 116">
              <a:extLst>
                <a:ext uri="{FF2B5EF4-FFF2-40B4-BE49-F238E27FC236}">
                  <a16:creationId xmlns:a16="http://schemas.microsoft.com/office/drawing/2014/main" id="{09559251-60BB-88C7-8EAA-4271B3D6477C}"/>
                </a:ext>
              </a:extLst>
            </p:cNvPr>
            <p:cNvSpPr txBox="1"/>
            <p:nvPr/>
          </p:nvSpPr>
          <p:spPr>
            <a:xfrm>
              <a:off x="9568109" y="5018679"/>
              <a:ext cx="1767150" cy="451406"/>
            </a:xfrm>
            <a:prstGeom prst="rect">
              <a:avLst/>
            </a:prstGeom>
            <a:noFill/>
          </p:spPr>
          <p:txBody>
            <a:bodyPr wrap="none" rtlCol="0">
              <a:spAutoFit/>
            </a:bodyPr>
            <a:lstStyle/>
            <a:p>
              <a:pPr>
                <a:lnSpc>
                  <a:spcPts val="1400"/>
                </a:lnSpc>
              </a:pPr>
              <a:r>
                <a:rPr lang="en-US" sz="1300" b="1" spc="-20" dirty="0">
                  <a:solidFill>
                    <a:srgbClr val="000000"/>
                  </a:solidFill>
                </a:rPr>
                <a:t>Advanced-stage MF/</a:t>
              </a:r>
            </a:p>
            <a:p>
              <a:pPr>
                <a:lnSpc>
                  <a:spcPts val="1400"/>
                </a:lnSpc>
              </a:pPr>
              <a:r>
                <a:rPr lang="en-US" sz="1300" b="1" spc="-20" dirty="0">
                  <a:solidFill>
                    <a:srgbClr val="000000"/>
                  </a:solidFill>
                </a:rPr>
                <a:t>AML</a:t>
              </a:r>
            </a:p>
          </p:txBody>
        </p:sp>
        <p:sp>
          <p:nvSpPr>
            <p:cNvPr id="118" name="TextBox 117">
              <a:extLst>
                <a:ext uri="{FF2B5EF4-FFF2-40B4-BE49-F238E27FC236}">
                  <a16:creationId xmlns:a16="http://schemas.microsoft.com/office/drawing/2014/main" id="{2BCD5B77-9B6F-0649-3196-F37045C78E45}"/>
                </a:ext>
              </a:extLst>
            </p:cNvPr>
            <p:cNvSpPr txBox="1"/>
            <p:nvPr/>
          </p:nvSpPr>
          <p:spPr>
            <a:xfrm>
              <a:off x="3895983" y="1186326"/>
              <a:ext cx="4416531" cy="271869"/>
            </a:xfrm>
            <a:prstGeom prst="rect">
              <a:avLst/>
            </a:prstGeom>
            <a:noFill/>
          </p:spPr>
          <p:txBody>
            <a:bodyPr wrap="square" rtlCol="0">
              <a:spAutoFit/>
            </a:bodyPr>
            <a:lstStyle/>
            <a:p>
              <a:pPr>
                <a:lnSpc>
                  <a:spcPts val="1400"/>
                </a:lnSpc>
              </a:pPr>
              <a:r>
                <a:rPr lang="en-US" sz="1400" b="1" spc="-20" dirty="0">
                  <a:solidFill>
                    <a:srgbClr val="000000"/>
                  </a:solidFill>
                </a:rPr>
                <a:t>TREATMENT FOR HIGHER-RISK MYELOFIBROSIS</a:t>
              </a:r>
            </a:p>
          </p:txBody>
        </p:sp>
        <p:cxnSp>
          <p:nvCxnSpPr>
            <p:cNvPr id="119" name="Straight Arrow Connector 118">
              <a:extLst>
                <a:ext uri="{FF2B5EF4-FFF2-40B4-BE49-F238E27FC236}">
                  <a16:creationId xmlns:a16="http://schemas.microsoft.com/office/drawing/2014/main" id="{596D037F-F9AA-841B-A2F9-1B465B7787EF}"/>
                </a:ext>
              </a:extLst>
            </p:cNvPr>
            <p:cNvCxnSpPr>
              <a:cxnSpLocks/>
            </p:cNvCxnSpPr>
            <p:nvPr/>
          </p:nvCxnSpPr>
          <p:spPr>
            <a:xfrm>
              <a:off x="1585516" y="3188004"/>
              <a:ext cx="199880" cy="0"/>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a:extLst>
                <a:ext uri="{FF2B5EF4-FFF2-40B4-BE49-F238E27FC236}">
                  <a16:creationId xmlns:a16="http://schemas.microsoft.com/office/drawing/2014/main" id="{A26CAE52-DC5C-F22D-8149-C0E90FE12946}"/>
                </a:ext>
              </a:extLst>
            </p:cNvPr>
            <p:cNvCxnSpPr>
              <a:cxnSpLocks/>
            </p:cNvCxnSpPr>
            <p:nvPr/>
          </p:nvCxnSpPr>
          <p:spPr>
            <a:xfrm flipV="1">
              <a:off x="2977455" y="2209519"/>
              <a:ext cx="299334" cy="824572"/>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Straight Arrow Connector 120">
              <a:extLst>
                <a:ext uri="{FF2B5EF4-FFF2-40B4-BE49-F238E27FC236}">
                  <a16:creationId xmlns:a16="http://schemas.microsoft.com/office/drawing/2014/main" id="{21EE43AB-8EC9-26CE-92D9-67B23F9398D8}"/>
                </a:ext>
              </a:extLst>
            </p:cNvPr>
            <p:cNvCxnSpPr>
              <a:cxnSpLocks/>
            </p:cNvCxnSpPr>
            <p:nvPr/>
          </p:nvCxnSpPr>
          <p:spPr>
            <a:xfrm>
              <a:off x="2984500" y="3025164"/>
              <a:ext cx="287867" cy="808566"/>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2" name="Straight Arrow Connector 121">
              <a:extLst>
                <a:ext uri="{FF2B5EF4-FFF2-40B4-BE49-F238E27FC236}">
                  <a16:creationId xmlns:a16="http://schemas.microsoft.com/office/drawing/2014/main" id="{4C7C73A1-EAA0-5791-1478-BE28F45EC5DF}"/>
                </a:ext>
              </a:extLst>
            </p:cNvPr>
            <p:cNvCxnSpPr>
              <a:cxnSpLocks/>
            </p:cNvCxnSpPr>
            <p:nvPr/>
          </p:nvCxnSpPr>
          <p:spPr>
            <a:xfrm flipV="1">
              <a:off x="4159454" y="2865967"/>
              <a:ext cx="319413" cy="1035590"/>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D4AB5EDF-C31F-E4BB-8BCA-8F944221C6E8}"/>
                </a:ext>
              </a:extLst>
            </p:cNvPr>
            <p:cNvCxnSpPr>
              <a:cxnSpLocks/>
            </p:cNvCxnSpPr>
            <p:nvPr/>
          </p:nvCxnSpPr>
          <p:spPr>
            <a:xfrm>
              <a:off x="4166499" y="3892630"/>
              <a:ext cx="320834" cy="1047670"/>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56E99AEA-4374-23DE-320C-603E4AE917D8}"/>
                </a:ext>
              </a:extLst>
            </p:cNvPr>
            <p:cNvCxnSpPr>
              <a:cxnSpLocks/>
            </p:cNvCxnSpPr>
            <p:nvPr/>
          </p:nvCxnSpPr>
          <p:spPr>
            <a:xfrm>
              <a:off x="4159454" y="3883659"/>
              <a:ext cx="319413" cy="0"/>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5" name="Straight Arrow Connector 124">
              <a:extLst>
                <a:ext uri="{FF2B5EF4-FFF2-40B4-BE49-F238E27FC236}">
                  <a16:creationId xmlns:a16="http://schemas.microsoft.com/office/drawing/2014/main" id="{E2924290-02E5-B5DC-196E-A370A36E41CA}"/>
                </a:ext>
              </a:extLst>
            </p:cNvPr>
            <p:cNvCxnSpPr>
              <a:cxnSpLocks/>
              <a:stCxn id="106" idx="3"/>
            </p:cNvCxnSpPr>
            <p:nvPr/>
          </p:nvCxnSpPr>
          <p:spPr>
            <a:xfrm>
              <a:off x="5397421" y="3928394"/>
              <a:ext cx="241379" cy="3825"/>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298E793B-C88A-3347-D662-A1BE40E8275B}"/>
                </a:ext>
              </a:extLst>
            </p:cNvPr>
            <p:cNvCxnSpPr>
              <a:cxnSpLocks/>
            </p:cNvCxnSpPr>
            <p:nvPr/>
          </p:nvCxnSpPr>
          <p:spPr>
            <a:xfrm flipV="1">
              <a:off x="4174067" y="1728905"/>
              <a:ext cx="305154" cy="298862"/>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7" name="Straight Arrow Connector 126">
              <a:extLst>
                <a:ext uri="{FF2B5EF4-FFF2-40B4-BE49-F238E27FC236}">
                  <a16:creationId xmlns:a16="http://schemas.microsoft.com/office/drawing/2014/main" id="{8AB726E1-0DA6-DE9E-6290-33EFF55FAF92}"/>
                </a:ext>
              </a:extLst>
            </p:cNvPr>
            <p:cNvCxnSpPr>
              <a:cxnSpLocks/>
            </p:cNvCxnSpPr>
            <p:nvPr/>
          </p:nvCxnSpPr>
          <p:spPr>
            <a:xfrm>
              <a:off x="4178300" y="2019300"/>
              <a:ext cx="305066" cy="305180"/>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A2812EB8-2B12-A5C4-DBC6-B97A0AF14E40}"/>
                </a:ext>
              </a:extLst>
            </p:cNvPr>
            <p:cNvCxnSpPr>
              <a:cxnSpLocks/>
            </p:cNvCxnSpPr>
            <p:nvPr/>
          </p:nvCxnSpPr>
          <p:spPr>
            <a:xfrm>
              <a:off x="6829752" y="3881746"/>
              <a:ext cx="241379" cy="3825"/>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AC196628-75CD-2015-CB62-81A25DD24EBF}"/>
                </a:ext>
              </a:extLst>
            </p:cNvPr>
            <p:cNvCxnSpPr>
              <a:cxnSpLocks/>
            </p:cNvCxnSpPr>
            <p:nvPr/>
          </p:nvCxnSpPr>
          <p:spPr>
            <a:xfrm>
              <a:off x="6630905" y="5038898"/>
              <a:ext cx="241379" cy="3825"/>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Straight Arrow Connector 129">
              <a:extLst>
                <a:ext uri="{FF2B5EF4-FFF2-40B4-BE49-F238E27FC236}">
                  <a16:creationId xmlns:a16="http://schemas.microsoft.com/office/drawing/2014/main" id="{0C9B6373-60E9-CEC2-E75E-5E8E54D120F6}"/>
                </a:ext>
              </a:extLst>
            </p:cNvPr>
            <p:cNvCxnSpPr>
              <a:cxnSpLocks/>
            </p:cNvCxnSpPr>
            <p:nvPr/>
          </p:nvCxnSpPr>
          <p:spPr>
            <a:xfrm>
              <a:off x="8250261" y="3977361"/>
              <a:ext cx="241379" cy="3825"/>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a:extLst>
                <a:ext uri="{FF2B5EF4-FFF2-40B4-BE49-F238E27FC236}">
                  <a16:creationId xmlns:a16="http://schemas.microsoft.com/office/drawing/2014/main" id="{427A0B47-F489-03CB-5503-E542F2B650C0}"/>
                </a:ext>
              </a:extLst>
            </p:cNvPr>
            <p:cNvCxnSpPr>
              <a:cxnSpLocks/>
            </p:cNvCxnSpPr>
            <p:nvPr/>
          </p:nvCxnSpPr>
          <p:spPr>
            <a:xfrm>
              <a:off x="9365499" y="4103356"/>
              <a:ext cx="241379" cy="3825"/>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Straight Arrow Connector 131">
              <a:extLst>
                <a:ext uri="{FF2B5EF4-FFF2-40B4-BE49-F238E27FC236}">
                  <a16:creationId xmlns:a16="http://schemas.microsoft.com/office/drawing/2014/main" id="{45281FE0-5B7D-071D-4969-4938D1FAA3AF}"/>
                </a:ext>
              </a:extLst>
            </p:cNvPr>
            <p:cNvCxnSpPr>
              <a:cxnSpLocks/>
            </p:cNvCxnSpPr>
            <p:nvPr/>
          </p:nvCxnSpPr>
          <p:spPr>
            <a:xfrm>
              <a:off x="9325664" y="5174793"/>
              <a:ext cx="241379" cy="3825"/>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33" name="Straight Arrow Connector 132">
              <a:extLst>
                <a:ext uri="{FF2B5EF4-FFF2-40B4-BE49-F238E27FC236}">
                  <a16:creationId xmlns:a16="http://schemas.microsoft.com/office/drawing/2014/main" id="{78F648B9-3B28-EC98-A3A2-F349F5CAB6B8}"/>
                </a:ext>
              </a:extLst>
            </p:cNvPr>
            <p:cNvCxnSpPr>
              <a:cxnSpLocks/>
            </p:cNvCxnSpPr>
            <p:nvPr/>
          </p:nvCxnSpPr>
          <p:spPr>
            <a:xfrm>
              <a:off x="9355810" y="2943603"/>
              <a:ext cx="241379" cy="3825"/>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Straight Arrow Connector 133">
              <a:extLst>
                <a:ext uri="{FF2B5EF4-FFF2-40B4-BE49-F238E27FC236}">
                  <a16:creationId xmlns:a16="http://schemas.microsoft.com/office/drawing/2014/main" id="{4BB268F7-7F42-FF4B-2E40-9841B4777365}"/>
                </a:ext>
              </a:extLst>
            </p:cNvPr>
            <p:cNvCxnSpPr>
              <a:cxnSpLocks/>
            </p:cNvCxnSpPr>
            <p:nvPr/>
          </p:nvCxnSpPr>
          <p:spPr>
            <a:xfrm flipV="1">
              <a:off x="8249489" y="2824953"/>
              <a:ext cx="237268" cy="1154135"/>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Straight Arrow Connector 134">
              <a:extLst>
                <a:ext uri="{FF2B5EF4-FFF2-40B4-BE49-F238E27FC236}">
                  <a16:creationId xmlns:a16="http://schemas.microsoft.com/office/drawing/2014/main" id="{AA734076-553B-D39C-D607-11A4BB01EC37}"/>
                </a:ext>
              </a:extLst>
            </p:cNvPr>
            <p:cNvCxnSpPr>
              <a:cxnSpLocks/>
            </p:cNvCxnSpPr>
            <p:nvPr/>
          </p:nvCxnSpPr>
          <p:spPr>
            <a:xfrm>
              <a:off x="8251248" y="3977361"/>
              <a:ext cx="224310" cy="1140423"/>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2B69F4AB-2B68-D5DB-592D-20555BCE0812}"/>
                </a:ext>
              </a:extLst>
            </p:cNvPr>
            <p:cNvCxnSpPr/>
            <p:nvPr/>
          </p:nvCxnSpPr>
          <p:spPr>
            <a:xfrm>
              <a:off x="8233804" y="2938394"/>
              <a:ext cx="0" cy="1715685"/>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9982FBF6-3561-42E1-E59A-F2445CA86984}"/>
                </a:ext>
              </a:extLst>
            </p:cNvPr>
            <p:cNvCxnSpPr/>
            <p:nvPr/>
          </p:nvCxnSpPr>
          <p:spPr>
            <a:xfrm>
              <a:off x="7094383" y="2938394"/>
              <a:ext cx="0" cy="1715685"/>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CA550A5B-B8D1-8EE7-6EBC-5254F0B0EAA4}"/>
                </a:ext>
              </a:extLst>
            </p:cNvPr>
            <p:cNvCxnSpPr>
              <a:cxnSpLocks/>
            </p:cNvCxnSpPr>
            <p:nvPr/>
          </p:nvCxnSpPr>
          <p:spPr>
            <a:xfrm>
              <a:off x="8531335" y="3650562"/>
              <a:ext cx="0" cy="797613"/>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B381CCB6-C1D9-374F-90AB-18FCCEB29F5B}"/>
                </a:ext>
              </a:extLst>
            </p:cNvPr>
            <p:cNvCxnSpPr>
              <a:cxnSpLocks/>
            </p:cNvCxnSpPr>
            <p:nvPr/>
          </p:nvCxnSpPr>
          <p:spPr>
            <a:xfrm>
              <a:off x="9360053" y="3650562"/>
              <a:ext cx="0" cy="797613"/>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F9CAAB6E-D138-8CCE-9DEF-FE1C314112E5}"/>
                </a:ext>
              </a:extLst>
            </p:cNvPr>
            <p:cNvCxnSpPr>
              <a:cxnSpLocks/>
            </p:cNvCxnSpPr>
            <p:nvPr/>
          </p:nvCxnSpPr>
          <p:spPr>
            <a:xfrm>
              <a:off x="9630688" y="3475796"/>
              <a:ext cx="0" cy="1284323"/>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9EA4E802-9C94-B154-6124-52A1239FAD9B}"/>
                </a:ext>
              </a:extLst>
            </p:cNvPr>
            <p:cNvCxnSpPr>
              <a:cxnSpLocks/>
            </p:cNvCxnSpPr>
            <p:nvPr/>
          </p:nvCxnSpPr>
          <p:spPr>
            <a:xfrm>
              <a:off x="9633069" y="2537355"/>
              <a:ext cx="0" cy="808301"/>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A13320A9-94EB-60F7-2C57-F74A7734AC69}"/>
                </a:ext>
              </a:extLst>
            </p:cNvPr>
            <p:cNvCxnSpPr>
              <a:cxnSpLocks/>
            </p:cNvCxnSpPr>
            <p:nvPr/>
          </p:nvCxnSpPr>
          <p:spPr>
            <a:xfrm>
              <a:off x="6794355" y="3060547"/>
              <a:ext cx="0" cy="1183318"/>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6B459B70-490A-2EC8-F938-49422EF06311}"/>
                </a:ext>
              </a:extLst>
            </p:cNvPr>
            <p:cNvCxnSpPr>
              <a:cxnSpLocks/>
            </p:cNvCxnSpPr>
            <p:nvPr/>
          </p:nvCxnSpPr>
          <p:spPr>
            <a:xfrm>
              <a:off x="5698068" y="3297675"/>
              <a:ext cx="0" cy="1183318"/>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9F3775B2-6874-CA1A-A13D-EEFFB30550CD}"/>
                </a:ext>
              </a:extLst>
            </p:cNvPr>
            <p:cNvCxnSpPr>
              <a:cxnSpLocks/>
            </p:cNvCxnSpPr>
            <p:nvPr/>
          </p:nvCxnSpPr>
          <p:spPr>
            <a:xfrm>
              <a:off x="5542124" y="2141074"/>
              <a:ext cx="0" cy="806354"/>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5" name="Straight Arrow Connector 144">
              <a:extLst>
                <a:ext uri="{FF2B5EF4-FFF2-40B4-BE49-F238E27FC236}">
                  <a16:creationId xmlns:a16="http://schemas.microsoft.com/office/drawing/2014/main" id="{8AE34393-AD13-2F0B-D693-0266BA763928}"/>
                </a:ext>
              </a:extLst>
            </p:cNvPr>
            <p:cNvCxnSpPr>
              <a:cxnSpLocks/>
            </p:cNvCxnSpPr>
            <p:nvPr/>
          </p:nvCxnSpPr>
          <p:spPr>
            <a:xfrm flipV="1">
              <a:off x="5542124" y="2384796"/>
              <a:ext cx="2859230" cy="9761"/>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Straight Arrow Connector 145">
              <a:extLst>
                <a:ext uri="{FF2B5EF4-FFF2-40B4-BE49-F238E27FC236}">
                  <a16:creationId xmlns:a16="http://schemas.microsoft.com/office/drawing/2014/main" id="{254065CE-A70C-C160-156E-7ACD1DF491D3}"/>
                </a:ext>
              </a:extLst>
            </p:cNvPr>
            <p:cNvCxnSpPr>
              <a:cxnSpLocks/>
            </p:cNvCxnSpPr>
            <p:nvPr/>
          </p:nvCxnSpPr>
          <p:spPr>
            <a:xfrm flipV="1">
              <a:off x="6693114" y="1733026"/>
              <a:ext cx="1766496" cy="6031"/>
            </a:xfrm>
            <a:prstGeom prst="straightConnector1">
              <a:avLst/>
            </a:prstGeom>
            <a:ln w="19050">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7B726B31-B18C-D577-50A6-DCC94284AB45}"/>
                </a:ext>
              </a:extLst>
            </p:cNvPr>
            <p:cNvCxnSpPr>
              <a:cxnSpLocks/>
            </p:cNvCxnSpPr>
            <p:nvPr/>
          </p:nvCxnSpPr>
          <p:spPr>
            <a:xfrm>
              <a:off x="8499019" y="1508723"/>
              <a:ext cx="0" cy="510577"/>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8A167598-2E11-5257-23CD-02FC80973874}"/>
                </a:ext>
              </a:extLst>
            </p:cNvPr>
            <p:cNvCxnSpPr>
              <a:cxnSpLocks/>
            </p:cNvCxnSpPr>
            <p:nvPr/>
          </p:nvCxnSpPr>
          <p:spPr>
            <a:xfrm>
              <a:off x="2973867" y="2402272"/>
              <a:ext cx="0" cy="1479474"/>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55A36485-38DF-EA42-68E6-F3A246514987}"/>
                </a:ext>
              </a:extLst>
            </p:cNvPr>
            <p:cNvCxnSpPr>
              <a:cxnSpLocks/>
            </p:cNvCxnSpPr>
            <p:nvPr/>
          </p:nvCxnSpPr>
          <p:spPr>
            <a:xfrm>
              <a:off x="1828223" y="2413143"/>
              <a:ext cx="0" cy="1479474"/>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grpSp>
      <p:sp>
        <p:nvSpPr>
          <p:cNvPr id="150" name="Rectangle 149">
            <a:extLst>
              <a:ext uri="{FF2B5EF4-FFF2-40B4-BE49-F238E27FC236}">
                <a16:creationId xmlns:a16="http://schemas.microsoft.com/office/drawing/2014/main" id="{0D7D7DF2-FB42-97C1-48E7-6685E82BDB8C}"/>
              </a:ext>
            </a:extLst>
          </p:cNvPr>
          <p:cNvSpPr/>
          <p:nvPr/>
        </p:nvSpPr>
        <p:spPr>
          <a:xfrm>
            <a:off x="5598144" y="3212527"/>
            <a:ext cx="1209040" cy="979384"/>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666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1" name="Rectangle 150">
            <a:extLst>
              <a:ext uri="{FF2B5EF4-FFF2-40B4-BE49-F238E27FC236}">
                <a16:creationId xmlns:a16="http://schemas.microsoft.com/office/drawing/2014/main" id="{76D582E1-048E-483B-37E3-B22C44FC20A6}"/>
              </a:ext>
            </a:extLst>
          </p:cNvPr>
          <p:cNvSpPr/>
          <p:nvPr/>
        </p:nvSpPr>
        <p:spPr>
          <a:xfrm>
            <a:off x="8405825" y="1771706"/>
            <a:ext cx="1005853" cy="314244"/>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666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2" name="Rectangle 151">
            <a:extLst>
              <a:ext uri="{FF2B5EF4-FFF2-40B4-BE49-F238E27FC236}">
                <a16:creationId xmlns:a16="http://schemas.microsoft.com/office/drawing/2014/main" id="{9BCEEDB4-9694-AB0D-E649-AD925D104F24}"/>
              </a:ext>
            </a:extLst>
          </p:cNvPr>
          <p:cNvSpPr/>
          <p:nvPr/>
        </p:nvSpPr>
        <p:spPr>
          <a:xfrm>
            <a:off x="9579308" y="3838353"/>
            <a:ext cx="1951343" cy="457200"/>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666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3" name="Footer Placeholder 21">
            <a:extLst>
              <a:ext uri="{FF2B5EF4-FFF2-40B4-BE49-F238E27FC236}">
                <a16:creationId xmlns:a16="http://schemas.microsoft.com/office/drawing/2014/main" id="{A0DDA93D-CC1C-C6A6-EDA4-27BB8B0B91C3}"/>
              </a:ext>
            </a:extLst>
          </p:cNvPr>
          <p:cNvSpPr>
            <a:spLocks noGrp="1"/>
          </p:cNvSpPr>
          <p:nvPr>
            <p:ph type="ftr" sz="quarter" idx="3"/>
          </p:nvPr>
        </p:nvSpPr>
        <p:spPr>
          <a:xfrm>
            <a:off x="609600" y="6356350"/>
            <a:ext cx="10744199" cy="442131"/>
          </a:xfrm>
        </p:spPr>
        <p:txBody>
          <a:bodyPr/>
          <a:lstStyle/>
          <a:p>
            <a:r>
              <a:rPr lang="en-US" dirty="0"/>
              <a:t>Adapted from </a:t>
            </a:r>
            <a:r>
              <a:rPr lang="en-US" dirty="0" err="1"/>
              <a:t>NCCN</a:t>
            </a:r>
            <a:r>
              <a:rPr lang="en-US" dirty="0"/>
              <a:t> Clinical Practice Guidelines in Oncology for Myeloproliferative Neoplasms, V2.2022. nccn.org/guidelines</a:t>
            </a:r>
          </a:p>
        </p:txBody>
      </p:sp>
    </p:spTree>
    <p:extLst>
      <p:ext uri="{BB962C8B-B14F-4D97-AF65-F5344CB8AC3E}">
        <p14:creationId xmlns:p14="http://schemas.microsoft.com/office/powerpoint/2010/main" val="31362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9FAEB-51D6-21C3-4E66-B6B83A4F1C8D}"/>
              </a:ext>
            </a:extLst>
          </p:cNvPr>
          <p:cNvSpPr>
            <a:spLocks noGrp="1"/>
          </p:cNvSpPr>
          <p:nvPr>
            <p:ph type="title"/>
          </p:nvPr>
        </p:nvSpPr>
        <p:spPr/>
        <p:txBody>
          <a:bodyPr/>
          <a:lstStyle/>
          <a:p>
            <a:r>
              <a:rPr lang="en-US" dirty="0"/>
              <a:t>There Is No Consensus Definition for Ruxolitinib Treatment Failure</a:t>
            </a:r>
          </a:p>
        </p:txBody>
      </p:sp>
      <p:sp>
        <p:nvSpPr>
          <p:cNvPr id="3" name="Content Placeholder 2">
            <a:extLst>
              <a:ext uri="{FF2B5EF4-FFF2-40B4-BE49-F238E27FC236}">
                <a16:creationId xmlns:a16="http://schemas.microsoft.com/office/drawing/2014/main" id="{527ED622-96E1-94A9-17F5-9C89F8FF5CAA}"/>
              </a:ext>
            </a:extLst>
          </p:cNvPr>
          <p:cNvSpPr>
            <a:spLocks noGrp="1"/>
          </p:cNvSpPr>
          <p:nvPr>
            <p:ph idx="1"/>
          </p:nvPr>
        </p:nvSpPr>
        <p:spPr>
          <a:xfrm>
            <a:off x="609600" y="2434839"/>
            <a:ext cx="10744200" cy="4722477"/>
          </a:xfrm>
        </p:spPr>
        <p:txBody>
          <a:bodyPr/>
          <a:lstStyle/>
          <a:p>
            <a:r>
              <a:rPr lang="en-US" dirty="0"/>
              <a:t>Primary resistance/refractoriness</a:t>
            </a:r>
          </a:p>
          <a:p>
            <a:r>
              <a:rPr lang="en-US" dirty="0"/>
              <a:t>Relapse or loss of initial response; secondary resistance (splenic relapse)</a:t>
            </a:r>
          </a:p>
          <a:p>
            <a:pPr lvl="1"/>
            <a:r>
              <a:rPr lang="en-US" dirty="0"/>
              <a:t>At </a:t>
            </a:r>
            <a:r>
              <a:rPr lang="en-US" dirty="0" err="1"/>
              <a:t>ruxolitinib</a:t>
            </a:r>
            <a:r>
              <a:rPr lang="en-US" dirty="0"/>
              <a:t> dose reduction or on a stable dose</a:t>
            </a:r>
          </a:p>
          <a:p>
            <a:r>
              <a:rPr lang="en-US" dirty="0" err="1"/>
              <a:t>Ruxolitinib</a:t>
            </a:r>
            <a:r>
              <a:rPr lang="en-US" dirty="0"/>
              <a:t> intolerance; treatment-related toxicities</a:t>
            </a:r>
          </a:p>
          <a:p>
            <a:pPr lvl="1"/>
            <a:r>
              <a:rPr lang="en-US" dirty="0"/>
              <a:t>Myelosuppression, early-onset </a:t>
            </a:r>
            <a:r>
              <a:rPr lang="en-US" dirty="0" err="1"/>
              <a:t>cytopenias</a:t>
            </a:r>
            <a:r>
              <a:rPr lang="en-US" dirty="0"/>
              <a:t>, immunosuppression/opportunistic infections</a:t>
            </a:r>
          </a:p>
          <a:p>
            <a:r>
              <a:rPr lang="en-US" dirty="0"/>
              <a:t>Disease progression</a:t>
            </a:r>
          </a:p>
          <a:p>
            <a:r>
              <a:rPr lang="en-US" dirty="0"/>
              <a:t>Accelerated phase disease, leukemic transformation, late-onset </a:t>
            </a:r>
            <a:r>
              <a:rPr lang="en-US" dirty="0" err="1"/>
              <a:t>cytopenias</a:t>
            </a:r>
            <a:endParaRPr lang="en-US" dirty="0"/>
          </a:p>
          <a:p>
            <a:endParaRPr lang="en-US" dirty="0"/>
          </a:p>
          <a:p>
            <a:endParaRPr lang="en-US" dirty="0"/>
          </a:p>
          <a:p>
            <a:endParaRPr lang="en-US" dirty="0"/>
          </a:p>
          <a:p>
            <a:endParaRPr lang="en-US" dirty="0"/>
          </a:p>
        </p:txBody>
      </p:sp>
      <p:sp>
        <p:nvSpPr>
          <p:cNvPr id="10" name="TextBox 9">
            <a:extLst>
              <a:ext uri="{FF2B5EF4-FFF2-40B4-BE49-F238E27FC236}">
                <a16:creationId xmlns:a16="http://schemas.microsoft.com/office/drawing/2014/main" id="{AC7C9383-0329-A20A-CAE6-736F800A31DD}"/>
              </a:ext>
            </a:extLst>
          </p:cNvPr>
          <p:cNvSpPr txBox="1"/>
          <p:nvPr/>
        </p:nvSpPr>
        <p:spPr>
          <a:xfrm>
            <a:off x="609600" y="1701186"/>
            <a:ext cx="5636479" cy="830997"/>
          </a:xfrm>
          <a:prstGeom prst="rect">
            <a:avLst/>
          </a:prstGeom>
          <a:noFill/>
        </p:spPr>
        <p:txBody>
          <a:bodyPr wrap="none" rtlCol="0">
            <a:spAutoFit/>
          </a:bodyPr>
          <a:lstStyle/>
          <a:p>
            <a:r>
              <a:rPr lang="en-US" sz="2400" b="1" dirty="0">
                <a:solidFill>
                  <a:schemeClr val="tx1">
                    <a:lumMod val="75000"/>
                  </a:schemeClr>
                </a:solidFill>
              </a:rPr>
              <a:t>Heterogeneity of </a:t>
            </a:r>
            <a:r>
              <a:rPr lang="en-US" sz="2400" b="1" dirty="0" err="1">
                <a:solidFill>
                  <a:schemeClr val="tx1">
                    <a:lumMod val="75000"/>
                  </a:schemeClr>
                </a:solidFill>
              </a:rPr>
              <a:t>ruxolitinib</a:t>
            </a:r>
            <a:r>
              <a:rPr lang="en-US" sz="2400" b="1" dirty="0">
                <a:solidFill>
                  <a:schemeClr val="tx1">
                    <a:lumMod val="75000"/>
                  </a:schemeClr>
                </a:solidFill>
              </a:rPr>
              <a:t> failure</a:t>
            </a:r>
            <a:r>
              <a:rPr lang="en-US" sz="2400" b="1" baseline="30000" dirty="0">
                <a:solidFill>
                  <a:schemeClr val="tx1">
                    <a:lumMod val="75000"/>
                  </a:schemeClr>
                </a:solidFill>
              </a:rPr>
              <a:t>1-3</a:t>
            </a:r>
          </a:p>
          <a:p>
            <a:endParaRPr lang="en-US" sz="2400" b="1" dirty="0">
              <a:solidFill>
                <a:schemeClr val="tx1">
                  <a:lumMod val="75000"/>
                </a:schemeClr>
              </a:solidFill>
            </a:endParaRPr>
          </a:p>
        </p:txBody>
      </p:sp>
      <p:sp>
        <p:nvSpPr>
          <p:cNvPr id="13" name="Footer Placeholder 12">
            <a:extLst>
              <a:ext uri="{FF2B5EF4-FFF2-40B4-BE49-F238E27FC236}">
                <a16:creationId xmlns:a16="http://schemas.microsoft.com/office/drawing/2014/main" id="{2F10FC97-6188-D226-255E-B30451AFE8EA}"/>
              </a:ext>
            </a:extLst>
          </p:cNvPr>
          <p:cNvSpPr>
            <a:spLocks noGrp="1"/>
          </p:cNvSpPr>
          <p:nvPr>
            <p:ph type="ftr" sz="quarter" idx="3"/>
          </p:nvPr>
        </p:nvSpPr>
        <p:spPr/>
        <p:txBody>
          <a:bodyPr/>
          <a:lstStyle/>
          <a:p>
            <a:r>
              <a:rPr lang="en-US" dirty="0"/>
              <a:t>1. Harrison CN, et al. </a:t>
            </a:r>
            <a:r>
              <a:rPr lang="en-US" i="1" dirty="0"/>
              <a:t>Ann </a:t>
            </a:r>
            <a:r>
              <a:rPr lang="en-US" i="1" dirty="0" err="1"/>
              <a:t>Hematol</a:t>
            </a:r>
            <a:r>
              <a:rPr lang="en-US" i="1" dirty="0"/>
              <a:t>. </a:t>
            </a:r>
            <a:r>
              <a:rPr lang="en-US" dirty="0"/>
              <a:t>2020;99(6):1177-1191. 2. </a:t>
            </a:r>
            <a:r>
              <a:rPr lang="en-US" dirty="0" err="1"/>
              <a:t>Kvasnicka</a:t>
            </a:r>
            <a:r>
              <a:rPr lang="en-US" dirty="0"/>
              <a:t> HM. </a:t>
            </a:r>
            <a:r>
              <a:rPr lang="en-US" i="1" dirty="0"/>
              <a:t>Lancet </a:t>
            </a:r>
            <a:r>
              <a:rPr lang="en-US" i="1" dirty="0" err="1"/>
              <a:t>Haematol</a:t>
            </a:r>
            <a:r>
              <a:rPr lang="en-US" i="1" dirty="0"/>
              <a:t>. </a:t>
            </a:r>
            <a:r>
              <a:rPr lang="en-US" dirty="0"/>
              <a:t>2017;4(7):e305-e306. 3. </a:t>
            </a:r>
            <a:r>
              <a:rPr lang="en-US" dirty="0" err="1"/>
              <a:t>Pardanani</a:t>
            </a:r>
            <a:r>
              <a:rPr lang="en-US" dirty="0"/>
              <a:t> A, et al. </a:t>
            </a:r>
            <a:r>
              <a:rPr lang="en-US" i="1" dirty="0"/>
              <a:t>Blood Cancer J. </a:t>
            </a:r>
            <a:r>
              <a:rPr lang="en-US" dirty="0"/>
              <a:t>2014;4(12):e268. </a:t>
            </a:r>
          </a:p>
        </p:txBody>
      </p:sp>
    </p:spTree>
    <p:extLst>
      <p:ext uri="{BB962C8B-B14F-4D97-AF65-F5344CB8AC3E}">
        <p14:creationId xmlns:p14="http://schemas.microsoft.com/office/powerpoint/2010/main" val="3736035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9FAEB-51D6-21C3-4E66-B6B83A4F1C8D}"/>
              </a:ext>
            </a:extLst>
          </p:cNvPr>
          <p:cNvSpPr>
            <a:spLocks noGrp="1"/>
          </p:cNvSpPr>
          <p:nvPr>
            <p:ph type="title"/>
          </p:nvPr>
        </p:nvSpPr>
        <p:spPr/>
        <p:txBody>
          <a:bodyPr>
            <a:normAutofit/>
          </a:bodyPr>
          <a:lstStyle/>
          <a:p>
            <a:r>
              <a:rPr lang="en-US" sz="2800" dirty="0"/>
              <a:t>Definitions of Ruxolitinib Treatment Failure in Clinical Trials</a:t>
            </a:r>
          </a:p>
        </p:txBody>
      </p:sp>
      <p:sp>
        <p:nvSpPr>
          <p:cNvPr id="5" name="Text Placeholder 4">
            <a:extLst>
              <a:ext uri="{FF2B5EF4-FFF2-40B4-BE49-F238E27FC236}">
                <a16:creationId xmlns:a16="http://schemas.microsoft.com/office/drawing/2014/main" id="{DD821845-AD97-304E-B7C7-B0AE2C07A738}"/>
              </a:ext>
            </a:extLst>
          </p:cNvPr>
          <p:cNvSpPr>
            <a:spLocks noGrp="1"/>
          </p:cNvSpPr>
          <p:nvPr>
            <p:ph type="body" sz="quarter" idx="4294967295"/>
          </p:nvPr>
        </p:nvSpPr>
        <p:spPr>
          <a:xfrm>
            <a:off x="747826" y="5372243"/>
            <a:ext cx="10139915" cy="607238"/>
          </a:xfrm>
        </p:spPr>
        <p:txBody>
          <a:bodyPr>
            <a:normAutofit/>
          </a:bodyPr>
          <a:lstStyle/>
          <a:p>
            <a:pPr marL="0" indent="0">
              <a:buNone/>
            </a:pPr>
            <a:r>
              <a:rPr lang="en-US" sz="900" baseline="30000" dirty="0" err="1"/>
              <a:t>a</a:t>
            </a:r>
            <a:r>
              <a:rPr lang="en-US" sz="900" dirty="0"/>
              <a:t> Updated analysis using the new stringent criteria for ruxolitinib relapsed, refractory, or intolerant. </a:t>
            </a:r>
            <a:r>
              <a:rPr lang="en-US" sz="900" baseline="30000" dirty="0"/>
              <a:t>b</a:t>
            </a:r>
            <a:r>
              <a:rPr lang="en-US" sz="900" dirty="0"/>
              <a:t> Response to ruxolitinib was defined as ≥50% reduction in spleen size for baseline spleen size &gt;10 cm from the LCM (or ≥35% reduction from baseline spleen volume), a nonpalpable spleen for baseline spleen size between 5 and 10 cm from the LCM, or not eligible for spleen response for baseline spleen &lt;5 cm from the LCM</a:t>
            </a:r>
          </a:p>
        </p:txBody>
      </p:sp>
      <p:graphicFrame>
        <p:nvGraphicFramePr>
          <p:cNvPr id="9" name="Table 9">
            <a:extLst>
              <a:ext uri="{FF2B5EF4-FFF2-40B4-BE49-F238E27FC236}">
                <a16:creationId xmlns:a16="http://schemas.microsoft.com/office/drawing/2014/main" id="{2BBF3DB5-B98A-9BFB-6DC0-53DDA3C3A57E}"/>
              </a:ext>
            </a:extLst>
          </p:cNvPr>
          <p:cNvGraphicFramePr>
            <a:graphicFrameLocks noGrp="1"/>
          </p:cNvGraphicFramePr>
          <p:nvPr>
            <p:extLst>
              <p:ext uri="{D42A27DB-BD31-4B8C-83A1-F6EECF244321}">
                <p14:modId xmlns:p14="http://schemas.microsoft.com/office/powerpoint/2010/main" val="303461997"/>
              </p:ext>
            </p:extLst>
          </p:nvPr>
        </p:nvGraphicFramePr>
        <p:xfrm>
          <a:off x="825038" y="1607630"/>
          <a:ext cx="10541924" cy="3662680"/>
        </p:xfrm>
        <a:graphic>
          <a:graphicData uri="http://schemas.openxmlformats.org/drawingml/2006/table">
            <a:tbl>
              <a:tblPr firstRow="1" bandRow="1">
                <a:tableStyleId>{5C22544A-7EE6-4342-B048-85BDC9FD1C3A}</a:tableStyleId>
              </a:tblPr>
              <a:tblGrid>
                <a:gridCol w="1597229">
                  <a:extLst>
                    <a:ext uri="{9D8B030D-6E8A-4147-A177-3AD203B41FA5}">
                      <a16:colId xmlns:a16="http://schemas.microsoft.com/office/drawing/2014/main" val="2595968678"/>
                    </a:ext>
                  </a:extLst>
                </a:gridCol>
                <a:gridCol w="8944695">
                  <a:extLst>
                    <a:ext uri="{9D8B030D-6E8A-4147-A177-3AD203B41FA5}">
                      <a16:colId xmlns:a16="http://schemas.microsoft.com/office/drawing/2014/main" val="1705660441"/>
                    </a:ext>
                  </a:extLst>
                </a:gridCol>
              </a:tblGrid>
              <a:tr h="370840">
                <a:tc>
                  <a:txBody>
                    <a:bodyPr/>
                    <a:lstStyle/>
                    <a:p>
                      <a:pPr>
                        <a:lnSpc>
                          <a:spcPct val="100000"/>
                        </a:lnSpc>
                      </a:pPr>
                      <a:r>
                        <a:rPr lang="en-US" sz="1600" dirty="0"/>
                        <a:t>Study</a:t>
                      </a:r>
                    </a:p>
                  </a:txBody>
                  <a:tcPr/>
                </a:tc>
                <a:tc>
                  <a:txBody>
                    <a:bodyPr/>
                    <a:lstStyle/>
                    <a:p>
                      <a:pPr>
                        <a:lnSpc>
                          <a:spcPct val="100000"/>
                        </a:lnSpc>
                      </a:pPr>
                      <a:r>
                        <a:rPr lang="en-US" sz="1600"/>
                        <a:t>Criteria</a:t>
                      </a:r>
                    </a:p>
                  </a:txBody>
                  <a:tcPr/>
                </a:tc>
                <a:extLst>
                  <a:ext uri="{0D108BD9-81ED-4DB2-BD59-A6C34878D82A}">
                    <a16:rowId xmlns:a16="http://schemas.microsoft.com/office/drawing/2014/main" val="557902826"/>
                  </a:ext>
                </a:extLst>
              </a:tr>
              <a:tr h="2103120">
                <a:tc>
                  <a:txBody>
                    <a:bodyPr/>
                    <a:lstStyle/>
                    <a:p>
                      <a:pPr>
                        <a:lnSpc>
                          <a:spcPct val="100000"/>
                        </a:lnSpc>
                      </a:pPr>
                      <a:r>
                        <a:rPr lang="en-US" sz="1400" b="1" dirty="0"/>
                        <a:t>JAKARTA-2</a:t>
                      </a:r>
                      <a:r>
                        <a:rPr lang="en-US" sz="1400" b="1" baseline="30000" dirty="0"/>
                        <a:t>1</a:t>
                      </a:r>
                    </a:p>
                  </a:txBody>
                  <a:tcPr anchor="ctr"/>
                </a:tc>
                <a:tc>
                  <a:txBody>
                    <a:bodyPr/>
                    <a:lstStyle/>
                    <a:p>
                      <a:pPr>
                        <a:lnSpc>
                          <a:spcPct val="100000"/>
                        </a:lnSpc>
                      </a:pPr>
                      <a:r>
                        <a:rPr lang="en-US" sz="1400" b="0" dirty="0"/>
                        <a:t>Met one of the following </a:t>
                      </a:r>
                      <a:r>
                        <a:rPr lang="en-US" sz="1400" b="0" dirty="0" err="1"/>
                        <a:t>criteria:</a:t>
                      </a:r>
                      <a:r>
                        <a:rPr lang="en-US" sz="1400" b="0" baseline="30000" dirty="0" err="1"/>
                        <a:t>a</a:t>
                      </a:r>
                      <a:endParaRPr lang="en-US" sz="1400" b="0" baseline="30000" dirty="0"/>
                    </a:p>
                    <a:p>
                      <a:pPr marL="285750" indent="-285750">
                        <a:lnSpc>
                          <a:spcPct val="100000"/>
                        </a:lnSpc>
                        <a:buFont typeface="Arial" panose="020B0604020202020204" pitchFamily="34" charset="0"/>
                        <a:buChar char="•"/>
                      </a:pPr>
                      <a:r>
                        <a:rPr lang="en-US" sz="1400" b="1" dirty="0"/>
                        <a:t>Refractory to ruxolitinib</a:t>
                      </a:r>
                      <a:r>
                        <a:rPr lang="en-US" sz="1400" dirty="0"/>
                        <a:t>: Ruxolitinib for ≥3 months with spleen regrowth (&lt;10% spleen volume reduction</a:t>
                      </a:r>
                      <a:br>
                        <a:rPr lang="en-US" sz="1400" dirty="0"/>
                      </a:br>
                      <a:r>
                        <a:rPr lang="en-US" sz="1400" dirty="0"/>
                        <a:t>or &lt;30% spleen size decrease from baseline)</a:t>
                      </a:r>
                      <a:endParaRPr lang="en-US" sz="1400" baseline="30000"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t>Relapse</a:t>
                      </a:r>
                      <a:r>
                        <a:rPr lang="en-US" sz="1400" dirty="0"/>
                        <a:t>: Ruxolitinib for ≥3 months with spleen regrowth (&lt;10% spleen volume reduction or &lt;30% spleen size decrease from baseline)</a:t>
                      </a:r>
                      <a:r>
                        <a:rPr lang="en-US" sz="1400" baseline="30000" dirty="0"/>
                        <a:t> </a:t>
                      </a:r>
                      <a:r>
                        <a:rPr lang="en-US" sz="1400" dirty="0"/>
                        <a:t>following an initial response</a:t>
                      </a:r>
                      <a:r>
                        <a:rPr lang="en-US" sz="1400" baseline="30000" dirty="0"/>
                        <a:t>b</a:t>
                      </a:r>
                    </a:p>
                    <a:p>
                      <a:pPr marL="285750" indent="-285750">
                        <a:lnSpc>
                          <a:spcPct val="100000"/>
                        </a:lnSpc>
                        <a:buFont typeface="Arial" panose="020B0604020202020204" pitchFamily="34" charset="0"/>
                        <a:buChar char="•"/>
                      </a:pPr>
                      <a:r>
                        <a:rPr lang="en-US" sz="1400" b="1" baseline="0" dirty="0"/>
                        <a:t>Intolerance to ruxolitinib</a:t>
                      </a:r>
                      <a:r>
                        <a:rPr lang="en-US" sz="1400" baseline="0" dirty="0"/>
                        <a:t>: Ruxolitinib for ≥28 days with development of RBC transfusion requirement (≥2 units per month for ≥2 months), or grade ≥3 thrombocytopenia, anemia, hematoma, and/or hemorrhage</a:t>
                      </a:r>
                    </a:p>
                  </a:txBody>
                  <a:tcPr anchor="ctr"/>
                </a:tc>
                <a:extLst>
                  <a:ext uri="{0D108BD9-81ED-4DB2-BD59-A6C34878D82A}">
                    <a16:rowId xmlns:a16="http://schemas.microsoft.com/office/drawing/2014/main" val="3280120794"/>
                  </a:ext>
                </a:extLst>
              </a:tr>
              <a:tr h="731520">
                <a:tc>
                  <a:txBody>
                    <a:bodyPr/>
                    <a:lstStyle/>
                    <a:p>
                      <a:pPr>
                        <a:lnSpc>
                          <a:spcPct val="100000"/>
                        </a:lnSpc>
                      </a:pPr>
                      <a:r>
                        <a:rPr lang="en-US" sz="1400" b="1"/>
                        <a:t>FREEDOM</a:t>
                      </a:r>
                      <a:r>
                        <a:rPr lang="en-US" sz="1400" b="1" baseline="30000"/>
                        <a:t>2</a:t>
                      </a:r>
                    </a:p>
                    <a:p>
                      <a:pPr>
                        <a:lnSpc>
                          <a:spcPct val="100000"/>
                        </a:lnSpc>
                      </a:pPr>
                      <a:r>
                        <a:rPr lang="en-US" sz="1400" b="1" baseline="0"/>
                        <a:t>FREEDOM-2</a:t>
                      </a:r>
                      <a:r>
                        <a:rPr lang="en-US" sz="1400" b="1" baseline="30000"/>
                        <a:t>3</a:t>
                      </a:r>
                    </a:p>
                  </a:txBody>
                  <a:tcPr anchor="ctr"/>
                </a:tc>
                <a:tc>
                  <a:txBody>
                    <a:bodyPr/>
                    <a:lstStyle/>
                    <a:p>
                      <a:pPr marL="0" algn="l" defTabSz="914400" rtl="0" eaLnBrk="1" latinLnBrk="0" hangingPunct="1">
                        <a:lnSpc>
                          <a:spcPct val="100000"/>
                        </a:lnSpc>
                      </a:pPr>
                      <a:r>
                        <a:rPr lang="en-US" sz="1400" kern="1200" dirty="0">
                          <a:solidFill>
                            <a:schemeClr val="dk1"/>
                          </a:solidFill>
                        </a:rPr>
                        <a:t>Ruxolitinib for ≥3 months, or for ≥28 days with development of RBC transfusion requirement (≥2 units per month for 2 months) or grade ≥3 thrombocytopenia, anemia, hematoma, or hemorrhage</a:t>
                      </a:r>
                      <a:endParaRPr lang="en-US" sz="1400" kern="1200" dirty="0">
                        <a:solidFill>
                          <a:schemeClr val="dk1"/>
                        </a:solidFill>
                        <a:latin typeface="+mn-lt"/>
                        <a:ea typeface="+mn-ea"/>
                        <a:cs typeface="+mn-cs"/>
                      </a:endParaRPr>
                    </a:p>
                  </a:txBody>
                  <a:tcPr anchor="ctr"/>
                </a:tc>
                <a:extLst>
                  <a:ext uri="{0D108BD9-81ED-4DB2-BD59-A6C34878D82A}">
                    <a16:rowId xmlns:a16="http://schemas.microsoft.com/office/drawing/2014/main" val="142445883"/>
                  </a:ext>
                </a:extLst>
              </a:tr>
              <a:tr h="457200">
                <a:tc>
                  <a:txBody>
                    <a:bodyPr/>
                    <a:lstStyle/>
                    <a:p>
                      <a:pPr>
                        <a:lnSpc>
                          <a:spcPct val="100000"/>
                        </a:lnSpc>
                      </a:pPr>
                      <a:r>
                        <a:rPr lang="en-US" sz="1400" b="1"/>
                        <a:t>PERSIST-2</a:t>
                      </a:r>
                      <a:r>
                        <a:rPr lang="en-US" sz="1400" b="1" baseline="30000"/>
                        <a:t>4</a:t>
                      </a:r>
                    </a:p>
                  </a:txBody>
                  <a:tcPr anchor="ctr"/>
                </a:tc>
                <a:tc>
                  <a:txBody>
                    <a:bodyPr/>
                    <a:lstStyle/>
                    <a:p>
                      <a:pPr marL="0" algn="l" defTabSz="914400" rtl="0" eaLnBrk="1" latinLnBrk="0" hangingPunct="1">
                        <a:lnSpc>
                          <a:spcPct val="100000"/>
                        </a:lnSpc>
                      </a:pPr>
                      <a:r>
                        <a:rPr lang="en-US" sz="1400" kern="1200" dirty="0">
                          <a:solidFill>
                            <a:schemeClr val="dk1"/>
                          </a:solidFill>
                        </a:rPr>
                        <a:t>1 or 2 prior JAK inhibitors allowed; no other criteria</a:t>
                      </a:r>
                      <a:endParaRPr lang="en-US" sz="1400" kern="1200" dirty="0">
                        <a:solidFill>
                          <a:schemeClr val="dk1"/>
                        </a:solidFill>
                        <a:latin typeface="+mn-lt"/>
                        <a:ea typeface="+mn-ea"/>
                        <a:cs typeface="+mn-cs"/>
                      </a:endParaRPr>
                    </a:p>
                  </a:txBody>
                  <a:tcPr anchor="ctr"/>
                </a:tc>
                <a:extLst>
                  <a:ext uri="{0D108BD9-81ED-4DB2-BD59-A6C34878D82A}">
                    <a16:rowId xmlns:a16="http://schemas.microsoft.com/office/drawing/2014/main" val="1885869870"/>
                  </a:ext>
                </a:extLst>
              </a:tr>
            </a:tbl>
          </a:graphicData>
        </a:graphic>
      </p:graphicFrame>
      <p:sp>
        <p:nvSpPr>
          <p:cNvPr id="12" name="TextBox 11">
            <a:extLst>
              <a:ext uri="{FF2B5EF4-FFF2-40B4-BE49-F238E27FC236}">
                <a16:creationId xmlns:a16="http://schemas.microsoft.com/office/drawing/2014/main" id="{4A844863-BEC6-715E-7A4A-4A53AFA5DAFE}"/>
              </a:ext>
            </a:extLst>
          </p:cNvPr>
          <p:cNvSpPr txBox="1"/>
          <p:nvPr/>
        </p:nvSpPr>
        <p:spPr>
          <a:xfrm>
            <a:off x="825038" y="1084268"/>
            <a:ext cx="10541923"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404040"/>
                </a:solidFill>
                <a:effectLst/>
                <a:uLnTx/>
                <a:uFillTx/>
                <a:latin typeface="Franklin Gothic Book" panose="020B0503020102020204"/>
                <a:ea typeface="+mn-ea"/>
                <a:cs typeface="+mn-cs"/>
              </a:rPr>
              <a:t>Eligibility Criteria Related to Prior/Current Ruxolitinib Exposure in JAK Inhibitor Trials</a:t>
            </a:r>
          </a:p>
        </p:txBody>
      </p:sp>
      <p:sp>
        <p:nvSpPr>
          <p:cNvPr id="3" name="Footer Placeholder 2">
            <a:extLst>
              <a:ext uri="{FF2B5EF4-FFF2-40B4-BE49-F238E27FC236}">
                <a16:creationId xmlns:a16="http://schemas.microsoft.com/office/drawing/2014/main" id="{0AC7BF36-EBC2-251A-4E71-1AB9148A351A}"/>
              </a:ext>
            </a:extLst>
          </p:cNvPr>
          <p:cNvSpPr>
            <a:spLocks noGrp="1"/>
          </p:cNvSpPr>
          <p:nvPr>
            <p:ph type="ftr" sz="quarter" idx="3"/>
          </p:nvPr>
        </p:nvSpPr>
        <p:spPr/>
        <p:txBody>
          <a:bodyPr/>
          <a:lstStyle/>
          <a:p>
            <a:pPr marL="0" indent="0">
              <a:buNone/>
            </a:pPr>
            <a:r>
              <a:rPr lang="en-US" sz="1200" dirty="0"/>
              <a:t>JAK, Janus kinase; LCM, left costal margin; RBC, red blood cell</a:t>
            </a:r>
          </a:p>
          <a:p>
            <a:pPr marL="0" indent="0">
              <a:lnSpc>
                <a:spcPct val="100000"/>
              </a:lnSpc>
              <a:spcBef>
                <a:spcPts val="0"/>
              </a:spcBef>
              <a:buNone/>
            </a:pPr>
            <a:r>
              <a:rPr lang="en-US" sz="1200" dirty="0"/>
              <a:t>1. Harrison CN, et al. </a:t>
            </a:r>
            <a:r>
              <a:rPr lang="en-US" sz="1200" i="1" dirty="0"/>
              <a:t>Am J </a:t>
            </a:r>
            <a:r>
              <a:rPr lang="en-US" sz="1200" i="1" dirty="0" err="1"/>
              <a:t>Hematol</a:t>
            </a:r>
            <a:r>
              <a:rPr lang="en-US" sz="1200" i="1" dirty="0"/>
              <a:t>. </a:t>
            </a:r>
            <a:r>
              <a:rPr lang="en-US" sz="1200" dirty="0"/>
              <a:t>2020;95(6):594-603. 2. Gupta V, et al. </a:t>
            </a:r>
            <a:r>
              <a:rPr lang="en-US" sz="1200" dirty="0" err="1"/>
              <a:t>EHA</a:t>
            </a:r>
            <a:r>
              <a:rPr lang="en-US" sz="1200" dirty="0"/>
              <a:t> 2022. Abstract P1042. </a:t>
            </a:r>
          </a:p>
          <a:p>
            <a:pPr marL="0" indent="0">
              <a:lnSpc>
                <a:spcPct val="100000"/>
              </a:lnSpc>
              <a:spcBef>
                <a:spcPts val="0"/>
              </a:spcBef>
              <a:buNone/>
            </a:pPr>
            <a:r>
              <a:rPr lang="en-US" sz="1200" dirty="0"/>
              <a:t>3. ClinicalTrials.gov. NCT03952039. First posted May 16, 2019. Accessed July 11, 2022. clinicaltrials.gov/ct2/show/NCT03952039</a:t>
            </a:r>
          </a:p>
          <a:p>
            <a:pPr marL="0" indent="0">
              <a:lnSpc>
                <a:spcPct val="100000"/>
              </a:lnSpc>
              <a:spcBef>
                <a:spcPts val="0"/>
              </a:spcBef>
              <a:buNone/>
            </a:pPr>
            <a:r>
              <a:rPr lang="en-US" sz="1200" dirty="0"/>
              <a:t>4. </a:t>
            </a:r>
            <a:r>
              <a:rPr lang="en-US" sz="1200" dirty="0" err="1"/>
              <a:t>Mascarenhas</a:t>
            </a:r>
            <a:r>
              <a:rPr lang="en-US" sz="1200" dirty="0"/>
              <a:t> J, et al. </a:t>
            </a:r>
            <a:r>
              <a:rPr lang="en-US" sz="1200" i="1" dirty="0"/>
              <a:t>JAMA Oncol. </a:t>
            </a:r>
            <a:r>
              <a:rPr lang="en-US" sz="1200" dirty="0"/>
              <a:t>2018;4(5):652-659. </a:t>
            </a:r>
          </a:p>
        </p:txBody>
      </p:sp>
    </p:spTree>
    <p:extLst>
      <p:ext uri="{BB962C8B-B14F-4D97-AF65-F5344CB8AC3E}">
        <p14:creationId xmlns:p14="http://schemas.microsoft.com/office/powerpoint/2010/main" val="4219244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74EEB-0B04-49A3-828D-9131A0ED23EA}"/>
              </a:ext>
            </a:extLst>
          </p:cNvPr>
          <p:cNvSpPr>
            <a:spLocks noGrp="1"/>
          </p:cNvSpPr>
          <p:nvPr>
            <p:ph type="title"/>
          </p:nvPr>
        </p:nvSpPr>
        <p:spPr/>
        <p:txBody>
          <a:bodyPr/>
          <a:lstStyle/>
          <a:p>
            <a:r>
              <a:rPr lang="en-US" dirty="0"/>
              <a:t>Rates of Ruxolitinib Treatment Discontinuation at Various Time Points in Large Clinical Trials </a:t>
            </a:r>
          </a:p>
        </p:txBody>
      </p:sp>
      <p:pic>
        <p:nvPicPr>
          <p:cNvPr id="4" name="Picture 3">
            <a:extLst>
              <a:ext uri="{FF2B5EF4-FFF2-40B4-BE49-F238E27FC236}">
                <a16:creationId xmlns:a16="http://schemas.microsoft.com/office/drawing/2014/main" id="{64BCEA1C-F10F-421E-B4BC-B6A378A4DED7}"/>
              </a:ext>
            </a:extLst>
          </p:cNvPr>
          <p:cNvPicPr>
            <a:picLocks noChangeAspect="1"/>
          </p:cNvPicPr>
          <p:nvPr/>
        </p:nvPicPr>
        <p:blipFill>
          <a:blip r:embed="rId3"/>
          <a:stretch>
            <a:fillRect/>
          </a:stretch>
        </p:blipFill>
        <p:spPr>
          <a:xfrm>
            <a:off x="1869331" y="1598568"/>
            <a:ext cx="8453337" cy="4749731"/>
          </a:xfrm>
          <a:prstGeom prst="rect">
            <a:avLst/>
          </a:prstGeom>
        </p:spPr>
      </p:pic>
      <p:sp>
        <p:nvSpPr>
          <p:cNvPr id="6" name="Footer Placeholder 5">
            <a:extLst>
              <a:ext uri="{FF2B5EF4-FFF2-40B4-BE49-F238E27FC236}">
                <a16:creationId xmlns:a16="http://schemas.microsoft.com/office/drawing/2014/main" id="{0E17C12C-EE89-9F0F-FE1B-54B98E8141FC}"/>
              </a:ext>
            </a:extLst>
          </p:cNvPr>
          <p:cNvSpPr>
            <a:spLocks noGrp="1"/>
          </p:cNvSpPr>
          <p:nvPr>
            <p:ph type="ftr" sz="quarter" idx="3"/>
          </p:nvPr>
        </p:nvSpPr>
        <p:spPr/>
        <p:txBody>
          <a:bodyPr/>
          <a:lstStyle/>
          <a:p>
            <a:r>
              <a:rPr lang="nb-NO" dirty="0"/>
              <a:t>Harrison CN, et al. </a:t>
            </a:r>
            <a:r>
              <a:rPr lang="nb-NO" i="1" dirty="0"/>
              <a:t>Ann Hematol. </a:t>
            </a:r>
            <a:r>
              <a:rPr lang="nb-NO" dirty="0"/>
              <a:t>2020;99(6):1177-1191. </a:t>
            </a:r>
          </a:p>
        </p:txBody>
      </p:sp>
    </p:spTree>
    <p:extLst>
      <p:ext uri="{BB962C8B-B14F-4D97-AF65-F5344CB8AC3E}">
        <p14:creationId xmlns:p14="http://schemas.microsoft.com/office/powerpoint/2010/main" val="1372516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74EEB-0B04-49A3-828D-9131A0ED23EA}"/>
              </a:ext>
            </a:extLst>
          </p:cNvPr>
          <p:cNvSpPr>
            <a:spLocks noGrp="1"/>
          </p:cNvSpPr>
          <p:nvPr>
            <p:ph type="title"/>
          </p:nvPr>
        </p:nvSpPr>
        <p:spPr/>
        <p:txBody>
          <a:bodyPr/>
          <a:lstStyle/>
          <a:p>
            <a:r>
              <a:rPr lang="en-US" dirty="0"/>
              <a:t>Rates of Ruxolitinib Treatment Discontinuation at Various Time Points in Large Clinical Trials </a:t>
            </a:r>
          </a:p>
        </p:txBody>
      </p:sp>
      <p:pic>
        <p:nvPicPr>
          <p:cNvPr id="4" name="Picture 3">
            <a:extLst>
              <a:ext uri="{FF2B5EF4-FFF2-40B4-BE49-F238E27FC236}">
                <a16:creationId xmlns:a16="http://schemas.microsoft.com/office/drawing/2014/main" id="{64BCEA1C-F10F-421E-B4BC-B6A378A4DED7}"/>
              </a:ext>
            </a:extLst>
          </p:cNvPr>
          <p:cNvPicPr>
            <a:picLocks noChangeAspect="1"/>
          </p:cNvPicPr>
          <p:nvPr/>
        </p:nvPicPr>
        <p:blipFill>
          <a:blip r:embed="rId3"/>
          <a:stretch>
            <a:fillRect/>
          </a:stretch>
        </p:blipFill>
        <p:spPr>
          <a:xfrm>
            <a:off x="1869331" y="1598568"/>
            <a:ext cx="8453337" cy="4749731"/>
          </a:xfrm>
          <a:prstGeom prst="rect">
            <a:avLst/>
          </a:prstGeom>
        </p:spPr>
      </p:pic>
      <p:sp>
        <p:nvSpPr>
          <p:cNvPr id="3" name="Arrow: Right 2">
            <a:extLst>
              <a:ext uri="{FF2B5EF4-FFF2-40B4-BE49-F238E27FC236}">
                <a16:creationId xmlns:a16="http://schemas.microsoft.com/office/drawing/2014/main" id="{7BB6248B-61AB-E67F-64B5-0BA63D2C36DC}"/>
              </a:ext>
            </a:extLst>
          </p:cNvPr>
          <p:cNvSpPr/>
          <p:nvPr/>
        </p:nvSpPr>
        <p:spPr bwMode="auto">
          <a:xfrm rot="1874256">
            <a:off x="2713382" y="3440396"/>
            <a:ext cx="690172" cy="326798"/>
          </a:xfrm>
          <a:prstGeom prst="rightArrow">
            <a:avLst/>
          </a:prstGeom>
          <a:solidFill>
            <a:srgbClr val="FF0000"/>
          </a:solidFill>
          <a:ln w="0">
            <a:solidFill>
              <a:srgbClr val="FF0000"/>
            </a:solidFill>
            <a:miter lim="800000"/>
            <a:headEnd/>
            <a:tailEnd/>
          </a:ln>
        </p:spPr>
        <p:txBody>
          <a:bodyPr rtlCol="0" anchor="b"/>
          <a:lstStyle/>
          <a:p>
            <a:pPr algn="ctr" eaLnBrk="1" hangingPunct="1">
              <a:spcBef>
                <a:spcPct val="35000"/>
              </a:spcBef>
              <a:spcAft>
                <a:spcPct val="25000"/>
              </a:spcAft>
              <a:buClr>
                <a:schemeClr val="folHlink"/>
              </a:buClr>
              <a:buNone/>
            </a:pPr>
            <a:endParaRPr lang="en-US" sz="1800" b="0">
              <a:solidFill>
                <a:schemeClr val="tx1"/>
              </a:solidFill>
              <a:latin typeface="Calibri" panose="020F0502020204030204" pitchFamily="34" charset="0"/>
            </a:endParaRPr>
          </a:p>
        </p:txBody>
      </p:sp>
      <p:sp>
        <p:nvSpPr>
          <p:cNvPr id="6" name="Footer Placeholder 5">
            <a:extLst>
              <a:ext uri="{FF2B5EF4-FFF2-40B4-BE49-F238E27FC236}">
                <a16:creationId xmlns:a16="http://schemas.microsoft.com/office/drawing/2014/main" id="{0E17C12C-EE89-9F0F-FE1B-54B98E8141FC}"/>
              </a:ext>
            </a:extLst>
          </p:cNvPr>
          <p:cNvSpPr>
            <a:spLocks noGrp="1"/>
          </p:cNvSpPr>
          <p:nvPr>
            <p:ph type="ftr" sz="quarter" idx="3"/>
          </p:nvPr>
        </p:nvSpPr>
        <p:spPr/>
        <p:txBody>
          <a:bodyPr/>
          <a:lstStyle/>
          <a:p>
            <a:r>
              <a:rPr lang="nb-NO" dirty="0"/>
              <a:t>Harrison CN, et al. </a:t>
            </a:r>
            <a:r>
              <a:rPr lang="nb-NO" i="1" dirty="0"/>
              <a:t>Ann Hematol. </a:t>
            </a:r>
            <a:r>
              <a:rPr lang="nb-NO" dirty="0"/>
              <a:t>2020;99(6):1177-1191. </a:t>
            </a:r>
          </a:p>
        </p:txBody>
      </p:sp>
    </p:spTree>
    <p:extLst>
      <p:ext uri="{BB962C8B-B14F-4D97-AF65-F5344CB8AC3E}">
        <p14:creationId xmlns:p14="http://schemas.microsoft.com/office/powerpoint/2010/main" val="1799525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0A622-FC09-4D83-8CE6-4D6965207F97}"/>
              </a:ext>
            </a:extLst>
          </p:cNvPr>
          <p:cNvSpPr>
            <a:spLocks noGrp="1"/>
          </p:cNvSpPr>
          <p:nvPr>
            <p:ph type="title"/>
          </p:nvPr>
        </p:nvSpPr>
        <p:spPr/>
        <p:txBody>
          <a:bodyPr>
            <a:normAutofit/>
          </a:bodyPr>
          <a:lstStyle/>
          <a:p>
            <a:r>
              <a:rPr lang="en-GB" sz="3200" b="1">
                <a:latin typeface="+mn-lt"/>
              </a:rPr>
              <a:t>Survival After Ruxolitinib Discontinuation Is Poor: Real World Data </a:t>
            </a:r>
            <a:endParaRPr lang="en-US" sz="3200" b="1">
              <a:latin typeface="+mn-lt"/>
            </a:endParaRPr>
          </a:p>
        </p:txBody>
      </p:sp>
      <p:pic>
        <p:nvPicPr>
          <p:cNvPr id="7" name="Picture 6" descr="Chart&#10;&#10;Description automatically generated">
            <a:extLst>
              <a:ext uri="{FF2B5EF4-FFF2-40B4-BE49-F238E27FC236}">
                <a16:creationId xmlns:a16="http://schemas.microsoft.com/office/drawing/2014/main" id="{5AB95119-B7A4-4DB9-8C33-BDCE90FEED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74682" y="1563562"/>
            <a:ext cx="5060426" cy="4381500"/>
          </a:xfrm>
          <a:prstGeom prst="rect">
            <a:avLst/>
          </a:prstGeom>
        </p:spPr>
      </p:pic>
      <p:sp>
        <p:nvSpPr>
          <p:cNvPr id="8" name="Rectangle 7">
            <a:extLst>
              <a:ext uri="{FF2B5EF4-FFF2-40B4-BE49-F238E27FC236}">
                <a16:creationId xmlns:a16="http://schemas.microsoft.com/office/drawing/2014/main" id="{A721D31A-21D8-40B1-A0BD-48AC4D36B397}"/>
              </a:ext>
            </a:extLst>
          </p:cNvPr>
          <p:cNvSpPr/>
          <p:nvPr/>
        </p:nvSpPr>
        <p:spPr>
          <a:xfrm>
            <a:off x="6742515" y="6202745"/>
            <a:ext cx="4478918"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Median OS after ruxolitinib discontinuation was 13 months</a:t>
            </a:r>
          </a:p>
        </p:txBody>
      </p:sp>
      <p:pic>
        <p:nvPicPr>
          <p:cNvPr id="10" name="Picture 9">
            <a:extLst>
              <a:ext uri="{FF2B5EF4-FFF2-40B4-BE49-F238E27FC236}">
                <a16:creationId xmlns:a16="http://schemas.microsoft.com/office/drawing/2014/main" id="{DDC012F8-3E9C-C976-A41D-FE8219DB1378}"/>
              </a:ext>
            </a:extLst>
          </p:cNvPr>
          <p:cNvPicPr>
            <a:picLocks noChangeAspect="1"/>
          </p:cNvPicPr>
          <p:nvPr/>
        </p:nvPicPr>
        <p:blipFill>
          <a:blip r:embed="rId3"/>
          <a:stretch>
            <a:fillRect/>
          </a:stretch>
        </p:blipFill>
        <p:spPr>
          <a:xfrm>
            <a:off x="724094" y="1428831"/>
            <a:ext cx="5371906" cy="4476588"/>
          </a:xfrm>
          <a:prstGeom prst="rect">
            <a:avLst/>
          </a:prstGeom>
        </p:spPr>
      </p:pic>
      <p:sp>
        <p:nvSpPr>
          <p:cNvPr id="3" name="Footer Placeholder 2">
            <a:extLst>
              <a:ext uri="{FF2B5EF4-FFF2-40B4-BE49-F238E27FC236}">
                <a16:creationId xmlns:a16="http://schemas.microsoft.com/office/drawing/2014/main" id="{A95EADF0-824D-4A0F-6980-2FD720976DB7}"/>
              </a:ext>
            </a:extLst>
          </p:cNvPr>
          <p:cNvSpPr>
            <a:spLocks noGrp="1"/>
          </p:cNvSpPr>
          <p:nvPr>
            <p:ph type="ftr" sz="quarter" idx="3"/>
          </p:nvPr>
        </p:nvSpPr>
        <p:spPr/>
        <p:txBody>
          <a:bodyPr/>
          <a:lstStyle/>
          <a:p>
            <a:r>
              <a:rPr lang="nb-NO" dirty="0"/>
              <a:t>Kuykendall AT, et al. </a:t>
            </a:r>
            <a:r>
              <a:rPr lang="nb-NO" i="1" dirty="0"/>
              <a:t>Ann Hematol. </a:t>
            </a:r>
            <a:r>
              <a:rPr lang="nb-NO" dirty="0"/>
              <a:t>2018;97(3):435-441. </a:t>
            </a:r>
          </a:p>
        </p:txBody>
      </p:sp>
    </p:spTree>
    <p:extLst>
      <p:ext uri="{BB962C8B-B14F-4D97-AF65-F5344CB8AC3E}">
        <p14:creationId xmlns:p14="http://schemas.microsoft.com/office/powerpoint/2010/main" val="1391660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273146" y="862518"/>
            <a:ext cx="5640428" cy="351626"/>
          </a:xfrm>
          <a:prstGeom prst="roundRect">
            <a:avLst>
              <a:gd name="adj" fmla="val 0"/>
            </a:avLst>
          </a:prstGeom>
          <a:solidFill>
            <a:srgbClr val="89171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Calibri" panose="020F0502020204030204"/>
                <a:ea typeface="+mn-ea"/>
                <a:cs typeface="+mn-cs"/>
              </a:rPr>
              <a:t>Phase 2 JAKARTA-2 Trial</a:t>
            </a:r>
            <a:endParaRPr kumimoji="0" lang="en-US" sz="1800" b="0" i="1"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p:cNvSpPr txBox="1"/>
          <p:nvPr/>
        </p:nvSpPr>
        <p:spPr>
          <a:xfrm>
            <a:off x="3133791" y="1239988"/>
            <a:ext cx="5924873" cy="276999"/>
          </a:xfrm>
          <a:prstGeom prst="rect">
            <a:avLst/>
          </a:prstGeom>
          <a:noFill/>
        </p:spPr>
        <p:txBody>
          <a:bodyPr wrap="square" rtlCol="0">
            <a:spAutoFit/>
          </a:bodyPr>
          <a:lstStyle/>
          <a:p>
            <a:pPr marL="0" marR="0" lvl="0" indent="0" algn="ctr" defTabSz="685783"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Fedratinib in patients with </a:t>
            </a:r>
            <a:r>
              <a:rPr lang="en-US" sz="1200" dirty="0">
                <a:solidFill>
                  <a:prstClr val="black"/>
                </a:solidFill>
                <a:latin typeface="Calibri" panose="020F0502020204030204"/>
              </a:rPr>
              <a:t>INT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-2/high-risk MF </a:t>
            </a:r>
            <a:r>
              <a:rPr kumimoji="0" lang="en-US" sz="1200" b="0" i="0" u="sng" strike="noStrike" kern="1200" cap="none" spc="0" normalizeH="0" baseline="0" noProof="0" dirty="0">
                <a:ln>
                  <a:noFill/>
                </a:ln>
                <a:solidFill>
                  <a:prstClr val="black"/>
                </a:solidFill>
                <a:effectLst/>
                <a:uLnTx/>
                <a:uFillTx/>
                <a:latin typeface="Calibri" panose="020F0502020204030204"/>
                <a:ea typeface="+mn-ea"/>
                <a:cs typeface="+mn-cs"/>
              </a:rPr>
              <a:t>resistant or intolerant to ruxolitinib</a:t>
            </a:r>
          </a:p>
        </p:txBody>
      </p:sp>
      <p:grpSp>
        <p:nvGrpSpPr>
          <p:cNvPr id="29" name="Group 17"/>
          <p:cNvGrpSpPr>
            <a:grpSpLocks noChangeAspect="1"/>
          </p:cNvGrpSpPr>
          <p:nvPr/>
        </p:nvGrpSpPr>
        <p:grpSpPr bwMode="auto">
          <a:xfrm>
            <a:off x="3957664" y="1636841"/>
            <a:ext cx="1417841" cy="3307753"/>
            <a:chOff x="2448" y="372"/>
            <a:chExt cx="871" cy="2032"/>
          </a:xfrm>
        </p:grpSpPr>
        <p:sp>
          <p:nvSpPr>
            <p:cNvPr id="30" name="AutoShape 16"/>
            <p:cNvSpPr>
              <a:spLocks noChangeAspect="1" noChangeArrowheads="1" noTextEdit="1"/>
            </p:cNvSpPr>
            <p:nvPr/>
          </p:nvSpPr>
          <p:spPr bwMode="auto">
            <a:xfrm>
              <a:off x="2448" y="372"/>
              <a:ext cx="871" cy="20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square" lIns="57151" tIns="28575" rIns="57151" bIns="28575" numCol="1" anchor="t" anchorCtr="0" compatLnSpc="1">
              <a:prstTxWarp prst="textNoShape">
                <a:avLst/>
              </a:prstTxWarp>
            </a:bodyPr>
            <a:lstStyle/>
            <a:p>
              <a:pPr marL="0" marR="0" lvl="0" indent="0" algn="l" defTabSz="571464" rtl="0" eaLnBrk="1" fontAlgn="auto" latinLnBrk="0" hangingPunct="1">
                <a:lnSpc>
                  <a:spcPct val="100000"/>
                </a:lnSpc>
                <a:spcBef>
                  <a:spcPts val="0"/>
                </a:spcBef>
                <a:spcAft>
                  <a:spcPts val="0"/>
                </a:spcAft>
                <a:buClrTx/>
                <a:buSzTx/>
                <a:buFontTx/>
                <a:buNone/>
                <a:tabLst/>
                <a:defRPr/>
              </a:pPr>
              <a:endParaRPr kumimoji="0" lang="en-US" sz="1125" b="0" i="0" u="none" strike="noStrike" kern="1200" cap="none" spc="0" normalizeH="0" baseline="0" noProof="0">
                <a:ln>
                  <a:noFill/>
                </a:ln>
                <a:solidFill>
                  <a:prstClr val="black"/>
                </a:solidFill>
                <a:effectLst/>
                <a:uLnTx/>
                <a:uFillTx/>
                <a:latin typeface="Calibri" panose="020F0502020204030204"/>
                <a:ea typeface="+mn-ea"/>
                <a:cs typeface="Arial" pitchFamily="34" charset="0"/>
              </a:endParaRPr>
            </a:p>
          </p:txBody>
        </p:sp>
        <p:sp>
          <p:nvSpPr>
            <p:cNvPr id="31" name="Rectangle 18"/>
            <p:cNvSpPr>
              <a:spLocks noChangeArrowheads="1"/>
            </p:cNvSpPr>
            <p:nvPr/>
          </p:nvSpPr>
          <p:spPr bwMode="auto">
            <a:xfrm>
              <a:off x="2448" y="372"/>
              <a:ext cx="871" cy="2031"/>
            </a:xfrm>
            <a:prstGeom prst="rect">
              <a:avLst/>
            </a:prstGeom>
            <a:noFill/>
            <a:ln w="0">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57151" tIns="28575" rIns="57151" bIns="28575" numCol="1" anchor="t" anchorCtr="0" compatLnSpc="1">
              <a:prstTxWarp prst="textNoShape">
                <a:avLst/>
              </a:prstTxWarp>
            </a:bodyPr>
            <a:lstStyle/>
            <a:p>
              <a:pPr marL="0" marR="0" lvl="0" indent="0" algn="l" defTabSz="571464" rtl="0" eaLnBrk="1" fontAlgn="auto" latinLnBrk="0" hangingPunct="1">
                <a:lnSpc>
                  <a:spcPct val="100000"/>
                </a:lnSpc>
                <a:spcBef>
                  <a:spcPts val="0"/>
                </a:spcBef>
                <a:spcAft>
                  <a:spcPts val="0"/>
                </a:spcAft>
                <a:buClrTx/>
                <a:buSzTx/>
                <a:buFontTx/>
                <a:buNone/>
                <a:tabLst/>
                <a:defRPr/>
              </a:pPr>
              <a:endParaRPr kumimoji="0" lang="en-US" sz="1125" b="0" i="0" u="none" strike="noStrike" kern="1200" cap="none" spc="0" normalizeH="0" baseline="0" noProof="0">
                <a:ln>
                  <a:noFill/>
                </a:ln>
                <a:solidFill>
                  <a:prstClr val="black"/>
                </a:solidFill>
                <a:effectLst/>
                <a:uLnTx/>
                <a:uFillTx/>
                <a:latin typeface="Calibri" panose="020F0502020204030204"/>
                <a:ea typeface="+mn-ea"/>
                <a:cs typeface="Arial" pitchFamily="34" charset="0"/>
              </a:endParaRPr>
            </a:p>
          </p:txBody>
        </p:sp>
        <p:sp>
          <p:nvSpPr>
            <p:cNvPr id="32" name="Freeform 19"/>
            <p:cNvSpPr>
              <a:spLocks/>
            </p:cNvSpPr>
            <p:nvPr/>
          </p:nvSpPr>
          <p:spPr bwMode="auto">
            <a:xfrm>
              <a:off x="2448" y="410"/>
              <a:ext cx="808" cy="1921"/>
            </a:xfrm>
            <a:custGeom>
              <a:avLst/>
              <a:gdLst>
                <a:gd name="T0" fmla="*/ 988 w 1616"/>
                <a:gd name="T1" fmla="*/ 115 h 3844"/>
                <a:gd name="T2" fmla="*/ 1023 w 1616"/>
                <a:gd name="T3" fmla="*/ 260 h 3844"/>
                <a:gd name="T4" fmla="*/ 952 w 1616"/>
                <a:gd name="T5" fmla="*/ 439 h 3844"/>
                <a:gd name="T6" fmla="*/ 1068 w 1616"/>
                <a:gd name="T7" fmla="*/ 623 h 3844"/>
                <a:gd name="T8" fmla="*/ 1310 w 1616"/>
                <a:gd name="T9" fmla="*/ 780 h 3844"/>
                <a:gd name="T10" fmla="*/ 1402 w 1616"/>
                <a:gd name="T11" fmla="*/ 1448 h 3844"/>
                <a:gd name="T12" fmla="*/ 1454 w 1616"/>
                <a:gd name="T13" fmla="*/ 1764 h 3844"/>
                <a:gd name="T14" fmla="*/ 1605 w 1616"/>
                <a:gd name="T15" fmla="*/ 2032 h 3844"/>
                <a:gd name="T16" fmla="*/ 1533 w 1616"/>
                <a:gd name="T17" fmla="*/ 2017 h 3844"/>
                <a:gd name="T18" fmla="*/ 1573 w 1616"/>
                <a:gd name="T19" fmla="*/ 2214 h 3844"/>
                <a:gd name="T20" fmla="*/ 1513 w 1616"/>
                <a:gd name="T21" fmla="*/ 2170 h 3844"/>
                <a:gd name="T22" fmla="*/ 1464 w 1616"/>
                <a:gd name="T23" fmla="*/ 2109 h 3844"/>
                <a:gd name="T24" fmla="*/ 1441 w 1616"/>
                <a:gd name="T25" fmla="*/ 2253 h 3844"/>
                <a:gd name="T26" fmla="*/ 1403 w 1616"/>
                <a:gd name="T27" fmla="*/ 2152 h 3844"/>
                <a:gd name="T28" fmla="*/ 1363 w 1616"/>
                <a:gd name="T29" fmla="*/ 2139 h 3844"/>
                <a:gd name="T30" fmla="*/ 1360 w 1616"/>
                <a:gd name="T31" fmla="*/ 1897 h 3844"/>
                <a:gd name="T32" fmla="*/ 1222 w 1616"/>
                <a:gd name="T33" fmla="*/ 1598 h 3844"/>
                <a:gd name="T34" fmla="*/ 1142 w 1616"/>
                <a:gd name="T35" fmla="*/ 1227 h 3844"/>
                <a:gd name="T36" fmla="*/ 1128 w 1616"/>
                <a:gd name="T37" fmla="*/ 1647 h 3844"/>
                <a:gd name="T38" fmla="*/ 1211 w 1616"/>
                <a:gd name="T39" fmla="*/ 2048 h 3844"/>
                <a:gd name="T40" fmla="*/ 1121 w 1616"/>
                <a:gd name="T41" fmla="*/ 2680 h 3844"/>
                <a:gd name="T42" fmla="*/ 1140 w 1616"/>
                <a:gd name="T43" fmla="*/ 2987 h 3844"/>
                <a:gd name="T44" fmla="*/ 1039 w 1616"/>
                <a:gd name="T45" fmla="*/ 3484 h 3844"/>
                <a:gd name="T46" fmla="*/ 1069 w 1616"/>
                <a:gd name="T47" fmla="*/ 3780 h 3844"/>
                <a:gd name="T48" fmla="*/ 1029 w 1616"/>
                <a:gd name="T49" fmla="*/ 3824 h 3844"/>
                <a:gd name="T50" fmla="*/ 909 w 1616"/>
                <a:gd name="T51" fmla="*/ 3840 h 3844"/>
                <a:gd name="T52" fmla="*/ 838 w 1616"/>
                <a:gd name="T53" fmla="*/ 3802 h 3844"/>
                <a:gd name="T54" fmla="*/ 905 w 1616"/>
                <a:gd name="T55" fmla="*/ 3501 h 3844"/>
                <a:gd name="T56" fmla="*/ 910 w 1616"/>
                <a:gd name="T57" fmla="*/ 3070 h 3844"/>
                <a:gd name="T58" fmla="*/ 864 w 1616"/>
                <a:gd name="T59" fmla="*/ 2564 h 3844"/>
                <a:gd name="T60" fmla="*/ 788 w 1616"/>
                <a:gd name="T61" fmla="*/ 2198 h 3844"/>
                <a:gd name="T62" fmla="*/ 726 w 1616"/>
                <a:gd name="T63" fmla="*/ 2756 h 3844"/>
                <a:gd name="T64" fmla="*/ 703 w 1616"/>
                <a:gd name="T65" fmla="*/ 3240 h 3844"/>
                <a:gd name="T66" fmla="*/ 733 w 1616"/>
                <a:gd name="T67" fmla="*/ 3612 h 3844"/>
                <a:gd name="T68" fmla="*/ 775 w 1616"/>
                <a:gd name="T69" fmla="*/ 3831 h 3844"/>
                <a:gd name="T70" fmla="*/ 679 w 1616"/>
                <a:gd name="T71" fmla="*/ 3833 h 3844"/>
                <a:gd name="T72" fmla="*/ 572 w 1616"/>
                <a:gd name="T73" fmla="*/ 3820 h 3844"/>
                <a:gd name="T74" fmla="*/ 565 w 1616"/>
                <a:gd name="T75" fmla="*/ 3714 h 3844"/>
                <a:gd name="T76" fmla="*/ 549 w 1616"/>
                <a:gd name="T77" fmla="*/ 3396 h 3844"/>
                <a:gd name="T78" fmla="*/ 504 w 1616"/>
                <a:gd name="T79" fmla="*/ 2896 h 3844"/>
                <a:gd name="T80" fmla="*/ 469 w 1616"/>
                <a:gd name="T81" fmla="*/ 2534 h 3844"/>
                <a:gd name="T82" fmla="*/ 426 w 1616"/>
                <a:gd name="T83" fmla="*/ 1862 h 3844"/>
                <a:gd name="T84" fmla="*/ 492 w 1616"/>
                <a:gd name="T85" fmla="*/ 1486 h 3844"/>
                <a:gd name="T86" fmla="*/ 436 w 1616"/>
                <a:gd name="T87" fmla="*/ 1360 h 3844"/>
                <a:gd name="T88" fmla="*/ 342 w 1616"/>
                <a:gd name="T89" fmla="*/ 1716 h 3844"/>
                <a:gd name="T90" fmla="*/ 259 w 1616"/>
                <a:gd name="T91" fmla="*/ 1959 h 3844"/>
                <a:gd name="T92" fmla="*/ 249 w 1616"/>
                <a:gd name="T93" fmla="*/ 2210 h 3844"/>
                <a:gd name="T94" fmla="*/ 205 w 1616"/>
                <a:gd name="T95" fmla="*/ 2124 h 3844"/>
                <a:gd name="T96" fmla="*/ 165 w 1616"/>
                <a:gd name="T97" fmla="*/ 2194 h 3844"/>
                <a:gd name="T98" fmla="*/ 136 w 1616"/>
                <a:gd name="T99" fmla="*/ 2240 h 3844"/>
                <a:gd name="T100" fmla="*/ 108 w 1616"/>
                <a:gd name="T101" fmla="*/ 2103 h 3844"/>
                <a:gd name="T102" fmla="*/ 39 w 1616"/>
                <a:gd name="T103" fmla="*/ 2171 h 3844"/>
                <a:gd name="T104" fmla="*/ 43 w 1616"/>
                <a:gd name="T105" fmla="*/ 2072 h 3844"/>
                <a:gd name="T106" fmla="*/ 67 w 1616"/>
                <a:gd name="T107" fmla="*/ 1937 h 3844"/>
                <a:gd name="T108" fmla="*/ 175 w 1616"/>
                <a:gd name="T109" fmla="*/ 1667 h 3844"/>
                <a:gd name="T110" fmla="*/ 265 w 1616"/>
                <a:gd name="T111" fmla="*/ 1317 h 3844"/>
                <a:gd name="T112" fmla="*/ 381 w 1616"/>
                <a:gd name="T113" fmla="*/ 674 h 3844"/>
                <a:gd name="T114" fmla="*/ 639 w 1616"/>
                <a:gd name="T115" fmla="*/ 578 h 3844"/>
                <a:gd name="T116" fmla="*/ 636 w 1616"/>
                <a:gd name="T117" fmla="*/ 384 h 3844"/>
                <a:gd name="T118" fmla="*/ 614 w 1616"/>
                <a:gd name="T119" fmla="*/ 254 h 3844"/>
                <a:gd name="T120" fmla="*/ 702 w 1616"/>
                <a:gd name="T121" fmla="*/ 30 h 38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616" h="3844">
                  <a:moveTo>
                    <a:pt x="792" y="0"/>
                  </a:moveTo>
                  <a:lnTo>
                    <a:pt x="824" y="0"/>
                  </a:lnTo>
                  <a:lnTo>
                    <a:pt x="825" y="0"/>
                  </a:lnTo>
                  <a:lnTo>
                    <a:pt x="832" y="1"/>
                  </a:lnTo>
                  <a:lnTo>
                    <a:pt x="840" y="3"/>
                  </a:lnTo>
                  <a:lnTo>
                    <a:pt x="853" y="5"/>
                  </a:lnTo>
                  <a:lnTo>
                    <a:pt x="866" y="9"/>
                  </a:lnTo>
                  <a:lnTo>
                    <a:pt x="882" y="14"/>
                  </a:lnTo>
                  <a:lnTo>
                    <a:pt x="898" y="21"/>
                  </a:lnTo>
                  <a:lnTo>
                    <a:pt x="915" y="30"/>
                  </a:lnTo>
                  <a:lnTo>
                    <a:pt x="931" y="41"/>
                  </a:lnTo>
                  <a:lnTo>
                    <a:pt x="949" y="56"/>
                  </a:lnTo>
                  <a:lnTo>
                    <a:pt x="963" y="72"/>
                  </a:lnTo>
                  <a:lnTo>
                    <a:pt x="977" y="91"/>
                  </a:lnTo>
                  <a:lnTo>
                    <a:pt x="988" y="115"/>
                  </a:lnTo>
                  <a:lnTo>
                    <a:pt x="997" y="141"/>
                  </a:lnTo>
                  <a:lnTo>
                    <a:pt x="1003" y="171"/>
                  </a:lnTo>
                  <a:lnTo>
                    <a:pt x="1004" y="206"/>
                  </a:lnTo>
                  <a:lnTo>
                    <a:pt x="1002" y="244"/>
                  </a:lnTo>
                  <a:lnTo>
                    <a:pt x="1002" y="245"/>
                  </a:lnTo>
                  <a:lnTo>
                    <a:pt x="1002" y="245"/>
                  </a:lnTo>
                  <a:lnTo>
                    <a:pt x="1002" y="248"/>
                  </a:lnTo>
                  <a:lnTo>
                    <a:pt x="1002" y="249"/>
                  </a:lnTo>
                  <a:lnTo>
                    <a:pt x="1002" y="251"/>
                  </a:lnTo>
                  <a:lnTo>
                    <a:pt x="1003" y="254"/>
                  </a:lnTo>
                  <a:lnTo>
                    <a:pt x="1004" y="255"/>
                  </a:lnTo>
                  <a:lnTo>
                    <a:pt x="1007" y="256"/>
                  </a:lnTo>
                  <a:lnTo>
                    <a:pt x="1010" y="258"/>
                  </a:lnTo>
                  <a:lnTo>
                    <a:pt x="1014" y="258"/>
                  </a:lnTo>
                  <a:lnTo>
                    <a:pt x="1023" y="260"/>
                  </a:lnTo>
                  <a:lnTo>
                    <a:pt x="1027" y="269"/>
                  </a:lnTo>
                  <a:lnTo>
                    <a:pt x="1029" y="281"/>
                  </a:lnTo>
                  <a:lnTo>
                    <a:pt x="1026" y="296"/>
                  </a:lnTo>
                  <a:lnTo>
                    <a:pt x="1020" y="312"/>
                  </a:lnTo>
                  <a:lnTo>
                    <a:pt x="1009" y="328"/>
                  </a:lnTo>
                  <a:lnTo>
                    <a:pt x="992" y="344"/>
                  </a:lnTo>
                  <a:lnTo>
                    <a:pt x="992" y="348"/>
                  </a:lnTo>
                  <a:lnTo>
                    <a:pt x="989" y="356"/>
                  </a:lnTo>
                  <a:lnTo>
                    <a:pt x="986" y="370"/>
                  </a:lnTo>
                  <a:lnTo>
                    <a:pt x="981" y="384"/>
                  </a:lnTo>
                  <a:lnTo>
                    <a:pt x="973" y="401"/>
                  </a:lnTo>
                  <a:lnTo>
                    <a:pt x="965" y="414"/>
                  </a:lnTo>
                  <a:lnTo>
                    <a:pt x="954" y="426"/>
                  </a:lnTo>
                  <a:lnTo>
                    <a:pt x="954" y="430"/>
                  </a:lnTo>
                  <a:lnTo>
                    <a:pt x="952" y="439"/>
                  </a:lnTo>
                  <a:lnTo>
                    <a:pt x="950" y="452"/>
                  </a:lnTo>
                  <a:lnTo>
                    <a:pt x="949" y="469"/>
                  </a:lnTo>
                  <a:lnTo>
                    <a:pt x="949" y="488"/>
                  </a:lnTo>
                  <a:lnTo>
                    <a:pt x="950" y="509"/>
                  </a:lnTo>
                  <a:lnTo>
                    <a:pt x="952" y="530"/>
                  </a:lnTo>
                  <a:lnTo>
                    <a:pt x="958" y="548"/>
                  </a:lnTo>
                  <a:lnTo>
                    <a:pt x="968" y="567"/>
                  </a:lnTo>
                  <a:lnTo>
                    <a:pt x="968" y="568"/>
                  </a:lnTo>
                  <a:lnTo>
                    <a:pt x="972" y="572"/>
                  </a:lnTo>
                  <a:lnTo>
                    <a:pt x="977" y="578"/>
                  </a:lnTo>
                  <a:lnTo>
                    <a:pt x="986" y="585"/>
                  </a:lnTo>
                  <a:lnTo>
                    <a:pt x="999" y="595"/>
                  </a:lnTo>
                  <a:lnTo>
                    <a:pt x="1016" y="604"/>
                  </a:lnTo>
                  <a:lnTo>
                    <a:pt x="1040" y="614"/>
                  </a:lnTo>
                  <a:lnTo>
                    <a:pt x="1068" y="623"/>
                  </a:lnTo>
                  <a:lnTo>
                    <a:pt x="1104" y="633"/>
                  </a:lnTo>
                  <a:lnTo>
                    <a:pt x="1147" y="641"/>
                  </a:lnTo>
                  <a:lnTo>
                    <a:pt x="1149" y="641"/>
                  </a:lnTo>
                  <a:lnTo>
                    <a:pt x="1154" y="641"/>
                  </a:lnTo>
                  <a:lnTo>
                    <a:pt x="1163" y="642"/>
                  </a:lnTo>
                  <a:lnTo>
                    <a:pt x="1175" y="644"/>
                  </a:lnTo>
                  <a:lnTo>
                    <a:pt x="1189" y="649"/>
                  </a:lnTo>
                  <a:lnTo>
                    <a:pt x="1204" y="654"/>
                  </a:lnTo>
                  <a:lnTo>
                    <a:pt x="1220" y="663"/>
                  </a:lnTo>
                  <a:lnTo>
                    <a:pt x="1236" y="674"/>
                  </a:lnTo>
                  <a:lnTo>
                    <a:pt x="1253" y="688"/>
                  </a:lnTo>
                  <a:lnTo>
                    <a:pt x="1269" y="705"/>
                  </a:lnTo>
                  <a:lnTo>
                    <a:pt x="1285" y="726"/>
                  </a:lnTo>
                  <a:lnTo>
                    <a:pt x="1298" y="750"/>
                  </a:lnTo>
                  <a:lnTo>
                    <a:pt x="1310" y="780"/>
                  </a:lnTo>
                  <a:lnTo>
                    <a:pt x="1318" y="814"/>
                  </a:lnTo>
                  <a:lnTo>
                    <a:pt x="1324" y="854"/>
                  </a:lnTo>
                  <a:lnTo>
                    <a:pt x="1328" y="1164"/>
                  </a:lnTo>
                  <a:lnTo>
                    <a:pt x="1328" y="1168"/>
                  </a:lnTo>
                  <a:lnTo>
                    <a:pt x="1329" y="1180"/>
                  </a:lnTo>
                  <a:lnTo>
                    <a:pt x="1331" y="1199"/>
                  </a:lnTo>
                  <a:lnTo>
                    <a:pt x="1334" y="1223"/>
                  </a:lnTo>
                  <a:lnTo>
                    <a:pt x="1338" y="1252"/>
                  </a:lnTo>
                  <a:lnTo>
                    <a:pt x="1344" y="1284"/>
                  </a:lnTo>
                  <a:lnTo>
                    <a:pt x="1351" y="1317"/>
                  </a:lnTo>
                  <a:lnTo>
                    <a:pt x="1360" y="1352"/>
                  </a:lnTo>
                  <a:lnTo>
                    <a:pt x="1371" y="1385"/>
                  </a:lnTo>
                  <a:lnTo>
                    <a:pt x="1385" y="1417"/>
                  </a:lnTo>
                  <a:lnTo>
                    <a:pt x="1401" y="1445"/>
                  </a:lnTo>
                  <a:lnTo>
                    <a:pt x="1402" y="1448"/>
                  </a:lnTo>
                  <a:lnTo>
                    <a:pt x="1404" y="1455"/>
                  </a:lnTo>
                  <a:lnTo>
                    <a:pt x="1409" y="1467"/>
                  </a:lnTo>
                  <a:lnTo>
                    <a:pt x="1416" y="1485"/>
                  </a:lnTo>
                  <a:lnTo>
                    <a:pt x="1422" y="1507"/>
                  </a:lnTo>
                  <a:lnTo>
                    <a:pt x="1428" y="1535"/>
                  </a:lnTo>
                  <a:lnTo>
                    <a:pt x="1434" y="1570"/>
                  </a:lnTo>
                  <a:lnTo>
                    <a:pt x="1438" y="1609"/>
                  </a:lnTo>
                  <a:lnTo>
                    <a:pt x="1440" y="1655"/>
                  </a:lnTo>
                  <a:lnTo>
                    <a:pt x="1440" y="1658"/>
                  </a:lnTo>
                  <a:lnTo>
                    <a:pt x="1441" y="1667"/>
                  </a:lnTo>
                  <a:lnTo>
                    <a:pt x="1443" y="1682"/>
                  </a:lnTo>
                  <a:lnTo>
                    <a:pt x="1445" y="1700"/>
                  </a:lnTo>
                  <a:lnTo>
                    <a:pt x="1448" y="1721"/>
                  </a:lnTo>
                  <a:lnTo>
                    <a:pt x="1450" y="1742"/>
                  </a:lnTo>
                  <a:lnTo>
                    <a:pt x="1454" y="1764"/>
                  </a:lnTo>
                  <a:lnTo>
                    <a:pt x="1457" y="1784"/>
                  </a:lnTo>
                  <a:lnTo>
                    <a:pt x="1461" y="1801"/>
                  </a:lnTo>
                  <a:lnTo>
                    <a:pt x="1465" y="1815"/>
                  </a:lnTo>
                  <a:lnTo>
                    <a:pt x="1472" y="1831"/>
                  </a:lnTo>
                  <a:lnTo>
                    <a:pt x="1483" y="1848"/>
                  </a:lnTo>
                  <a:lnTo>
                    <a:pt x="1497" y="1868"/>
                  </a:lnTo>
                  <a:lnTo>
                    <a:pt x="1512" y="1887"/>
                  </a:lnTo>
                  <a:lnTo>
                    <a:pt x="1525" y="1905"/>
                  </a:lnTo>
                  <a:lnTo>
                    <a:pt x="1537" y="1919"/>
                  </a:lnTo>
                  <a:lnTo>
                    <a:pt x="1550" y="1937"/>
                  </a:lnTo>
                  <a:lnTo>
                    <a:pt x="1562" y="1955"/>
                  </a:lnTo>
                  <a:lnTo>
                    <a:pt x="1574" y="1975"/>
                  </a:lnTo>
                  <a:lnTo>
                    <a:pt x="1587" y="1995"/>
                  </a:lnTo>
                  <a:lnTo>
                    <a:pt x="1597" y="2013"/>
                  </a:lnTo>
                  <a:lnTo>
                    <a:pt x="1605" y="2032"/>
                  </a:lnTo>
                  <a:lnTo>
                    <a:pt x="1613" y="2049"/>
                  </a:lnTo>
                  <a:lnTo>
                    <a:pt x="1616" y="2064"/>
                  </a:lnTo>
                  <a:lnTo>
                    <a:pt x="1616" y="2076"/>
                  </a:lnTo>
                  <a:lnTo>
                    <a:pt x="1613" y="2085"/>
                  </a:lnTo>
                  <a:lnTo>
                    <a:pt x="1605" y="2091"/>
                  </a:lnTo>
                  <a:lnTo>
                    <a:pt x="1604" y="2091"/>
                  </a:lnTo>
                  <a:lnTo>
                    <a:pt x="1599" y="2089"/>
                  </a:lnTo>
                  <a:lnTo>
                    <a:pt x="1593" y="2087"/>
                  </a:lnTo>
                  <a:lnTo>
                    <a:pt x="1584" y="2082"/>
                  </a:lnTo>
                  <a:lnTo>
                    <a:pt x="1573" y="2072"/>
                  </a:lnTo>
                  <a:lnTo>
                    <a:pt x="1561" y="2059"/>
                  </a:lnTo>
                  <a:lnTo>
                    <a:pt x="1547" y="2038"/>
                  </a:lnTo>
                  <a:lnTo>
                    <a:pt x="1533" y="2011"/>
                  </a:lnTo>
                  <a:lnTo>
                    <a:pt x="1533" y="2013"/>
                  </a:lnTo>
                  <a:lnTo>
                    <a:pt x="1533" y="2017"/>
                  </a:lnTo>
                  <a:lnTo>
                    <a:pt x="1535" y="2025"/>
                  </a:lnTo>
                  <a:lnTo>
                    <a:pt x="1537" y="2038"/>
                  </a:lnTo>
                  <a:lnTo>
                    <a:pt x="1541" y="2055"/>
                  </a:lnTo>
                  <a:lnTo>
                    <a:pt x="1547" y="2076"/>
                  </a:lnTo>
                  <a:lnTo>
                    <a:pt x="1556" y="2103"/>
                  </a:lnTo>
                  <a:lnTo>
                    <a:pt x="1566" y="2134"/>
                  </a:lnTo>
                  <a:lnTo>
                    <a:pt x="1568" y="2140"/>
                  </a:lnTo>
                  <a:lnTo>
                    <a:pt x="1571" y="2150"/>
                  </a:lnTo>
                  <a:lnTo>
                    <a:pt x="1574" y="2160"/>
                  </a:lnTo>
                  <a:lnTo>
                    <a:pt x="1577" y="2172"/>
                  </a:lnTo>
                  <a:lnTo>
                    <a:pt x="1579" y="2183"/>
                  </a:lnTo>
                  <a:lnTo>
                    <a:pt x="1581" y="2194"/>
                  </a:lnTo>
                  <a:lnTo>
                    <a:pt x="1581" y="2203"/>
                  </a:lnTo>
                  <a:lnTo>
                    <a:pt x="1578" y="2210"/>
                  </a:lnTo>
                  <a:lnTo>
                    <a:pt x="1573" y="2214"/>
                  </a:lnTo>
                  <a:lnTo>
                    <a:pt x="1566" y="2213"/>
                  </a:lnTo>
                  <a:lnTo>
                    <a:pt x="1556" y="2208"/>
                  </a:lnTo>
                  <a:lnTo>
                    <a:pt x="1555" y="2206"/>
                  </a:lnTo>
                  <a:lnTo>
                    <a:pt x="1552" y="2204"/>
                  </a:lnTo>
                  <a:lnTo>
                    <a:pt x="1547" y="2198"/>
                  </a:lnTo>
                  <a:lnTo>
                    <a:pt x="1542" y="2189"/>
                  </a:lnTo>
                  <a:lnTo>
                    <a:pt x="1535" y="2176"/>
                  </a:lnTo>
                  <a:lnTo>
                    <a:pt x="1526" y="2157"/>
                  </a:lnTo>
                  <a:lnTo>
                    <a:pt x="1518" y="2134"/>
                  </a:lnTo>
                  <a:lnTo>
                    <a:pt x="1508" y="2103"/>
                  </a:lnTo>
                  <a:lnTo>
                    <a:pt x="1508" y="2107"/>
                  </a:lnTo>
                  <a:lnTo>
                    <a:pt x="1509" y="2117"/>
                  </a:lnTo>
                  <a:lnTo>
                    <a:pt x="1510" y="2131"/>
                  </a:lnTo>
                  <a:lnTo>
                    <a:pt x="1512" y="2149"/>
                  </a:lnTo>
                  <a:lnTo>
                    <a:pt x="1513" y="2170"/>
                  </a:lnTo>
                  <a:lnTo>
                    <a:pt x="1513" y="2190"/>
                  </a:lnTo>
                  <a:lnTo>
                    <a:pt x="1514" y="2210"/>
                  </a:lnTo>
                  <a:lnTo>
                    <a:pt x="1513" y="2230"/>
                  </a:lnTo>
                  <a:lnTo>
                    <a:pt x="1512" y="2245"/>
                  </a:lnTo>
                  <a:lnTo>
                    <a:pt x="1510" y="2256"/>
                  </a:lnTo>
                  <a:lnTo>
                    <a:pt x="1507" y="2262"/>
                  </a:lnTo>
                  <a:lnTo>
                    <a:pt x="1499" y="2263"/>
                  </a:lnTo>
                  <a:lnTo>
                    <a:pt x="1492" y="2261"/>
                  </a:lnTo>
                  <a:lnTo>
                    <a:pt x="1486" y="2253"/>
                  </a:lnTo>
                  <a:lnTo>
                    <a:pt x="1481" y="2240"/>
                  </a:lnTo>
                  <a:lnTo>
                    <a:pt x="1476" y="2219"/>
                  </a:lnTo>
                  <a:lnTo>
                    <a:pt x="1472" y="2190"/>
                  </a:lnTo>
                  <a:lnTo>
                    <a:pt x="1469" y="2155"/>
                  </a:lnTo>
                  <a:lnTo>
                    <a:pt x="1465" y="2110"/>
                  </a:lnTo>
                  <a:lnTo>
                    <a:pt x="1464" y="2109"/>
                  </a:lnTo>
                  <a:lnTo>
                    <a:pt x="1464" y="2108"/>
                  </a:lnTo>
                  <a:lnTo>
                    <a:pt x="1462" y="2105"/>
                  </a:lnTo>
                  <a:lnTo>
                    <a:pt x="1461" y="2105"/>
                  </a:lnTo>
                  <a:lnTo>
                    <a:pt x="1460" y="2105"/>
                  </a:lnTo>
                  <a:lnTo>
                    <a:pt x="1459" y="2109"/>
                  </a:lnTo>
                  <a:lnTo>
                    <a:pt x="1457" y="2115"/>
                  </a:lnTo>
                  <a:lnTo>
                    <a:pt x="1456" y="2126"/>
                  </a:lnTo>
                  <a:lnTo>
                    <a:pt x="1454" y="2142"/>
                  </a:lnTo>
                  <a:lnTo>
                    <a:pt x="1452" y="2165"/>
                  </a:lnTo>
                  <a:lnTo>
                    <a:pt x="1451" y="2194"/>
                  </a:lnTo>
                  <a:lnTo>
                    <a:pt x="1450" y="2230"/>
                  </a:lnTo>
                  <a:lnTo>
                    <a:pt x="1449" y="2235"/>
                  </a:lnTo>
                  <a:lnTo>
                    <a:pt x="1448" y="2241"/>
                  </a:lnTo>
                  <a:lnTo>
                    <a:pt x="1445" y="2248"/>
                  </a:lnTo>
                  <a:lnTo>
                    <a:pt x="1441" y="2253"/>
                  </a:lnTo>
                  <a:lnTo>
                    <a:pt x="1436" y="2258"/>
                  </a:lnTo>
                  <a:lnTo>
                    <a:pt x="1432" y="2258"/>
                  </a:lnTo>
                  <a:lnTo>
                    <a:pt x="1427" y="2255"/>
                  </a:lnTo>
                  <a:lnTo>
                    <a:pt x="1420" y="2245"/>
                  </a:lnTo>
                  <a:lnTo>
                    <a:pt x="1416" y="2229"/>
                  </a:lnTo>
                  <a:lnTo>
                    <a:pt x="1412" y="2209"/>
                  </a:lnTo>
                  <a:lnTo>
                    <a:pt x="1411" y="2187"/>
                  </a:lnTo>
                  <a:lnTo>
                    <a:pt x="1411" y="2165"/>
                  </a:lnTo>
                  <a:lnTo>
                    <a:pt x="1412" y="2142"/>
                  </a:lnTo>
                  <a:lnTo>
                    <a:pt x="1412" y="2123"/>
                  </a:lnTo>
                  <a:lnTo>
                    <a:pt x="1412" y="2109"/>
                  </a:lnTo>
                  <a:lnTo>
                    <a:pt x="1412" y="2113"/>
                  </a:lnTo>
                  <a:lnTo>
                    <a:pt x="1409" y="2121"/>
                  </a:lnTo>
                  <a:lnTo>
                    <a:pt x="1407" y="2135"/>
                  </a:lnTo>
                  <a:lnTo>
                    <a:pt x="1403" y="2152"/>
                  </a:lnTo>
                  <a:lnTo>
                    <a:pt x="1398" y="2168"/>
                  </a:lnTo>
                  <a:lnTo>
                    <a:pt x="1393" y="2186"/>
                  </a:lnTo>
                  <a:lnTo>
                    <a:pt x="1387" y="2199"/>
                  </a:lnTo>
                  <a:lnTo>
                    <a:pt x="1382" y="2208"/>
                  </a:lnTo>
                  <a:lnTo>
                    <a:pt x="1376" y="2211"/>
                  </a:lnTo>
                  <a:lnTo>
                    <a:pt x="1376" y="2213"/>
                  </a:lnTo>
                  <a:lnTo>
                    <a:pt x="1375" y="2213"/>
                  </a:lnTo>
                  <a:lnTo>
                    <a:pt x="1372" y="2214"/>
                  </a:lnTo>
                  <a:lnTo>
                    <a:pt x="1371" y="2213"/>
                  </a:lnTo>
                  <a:lnTo>
                    <a:pt x="1369" y="2210"/>
                  </a:lnTo>
                  <a:lnTo>
                    <a:pt x="1366" y="2204"/>
                  </a:lnTo>
                  <a:lnTo>
                    <a:pt x="1364" y="2195"/>
                  </a:lnTo>
                  <a:lnTo>
                    <a:pt x="1363" y="2182"/>
                  </a:lnTo>
                  <a:lnTo>
                    <a:pt x="1363" y="2163"/>
                  </a:lnTo>
                  <a:lnTo>
                    <a:pt x="1363" y="2139"/>
                  </a:lnTo>
                  <a:lnTo>
                    <a:pt x="1364" y="2108"/>
                  </a:lnTo>
                  <a:lnTo>
                    <a:pt x="1364" y="2093"/>
                  </a:lnTo>
                  <a:lnTo>
                    <a:pt x="1363" y="2076"/>
                  </a:lnTo>
                  <a:lnTo>
                    <a:pt x="1360" y="2057"/>
                  </a:lnTo>
                  <a:lnTo>
                    <a:pt x="1359" y="2043"/>
                  </a:lnTo>
                  <a:lnTo>
                    <a:pt x="1358" y="2032"/>
                  </a:lnTo>
                  <a:lnTo>
                    <a:pt x="1355" y="1982"/>
                  </a:lnTo>
                  <a:lnTo>
                    <a:pt x="1355" y="1980"/>
                  </a:lnTo>
                  <a:lnTo>
                    <a:pt x="1356" y="1971"/>
                  </a:lnTo>
                  <a:lnTo>
                    <a:pt x="1358" y="1959"/>
                  </a:lnTo>
                  <a:lnTo>
                    <a:pt x="1359" y="1944"/>
                  </a:lnTo>
                  <a:lnTo>
                    <a:pt x="1359" y="1929"/>
                  </a:lnTo>
                  <a:lnTo>
                    <a:pt x="1360" y="1914"/>
                  </a:lnTo>
                  <a:lnTo>
                    <a:pt x="1360" y="1903"/>
                  </a:lnTo>
                  <a:lnTo>
                    <a:pt x="1360" y="1897"/>
                  </a:lnTo>
                  <a:lnTo>
                    <a:pt x="1356" y="1886"/>
                  </a:lnTo>
                  <a:lnTo>
                    <a:pt x="1351" y="1870"/>
                  </a:lnTo>
                  <a:lnTo>
                    <a:pt x="1344" y="1849"/>
                  </a:lnTo>
                  <a:lnTo>
                    <a:pt x="1334" y="1826"/>
                  </a:lnTo>
                  <a:lnTo>
                    <a:pt x="1321" y="1799"/>
                  </a:lnTo>
                  <a:lnTo>
                    <a:pt x="1306" y="1770"/>
                  </a:lnTo>
                  <a:lnTo>
                    <a:pt x="1287" y="1741"/>
                  </a:lnTo>
                  <a:lnTo>
                    <a:pt x="1286" y="1737"/>
                  </a:lnTo>
                  <a:lnTo>
                    <a:pt x="1281" y="1730"/>
                  </a:lnTo>
                  <a:lnTo>
                    <a:pt x="1274" y="1716"/>
                  </a:lnTo>
                  <a:lnTo>
                    <a:pt x="1265" y="1699"/>
                  </a:lnTo>
                  <a:lnTo>
                    <a:pt x="1255" y="1678"/>
                  </a:lnTo>
                  <a:lnTo>
                    <a:pt x="1244" y="1653"/>
                  </a:lnTo>
                  <a:lnTo>
                    <a:pt x="1233" y="1626"/>
                  </a:lnTo>
                  <a:lnTo>
                    <a:pt x="1222" y="1598"/>
                  </a:lnTo>
                  <a:lnTo>
                    <a:pt x="1211" y="1568"/>
                  </a:lnTo>
                  <a:lnTo>
                    <a:pt x="1201" y="1538"/>
                  </a:lnTo>
                  <a:lnTo>
                    <a:pt x="1194" y="1506"/>
                  </a:lnTo>
                  <a:lnTo>
                    <a:pt x="1188" y="1475"/>
                  </a:lnTo>
                  <a:lnTo>
                    <a:pt x="1184" y="1445"/>
                  </a:lnTo>
                  <a:lnTo>
                    <a:pt x="1184" y="1417"/>
                  </a:lnTo>
                  <a:lnTo>
                    <a:pt x="1184" y="1413"/>
                  </a:lnTo>
                  <a:lnTo>
                    <a:pt x="1184" y="1401"/>
                  </a:lnTo>
                  <a:lnTo>
                    <a:pt x="1183" y="1384"/>
                  </a:lnTo>
                  <a:lnTo>
                    <a:pt x="1181" y="1360"/>
                  </a:lnTo>
                  <a:lnTo>
                    <a:pt x="1178" y="1334"/>
                  </a:lnTo>
                  <a:lnTo>
                    <a:pt x="1172" y="1306"/>
                  </a:lnTo>
                  <a:lnTo>
                    <a:pt x="1164" y="1279"/>
                  </a:lnTo>
                  <a:lnTo>
                    <a:pt x="1154" y="1252"/>
                  </a:lnTo>
                  <a:lnTo>
                    <a:pt x="1142" y="1227"/>
                  </a:lnTo>
                  <a:lnTo>
                    <a:pt x="1141" y="1231"/>
                  </a:lnTo>
                  <a:lnTo>
                    <a:pt x="1140" y="1242"/>
                  </a:lnTo>
                  <a:lnTo>
                    <a:pt x="1138" y="1259"/>
                  </a:lnTo>
                  <a:lnTo>
                    <a:pt x="1137" y="1281"/>
                  </a:lnTo>
                  <a:lnTo>
                    <a:pt x="1135" y="1310"/>
                  </a:lnTo>
                  <a:lnTo>
                    <a:pt x="1132" y="1340"/>
                  </a:lnTo>
                  <a:lnTo>
                    <a:pt x="1131" y="1375"/>
                  </a:lnTo>
                  <a:lnTo>
                    <a:pt x="1128" y="1411"/>
                  </a:lnTo>
                  <a:lnTo>
                    <a:pt x="1126" y="1449"/>
                  </a:lnTo>
                  <a:lnTo>
                    <a:pt x="1125" y="1486"/>
                  </a:lnTo>
                  <a:lnTo>
                    <a:pt x="1125" y="1523"/>
                  </a:lnTo>
                  <a:lnTo>
                    <a:pt x="1124" y="1558"/>
                  </a:lnTo>
                  <a:lnTo>
                    <a:pt x="1125" y="1592"/>
                  </a:lnTo>
                  <a:lnTo>
                    <a:pt x="1126" y="1621"/>
                  </a:lnTo>
                  <a:lnTo>
                    <a:pt x="1128" y="1647"/>
                  </a:lnTo>
                  <a:lnTo>
                    <a:pt x="1131" y="1668"/>
                  </a:lnTo>
                  <a:lnTo>
                    <a:pt x="1132" y="1672"/>
                  </a:lnTo>
                  <a:lnTo>
                    <a:pt x="1136" y="1680"/>
                  </a:lnTo>
                  <a:lnTo>
                    <a:pt x="1142" y="1694"/>
                  </a:lnTo>
                  <a:lnTo>
                    <a:pt x="1148" y="1714"/>
                  </a:lnTo>
                  <a:lnTo>
                    <a:pt x="1157" y="1737"/>
                  </a:lnTo>
                  <a:lnTo>
                    <a:pt x="1165" y="1763"/>
                  </a:lnTo>
                  <a:lnTo>
                    <a:pt x="1174" y="1794"/>
                  </a:lnTo>
                  <a:lnTo>
                    <a:pt x="1183" y="1826"/>
                  </a:lnTo>
                  <a:lnTo>
                    <a:pt x="1191" y="1862"/>
                  </a:lnTo>
                  <a:lnTo>
                    <a:pt x="1199" y="1897"/>
                  </a:lnTo>
                  <a:lnTo>
                    <a:pt x="1205" y="1934"/>
                  </a:lnTo>
                  <a:lnTo>
                    <a:pt x="1209" y="1972"/>
                  </a:lnTo>
                  <a:lnTo>
                    <a:pt x="1211" y="2011"/>
                  </a:lnTo>
                  <a:lnTo>
                    <a:pt x="1211" y="2048"/>
                  </a:lnTo>
                  <a:lnTo>
                    <a:pt x="1209" y="2085"/>
                  </a:lnTo>
                  <a:lnTo>
                    <a:pt x="1204" y="2124"/>
                  </a:lnTo>
                  <a:lnTo>
                    <a:pt x="1199" y="2170"/>
                  </a:lnTo>
                  <a:lnTo>
                    <a:pt x="1193" y="2219"/>
                  </a:lnTo>
                  <a:lnTo>
                    <a:pt x="1186" y="2272"/>
                  </a:lnTo>
                  <a:lnTo>
                    <a:pt x="1179" y="2327"/>
                  </a:lnTo>
                  <a:lnTo>
                    <a:pt x="1172" y="2381"/>
                  </a:lnTo>
                  <a:lnTo>
                    <a:pt x="1163" y="2436"/>
                  </a:lnTo>
                  <a:lnTo>
                    <a:pt x="1156" y="2486"/>
                  </a:lnTo>
                  <a:lnTo>
                    <a:pt x="1147" y="2534"/>
                  </a:lnTo>
                  <a:lnTo>
                    <a:pt x="1138" y="2575"/>
                  </a:lnTo>
                  <a:lnTo>
                    <a:pt x="1130" y="2609"/>
                  </a:lnTo>
                  <a:lnTo>
                    <a:pt x="1126" y="2629"/>
                  </a:lnTo>
                  <a:lnTo>
                    <a:pt x="1122" y="2652"/>
                  </a:lnTo>
                  <a:lnTo>
                    <a:pt x="1121" y="2680"/>
                  </a:lnTo>
                  <a:lnTo>
                    <a:pt x="1120" y="2708"/>
                  </a:lnTo>
                  <a:lnTo>
                    <a:pt x="1119" y="2737"/>
                  </a:lnTo>
                  <a:lnTo>
                    <a:pt x="1117" y="2766"/>
                  </a:lnTo>
                  <a:lnTo>
                    <a:pt x="1117" y="2793"/>
                  </a:lnTo>
                  <a:lnTo>
                    <a:pt x="1115" y="2816"/>
                  </a:lnTo>
                  <a:lnTo>
                    <a:pt x="1114" y="2835"/>
                  </a:lnTo>
                  <a:lnTo>
                    <a:pt x="1110" y="2850"/>
                  </a:lnTo>
                  <a:lnTo>
                    <a:pt x="1108" y="2858"/>
                  </a:lnTo>
                  <a:lnTo>
                    <a:pt x="1108" y="2868"/>
                  </a:lnTo>
                  <a:lnTo>
                    <a:pt x="1109" y="2880"/>
                  </a:lnTo>
                  <a:lnTo>
                    <a:pt x="1114" y="2895"/>
                  </a:lnTo>
                  <a:lnTo>
                    <a:pt x="1120" y="2915"/>
                  </a:lnTo>
                  <a:lnTo>
                    <a:pt x="1128" y="2939"/>
                  </a:lnTo>
                  <a:lnTo>
                    <a:pt x="1135" y="2964"/>
                  </a:lnTo>
                  <a:lnTo>
                    <a:pt x="1140" y="2987"/>
                  </a:lnTo>
                  <a:lnTo>
                    <a:pt x="1143" y="3012"/>
                  </a:lnTo>
                  <a:lnTo>
                    <a:pt x="1146" y="3038"/>
                  </a:lnTo>
                  <a:lnTo>
                    <a:pt x="1146" y="3065"/>
                  </a:lnTo>
                  <a:lnTo>
                    <a:pt x="1143" y="3095"/>
                  </a:lnTo>
                  <a:lnTo>
                    <a:pt x="1140" y="3125"/>
                  </a:lnTo>
                  <a:lnTo>
                    <a:pt x="1133" y="3160"/>
                  </a:lnTo>
                  <a:lnTo>
                    <a:pt x="1125" y="3198"/>
                  </a:lnTo>
                  <a:lnTo>
                    <a:pt x="1115" y="3241"/>
                  </a:lnTo>
                  <a:lnTo>
                    <a:pt x="1101" y="3287"/>
                  </a:lnTo>
                  <a:lnTo>
                    <a:pt x="1087" y="3339"/>
                  </a:lnTo>
                  <a:lnTo>
                    <a:pt x="1068" y="3396"/>
                  </a:lnTo>
                  <a:lnTo>
                    <a:pt x="1047" y="3459"/>
                  </a:lnTo>
                  <a:lnTo>
                    <a:pt x="1046" y="3462"/>
                  </a:lnTo>
                  <a:lnTo>
                    <a:pt x="1042" y="3470"/>
                  </a:lnTo>
                  <a:lnTo>
                    <a:pt x="1039" y="3484"/>
                  </a:lnTo>
                  <a:lnTo>
                    <a:pt x="1034" y="3501"/>
                  </a:lnTo>
                  <a:lnTo>
                    <a:pt x="1030" y="3525"/>
                  </a:lnTo>
                  <a:lnTo>
                    <a:pt x="1026" y="3553"/>
                  </a:lnTo>
                  <a:lnTo>
                    <a:pt x="1025" y="3586"/>
                  </a:lnTo>
                  <a:lnTo>
                    <a:pt x="1026" y="3623"/>
                  </a:lnTo>
                  <a:lnTo>
                    <a:pt x="1030" y="3665"/>
                  </a:lnTo>
                  <a:lnTo>
                    <a:pt x="1031" y="3667"/>
                  </a:lnTo>
                  <a:lnTo>
                    <a:pt x="1034" y="3675"/>
                  </a:lnTo>
                  <a:lnTo>
                    <a:pt x="1039" y="3685"/>
                  </a:lnTo>
                  <a:lnTo>
                    <a:pt x="1045" y="3698"/>
                  </a:lnTo>
                  <a:lnTo>
                    <a:pt x="1051" y="3714"/>
                  </a:lnTo>
                  <a:lnTo>
                    <a:pt x="1057" y="3730"/>
                  </a:lnTo>
                  <a:lnTo>
                    <a:pt x="1062" y="3748"/>
                  </a:lnTo>
                  <a:lnTo>
                    <a:pt x="1067" y="3765"/>
                  </a:lnTo>
                  <a:lnTo>
                    <a:pt x="1069" y="3780"/>
                  </a:lnTo>
                  <a:lnTo>
                    <a:pt x="1071" y="3793"/>
                  </a:lnTo>
                  <a:lnTo>
                    <a:pt x="1069" y="3804"/>
                  </a:lnTo>
                  <a:lnTo>
                    <a:pt x="1064" y="3812"/>
                  </a:lnTo>
                  <a:lnTo>
                    <a:pt x="1056" y="3815"/>
                  </a:lnTo>
                  <a:lnTo>
                    <a:pt x="1056" y="3815"/>
                  </a:lnTo>
                  <a:lnTo>
                    <a:pt x="1055" y="3817"/>
                  </a:lnTo>
                  <a:lnTo>
                    <a:pt x="1053" y="3818"/>
                  </a:lnTo>
                  <a:lnTo>
                    <a:pt x="1052" y="3818"/>
                  </a:lnTo>
                  <a:lnTo>
                    <a:pt x="1051" y="3819"/>
                  </a:lnTo>
                  <a:lnTo>
                    <a:pt x="1048" y="3820"/>
                  </a:lnTo>
                  <a:lnTo>
                    <a:pt x="1045" y="3820"/>
                  </a:lnTo>
                  <a:lnTo>
                    <a:pt x="1041" y="3819"/>
                  </a:lnTo>
                  <a:lnTo>
                    <a:pt x="1036" y="3818"/>
                  </a:lnTo>
                  <a:lnTo>
                    <a:pt x="1035" y="3819"/>
                  </a:lnTo>
                  <a:lnTo>
                    <a:pt x="1029" y="3824"/>
                  </a:lnTo>
                  <a:lnTo>
                    <a:pt x="1021" y="3829"/>
                  </a:lnTo>
                  <a:lnTo>
                    <a:pt x="1010" y="3833"/>
                  </a:lnTo>
                  <a:lnTo>
                    <a:pt x="998" y="3833"/>
                  </a:lnTo>
                  <a:lnTo>
                    <a:pt x="986" y="3829"/>
                  </a:lnTo>
                  <a:lnTo>
                    <a:pt x="983" y="3830"/>
                  </a:lnTo>
                  <a:lnTo>
                    <a:pt x="978" y="3833"/>
                  </a:lnTo>
                  <a:lnTo>
                    <a:pt x="970" y="3836"/>
                  </a:lnTo>
                  <a:lnTo>
                    <a:pt x="961" y="3839"/>
                  </a:lnTo>
                  <a:lnTo>
                    <a:pt x="950" y="3836"/>
                  </a:lnTo>
                  <a:lnTo>
                    <a:pt x="939" y="3831"/>
                  </a:lnTo>
                  <a:lnTo>
                    <a:pt x="938" y="3833"/>
                  </a:lnTo>
                  <a:lnTo>
                    <a:pt x="934" y="3835"/>
                  </a:lnTo>
                  <a:lnTo>
                    <a:pt x="928" y="3839"/>
                  </a:lnTo>
                  <a:lnTo>
                    <a:pt x="919" y="3841"/>
                  </a:lnTo>
                  <a:lnTo>
                    <a:pt x="909" y="3840"/>
                  </a:lnTo>
                  <a:lnTo>
                    <a:pt x="897" y="3835"/>
                  </a:lnTo>
                  <a:lnTo>
                    <a:pt x="894" y="3836"/>
                  </a:lnTo>
                  <a:lnTo>
                    <a:pt x="888" y="3840"/>
                  </a:lnTo>
                  <a:lnTo>
                    <a:pt x="878" y="3842"/>
                  </a:lnTo>
                  <a:lnTo>
                    <a:pt x="867" y="3844"/>
                  </a:lnTo>
                  <a:lnTo>
                    <a:pt x="856" y="3841"/>
                  </a:lnTo>
                  <a:lnTo>
                    <a:pt x="846" y="3833"/>
                  </a:lnTo>
                  <a:lnTo>
                    <a:pt x="845" y="3833"/>
                  </a:lnTo>
                  <a:lnTo>
                    <a:pt x="844" y="3833"/>
                  </a:lnTo>
                  <a:lnTo>
                    <a:pt x="843" y="3831"/>
                  </a:lnTo>
                  <a:lnTo>
                    <a:pt x="840" y="3830"/>
                  </a:lnTo>
                  <a:lnTo>
                    <a:pt x="838" y="3826"/>
                  </a:lnTo>
                  <a:lnTo>
                    <a:pt x="837" y="3821"/>
                  </a:lnTo>
                  <a:lnTo>
                    <a:pt x="837" y="3813"/>
                  </a:lnTo>
                  <a:lnTo>
                    <a:pt x="838" y="3802"/>
                  </a:lnTo>
                  <a:lnTo>
                    <a:pt x="840" y="3787"/>
                  </a:lnTo>
                  <a:lnTo>
                    <a:pt x="844" y="3768"/>
                  </a:lnTo>
                  <a:lnTo>
                    <a:pt x="851" y="3746"/>
                  </a:lnTo>
                  <a:lnTo>
                    <a:pt x="860" y="3719"/>
                  </a:lnTo>
                  <a:lnTo>
                    <a:pt x="872" y="3686"/>
                  </a:lnTo>
                  <a:lnTo>
                    <a:pt x="873" y="3682"/>
                  </a:lnTo>
                  <a:lnTo>
                    <a:pt x="875" y="3671"/>
                  </a:lnTo>
                  <a:lnTo>
                    <a:pt x="877" y="3655"/>
                  </a:lnTo>
                  <a:lnTo>
                    <a:pt x="881" y="3635"/>
                  </a:lnTo>
                  <a:lnTo>
                    <a:pt x="885" y="3612"/>
                  </a:lnTo>
                  <a:lnTo>
                    <a:pt x="888" y="3587"/>
                  </a:lnTo>
                  <a:lnTo>
                    <a:pt x="892" y="3563"/>
                  </a:lnTo>
                  <a:lnTo>
                    <a:pt x="897" y="3539"/>
                  </a:lnTo>
                  <a:lnTo>
                    <a:pt x="901" y="3518"/>
                  </a:lnTo>
                  <a:lnTo>
                    <a:pt x="905" y="3501"/>
                  </a:lnTo>
                  <a:lnTo>
                    <a:pt x="909" y="3490"/>
                  </a:lnTo>
                  <a:lnTo>
                    <a:pt x="915" y="3469"/>
                  </a:lnTo>
                  <a:lnTo>
                    <a:pt x="919" y="3442"/>
                  </a:lnTo>
                  <a:lnTo>
                    <a:pt x="922" y="3412"/>
                  </a:lnTo>
                  <a:lnTo>
                    <a:pt x="922" y="3380"/>
                  </a:lnTo>
                  <a:lnTo>
                    <a:pt x="922" y="3348"/>
                  </a:lnTo>
                  <a:lnTo>
                    <a:pt x="919" y="3316"/>
                  </a:lnTo>
                  <a:lnTo>
                    <a:pt x="918" y="3287"/>
                  </a:lnTo>
                  <a:lnTo>
                    <a:pt x="915" y="3261"/>
                  </a:lnTo>
                  <a:lnTo>
                    <a:pt x="913" y="3240"/>
                  </a:lnTo>
                  <a:lnTo>
                    <a:pt x="910" y="3225"/>
                  </a:lnTo>
                  <a:lnTo>
                    <a:pt x="908" y="3193"/>
                  </a:lnTo>
                  <a:lnTo>
                    <a:pt x="907" y="3155"/>
                  </a:lnTo>
                  <a:lnTo>
                    <a:pt x="908" y="3113"/>
                  </a:lnTo>
                  <a:lnTo>
                    <a:pt x="910" y="3070"/>
                  </a:lnTo>
                  <a:lnTo>
                    <a:pt x="915" y="3027"/>
                  </a:lnTo>
                  <a:lnTo>
                    <a:pt x="923" y="2985"/>
                  </a:lnTo>
                  <a:lnTo>
                    <a:pt x="925" y="2962"/>
                  </a:lnTo>
                  <a:lnTo>
                    <a:pt x="924" y="2935"/>
                  </a:lnTo>
                  <a:lnTo>
                    <a:pt x="920" y="2905"/>
                  </a:lnTo>
                  <a:lnTo>
                    <a:pt x="915" y="2874"/>
                  </a:lnTo>
                  <a:lnTo>
                    <a:pt x="909" y="2842"/>
                  </a:lnTo>
                  <a:lnTo>
                    <a:pt x="903" y="2811"/>
                  </a:lnTo>
                  <a:lnTo>
                    <a:pt x="897" y="2782"/>
                  </a:lnTo>
                  <a:lnTo>
                    <a:pt x="892" y="2756"/>
                  </a:lnTo>
                  <a:lnTo>
                    <a:pt x="887" y="2725"/>
                  </a:lnTo>
                  <a:lnTo>
                    <a:pt x="882" y="2691"/>
                  </a:lnTo>
                  <a:lnTo>
                    <a:pt x="876" y="2651"/>
                  </a:lnTo>
                  <a:lnTo>
                    <a:pt x="870" y="2608"/>
                  </a:lnTo>
                  <a:lnTo>
                    <a:pt x="864" y="2564"/>
                  </a:lnTo>
                  <a:lnTo>
                    <a:pt x="857" y="2518"/>
                  </a:lnTo>
                  <a:lnTo>
                    <a:pt x="853" y="2473"/>
                  </a:lnTo>
                  <a:lnTo>
                    <a:pt x="846" y="2427"/>
                  </a:lnTo>
                  <a:lnTo>
                    <a:pt x="841" y="2383"/>
                  </a:lnTo>
                  <a:lnTo>
                    <a:pt x="838" y="2341"/>
                  </a:lnTo>
                  <a:lnTo>
                    <a:pt x="834" y="2303"/>
                  </a:lnTo>
                  <a:lnTo>
                    <a:pt x="832" y="2268"/>
                  </a:lnTo>
                  <a:lnTo>
                    <a:pt x="829" y="2238"/>
                  </a:lnTo>
                  <a:lnTo>
                    <a:pt x="829" y="2215"/>
                  </a:lnTo>
                  <a:lnTo>
                    <a:pt x="829" y="2198"/>
                  </a:lnTo>
                  <a:lnTo>
                    <a:pt x="828" y="2199"/>
                  </a:lnTo>
                  <a:lnTo>
                    <a:pt x="823" y="2202"/>
                  </a:lnTo>
                  <a:lnTo>
                    <a:pt x="816" y="2203"/>
                  </a:lnTo>
                  <a:lnTo>
                    <a:pt x="807" y="2204"/>
                  </a:lnTo>
                  <a:lnTo>
                    <a:pt x="788" y="2198"/>
                  </a:lnTo>
                  <a:lnTo>
                    <a:pt x="788" y="2215"/>
                  </a:lnTo>
                  <a:lnTo>
                    <a:pt x="788" y="2238"/>
                  </a:lnTo>
                  <a:lnTo>
                    <a:pt x="786" y="2268"/>
                  </a:lnTo>
                  <a:lnTo>
                    <a:pt x="784" y="2303"/>
                  </a:lnTo>
                  <a:lnTo>
                    <a:pt x="780" y="2341"/>
                  </a:lnTo>
                  <a:lnTo>
                    <a:pt x="775" y="2383"/>
                  </a:lnTo>
                  <a:lnTo>
                    <a:pt x="770" y="2427"/>
                  </a:lnTo>
                  <a:lnTo>
                    <a:pt x="765" y="2473"/>
                  </a:lnTo>
                  <a:lnTo>
                    <a:pt x="759" y="2519"/>
                  </a:lnTo>
                  <a:lnTo>
                    <a:pt x="753" y="2565"/>
                  </a:lnTo>
                  <a:lnTo>
                    <a:pt x="747" y="2609"/>
                  </a:lnTo>
                  <a:lnTo>
                    <a:pt x="742" y="2651"/>
                  </a:lnTo>
                  <a:lnTo>
                    <a:pt x="735" y="2691"/>
                  </a:lnTo>
                  <a:lnTo>
                    <a:pt x="731" y="2725"/>
                  </a:lnTo>
                  <a:lnTo>
                    <a:pt x="726" y="2756"/>
                  </a:lnTo>
                  <a:lnTo>
                    <a:pt x="721" y="2782"/>
                  </a:lnTo>
                  <a:lnTo>
                    <a:pt x="715" y="2811"/>
                  </a:lnTo>
                  <a:lnTo>
                    <a:pt x="707" y="2842"/>
                  </a:lnTo>
                  <a:lnTo>
                    <a:pt x="701" y="2874"/>
                  </a:lnTo>
                  <a:lnTo>
                    <a:pt x="696" y="2905"/>
                  </a:lnTo>
                  <a:lnTo>
                    <a:pt x="694" y="2935"/>
                  </a:lnTo>
                  <a:lnTo>
                    <a:pt x="692" y="2962"/>
                  </a:lnTo>
                  <a:lnTo>
                    <a:pt x="695" y="2985"/>
                  </a:lnTo>
                  <a:lnTo>
                    <a:pt x="701" y="3027"/>
                  </a:lnTo>
                  <a:lnTo>
                    <a:pt x="706" y="3070"/>
                  </a:lnTo>
                  <a:lnTo>
                    <a:pt x="710" y="3113"/>
                  </a:lnTo>
                  <a:lnTo>
                    <a:pt x="710" y="3155"/>
                  </a:lnTo>
                  <a:lnTo>
                    <a:pt x="710" y="3193"/>
                  </a:lnTo>
                  <a:lnTo>
                    <a:pt x="706" y="3225"/>
                  </a:lnTo>
                  <a:lnTo>
                    <a:pt x="703" y="3240"/>
                  </a:lnTo>
                  <a:lnTo>
                    <a:pt x="702" y="3261"/>
                  </a:lnTo>
                  <a:lnTo>
                    <a:pt x="700" y="3287"/>
                  </a:lnTo>
                  <a:lnTo>
                    <a:pt x="697" y="3316"/>
                  </a:lnTo>
                  <a:lnTo>
                    <a:pt x="696" y="3348"/>
                  </a:lnTo>
                  <a:lnTo>
                    <a:pt x="695" y="3380"/>
                  </a:lnTo>
                  <a:lnTo>
                    <a:pt x="696" y="3412"/>
                  </a:lnTo>
                  <a:lnTo>
                    <a:pt x="699" y="3442"/>
                  </a:lnTo>
                  <a:lnTo>
                    <a:pt x="702" y="3469"/>
                  </a:lnTo>
                  <a:lnTo>
                    <a:pt x="708" y="3490"/>
                  </a:lnTo>
                  <a:lnTo>
                    <a:pt x="712" y="3502"/>
                  </a:lnTo>
                  <a:lnTo>
                    <a:pt x="716" y="3518"/>
                  </a:lnTo>
                  <a:lnTo>
                    <a:pt x="721" y="3539"/>
                  </a:lnTo>
                  <a:lnTo>
                    <a:pt x="724" y="3563"/>
                  </a:lnTo>
                  <a:lnTo>
                    <a:pt x="729" y="3587"/>
                  </a:lnTo>
                  <a:lnTo>
                    <a:pt x="733" y="3612"/>
                  </a:lnTo>
                  <a:lnTo>
                    <a:pt x="737" y="3635"/>
                  </a:lnTo>
                  <a:lnTo>
                    <a:pt x="740" y="3655"/>
                  </a:lnTo>
                  <a:lnTo>
                    <a:pt x="743" y="3671"/>
                  </a:lnTo>
                  <a:lnTo>
                    <a:pt x="744" y="3682"/>
                  </a:lnTo>
                  <a:lnTo>
                    <a:pt x="744" y="3686"/>
                  </a:lnTo>
                  <a:lnTo>
                    <a:pt x="756" y="3719"/>
                  </a:lnTo>
                  <a:lnTo>
                    <a:pt x="766" y="3746"/>
                  </a:lnTo>
                  <a:lnTo>
                    <a:pt x="772" y="3768"/>
                  </a:lnTo>
                  <a:lnTo>
                    <a:pt x="777" y="3787"/>
                  </a:lnTo>
                  <a:lnTo>
                    <a:pt x="780" y="3802"/>
                  </a:lnTo>
                  <a:lnTo>
                    <a:pt x="781" y="3813"/>
                  </a:lnTo>
                  <a:lnTo>
                    <a:pt x="780" y="3821"/>
                  </a:lnTo>
                  <a:lnTo>
                    <a:pt x="779" y="3826"/>
                  </a:lnTo>
                  <a:lnTo>
                    <a:pt x="777" y="3830"/>
                  </a:lnTo>
                  <a:lnTo>
                    <a:pt x="775" y="3831"/>
                  </a:lnTo>
                  <a:lnTo>
                    <a:pt x="772" y="3833"/>
                  </a:lnTo>
                  <a:lnTo>
                    <a:pt x="771" y="3833"/>
                  </a:lnTo>
                  <a:lnTo>
                    <a:pt x="771" y="3833"/>
                  </a:lnTo>
                  <a:lnTo>
                    <a:pt x="763" y="3840"/>
                  </a:lnTo>
                  <a:lnTo>
                    <a:pt x="753" y="3844"/>
                  </a:lnTo>
                  <a:lnTo>
                    <a:pt x="743" y="3844"/>
                  </a:lnTo>
                  <a:lnTo>
                    <a:pt x="733" y="3841"/>
                  </a:lnTo>
                  <a:lnTo>
                    <a:pt x="726" y="3839"/>
                  </a:lnTo>
                  <a:lnTo>
                    <a:pt x="721" y="3836"/>
                  </a:lnTo>
                  <a:lnTo>
                    <a:pt x="719" y="3835"/>
                  </a:lnTo>
                  <a:lnTo>
                    <a:pt x="707" y="3840"/>
                  </a:lnTo>
                  <a:lnTo>
                    <a:pt x="697" y="3841"/>
                  </a:lnTo>
                  <a:lnTo>
                    <a:pt x="689" y="3839"/>
                  </a:lnTo>
                  <a:lnTo>
                    <a:pt x="683" y="3835"/>
                  </a:lnTo>
                  <a:lnTo>
                    <a:pt x="679" y="3833"/>
                  </a:lnTo>
                  <a:lnTo>
                    <a:pt x="678" y="3831"/>
                  </a:lnTo>
                  <a:lnTo>
                    <a:pt x="666" y="3836"/>
                  </a:lnTo>
                  <a:lnTo>
                    <a:pt x="657" y="3839"/>
                  </a:lnTo>
                  <a:lnTo>
                    <a:pt x="647" y="3836"/>
                  </a:lnTo>
                  <a:lnTo>
                    <a:pt x="639" y="3833"/>
                  </a:lnTo>
                  <a:lnTo>
                    <a:pt x="633" y="3830"/>
                  </a:lnTo>
                  <a:lnTo>
                    <a:pt x="632" y="3829"/>
                  </a:lnTo>
                  <a:lnTo>
                    <a:pt x="618" y="3833"/>
                  </a:lnTo>
                  <a:lnTo>
                    <a:pt x="606" y="3833"/>
                  </a:lnTo>
                  <a:lnTo>
                    <a:pt x="596" y="3829"/>
                  </a:lnTo>
                  <a:lnTo>
                    <a:pt x="588" y="3824"/>
                  </a:lnTo>
                  <a:lnTo>
                    <a:pt x="581" y="3819"/>
                  </a:lnTo>
                  <a:lnTo>
                    <a:pt x="580" y="3818"/>
                  </a:lnTo>
                  <a:lnTo>
                    <a:pt x="575" y="3819"/>
                  </a:lnTo>
                  <a:lnTo>
                    <a:pt x="572" y="3820"/>
                  </a:lnTo>
                  <a:lnTo>
                    <a:pt x="568" y="3820"/>
                  </a:lnTo>
                  <a:lnTo>
                    <a:pt x="565" y="3819"/>
                  </a:lnTo>
                  <a:lnTo>
                    <a:pt x="564" y="3818"/>
                  </a:lnTo>
                  <a:lnTo>
                    <a:pt x="563" y="3818"/>
                  </a:lnTo>
                  <a:lnTo>
                    <a:pt x="562" y="3817"/>
                  </a:lnTo>
                  <a:lnTo>
                    <a:pt x="562" y="3815"/>
                  </a:lnTo>
                  <a:lnTo>
                    <a:pt x="562" y="3815"/>
                  </a:lnTo>
                  <a:lnTo>
                    <a:pt x="553" y="3812"/>
                  </a:lnTo>
                  <a:lnTo>
                    <a:pt x="548" y="3804"/>
                  </a:lnTo>
                  <a:lnTo>
                    <a:pt x="546" y="3793"/>
                  </a:lnTo>
                  <a:lnTo>
                    <a:pt x="547" y="3780"/>
                  </a:lnTo>
                  <a:lnTo>
                    <a:pt x="549" y="3765"/>
                  </a:lnTo>
                  <a:lnTo>
                    <a:pt x="554" y="3748"/>
                  </a:lnTo>
                  <a:lnTo>
                    <a:pt x="559" y="3730"/>
                  </a:lnTo>
                  <a:lnTo>
                    <a:pt x="565" y="3714"/>
                  </a:lnTo>
                  <a:lnTo>
                    <a:pt x="572" y="3698"/>
                  </a:lnTo>
                  <a:lnTo>
                    <a:pt x="578" y="3685"/>
                  </a:lnTo>
                  <a:lnTo>
                    <a:pt x="583" y="3675"/>
                  </a:lnTo>
                  <a:lnTo>
                    <a:pt x="585" y="3667"/>
                  </a:lnTo>
                  <a:lnTo>
                    <a:pt x="586" y="3665"/>
                  </a:lnTo>
                  <a:lnTo>
                    <a:pt x="591" y="3623"/>
                  </a:lnTo>
                  <a:lnTo>
                    <a:pt x="591" y="3586"/>
                  </a:lnTo>
                  <a:lnTo>
                    <a:pt x="590" y="3553"/>
                  </a:lnTo>
                  <a:lnTo>
                    <a:pt x="586" y="3525"/>
                  </a:lnTo>
                  <a:lnTo>
                    <a:pt x="583" y="3501"/>
                  </a:lnTo>
                  <a:lnTo>
                    <a:pt x="578" y="3484"/>
                  </a:lnTo>
                  <a:lnTo>
                    <a:pt x="574" y="3470"/>
                  </a:lnTo>
                  <a:lnTo>
                    <a:pt x="572" y="3462"/>
                  </a:lnTo>
                  <a:lnTo>
                    <a:pt x="570" y="3459"/>
                  </a:lnTo>
                  <a:lnTo>
                    <a:pt x="549" y="3396"/>
                  </a:lnTo>
                  <a:lnTo>
                    <a:pt x="531" y="3339"/>
                  </a:lnTo>
                  <a:lnTo>
                    <a:pt x="515" y="3287"/>
                  </a:lnTo>
                  <a:lnTo>
                    <a:pt x="501" y="3241"/>
                  </a:lnTo>
                  <a:lnTo>
                    <a:pt x="492" y="3198"/>
                  </a:lnTo>
                  <a:lnTo>
                    <a:pt x="483" y="3160"/>
                  </a:lnTo>
                  <a:lnTo>
                    <a:pt x="477" y="3125"/>
                  </a:lnTo>
                  <a:lnTo>
                    <a:pt x="473" y="3095"/>
                  </a:lnTo>
                  <a:lnTo>
                    <a:pt x="471" y="3065"/>
                  </a:lnTo>
                  <a:lnTo>
                    <a:pt x="471" y="3038"/>
                  </a:lnTo>
                  <a:lnTo>
                    <a:pt x="473" y="3012"/>
                  </a:lnTo>
                  <a:lnTo>
                    <a:pt x="477" y="2987"/>
                  </a:lnTo>
                  <a:lnTo>
                    <a:pt x="482" y="2964"/>
                  </a:lnTo>
                  <a:lnTo>
                    <a:pt x="489" y="2939"/>
                  </a:lnTo>
                  <a:lnTo>
                    <a:pt x="496" y="2915"/>
                  </a:lnTo>
                  <a:lnTo>
                    <a:pt x="504" y="2896"/>
                  </a:lnTo>
                  <a:lnTo>
                    <a:pt x="508" y="2880"/>
                  </a:lnTo>
                  <a:lnTo>
                    <a:pt x="510" y="2869"/>
                  </a:lnTo>
                  <a:lnTo>
                    <a:pt x="509" y="2858"/>
                  </a:lnTo>
                  <a:lnTo>
                    <a:pt x="506" y="2850"/>
                  </a:lnTo>
                  <a:lnTo>
                    <a:pt x="504" y="2833"/>
                  </a:lnTo>
                  <a:lnTo>
                    <a:pt x="501" y="2810"/>
                  </a:lnTo>
                  <a:lnTo>
                    <a:pt x="499" y="2783"/>
                  </a:lnTo>
                  <a:lnTo>
                    <a:pt x="499" y="2753"/>
                  </a:lnTo>
                  <a:lnTo>
                    <a:pt x="498" y="2721"/>
                  </a:lnTo>
                  <a:lnTo>
                    <a:pt x="496" y="2689"/>
                  </a:lnTo>
                  <a:lnTo>
                    <a:pt x="495" y="2659"/>
                  </a:lnTo>
                  <a:lnTo>
                    <a:pt x="492" y="2631"/>
                  </a:lnTo>
                  <a:lnTo>
                    <a:pt x="487" y="2609"/>
                  </a:lnTo>
                  <a:lnTo>
                    <a:pt x="478" y="2575"/>
                  </a:lnTo>
                  <a:lnTo>
                    <a:pt x="469" y="2534"/>
                  </a:lnTo>
                  <a:lnTo>
                    <a:pt x="462" y="2487"/>
                  </a:lnTo>
                  <a:lnTo>
                    <a:pt x="453" y="2436"/>
                  </a:lnTo>
                  <a:lnTo>
                    <a:pt x="446" y="2381"/>
                  </a:lnTo>
                  <a:lnTo>
                    <a:pt x="437" y="2327"/>
                  </a:lnTo>
                  <a:lnTo>
                    <a:pt x="431" y="2272"/>
                  </a:lnTo>
                  <a:lnTo>
                    <a:pt x="424" y="2219"/>
                  </a:lnTo>
                  <a:lnTo>
                    <a:pt x="418" y="2170"/>
                  </a:lnTo>
                  <a:lnTo>
                    <a:pt x="413" y="2124"/>
                  </a:lnTo>
                  <a:lnTo>
                    <a:pt x="408" y="2085"/>
                  </a:lnTo>
                  <a:lnTo>
                    <a:pt x="405" y="2048"/>
                  </a:lnTo>
                  <a:lnTo>
                    <a:pt x="405" y="2011"/>
                  </a:lnTo>
                  <a:lnTo>
                    <a:pt x="408" y="1972"/>
                  </a:lnTo>
                  <a:lnTo>
                    <a:pt x="413" y="1934"/>
                  </a:lnTo>
                  <a:lnTo>
                    <a:pt x="419" y="1897"/>
                  </a:lnTo>
                  <a:lnTo>
                    <a:pt x="426" y="1862"/>
                  </a:lnTo>
                  <a:lnTo>
                    <a:pt x="434" y="1826"/>
                  </a:lnTo>
                  <a:lnTo>
                    <a:pt x="444" y="1794"/>
                  </a:lnTo>
                  <a:lnTo>
                    <a:pt x="452" y="1763"/>
                  </a:lnTo>
                  <a:lnTo>
                    <a:pt x="461" y="1737"/>
                  </a:lnTo>
                  <a:lnTo>
                    <a:pt x="468" y="1714"/>
                  </a:lnTo>
                  <a:lnTo>
                    <a:pt x="476" y="1694"/>
                  </a:lnTo>
                  <a:lnTo>
                    <a:pt x="480" y="1680"/>
                  </a:lnTo>
                  <a:lnTo>
                    <a:pt x="484" y="1672"/>
                  </a:lnTo>
                  <a:lnTo>
                    <a:pt x="485" y="1668"/>
                  </a:lnTo>
                  <a:lnTo>
                    <a:pt x="489" y="1647"/>
                  </a:lnTo>
                  <a:lnTo>
                    <a:pt x="492" y="1621"/>
                  </a:lnTo>
                  <a:lnTo>
                    <a:pt x="493" y="1592"/>
                  </a:lnTo>
                  <a:lnTo>
                    <a:pt x="493" y="1558"/>
                  </a:lnTo>
                  <a:lnTo>
                    <a:pt x="493" y="1523"/>
                  </a:lnTo>
                  <a:lnTo>
                    <a:pt x="492" y="1486"/>
                  </a:lnTo>
                  <a:lnTo>
                    <a:pt x="490" y="1449"/>
                  </a:lnTo>
                  <a:lnTo>
                    <a:pt x="488" y="1411"/>
                  </a:lnTo>
                  <a:lnTo>
                    <a:pt x="487" y="1375"/>
                  </a:lnTo>
                  <a:lnTo>
                    <a:pt x="484" y="1340"/>
                  </a:lnTo>
                  <a:lnTo>
                    <a:pt x="482" y="1310"/>
                  </a:lnTo>
                  <a:lnTo>
                    <a:pt x="479" y="1281"/>
                  </a:lnTo>
                  <a:lnTo>
                    <a:pt x="478" y="1259"/>
                  </a:lnTo>
                  <a:lnTo>
                    <a:pt x="477" y="1242"/>
                  </a:lnTo>
                  <a:lnTo>
                    <a:pt x="476" y="1231"/>
                  </a:lnTo>
                  <a:lnTo>
                    <a:pt x="476" y="1227"/>
                  </a:lnTo>
                  <a:lnTo>
                    <a:pt x="462" y="1252"/>
                  </a:lnTo>
                  <a:lnTo>
                    <a:pt x="452" y="1279"/>
                  </a:lnTo>
                  <a:lnTo>
                    <a:pt x="445" y="1306"/>
                  </a:lnTo>
                  <a:lnTo>
                    <a:pt x="439" y="1334"/>
                  </a:lnTo>
                  <a:lnTo>
                    <a:pt x="436" y="1360"/>
                  </a:lnTo>
                  <a:lnTo>
                    <a:pt x="434" y="1384"/>
                  </a:lnTo>
                  <a:lnTo>
                    <a:pt x="432" y="1401"/>
                  </a:lnTo>
                  <a:lnTo>
                    <a:pt x="432" y="1413"/>
                  </a:lnTo>
                  <a:lnTo>
                    <a:pt x="432" y="1417"/>
                  </a:lnTo>
                  <a:lnTo>
                    <a:pt x="432" y="1445"/>
                  </a:lnTo>
                  <a:lnTo>
                    <a:pt x="429" y="1475"/>
                  </a:lnTo>
                  <a:lnTo>
                    <a:pt x="423" y="1506"/>
                  </a:lnTo>
                  <a:lnTo>
                    <a:pt x="415" y="1538"/>
                  </a:lnTo>
                  <a:lnTo>
                    <a:pt x="405" y="1568"/>
                  </a:lnTo>
                  <a:lnTo>
                    <a:pt x="394" y="1598"/>
                  </a:lnTo>
                  <a:lnTo>
                    <a:pt x="383" y="1626"/>
                  </a:lnTo>
                  <a:lnTo>
                    <a:pt x="372" y="1653"/>
                  </a:lnTo>
                  <a:lnTo>
                    <a:pt x="361" y="1678"/>
                  </a:lnTo>
                  <a:lnTo>
                    <a:pt x="351" y="1699"/>
                  </a:lnTo>
                  <a:lnTo>
                    <a:pt x="342" y="1716"/>
                  </a:lnTo>
                  <a:lnTo>
                    <a:pt x="335" y="1730"/>
                  </a:lnTo>
                  <a:lnTo>
                    <a:pt x="331" y="1737"/>
                  </a:lnTo>
                  <a:lnTo>
                    <a:pt x="329" y="1741"/>
                  </a:lnTo>
                  <a:lnTo>
                    <a:pt x="312" y="1770"/>
                  </a:lnTo>
                  <a:lnTo>
                    <a:pt x="296" y="1799"/>
                  </a:lnTo>
                  <a:lnTo>
                    <a:pt x="283" y="1826"/>
                  </a:lnTo>
                  <a:lnTo>
                    <a:pt x="273" y="1849"/>
                  </a:lnTo>
                  <a:lnTo>
                    <a:pt x="265" y="1870"/>
                  </a:lnTo>
                  <a:lnTo>
                    <a:pt x="260" y="1886"/>
                  </a:lnTo>
                  <a:lnTo>
                    <a:pt x="257" y="1897"/>
                  </a:lnTo>
                  <a:lnTo>
                    <a:pt x="256" y="1903"/>
                  </a:lnTo>
                  <a:lnTo>
                    <a:pt x="256" y="1914"/>
                  </a:lnTo>
                  <a:lnTo>
                    <a:pt x="257" y="1929"/>
                  </a:lnTo>
                  <a:lnTo>
                    <a:pt x="259" y="1944"/>
                  </a:lnTo>
                  <a:lnTo>
                    <a:pt x="259" y="1959"/>
                  </a:lnTo>
                  <a:lnTo>
                    <a:pt x="260" y="1971"/>
                  </a:lnTo>
                  <a:lnTo>
                    <a:pt x="261" y="1980"/>
                  </a:lnTo>
                  <a:lnTo>
                    <a:pt x="261" y="1982"/>
                  </a:lnTo>
                  <a:lnTo>
                    <a:pt x="260" y="2032"/>
                  </a:lnTo>
                  <a:lnTo>
                    <a:pt x="259" y="2043"/>
                  </a:lnTo>
                  <a:lnTo>
                    <a:pt x="256" y="2057"/>
                  </a:lnTo>
                  <a:lnTo>
                    <a:pt x="254" y="2076"/>
                  </a:lnTo>
                  <a:lnTo>
                    <a:pt x="253" y="2093"/>
                  </a:lnTo>
                  <a:lnTo>
                    <a:pt x="253" y="2108"/>
                  </a:lnTo>
                  <a:lnTo>
                    <a:pt x="254" y="2139"/>
                  </a:lnTo>
                  <a:lnTo>
                    <a:pt x="255" y="2163"/>
                  </a:lnTo>
                  <a:lnTo>
                    <a:pt x="254" y="2182"/>
                  </a:lnTo>
                  <a:lnTo>
                    <a:pt x="253" y="2195"/>
                  </a:lnTo>
                  <a:lnTo>
                    <a:pt x="250" y="2204"/>
                  </a:lnTo>
                  <a:lnTo>
                    <a:pt x="249" y="2210"/>
                  </a:lnTo>
                  <a:lnTo>
                    <a:pt x="246" y="2213"/>
                  </a:lnTo>
                  <a:lnTo>
                    <a:pt x="244" y="2214"/>
                  </a:lnTo>
                  <a:lnTo>
                    <a:pt x="241" y="2213"/>
                  </a:lnTo>
                  <a:lnTo>
                    <a:pt x="240" y="2213"/>
                  </a:lnTo>
                  <a:lnTo>
                    <a:pt x="240" y="2211"/>
                  </a:lnTo>
                  <a:lnTo>
                    <a:pt x="234" y="2208"/>
                  </a:lnTo>
                  <a:lnTo>
                    <a:pt x="229" y="2199"/>
                  </a:lnTo>
                  <a:lnTo>
                    <a:pt x="223" y="2186"/>
                  </a:lnTo>
                  <a:lnTo>
                    <a:pt x="218" y="2168"/>
                  </a:lnTo>
                  <a:lnTo>
                    <a:pt x="214" y="2152"/>
                  </a:lnTo>
                  <a:lnTo>
                    <a:pt x="209" y="2135"/>
                  </a:lnTo>
                  <a:lnTo>
                    <a:pt x="207" y="2121"/>
                  </a:lnTo>
                  <a:lnTo>
                    <a:pt x="206" y="2113"/>
                  </a:lnTo>
                  <a:lnTo>
                    <a:pt x="205" y="2109"/>
                  </a:lnTo>
                  <a:lnTo>
                    <a:pt x="205" y="2124"/>
                  </a:lnTo>
                  <a:lnTo>
                    <a:pt x="206" y="2142"/>
                  </a:lnTo>
                  <a:lnTo>
                    <a:pt x="206" y="2165"/>
                  </a:lnTo>
                  <a:lnTo>
                    <a:pt x="206" y="2187"/>
                  </a:lnTo>
                  <a:lnTo>
                    <a:pt x="205" y="2209"/>
                  </a:lnTo>
                  <a:lnTo>
                    <a:pt x="202" y="2229"/>
                  </a:lnTo>
                  <a:lnTo>
                    <a:pt x="197" y="2245"/>
                  </a:lnTo>
                  <a:lnTo>
                    <a:pt x="190" y="2255"/>
                  </a:lnTo>
                  <a:lnTo>
                    <a:pt x="185" y="2258"/>
                  </a:lnTo>
                  <a:lnTo>
                    <a:pt x="180" y="2258"/>
                  </a:lnTo>
                  <a:lnTo>
                    <a:pt x="175" y="2253"/>
                  </a:lnTo>
                  <a:lnTo>
                    <a:pt x="171" y="2248"/>
                  </a:lnTo>
                  <a:lnTo>
                    <a:pt x="169" y="2241"/>
                  </a:lnTo>
                  <a:lnTo>
                    <a:pt x="168" y="2235"/>
                  </a:lnTo>
                  <a:lnTo>
                    <a:pt x="166" y="2230"/>
                  </a:lnTo>
                  <a:lnTo>
                    <a:pt x="165" y="2194"/>
                  </a:lnTo>
                  <a:lnTo>
                    <a:pt x="164" y="2165"/>
                  </a:lnTo>
                  <a:lnTo>
                    <a:pt x="163" y="2142"/>
                  </a:lnTo>
                  <a:lnTo>
                    <a:pt x="161" y="2126"/>
                  </a:lnTo>
                  <a:lnTo>
                    <a:pt x="159" y="2115"/>
                  </a:lnTo>
                  <a:lnTo>
                    <a:pt x="158" y="2109"/>
                  </a:lnTo>
                  <a:lnTo>
                    <a:pt x="156" y="2105"/>
                  </a:lnTo>
                  <a:lnTo>
                    <a:pt x="155" y="2105"/>
                  </a:lnTo>
                  <a:lnTo>
                    <a:pt x="154" y="2105"/>
                  </a:lnTo>
                  <a:lnTo>
                    <a:pt x="153" y="2108"/>
                  </a:lnTo>
                  <a:lnTo>
                    <a:pt x="153" y="2109"/>
                  </a:lnTo>
                  <a:lnTo>
                    <a:pt x="153" y="2110"/>
                  </a:lnTo>
                  <a:lnTo>
                    <a:pt x="149" y="2155"/>
                  </a:lnTo>
                  <a:lnTo>
                    <a:pt x="144" y="2190"/>
                  </a:lnTo>
                  <a:lnTo>
                    <a:pt x="140" y="2219"/>
                  </a:lnTo>
                  <a:lnTo>
                    <a:pt x="136" y="2240"/>
                  </a:lnTo>
                  <a:lnTo>
                    <a:pt x="131" y="2253"/>
                  </a:lnTo>
                  <a:lnTo>
                    <a:pt x="124" y="2261"/>
                  </a:lnTo>
                  <a:lnTo>
                    <a:pt x="118" y="2263"/>
                  </a:lnTo>
                  <a:lnTo>
                    <a:pt x="111" y="2262"/>
                  </a:lnTo>
                  <a:lnTo>
                    <a:pt x="107" y="2256"/>
                  </a:lnTo>
                  <a:lnTo>
                    <a:pt x="105" y="2245"/>
                  </a:lnTo>
                  <a:lnTo>
                    <a:pt x="103" y="2230"/>
                  </a:lnTo>
                  <a:lnTo>
                    <a:pt x="102" y="2210"/>
                  </a:lnTo>
                  <a:lnTo>
                    <a:pt x="103" y="2190"/>
                  </a:lnTo>
                  <a:lnTo>
                    <a:pt x="103" y="2170"/>
                  </a:lnTo>
                  <a:lnTo>
                    <a:pt x="105" y="2149"/>
                  </a:lnTo>
                  <a:lnTo>
                    <a:pt x="106" y="2131"/>
                  </a:lnTo>
                  <a:lnTo>
                    <a:pt x="107" y="2117"/>
                  </a:lnTo>
                  <a:lnTo>
                    <a:pt x="108" y="2107"/>
                  </a:lnTo>
                  <a:lnTo>
                    <a:pt x="108" y="2103"/>
                  </a:lnTo>
                  <a:lnTo>
                    <a:pt x="99" y="2134"/>
                  </a:lnTo>
                  <a:lnTo>
                    <a:pt x="90" y="2157"/>
                  </a:lnTo>
                  <a:lnTo>
                    <a:pt x="81" y="2176"/>
                  </a:lnTo>
                  <a:lnTo>
                    <a:pt x="74" y="2189"/>
                  </a:lnTo>
                  <a:lnTo>
                    <a:pt x="69" y="2198"/>
                  </a:lnTo>
                  <a:lnTo>
                    <a:pt x="64" y="2204"/>
                  </a:lnTo>
                  <a:lnTo>
                    <a:pt x="62" y="2206"/>
                  </a:lnTo>
                  <a:lnTo>
                    <a:pt x="60" y="2208"/>
                  </a:lnTo>
                  <a:lnTo>
                    <a:pt x="51" y="2213"/>
                  </a:lnTo>
                  <a:lnTo>
                    <a:pt x="43" y="2214"/>
                  </a:lnTo>
                  <a:lnTo>
                    <a:pt x="38" y="2210"/>
                  </a:lnTo>
                  <a:lnTo>
                    <a:pt x="36" y="2203"/>
                  </a:lnTo>
                  <a:lnTo>
                    <a:pt x="36" y="2194"/>
                  </a:lnTo>
                  <a:lnTo>
                    <a:pt x="37" y="2183"/>
                  </a:lnTo>
                  <a:lnTo>
                    <a:pt x="39" y="2171"/>
                  </a:lnTo>
                  <a:lnTo>
                    <a:pt x="42" y="2160"/>
                  </a:lnTo>
                  <a:lnTo>
                    <a:pt x="46" y="2149"/>
                  </a:lnTo>
                  <a:lnTo>
                    <a:pt x="48" y="2140"/>
                  </a:lnTo>
                  <a:lnTo>
                    <a:pt x="51" y="2134"/>
                  </a:lnTo>
                  <a:lnTo>
                    <a:pt x="62" y="2102"/>
                  </a:lnTo>
                  <a:lnTo>
                    <a:pt x="69" y="2076"/>
                  </a:lnTo>
                  <a:lnTo>
                    <a:pt x="75" y="2055"/>
                  </a:lnTo>
                  <a:lnTo>
                    <a:pt x="80" y="2038"/>
                  </a:lnTo>
                  <a:lnTo>
                    <a:pt x="83" y="2025"/>
                  </a:lnTo>
                  <a:lnTo>
                    <a:pt x="84" y="2017"/>
                  </a:lnTo>
                  <a:lnTo>
                    <a:pt x="84" y="2013"/>
                  </a:lnTo>
                  <a:lnTo>
                    <a:pt x="84" y="2011"/>
                  </a:lnTo>
                  <a:lnTo>
                    <a:pt x="69" y="2038"/>
                  </a:lnTo>
                  <a:lnTo>
                    <a:pt x="55" y="2059"/>
                  </a:lnTo>
                  <a:lnTo>
                    <a:pt x="43" y="2072"/>
                  </a:lnTo>
                  <a:lnTo>
                    <a:pt x="32" y="2082"/>
                  </a:lnTo>
                  <a:lnTo>
                    <a:pt x="23" y="2087"/>
                  </a:lnTo>
                  <a:lnTo>
                    <a:pt x="17" y="2089"/>
                  </a:lnTo>
                  <a:lnTo>
                    <a:pt x="12" y="2091"/>
                  </a:lnTo>
                  <a:lnTo>
                    <a:pt x="11" y="2091"/>
                  </a:lnTo>
                  <a:lnTo>
                    <a:pt x="4" y="2085"/>
                  </a:lnTo>
                  <a:lnTo>
                    <a:pt x="0" y="2076"/>
                  </a:lnTo>
                  <a:lnTo>
                    <a:pt x="0" y="2064"/>
                  </a:lnTo>
                  <a:lnTo>
                    <a:pt x="4" y="2049"/>
                  </a:lnTo>
                  <a:lnTo>
                    <a:pt x="11" y="2032"/>
                  </a:lnTo>
                  <a:lnTo>
                    <a:pt x="20" y="2013"/>
                  </a:lnTo>
                  <a:lnTo>
                    <a:pt x="30" y="1995"/>
                  </a:lnTo>
                  <a:lnTo>
                    <a:pt x="42" y="1975"/>
                  </a:lnTo>
                  <a:lnTo>
                    <a:pt x="54" y="1955"/>
                  </a:lnTo>
                  <a:lnTo>
                    <a:pt x="67" y="1937"/>
                  </a:lnTo>
                  <a:lnTo>
                    <a:pt x="79" y="1919"/>
                  </a:lnTo>
                  <a:lnTo>
                    <a:pt x="91" y="1905"/>
                  </a:lnTo>
                  <a:lnTo>
                    <a:pt x="106" y="1886"/>
                  </a:lnTo>
                  <a:lnTo>
                    <a:pt x="120" y="1868"/>
                  </a:lnTo>
                  <a:lnTo>
                    <a:pt x="133" y="1848"/>
                  </a:lnTo>
                  <a:lnTo>
                    <a:pt x="144" y="1831"/>
                  </a:lnTo>
                  <a:lnTo>
                    <a:pt x="152" y="1815"/>
                  </a:lnTo>
                  <a:lnTo>
                    <a:pt x="156" y="1801"/>
                  </a:lnTo>
                  <a:lnTo>
                    <a:pt x="160" y="1784"/>
                  </a:lnTo>
                  <a:lnTo>
                    <a:pt x="163" y="1764"/>
                  </a:lnTo>
                  <a:lnTo>
                    <a:pt x="166" y="1742"/>
                  </a:lnTo>
                  <a:lnTo>
                    <a:pt x="169" y="1721"/>
                  </a:lnTo>
                  <a:lnTo>
                    <a:pt x="171" y="1700"/>
                  </a:lnTo>
                  <a:lnTo>
                    <a:pt x="174" y="1682"/>
                  </a:lnTo>
                  <a:lnTo>
                    <a:pt x="175" y="1667"/>
                  </a:lnTo>
                  <a:lnTo>
                    <a:pt x="176" y="1658"/>
                  </a:lnTo>
                  <a:lnTo>
                    <a:pt x="176" y="1655"/>
                  </a:lnTo>
                  <a:lnTo>
                    <a:pt x="179" y="1609"/>
                  </a:lnTo>
                  <a:lnTo>
                    <a:pt x="182" y="1570"/>
                  </a:lnTo>
                  <a:lnTo>
                    <a:pt x="188" y="1535"/>
                  </a:lnTo>
                  <a:lnTo>
                    <a:pt x="195" y="1507"/>
                  </a:lnTo>
                  <a:lnTo>
                    <a:pt x="201" y="1485"/>
                  </a:lnTo>
                  <a:lnTo>
                    <a:pt x="207" y="1467"/>
                  </a:lnTo>
                  <a:lnTo>
                    <a:pt x="212" y="1455"/>
                  </a:lnTo>
                  <a:lnTo>
                    <a:pt x="214" y="1448"/>
                  </a:lnTo>
                  <a:lnTo>
                    <a:pt x="216" y="1445"/>
                  </a:lnTo>
                  <a:lnTo>
                    <a:pt x="232" y="1417"/>
                  </a:lnTo>
                  <a:lnTo>
                    <a:pt x="245" y="1385"/>
                  </a:lnTo>
                  <a:lnTo>
                    <a:pt x="256" y="1352"/>
                  </a:lnTo>
                  <a:lnTo>
                    <a:pt x="265" y="1317"/>
                  </a:lnTo>
                  <a:lnTo>
                    <a:pt x="272" y="1284"/>
                  </a:lnTo>
                  <a:lnTo>
                    <a:pt x="278" y="1252"/>
                  </a:lnTo>
                  <a:lnTo>
                    <a:pt x="282" y="1223"/>
                  </a:lnTo>
                  <a:lnTo>
                    <a:pt x="286" y="1199"/>
                  </a:lnTo>
                  <a:lnTo>
                    <a:pt x="288" y="1180"/>
                  </a:lnTo>
                  <a:lnTo>
                    <a:pt x="288" y="1168"/>
                  </a:lnTo>
                  <a:lnTo>
                    <a:pt x="290" y="1164"/>
                  </a:lnTo>
                  <a:lnTo>
                    <a:pt x="292" y="854"/>
                  </a:lnTo>
                  <a:lnTo>
                    <a:pt x="298" y="814"/>
                  </a:lnTo>
                  <a:lnTo>
                    <a:pt x="307" y="780"/>
                  </a:lnTo>
                  <a:lnTo>
                    <a:pt x="318" y="750"/>
                  </a:lnTo>
                  <a:lnTo>
                    <a:pt x="333" y="726"/>
                  </a:lnTo>
                  <a:lnTo>
                    <a:pt x="347" y="705"/>
                  </a:lnTo>
                  <a:lnTo>
                    <a:pt x="363" y="688"/>
                  </a:lnTo>
                  <a:lnTo>
                    <a:pt x="381" y="674"/>
                  </a:lnTo>
                  <a:lnTo>
                    <a:pt x="397" y="663"/>
                  </a:lnTo>
                  <a:lnTo>
                    <a:pt x="413" y="654"/>
                  </a:lnTo>
                  <a:lnTo>
                    <a:pt x="427" y="649"/>
                  </a:lnTo>
                  <a:lnTo>
                    <a:pt x="441" y="644"/>
                  </a:lnTo>
                  <a:lnTo>
                    <a:pt x="453" y="642"/>
                  </a:lnTo>
                  <a:lnTo>
                    <a:pt x="462" y="641"/>
                  </a:lnTo>
                  <a:lnTo>
                    <a:pt x="467" y="641"/>
                  </a:lnTo>
                  <a:lnTo>
                    <a:pt x="469" y="641"/>
                  </a:lnTo>
                  <a:lnTo>
                    <a:pt x="512" y="633"/>
                  </a:lnTo>
                  <a:lnTo>
                    <a:pt x="548" y="623"/>
                  </a:lnTo>
                  <a:lnTo>
                    <a:pt x="578" y="614"/>
                  </a:lnTo>
                  <a:lnTo>
                    <a:pt x="600" y="604"/>
                  </a:lnTo>
                  <a:lnTo>
                    <a:pt x="618" y="595"/>
                  </a:lnTo>
                  <a:lnTo>
                    <a:pt x="631" y="585"/>
                  </a:lnTo>
                  <a:lnTo>
                    <a:pt x="639" y="578"/>
                  </a:lnTo>
                  <a:lnTo>
                    <a:pt x="646" y="572"/>
                  </a:lnTo>
                  <a:lnTo>
                    <a:pt x="648" y="568"/>
                  </a:lnTo>
                  <a:lnTo>
                    <a:pt x="649" y="567"/>
                  </a:lnTo>
                  <a:lnTo>
                    <a:pt x="658" y="548"/>
                  </a:lnTo>
                  <a:lnTo>
                    <a:pt x="664" y="530"/>
                  </a:lnTo>
                  <a:lnTo>
                    <a:pt x="668" y="509"/>
                  </a:lnTo>
                  <a:lnTo>
                    <a:pt x="668" y="488"/>
                  </a:lnTo>
                  <a:lnTo>
                    <a:pt x="668" y="469"/>
                  </a:lnTo>
                  <a:lnTo>
                    <a:pt x="666" y="452"/>
                  </a:lnTo>
                  <a:lnTo>
                    <a:pt x="665" y="439"/>
                  </a:lnTo>
                  <a:lnTo>
                    <a:pt x="663" y="430"/>
                  </a:lnTo>
                  <a:lnTo>
                    <a:pt x="663" y="426"/>
                  </a:lnTo>
                  <a:lnTo>
                    <a:pt x="652" y="414"/>
                  </a:lnTo>
                  <a:lnTo>
                    <a:pt x="643" y="401"/>
                  </a:lnTo>
                  <a:lnTo>
                    <a:pt x="636" y="384"/>
                  </a:lnTo>
                  <a:lnTo>
                    <a:pt x="631" y="370"/>
                  </a:lnTo>
                  <a:lnTo>
                    <a:pt x="627" y="356"/>
                  </a:lnTo>
                  <a:lnTo>
                    <a:pt x="625" y="348"/>
                  </a:lnTo>
                  <a:lnTo>
                    <a:pt x="625" y="344"/>
                  </a:lnTo>
                  <a:lnTo>
                    <a:pt x="607" y="328"/>
                  </a:lnTo>
                  <a:lnTo>
                    <a:pt x="596" y="312"/>
                  </a:lnTo>
                  <a:lnTo>
                    <a:pt x="590" y="296"/>
                  </a:lnTo>
                  <a:lnTo>
                    <a:pt x="588" y="281"/>
                  </a:lnTo>
                  <a:lnTo>
                    <a:pt x="589" y="269"/>
                  </a:lnTo>
                  <a:lnTo>
                    <a:pt x="594" y="260"/>
                  </a:lnTo>
                  <a:lnTo>
                    <a:pt x="601" y="258"/>
                  </a:lnTo>
                  <a:lnTo>
                    <a:pt x="606" y="258"/>
                  </a:lnTo>
                  <a:lnTo>
                    <a:pt x="610" y="256"/>
                  </a:lnTo>
                  <a:lnTo>
                    <a:pt x="612" y="255"/>
                  </a:lnTo>
                  <a:lnTo>
                    <a:pt x="614" y="254"/>
                  </a:lnTo>
                  <a:lnTo>
                    <a:pt x="615" y="251"/>
                  </a:lnTo>
                  <a:lnTo>
                    <a:pt x="616" y="249"/>
                  </a:lnTo>
                  <a:lnTo>
                    <a:pt x="616" y="248"/>
                  </a:lnTo>
                  <a:lnTo>
                    <a:pt x="616" y="245"/>
                  </a:lnTo>
                  <a:lnTo>
                    <a:pt x="615" y="245"/>
                  </a:lnTo>
                  <a:lnTo>
                    <a:pt x="615" y="244"/>
                  </a:lnTo>
                  <a:lnTo>
                    <a:pt x="612" y="206"/>
                  </a:lnTo>
                  <a:lnTo>
                    <a:pt x="614" y="171"/>
                  </a:lnTo>
                  <a:lnTo>
                    <a:pt x="620" y="141"/>
                  </a:lnTo>
                  <a:lnTo>
                    <a:pt x="628" y="115"/>
                  </a:lnTo>
                  <a:lnTo>
                    <a:pt x="639" y="91"/>
                  </a:lnTo>
                  <a:lnTo>
                    <a:pt x="653" y="72"/>
                  </a:lnTo>
                  <a:lnTo>
                    <a:pt x="669" y="56"/>
                  </a:lnTo>
                  <a:lnTo>
                    <a:pt x="685" y="41"/>
                  </a:lnTo>
                  <a:lnTo>
                    <a:pt x="702" y="30"/>
                  </a:lnTo>
                  <a:lnTo>
                    <a:pt x="718" y="21"/>
                  </a:lnTo>
                  <a:lnTo>
                    <a:pt x="735" y="14"/>
                  </a:lnTo>
                  <a:lnTo>
                    <a:pt x="750" y="9"/>
                  </a:lnTo>
                  <a:lnTo>
                    <a:pt x="764" y="5"/>
                  </a:lnTo>
                  <a:lnTo>
                    <a:pt x="776" y="3"/>
                  </a:lnTo>
                  <a:lnTo>
                    <a:pt x="785" y="1"/>
                  </a:lnTo>
                  <a:lnTo>
                    <a:pt x="791" y="0"/>
                  </a:lnTo>
                  <a:lnTo>
                    <a:pt x="792" y="0"/>
                  </a:lnTo>
                  <a:close/>
                </a:path>
              </a:pathLst>
            </a:custGeom>
            <a:solidFill>
              <a:srgbClr val="002060"/>
            </a:solidFill>
            <a:ln w="0">
              <a:noFill/>
              <a:prstDash val="solid"/>
              <a:round/>
              <a:headEnd/>
              <a:tailEnd/>
            </a:ln>
          </p:spPr>
          <p:txBody>
            <a:bodyPr vert="horz" wrap="square" lIns="57151" tIns="28575" rIns="57151" bIns="28575" numCol="1" anchor="t" anchorCtr="0" compatLnSpc="1">
              <a:prstTxWarp prst="textNoShape">
                <a:avLst/>
              </a:prstTxWarp>
            </a:bodyPr>
            <a:lstStyle/>
            <a:p>
              <a:pPr marL="0" marR="0" lvl="0" indent="0" algn="l" defTabSz="571464" rtl="0" eaLnBrk="1" fontAlgn="auto" latinLnBrk="0" hangingPunct="1">
                <a:lnSpc>
                  <a:spcPct val="100000"/>
                </a:lnSpc>
                <a:spcBef>
                  <a:spcPts val="0"/>
                </a:spcBef>
                <a:spcAft>
                  <a:spcPts val="0"/>
                </a:spcAft>
                <a:buClrTx/>
                <a:buSzTx/>
                <a:buFontTx/>
                <a:buNone/>
                <a:tabLst/>
                <a:defRPr/>
              </a:pPr>
              <a:endParaRPr kumimoji="0" lang="en-US" sz="1125" b="0" i="0" u="none" strike="noStrike" kern="1200" cap="none" spc="0" normalizeH="0" baseline="0" noProof="0">
                <a:ln>
                  <a:noFill/>
                </a:ln>
                <a:solidFill>
                  <a:prstClr val="black"/>
                </a:solidFill>
                <a:effectLst/>
                <a:uLnTx/>
                <a:uFillTx/>
                <a:latin typeface="Calibri" panose="020F0502020204030204"/>
                <a:ea typeface="+mn-ea"/>
                <a:cs typeface="Arial" pitchFamily="34" charset="0"/>
              </a:endParaRPr>
            </a:p>
          </p:txBody>
        </p:sp>
      </p:grpSp>
      <p:grpSp>
        <p:nvGrpSpPr>
          <p:cNvPr id="33" name="Group 32"/>
          <p:cNvGrpSpPr/>
          <p:nvPr/>
        </p:nvGrpSpPr>
        <p:grpSpPr>
          <a:xfrm>
            <a:off x="5044017" y="1963921"/>
            <a:ext cx="1741700" cy="751710"/>
            <a:chOff x="2428473" y="3389067"/>
            <a:chExt cx="2202023" cy="1074638"/>
          </a:xfrm>
        </p:grpSpPr>
        <p:sp>
          <p:nvSpPr>
            <p:cNvPr id="34" name="Rounded Rectangle 33"/>
            <p:cNvSpPr/>
            <p:nvPr/>
          </p:nvSpPr>
          <p:spPr>
            <a:xfrm>
              <a:off x="2512182" y="3853454"/>
              <a:ext cx="1451404" cy="114300"/>
            </a:xfrm>
            <a:prstGeom prst="roundRect">
              <a:avLst>
                <a:gd name="adj" fmla="val 50000"/>
              </a:avLst>
            </a:prstGeom>
            <a:solidFill>
              <a:srgbClr val="91B1CA"/>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35" name="Rounded Rectangle 34"/>
            <p:cNvSpPr/>
            <p:nvPr/>
          </p:nvSpPr>
          <p:spPr>
            <a:xfrm>
              <a:off x="2512182" y="3851168"/>
              <a:ext cx="752857" cy="118872"/>
            </a:xfrm>
            <a:prstGeom prst="roundRect">
              <a:avLst>
                <a:gd name="adj" fmla="val 50000"/>
              </a:avLst>
            </a:prstGeom>
            <a:solidFill>
              <a:srgbClr val="0070C0"/>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36" name="Rectangle 35"/>
            <p:cNvSpPr/>
            <p:nvPr/>
          </p:nvSpPr>
          <p:spPr>
            <a:xfrm>
              <a:off x="2460986" y="3389067"/>
              <a:ext cx="1027802"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70C0"/>
                  </a:solidFill>
                  <a:effectLst/>
                  <a:uLnTx/>
                  <a:uFillTx/>
                  <a:latin typeface="Calibri" panose="020F0502020204030204"/>
                  <a:ea typeface="+mn-ea"/>
                  <a:cs typeface="Arial" pitchFamily="34" charset="0"/>
                </a:rPr>
                <a:t>55</a:t>
              </a:r>
              <a:r>
                <a:rPr kumimoji="0" lang="en-US" sz="1000" b="1" i="0" u="none" strike="noStrike" kern="1200" cap="none" spc="0" normalizeH="0" baseline="30000" noProof="0">
                  <a:ln>
                    <a:noFill/>
                  </a:ln>
                  <a:solidFill>
                    <a:srgbClr val="0070C0"/>
                  </a:solidFill>
                  <a:effectLst/>
                  <a:uLnTx/>
                  <a:uFillTx/>
                  <a:latin typeface="Calibri" panose="020F0502020204030204"/>
                  <a:ea typeface="+mn-ea"/>
                  <a:cs typeface="Arial" pitchFamily="34" charset="0"/>
                </a:rPr>
                <a:t>%</a:t>
              </a:r>
            </a:p>
          </p:txBody>
        </p:sp>
        <p:sp>
          <p:nvSpPr>
            <p:cNvPr id="37" name="Rectangle 36"/>
            <p:cNvSpPr/>
            <p:nvPr/>
          </p:nvSpPr>
          <p:spPr>
            <a:xfrm>
              <a:off x="2428473" y="3943004"/>
              <a:ext cx="2202023"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Spleen volume </a:t>
              </a:r>
              <a:b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b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reduction ≥35%</a:t>
              </a:r>
            </a:p>
          </p:txBody>
        </p:sp>
      </p:grpSp>
      <p:sp>
        <p:nvSpPr>
          <p:cNvPr id="38" name="TextBox 37"/>
          <p:cNvSpPr txBox="1"/>
          <p:nvPr/>
        </p:nvSpPr>
        <p:spPr>
          <a:xfrm>
            <a:off x="3456639" y="4317980"/>
            <a:ext cx="893632" cy="338554"/>
          </a:xfrm>
          <a:prstGeom prst="rect">
            <a:avLst/>
          </a:prstGeom>
          <a:noFill/>
        </p:spPr>
        <p:txBody>
          <a:bodyPr wrap="square" rtlCol="0">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2060"/>
                </a:solidFill>
                <a:effectLst/>
                <a:uLnTx/>
                <a:uFillTx/>
                <a:latin typeface="Calibri" panose="020F0502020204030204"/>
                <a:ea typeface="+mn-ea"/>
                <a:cs typeface="+mn-cs"/>
              </a:rPr>
              <a:t>N=97</a:t>
            </a:r>
          </a:p>
        </p:txBody>
      </p:sp>
      <p:grpSp>
        <p:nvGrpSpPr>
          <p:cNvPr id="39" name="Group 38"/>
          <p:cNvGrpSpPr/>
          <p:nvPr/>
        </p:nvGrpSpPr>
        <p:grpSpPr>
          <a:xfrm>
            <a:off x="5044017" y="3468657"/>
            <a:ext cx="1741700" cy="751710"/>
            <a:chOff x="2428473" y="3389067"/>
            <a:chExt cx="2202023" cy="1074638"/>
          </a:xfrm>
        </p:grpSpPr>
        <p:sp>
          <p:nvSpPr>
            <p:cNvPr id="40" name="Rounded Rectangle 39"/>
            <p:cNvSpPr/>
            <p:nvPr/>
          </p:nvSpPr>
          <p:spPr>
            <a:xfrm>
              <a:off x="2512182" y="3853454"/>
              <a:ext cx="1451404" cy="114300"/>
            </a:xfrm>
            <a:prstGeom prst="roundRect">
              <a:avLst>
                <a:gd name="adj" fmla="val 50000"/>
              </a:avLst>
            </a:prstGeom>
            <a:solidFill>
              <a:srgbClr val="91B1CA"/>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41" name="Rounded Rectangle 40"/>
            <p:cNvSpPr/>
            <p:nvPr/>
          </p:nvSpPr>
          <p:spPr>
            <a:xfrm>
              <a:off x="2512183" y="3851167"/>
              <a:ext cx="185361" cy="114833"/>
            </a:xfrm>
            <a:prstGeom prst="roundRect">
              <a:avLst>
                <a:gd name="adj" fmla="val 50000"/>
              </a:avLst>
            </a:prstGeom>
            <a:solidFill>
              <a:srgbClr val="0070C0"/>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42" name="Rectangle 41"/>
            <p:cNvSpPr/>
            <p:nvPr/>
          </p:nvSpPr>
          <p:spPr>
            <a:xfrm>
              <a:off x="2460986" y="3389067"/>
              <a:ext cx="1027802"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70C0"/>
                  </a:solidFill>
                  <a:effectLst/>
                  <a:uLnTx/>
                  <a:uFillTx/>
                  <a:latin typeface="Calibri" panose="020F0502020204030204"/>
                  <a:ea typeface="+mn-ea"/>
                  <a:cs typeface="Arial" pitchFamily="34" charset="0"/>
                </a:rPr>
                <a:t>19.0</a:t>
              </a:r>
              <a:r>
                <a:rPr kumimoji="0" lang="en-US" sz="1000" b="1" i="0" u="none" strike="noStrike" kern="1200" cap="none" spc="0" normalizeH="0" baseline="30000" noProof="0" dirty="0">
                  <a:ln>
                    <a:noFill/>
                  </a:ln>
                  <a:solidFill>
                    <a:srgbClr val="0070C0"/>
                  </a:solidFill>
                  <a:effectLst/>
                  <a:uLnTx/>
                  <a:uFillTx/>
                  <a:latin typeface="Calibri" panose="020F0502020204030204"/>
                  <a:ea typeface="+mn-ea"/>
                  <a:cs typeface="Arial" pitchFamily="34" charset="0"/>
                </a:rPr>
                <a:t>%</a:t>
              </a:r>
            </a:p>
          </p:txBody>
        </p:sp>
        <p:sp>
          <p:nvSpPr>
            <p:cNvPr id="43" name="Rectangle 42"/>
            <p:cNvSpPr/>
            <p:nvPr/>
          </p:nvSpPr>
          <p:spPr>
            <a:xfrm>
              <a:off x="2428473" y="3943004"/>
              <a:ext cx="2202023"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2C3F50"/>
                  </a:solidFill>
                  <a:effectLst/>
                  <a:uLnTx/>
                  <a:uFillTx/>
                  <a:latin typeface="Calibri" panose="020F0502020204030204"/>
                  <a:ea typeface="+mn-ea"/>
                  <a:cs typeface="Arial" pitchFamily="34" charset="0"/>
                </a:rPr>
                <a:t>Discontinuation</a:t>
              </a:r>
              <a:br>
                <a:rPr kumimoji="0" lang="en-US" sz="1000" b="1" i="0" u="none" strike="noStrike" kern="1200" cap="none" spc="0" normalizeH="0" baseline="0" noProof="0">
                  <a:ln>
                    <a:noFill/>
                  </a:ln>
                  <a:solidFill>
                    <a:srgbClr val="2C3F50"/>
                  </a:solidFill>
                  <a:effectLst/>
                  <a:uLnTx/>
                  <a:uFillTx/>
                  <a:latin typeface="Calibri" panose="020F0502020204030204"/>
                  <a:ea typeface="+mn-ea"/>
                  <a:cs typeface="Arial" pitchFamily="34" charset="0"/>
                </a:rPr>
              </a:br>
              <a:r>
                <a:rPr kumimoji="0" lang="en-US" sz="1000" b="1" i="0" u="none" strike="noStrike" kern="1200" cap="none" spc="0" normalizeH="0" baseline="0" noProof="0">
                  <a:ln>
                    <a:noFill/>
                  </a:ln>
                  <a:solidFill>
                    <a:srgbClr val="2C3F50"/>
                  </a:solidFill>
                  <a:effectLst/>
                  <a:uLnTx/>
                  <a:uFillTx/>
                  <a:latin typeface="Calibri" panose="020F0502020204030204"/>
                  <a:ea typeface="+mn-ea"/>
                  <a:cs typeface="Arial" pitchFamily="34" charset="0"/>
                </a:rPr>
                <a:t>due to AEs</a:t>
              </a:r>
            </a:p>
          </p:txBody>
        </p:sp>
      </p:grpSp>
      <p:sp>
        <p:nvSpPr>
          <p:cNvPr id="61" name="TextBox 60"/>
          <p:cNvSpPr txBox="1"/>
          <p:nvPr/>
        </p:nvSpPr>
        <p:spPr>
          <a:xfrm>
            <a:off x="5061033" y="1629491"/>
            <a:ext cx="1469144" cy="246221"/>
          </a:xfrm>
          <a:prstGeom prst="rect">
            <a:avLst/>
          </a:prstGeom>
          <a:noFill/>
        </p:spPr>
        <p:txBody>
          <a:bodyPr wrap="square" rtlCol="0">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2A7ABF"/>
                </a:solidFill>
                <a:effectLst/>
                <a:uLnTx/>
                <a:uFillTx/>
                <a:latin typeface="Calibri" panose="020F0502020204030204"/>
                <a:ea typeface="+mn-ea"/>
                <a:cs typeface="+mn-cs"/>
              </a:rPr>
              <a:t>Primary analysis</a:t>
            </a:r>
          </a:p>
        </p:txBody>
      </p:sp>
      <p:sp>
        <p:nvSpPr>
          <p:cNvPr id="62" name="TextBox 61"/>
          <p:cNvSpPr txBox="1"/>
          <p:nvPr/>
        </p:nvSpPr>
        <p:spPr>
          <a:xfrm>
            <a:off x="6302055" y="1572349"/>
            <a:ext cx="1819570" cy="338554"/>
          </a:xfrm>
          <a:prstGeom prst="rect">
            <a:avLst/>
          </a:prstGeom>
          <a:noFill/>
        </p:spPr>
        <p:txBody>
          <a:bodyPr wrap="square" rtlCol="0">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C00000"/>
                </a:solidFill>
                <a:effectLst/>
                <a:uLnTx/>
                <a:uFillTx/>
                <a:latin typeface="Calibri" panose="020F0502020204030204"/>
                <a:ea typeface="+mn-ea"/>
                <a:cs typeface="+mn-cs"/>
              </a:rPr>
              <a:t>Reanalysis (2019)*</a:t>
            </a:r>
          </a:p>
        </p:txBody>
      </p:sp>
      <p:grpSp>
        <p:nvGrpSpPr>
          <p:cNvPr id="63" name="Group 62"/>
          <p:cNvGrpSpPr/>
          <p:nvPr/>
        </p:nvGrpSpPr>
        <p:grpSpPr>
          <a:xfrm>
            <a:off x="6452279" y="1963921"/>
            <a:ext cx="1741700" cy="751710"/>
            <a:chOff x="2428473" y="3389067"/>
            <a:chExt cx="2202023" cy="1074638"/>
          </a:xfrm>
        </p:grpSpPr>
        <p:sp>
          <p:nvSpPr>
            <p:cNvPr id="64" name="Rounded Rectangle 63"/>
            <p:cNvSpPr/>
            <p:nvPr/>
          </p:nvSpPr>
          <p:spPr>
            <a:xfrm>
              <a:off x="2512182" y="3853454"/>
              <a:ext cx="1451404" cy="114300"/>
            </a:xfrm>
            <a:prstGeom prst="roundRect">
              <a:avLst>
                <a:gd name="adj" fmla="val 50000"/>
              </a:avLst>
            </a:prstGeom>
            <a:solidFill>
              <a:srgbClr val="91B1CA"/>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65" name="Rounded Rectangle 64"/>
            <p:cNvSpPr/>
            <p:nvPr/>
          </p:nvSpPr>
          <p:spPr>
            <a:xfrm>
              <a:off x="2512182" y="3851167"/>
              <a:ext cx="520249" cy="102519"/>
            </a:xfrm>
            <a:prstGeom prst="roundRect">
              <a:avLst>
                <a:gd name="adj" fmla="val 50000"/>
              </a:avLst>
            </a:prstGeom>
            <a:solidFill>
              <a:srgbClr val="0070C0"/>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66" name="Rectangle 65"/>
            <p:cNvSpPr/>
            <p:nvPr/>
          </p:nvSpPr>
          <p:spPr>
            <a:xfrm>
              <a:off x="2460986" y="3389067"/>
              <a:ext cx="1027802"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70C0"/>
                  </a:solidFill>
                  <a:effectLst/>
                  <a:uLnTx/>
                  <a:uFillTx/>
                  <a:latin typeface="Calibri" panose="020F0502020204030204"/>
                  <a:ea typeface="+mn-ea"/>
                  <a:cs typeface="Arial" pitchFamily="34" charset="0"/>
                </a:rPr>
                <a:t>30</a:t>
              </a:r>
              <a:r>
                <a:rPr kumimoji="0" lang="en-US" sz="1000" b="1" i="0" u="none" strike="noStrike" kern="1200" cap="none" spc="0" normalizeH="0" baseline="30000" noProof="0">
                  <a:ln>
                    <a:noFill/>
                  </a:ln>
                  <a:solidFill>
                    <a:srgbClr val="0070C0"/>
                  </a:solidFill>
                  <a:effectLst/>
                  <a:uLnTx/>
                  <a:uFillTx/>
                  <a:latin typeface="Calibri" panose="020F0502020204030204"/>
                  <a:ea typeface="+mn-ea"/>
                  <a:cs typeface="Arial" pitchFamily="34" charset="0"/>
                </a:rPr>
                <a:t>%</a:t>
              </a:r>
            </a:p>
          </p:txBody>
        </p:sp>
        <p:sp>
          <p:nvSpPr>
            <p:cNvPr id="67" name="Rectangle 66"/>
            <p:cNvSpPr/>
            <p:nvPr/>
          </p:nvSpPr>
          <p:spPr>
            <a:xfrm>
              <a:off x="2428473" y="3943004"/>
              <a:ext cx="2202023"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Spleen volume </a:t>
              </a:r>
              <a:b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b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reduction ≥35%</a:t>
              </a:r>
            </a:p>
          </p:txBody>
        </p:sp>
      </p:grpSp>
      <p:grpSp>
        <p:nvGrpSpPr>
          <p:cNvPr id="68" name="Group 67"/>
          <p:cNvGrpSpPr/>
          <p:nvPr/>
        </p:nvGrpSpPr>
        <p:grpSpPr>
          <a:xfrm>
            <a:off x="6452279" y="2716284"/>
            <a:ext cx="1741700" cy="751710"/>
            <a:chOff x="2428473" y="3389067"/>
            <a:chExt cx="2202023" cy="1074638"/>
          </a:xfrm>
        </p:grpSpPr>
        <p:sp>
          <p:nvSpPr>
            <p:cNvPr id="69" name="Rounded Rectangle 68"/>
            <p:cNvSpPr/>
            <p:nvPr/>
          </p:nvSpPr>
          <p:spPr>
            <a:xfrm>
              <a:off x="2512182" y="3853454"/>
              <a:ext cx="1451404" cy="114300"/>
            </a:xfrm>
            <a:prstGeom prst="roundRect">
              <a:avLst>
                <a:gd name="adj" fmla="val 50000"/>
              </a:avLst>
            </a:prstGeom>
            <a:solidFill>
              <a:srgbClr val="91B1CA"/>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70" name="Rounded Rectangle 69"/>
            <p:cNvSpPr/>
            <p:nvPr/>
          </p:nvSpPr>
          <p:spPr>
            <a:xfrm>
              <a:off x="2512182" y="3851168"/>
              <a:ext cx="520249" cy="105230"/>
            </a:xfrm>
            <a:prstGeom prst="roundRect">
              <a:avLst>
                <a:gd name="adj" fmla="val 50000"/>
              </a:avLst>
            </a:prstGeom>
            <a:solidFill>
              <a:srgbClr val="0070C0"/>
            </a:solidFill>
            <a:ln w="12700" cap="flat" cmpd="sng" algn="ctr">
              <a:noFill/>
              <a:prstDash val="solid"/>
              <a:miter lim="800000"/>
            </a:ln>
            <a:effectLst/>
          </p:spPr>
          <p:txBody>
            <a:bodyPr rtlCol="0" anchor="ctr"/>
            <a:lstStyle/>
            <a:p>
              <a:pPr marL="0" marR="0" lvl="0" indent="0" algn="ctr" defTabSz="571464"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white"/>
                </a:solidFill>
                <a:effectLst/>
                <a:uLnTx/>
                <a:uFillTx/>
                <a:latin typeface="Calibri" panose="020F0502020204030204"/>
                <a:ea typeface="+mn-ea"/>
                <a:cs typeface="Arial" pitchFamily="34" charset="0"/>
              </a:endParaRPr>
            </a:p>
          </p:txBody>
        </p:sp>
        <p:sp>
          <p:nvSpPr>
            <p:cNvPr id="71" name="Rectangle 70"/>
            <p:cNvSpPr/>
            <p:nvPr/>
          </p:nvSpPr>
          <p:spPr>
            <a:xfrm>
              <a:off x="2460986" y="3389067"/>
              <a:ext cx="1027802"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0070C0"/>
                  </a:solidFill>
                  <a:effectLst/>
                  <a:uLnTx/>
                  <a:uFillTx/>
                  <a:latin typeface="Calibri" panose="020F0502020204030204"/>
                  <a:ea typeface="+mn-ea"/>
                  <a:cs typeface="Arial" pitchFamily="34" charset="0"/>
                </a:rPr>
                <a:t>27</a:t>
              </a:r>
              <a:r>
                <a:rPr kumimoji="0" lang="en-US" sz="1000" b="1" i="0" u="none" strike="noStrike" kern="1200" cap="none" spc="0" normalizeH="0" baseline="30000" noProof="0">
                  <a:ln>
                    <a:noFill/>
                  </a:ln>
                  <a:solidFill>
                    <a:srgbClr val="0070C0"/>
                  </a:solidFill>
                  <a:effectLst/>
                  <a:uLnTx/>
                  <a:uFillTx/>
                  <a:latin typeface="Calibri" panose="020F0502020204030204"/>
                  <a:ea typeface="+mn-ea"/>
                  <a:cs typeface="Arial" pitchFamily="34" charset="0"/>
                </a:rPr>
                <a:t>%</a:t>
              </a:r>
            </a:p>
          </p:txBody>
        </p:sp>
        <p:sp>
          <p:nvSpPr>
            <p:cNvPr id="72" name="Rectangle 71"/>
            <p:cNvSpPr/>
            <p:nvPr/>
          </p:nvSpPr>
          <p:spPr>
            <a:xfrm>
              <a:off x="2428473" y="3943004"/>
              <a:ext cx="2202023" cy="520701"/>
            </a:xfrm>
            <a:prstGeom prst="rect">
              <a:avLst/>
            </a:prstGeom>
            <a:noFill/>
            <a:ln w="12700" cap="flat" cmpd="sng" algn="ctr">
              <a:noFill/>
              <a:prstDash val="solid"/>
              <a:miter lim="800000"/>
            </a:ln>
            <a:effectLst/>
          </p:spPr>
          <p:txBody>
            <a:bodyPr rtlCol="0" anchor="ctr"/>
            <a:lstStyle/>
            <a:p>
              <a:pPr marL="0" marR="0" lvl="0" indent="0" algn="l" defTabSz="571464"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Symptom burden</a:t>
              </a:r>
              <a:b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br>
              <a:r>
                <a:rPr kumimoji="0" lang="en-US" sz="1000" b="1" i="0" u="none" strike="noStrike" kern="1200" cap="none" spc="0" normalizeH="0" baseline="0" noProof="0" dirty="0">
                  <a:ln>
                    <a:noFill/>
                  </a:ln>
                  <a:solidFill>
                    <a:srgbClr val="2C3F50"/>
                  </a:solidFill>
                  <a:effectLst/>
                  <a:uLnTx/>
                  <a:uFillTx/>
                  <a:latin typeface="Calibri" panose="020F0502020204030204"/>
                  <a:ea typeface="+mn-ea"/>
                  <a:cs typeface="Arial" pitchFamily="34" charset="0"/>
                </a:rPr>
                <a:t>reduction ≥50%</a:t>
              </a:r>
            </a:p>
          </p:txBody>
        </p:sp>
      </p:grpSp>
      <p:sp>
        <p:nvSpPr>
          <p:cNvPr id="73" name="Rounded Rectangle 72"/>
          <p:cNvSpPr/>
          <p:nvPr/>
        </p:nvSpPr>
        <p:spPr>
          <a:xfrm>
            <a:off x="6320160" y="3588573"/>
            <a:ext cx="1839529" cy="1163956"/>
          </a:xfrm>
          <a:prstGeom prst="roundRect">
            <a:avLst/>
          </a:prstGeom>
          <a:solidFill>
            <a:srgbClr val="2A7A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*More stringent criteria for relapse, refractory, and intolerance to ruxolitinib</a:t>
            </a:r>
          </a:p>
        </p:txBody>
      </p:sp>
      <p:sp>
        <p:nvSpPr>
          <p:cNvPr id="74" name="TextBox 73"/>
          <p:cNvSpPr txBox="1"/>
          <p:nvPr/>
        </p:nvSpPr>
        <p:spPr>
          <a:xfrm>
            <a:off x="3384318" y="4528992"/>
            <a:ext cx="802917" cy="338554"/>
          </a:xfrm>
          <a:prstGeom prst="rect">
            <a:avLst/>
          </a:prstGeom>
          <a:noFill/>
        </p:spPr>
        <p:txBody>
          <a:bodyPr wrap="square" rtlCol="0">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2060"/>
                </a:solidFill>
                <a:effectLst/>
                <a:uLnTx/>
                <a:uFillTx/>
                <a:latin typeface="Calibri" panose="020F0502020204030204"/>
                <a:ea typeface="+mn-ea"/>
                <a:cs typeface="+mn-cs"/>
              </a:rPr>
              <a:t>*</a:t>
            </a:r>
            <a:r>
              <a:rPr kumimoji="0" lang="en-US" sz="1600" b="0" i="0" u="none" strike="noStrike" kern="1200" cap="none" spc="0" normalizeH="0" baseline="0" noProof="0" dirty="0">
                <a:ln>
                  <a:noFill/>
                </a:ln>
                <a:solidFill>
                  <a:srgbClr val="002060"/>
                </a:solidFill>
                <a:effectLst/>
                <a:uLnTx/>
                <a:uFillTx/>
                <a:latin typeface="Calibri" panose="020F0502020204030204"/>
                <a:ea typeface="+mn-ea"/>
                <a:cs typeface="+mn-cs"/>
              </a:rPr>
              <a:t>N=79</a:t>
            </a:r>
          </a:p>
        </p:txBody>
      </p:sp>
      <p:sp>
        <p:nvSpPr>
          <p:cNvPr id="76" name="Rectangle 75">
            <a:extLst>
              <a:ext uri="{FF2B5EF4-FFF2-40B4-BE49-F238E27FC236}">
                <a16:creationId xmlns:a16="http://schemas.microsoft.com/office/drawing/2014/main" id="{2D4988E5-249F-49DD-B0A5-82E3CBFF1A90}"/>
              </a:ext>
            </a:extLst>
          </p:cNvPr>
          <p:cNvSpPr/>
          <p:nvPr/>
        </p:nvSpPr>
        <p:spPr>
          <a:xfrm>
            <a:off x="6298717" y="1618281"/>
            <a:ext cx="1895262" cy="333541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C56AC93B-0589-329A-CF76-149DE6317CA3}"/>
              </a:ext>
            </a:extLst>
          </p:cNvPr>
          <p:cNvSpPr>
            <a:spLocks noGrp="1"/>
          </p:cNvSpPr>
          <p:nvPr>
            <p:ph type="title"/>
          </p:nvPr>
        </p:nvSpPr>
        <p:spPr>
          <a:xfrm>
            <a:off x="609600" y="275706"/>
            <a:ext cx="10744200" cy="408650"/>
          </a:xfrm>
        </p:spPr>
        <p:txBody>
          <a:bodyPr>
            <a:normAutofit fontScale="90000"/>
          </a:bodyPr>
          <a:lstStyle/>
          <a:p>
            <a:r>
              <a:rPr lang="en-US" dirty="0" err="1"/>
              <a:t>Fedratinib</a:t>
            </a:r>
            <a:r>
              <a:rPr lang="en-US" dirty="0"/>
              <a:t> in Myelofibrosis After </a:t>
            </a:r>
            <a:r>
              <a:rPr lang="en-US" dirty="0" err="1"/>
              <a:t>Ruxolitinib</a:t>
            </a:r>
            <a:endParaRPr lang="en-US" dirty="0"/>
          </a:p>
        </p:txBody>
      </p:sp>
      <p:sp>
        <p:nvSpPr>
          <p:cNvPr id="7" name="Footer Placeholder 6">
            <a:extLst>
              <a:ext uri="{FF2B5EF4-FFF2-40B4-BE49-F238E27FC236}">
                <a16:creationId xmlns:a16="http://schemas.microsoft.com/office/drawing/2014/main" id="{26720D57-87EA-AF9B-327A-D8B32F144E82}"/>
              </a:ext>
            </a:extLst>
          </p:cNvPr>
          <p:cNvSpPr>
            <a:spLocks noGrp="1"/>
          </p:cNvSpPr>
          <p:nvPr>
            <p:ph type="ftr" sz="quarter" idx="3"/>
          </p:nvPr>
        </p:nvSpPr>
        <p:spPr>
          <a:xfrm>
            <a:off x="609600" y="6117742"/>
            <a:ext cx="10744199" cy="680740"/>
          </a:xfrm>
        </p:spPr>
        <p:txBody>
          <a:bodyPr/>
          <a:lstStyle/>
          <a:p>
            <a:r>
              <a:rPr lang="en-US" dirty="0"/>
              <a:t>AE, adverse event; INT-2, intermediate-2</a:t>
            </a:r>
          </a:p>
          <a:p>
            <a:r>
              <a:rPr lang="en-US" dirty="0"/>
              <a:t>Harrison CN, et al. ASCO 2019. Abstract 7057.  Mullaly A, et al. </a:t>
            </a:r>
            <a:r>
              <a:rPr lang="en-US" i="1" dirty="0"/>
              <a:t>Blood Adv. </a:t>
            </a:r>
            <a:r>
              <a:rPr lang="en-US" dirty="0"/>
              <a:t>2020;4(8):1792-1800.  </a:t>
            </a:r>
            <a:r>
              <a:rPr lang="en-US" dirty="0" err="1"/>
              <a:t>Fedratinib</a:t>
            </a:r>
            <a:r>
              <a:rPr lang="en-US" dirty="0"/>
              <a:t> package insert 2022.</a:t>
            </a:r>
          </a:p>
          <a:p>
            <a:r>
              <a:rPr lang="en-US" dirty="0"/>
              <a:t>Harrison CN, et al. </a:t>
            </a:r>
            <a:r>
              <a:rPr lang="en-US" i="1" dirty="0"/>
              <a:t>Lancet </a:t>
            </a:r>
            <a:r>
              <a:rPr lang="en-US" i="1" dirty="0" err="1"/>
              <a:t>Haematol</a:t>
            </a:r>
            <a:r>
              <a:rPr lang="en-US" i="1" dirty="0"/>
              <a:t>. </a:t>
            </a:r>
            <a:r>
              <a:rPr lang="en-US" dirty="0"/>
              <a:t>2017;4(7):e317-e324. </a:t>
            </a:r>
            <a:r>
              <a:rPr lang="en-US" dirty="0" err="1"/>
              <a:t>Pardanani</a:t>
            </a:r>
            <a:r>
              <a:rPr lang="en-US" dirty="0"/>
              <a:t> A, et al. </a:t>
            </a:r>
            <a:r>
              <a:rPr lang="en-US" i="1" dirty="0"/>
              <a:t>JAMA Oncol. </a:t>
            </a:r>
            <a:r>
              <a:rPr lang="en-US" dirty="0"/>
              <a:t>2015;1(5):643-651. </a:t>
            </a:r>
          </a:p>
        </p:txBody>
      </p:sp>
    </p:spTree>
    <p:extLst>
      <p:ext uri="{BB962C8B-B14F-4D97-AF65-F5344CB8AC3E}">
        <p14:creationId xmlns:p14="http://schemas.microsoft.com/office/powerpoint/2010/main" val="2400404054"/>
      </p:ext>
    </p:extLst>
  </p:cSld>
  <p:clrMapOvr>
    <a:masterClrMapping/>
  </p:clrMapOvr>
</p:sld>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1644</Words>
  <Application>Microsoft Office PowerPoint</Application>
  <PresentationFormat>Widescreen</PresentationFormat>
  <Paragraphs>196</Paragraphs>
  <Slides>17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Franklin Gothic Book</vt:lpstr>
      <vt:lpstr>HemOnc-2020</vt:lpstr>
      <vt:lpstr>How Do You Define and Manage No Response or Loss of Response to JAK Inhibitor Therapy?</vt:lpstr>
      <vt:lpstr>Disclaimer</vt:lpstr>
      <vt:lpstr>Current Treatment for Myelofibrosis</vt:lpstr>
      <vt:lpstr>There Is No Consensus Definition for Ruxolitinib Treatment Failure</vt:lpstr>
      <vt:lpstr>Definitions of Ruxolitinib Treatment Failure in Clinical Trials</vt:lpstr>
      <vt:lpstr>Rates of Ruxolitinib Treatment Discontinuation at Various Time Points in Large Clinical Trials </vt:lpstr>
      <vt:lpstr>Rates of Ruxolitinib Treatment Discontinuation at Various Time Points in Large Clinical Trials </vt:lpstr>
      <vt:lpstr>Survival After Ruxolitinib Discontinuation Is Poor: Real World Data </vt:lpstr>
      <vt:lpstr>Fedratinib in Myelofibrosis After Ruxolitinib</vt:lpstr>
      <vt:lpstr>Fedratinib in Myelofibrosis After Ruxolitinib</vt:lpstr>
      <vt:lpstr>PAC203: Spleen and Symptom Responses Across Doses  (Evaluable Population, Week 24) in Second-Line Thrombocytopenic Patients</vt:lpstr>
      <vt:lpstr>PAC203: Hematologic Stability/Improvement</vt:lpstr>
      <vt:lpstr>MOMENTUM Study Design: Momelotinib vs Danazol</vt:lpstr>
      <vt:lpstr>MOMENTUM: Transfusion Independence* at Week 24, Mean Hemoglobin Over Time</vt:lpstr>
      <vt:lpstr>MOMENTUM: Total Symptom Score Response Rate* at Week 24</vt:lpstr>
      <vt:lpstr>MOMENTUM: Spleen Response Rate* at Week 24</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2023-01-12T16:38:33Z</dcterms:modified>
</cp:coreProperties>
</file>