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0"/>
  </p:notesMasterIdLst>
  <p:sldIdLst>
    <p:sldId id="262" r:id="rId2"/>
    <p:sldId id="590" r:id="rId3"/>
    <p:sldId id="317" r:id="rId4"/>
    <p:sldId id="457" r:id="rId5"/>
    <p:sldId id="458" r:id="rId6"/>
    <p:sldId id="461" r:id="rId7"/>
    <p:sldId id="460" r:id="rId8"/>
    <p:sldId id="4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2" userDrawn="1">
          <p15:clr>
            <a:srgbClr val="A4A3A4"/>
          </p15:clr>
        </p15:guide>
        <p15:guide id="2" pos="3816" userDrawn="1">
          <p15:clr>
            <a:srgbClr val="A4A3A4"/>
          </p15:clr>
        </p15:guide>
        <p15:guide id="3" pos="28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9" autoAdjust="0"/>
    <p:restoredTop sz="95166" autoAdjust="0"/>
  </p:normalViewPr>
  <p:slideViewPr>
    <p:cSldViewPr snapToGrid="0">
      <p:cViewPr varScale="1">
        <p:scale>
          <a:sx n="119" d="100"/>
          <a:sy n="119" d="100"/>
        </p:scale>
        <p:origin x="432" y="114"/>
      </p:cViewPr>
      <p:guideLst>
        <p:guide orient="horz" pos="1032"/>
        <p:guide pos="3816"/>
        <p:guide pos="28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3</a:t>
            </a:fld>
            <a:endParaRPr lang="en-US" altLang="en-US"/>
          </a:p>
        </p:txBody>
      </p:sp>
    </p:spTree>
    <p:extLst>
      <p:ext uri="{BB962C8B-B14F-4D97-AF65-F5344CB8AC3E}">
        <p14:creationId xmlns:p14="http://schemas.microsoft.com/office/powerpoint/2010/main" val="2032460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4</a:t>
            </a:fld>
            <a:endParaRPr lang="en-US" altLang="en-US"/>
          </a:p>
        </p:txBody>
      </p:sp>
    </p:spTree>
    <p:extLst>
      <p:ext uri="{BB962C8B-B14F-4D97-AF65-F5344CB8AC3E}">
        <p14:creationId xmlns:p14="http://schemas.microsoft.com/office/powerpoint/2010/main" val="3662664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5</a:t>
            </a:fld>
            <a:endParaRPr lang="en-US" altLang="en-US"/>
          </a:p>
        </p:txBody>
      </p:sp>
    </p:spTree>
    <p:extLst>
      <p:ext uri="{BB962C8B-B14F-4D97-AF65-F5344CB8AC3E}">
        <p14:creationId xmlns:p14="http://schemas.microsoft.com/office/powerpoint/2010/main" val="419449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6</a:t>
            </a:fld>
            <a:endParaRPr lang="en-US" altLang="en-US"/>
          </a:p>
        </p:txBody>
      </p:sp>
    </p:spTree>
    <p:extLst>
      <p:ext uri="{BB962C8B-B14F-4D97-AF65-F5344CB8AC3E}">
        <p14:creationId xmlns:p14="http://schemas.microsoft.com/office/powerpoint/2010/main" val="3531716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7</a:t>
            </a:fld>
            <a:endParaRPr lang="en-US" altLang="en-US"/>
          </a:p>
        </p:txBody>
      </p:sp>
    </p:spTree>
    <p:extLst>
      <p:ext uri="{BB962C8B-B14F-4D97-AF65-F5344CB8AC3E}">
        <p14:creationId xmlns:p14="http://schemas.microsoft.com/office/powerpoint/2010/main" val="1857752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078F8F-DC85-4131-B9A1-E064D198EC36}" type="slidenum">
              <a:rPr lang="en-US" altLang="en-US" smtClean="0"/>
              <a:pPr>
                <a:defRPr/>
              </a:pPr>
              <a:t>8</a:t>
            </a:fld>
            <a:endParaRPr lang="en-US" altLang="en-US"/>
          </a:p>
        </p:txBody>
      </p:sp>
    </p:spTree>
    <p:extLst>
      <p:ext uri="{BB962C8B-B14F-4D97-AF65-F5344CB8AC3E}">
        <p14:creationId xmlns:p14="http://schemas.microsoft.com/office/powerpoint/2010/main" val="21160252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05291B8-8CB9-1E0D-738F-06045961A9E4}"/>
              </a:ext>
            </a:extLst>
          </p:cNvPr>
          <p:cNvSpPr>
            <a:spLocks noGrp="1"/>
          </p:cNvSpPr>
          <p:nvPr>
            <p:ph type="title"/>
          </p:nvPr>
        </p:nvSpPr>
        <p:spPr>
          <a:xfrm>
            <a:off x="609600" y="1437686"/>
            <a:ext cx="10694275" cy="2852737"/>
          </a:xfrm>
        </p:spPr>
        <p:txBody>
          <a:bodyPr>
            <a:normAutofit fontScale="90000"/>
          </a:bodyPr>
          <a:lstStyle/>
          <a:p>
            <a:r>
              <a:rPr lang="en-US" sz="4800" b="1" dirty="0"/>
              <a:t>Case Study: 1-Year-Old Patient With Catheter-Related Thrombosis –</a:t>
            </a:r>
            <a:br>
              <a:rPr lang="en-US" sz="4800" b="1" dirty="0"/>
            </a:br>
            <a:r>
              <a:rPr lang="en-US" sz="4800" b="1" dirty="0"/>
              <a:t>How Do You Manage and for How Long?</a:t>
            </a:r>
            <a:endParaRPr lang="en-US"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3969788"/>
            <a:ext cx="10515600" cy="2888212"/>
          </a:xfrm>
        </p:spPr>
        <p:txBody>
          <a:bodyPr>
            <a:normAutofit/>
          </a:bodyPr>
          <a:lstStyle/>
          <a:p>
            <a:pPr marL="0" indent="0" algn="l">
              <a:buNone/>
            </a:pPr>
            <a:r>
              <a:rPr lang="en-US" sz="1800" dirty="0"/>
              <a:t>Neil Goldenberg, MD, PhD                                                                                                                                     </a:t>
            </a:r>
          </a:p>
          <a:p>
            <a:pPr marL="0" indent="0" algn="l">
              <a:buNone/>
            </a:pPr>
            <a:r>
              <a:rPr lang="en-US" sz="1800" dirty="0"/>
              <a:t>Associate Dean for Research at Johns Hopkins All Children’s Hospital                                                                    </a:t>
            </a:r>
          </a:p>
          <a:p>
            <a:pPr marL="0" indent="0" algn="l">
              <a:buNone/>
            </a:pPr>
            <a:r>
              <a:rPr lang="en-US" sz="1800" dirty="0"/>
              <a:t>Perry Family Professor of Clinical &amp; Translational Research                                                                                            </a:t>
            </a:r>
          </a:p>
          <a:p>
            <a:pPr marL="0" indent="0" algn="l">
              <a:buNone/>
            </a:pPr>
            <a:r>
              <a:rPr lang="en-US" sz="1800" dirty="0"/>
              <a:t>Director, Johns Hopkins All Children’s Institute for Clinical and Translational Research</a:t>
            </a:r>
          </a:p>
          <a:p>
            <a:pPr marL="0" indent="0" algn="l">
              <a:buNone/>
            </a:pPr>
            <a:r>
              <a:rPr lang="en-US" sz="1800" dirty="0"/>
              <a:t>Professor of Pediatrics and Medicine, Johns Hopkins University School of Medicine</a:t>
            </a:r>
          </a:p>
          <a:p>
            <a:pPr marL="0" indent="0" algn="l">
              <a:buNone/>
            </a:pPr>
            <a:r>
              <a:rPr lang="en-US" sz="1800" dirty="0"/>
              <a:t>St. Petersburg, FL</a:t>
            </a:r>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en-US" dirty="0"/>
              <a:t>The Case</a:t>
            </a:r>
          </a:p>
        </p:txBody>
      </p:sp>
      <p:sp>
        <p:nvSpPr>
          <p:cNvPr id="13316" name="Rectangle 3"/>
          <p:cNvSpPr>
            <a:spLocks noGrp="1" noChangeArrowheads="1"/>
          </p:cNvSpPr>
          <p:nvPr>
            <p:ph idx="1"/>
          </p:nvPr>
        </p:nvSpPr>
        <p:spPr>
          <a:xfrm>
            <a:off x="609600" y="1477906"/>
            <a:ext cx="10744200" cy="5380094"/>
          </a:xfrm>
        </p:spPr>
        <p:txBody>
          <a:bodyPr>
            <a:normAutofit/>
          </a:bodyPr>
          <a:lstStyle/>
          <a:p>
            <a:r>
              <a:rPr lang="en-US" altLang="en-US" dirty="0"/>
              <a:t>One year old child hospitalized for severe dehydration</a:t>
            </a:r>
          </a:p>
          <a:p>
            <a:pPr lvl="1"/>
            <a:r>
              <a:rPr lang="en-US" altLang="en-US" dirty="0"/>
              <a:t>Four-day history of progressively decreased appetite, increased wet diaper frequency, and increased irritability</a:t>
            </a:r>
          </a:p>
          <a:p>
            <a:pPr lvl="1"/>
            <a:r>
              <a:rPr lang="en-US" altLang="en-US" dirty="0"/>
              <a:t>Became listless on day of admission</a:t>
            </a:r>
          </a:p>
          <a:p>
            <a:pPr lvl="2"/>
            <a:r>
              <a:rPr lang="en-US" altLang="en-US" dirty="0"/>
              <a:t>Parents called 911</a:t>
            </a:r>
          </a:p>
          <a:p>
            <a:pPr lvl="2"/>
            <a:r>
              <a:rPr lang="en-US" altLang="en-US" dirty="0"/>
              <a:t>Paramedics placed intraosseous (IO) catheter in LLE en route to children’s hospital; </a:t>
            </a:r>
            <a:br>
              <a:rPr lang="en-US" altLang="en-US" dirty="0"/>
            </a:br>
            <a:r>
              <a:rPr lang="en-US" altLang="en-US" dirty="0"/>
              <a:t>normal saline bolus given x 2 in ambulance; IV fluids started</a:t>
            </a:r>
          </a:p>
          <a:p>
            <a:pPr lvl="1"/>
            <a:r>
              <a:rPr lang="en-US" altLang="en-US" dirty="0"/>
              <a:t>At children’s hospital emergency department</a:t>
            </a:r>
          </a:p>
          <a:p>
            <a:pPr lvl="2"/>
            <a:r>
              <a:rPr lang="en-US" altLang="en-US" dirty="0"/>
              <a:t>Complete metabolic profile: Marked hyperglycemia and acidosis</a:t>
            </a:r>
          </a:p>
          <a:p>
            <a:pPr lvl="2"/>
            <a:r>
              <a:rPr lang="en-US" altLang="en-US" dirty="0"/>
              <a:t>Serum beta-hydroxybutyrate elevated</a:t>
            </a:r>
          </a:p>
          <a:p>
            <a:pPr lvl="2"/>
            <a:r>
              <a:rPr lang="en-US" altLang="en-US" dirty="0"/>
              <a:t>Diagnosed with diabetic ketoacidosis</a:t>
            </a:r>
          </a:p>
          <a:p>
            <a:pPr lvl="2"/>
            <a:r>
              <a:rPr lang="en-US" altLang="en-US" dirty="0"/>
              <a:t>Insulin started</a:t>
            </a:r>
          </a:p>
          <a:p>
            <a:pPr lvl="2"/>
            <a:r>
              <a:rPr lang="en-US" altLang="en-US" dirty="0"/>
              <a:t>Admitted to Pediatric Intensive Care Unit (PICU) for further glycemic control and fluid/electrolyte management</a:t>
            </a:r>
          </a:p>
          <a:p>
            <a:pPr lvl="2"/>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en-US" dirty="0"/>
              <a:t>The Case (continued)</a:t>
            </a:r>
          </a:p>
        </p:txBody>
      </p:sp>
      <p:sp>
        <p:nvSpPr>
          <p:cNvPr id="13316" name="Rectangle 3"/>
          <p:cNvSpPr>
            <a:spLocks noGrp="1" noChangeArrowheads="1"/>
          </p:cNvSpPr>
          <p:nvPr>
            <p:ph idx="1"/>
          </p:nvPr>
        </p:nvSpPr>
        <p:spPr>
          <a:xfrm>
            <a:off x="609600" y="1477906"/>
            <a:ext cx="10744200" cy="5380094"/>
          </a:xfrm>
        </p:spPr>
        <p:txBody>
          <a:bodyPr>
            <a:normAutofit/>
          </a:bodyPr>
          <a:lstStyle/>
          <a:p>
            <a:r>
              <a:rPr lang="en-US" altLang="en-US" dirty="0"/>
              <a:t>One year old child hospitalized for severe dehydration</a:t>
            </a:r>
          </a:p>
          <a:p>
            <a:pPr lvl="1"/>
            <a:r>
              <a:rPr lang="en-US" altLang="en-US" dirty="0"/>
              <a:t>In PICU:</a:t>
            </a:r>
          </a:p>
          <a:p>
            <a:pPr lvl="2"/>
            <a:r>
              <a:rPr lang="en-US" altLang="en-US" dirty="0"/>
              <a:t>Femoral central venous catheter (CVC) placed in RLE</a:t>
            </a:r>
          </a:p>
          <a:p>
            <a:pPr lvl="2"/>
            <a:r>
              <a:rPr lang="en-US" altLang="en-US" dirty="0"/>
              <a:t>12 hours later, bedside nurse notices RLE swelling</a:t>
            </a:r>
          </a:p>
          <a:p>
            <a:pPr lvl="2"/>
            <a:r>
              <a:rPr lang="en-US" altLang="en-US" dirty="0"/>
              <a:t>Compression ultrasound with Doppler performed; reveals </a:t>
            </a:r>
            <a:r>
              <a:rPr lang="en-US" altLang="en-US" b="1" i="1" dirty="0"/>
              <a:t>non-occlusive DVT of the mid- and proximal portions of the right femoral vein, extending to the distal portion of the common femoral vein</a:t>
            </a:r>
          </a:p>
          <a:p>
            <a:pPr lvl="2"/>
            <a:endParaRPr lang="en-US" altLang="en-US" dirty="0"/>
          </a:p>
          <a:p>
            <a:pPr marL="914400" lvl="2" indent="0">
              <a:buNone/>
            </a:pPr>
            <a:r>
              <a:rPr lang="en-US" altLang="en-US" b="1" dirty="0"/>
              <a:t>How do we manage this case of DVT?  Must consider:</a:t>
            </a:r>
          </a:p>
          <a:p>
            <a:pPr lvl="2"/>
            <a:r>
              <a:rPr lang="en-US" altLang="en-US" b="1" dirty="0"/>
              <a:t>Acute anticoagulant therapy </a:t>
            </a:r>
            <a:br>
              <a:rPr lang="en-US" altLang="en-US" dirty="0"/>
            </a:br>
            <a:r>
              <a:rPr lang="en-US" altLang="en-US" dirty="0"/>
              <a:t>(i.e., acute secondary VTE prevention)</a:t>
            </a:r>
          </a:p>
          <a:p>
            <a:pPr lvl="2"/>
            <a:r>
              <a:rPr lang="en-US" altLang="en-US" b="1" dirty="0"/>
              <a:t>Subacute anticoagulant therapy </a:t>
            </a:r>
            <a:br>
              <a:rPr lang="en-US" altLang="en-US" dirty="0"/>
            </a:br>
            <a:r>
              <a:rPr lang="en-US" altLang="en-US" dirty="0"/>
              <a:t>(i.e., subacute secondary VTE prevention)</a:t>
            </a:r>
          </a:p>
          <a:p>
            <a:pPr lvl="2"/>
            <a:r>
              <a:rPr lang="en-US" altLang="en-US" b="1" dirty="0"/>
              <a:t>Any future needs for anticoagulation </a:t>
            </a:r>
            <a:br>
              <a:rPr lang="en-US" altLang="en-US" dirty="0"/>
            </a:br>
            <a:r>
              <a:rPr lang="en-US" altLang="en-US" dirty="0"/>
              <a:t>(e.g., episodic secondary VTE prevention)</a:t>
            </a:r>
          </a:p>
          <a:p>
            <a:pPr lvl="2"/>
            <a:endParaRPr lang="en-US" altLang="en-US" dirty="0"/>
          </a:p>
        </p:txBody>
      </p:sp>
    </p:spTree>
    <p:extLst>
      <p:ext uri="{BB962C8B-B14F-4D97-AF65-F5344CB8AC3E}">
        <p14:creationId xmlns:p14="http://schemas.microsoft.com/office/powerpoint/2010/main" val="263026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en-US" dirty="0"/>
              <a:t>Management </a:t>
            </a:r>
          </a:p>
        </p:txBody>
      </p:sp>
      <p:sp>
        <p:nvSpPr>
          <p:cNvPr id="13316" name="Rectangle 3"/>
          <p:cNvSpPr>
            <a:spLocks noGrp="1" noChangeArrowheads="1"/>
          </p:cNvSpPr>
          <p:nvPr>
            <p:ph idx="1"/>
          </p:nvPr>
        </p:nvSpPr>
        <p:spPr/>
        <p:txBody>
          <a:bodyPr/>
          <a:lstStyle/>
          <a:p>
            <a:pPr>
              <a:spcBef>
                <a:spcPts val="1200"/>
              </a:spcBef>
              <a:spcAft>
                <a:spcPts val="1200"/>
              </a:spcAft>
            </a:pPr>
            <a:r>
              <a:rPr lang="en-US" altLang="en-US" b="1" dirty="0"/>
              <a:t>Acute anticoagulant therapy </a:t>
            </a:r>
            <a:br>
              <a:rPr lang="en-US" altLang="en-US" dirty="0"/>
            </a:br>
            <a:r>
              <a:rPr lang="en-US" altLang="en-US" dirty="0"/>
              <a:t>(first 5-7 days post-diagnosis)</a:t>
            </a:r>
          </a:p>
          <a:p>
            <a:pPr lvl="1">
              <a:spcBef>
                <a:spcPts val="1200"/>
              </a:spcBef>
              <a:spcAft>
                <a:spcPts val="1200"/>
              </a:spcAft>
            </a:pPr>
            <a:r>
              <a:rPr lang="en-US" altLang="en-US" dirty="0"/>
              <a:t>LMWH subcutaneously q12h*</a:t>
            </a:r>
          </a:p>
          <a:p>
            <a:pPr lvl="2">
              <a:spcBef>
                <a:spcPts val="1200"/>
              </a:spcBef>
              <a:spcAft>
                <a:spcPts val="1200"/>
              </a:spcAft>
            </a:pPr>
            <a:r>
              <a:rPr lang="en-US" altLang="en-US" dirty="0"/>
              <a:t>Age- and weight-based starting dose</a:t>
            </a:r>
          </a:p>
          <a:p>
            <a:pPr lvl="2">
              <a:spcBef>
                <a:spcPts val="1200"/>
              </a:spcBef>
              <a:spcAft>
                <a:spcPts val="1200"/>
              </a:spcAft>
            </a:pPr>
            <a:r>
              <a:rPr lang="en-US" altLang="en-US" dirty="0"/>
              <a:t>Adjusted to achieve anti-</a:t>
            </a:r>
            <a:r>
              <a:rPr lang="en-US" altLang="en-US" dirty="0" err="1"/>
              <a:t>Xa</a:t>
            </a:r>
            <a:r>
              <a:rPr lang="en-US" altLang="en-US" dirty="0"/>
              <a:t> of 0.5-1.0 anti-</a:t>
            </a:r>
            <a:r>
              <a:rPr lang="en-US" altLang="en-US" dirty="0" err="1"/>
              <a:t>Xa</a:t>
            </a:r>
            <a:r>
              <a:rPr lang="en-US" altLang="en-US" dirty="0"/>
              <a:t> U/mL at 4h post-dose	</a:t>
            </a:r>
          </a:p>
          <a:p>
            <a:pPr marL="914400" lvl="2" indent="0">
              <a:spcBef>
                <a:spcPts val="1200"/>
              </a:spcBef>
              <a:spcAft>
                <a:spcPts val="1200"/>
              </a:spcAft>
              <a:buNone/>
            </a:pPr>
            <a:endParaRPr lang="en-US" altLang="en-US" dirty="0"/>
          </a:p>
          <a:p>
            <a:pPr marL="914400" lvl="2" indent="0">
              <a:spcBef>
                <a:spcPts val="1200"/>
              </a:spcBef>
              <a:spcAft>
                <a:spcPts val="1200"/>
              </a:spcAft>
              <a:buNone/>
            </a:pPr>
            <a:r>
              <a:rPr lang="en-US" altLang="en-US" dirty="0"/>
              <a:t>* q24 initial dosing with further adjustment per peak and trough anti-</a:t>
            </a:r>
            <a:r>
              <a:rPr lang="en-US" altLang="en-US" dirty="0" err="1"/>
              <a:t>Xa</a:t>
            </a:r>
            <a:r>
              <a:rPr lang="en-US" altLang="en-US" dirty="0"/>
              <a:t>, </a:t>
            </a:r>
            <a:br>
              <a:rPr lang="en-US" altLang="en-US" dirty="0"/>
            </a:br>
            <a:r>
              <a:rPr lang="en-US" altLang="en-US" dirty="0"/>
              <a:t>   if moderate/severe renal insufficiency</a:t>
            </a:r>
          </a:p>
          <a:p>
            <a:pPr lvl="2">
              <a:spcBef>
                <a:spcPts val="1200"/>
              </a:spcBef>
              <a:spcAft>
                <a:spcPts val="1200"/>
              </a:spcAft>
            </a:pPr>
            <a:endParaRPr lang="en-US" altLang="en-US" dirty="0"/>
          </a:p>
        </p:txBody>
      </p:sp>
    </p:spTree>
    <p:extLst>
      <p:ext uri="{BB962C8B-B14F-4D97-AF65-F5344CB8AC3E}">
        <p14:creationId xmlns:p14="http://schemas.microsoft.com/office/powerpoint/2010/main" val="988554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en-US" dirty="0"/>
              <a:t>Management (continued)</a:t>
            </a:r>
          </a:p>
        </p:txBody>
      </p:sp>
      <p:sp>
        <p:nvSpPr>
          <p:cNvPr id="13316" name="Rectangle 3"/>
          <p:cNvSpPr>
            <a:spLocks noGrp="1" noChangeArrowheads="1"/>
          </p:cNvSpPr>
          <p:nvPr>
            <p:ph idx="1"/>
          </p:nvPr>
        </p:nvSpPr>
        <p:spPr/>
        <p:txBody>
          <a:bodyPr/>
          <a:lstStyle/>
          <a:p>
            <a:r>
              <a:rPr lang="en-US" altLang="en-US" b="1" dirty="0"/>
              <a:t>Subacute anticoagulant therapy </a:t>
            </a:r>
            <a:br>
              <a:rPr lang="en-US" altLang="en-US" dirty="0"/>
            </a:br>
            <a:r>
              <a:rPr lang="en-US" altLang="en-US" dirty="0"/>
              <a:t>(after 5-7 days post-diagnosis, through 6-12 weeks)</a:t>
            </a:r>
            <a:br>
              <a:rPr lang="en-US" altLang="en-US" dirty="0"/>
            </a:br>
            <a:br>
              <a:rPr lang="en-US" altLang="en-US" dirty="0"/>
            </a:br>
            <a:r>
              <a:rPr lang="en-US" altLang="en-US" dirty="0"/>
              <a:t>OPTIONS:</a:t>
            </a:r>
            <a:br>
              <a:rPr lang="en-US" altLang="en-US" dirty="0"/>
            </a:br>
            <a:endParaRPr lang="en-US" altLang="en-US" dirty="0"/>
          </a:p>
          <a:p>
            <a:pPr lvl="1"/>
            <a:r>
              <a:rPr lang="en-US" altLang="en-US" dirty="0"/>
              <a:t>Continue LMWH subcutaneously q12h</a:t>
            </a:r>
          </a:p>
          <a:p>
            <a:pPr lvl="2"/>
            <a:r>
              <a:rPr lang="en-US" altLang="en-US" dirty="0"/>
              <a:t>Re-check anti-</a:t>
            </a:r>
            <a:r>
              <a:rPr lang="en-US" altLang="en-US" dirty="0" err="1"/>
              <a:t>Xa</a:t>
            </a:r>
            <a:r>
              <a:rPr lang="en-US" altLang="en-US" dirty="0"/>
              <a:t> level if 10% increase in weight or change in renal function</a:t>
            </a:r>
          </a:p>
          <a:p>
            <a:pPr lvl="2"/>
            <a:endParaRPr lang="en-US" altLang="en-US" dirty="0"/>
          </a:p>
          <a:p>
            <a:pPr lvl="1"/>
            <a:r>
              <a:rPr lang="en-US" altLang="en-US" dirty="0"/>
              <a:t>Transition to DOAC</a:t>
            </a:r>
          </a:p>
          <a:p>
            <a:pPr lvl="2"/>
            <a:r>
              <a:rPr lang="en-US" altLang="en-US" dirty="0"/>
              <a:t>No lab monitoring required (clinically observe for any bleeding signs)</a:t>
            </a:r>
          </a:p>
          <a:p>
            <a:pPr lvl="2"/>
            <a:r>
              <a:rPr lang="en-US" altLang="en-US" dirty="0"/>
              <a:t>E.g., for 1 </a:t>
            </a:r>
            <a:r>
              <a:rPr lang="en-US" altLang="en-US" dirty="0" err="1"/>
              <a:t>y.o</a:t>
            </a:r>
            <a:r>
              <a:rPr lang="en-US" altLang="en-US" dirty="0"/>
              <a:t>. weighing 8.5 kg  </a:t>
            </a:r>
          </a:p>
          <a:p>
            <a:pPr lvl="3"/>
            <a:r>
              <a:rPr lang="en-US" altLang="en-US" dirty="0"/>
              <a:t>Dabigatran pellets 70 mg po q12h (7- &lt; 9 kg, 9- &lt; 24 </a:t>
            </a:r>
            <a:r>
              <a:rPr lang="en-US" altLang="en-US" dirty="0" err="1"/>
              <a:t>mo</a:t>
            </a:r>
            <a:r>
              <a:rPr lang="en-US" altLang="en-US" dirty="0"/>
              <a:t>)</a:t>
            </a:r>
          </a:p>
          <a:p>
            <a:pPr lvl="3"/>
            <a:r>
              <a:rPr lang="en-US" altLang="en-US" dirty="0"/>
              <a:t>Rivaroxaban suspension 2.4 mg po q8h (8-8.9 kg)   </a:t>
            </a:r>
          </a:p>
          <a:p>
            <a:pPr lvl="2"/>
            <a:endParaRPr lang="en-US" altLang="en-US" dirty="0"/>
          </a:p>
          <a:p>
            <a:pPr lvl="2"/>
            <a:endParaRPr lang="en-US" altLang="en-US" dirty="0"/>
          </a:p>
        </p:txBody>
      </p:sp>
    </p:spTree>
    <p:extLst>
      <p:ext uri="{BB962C8B-B14F-4D97-AF65-F5344CB8AC3E}">
        <p14:creationId xmlns:p14="http://schemas.microsoft.com/office/powerpoint/2010/main" val="3558744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F2A4A2F-4BCA-D4CD-AFDB-A31C9E4EE2C7}"/>
              </a:ext>
            </a:extLst>
          </p:cNvPr>
          <p:cNvSpPr>
            <a:spLocks noGrp="1"/>
          </p:cNvSpPr>
          <p:nvPr>
            <p:ph type="ftr" sz="quarter" idx="3"/>
          </p:nvPr>
        </p:nvSpPr>
        <p:spPr/>
        <p:txBody>
          <a:bodyPr/>
          <a:lstStyle/>
          <a:p>
            <a:r>
              <a:rPr lang="nl-NL" dirty="0"/>
              <a:t>1. Goldenberg NA, et al. JAMA. 2022; 327(2):129-137. </a:t>
            </a:r>
          </a:p>
        </p:txBody>
      </p:sp>
      <p:sp>
        <p:nvSpPr>
          <p:cNvPr id="13315" name="Rectangle 2"/>
          <p:cNvSpPr>
            <a:spLocks noGrp="1" noChangeArrowheads="1"/>
          </p:cNvSpPr>
          <p:nvPr>
            <p:ph type="title"/>
          </p:nvPr>
        </p:nvSpPr>
        <p:spPr/>
        <p:txBody>
          <a:bodyPr/>
          <a:lstStyle/>
          <a:p>
            <a:r>
              <a:rPr lang="en-US" altLang="en-US" dirty="0"/>
              <a:t>Management (continued)</a:t>
            </a:r>
          </a:p>
        </p:txBody>
      </p:sp>
      <p:sp>
        <p:nvSpPr>
          <p:cNvPr id="13316" name="Rectangle 3"/>
          <p:cNvSpPr>
            <a:spLocks noGrp="1" noChangeArrowheads="1"/>
          </p:cNvSpPr>
          <p:nvPr>
            <p:ph idx="1"/>
          </p:nvPr>
        </p:nvSpPr>
        <p:spPr/>
        <p:txBody>
          <a:bodyPr/>
          <a:lstStyle/>
          <a:p>
            <a:pPr>
              <a:spcBef>
                <a:spcPts val="600"/>
              </a:spcBef>
              <a:spcAft>
                <a:spcPts val="600"/>
              </a:spcAft>
            </a:pPr>
            <a:r>
              <a:rPr lang="en-US" altLang="en-US" b="1" dirty="0"/>
              <a:t>How long to treat?</a:t>
            </a:r>
            <a:br>
              <a:rPr lang="en-US" altLang="en-US" dirty="0"/>
            </a:br>
            <a:endParaRPr lang="en-US" altLang="en-US" dirty="0"/>
          </a:p>
          <a:p>
            <a:pPr lvl="1">
              <a:spcBef>
                <a:spcPts val="600"/>
              </a:spcBef>
              <a:spcAft>
                <a:spcPts val="600"/>
              </a:spcAft>
            </a:pPr>
            <a:r>
              <a:rPr lang="en-US" altLang="en-US" b="1" dirty="0"/>
              <a:t>Kids-DOTT RCT</a:t>
            </a:r>
            <a:r>
              <a:rPr lang="en-US" altLang="en-US" b="1" baseline="30000" dirty="0"/>
              <a:t>1</a:t>
            </a:r>
            <a:r>
              <a:rPr lang="en-US" altLang="en-US" b="1" dirty="0"/>
              <a:t> </a:t>
            </a:r>
            <a:r>
              <a:rPr lang="en-US" altLang="en-US" dirty="0"/>
              <a:t>indicates that a </a:t>
            </a:r>
            <a:r>
              <a:rPr lang="en-US" altLang="en-US" b="1" dirty="0"/>
              <a:t>6-week </a:t>
            </a:r>
            <a:r>
              <a:rPr lang="en-US" altLang="en-US" dirty="0"/>
              <a:t>duration of therapy is appropriate</a:t>
            </a:r>
          </a:p>
          <a:p>
            <a:pPr lvl="1">
              <a:spcBef>
                <a:spcPts val="600"/>
              </a:spcBef>
              <a:spcAft>
                <a:spcPts val="600"/>
              </a:spcAft>
            </a:pPr>
            <a:endParaRPr lang="en-US" altLang="en-US" sz="1400" dirty="0"/>
          </a:p>
          <a:p>
            <a:pPr lvl="1">
              <a:spcBef>
                <a:spcPts val="600"/>
              </a:spcBef>
              <a:spcAft>
                <a:spcPts val="600"/>
              </a:spcAft>
            </a:pPr>
            <a:r>
              <a:rPr lang="en-US" altLang="en-US" i="1" dirty="0"/>
              <a:t>Assumptions</a:t>
            </a:r>
            <a:r>
              <a:rPr lang="en-US" altLang="en-US" dirty="0"/>
              <a:t>: </a:t>
            </a:r>
          </a:p>
          <a:p>
            <a:pPr lvl="2">
              <a:spcBef>
                <a:spcPts val="600"/>
              </a:spcBef>
              <a:spcAft>
                <a:spcPts val="600"/>
              </a:spcAft>
            </a:pPr>
            <a:r>
              <a:rPr lang="en-US" altLang="en-US" dirty="0"/>
              <a:t>CVC is removed</a:t>
            </a:r>
          </a:p>
          <a:p>
            <a:pPr lvl="2">
              <a:spcBef>
                <a:spcPts val="600"/>
              </a:spcBef>
              <a:spcAft>
                <a:spcPts val="600"/>
              </a:spcAft>
            </a:pPr>
            <a:r>
              <a:rPr lang="en-US" altLang="en-US" dirty="0"/>
              <a:t>New-onset type 1 diabetes mellitus is well-controlled </a:t>
            </a:r>
          </a:p>
          <a:p>
            <a:pPr lvl="2">
              <a:spcBef>
                <a:spcPts val="600"/>
              </a:spcBef>
              <a:spcAft>
                <a:spcPts val="600"/>
              </a:spcAft>
            </a:pPr>
            <a:r>
              <a:rPr lang="en-US" altLang="en-US" dirty="0"/>
              <a:t>Repeat imaging at 6 weeks demonstrates blood flow  </a:t>
            </a:r>
          </a:p>
          <a:p>
            <a:pPr lvl="1">
              <a:spcBef>
                <a:spcPts val="600"/>
              </a:spcBef>
              <a:spcAft>
                <a:spcPts val="600"/>
              </a:spcAft>
            </a:pPr>
            <a:endParaRPr lang="en-US" altLang="en-US" dirty="0"/>
          </a:p>
          <a:p>
            <a:pPr lvl="2">
              <a:spcBef>
                <a:spcPts val="600"/>
              </a:spcBef>
              <a:spcAft>
                <a:spcPts val="600"/>
              </a:spcAft>
            </a:pPr>
            <a:endParaRPr lang="en-US" altLang="en-US" dirty="0"/>
          </a:p>
          <a:p>
            <a:pPr lvl="2">
              <a:spcBef>
                <a:spcPts val="600"/>
              </a:spcBef>
              <a:spcAft>
                <a:spcPts val="600"/>
              </a:spcAft>
            </a:pPr>
            <a:endParaRPr lang="en-US" altLang="en-US" dirty="0"/>
          </a:p>
        </p:txBody>
      </p:sp>
    </p:spTree>
    <p:extLst>
      <p:ext uri="{BB962C8B-B14F-4D97-AF65-F5344CB8AC3E}">
        <p14:creationId xmlns:p14="http://schemas.microsoft.com/office/powerpoint/2010/main" val="1811541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en-US" dirty="0"/>
              <a:t>Management (continued)</a:t>
            </a:r>
          </a:p>
        </p:txBody>
      </p:sp>
      <p:sp>
        <p:nvSpPr>
          <p:cNvPr id="13316" name="Rectangle 3"/>
          <p:cNvSpPr>
            <a:spLocks noGrp="1" noChangeArrowheads="1"/>
          </p:cNvSpPr>
          <p:nvPr>
            <p:ph idx="1"/>
          </p:nvPr>
        </p:nvSpPr>
        <p:spPr>
          <a:xfrm>
            <a:off x="609600" y="1477906"/>
            <a:ext cx="10909852" cy="4722477"/>
          </a:xfrm>
        </p:spPr>
        <p:txBody>
          <a:bodyPr>
            <a:normAutofit/>
          </a:bodyPr>
          <a:lstStyle/>
          <a:p>
            <a:r>
              <a:rPr lang="en-US" altLang="en-US" b="1" dirty="0"/>
              <a:t>Future needs for anticoagulant therapy </a:t>
            </a:r>
            <a:br>
              <a:rPr lang="en-US" altLang="en-US" dirty="0"/>
            </a:br>
            <a:r>
              <a:rPr lang="en-US" altLang="en-US" dirty="0"/>
              <a:t>(after completion of the treatment course)</a:t>
            </a:r>
            <a:br>
              <a:rPr lang="en-US" altLang="en-US" dirty="0"/>
            </a:br>
            <a:br>
              <a:rPr lang="en-US" altLang="en-US" dirty="0"/>
            </a:br>
            <a:r>
              <a:rPr lang="en-US" altLang="en-US" dirty="0"/>
              <a:t>CONSIDER episodic secondary VTE prevention (aka episodic secondary anticoagulation) during future scenarios of heightened VTE risk </a:t>
            </a:r>
            <a:br>
              <a:rPr lang="en-US" altLang="en-US" dirty="0"/>
            </a:br>
            <a:r>
              <a:rPr lang="en-US" altLang="en-US" dirty="0"/>
              <a:t>(e.g., future episodes of DKA [</a:t>
            </a:r>
            <a:r>
              <a:rPr lang="en-US" dirty="0"/>
              <a:t>Diabetic Ketoacidosis]</a:t>
            </a:r>
            <a:r>
              <a:rPr lang="en-US" altLang="en-US" dirty="0"/>
              <a:t> and/or CVC placement):</a:t>
            </a:r>
            <a:br>
              <a:rPr lang="en-US" altLang="en-US" dirty="0"/>
            </a:br>
            <a:endParaRPr lang="en-US" altLang="en-US" dirty="0"/>
          </a:p>
          <a:p>
            <a:pPr marL="914400" lvl="1" indent="-457200">
              <a:buFont typeface="+mj-lt"/>
              <a:buAutoNum type="alphaUcPeriod"/>
            </a:pPr>
            <a:r>
              <a:rPr lang="en-US" altLang="en-US" dirty="0"/>
              <a:t>LMWH 0.5 mg/kg subcutaneously q12h</a:t>
            </a:r>
          </a:p>
          <a:p>
            <a:pPr marL="914400" lvl="1" indent="-457200">
              <a:buFont typeface="+mj-lt"/>
              <a:buAutoNum type="alphaUcPeriod"/>
            </a:pPr>
            <a:r>
              <a:rPr lang="en-US" altLang="en-US" dirty="0"/>
              <a:t>DOAC</a:t>
            </a:r>
          </a:p>
          <a:p>
            <a:pPr lvl="2"/>
            <a:r>
              <a:rPr lang="en-US" altLang="en-US" dirty="0"/>
              <a:t>E.g., Dabigatran pellets at weight- &amp; age-based dosing </a:t>
            </a:r>
            <a:br>
              <a:rPr lang="en-US" altLang="en-US" dirty="0"/>
            </a:br>
            <a:r>
              <a:rPr lang="en-US" altLang="en-US" dirty="0"/>
              <a:t>       (consider treatment dose vs. half of treatment dose)</a:t>
            </a:r>
          </a:p>
          <a:p>
            <a:pPr lvl="2"/>
            <a:r>
              <a:rPr lang="en-US" altLang="en-US" dirty="0"/>
              <a:t>E.g., Rivaroxaban suspension at weight-based dosing</a:t>
            </a:r>
            <a:br>
              <a:rPr lang="en-US" altLang="en-US" dirty="0"/>
            </a:br>
            <a:r>
              <a:rPr lang="en-US" altLang="en-US" dirty="0"/>
              <a:t>       (consider treatment dose vs. half of treatment dose)   </a:t>
            </a:r>
          </a:p>
          <a:p>
            <a:pPr lvl="2"/>
            <a:endParaRPr lang="en-US" altLang="en-US" dirty="0"/>
          </a:p>
          <a:p>
            <a:pPr lvl="2"/>
            <a:endParaRPr lang="en-US" altLang="en-US" dirty="0"/>
          </a:p>
        </p:txBody>
      </p:sp>
    </p:spTree>
    <p:extLst>
      <p:ext uri="{BB962C8B-B14F-4D97-AF65-F5344CB8AC3E}">
        <p14:creationId xmlns:p14="http://schemas.microsoft.com/office/powerpoint/2010/main" val="1541170571"/>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771</Words>
  <Application>Microsoft Office PowerPoint</Application>
  <PresentationFormat>Widescreen</PresentationFormat>
  <Paragraphs>71</Paragraphs>
  <Slides>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2020 Peds</vt:lpstr>
      <vt:lpstr>Case Study: 1-Year-Old Patient With Catheter-Related Thrombosis – How Do You Manage and for How Long?</vt:lpstr>
      <vt:lpstr>Disclaimer</vt:lpstr>
      <vt:lpstr>The Case</vt:lpstr>
      <vt:lpstr>The Case (continued)</vt:lpstr>
      <vt:lpstr>Management </vt:lpstr>
      <vt:lpstr>Management (continued)</vt:lpstr>
      <vt:lpstr>Management (continued)</vt:lpstr>
      <vt:lpstr>Management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2022-06-28T20:56:03Z</dcterms:modified>
</cp:coreProperties>
</file>