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4"/>
  </p:notesMasterIdLst>
  <p:sldIdLst>
    <p:sldId id="262" r:id="rId2"/>
    <p:sldId id="590" r:id="rId3"/>
    <p:sldId id="719" r:id="rId4"/>
    <p:sldId id="709" r:id="rId5"/>
    <p:sldId id="722" r:id="rId6"/>
    <p:sldId id="710" r:id="rId7"/>
    <p:sldId id="725" r:id="rId8"/>
    <p:sldId id="707" r:id="rId9"/>
    <p:sldId id="727" r:id="rId10"/>
    <p:sldId id="701" r:id="rId11"/>
    <p:sldId id="703" r:id="rId12"/>
    <p:sldId id="70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80" userDrawn="1">
          <p15:clr>
            <a:srgbClr val="A4A3A4"/>
          </p15:clr>
        </p15:guide>
        <p15:guide id="2" pos="3054" userDrawn="1">
          <p15:clr>
            <a:srgbClr val="A4A3A4"/>
          </p15:clr>
        </p15:guide>
        <p15:guide id="3" pos="288" userDrawn="1">
          <p15:clr>
            <a:srgbClr val="A4A3A4"/>
          </p15:clr>
        </p15:guide>
        <p15:guide id="4" orient="horz" pos="2592" userDrawn="1">
          <p15:clr>
            <a:srgbClr val="A4A3A4"/>
          </p15:clr>
        </p15:guide>
        <p15:guide id="5" pos="523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6692"/>
    <a:srgbClr val="000000"/>
    <a:srgbClr val="DEDEDE"/>
    <a:srgbClr val="EAEAEA"/>
    <a:srgbClr val="F0F0F0"/>
    <a:srgbClr val="E9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19" autoAdjust="0"/>
    <p:restoredTop sz="95166" autoAdjust="0"/>
  </p:normalViewPr>
  <p:slideViewPr>
    <p:cSldViewPr snapToGrid="0">
      <p:cViewPr varScale="1">
        <p:scale>
          <a:sx n="119" d="100"/>
          <a:sy n="119" d="100"/>
        </p:scale>
        <p:origin x="432" y="114"/>
      </p:cViewPr>
      <p:guideLst>
        <p:guide orient="horz" pos="3480"/>
        <p:guide pos="3054"/>
        <p:guide pos="288"/>
        <p:guide orient="horz" pos="2592"/>
        <p:guide pos="5237"/>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6/28/2022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3</a:t>
            </a:fld>
            <a:endParaRPr lang="en-US"/>
          </a:p>
        </p:txBody>
      </p:sp>
    </p:spTree>
    <p:extLst>
      <p:ext uri="{BB962C8B-B14F-4D97-AF65-F5344CB8AC3E}">
        <p14:creationId xmlns:p14="http://schemas.microsoft.com/office/powerpoint/2010/main" val="2025450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4</a:t>
            </a:fld>
            <a:endParaRPr lang="en-US"/>
          </a:p>
        </p:txBody>
      </p:sp>
    </p:spTree>
    <p:extLst>
      <p:ext uri="{BB962C8B-B14F-4D97-AF65-F5344CB8AC3E}">
        <p14:creationId xmlns:p14="http://schemas.microsoft.com/office/powerpoint/2010/main" val="2454502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5</a:t>
            </a:fld>
            <a:endParaRPr lang="en-US"/>
          </a:p>
        </p:txBody>
      </p:sp>
    </p:spTree>
    <p:extLst>
      <p:ext uri="{BB962C8B-B14F-4D97-AF65-F5344CB8AC3E}">
        <p14:creationId xmlns:p14="http://schemas.microsoft.com/office/powerpoint/2010/main" val="3799424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6</a:t>
            </a:fld>
            <a:endParaRPr lang="en-US"/>
          </a:p>
        </p:txBody>
      </p:sp>
    </p:spTree>
    <p:extLst>
      <p:ext uri="{BB962C8B-B14F-4D97-AF65-F5344CB8AC3E}">
        <p14:creationId xmlns:p14="http://schemas.microsoft.com/office/powerpoint/2010/main" val="2053092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7</a:t>
            </a:fld>
            <a:endParaRPr lang="en-US"/>
          </a:p>
        </p:txBody>
      </p:sp>
    </p:spTree>
    <p:extLst>
      <p:ext uri="{BB962C8B-B14F-4D97-AF65-F5344CB8AC3E}">
        <p14:creationId xmlns:p14="http://schemas.microsoft.com/office/powerpoint/2010/main" val="3313197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2C0233-B3A5-4720-A217-20530CDBFDD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6197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Dabigatran is a substrate for P-glycoprotein</a:t>
            </a:r>
          </a:p>
          <a:p>
            <a:endParaRPr lang="en-US" dirty="0"/>
          </a:p>
          <a:p>
            <a:endParaRPr lang="en-US" dirty="0"/>
          </a:p>
          <a:p>
            <a:r>
              <a:rPr lang="en-US" dirty="0"/>
              <a:t>All are, to varying degrees, renally cleared</a:t>
            </a:r>
          </a:p>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10</a:t>
            </a:fld>
            <a:endParaRPr lang="en-US"/>
          </a:p>
        </p:txBody>
      </p:sp>
    </p:spTree>
    <p:extLst>
      <p:ext uri="{BB962C8B-B14F-4D97-AF65-F5344CB8AC3E}">
        <p14:creationId xmlns:p14="http://schemas.microsoft.com/office/powerpoint/2010/main" val="1356154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11</a:t>
            </a:fld>
            <a:endParaRPr lang="en-US"/>
          </a:p>
        </p:txBody>
      </p:sp>
    </p:spTree>
    <p:extLst>
      <p:ext uri="{BB962C8B-B14F-4D97-AF65-F5344CB8AC3E}">
        <p14:creationId xmlns:p14="http://schemas.microsoft.com/office/powerpoint/2010/main" val="3722962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12</a:t>
            </a:fld>
            <a:endParaRPr lang="en-US"/>
          </a:p>
        </p:txBody>
      </p:sp>
    </p:spTree>
    <p:extLst>
      <p:ext uri="{BB962C8B-B14F-4D97-AF65-F5344CB8AC3E}">
        <p14:creationId xmlns:p14="http://schemas.microsoft.com/office/powerpoint/2010/main" val="36107461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05291B8-8CB9-1E0D-738F-06045961A9E4}"/>
              </a:ext>
            </a:extLst>
          </p:cNvPr>
          <p:cNvSpPr>
            <a:spLocks noGrp="1"/>
          </p:cNvSpPr>
          <p:nvPr>
            <p:ph type="title"/>
          </p:nvPr>
        </p:nvSpPr>
        <p:spPr>
          <a:xfrm>
            <a:off x="609600" y="1437686"/>
            <a:ext cx="10000593" cy="2852737"/>
          </a:xfrm>
        </p:spPr>
        <p:txBody>
          <a:bodyPr>
            <a:noAutofit/>
          </a:bodyPr>
          <a:lstStyle/>
          <a:p>
            <a:r>
              <a:rPr lang="en-US" sz="3200" b="1" dirty="0">
                <a:latin typeface="Arial" panose="020B0604020202020204" pitchFamily="34" charset="0"/>
                <a:cs typeface="Arial" panose="020B0604020202020204" pitchFamily="34" charset="0"/>
              </a:rPr>
              <a:t>What Clinical Management Strategies Must be Deployed to Effectively Transition From the Acute to Post-Acute Setting When a Pediatric VTE Patient is at Risk for a Recurrent VTE?</a:t>
            </a:r>
            <a:endParaRPr lang="en-US" sz="3200" dirty="0"/>
          </a:p>
        </p:txBody>
      </p:sp>
      <p:sp>
        <p:nvSpPr>
          <p:cNvPr id="3" name="Content Placeholder 2">
            <a:extLst>
              <a:ext uri="{FF2B5EF4-FFF2-40B4-BE49-F238E27FC236}">
                <a16:creationId xmlns:a16="http://schemas.microsoft.com/office/drawing/2014/main" id="{AC1B31C6-B324-4CB2-8DA4-FB54DF27578B}"/>
              </a:ext>
            </a:extLst>
          </p:cNvPr>
          <p:cNvSpPr>
            <a:spLocks noGrp="1"/>
          </p:cNvSpPr>
          <p:nvPr>
            <p:ph type="body" idx="1"/>
          </p:nvPr>
        </p:nvSpPr>
        <p:spPr>
          <a:xfrm>
            <a:off x="609601" y="3969788"/>
            <a:ext cx="10515600" cy="2268537"/>
          </a:xfrm>
        </p:spPr>
        <p:txBody>
          <a:bodyPr>
            <a:normAutofit/>
          </a:bodyPr>
          <a:lstStyle/>
          <a:p>
            <a:pPr marL="0" indent="0" algn="l">
              <a:buNone/>
            </a:pPr>
            <a:r>
              <a:rPr lang="en-US" sz="1800" dirty="0" err="1"/>
              <a:t>Riten</a:t>
            </a:r>
            <a:r>
              <a:rPr lang="en-US" sz="1800" dirty="0"/>
              <a:t> Kumar, MD, MSc</a:t>
            </a:r>
          </a:p>
          <a:p>
            <a:pPr marL="0" indent="0" algn="l">
              <a:buNone/>
            </a:pPr>
            <a:r>
              <a:rPr lang="en-US" sz="1800" dirty="0"/>
              <a:t>Associate Professor of Pediatrics, Harvard Medical School</a:t>
            </a:r>
          </a:p>
          <a:p>
            <a:pPr marL="0" indent="0" algn="l">
              <a:buNone/>
            </a:pPr>
            <a:r>
              <a:rPr lang="en-US" sz="1800" dirty="0"/>
              <a:t>Director, Thrombosis and Anticoagulation Program</a:t>
            </a:r>
          </a:p>
          <a:p>
            <a:pPr marL="0" indent="0" algn="l">
              <a:buNone/>
            </a:pPr>
            <a:r>
              <a:rPr lang="en-US" sz="1800" dirty="0"/>
              <a:t>Dana-Farber/Boston Children’s Cancer and Blood Disorders Center</a:t>
            </a:r>
          </a:p>
          <a:p>
            <a:pPr marL="0" indent="0" algn="l">
              <a:buNone/>
            </a:pPr>
            <a:r>
              <a:rPr lang="en-US" sz="1800" dirty="0"/>
              <a:t>Boston, MA </a:t>
            </a:r>
          </a:p>
        </p:txBody>
      </p:sp>
    </p:spTree>
    <p:extLst>
      <p:ext uri="{BB962C8B-B14F-4D97-AF65-F5344CB8AC3E}">
        <p14:creationId xmlns:p14="http://schemas.microsoft.com/office/powerpoint/2010/main" val="1292093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Considerations </a:t>
            </a:r>
            <a:br>
              <a:rPr lang="en-US" dirty="0"/>
            </a:br>
            <a:r>
              <a:rPr lang="en-US" dirty="0">
                <a:solidFill>
                  <a:srgbClr val="C00000"/>
                </a:solidFill>
              </a:rPr>
              <a:t>Drug Interactions</a:t>
            </a:r>
          </a:p>
        </p:txBody>
      </p:sp>
      <p:sp>
        <p:nvSpPr>
          <p:cNvPr id="3" name="Content Placeholder 2"/>
          <p:cNvSpPr>
            <a:spLocks noGrp="1"/>
          </p:cNvSpPr>
          <p:nvPr>
            <p:ph idx="1"/>
          </p:nvPr>
        </p:nvSpPr>
        <p:spPr/>
        <p:txBody>
          <a:bodyPr>
            <a:normAutofit/>
          </a:bodyPr>
          <a:lstStyle/>
          <a:p>
            <a:pPr>
              <a:spcBef>
                <a:spcPts val="600"/>
              </a:spcBef>
              <a:spcAft>
                <a:spcPts val="600"/>
              </a:spcAft>
            </a:pPr>
            <a:r>
              <a:rPr lang="en-US" dirty="0"/>
              <a:t>Avoid NSAIDs and aspirin in patients on anticoagulation</a:t>
            </a:r>
          </a:p>
          <a:p>
            <a:pPr>
              <a:spcBef>
                <a:spcPts val="600"/>
              </a:spcBef>
              <a:spcAft>
                <a:spcPts val="600"/>
              </a:spcAft>
            </a:pPr>
            <a:endParaRPr lang="en-US" sz="1050" dirty="0"/>
          </a:p>
          <a:p>
            <a:pPr>
              <a:spcBef>
                <a:spcPts val="600"/>
              </a:spcBef>
              <a:spcAft>
                <a:spcPts val="600"/>
              </a:spcAft>
            </a:pPr>
            <a:r>
              <a:rPr lang="en-US" dirty="0"/>
              <a:t>VKA: Multiple drug interaction</a:t>
            </a:r>
          </a:p>
          <a:p>
            <a:pPr>
              <a:spcBef>
                <a:spcPts val="600"/>
              </a:spcBef>
              <a:spcAft>
                <a:spcPts val="600"/>
              </a:spcAft>
            </a:pPr>
            <a:endParaRPr lang="en-US" sz="1000" dirty="0"/>
          </a:p>
          <a:p>
            <a:pPr>
              <a:spcBef>
                <a:spcPts val="600"/>
              </a:spcBef>
              <a:spcAft>
                <a:spcPts val="600"/>
              </a:spcAft>
            </a:pPr>
            <a:r>
              <a:rPr lang="en-US" dirty="0"/>
              <a:t>Dabigatran  </a:t>
            </a:r>
          </a:p>
          <a:p>
            <a:pPr lvl="1">
              <a:spcBef>
                <a:spcPts val="600"/>
              </a:spcBef>
              <a:spcAft>
                <a:spcPts val="600"/>
              </a:spcAft>
            </a:pPr>
            <a:r>
              <a:rPr lang="en-US" dirty="0"/>
              <a:t>P-glycoprotein inducers (</a:t>
            </a:r>
            <a:r>
              <a:rPr lang="en-US" dirty="0">
                <a:solidFill>
                  <a:srgbClr val="C00000"/>
                </a:solidFill>
              </a:rPr>
              <a:t>e.g., Rifampin</a:t>
            </a:r>
            <a:r>
              <a:rPr lang="en-US" dirty="0"/>
              <a:t>) and P-glycoprotein inhibitors</a:t>
            </a:r>
            <a:br>
              <a:rPr lang="en-US" dirty="0"/>
            </a:br>
            <a:r>
              <a:rPr lang="en-US" dirty="0"/>
              <a:t>(</a:t>
            </a:r>
            <a:r>
              <a:rPr lang="en-US" dirty="0">
                <a:solidFill>
                  <a:srgbClr val="C00000"/>
                </a:solidFill>
              </a:rPr>
              <a:t>e.g., Ketoconazole</a:t>
            </a:r>
            <a:r>
              <a:rPr lang="en-US" dirty="0"/>
              <a:t>)</a:t>
            </a:r>
          </a:p>
          <a:p>
            <a:pPr lvl="1">
              <a:spcBef>
                <a:spcPts val="600"/>
              </a:spcBef>
              <a:spcAft>
                <a:spcPts val="600"/>
              </a:spcAft>
            </a:pPr>
            <a:endParaRPr lang="en-US" sz="900" dirty="0"/>
          </a:p>
          <a:p>
            <a:pPr>
              <a:spcBef>
                <a:spcPts val="600"/>
              </a:spcBef>
              <a:spcAft>
                <a:spcPts val="600"/>
              </a:spcAft>
            </a:pPr>
            <a:r>
              <a:rPr lang="en-US" dirty="0"/>
              <a:t>Apixaban/Rivaroxaban</a:t>
            </a:r>
          </a:p>
          <a:p>
            <a:pPr lvl="1">
              <a:spcBef>
                <a:spcPts val="600"/>
              </a:spcBef>
              <a:spcAft>
                <a:spcPts val="600"/>
              </a:spcAft>
            </a:pPr>
            <a:r>
              <a:rPr lang="en-US" dirty="0"/>
              <a:t>P-Glycoprotein and CYP3A4 inducers (</a:t>
            </a:r>
            <a:r>
              <a:rPr lang="en-US" dirty="0">
                <a:solidFill>
                  <a:srgbClr val="C00000"/>
                </a:solidFill>
              </a:rPr>
              <a:t>e.g., Phenytoin, Rifampin, </a:t>
            </a:r>
            <a:r>
              <a:rPr lang="en-US" dirty="0" err="1">
                <a:solidFill>
                  <a:srgbClr val="C00000"/>
                </a:solidFill>
              </a:rPr>
              <a:t>Carbamezapine</a:t>
            </a:r>
            <a:r>
              <a:rPr lang="en-US" dirty="0"/>
              <a:t>) and P-Glycoprotein and CYP3A4 inhibitors (</a:t>
            </a:r>
            <a:r>
              <a:rPr lang="en-US" dirty="0">
                <a:solidFill>
                  <a:srgbClr val="C00000"/>
                </a:solidFill>
              </a:rPr>
              <a:t>e.g., Azole Antifungals, Ritonavir</a:t>
            </a:r>
            <a:r>
              <a:rPr lang="en-US" dirty="0"/>
              <a:t>) </a:t>
            </a:r>
          </a:p>
          <a:p>
            <a:pPr lvl="1">
              <a:spcBef>
                <a:spcPts val="600"/>
              </a:spcBef>
              <a:spcAft>
                <a:spcPts val="600"/>
              </a:spcAft>
            </a:pPr>
            <a:endParaRPr lang="en-US" dirty="0"/>
          </a:p>
          <a:p>
            <a:pPr lvl="1">
              <a:spcBef>
                <a:spcPts val="600"/>
              </a:spcBef>
              <a:spcAft>
                <a:spcPts val="600"/>
              </a:spcAft>
            </a:pPr>
            <a:endParaRPr lang="en-US" dirty="0"/>
          </a:p>
          <a:p>
            <a:pPr lvl="1">
              <a:spcBef>
                <a:spcPts val="600"/>
              </a:spcBef>
              <a:spcAft>
                <a:spcPts val="600"/>
              </a:spcAft>
            </a:pPr>
            <a:endParaRPr lang="en-US" dirty="0"/>
          </a:p>
          <a:p>
            <a:pPr>
              <a:spcBef>
                <a:spcPts val="600"/>
              </a:spcBef>
              <a:spcAft>
                <a:spcPts val="600"/>
              </a:spcAft>
            </a:pPr>
            <a:endParaRPr lang="en-US" dirty="0"/>
          </a:p>
          <a:p>
            <a:pPr>
              <a:spcBef>
                <a:spcPts val="600"/>
              </a:spcBef>
              <a:spcAft>
                <a:spcPts val="600"/>
              </a:spcAft>
            </a:pPr>
            <a:endParaRPr lang="en-US" dirty="0"/>
          </a:p>
        </p:txBody>
      </p:sp>
    </p:spTree>
    <p:extLst>
      <p:ext uri="{BB962C8B-B14F-4D97-AF65-F5344CB8AC3E}">
        <p14:creationId xmlns:p14="http://schemas.microsoft.com/office/powerpoint/2010/main" val="1568615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Considerations</a:t>
            </a:r>
            <a:br>
              <a:rPr lang="en-US" dirty="0"/>
            </a:br>
            <a:r>
              <a:rPr lang="en-US" dirty="0">
                <a:solidFill>
                  <a:srgbClr val="C00000"/>
                </a:solidFill>
              </a:rPr>
              <a:t>Anticoagulation Interruption</a:t>
            </a:r>
          </a:p>
        </p:txBody>
      </p:sp>
      <p:sp>
        <p:nvSpPr>
          <p:cNvPr id="6" name="Footer Placeholder 5">
            <a:extLst>
              <a:ext uri="{FF2B5EF4-FFF2-40B4-BE49-F238E27FC236}">
                <a16:creationId xmlns:a16="http://schemas.microsoft.com/office/drawing/2014/main" id="{85E5DB4A-57EC-AF6A-0DA8-030EBF0426D7}"/>
              </a:ext>
            </a:extLst>
          </p:cNvPr>
          <p:cNvSpPr>
            <a:spLocks noGrp="1"/>
          </p:cNvSpPr>
          <p:nvPr>
            <p:ph type="ftr" sz="quarter" idx="3"/>
          </p:nvPr>
        </p:nvSpPr>
        <p:spPr/>
        <p:txBody>
          <a:bodyPr/>
          <a:lstStyle/>
          <a:p>
            <a:r>
              <a:rPr lang="en-US" dirty="0" err="1"/>
              <a:t>Douketis</a:t>
            </a:r>
            <a:r>
              <a:rPr lang="en-US" dirty="0"/>
              <a:t> JD, et al. </a:t>
            </a:r>
            <a:r>
              <a:rPr lang="en-US" i="1" dirty="0"/>
              <a:t>Chest. </a:t>
            </a:r>
            <a:r>
              <a:rPr lang="en-US" dirty="0"/>
              <a:t>2012;141(2 Suppl):e326S-e350S. </a:t>
            </a:r>
          </a:p>
          <a:p>
            <a:r>
              <a:rPr lang="en-US" dirty="0" err="1"/>
              <a:t>Douketis</a:t>
            </a:r>
            <a:r>
              <a:rPr lang="en-US" dirty="0"/>
              <a:t> JD, et al. </a:t>
            </a:r>
            <a:r>
              <a:rPr lang="en-US" i="1" dirty="0"/>
              <a:t>JAMA Intern Med. </a:t>
            </a:r>
            <a:r>
              <a:rPr lang="en-US" dirty="0"/>
              <a:t>2019;179(11):1469-1478. </a:t>
            </a:r>
          </a:p>
        </p:txBody>
      </p:sp>
      <p:graphicFrame>
        <p:nvGraphicFramePr>
          <p:cNvPr id="4" name="Table 3"/>
          <p:cNvGraphicFramePr>
            <a:graphicFrameLocks noGrp="1"/>
          </p:cNvGraphicFramePr>
          <p:nvPr>
            <p:extLst>
              <p:ext uri="{D42A27DB-BD31-4B8C-83A1-F6EECF244321}">
                <p14:modId xmlns:p14="http://schemas.microsoft.com/office/powerpoint/2010/main" val="2845146564"/>
              </p:ext>
            </p:extLst>
          </p:nvPr>
        </p:nvGraphicFramePr>
        <p:xfrm>
          <a:off x="576816" y="1496408"/>
          <a:ext cx="11067277" cy="4603281"/>
        </p:xfrm>
        <a:graphic>
          <a:graphicData uri="http://schemas.openxmlformats.org/drawingml/2006/table">
            <a:tbl>
              <a:tblPr firstRow="1" bandRow="1">
                <a:tableStyleId>{5C22544A-7EE6-4342-B048-85BDC9FD1C3A}</a:tableStyleId>
              </a:tblPr>
              <a:tblGrid>
                <a:gridCol w="1621940">
                  <a:extLst>
                    <a:ext uri="{9D8B030D-6E8A-4147-A177-3AD203B41FA5}">
                      <a16:colId xmlns:a16="http://schemas.microsoft.com/office/drawing/2014/main" val="3760291472"/>
                    </a:ext>
                  </a:extLst>
                </a:gridCol>
                <a:gridCol w="2657432">
                  <a:extLst>
                    <a:ext uri="{9D8B030D-6E8A-4147-A177-3AD203B41FA5}">
                      <a16:colId xmlns:a16="http://schemas.microsoft.com/office/drawing/2014/main" val="43535581"/>
                    </a:ext>
                  </a:extLst>
                </a:gridCol>
                <a:gridCol w="3462814">
                  <a:extLst>
                    <a:ext uri="{9D8B030D-6E8A-4147-A177-3AD203B41FA5}">
                      <a16:colId xmlns:a16="http://schemas.microsoft.com/office/drawing/2014/main" val="1040840194"/>
                    </a:ext>
                  </a:extLst>
                </a:gridCol>
                <a:gridCol w="3325091">
                  <a:extLst>
                    <a:ext uri="{9D8B030D-6E8A-4147-A177-3AD203B41FA5}">
                      <a16:colId xmlns:a16="http://schemas.microsoft.com/office/drawing/2014/main" val="2041306813"/>
                    </a:ext>
                  </a:extLst>
                </a:gridCol>
              </a:tblGrid>
              <a:tr h="579921">
                <a:tc>
                  <a:txBody>
                    <a:bodyPr/>
                    <a:lstStyle/>
                    <a:p>
                      <a:endParaRPr lang="en-US" dirty="0">
                        <a:latin typeface="Arial" panose="020B0604020202020204" pitchFamily="34" charset="0"/>
                        <a:cs typeface="Arial" panose="020B0604020202020204" pitchFamily="34" charset="0"/>
                      </a:endParaRPr>
                    </a:p>
                  </a:txBody>
                  <a:tcPr/>
                </a:tc>
                <a:tc>
                  <a:txBody>
                    <a:bodyPr/>
                    <a:lstStyle/>
                    <a:p>
                      <a:pPr algn="ctr"/>
                      <a:r>
                        <a:rPr lang="en-US" dirty="0">
                          <a:latin typeface="Arial" panose="020B0604020202020204" pitchFamily="34" charset="0"/>
                          <a:cs typeface="Arial" panose="020B0604020202020204" pitchFamily="34" charset="0"/>
                        </a:rPr>
                        <a:t>Minimal Bleeding</a:t>
                      </a:r>
                      <a:r>
                        <a:rPr lang="en-US" baseline="0" dirty="0">
                          <a:latin typeface="Arial" panose="020B0604020202020204" pitchFamily="34" charset="0"/>
                          <a:cs typeface="Arial" panose="020B0604020202020204" pitchFamily="34" charset="0"/>
                        </a:rPr>
                        <a:t> Risk</a:t>
                      </a:r>
                      <a:endParaRPr lang="en-US" dirty="0">
                        <a:latin typeface="Arial" panose="020B0604020202020204" pitchFamily="34" charset="0"/>
                        <a:cs typeface="Arial" panose="020B0604020202020204" pitchFamily="34" charset="0"/>
                      </a:endParaRPr>
                    </a:p>
                  </a:txBody>
                  <a:tcPr/>
                </a:tc>
                <a:tc>
                  <a:txBody>
                    <a:bodyPr/>
                    <a:lstStyle/>
                    <a:p>
                      <a:pPr algn="ctr"/>
                      <a:r>
                        <a:rPr lang="en-US" dirty="0">
                          <a:latin typeface="Arial" panose="020B0604020202020204" pitchFamily="34" charset="0"/>
                          <a:cs typeface="Arial" panose="020B0604020202020204" pitchFamily="34" charset="0"/>
                        </a:rPr>
                        <a:t>Low Bleeding Risk</a:t>
                      </a:r>
                    </a:p>
                  </a:txBody>
                  <a:tcPr/>
                </a:tc>
                <a:tc>
                  <a:txBody>
                    <a:bodyPr/>
                    <a:lstStyle/>
                    <a:p>
                      <a:pPr algn="ctr"/>
                      <a:r>
                        <a:rPr lang="en-US" dirty="0">
                          <a:latin typeface="Arial" panose="020B0604020202020204" pitchFamily="34" charset="0"/>
                          <a:cs typeface="Arial" panose="020B0604020202020204" pitchFamily="34" charset="0"/>
                        </a:rPr>
                        <a:t>High Bleeding</a:t>
                      </a:r>
                      <a:r>
                        <a:rPr lang="en-US" baseline="0" dirty="0">
                          <a:latin typeface="Arial" panose="020B0604020202020204" pitchFamily="34" charset="0"/>
                          <a:cs typeface="Arial" panose="020B0604020202020204" pitchFamily="34" charset="0"/>
                        </a:rPr>
                        <a:t> Risk</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34065334"/>
                  </a:ext>
                </a:extLst>
              </a:tr>
              <a:tr h="1822610">
                <a:tc>
                  <a:txBody>
                    <a:bodyPr/>
                    <a:lstStyle/>
                    <a:p>
                      <a:pPr marL="285750" indent="-285750">
                        <a:buFontTx/>
                        <a:buChar char="-"/>
                      </a:pPr>
                      <a:endParaRPr lang="en-US" dirty="0">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PICC removal</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Dental cleaning</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Dental</a:t>
                      </a:r>
                      <a:r>
                        <a:rPr lang="en-US" baseline="0" dirty="0">
                          <a:latin typeface="Arial" panose="020B0604020202020204" pitchFamily="34" charset="0"/>
                          <a:cs typeface="Arial" panose="020B0604020202020204" pitchFamily="34" charset="0"/>
                        </a:rPr>
                        <a:t> filling</a:t>
                      </a:r>
                      <a:endParaRPr lang="en-US" dirty="0">
                        <a:latin typeface="Arial" panose="020B0604020202020204" pitchFamily="34" charset="0"/>
                        <a:cs typeface="Arial" panose="020B0604020202020204" pitchFamily="34" charset="0"/>
                      </a:endParaRPr>
                    </a:p>
                    <a:p>
                      <a:pPr marL="285750" indent="-285750">
                        <a:buFontTx/>
                        <a:buChar char="-"/>
                      </a:pPr>
                      <a:endParaRPr lang="en-US" dirty="0">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Cardiac catheterization</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CVL placement</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Arthroscopy</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Laparoscopic</a:t>
                      </a:r>
                      <a:r>
                        <a:rPr lang="en-US" baseline="0" dirty="0">
                          <a:latin typeface="Arial" panose="020B0604020202020204" pitchFamily="34" charset="0"/>
                          <a:cs typeface="Arial" panose="020B0604020202020204" pitchFamily="34" charset="0"/>
                        </a:rPr>
                        <a:t> procedures</a:t>
                      </a:r>
                    </a:p>
                    <a:p>
                      <a:pPr marL="285750" indent="-285750">
                        <a:buFont typeface="Arial" panose="020B0604020202020204" pitchFamily="34" charset="0"/>
                        <a:buChar char="•"/>
                      </a:pPr>
                      <a:r>
                        <a:rPr lang="en-US" baseline="0" dirty="0">
                          <a:latin typeface="Arial" panose="020B0604020202020204" pitchFamily="34" charset="0"/>
                          <a:cs typeface="Arial" panose="020B0604020202020204" pitchFamily="34" charset="0"/>
                        </a:rPr>
                        <a:t>Colonoscopy/Endoscopy</a:t>
                      </a:r>
                    </a:p>
                    <a:p>
                      <a:pPr marL="285750" indent="-285750">
                        <a:buFont typeface="Arial" panose="020B0604020202020204" pitchFamily="34" charset="0"/>
                        <a:buChar char="•"/>
                      </a:pPr>
                      <a:r>
                        <a:rPr lang="en-US" baseline="0" dirty="0">
                          <a:latin typeface="Arial" panose="020B0604020202020204" pitchFamily="34" charset="0"/>
                          <a:cs typeface="Arial" panose="020B0604020202020204" pitchFamily="34" charset="0"/>
                        </a:rPr>
                        <a:t>Dental extraction</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Lumbar puncture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Major</a:t>
                      </a:r>
                      <a:r>
                        <a:rPr lang="en-US" baseline="0" dirty="0">
                          <a:latin typeface="Arial" panose="020B0604020202020204" pitchFamily="34" charset="0"/>
                          <a:cs typeface="Arial" panose="020B0604020202020204" pitchFamily="34" charset="0"/>
                        </a:rPr>
                        <a:t> surgery</a:t>
                      </a:r>
                    </a:p>
                    <a:p>
                      <a:pPr marL="285750" indent="-285750">
                        <a:buFont typeface="Arial" panose="020B0604020202020204" pitchFamily="34" charset="0"/>
                        <a:buChar char="•"/>
                      </a:pPr>
                      <a:r>
                        <a:rPr lang="en-US" baseline="0" dirty="0">
                          <a:latin typeface="Arial" panose="020B0604020202020204" pitchFamily="34" charset="0"/>
                          <a:cs typeface="Arial" panose="020B0604020202020204" pitchFamily="34" charset="0"/>
                        </a:rPr>
                        <a:t>Liver/Kidney biopsy</a:t>
                      </a:r>
                    </a:p>
                    <a:p>
                      <a:pPr marL="285750" indent="-285750">
                        <a:buFont typeface="Arial" panose="020B0604020202020204" pitchFamily="34" charset="0"/>
                        <a:buChar char="•"/>
                      </a:pPr>
                      <a:r>
                        <a:rPr lang="en-US" baseline="0" dirty="0">
                          <a:latin typeface="Arial" panose="020B0604020202020204" pitchFamily="34" charset="0"/>
                          <a:cs typeface="Arial" panose="020B0604020202020204" pitchFamily="34" charset="0"/>
                        </a:rPr>
                        <a:t>Endoscopy/Colonoscopy + biopsy</a:t>
                      </a:r>
                    </a:p>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32947435"/>
                  </a:ext>
                </a:extLst>
              </a:tr>
              <a:tr h="331384">
                <a:tc>
                  <a:txBody>
                    <a:bodyPr/>
                    <a:lstStyle/>
                    <a:p>
                      <a:r>
                        <a:rPr lang="en-US" dirty="0">
                          <a:latin typeface="Arial" panose="020B0604020202020204" pitchFamily="34" charset="0"/>
                          <a:cs typeface="Arial" panose="020B0604020202020204" pitchFamily="34" charset="0"/>
                        </a:rPr>
                        <a:t>DOAC</a:t>
                      </a:r>
                    </a:p>
                  </a:txBody>
                  <a:tcPr/>
                </a:tc>
                <a:tc rowSpan="4">
                  <a:txBody>
                    <a:bodyPr/>
                    <a:lstStyle/>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No interruption</a:t>
                      </a:r>
                    </a:p>
                  </a:txBody>
                  <a:tcPr/>
                </a:tc>
                <a:tc>
                  <a:txBody>
                    <a:bodyPr/>
                    <a:lstStyle/>
                    <a:p>
                      <a:r>
                        <a:rPr lang="en-US" dirty="0">
                          <a:latin typeface="Arial" panose="020B0604020202020204" pitchFamily="34" charset="0"/>
                          <a:cs typeface="Arial" panose="020B0604020202020204" pitchFamily="34" charset="0"/>
                        </a:rPr>
                        <a:t>1 day </a:t>
                      </a:r>
                      <a:r>
                        <a:rPr lang="en-US" baseline="0" dirty="0">
                          <a:latin typeface="Arial" panose="020B0604020202020204" pitchFamily="34" charset="0"/>
                          <a:cs typeface="Arial" panose="020B0604020202020204" pitchFamily="34" charset="0"/>
                        </a:rPr>
                        <a:t>before procedure</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2 days before procedure</a:t>
                      </a:r>
                    </a:p>
                  </a:txBody>
                  <a:tcPr/>
                </a:tc>
                <a:extLst>
                  <a:ext uri="{0D108BD9-81ED-4DB2-BD59-A6C34878D82A}">
                    <a16:rowId xmlns:a16="http://schemas.microsoft.com/office/drawing/2014/main" val="1130279210"/>
                  </a:ext>
                </a:extLst>
              </a:tr>
              <a:tr h="331384">
                <a:tc>
                  <a:txBody>
                    <a:bodyPr/>
                    <a:lstStyle/>
                    <a:p>
                      <a:r>
                        <a:rPr lang="en-US" dirty="0">
                          <a:latin typeface="Arial" panose="020B0604020202020204" pitchFamily="34" charset="0"/>
                          <a:cs typeface="Arial" panose="020B0604020202020204" pitchFamily="34" charset="0"/>
                        </a:rPr>
                        <a:t>LMWH</a:t>
                      </a:r>
                    </a:p>
                  </a:txBody>
                  <a:tcPr/>
                </a:tc>
                <a:tc vMerge="1">
                  <a:txBody>
                    <a:bodyPr/>
                    <a:lstStyle/>
                    <a:p>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12 hrs. before procedure</a:t>
                      </a:r>
                    </a:p>
                  </a:txBody>
                  <a:tcPr/>
                </a:tc>
                <a:tc>
                  <a:txBody>
                    <a:bodyPr/>
                    <a:lstStyle/>
                    <a:p>
                      <a:r>
                        <a:rPr lang="en-US" dirty="0">
                          <a:latin typeface="Arial" panose="020B0604020202020204" pitchFamily="34" charset="0"/>
                          <a:cs typeface="Arial" panose="020B0604020202020204" pitchFamily="34" charset="0"/>
                        </a:rPr>
                        <a:t>24 hrs. before</a:t>
                      </a:r>
                      <a:r>
                        <a:rPr lang="en-US" baseline="0" dirty="0">
                          <a:latin typeface="Arial" panose="020B0604020202020204" pitchFamily="34" charset="0"/>
                          <a:cs typeface="Arial" panose="020B0604020202020204" pitchFamily="34" charset="0"/>
                        </a:rPr>
                        <a:t> procedure</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46861783"/>
                  </a:ext>
                </a:extLst>
              </a:tr>
              <a:tr h="246173">
                <a:tc>
                  <a:txBody>
                    <a:bodyPr/>
                    <a:lstStyle/>
                    <a:p>
                      <a:r>
                        <a:rPr lang="en-US" dirty="0">
                          <a:latin typeface="Arial" panose="020B0604020202020204" pitchFamily="34" charset="0"/>
                          <a:cs typeface="Arial" panose="020B0604020202020204" pitchFamily="34" charset="0"/>
                        </a:rPr>
                        <a:t>Fondaparinux</a:t>
                      </a:r>
                    </a:p>
                  </a:txBody>
                  <a:tcPr/>
                </a:tc>
                <a:tc vMerge="1">
                  <a:txBody>
                    <a:bodyPr/>
                    <a:lstStyle/>
                    <a:p>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36 - 42 hrs. before procedure</a:t>
                      </a:r>
                    </a:p>
                  </a:txBody>
                  <a:tcPr/>
                </a:tc>
                <a:tc>
                  <a:txBody>
                    <a:bodyPr/>
                    <a:lstStyle/>
                    <a:p>
                      <a:r>
                        <a:rPr lang="en-US" dirty="0">
                          <a:latin typeface="Arial" panose="020B0604020202020204" pitchFamily="34" charset="0"/>
                          <a:cs typeface="Arial" panose="020B0604020202020204" pitchFamily="34" charset="0"/>
                        </a:rPr>
                        <a:t>48 - 96 hrs. before procedure</a:t>
                      </a:r>
                    </a:p>
                  </a:txBody>
                  <a:tcPr/>
                </a:tc>
                <a:extLst>
                  <a:ext uri="{0D108BD9-81ED-4DB2-BD59-A6C34878D82A}">
                    <a16:rowId xmlns:a16="http://schemas.microsoft.com/office/drawing/2014/main" val="401849610"/>
                  </a:ext>
                </a:extLst>
              </a:tr>
              <a:tr h="564536">
                <a:tc>
                  <a:txBody>
                    <a:bodyPr/>
                    <a:lstStyle/>
                    <a:p>
                      <a:r>
                        <a:rPr lang="en-US" dirty="0">
                          <a:latin typeface="Arial" panose="020B0604020202020204" pitchFamily="34" charset="0"/>
                          <a:cs typeface="Arial" panose="020B0604020202020204" pitchFamily="34" charset="0"/>
                        </a:rPr>
                        <a:t>VKA</a:t>
                      </a:r>
                    </a:p>
                  </a:txBody>
                  <a:tcPr/>
                </a:tc>
                <a:tc vMerge="1">
                  <a:txBody>
                    <a:bodyPr/>
                    <a:lstStyle/>
                    <a:p>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~3 days before procedure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~5 days before procedure (target INR</a:t>
                      </a:r>
                      <a:r>
                        <a:rPr lang="en-US" baseline="0" dirty="0">
                          <a:latin typeface="Arial" panose="020B0604020202020204" pitchFamily="34" charset="0"/>
                          <a:cs typeface="Arial" panose="020B0604020202020204" pitchFamily="34" charset="0"/>
                        </a:rPr>
                        <a:t> &lt; 1.5)</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79746126"/>
                  </a:ext>
                </a:extLst>
              </a:tr>
            </a:tbl>
          </a:graphicData>
        </a:graphic>
      </p:graphicFrame>
      <p:sp>
        <p:nvSpPr>
          <p:cNvPr id="7" name="Rectangle 6"/>
          <p:cNvSpPr/>
          <p:nvPr/>
        </p:nvSpPr>
        <p:spPr>
          <a:xfrm>
            <a:off x="403067" y="1488562"/>
            <a:ext cx="1782305" cy="25851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768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4F4601E2-B783-D8FF-C20B-8625A265CD60}"/>
              </a:ext>
            </a:extLst>
          </p:cNvPr>
          <p:cNvSpPr>
            <a:spLocks noGrp="1"/>
          </p:cNvSpPr>
          <p:nvPr>
            <p:ph type="ftr" sz="quarter" idx="3"/>
          </p:nvPr>
        </p:nvSpPr>
        <p:spPr>
          <a:xfrm>
            <a:off x="609600" y="5996764"/>
            <a:ext cx="10744199" cy="801718"/>
          </a:xfrm>
        </p:spPr>
        <p:txBody>
          <a:bodyPr/>
          <a:lstStyle/>
          <a:p>
            <a:r>
              <a:rPr lang="da-DK" dirty="0"/>
              <a:t>Pollack CV Jr, et al. </a:t>
            </a:r>
            <a:r>
              <a:rPr lang="da-DK" i="1" dirty="0"/>
              <a:t>N Engl J Med. </a:t>
            </a:r>
            <a:r>
              <a:rPr lang="da-DK" dirty="0"/>
              <a:t>2015;373(6):511-20.</a:t>
            </a:r>
          </a:p>
          <a:p>
            <a:r>
              <a:rPr lang="da-DK" dirty="0"/>
              <a:t>Albisetti M, et al. </a:t>
            </a:r>
            <a:r>
              <a:rPr lang="da-DK" i="1" dirty="0"/>
              <a:t>Res Pract Thromb Haemost. </a:t>
            </a:r>
            <a:r>
              <a:rPr lang="da-DK" dirty="0"/>
              <a:t>2017;2(1):69-76.</a:t>
            </a:r>
          </a:p>
          <a:p>
            <a:r>
              <a:rPr lang="da-DK" dirty="0"/>
              <a:t>Connolly SJ, et al. </a:t>
            </a:r>
            <a:r>
              <a:rPr lang="da-DK" i="1" dirty="0"/>
              <a:t>N Engl J Med. </a:t>
            </a:r>
            <a:r>
              <a:rPr lang="da-DK" dirty="0"/>
              <a:t>2019;380(14):1326-1335.</a:t>
            </a:r>
          </a:p>
        </p:txBody>
      </p:sp>
      <p:sp>
        <p:nvSpPr>
          <p:cNvPr id="2" name="Title 1"/>
          <p:cNvSpPr>
            <a:spLocks noGrp="1"/>
          </p:cNvSpPr>
          <p:nvPr>
            <p:ph type="title"/>
          </p:nvPr>
        </p:nvSpPr>
        <p:spPr/>
        <p:txBody>
          <a:bodyPr/>
          <a:lstStyle/>
          <a:p>
            <a:r>
              <a:rPr lang="en-US" dirty="0"/>
              <a:t>Practical Considerations</a:t>
            </a:r>
            <a:br>
              <a:rPr lang="en-US" dirty="0"/>
            </a:br>
            <a:r>
              <a:rPr lang="en-US" dirty="0"/>
              <a:t>Reversal Agents</a:t>
            </a:r>
          </a:p>
        </p:txBody>
      </p:sp>
      <p:sp>
        <p:nvSpPr>
          <p:cNvPr id="3" name="Content Placeholder 2"/>
          <p:cNvSpPr>
            <a:spLocks noGrp="1"/>
          </p:cNvSpPr>
          <p:nvPr>
            <p:ph idx="1"/>
          </p:nvPr>
        </p:nvSpPr>
        <p:spPr/>
        <p:txBody>
          <a:bodyPr>
            <a:normAutofit/>
          </a:bodyPr>
          <a:lstStyle/>
          <a:p>
            <a:pPr marL="0" indent="0">
              <a:spcBef>
                <a:spcPts val="900"/>
              </a:spcBef>
              <a:spcAft>
                <a:spcPts val="900"/>
              </a:spcAft>
              <a:buNone/>
            </a:pPr>
            <a:r>
              <a:rPr lang="en-US" b="1" dirty="0">
                <a:solidFill>
                  <a:srgbClr val="C00000"/>
                </a:solidFill>
              </a:rPr>
              <a:t>LMWH </a:t>
            </a:r>
          </a:p>
          <a:p>
            <a:pPr lvl="1">
              <a:spcBef>
                <a:spcPts val="900"/>
              </a:spcBef>
              <a:spcAft>
                <a:spcPts val="900"/>
              </a:spcAft>
            </a:pPr>
            <a:r>
              <a:rPr lang="en-US" dirty="0"/>
              <a:t> Partially reversed by protamine sulfate</a:t>
            </a:r>
          </a:p>
          <a:p>
            <a:pPr marL="0" indent="0">
              <a:spcBef>
                <a:spcPts val="900"/>
              </a:spcBef>
              <a:spcAft>
                <a:spcPts val="900"/>
              </a:spcAft>
              <a:buNone/>
            </a:pPr>
            <a:r>
              <a:rPr lang="en-US" b="1" dirty="0">
                <a:solidFill>
                  <a:srgbClr val="C00000"/>
                </a:solidFill>
              </a:rPr>
              <a:t>VKA</a:t>
            </a:r>
          </a:p>
          <a:p>
            <a:pPr lvl="1">
              <a:spcBef>
                <a:spcPts val="900"/>
              </a:spcBef>
              <a:spcAft>
                <a:spcPts val="900"/>
              </a:spcAft>
            </a:pPr>
            <a:r>
              <a:rPr lang="en-US" dirty="0"/>
              <a:t> Vitamin K + FFP/PCC</a:t>
            </a:r>
          </a:p>
          <a:p>
            <a:pPr marL="0" indent="0">
              <a:spcBef>
                <a:spcPts val="900"/>
              </a:spcBef>
              <a:spcAft>
                <a:spcPts val="900"/>
              </a:spcAft>
              <a:buNone/>
            </a:pPr>
            <a:r>
              <a:rPr lang="en-US" b="1" dirty="0" err="1">
                <a:solidFill>
                  <a:srgbClr val="C00000"/>
                </a:solidFill>
              </a:rPr>
              <a:t>Dabaigatran</a:t>
            </a:r>
            <a:r>
              <a:rPr lang="en-US" dirty="0"/>
              <a:t> </a:t>
            </a:r>
          </a:p>
          <a:p>
            <a:pPr lvl="1">
              <a:spcBef>
                <a:spcPts val="900"/>
              </a:spcBef>
              <a:spcAft>
                <a:spcPts val="900"/>
              </a:spcAft>
            </a:pPr>
            <a:r>
              <a:rPr lang="en-US" dirty="0"/>
              <a:t> </a:t>
            </a:r>
            <a:r>
              <a:rPr lang="en-US" dirty="0" err="1"/>
              <a:t>Idarucizumab</a:t>
            </a:r>
            <a:r>
              <a:rPr lang="en-US" dirty="0"/>
              <a:t> - humanized monoclonal antibody</a:t>
            </a:r>
          </a:p>
          <a:p>
            <a:pPr marL="0" indent="0">
              <a:spcBef>
                <a:spcPts val="900"/>
              </a:spcBef>
              <a:spcAft>
                <a:spcPts val="900"/>
              </a:spcAft>
              <a:buNone/>
            </a:pPr>
            <a:r>
              <a:rPr lang="en-US" b="1" dirty="0">
                <a:solidFill>
                  <a:srgbClr val="C00000"/>
                </a:solidFill>
              </a:rPr>
              <a:t>Rivaroxaban/Apixaban</a:t>
            </a:r>
          </a:p>
          <a:p>
            <a:pPr lvl="1">
              <a:spcBef>
                <a:spcPts val="900"/>
              </a:spcBef>
              <a:spcAft>
                <a:spcPts val="900"/>
              </a:spcAft>
            </a:pPr>
            <a:r>
              <a:rPr lang="en-US" dirty="0"/>
              <a:t> Andexanet Alfa – decoy molecule – binds and sequesters factor </a:t>
            </a:r>
            <a:r>
              <a:rPr lang="en-US" dirty="0" err="1"/>
              <a:t>Xa</a:t>
            </a:r>
            <a:r>
              <a:rPr lang="en-US" dirty="0"/>
              <a:t> inhibitor</a:t>
            </a:r>
          </a:p>
        </p:txBody>
      </p:sp>
    </p:spTree>
    <p:extLst>
      <p:ext uri="{BB962C8B-B14F-4D97-AF65-F5344CB8AC3E}">
        <p14:creationId xmlns:p14="http://schemas.microsoft.com/office/powerpoint/2010/main" val="13968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Arrow Connector 15"/>
          <p:cNvCxnSpPr>
            <a:cxnSpLocks/>
          </p:cNvCxnSpPr>
          <p:nvPr/>
        </p:nvCxnSpPr>
        <p:spPr>
          <a:xfrm flipH="1">
            <a:off x="1083330" y="3027712"/>
            <a:ext cx="1" cy="56588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2898273" y="3027712"/>
            <a:ext cx="1" cy="56588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4941818" y="3024145"/>
            <a:ext cx="1" cy="56588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a:off x="6883948" y="3027712"/>
            <a:ext cx="1" cy="56588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8914527" y="3027712"/>
            <a:ext cx="1" cy="56588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a:off x="11097701" y="3027712"/>
            <a:ext cx="1" cy="56588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Choice of Agent for Secondary Thrombo-Prophylaxis</a:t>
            </a:r>
            <a:br>
              <a:rPr lang="en-US" dirty="0"/>
            </a:br>
            <a:endParaRPr lang="en-US" dirty="0"/>
          </a:p>
        </p:txBody>
      </p:sp>
      <p:sp>
        <p:nvSpPr>
          <p:cNvPr id="3" name="Footer Placeholder 2">
            <a:extLst>
              <a:ext uri="{FF2B5EF4-FFF2-40B4-BE49-F238E27FC236}">
                <a16:creationId xmlns:a16="http://schemas.microsoft.com/office/drawing/2014/main" id="{C0582B09-2001-AB7C-675F-52E8696FA596}"/>
              </a:ext>
            </a:extLst>
          </p:cNvPr>
          <p:cNvSpPr>
            <a:spLocks noGrp="1"/>
          </p:cNvSpPr>
          <p:nvPr>
            <p:ph type="ftr" sz="quarter" idx="3"/>
          </p:nvPr>
        </p:nvSpPr>
        <p:spPr/>
        <p:txBody>
          <a:bodyPr/>
          <a:lstStyle/>
          <a:p>
            <a:r>
              <a:rPr lang="en-US" dirty="0" err="1"/>
              <a:t>Eikelboom</a:t>
            </a:r>
            <a:r>
              <a:rPr lang="en-US" dirty="0"/>
              <a:t> JW, et al. </a:t>
            </a:r>
            <a:r>
              <a:rPr lang="en-US" i="1" dirty="0"/>
              <a:t>N </a:t>
            </a:r>
            <a:r>
              <a:rPr lang="en-US" i="1" dirty="0" err="1"/>
              <a:t>Engl</a:t>
            </a:r>
            <a:r>
              <a:rPr lang="en-US" i="1" dirty="0"/>
              <a:t> J Med. </a:t>
            </a:r>
            <a:r>
              <a:rPr lang="en-US" dirty="0"/>
              <a:t>2013;369(13):1206-14.</a:t>
            </a:r>
          </a:p>
          <a:p>
            <a:r>
              <a:rPr lang="en-US" dirty="0" err="1"/>
              <a:t>Pengo</a:t>
            </a:r>
            <a:r>
              <a:rPr lang="en-US" dirty="0"/>
              <a:t> V, et al. </a:t>
            </a:r>
            <a:r>
              <a:rPr lang="en-US" i="1" dirty="0"/>
              <a:t>Blood. </a:t>
            </a:r>
            <a:r>
              <a:rPr lang="en-US" dirty="0"/>
              <a:t>2018;132(13):1365-1371.</a:t>
            </a:r>
          </a:p>
          <a:p>
            <a:r>
              <a:rPr lang="en-US" dirty="0"/>
              <a:t>Thom K, et al. </a:t>
            </a:r>
            <a:r>
              <a:rPr lang="en-US" i="1" dirty="0"/>
              <a:t>Blood Adv. </a:t>
            </a:r>
            <a:r>
              <a:rPr lang="en-US" dirty="0"/>
              <a:t>2020;4(19):4632-4639.</a:t>
            </a:r>
          </a:p>
          <a:p>
            <a:r>
              <a:rPr lang="en-US" dirty="0" err="1"/>
              <a:t>McCrindle</a:t>
            </a:r>
            <a:r>
              <a:rPr lang="en-US" dirty="0"/>
              <a:t> BW, et al. </a:t>
            </a:r>
            <a:r>
              <a:rPr lang="en-US" i="1" dirty="0"/>
              <a:t>J Am Heart Assoc. </a:t>
            </a:r>
            <a:r>
              <a:rPr lang="en-US" dirty="0"/>
              <a:t>2021;10(22):e021765.</a:t>
            </a:r>
          </a:p>
        </p:txBody>
      </p:sp>
      <p:sp>
        <p:nvSpPr>
          <p:cNvPr id="4" name="Rectangle 3"/>
          <p:cNvSpPr/>
          <p:nvPr/>
        </p:nvSpPr>
        <p:spPr>
          <a:xfrm>
            <a:off x="4048143" y="1012148"/>
            <a:ext cx="4023800" cy="605849"/>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Pediatric patient has completed anticoagulation for acute VTE</a:t>
            </a:r>
          </a:p>
        </p:txBody>
      </p:sp>
      <p:cxnSp>
        <p:nvCxnSpPr>
          <p:cNvPr id="6" name="Straight Connector 5"/>
          <p:cNvCxnSpPr>
            <a:cxnSpLocks/>
          </p:cNvCxnSpPr>
          <p:nvPr/>
        </p:nvCxnSpPr>
        <p:spPr>
          <a:xfrm>
            <a:off x="6057900" y="1620393"/>
            <a:ext cx="0" cy="29775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Diamond 8"/>
          <p:cNvSpPr/>
          <p:nvPr/>
        </p:nvSpPr>
        <p:spPr>
          <a:xfrm>
            <a:off x="5806413" y="1923074"/>
            <a:ext cx="509155" cy="436418"/>
          </a:xfrm>
          <a:prstGeom prst="diamond">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cxnSpLocks/>
            <a:stCxn id="9" idx="1"/>
          </p:cNvCxnSpPr>
          <p:nvPr/>
        </p:nvCxnSpPr>
        <p:spPr>
          <a:xfrm flipH="1">
            <a:off x="1088136" y="2141283"/>
            <a:ext cx="471827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14860" y="2665400"/>
            <a:ext cx="1555230" cy="467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t>CVL associated DVT</a:t>
            </a:r>
          </a:p>
        </p:txBody>
      </p:sp>
      <p:sp>
        <p:nvSpPr>
          <p:cNvPr id="17" name="Rectangle 16"/>
          <p:cNvSpPr/>
          <p:nvPr/>
        </p:nvSpPr>
        <p:spPr>
          <a:xfrm>
            <a:off x="663369" y="3611634"/>
            <a:ext cx="821635" cy="369332"/>
          </a:xfrm>
          <a:prstGeom prst="rect">
            <a:avLst/>
          </a:prstGeom>
        </p:spPr>
        <p:txBody>
          <a:bodyPr wrap="none">
            <a:spAutoFit/>
          </a:bodyPr>
          <a:lstStyle/>
          <a:p>
            <a:r>
              <a:rPr lang="en-US" dirty="0">
                <a:cs typeface="Arial" panose="020B0604020202020204" pitchFamily="34" charset="0"/>
              </a:rPr>
              <a:t>DOACs</a:t>
            </a:r>
            <a:endParaRPr lang="en-US" dirty="0"/>
          </a:p>
        </p:txBody>
      </p:sp>
      <p:sp>
        <p:nvSpPr>
          <p:cNvPr id="19" name="Rectangle 18"/>
          <p:cNvSpPr/>
          <p:nvPr/>
        </p:nvSpPr>
        <p:spPr>
          <a:xfrm>
            <a:off x="268680" y="4692954"/>
            <a:ext cx="1647589" cy="738664"/>
          </a:xfrm>
          <a:prstGeom prst="rect">
            <a:avLst/>
          </a:prstGeom>
        </p:spPr>
        <p:txBody>
          <a:bodyPr wrap="square">
            <a:spAutoFit/>
          </a:bodyPr>
          <a:lstStyle/>
          <a:p>
            <a:pPr algn="ctr"/>
            <a:r>
              <a:rPr lang="en-US" sz="1400" dirty="0">
                <a:cs typeface="Arial" panose="020B0604020202020204" pitchFamily="34" charset="0"/>
              </a:rPr>
              <a:t>Caution in patients with PIF/short gut syndrome</a:t>
            </a:r>
            <a:endParaRPr lang="en-US" sz="1400" dirty="0"/>
          </a:p>
        </p:txBody>
      </p:sp>
      <p:sp>
        <p:nvSpPr>
          <p:cNvPr id="21" name="Rectangle 20"/>
          <p:cNvSpPr/>
          <p:nvPr/>
        </p:nvSpPr>
        <p:spPr>
          <a:xfrm>
            <a:off x="2116813" y="2665399"/>
            <a:ext cx="1555230" cy="467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Cancer</a:t>
            </a:r>
          </a:p>
        </p:txBody>
      </p:sp>
      <p:sp>
        <p:nvSpPr>
          <p:cNvPr id="23" name="Rectangle 22"/>
          <p:cNvSpPr/>
          <p:nvPr/>
        </p:nvSpPr>
        <p:spPr>
          <a:xfrm>
            <a:off x="1987083" y="3604738"/>
            <a:ext cx="1835109" cy="369332"/>
          </a:xfrm>
          <a:prstGeom prst="rect">
            <a:avLst/>
          </a:prstGeom>
        </p:spPr>
        <p:txBody>
          <a:bodyPr wrap="square">
            <a:spAutoFit/>
          </a:bodyPr>
          <a:lstStyle/>
          <a:p>
            <a:pPr algn="ctr"/>
            <a:r>
              <a:rPr lang="en-US" dirty="0">
                <a:cs typeface="Arial" panose="020B0604020202020204" pitchFamily="34" charset="0"/>
              </a:rPr>
              <a:t>LMWH; DOACs</a:t>
            </a:r>
            <a:endParaRPr lang="en-US" dirty="0"/>
          </a:p>
        </p:txBody>
      </p:sp>
      <p:sp>
        <p:nvSpPr>
          <p:cNvPr id="26" name="Rectangle 25"/>
          <p:cNvSpPr/>
          <p:nvPr/>
        </p:nvSpPr>
        <p:spPr>
          <a:xfrm>
            <a:off x="1973022" y="4692954"/>
            <a:ext cx="1875718" cy="954107"/>
          </a:xfrm>
          <a:prstGeom prst="rect">
            <a:avLst/>
          </a:prstGeom>
        </p:spPr>
        <p:txBody>
          <a:bodyPr wrap="square">
            <a:spAutoFit/>
          </a:bodyPr>
          <a:lstStyle/>
          <a:p>
            <a:pPr algn="ctr"/>
            <a:r>
              <a:rPr lang="en-US" sz="1400" dirty="0">
                <a:cs typeface="Arial" panose="020B0604020202020204" pitchFamily="34" charset="0"/>
              </a:rPr>
              <a:t>PREVAPIX-ALL – Apixaban – Leukemia/ Lymphoma + Asparaginase</a:t>
            </a:r>
            <a:endParaRPr lang="en-US" sz="1400" dirty="0"/>
          </a:p>
        </p:txBody>
      </p:sp>
      <p:sp>
        <p:nvSpPr>
          <p:cNvPr id="28" name="Rectangle 27"/>
          <p:cNvSpPr/>
          <p:nvPr/>
        </p:nvSpPr>
        <p:spPr>
          <a:xfrm>
            <a:off x="4141112" y="2659379"/>
            <a:ext cx="1555230" cy="467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Cardiac disease</a:t>
            </a:r>
          </a:p>
        </p:txBody>
      </p:sp>
      <p:sp>
        <p:nvSpPr>
          <p:cNvPr id="30" name="Rectangle 29"/>
          <p:cNvSpPr/>
          <p:nvPr/>
        </p:nvSpPr>
        <p:spPr>
          <a:xfrm>
            <a:off x="4172545" y="3602212"/>
            <a:ext cx="1556837" cy="369332"/>
          </a:xfrm>
          <a:prstGeom prst="rect">
            <a:avLst/>
          </a:prstGeom>
        </p:spPr>
        <p:txBody>
          <a:bodyPr wrap="none">
            <a:spAutoFit/>
          </a:bodyPr>
          <a:lstStyle/>
          <a:p>
            <a:pPr algn="ctr"/>
            <a:r>
              <a:rPr lang="en-US" dirty="0">
                <a:cs typeface="Arial" panose="020B0604020202020204" pitchFamily="34" charset="0"/>
              </a:rPr>
              <a:t>DOACs; VKA</a:t>
            </a:r>
            <a:endParaRPr lang="en-US" dirty="0"/>
          </a:p>
        </p:txBody>
      </p:sp>
      <p:grpSp>
        <p:nvGrpSpPr>
          <p:cNvPr id="50" name="Group 49">
            <a:extLst>
              <a:ext uri="{FF2B5EF4-FFF2-40B4-BE49-F238E27FC236}">
                <a16:creationId xmlns:a16="http://schemas.microsoft.com/office/drawing/2014/main" id="{FFCFC982-77BC-4421-7A7E-B00F6B5A737A}"/>
              </a:ext>
            </a:extLst>
          </p:cNvPr>
          <p:cNvGrpSpPr/>
          <p:nvPr/>
        </p:nvGrpSpPr>
        <p:grpSpPr>
          <a:xfrm>
            <a:off x="1078618" y="4022407"/>
            <a:ext cx="3881488" cy="604457"/>
            <a:chOff x="1078618" y="4113847"/>
            <a:chExt cx="3881488" cy="884180"/>
          </a:xfrm>
        </p:grpSpPr>
        <p:cxnSp>
          <p:nvCxnSpPr>
            <p:cNvPr id="18" name="Straight Arrow Connector 17"/>
            <p:cNvCxnSpPr/>
            <p:nvPr/>
          </p:nvCxnSpPr>
          <p:spPr>
            <a:xfrm flipH="1">
              <a:off x="1078618" y="4113847"/>
              <a:ext cx="1" cy="883227"/>
            </a:xfrm>
            <a:prstGeom prst="straightConnector1">
              <a:avLst/>
            </a:prstGeom>
            <a:ln w="1905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2910880" y="4114800"/>
              <a:ext cx="1" cy="883227"/>
            </a:xfrm>
            <a:prstGeom prst="straightConnector1">
              <a:avLst/>
            </a:prstGeom>
            <a:ln w="1905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4960105" y="4114800"/>
              <a:ext cx="1" cy="883227"/>
            </a:xfrm>
            <a:prstGeom prst="straightConnector1">
              <a:avLst/>
            </a:prstGeom>
            <a:ln w="1905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grpSp>
      <p:sp>
        <p:nvSpPr>
          <p:cNvPr id="32" name="Rectangle 31"/>
          <p:cNvSpPr/>
          <p:nvPr/>
        </p:nvSpPr>
        <p:spPr>
          <a:xfrm>
            <a:off x="4000111" y="4618938"/>
            <a:ext cx="1875718" cy="954107"/>
          </a:xfrm>
          <a:prstGeom prst="rect">
            <a:avLst/>
          </a:prstGeom>
        </p:spPr>
        <p:txBody>
          <a:bodyPr wrap="square">
            <a:spAutoFit/>
          </a:bodyPr>
          <a:lstStyle/>
          <a:p>
            <a:pPr algn="ctr"/>
            <a:r>
              <a:rPr lang="en-US" sz="1400" dirty="0">
                <a:cs typeface="Arial" panose="020B0604020202020204" pitchFamily="34" charset="0"/>
              </a:rPr>
              <a:t>UNIVERSE and SAXOPHONE trials – Rivaroxaban and Apixaban </a:t>
            </a:r>
            <a:endParaRPr lang="en-US" sz="1400" dirty="0"/>
          </a:p>
        </p:txBody>
      </p:sp>
      <p:cxnSp>
        <p:nvCxnSpPr>
          <p:cNvPr id="33" name="Straight Connector 32"/>
          <p:cNvCxnSpPr/>
          <p:nvPr/>
        </p:nvCxnSpPr>
        <p:spPr>
          <a:xfrm flipH="1" flipV="1">
            <a:off x="6315568" y="2137819"/>
            <a:ext cx="477298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6059296" y="2659315"/>
            <a:ext cx="1555230" cy="467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Congenital thrombophilia</a:t>
            </a:r>
          </a:p>
        </p:txBody>
      </p:sp>
      <p:sp>
        <p:nvSpPr>
          <p:cNvPr id="37" name="Rectangle 36"/>
          <p:cNvSpPr/>
          <p:nvPr/>
        </p:nvSpPr>
        <p:spPr>
          <a:xfrm>
            <a:off x="6397157" y="3601712"/>
            <a:ext cx="966932" cy="369332"/>
          </a:xfrm>
          <a:prstGeom prst="rect">
            <a:avLst/>
          </a:prstGeom>
        </p:spPr>
        <p:txBody>
          <a:bodyPr wrap="none">
            <a:spAutoFit/>
          </a:bodyPr>
          <a:lstStyle/>
          <a:p>
            <a:pPr algn="ctr"/>
            <a:r>
              <a:rPr lang="en-US" dirty="0">
                <a:cs typeface="Arial" panose="020B0604020202020204" pitchFamily="34" charset="0"/>
              </a:rPr>
              <a:t>DOACs</a:t>
            </a:r>
            <a:endParaRPr lang="en-US" dirty="0"/>
          </a:p>
        </p:txBody>
      </p:sp>
      <p:grpSp>
        <p:nvGrpSpPr>
          <p:cNvPr id="45" name="Group 44">
            <a:extLst>
              <a:ext uri="{FF2B5EF4-FFF2-40B4-BE49-F238E27FC236}">
                <a16:creationId xmlns:a16="http://schemas.microsoft.com/office/drawing/2014/main" id="{CDFDDF98-EC86-55A8-5740-5FC39579EB6D}"/>
              </a:ext>
            </a:extLst>
          </p:cNvPr>
          <p:cNvGrpSpPr/>
          <p:nvPr/>
        </p:nvGrpSpPr>
        <p:grpSpPr>
          <a:xfrm>
            <a:off x="1092475" y="2137819"/>
            <a:ext cx="9996082" cy="523085"/>
            <a:chOff x="1092475" y="2137819"/>
            <a:chExt cx="9996082" cy="650315"/>
          </a:xfrm>
        </p:grpSpPr>
        <p:cxnSp>
          <p:nvCxnSpPr>
            <p:cNvPr id="13" name="Straight Arrow Connector 12"/>
            <p:cNvCxnSpPr/>
            <p:nvPr/>
          </p:nvCxnSpPr>
          <p:spPr>
            <a:xfrm>
              <a:off x="1092475" y="2141283"/>
              <a:ext cx="0" cy="63384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2916561" y="2141281"/>
              <a:ext cx="0" cy="63384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4950962" y="2141283"/>
              <a:ext cx="0" cy="63384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6893092" y="2145653"/>
              <a:ext cx="0" cy="63384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8910868" y="2143095"/>
              <a:ext cx="0" cy="63384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cxnSpLocks/>
            </p:cNvCxnSpPr>
            <p:nvPr/>
          </p:nvCxnSpPr>
          <p:spPr>
            <a:xfrm>
              <a:off x="11088556" y="2137819"/>
              <a:ext cx="1" cy="65031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40" name="Rectangle 39"/>
          <p:cNvSpPr/>
          <p:nvPr/>
        </p:nvSpPr>
        <p:spPr>
          <a:xfrm>
            <a:off x="8002496" y="2665399"/>
            <a:ext cx="1780168" cy="467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APS/ Mechanical valve</a:t>
            </a:r>
          </a:p>
        </p:txBody>
      </p:sp>
      <p:sp>
        <p:nvSpPr>
          <p:cNvPr id="42" name="Rectangle 41"/>
          <p:cNvSpPr/>
          <p:nvPr/>
        </p:nvSpPr>
        <p:spPr>
          <a:xfrm>
            <a:off x="8573074" y="3600595"/>
            <a:ext cx="646331" cy="369332"/>
          </a:xfrm>
          <a:prstGeom prst="rect">
            <a:avLst/>
          </a:prstGeom>
        </p:spPr>
        <p:txBody>
          <a:bodyPr wrap="none">
            <a:spAutoFit/>
          </a:bodyPr>
          <a:lstStyle/>
          <a:p>
            <a:pPr algn="ctr"/>
            <a:r>
              <a:rPr lang="en-US" dirty="0">
                <a:cs typeface="Arial" panose="020B0604020202020204" pitchFamily="34" charset="0"/>
              </a:rPr>
              <a:t>VKA</a:t>
            </a:r>
            <a:endParaRPr lang="en-US" dirty="0"/>
          </a:p>
        </p:txBody>
      </p:sp>
      <p:sp>
        <p:nvSpPr>
          <p:cNvPr id="43" name="Rectangle 42"/>
          <p:cNvSpPr/>
          <p:nvPr/>
        </p:nvSpPr>
        <p:spPr>
          <a:xfrm>
            <a:off x="10289914" y="2669262"/>
            <a:ext cx="1469270" cy="467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Recurrent VTE</a:t>
            </a:r>
          </a:p>
        </p:txBody>
      </p:sp>
      <p:sp>
        <p:nvSpPr>
          <p:cNvPr id="48" name="Rectangle 47"/>
          <p:cNvSpPr/>
          <p:nvPr/>
        </p:nvSpPr>
        <p:spPr>
          <a:xfrm>
            <a:off x="10640720" y="3603968"/>
            <a:ext cx="1005403" cy="369332"/>
          </a:xfrm>
          <a:prstGeom prst="rect">
            <a:avLst/>
          </a:prstGeom>
        </p:spPr>
        <p:txBody>
          <a:bodyPr wrap="none">
            <a:spAutoFit/>
          </a:bodyPr>
          <a:lstStyle/>
          <a:p>
            <a:pPr algn="ctr"/>
            <a:r>
              <a:rPr lang="en-US" dirty="0">
                <a:cs typeface="Arial" panose="020B0604020202020204" pitchFamily="34" charset="0"/>
              </a:rPr>
              <a:t>DOACS</a:t>
            </a:r>
            <a:endParaRPr lang="en-US" dirty="0"/>
          </a:p>
        </p:txBody>
      </p:sp>
    </p:spTree>
    <p:extLst>
      <p:ext uri="{BB962C8B-B14F-4D97-AF65-F5344CB8AC3E}">
        <p14:creationId xmlns:p14="http://schemas.microsoft.com/office/powerpoint/2010/main" val="3868368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Arial" panose="020B0604020202020204" pitchFamily="34" charset="0"/>
                <a:cs typeface="Arial" panose="020B0604020202020204" pitchFamily="34" charset="0"/>
              </a:rPr>
              <a:t>Therapeutic vs. Prophylactic-Dose Anticoagulation for Secondary Prophylaxis? </a:t>
            </a:r>
          </a:p>
        </p:txBody>
      </p:sp>
      <p:sp>
        <p:nvSpPr>
          <p:cNvPr id="3" name="Content Placeholder 2"/>
          <p:cNvSpPr>
            <a:spLocks noGrp="1"/>
          </p:cNvSpPr>
          <p:nvPr>
            <p:ph idx="1"/>
          </p:nvPr>
        </p:nvSpPr>
        <p:spPr>
          <a:xfrm>
            <a:off x="609600" y="1616131"/>
            <a:ext cx="10744200" cy="4722477"/>
          </a:xfrm>
        </p:spPr>
        <p:txBody>
          <a:bodyPr>
            <a:normAutofit/>
          </a:bodyPr>
          <a:lstStyle/>
          <a:p>
            <a:r>
              <a:rPr lang="en-US" sz="2400" dirty="0">
                <a:latin typeface="Arial" panose="020B0604020202020204" pitchFamily="34" charset="0"/>
                <a:cs typeface="Arial" panose="020B0604020202020204" pitchFamily="34" charset="0"/>
              </a:rPr>
              <a:t>Retrospective cohort study (2003 - 2013)</a:t>
            </a:r>
          </a:p>
          <a:p>
            <a:r>
              <a:rPr lang="en-US" sz="2400" dirty="0">
                <a:latin typeface="Arial" panose="020B0604020202020204" pitchFamily="34" charset="0"/>
                <a:cs typeface="Arial" panose="020B0604020202020204" pitchFamily="34" charset="0"/>
              </a:rPr>
              <a:t>373 pediatric patients with CVL-associated VTE were included</a:t>
            </a:r>
          </a:p>
          <a:p>
            <a:pPr lvl="1"/>
            <a:r>
              <a:rPr lang="en-US" sz="2000" dirty="0">
                <a:latin typeface="Arial" panose="020B0604020202020204" pitchFamily="34" charset="0"/>
                <a:cs typeface="Arial" panose="020B0604020202020204" pitchFamily="34" charset="0"/>
              </a:rPr>
              <a:t>64% required a subsequent CVL</a:t>
            </a:r>
          </a:p>
          <a:p>
            <a:pPr lvl="1"/>
            <a:r>
              <a:rPr lang="en-US" sz="2000" dirty="0">
                <a:latin typeface="Arial" panose="020B0604020202020204" pitchFamily="34" charset="0"/>
                <a:cs typeface="Arial" panose="020B0604020202020204" pitchFamily="34" charset="0"/>
              </a:rPr>
              <a:t>~17% developed a recurrent VTE </a:t>
            </a:r>
          </a:p>
        </p:txBody>
      </p:sp>
      <p:sp>
        <p:nvSpPr>
          <p:cNvPr id="5" name="Footer Placeholder 4">
            <a:extLst>
              <a:ext uri="{FF2B5EF4-FFF2-40B4-BE49-F238E27FC236}">
                <a16:creationId xmlns:a16="http://schemas.microsoft.com/office/drawing/2014/main" id="{C86D2B61-5CB7-4F4A-BEB1-99FF7E1A5E07}"/>
              </a:ext>
            </a:extLst>
          </p:cNvPr>
          <p:cNvSpPr>
            <a:spLocks noGrp="1"/>
          </p:cNvSpPr>
          <p:nvPr>
            <p:ph type="ftr" sz="quarter" idx="3"/>
          </p:nvPr>
        </p:nvSpPr>
        <p:spPr/>
        <p:txBody>
          <a:bodyPr/>
          <a:lstStyle/>
          <a:p>
            <a:r>
              <a:rPr lang="en-US" dirty="0"/>
              <a:t>Clark HH, et al. </a:t>
            </a:r>
            <a:r>
              <a:rPr lang="en-US" i="1" dirty="0"/>
              <a:t>Blood. </a:t>
            </a:r>
            <a:r>
              <a:rPr lang="en-US" dirty="0"/>
              <a:t>2022;139(3):452-460. </a:t>
            </a:r>
          </a:p>
        </p:txBody>
      </p:sp>
    </p:spTree>
    <p:extLst>
      <p:ext uri="{BB962C8B-B14F-4D97-AF65-F5344CB8AC3E}">
        <p14:creationId xmlns:p14="http://schemas.microsoft.com/office/powerpoint/2010/main" val="2282340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Arial" panose="020B0604020202020204" pitchFamily="34" charset="0"/>
                <a:cs typeface="Arial" panose="020B0604020202020204" pitchFamily="34" charset="0"/>
              </a:rPr>
              <a:t>Therapeutic vs. Prophylactic-Dose Anticoagulation for Secondary Prophylaxis? </a:t>
            </a:r>
          </a:p>
        </p:txBody>
      </p:sp>
      <p:sp>
        <p:nvSpPr>
          <p:cNvPr id="3" name="Content Placeholder 2"/>
          <p:cNvSpPr>
            <a:spLocks noGrp="1"/>
          </p:cNvSpPr>
          <p:nvPr>
            <p:ph idx="1"/>
          </p:nvPr>
        </p:nvSpPr>
        <p:spPr>
          <a:xfrm>
            <a:off x="609600" y="1616131"/>
            <a:ext cx="10744200" cy="4722477"/>
          </a:xfrm>
        </p:spPr>
        <p:txBody>
          <a:bodyPr>
            <a:normAutofit/>
          </a:bodyPr>
          <a:lstStyle/>
          <a:p>
            <a:r>
              <a:rPr lang="en-US" sz="2400" dirty="0">
                <a:latin typeface="Arial" panose="020B0604020202020204" pitchFamily="34" charset="0"/>
                <a:cs typeface="Arial" panose="020B0604020202020204" pitchFamily="34" charset="0"/>
              </a:rPr>
              <a:t>Retrospective cohort study (2003 - 2013)</a:t>
            </a:r>
          </a:p>
          <a:p>
            <a:r>
              <a:rPr lang="en-US" sz="2400" dirty="0">
                <a:latin typeface="Arial" panose="020B0604020202020204" pitchFamily="34" charset="0"/>
                <a:cs typeface="Arial" panose="020B0604020202020204" pitchFamily="34" charset="0"/>
              </a:rPr>
              <a:t>373 pediatric patients with CVL-associated VTE were included</a:t>
            </a:r>
          </a:p>
          <a:p>
            <a:pPr lvl="1"/>
            <a:r>
              <a:rPr lang="en-US" sz="2000" dirty="0">
                <a:latin typeface="Arial" panose="020B0604020202020204" pitchFamily="34" charset="0"/>
                <a:cs typeface="Arial" panose="020B0604020202020204" pitchFamily="34" charset="0"/>
              </a:rPr>
              <a:t>64% required a subsequent CVL</a:t>
            </a:r>
          </a:p>
          <a:p>
            <a:pPr lvl="1"/>
            <a:r>
              <a:rPr lang="en-US" sz="2000" dirty="0">
                <a:latin typeface="Arial" panose="020B0604020202020204" pitchFamily="34" charset="0"/>
                <a:cs typeface="Arial" panose="020B0604020202020204" pitchFamily="34" charset="0"/>
              </a:rPr>
              <a:t>~17% developed a recurrent VTE </a:t>
            </a:r>
          </a:p>
        </p:txBody>
      </p:sp>
      <p:pic>
        <p:nvPicPr>
          <p:cNvPr id="6" name="Picture 5"/>
          <p:cNvPicPr>
            <a:picLocks noChangeAspect="1"/>
          </p:cNvPicPr>
          <p:nvPr/>
        </p:nvPicPr>
        <p:blipFill>
          <a:blip r:embed="rId3"/>
          <a:stretch>
            <a:fillRect/>
          </a:stretch>
        </p:blipFill>
        <p:spPr>
          <a:xfrm>
            <a:off x="8096026" y="3567389"/>
            <a:ext cx="3441183" cy="2621447"/>
          </a:xfrm>
          <a:prstGeom prst="rect">
            <a:avLst/>
          </a:prstGeom>
        </p:spPr>
      </p:pic>
      <p:pic>
        <p:nvPicPr>
          <p:cNvPr id="7" name="Picture 6"/>
          <p:cNvPicPr>
            <a:picLocks noChangeAspect="1"/>
          </p:cNvPicPr>
          <p:nvPr/>
        </p:nvPicPr>
        <p:blipFill>
          <a:blip r:embed="rId4"/>
          <a:stretch>
            <a:fillRect/>
          </a:stretch>
        </p:blipFill>
        <p:spPr>
          <a:xfrm>
            <a:off x="646811" y="3618990"/>
            <a:ext cx="3430732" cy="2623011"/>
          </a:xfrm>
          <a:prstGeom prst="rect">
            <a:avLst/>
          </a:prstGeom>
        </p:spPr>
      </p:pic>
      <p:pic>
        <p:nvPicPr>
          <p:cNvPr id="8" name="Picture 7"/>
          <p:cNvPicPr>
            <a:picLocks noChangeAspect="1"/>
          </p:cNvPicPr>
          <p:nvPr/>
        </p:nvPicPr>
        <p:blipFill>
          <a:blip r:embed="rId5"/>
          <a:stretch>
            <a:fillRect/>
          </a:stretch>
        </p:blipFill>
        <p:spPr>
          <a:xfrm>
            <a:off x="4360665" y="3609921"/>
            <a:ext cx="3420341" cy="2643375"/>
          </a:xfrm>
          <a:prstGeom prst="rect">
            <a:avLst/>
          </a:prstGeom>
        </p:spPr>
      </p:pic>
      <p:sp>
        <p:nvSpPr>
          <p:cNvPr id="9" name="Rectangle 8"/>
          <p:cNvSpPr/>
          <p:nvPr/>
        </p:nvSpPr>
        <p:spPr>
          <a:xfrm>
            <a:off x="646811" y="3618990"/>
            <a:ext cx="252845" cy="2568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360665" y="3642980"/>
            <a:ext cx="252845" cy="2568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064128" y="3627214"/>
            <a:ext cx="252845" cy="2568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112921" y="4216637"/>
            <a:ext cx="904844" cy="2618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HR: 12</a:t>
            </a:r>
          </a:p>
        </p:txBody>
      </p:sp>
      <p:sp>
        <p:nvSpPr>
          <p:cNvPr id="14" name="Rectangle 13"/>
          <p:cNvSpPr/>
          <p:nvPr/>
        </p:nvSpPr>
        <p:spPr>
          <a:xfrm>
            <a:off x="6662050" y="4181275"/>
            <a:ext cx="1004022" cy="2618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HR: 3.7</a:t>
            </a:r>
          </a:p>
        </p:txBody>
      </p:sp>
      <p:sp>
        <p:nvSpPr>
          <p:cNvPr id="15" name="Rectangle 14"/>
          <p:cNvSpPr/>
          <p:nvPr/>
        </p:nvSpPr>
        <p:spPr>
          <a:xfrm>
            <a:off x="10588284" y="4181275"/>
            <a:ext cx="917027" cy="2618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HR: 4</a:t>
            </a:r>
          </a:p>
        </p:txBody>
      </p:sp>
      <p:sp>
        <p:nvSpPr>
          <p:cNvPr id="5" name="Footer Placeholder 4">
            <a:extLst>
              <a:ext uri="{FF2B5EF4-FFF2-40B4-BE49-F238E27FC236}">
                <a16:creationId xmlns:a16="http://schemas.microsoft.com/office/drawing/2014/main" id="{C86D2B61-5CB7-4F4A-BEB1-99FF7E1A5E07}"/>
              </a:ext>
            </a:extLst>
          </p:cNvPr>
          <p:cNvSpPr>
            <a:spLocks noGrp="1"/>
          </p:cNvSpPr>
          <p:nvPr>
            <p:ph type="ftr" sz="quarter" idx="3"/>
          </p:nvPr>
        </p:nvSpPr>
        <p:spPr/>
        <p:txBody>
          <a:bodyPr/>
          <a:lstStyle/>
          <a:p>
            <a:r>
              <a:rPr lang="en-US" dirty="0"/>
              <a:t>Clark HH, et al. </a:t>
            </a:r>
            <a:r>
              <a:rPr lang="en-US" i="1" dirty="0"/>
              <a:t>Blood. </a:t>
            </a:r>
            <a:r>
              <a:rPr lang="en-US" dirty="0"/>
              <a:t>2022;139(3):452-460. </a:t>
            </a:r>
          </a:p>
        </p:txBody>
      </p:sp>
    </p:spTree>
    <p:extLst>
      <p:ext uri="{BB962C8B-B14F-4D97-AF65-F5344CB8AC3E}">
        <p14:creationId xmlns:p14="http://schemas.microsoft.com/office/powerpoint/2010/main" val="1097374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947BE94F-96DA-2B63-AC20-5D2F3C306E5D}"/>
              </a:ext>
            </a:extLst>
          </p:cNvPr>
          <p:cNvSpPr>
            <a:spLocks noGrp="1"/>
          </p:cNvSpPr>
          <p:nvPr>
            <p:ph type="ftr" sz="quarter" idx="3"/>
          </p:nvPr>
        </p:nvSpPr>
        <p:spPr/>
        <p:txBody>
          <a:bodyPr/>
          <a:lstStyle/>
          <a:p>
            <a:r>
              <a:rPr lang="en-US" dirty="0"/>
              <a:t>Clark HH, et al. </a:t>
            </a:r>
            <a:r>
              <a:rPr lang="en-US" i="1" dirty="0"/>
              <a:t>Blood. </a:t>
            </a:r>
            <a:r>
              <a:rPr lang="en-US" dirty="0"/>
              <a:t>2022;139(3):452-460. </a:t>
            </a:r>
          </a:p>
        </p:txBody>
      </p:sp>
      <p:sp>
        <p:nvSpPr>
          <p:cNvPr id="2" name="Title 1"/>
          <p:cNvSpPr>
            <a:spLocks noGrp="1"/>
          </p:cNvSpPr>
          <p:nvPr>
            <p:ph type="title"/>
          </p:nvPr>
        </p:nvSpPr>
        <p:spPr/>
        <p:txBody>
          <a:bodyPr/>
          <a:lstStyle/>
          <a:p>
            <a:r>
              <a:rPr lang="en-US" dirty="0"/>
              <a:t>Therapeutic vs. Prophylactic-Dose Anticoagulation for Secondary Prophylaxis?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37345094"/>
              </p:ext>
            </p:extLst>
          </p:nvPr>
        </p:nvGraphicFramePr>
        <p:xfrm>
          <a:off x="2026674" y="2017368"/>
          <a:ext cx="8062452" cy="2900517"/>
        </p:xfrm>
        <a:graphic>
          <a:graphicData uri="http://schemas.openxmlformats.org/drawingml/2006/table">
            <a:tbl>
              <a:tblPr firstRow="1" bandRow="1">
                <a:tableStyleId>{5C22544A-7EE6-4342-B048-85BDC9FD1C3A}</a:tableStyleId>
              </a:tblPr>
              <a:tblGrid>
                <a:gridCol w="4438179">
                  <a:extLst>
                    <a:ext uri="{9D8B030D-6E8A-4147-A177-3AD203B41FA5}">
                      <a16:colId xmlns:a16="http://schemas.microsoft.com/office/drawing/2014/main" val="108830488"/>
                    </a:ext>
                  </a:extLst>
                </a:gridCol>
                <a:gridCol w="3624273">
                  <a:extLst>
                    <a:ext uri="{9D8B030D-6E8A-4147-A177-3AD203B41FA5}">
                      <a16:colId xmlns:a16="http://schemas.microsoft.com/office/drawing/2014/main" val="854943951"/>
                    </a:ext>
                  </a:extLst>
                </a:gridCol>
              </a:tblGrid>
              <a:tr h="1075998">
                <a:tc>
                  <a:txBody>
                    <a:bodyPr/>
                    <a:lstStyle/>
                    <a:p>
                      <a:pPr algn="ctr"/>
                      <a:r>
                        <a:rPr lang="en-US" sz="2000" dirty="0">
                          <a:latin typeface="Arial" panose="020B0604020202020204" pitchFamily="34" charset="0"/>
                          <a:cs typeface="Arial" panose="020B0604020202020204" pitchFamily="34" charset="0"/>
                        </a:rPr>
                        <a:t>Secondary</a:t>
                      </a:r>
                      <a:r>
                        <a:rPr lang="en-US" sz="2000" baseline="0" dirty="0">
                          <a:latin typeface="Arial" panose="020B0604020202020204" pitchFamily="34" charset="0"/>
                          <a:cs typeface="Arial" panose="020B0604020202020204" pitchFamily="34" charset="0"/>
                        </a:rPr>
                        <a:t> Prophylaxis</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latin typeface="Arial" panose="020B0604020202020204" pitchFamily="34" charset="0"/>
                          <a:cs typeface="Arial" panose="020B0604020202020204" pitchFamily="34" charset="0"/>
                        </a:rPr>
                        <a:t> Multivariable Analysis</a:t>
                      </a:r>
                    </a:p>
                    <a:p>
                      <a:pPr algn="ctr"/>
                      <a:r>
                        <a:rPr lang="en-US" sz="2000" dirty="0">
                          <a:latin typeface="Arial" panose="020B0604020202020204" pitchFamily="34" charset="0"/>
                          <a:cs typeface="Arial" panose="020B0604020202020204" pitchFamily="34" charset="0"/>
                        </a:rPr>
                        <a:t>OR (95%</a:t>
                      </a:r>
                      <a:r>
                        <a:rPr lang="en-US" sz="2000" baseline="0" dirty="0">
                          <a:latin typeface="Arial" panose="020B0604020202020204" pitchFamily="34" charset="0"/>
                          <a:cs typeface="Arial" panose="020B0604020202020204" pitchFamily="34" charset="0"/>
                        </a:rPr>
                        <a:t> CI)</a:t>
                      </a:r>
                      <a:endParaRPr lang="en-US" sz="20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81197153"/>
                  </a:ext>
                </a:extLst>
              </a:tr>
              <a:tr h="608173">
                <a:tc>
                  <a:txBody>
                    <a:bodyPr/>
                    <a:lstStyle/>
                    <a:p>
                      <a:r>
                        <a:rPr lang="en-US" sz="2000" dirty="0">
                          <a:latin typeface="Arial" panose="020B0604020202020204" pitchFamily="34" charset="0"/>
                          <a:cs typeface="Arial" panose="020B0604020202020204" pitchFamily="34" charset="0"/>
                        </a:rPr>
                        <a:t>Prophylactic</a:t>
                      </a:r>
                      <a:r>
                        <a:rPr lang="en-US" sz="2000" baseline="0" dirty="0">
                          <a:latin typeface="Arial" panose="020B0604020202020204" pitchFamily="34" charset="0"/>
                          <a:cs typeface="Arial" panose="020B0604020202020204" pitchFamily="34" charset="0"/>
                        </a:rPr>
                        <a:t> dosing</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latin typeface="Arial" panose="020B0604020202020204" pitchFamily="34" charset="0"/>
                          <a:cs typeface="Arial" panose="020B0604020202020204" pitchFamily="34" charset="0"/>
                        </a:rPr>
                        <a:t>0.6</a:t>
                      </a:r>
                      <a:r>
                        <a:rPr lang="en-US" sz="2000" baseline="0" dirty="0">
                          <a:latin typeface="Arial" panose="020B0604020202020204" pitchFamily="34" charset="0"/>
                          <a:cs typeface="Arial" panose="020B0604020202020204" pitchFamily="34" charset="0"/>
                        </a:rPr>
                        <a:t> (0.3-1.3)</a:t>
                      </a:r>
                      <a:endParaRPr lang="en-US" sz="20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520034587"/>
                  </a:ext>
                </a:extLst>
              </a:tr>
              <a:tr h="608173">
                <a:tc>
                  <a:txBody>
                    <a:bodyPr/>
                    <a:lstStyle/>
                    <a:p>
                      <a:r>
                        <a:rPr lang="en-US" sz="2000" dirty="0">
                          <a:latin typeface="Arial" panose="020B0604020202020204" pitchFamily="34" charset="0"/>
                          <a:cs typeface="Arial" panose="020B0604020202020204" pitchFamily="34" charset="0"/>
                        </a:rPr>
                        <a:t>Therapeutic</a:t>
                      </a:r>
                      <a:r>
                        <a:rPr lang="en-US" sz="2000" baseline="0" dirty="0">
                          <a:latin typeface="Arial" panose="020B0604020202020204" pitchFamily="34" charset="0"/>
                          <a:cs typeface="Arial" panose="020B0604020202020204" pitchFamily="34" charset="0"/>
                        </a:rPr>
                        <a:t> dosing</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latin typeface="Arial" panose="020B0604020202020204" pitchFamily="34" charset="0"/>
                          <a:cs typeface="Arial" panose="020B0604020202020204" pitchFamily="34" charset="0"/>
                        </a:rPr>
                        <a:t>0.35 (0.2-0.65)</a:t>
                      </a:r>
                    </a:p>
                  </a:txBody>
                  <a:tcPr anchor="ctr"/>
                </a:tc>
                <a:extLst>
                  <a:ext uri="{0D108BD9-81ED-4DB2-BD59-A6C34878D82A}">
                    <a16:rowId xmlns:a16="http://schemas.microsoft.com/office/drawing/2014/main" val="1613330548"/>
                  </a:ext>
                </a:extLst>
              </a:tr>
              <a:tr h="608173">
                <a:tc>
                  <a:txBody>
                    <a:bodyPr/>
                    <a:lstStyle/>
                    <a:p>
                      <a:r>
                        <a:rPr lang="en-US" sz="2000" dirty="0">
                          <a:latin typeface="Arial" panose="020B0604020202020204" pitchFamily="34" charset="0"/>
                          <a:cs typeface="Arial" panose="020B0604020202020204" pitchFamily="34" charset="0"/>
                        </a:rPr>
                        <a:t>No</a:t>
                      </a:r>
                      <a:r>
                        <a:rPr lang="en-US" sz="2000" baseline="0" dirty="0">
                          <a:latin typeface="Arial" panose="020B0604020202020204" pitchFamily="34" charset="0"/>
                          <a:cs typeface="Arial" panose="020B0604020202020204" pitchFamily="34" charset="0"/>
                        </a:rPr>
                        <a:t> secondary prophylaxis</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i="1" dirty="0">
                          <a:latin typeface="Arial" panose="020B0604020202020204" pitchFamily="34" charset="0"/>
                          <a:cs typeface="Arial" panose="020B0604020202020204" pitchFamily="34" charset="0"/>
                        </a:rPr>
                        <a:t>Reference</a:t>
                      </a:r>
                    </a:p>
                  </a:txBody>
                  <a:tcPr anchor="ctr"/>
                </a:tc>
                <a:extLst>
                  <a:ext uri="{0D108BD9-81ED-4DB2-BD59-A6C34878D82A}">
                    <a16:rowId xmlns:a16="http://schemas.microsoft.com/office/drawing/2014/main" val="2794015097"/>
                  </a:ext>
                </a:extLst>
              </a:tr>
            </a:tbl>
          </a:graphicData>
        </a:graphic>
      </p:graphicFrame>
      <p:sp>
        <p:nvSpPr>
          <p:cNvPr id="7" name="Rectangle 6"/>
          <p:cNvSpPr/>
          <p:nvPr/>
        </p:nvSpPr>
        <p:spPr>
          <a:xfrm>
            <a:off x="2026674" y="3070185"/>
            <a:ext cx="8062452" cy="1260987"/>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3626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Considerations</a:t>
            </a:r>
          </a:p>
        </p:txBody>
      </p:sp>
      <p:sp>
        <p:nvSpPr>
          <p:cNvPr id="3" name="Content Placeholder 2"/>
          <p:cNvSpPr>
            <a:spLocks noGrp="1"/>
          </p:cNvSpPr>
          <p:nvPr>
            <p:ph idx="1"/>
          </p:nvPr>
        </p:nvSpPr>
        <p:spPr>
          <a:xfrm>
            <a:off x="1300717" y="1392845"/>
            <a:ext cx="5078819" cy="4722477"/>
          </a:xfrm>
        </p:spPr>
        <p:txBody>
          <a:bodyPr>
            <a:noAutofit/>
          </a:bodyPr>
          <a:lstStyle/>
          <a:p>
            <a:pPr marL="0" indent="0">
              <a:spcBef>
                <a:spcPts val="600"/>
              </a:spcBef>
              <a:buNone/>
            </a:pPr>
            <a:r>
              <a:rPr lang="en-US" b="1" dirty="0">
                <a:solidFill>
                  <a:srgbClr val="C00000"/>
                </a:solidFill>
              </a:rPr>
              <a:t>Patient Education</a:t>
            </a:r>
          </a:p>
          <a:p>
            <a:pPr>
              <a:spcBef>
                <a:spcPts val="600"/>
              </a:spcBef>
            </a:pPr>
            <a:endParaRPr lang="en-US" dirty="0"/>
          </a:p>
          <a:p>
            <a:pPr>
              <a:spcBef>
                <a:spcPts val="600"/>
              </a:spcBef>
            </a:pPr>
            <a:r>
              <a:rPr lang="en-US" dirty="0"/>
              <a:t>Patient education handouts</a:t>
            </a:r>
          </a:p>
          <a:p>
            <a:pPr>
              <a:spcBef>
                <a:spcPts val="600"/>
              </a:spcBef>
            </a:pPr>
            <a:r>
              <a:rPr lang="en-US" dirty="0"/>
              <a:t>Contact information for anticoagulation team</a:t>
            </a:r>
          </a:p>
          <a:p>
            <a:pPr>
              <a:spcBef>
                <a:spcPts val="600"/>
              </a:spcBef>
            </a:pPr>
            <a:endParaRPr lang="en-US" dirty="0"/>
          </a:p>
          <a:p>
            <a:pPr marL="0" indent="0">
              <a:spcBef>
                <a:spcPts val="600"/>
              </a:spcBef>
              <a:buNone/>
            </a:pPr>
            <a:r>
              <a:rPr lang="en-US" b="1" dirty="0">
                <a:solidFill>
                  <a:srgbClr val="C00000"/>
                </a:solidFill>
              </a:rPr>
              <a:t>Adherence</a:t>
            </a:r>
          </a:p>
          <a:p>
            <a:pPr>
              <a:spcBef>
                <a:spcPts val="600"/>
              </a:spcBef>
            </a:pPr>
            <a:endParaRPr lang="en-US" dirty="0"/>
          </a:p>
          <a:p>
            <a:pPr>
              <a:spcBef>
                <a:spcPts val="600"/>
              </a:spcBef>
            </a:pPr>
            <a:r>
              <a:rPr lang="en-US" dirty="0"/>
              <a:t>Close follow up is warranted</a:t>
            </a:r>
          </a:p>
          <a:p>
            <a:pPr>
              <a:spcBef>
                <a:spcPts val="600"/>
              </a:spcBef>
            </a:pPr>
            <a:endParaRPr lang="en-US" dirty="0"/>
          </a:p>
          <a:p>
            <a:pPr marL="0" indent="0">
              <a:spcBef>
                <a:spcPts val="600"/>
              </a:spcBef>
              <a:buNone/>
            </a:pPr>
            <a:r>
              <a:rPr lang="en-US" b="1" dirty="0">
                <a:solidFill>
                  <a:srgbClr val="C00000"/>
                </a:solidFill>
              </a:rPr>
              <a:t>Medical Alert Bracelet</a:t>
            </a:r>
            <a:endParaRPr lang="en-US" dirty="0">
              <a:solidFill>
                <a:srgbClr val="C00000"/>
              </a:solidFill>
            </a:endParaRPr>
          </a:p>
          <a:p>
            <a:pPr>
              <a:spcBef>
                <a:spcPts val="600"/>
              </a:spcBef>
            </a:pPr>
            <a:endParaRPr lang="en-US" dirty="0"/>
          </a:p>
          <a:p>
            <a:pPr>
              <a:spcBef>
                <a:spcPts val="600"/>
              </a:spcBef>
            </a:pPr>
            <a:endParaRPr lang="en-US" dirty="0"/>
          </a:p>
        </p:txBody>
      </p:sp>
      <p:pic>
        <p:nvPicPr>
          <p:cNvPr id="4" name="Picture 3"/>
          <p:cNvPicPr>
            <a:picLocks noChangeAspect="1"/>
          </p:cNvPicPr>
          <p:nvPr/>
        </p:nvPicPr>
        <p:blipFill>
          <a:blip r:embed="rId3"/>
          <a:stretch>
            <a:fillRect/>
          </a:stretch>
        </p:blipFill>
        <p:spPr>
          <a:xfrm>
            <a:off x="6831453" y="1052052"/>
            <a:ext cx="3893573" cy="3721798"/>
          </a:xfrm>
          <a:prstGeom prst="rect">
            <a:avLst/>
          </a:prstGeom>
        </p:spPr>
      </p:pic>
      <p:cxnSp>
        <p:nvCxnSpPr>
          <p:cNvPr id="8" name="Straight Connector 7">
            <a:extLst>
              <a:ext uri="{FF2B5EF4-FFF2-40B4-BE49-F238E27FC236}">
                <a16:creationId xmlns:a16="http://schemas.microsoft.com/office/drawing/2014/main" id="{F113FAE9-FB0D-3AD8-95C8-B849884FA48F}"/>
              </a:ext>
            </a:extLst>
          </p:cNvPr>
          <p:cNvCxnSpPr>
            <a:cxnSpLocks/>
          </p:cNvCxnSpPr>
          <p:nvPr/>
        </p:nvCxnSpPr>
        <p:spPr>
          <a:xfrm flipH="1">
            <a:off x="6744929" y="4708050"/>
            <a:ext cx="414281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3B2D4B88-AF1B-23E0-2B7D-380B760009BB}"/>
              </a:ext>
            </a:extLst>
          </p:cNvPr>
          <p:cNvPicPr>
            <a:picLocks noChangeAspect="1"/>
          </p:cNvPicPr>
          <p:nvPr/>
        </p:nvPicPr>
        <p:blipFill>
          <a:blip r:embed="rId4"/>
          <a:stretch>
            <a:fillRect/>
          </a:stretch>
        </p:blipFill>
        <p:spPr>
          <a:xfrm>
            <a:off x="7187381" y="4750462"/>
            <a:ext cx="3254477" cy="2043917"/>
          </a:xfrm>
          <a:prstGeom prst="rect">
            <a:avLst/>
          </a:prstGeom>
        </p:spPr>
      </p:pic>
    </p:spTree>
    <p:extLst>
      <p:ext uri="{BB962C8B-B14F-4D97-AF65-F5344CB8AC3E}">
        <p14:creationId xmlns:p14="http://schemas.microsoft.com/office/powerpoint/2010/main" val="1285708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Practical Considerations</a:t>
            </a:r>
            <a:br>
              <a:rPr lang="en-US" dirty="0"/>
            </a:br>
            <a:r>
              <a:rPr lang="en-US" dirty="0">
                <a:solidFill>
                  <a:srgbClr val="C00000"/>
                </a:solidFill>
              </a:rPr>
              <a:t>Activity Restriction</a:t>
            </a:r>
          </a:p>
        </p:txBody>
      </p:sp>
      <p:pic>
        <p:nvPicPr>
          <p:cNvPr id="4" name="Picture 3"/>
          <p:cNvPicPr>
            <a:picLocks noChangeAspect="1"/>
          </p:cNvPicPr>
          <p:nvPr/>
        </p:nvPicPr>
        <p:blipFill>
          <a:blip r:embed="rId2"/>
          <a:stretch>
            <a:fillRect/>
          </a:stretch>
        </p:blipFill>
        <p:spPr>
          <a:xfrm>
            <a:off x="5862759" y="804768"/>
            <a:ext cx="5577874" cy="5815863"/>
          </a:xfrm>
          <a:prstGeom prst="rect">
            <a:avLst/>
          </a:prstGeom>
        </p:spPr>
      </p:pic>
      <p:sp>
        <p:nvSpPr>
          <p:cNvPr id="5" name="Line Callout 1 4"/>
          <p:cNvSpPr/>
          <p:nvPr/>
        </p:nvSpPr>
        <p:spPr>
          <a:xfrm>
            <a:off x="1011059" y="3221884"/>
            <a:ext cx="3075710" cy="892916"/>
          </a:xfrm>
          <a:prstGeom prst="borderCallout1">
            <a:avLst>
              <a:gd name="adj1" fmla="val 49452"/>
              <a:gd name="adj2" fmla="val 99298"/>
              <a:gd name="adj3" fmla="val 165330"/>
              <a:gd name="adj4" fmla="val 158711"/>
            </a:avLst>
          </a:prstGeom>
          <a:solidFill>
            <a:srgbClr val="516692"/>
          </a:solidFill>
          <a:ln w="19050">
            <a:solidFill>
              <a:srgbClr val="5166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Arial" panose="020B0604020202020204" pitchFamily="34" charset="0"/>
                <a:cs typeface="Arial" panose="020B0604020202020204" pitchFamily="34" charset="0"/>
              </a:rPr>
              <a:t>Avoid contact and collision sports!</a:t>
            </a:r>
          </a:p>
        </p:txBody>
      </p:sp>
    </p:spTree>
    <p:extLst>
      <p:ext uri="{BB962C8B-B14F-4D97-AF65-F5344CB8AC3E}">
        <p14:creationId xmlns:p14="http://schemas.microsoft.com/office/powerpoint/2010/main" val="3406154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F6C8774D-826D-A5A5-D654-F9DDE78BCFAF}"/>
              </a:ext>
            </a:extLst>
          </p:cNvPr>
          <p:cNvSpPr>
            <a:spLocks noGrp="1"/>
          </p:cNvSpPr>
          <p:nvPr>
            <p:ph type="ftr" sz="quarter" idx="3"/>
          </p:nvPr>
        </p:nvSpPr>
        <p:spPr/>
        <p:txBody>
          <a:bodyPr/>
          <a:lstStyle/>
          <a:p>
            <a:r>
              <a:rPr lang="da-DK" dirty="0"/>
              <a:t>Martin KA, et al. </a:t>
            </a:r>
            <a:r>
              <a:rPr lang="da-DK" i="1" dirty="0"/>
              <a:t>J Thromb Haemost. </a:t>
            </a:r>
            <a:r>
              <a:rPr lang="da-DK" dirty="0"/>
              <a:t>2021;19(8):1874-1882. </a:t>
            </a:r>
          </a:p>
        </p:txBody>
      </p:sp>
      <p:sp>
        <p:nvSpPr>
          <p:cNvPr id="2" name="Title 1"/>
          <p:cNvSpPr>
            <a:spLocks noGrp="1"/>
          </p:cNvSpPr>
          <p:nvPr>
            <p:ph type="title"/>
          </p:nvPr>
        </p:nvSpPr>
        <p:spPr/>
        <p:txBody>
          <a:bodyPr/>
          <a:lstStyle/>
          <a:p>
            <a:r>
              <a:rPr lang="en-US" dirty="0"/>
              <a:t>Practical Considerations</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solidFill>
                  <a:srgbClr val="C00000"/>
                </a:solidFill>
              </a:rPr>
              <a:t>Food Interactions</a:t>
            </a:r>
          </a:p>
          <a:p>
            <a:r>
              <a:rPr lang="en-US" dirty="0"/>
              <a:t>LMWH: No food interaction</a:t>
            </a:r>
          </a:p>
          <a:p>
            <a:r>
              <a:rPr lang="en-US" dirty="0"/>
              <a:t>VKA: Vitamin K rich foods</a:t>
            </a:r>
          </a:p>
          <a:p>
            <a:r>
              <a:rPr lang="en-US" dirty="0"/>
              <a:t>Rivaroxaban and Dabigatran: Should be taken with meals</a:t>
            </a:r>
          </a:p>
          <a:p>
            <a:endParaRPr lang="en-US" dirty="0"/>
          </a:p>
          <a:p>
            <a:pPr marL="0" indent="0">
              <a:buNone/>
            </a:pPr>
            <a:r>
              <a:rPr lang="en-US" b="1" dirty="0">
                <a:solidFill>
                  <a:srgbClr val="C00000"/>
                </a:solidFill>
              </a:rPr>
              <a:t>Renal Function</a:t>
            </a:r>
          </a:p>
          <a:p>
            <a:r>
              <a:rPr lang="en-US" dirty="0"/>
              <a:t>Phase III DOAC trials - creatinine clearance &lt; 30 mL/min for Rivaroxaban</a:t>
            </a:r>
            <a:br>
              <a:rPr lang="en-US" dirty="0"/>
            </a:br>
            <a:r>
              <a:rPr lang="en-US" dirty="0"/>
              <a:t>(&lt; 50 mL/min for Dabigatran)</a:t>
            </a:r>
          </a:p>
          <a:p>
            <a:endParaRPr lang="en-US" dirty="0"/>
          </a:p>
          <a:p>
            <a:pPr marL="0" indent="0">
              <a:buNone/>
            </a:pPr>
            <a:r>
              <a:rPr lang="en-US" b="1" dirty="0">
                <a:solidFill>
                  <a:srgbClr val="C00000"/>
                </a:solidFill>
              </a:rPr>
              <a:t>Obesity</a:t>
            </a:r>
          </a:p>
          <a:p>
            <a:r>
              <a:rPr lang="en-US" dirty="0"/>
              <a:t>ISTH - standard dose Rivaroxaban/Apixaban for adults with weight &gt; 120kg/ BMI &gt; 40 kg/m</a:t>
            </a:r>
            <a:r>
              <a:rPr lang="en-US" baseline="30000" dirty="0"/>
              <a:t>2</a:t>
            </a:r>
          </a:p>
        </p:txBody>
      </p:sp>
    </p:spTree>
    <p:extLst>
      <p:ext uri="{BB962C8B-B14F-4D97-AF65-F5344CB8AC3E}">
        <p14:creationId xmlns:p14="http://schemas.microsoft.com/office/powerpoint/2010/main" val="2856410553"/>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913</Words>
  <Application>Microsoft Office PowerPoint</Application>
  <PresentationFormat>Widescreen</PresentationFormat>
  <Paragraphs>152</Paragraphs>
  <Slides>12</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2020 Peds</vt:lpstr>
      <vt:lpstr>What Clinical Management Strategies Must be Deployed to Effectively Transition From the Acute to Post-Acute Setting When a Pediatric VTE Patient is at Risk for a Recurrent VTE?</vt:lpstr>
      <vt:lpstr>Disclaimer</vt:lpstr>
      <vt:lpstr>Choice of Agent for Secondary Thrombo-Prophylaxis </vt:lpstr>
      <vt:lpstr>Therapeutic vs. Prophylactic-Dose Anticoagulation for Secondary Prophylaxis? </vt:lpstr>
      <vt:lpstr>Therapeutic vs. Prophylactic-Dose Anticoagulation for Secondary Prophylaxis? </vt:lpstr>
      <vt:lpstr>Therapeutic vs. Prophylactic-Dose Anticoagulation for Secondary Prophylaxis? </vt:lpstr>
      <vt:lpstr>Practical Considerations</vt:lpstr>
      <vt:lpstr>Practical Considerations Activity Restriction</vt:lpstr>
      <vt:lpstr>Practical Considerations</vt:lpstr>
      <vt:lpstr>Practical Considerations  Drug Interactions</vt:lpstr>
      <vt:lpstr>Practical Considerations Anticoagulation Interruption</vt:lpstr>
      <vt:lpstr>Practical Considerations Reversal Agents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2022-06-28T20:58:01Z</dcterms:modified>
</cp:coreProperties>
</file>