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17"/>
  </p:notesMasterIdLst>
  <p:sldIdLst>
    <p:sldId id="263" r:id="rId2"/>
    <p:sldId id="256" r:id="rId3"/>
    <p:sldId id="268" r:id="rId4"/>
    <p:sldId id="674" r:id="rId5"/>
    <p:sldId id="670" r:id="rId6"/>
    <p:sldId id="437" r:id="rId7"/>
    <p:sldId id="675" r:id="rId8"/>
    <p:sldId id="677" r:id="rId9"/>
    <p:sldId id="676" r:id="rId10"/>
    <p:sldId id="678" r:id="rId11"/>
    <p:sldId id="671" r:id="rId12"/>
    <p:sldId id="660" r:id="rId13"/>
    <p:sldId id="673" r:id="rId14"/>
    <p:sldId id="672" r:id="rId15"/>
    <p:sldId id="26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26" userDrawn="1">
          <p15:clr>
            <a:srgbClr val="A4A3A4"/>
          </p15:clr>
        </p15:guide>
        <p15:guide id="2" pos="1368" userDrawn="1">
          <p15:clr>
            <a:srgbClr val="A4A3A4"/>
          </p15:clr>
        </p15:guide>
        <p15:guide id="3" pos="37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6720D8-4A8F-4172-BFD7-395804B6EF1F}" v="1" dt="2022-05-20T14:06:12.7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69" autoAdjust="0"/>
    <p:restoredTop sz="95166" autoAdjust="0"/>
  </p:normalViewPr>
  <p:slideViewPr>
    <p:cSldViewPr snapToGrid="0">
      <p:cViewPr varScale="1">
        <p:scale>
          <a:sx n="72" d="100"/>
          <a:sy n="72" d="100"/>
        </p:scale>
        <p:origin x="72" y="1344"/>
      </p:cViewPr>
      <p:guideLst>
        <p:guide orient="horz" pos="1326"/>
        <p:guide pos="1368"/>
        <p:guide pos="372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99BC7A-BB4B-4968-AA34-6F92F657B56F}" type="datetimeFigureOut">
              <a:rPr lang="en-US" smtClean="0"/>
              <a:t>6/16/2022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B41CCF-1001-4D52-BCF3-658308EC8578}" type="slidenum">
              <a:rPr lang="en-US" smtClean="0"/>
              <a:t>‹#›</a:t>
            </a:fld>
            <a:endParaRPr lang="en-US"/>
          </a:p>
        </p:txBody>
      </p:sp>
    </p:spTree>
    <p:extLst>
      <p:ext uri="{BB962C8B-B14F-4D97-AF65-F5344CB8AC3E}">
        <p14:creationId xmlns:p14="http://schemas.microsoft.com/office/powerpoint/2010/main" val="2304171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F5F6C51-596D-4AF7-B5F8-CFCFF6B20814}" type="slidenum">
              <a:rPr lang="en-US" smtClean="0"/>
              <a:t>12</a:t>
            </a:fld>
            <a:endParaRPr lang="en-US"/>
          </a:p>
        </p:txBody>
      </p:sp>
    </p:spTree>
    <p:extLst>
      <p:ext uri="{BB962C8B-B14F-4D97-AF65-F5344CB8AC3E}">
        <p14:creationId xmlns:p14="http://schemas.microsoft.com/office/powerpoint/2010/main" val="2853775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F5F6C51-596D-4AF7-B5F8-CFCFF6B20814}" type="slidenum">
              <a:rPr lang="en-US" smtClean="0"/>
              <a:t>14</a:t>
            </a:fld>
            <a:endParaRPr lang="en-US"/>
          </a:p>
        </p:txBody>
      </p:sp>
    </p:spTree>
    <p:extLst>
      <p:ext uri="{BB962C8B-B14F-4D97-AF65-F5344CB8AC3E}">
        <p14:creationId xmlns:p14="http://schemas.microsoft.com/office/powerpoint/2010/main" val="389279107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1A83E91B-0E38-457E-9D74-11EC7CF82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9" name="Picture 8">
            <a:extLst>
              <a:ext uri="{FF2B5EF4-FFF2-40B4-BE49-F238E27FC236}">
                <a16:creationId xmlns:a16="http://schemas.microsoft.com/office/drawing/2014/main" id="{8738BBDE-63E0-461E-B54F-B886F32E218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977ED46F-C931-4691-8D4C-482ED069C23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F006A481-1630-49E3-A133-2CE281B5CFB2}"/>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154324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003981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936668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5132514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DS21 Smart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Text Placeholder 7">
            <a:extLst>
              <a:ext uri="{FF2B5EF4-FFF2-40B4-BE49-F238E27FC236}">
                <a16:creationId xmlns:a16="http://schemas.microsoft.com/office/drawing/2014/main" id="{F596472F-1089-2A46-99F6-63F466E3E05E}"/>
              </a:ext>
            </a:extLst>
          </p:cNvPr>
          <p:cNvSpPr>
            <a:spLocks noGrp="1"/>
          </p:cNvSpPr>
          <p:nvPr>
            <p:ph type="body" sz="quarter" idx="14"/>
          </p:nvPr>
        </p:nvSpPr>
        <p:spPr>
          <a:xfrm>
            <a:off x="393787" y="1417320"/>
            <a:ext cx="11417215" cy="512064"/>
          </a:xfrm>
        </p:spPr>
        <p:txBody>
          <a:bodyPr>
            <a:noAutofit/>
          </a:bodyPr>
          <a:lstStyle>
            <a:lvl1pPr marL="0" indent="0">
              <a:buNone/>
              <a:defRPr sz="2600" b="1" baseline="0">
                <a:solidFill>
                  <a:schemeClr val="bg2">
                    <a:lumMod val="25000"/>
                  </a:schemeClr>
                </a:solidFill>
                <a:latin typeface="+mj-lt"/>
              </a:defRPr>
            </a:lvl1pPr>
          </a:lstStyle>
          <a:p>
            <a:pPr lvl="0"/>
            <a:r>
              <a:rPr lang="en-US"/>
              <a:t>Click to edit Master text styles</a:t>
            </a:r>
          </a:p>
        </p:txBody>
      </p:sp>
      <p:sp>
        <p:nvSpPr>
          <p:cNvPr id="8" name="Slide Number Placeholder 5">
            <a:extLst>
              <a:ext uri="{FF2B5EF4-FFF2-40B4-BE49-F238E27FC236}">
                <a16:creationId xmlns:a16="http://schemas.microsoft.com/office/drawing/2014/main" id="{AD6016C1-20EE-A64B-A691-7CDD25B7451F}"/>
              </a:ext>
            </a:extLst>
          </p:cNvPr>
          <p:cNvSpPr>
            <a:spLocks noGrp="1"/>
          </p:cNvSpPr>
          <p:nvPr>
            <p:ph type="sldNum" sz="quarter" idx="4"/>
          </p:nvPr>
        </p:nvSpPr>
        <p:spPr>
          <a:xfrm>
            <a:off x="11299372" y="6394452"/>
            <a:ext cx="511629" cy="365125"/>
          </a:xfrm>
          <a:prstGeom prst="rect">
            <a:avLst/>
          </a:prstGeom>
        </p:spPr>
        <p:txBody>
          <a:bodyPr vert="horz" lIns="91440" tIns="45720" rIns="91440" bIns="45720" rtlCol="0" anchor="ctr"/>
          <a:lstStyle>
            <a:lvl1pPr algn="r">
              <a:defRPr sz="1100" b="0" i="0">
                <a:solidFill>
                  <a:schemeClr val="bg2">
                    <a:lumMod val="75000"/>
                  </a:schemeClr>
                </a:solidFill>
                <a:latin typeface="Avenir Next" panose="020B0503020202020204" pitchFamily="34" charset="0"/>
              </a:defRPr>
            </a:lvl1pPr>
          </a:lstStyle>
          <a:p>
            <a:fld id="{3DD6D207-68F7-AA4A-81C0-957FF09C5DC7}" type="slidenum">
              <a:rPr lang="en-US" smtClean="0"/>
              <a:t>‹#›</a:t>
            </a:fld>
            <a:endParaRPr lang="en-US"/>
          </a:p>
        </p:txBody>
      </p:sp>
    </p:spTree>
    <p:extLst>
      <p:ext uri="{BB962C8B-B14F-4D97-AF65-F5344CB8AC3E}">
        <p14:creationId xmlns:p14="http://schemas.microsoft.com/office/powerpoint/2010/main" val="2607695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DC987743-EBB5-492F-8DB2-3B5E732581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55DF39AA-05FC-471D-A96F-318DD40C8962}"/>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1FB1E669-C51E-4424-905A-F8B0611E1A3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8953675E-76F4-48A7-A502-2F787169CC31}"/>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952289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395030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96541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93652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1010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2"/>
              </a:buClr>
              <a:buFont typeface="Arial" panose="020B0604020202020204" pitchFamily="34" charset="0"/>
              <a:buChar char="•"/>
              <a:defRPr/>
            </a:lvl1pPr>
            <a:lvl2pPr marL="685800" indent="-228600">
              <a:buClr>
                <a:schemeClr val="accent2"/>
              </a:buClr>
              <a:buFont typeface="Arial" panose="020B0604020202020204" pitchFamily="34" charset="0"/>
              <a:buChar char="•"/>
              <a:defRPr/>
            </a:lvl2pPr>
            <a:lvl3pPr marL="1143000" indent="-228600">
              <a:buClr>
                <a:schemeClr val="accent2"/>
              </a:buClr>
              <a:buFont typeface="Arial" panose="020B0604020202020204" pitchFamily="34" charset="0"/>
              <a:buChar char="•"/>
              <a:defRPr/>
            </a:lvl3pPr>
            <a:lvl4pPr marL="1600200" indent="-228600">
              <a:buClr>
                <a:schemeClr val="accent2"/>
              </a:buClr>
              <a:buFont typeface="Arial" panose="020B0604020202020204" pitchFamily="34" charset="0"/>
              <a:buChar char="•"/>
              <a:defRPr/>
            </a:lvl4pPr>
            <a:lvl5pPr marL="2057400" indent="-228600">
              <a:buClr>
                <a:schemeClr val="accent2"/>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84639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695416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131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8540BD09-B14B-4B0C-B8CE-38402C9123A6}"/>
              </a:ext>
            </a:extLst>
          </p:cNvPr>
          <p:cNvSpPr/>
          <p:nvPr/>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ACD7140-D735-4645-B9B8-EF425968E740}"/>
              </a:ext>
            </a:extLst>
          </p:cNvPr>
          <p:cNvSpPr/>
          <p:nvPr userDrawn="1"/>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650965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4"/>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1E8257F-5419-9169-DC71-B2AFB45D6FB0}"/>
              </a:ext>
            </a:extLst>
          </p:cNvPr>
          <p:cNvSpPr>
            <a:spLocks noGrp="1"/>
          </p:cNvSpPr>
          <p:nvPr>
            <p:ph type="title"/>
          </p:nvPr>
        </p:nvSpPr>
        <p:spPr>
          <a:xfrm>
            <a:off x="609601" y="1839473"/>
            <a:ext cx="11029626" cy="2608541"/>
          </a:xfrm>
        </p:spPr>
        <p:txBody>
          <a:bodyPr>
            <a:noAutofit/>
          </a:bodyPr>
          <a:lstStyle/>
          <a:p>
            <a:r>
              <a:rPr lang="en-US" sz="3400" dirty="0"/>
              <a:t>Case Study: 12-Year-Old Hospitalized ALL Patient Develops a VTE and is on Day 3 of UFH Therapy –</a:t>
            </a:r>
            <a:br>
              <a:rPr lang="en-US" sz="1400" dirty="0"/>
            </a:br>
            <a:r>
              <a:rPr lang="en-US" sz="3400" dirty="0"/>
              <a:t>How Do You Handle the Acute Care and Transition?</a:t>
            </a:r>
            <a:br>
              <a:rPr lang="en-US" sz="3400" dirty="0"/>
            </a:br>
            <a:endParaRPr lang="en-US" sz="3400" dirty="0"/>
          </a:p>
        </p:txBody>
      </p:sp>
      <p:sp>
        <p:nvSpPr>
          <p:cNvPr id="3" name="Content Placeholder 2">
            <a:extLst>
              <a:ext uri="{FF2B5EF4-FFF2-40B4-BE49-F238E27FC236}">
                <a16:creationId xmlns:a16="http://schemas.microsoft.com/office/drawing/2014/main" id="{AC1B31C6-B324-4CB2-8DA4-FB54DF27578B}"/>
              </a:ext>
            </a:extLst>
          </p:cNvPr>
          <p:cNvSpPr>
            <a:spLocks noGrp="1"/>
          </p:cNvSpPr>
          <p:nvPr>
            <p:ph type="body" idx="1"/>
          </p:nvPr>
        </p:nvSpPr>
        <p:spPr>
          <a:xfrm>
            <a:off x="609601" y="4188776"/>
            <a:ext cx="10515600" cy="2268537"/>
          </a:xfrm>
        </p:spPr>
        <p:txBody>
          <a:bodyPr>
            <a:normAutofit fontScale="85000" lnSpcReduction="20000"/>
          </a:bodyPr>
          <a:lstStyle/>
          <a:p>
            <a:pPr marL="0" indent="0" algn="l">
              <a:buNone/>
            </a:pPr>
            <a:r>
              <a:rPr lang="en-US" sz="1800" dirty="0"/>
              <a:t>Julie </a:t>
            </a:r>
            <a:r>
              <a:rPr lang="en-US" sz="1800" dirty="0" err="1"/>
              <a:t>Jaffray</a:t>
            </a:r>
            <a:r>
              <a:rPr lang="en-US" sz="1800" dirty="0"/>
              <a:t>, MD, MS</a:t>
            </a:r>
          </a:p>
          <a:p>
            <a:pPr marL="0" indent="0" algn="l">
              <a:buNone/>
            </a:pPr>
            <a:r>
              <a:rPr lang="en-US" sz="1800" dirty="0"/>
              <a:t>Assistant Professor of Clinical Pediatrics</a:t>
            </a:r>
          </a:p>
          <a:p>
            <a:pPr marL="0" indent="0" algn="l">
              <a:buNone/>
            </a:pPr>
            <a:r>
              <a:rPr lang="en-US" sz="1800" dirty="0"/>
              <a:t>Thrombosis Program Director</a:t>
            </a:r>
          </a:p>
          <a:p>
            <a:pPr marL="0" indent="0" algn="l">
              <a:buNone/>
            </a:pPr>
            <a:r>
              <a:rPr lang="en-US" sz="1800" dirty="0"/>
              <a:t>Associate Clinical Director of Hematology</a:t>
            </a:r>
          </a:p>
          <a:p>
            <a:pPr marL="0" indent="0" algn="l">
              <a:buNone/>
            </a:pPr>
            <a:r>
              <a:rPr lang="en-US" sz="1800" dirty="0"/>
              <a:t>Children's Center for Cancer and Blood Diseases</a:t>
            </a:r>
          </a:p>
          <a:p>
            <a:pPr marL="0" indent="0" algn="l">
              <a:buNone/>
            </a:pPr>
            <a:r>
              <a:rPr lang="en-US" sz="1800" dirty="0"/>
              <a:t>Children's Hospital Los Angeles</a:t>
            </a:r>
          </a:p>
          <a:p>
            <a:pPr marL="0" indent="0" algn="l">
              <a:buNone/>
            </a:pPr>
            <a:r>
              <a:rPr lang="en-US" sz="1800" dirty="0"/>
              <a:t>Los Angeles, CA</a:t>
            </a:r>
          </a:p>
        </p:txBody>
      </p:sp>
    </p:spTree>
    <p:extLst>
      <p:ext uri="{BB962C8B-B14F-4D97-AF65-F5344CB8AC3E}">
        <p14:creationId xmlns:p14="http://schemas.microsoft.com/office/powerpoint/2010/main" val="3222931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29884CA1-2DBC-A8DE-9D57-9276095B745D}"/>
              </a:ext>
            </a:extLst>
          </p:cNvPr>
          <p:cNvGrpSpPr/>
          <p:nvPr/>
        </p:nvGrpSpPr>
        <p:grpSpPr>
          <a:xfrm>
            <a:off x="1015053" y="1723977"/>
            <a:ext cx="4193942" cy="1104531"/>
            <a:chOff x="1015053" y="1723977"/>
            <a:chExt cx="4193942" cy="1104531"/>
          </a:xfrm>
        </p:grpSpPr>
        <p:sp>
          <p:nvSpPr>
            <p:cNvPr id="14" name="Freeform 29">
              <a:extLst>
                <a:ext uri="{FF2B5EF4-FFF2-40B4-BE49-F238E27FC236}">
                  <a16:creationId xmlns:a16="http://schemas.microsoft.com/office/drawing/2014/main" id="{15B476D7-7321-B058-615D-FB0E0D45AB0F}"/>
                </a:ext>
              </a:extLst>
            </p:cNvPr>
            <p:cNvSpPr/>
            <p:nvPr/>
          </p:nvSpPr>
          <p:spPr bwMode="auto">
            <a:xfrm>
              <a:off x="1015053" y="2125435"/>
              <a:ext cx="4193942" cy="703073"/>
            </a:xfrm>
            <a:custGeom>
              <a:avLst/>
              <a:gdLst>
                <a:gd name="connsiteX0" fmla="*/ 0 w 3381624"/>
                <a:gd name="connsiteY0" fmla="*/ 0 h 668609"/>
                <a:gd name="connsiteX1" fmla="*/ 3381624 w 3381624"/>
                <a:gd name="connsiteY1" fmla="*/ 0 h 668609"/>
                <a:gd name="connsiteX2" fmla="*/ 3381624 w 3381624"/>
                <a:gd name="connsiteY2" fmla="*/ 668609 h 668609"/>
                <a:gd name="connsiteX3" fmla="*/ 0 w 3381624"/>
                <a:gd name="connsiteY3" fmla="*/ 668609 h 668609"/>
                <a:gd name="connsiteX4" fmla="*/ 0 w 3381624"/>
                <a:gd name="connsiteY4" fmla="*/ 0 h 668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1624" h="668609">
                  <a:moveTo>
                    <a:pt x="0" y="0"/>
                  </a:moveTo>
                  <a:lnTo>
                    <a:pt x="3381624" y="0"/>
                  </a:lnTo>
                  <a:lnTo>
                    <a:pt x="3381624" y="668609"/>
                  </a:lnTo>
                  <a:lnTo>
                    <a:pt x="0" y="6686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143156" tIns="33867" rIns="189653" bIns="33867" spcCol="1270"/>
            <a:lstStyle/>
            <a:p>
              <a:pPr marL="139266" lvl="1" indent="-137154" defTabSz="1185245">
                <a:spcAft>
                  <a:spcPts val="300"/>
                </a:spcAft>
                <a:buFont typeface="Arial" charset="0"/>
                <a:buChar char="•"/>
                <a:defRPr/>
              </a:pPr>
              <a:r>
                <a:rPr lang="en-US" sz="1600" dirty="0">
                  <a:solidFill>
                    <a:schemeClr val="bg2">
                      <a:lumMod val="25000"/>
                    </a:schemeClr>
                  </a:solidFill>
                </a:rPr>
                <a:t>Short t</a:t>
              </a:r>
              <a:r>
                <a:rPr lang="en-US" sz="1600" baseline="-25000" dirty="0">
                  <a:solidFill>
                    <a:schemeClr val="bg2">
                      <a:lumMod val="25000"/>
                    </a:schemeClr>
                  </a:solidFill>
                </a:rPr>
                <a:t>1/2</a:t>
              </a:r>
            </a:p>
            <a:p>
              <a:pPr marL="139266" lvl="1" indent="-137154" defTabSz="1185245">
                <a:spcAft>
                  <a:spcPts val="300"/>
                </a:spcAft>
                <a:buFont typeface="Arial" charset="0"/>
                <a:buChar char="•"/>
                <a:defRPr/>
              </a:pPr>
              <a:r>
                <a:rPr lang="en-US" sz="1600" dirty="0">
                  <a:solidFill>
                    <a:schemeClr val="bg2">
                      <a:lumMod val="25000"/>
                    </a:schemeClr>
                  </a:solidFill>
                </a:rPr>
                <a:t>Reversal agent</a:t>
              </a:r>
            </a:p>
            <a:p>
              <a:pPr marL="139266" lvl="1" indent="-137154" defTabSz="1185245">
                <a:spcAft>
                  <a:spcPts val="300"/>
                </a:spcAft>
                <a:buFont typeface="Arial" charset="0"/>
                <a:buChar char="•"/>
                <a:defRPr/>
              </a:pPr>
              <a:r>
                <a:rPr lang="en-US" sz="1600" dirty="0">
                  <a:solidFill>
                    <a:schemeClr val="bg2">
                      <a:lumMod val="25000"/>
                    </a:schemeClr>
                  </a:solidFill>
                </a:rPr>
                <a:t>Dependent on AT-low in neonates</a:t>
              </a:r>
            </a:p>
            <a:p>
              <a:pPr marL="139266" lvl="1" indent="-137154" defTabSz="1185245">
                <a:spcAft>
                  <a:spcPts val="300"/>
                </a:spcAft>
                <a:buFont typeface="Arial" charset="0"/>
                <a:buChar char="•"/>
                <a:defRPr/>
              </a:pPr>
              <a:r>
                <a:rPr lang="en-US" sz="1600" dirty="0">
                  <a:solidFill>
                    <a:schemeClr val="bg2">
                      <a:lumMod val="25000"/>
                    </a:schemeClr>
                  </a:solidFill>
                </a:rPr>
                <a:t>Increased binding to non-heparin proteins-children &lt; 1 year</a:t>
              </a:r>
            </a:p>
            <a:p>
              <a:pPr marL="139266" lvl="1" indent="-137154" defTabSz="1185245">
                <a:spcAft>
                  <a:spcPts val="300"/>
                </a:spcAft>
                <a:buFont typeface="Arial" charset="0"/>
                <a:buChar char="•"/>
                <a:defRPr/>
              </a:pPr>
              <a:r>
                <a:rPr lang="en-US" sz="1600" dirty="0">
                  <a:solidFill>
                    <a:schemeClr val="bg2">
                      <a:lumMod val="25000"/>
                    </a:schemeClr>
                  </a:solidFill>
                </a:rPr>
                <a:t>Heparin induced thrombocytopenia (HIT)</a:t>
              </a:r>
            </a:p>
          </p:txBody>
        </p:sp>
        <p:sp>
          <p:nvSpPr>
            <p:cNvPr id="15" name="Rounded Rectangle 7">
              <a:extLst>
                <a:ext uri="{FF2B5EF4-FFF2-40B4-BE49-F238E27FC236}">
                  <a16:creationId xmlns:a16="http://schemas.microsoft.com/office/drawing/2014/main" id="{44BE6CC5-63DE-6D2E-6495-3DFFEB6DC72A}"/>
                </a:ext>
              </a:extLst>
            </p:cNvPr>
            <p:cNvSpPr/>
            <p:nvPr/>
          </p:nvSpPr>
          <p:spPr>
            <a:xfrm>
              <a:off x="1015054" y="1723977"/>
              <a:ext cx="4023722" cy="41140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r>
                <a:rPr lang="en-US" sz="2000" b="1" dirty="0">
                  <a:solidFill>
                    <a:schemeClr val="bg1"/>
                  </a:solidFill>
                  <a:latin typeface="+mj-lt"/>
                </a:rPr>
                <a:t>Unfractionated Heparin</a:t>
              </a:r>
            </a:p>
          </p:txBody>
        </p:sp>
      </p:grpSp>
      <p:grpSp>
        <p:nvGrpSpPr>
          <p:cNvPr id="26" name="Group 25">
            <a:extLst>
              <a:ext uri="{FF2B5EF4-FFF2-40B4-BE49-F238E27FC236}">
                <a16:creationId xmlns:a16="http://schemas.microsoft.com/office/drawing/2014/main" id="{7DDA0EC0-B463-6C42-895F-BB861735FC5A}"/>
              </a:ext>
            </a:extLst>
          </p:cNvPr>
          <p:cNvGrpSpPr/>
          <p:nvPr/>
        </p:nvGrpSpPr>
        <p:grpSpPr>
          <a:xfrm>
            <a:off x="1015053" y="4170355"/>
            <a:ext cx="4023723" cy="1104531"/>
            <a:chOff x="914399" y="1558472"/>
            <a:chExt cx="4733831" cy="2135444"/>
          </a:xfrm>
        </p:grpSpPr>
        <p:sp>
          <p:nvSpPr>
            <p:cNvPr id="27" name="Freeform 26">
              <a:extLst>
                <a:ext uri="{FF2B5EF4-FFF2-40B4-BE49-F238E27FC236}">
                  <a16:creationId xmlns:a16="http://schemas.microsoft.com/office/drawing/2014/main" id="{FC83127D-9E96-504B-BBDD-9431293A8FA0}"/>
                </a:ext>
              </a:extLst>
            </p:cNvPr>
            <p:cNvSpPr/>
            <p:nvPr/>
          </p:nvSpPr>
          <p:spPr bwMode="auto">
            <a:xfrm>
              <a:off x="914399" y="2334631"/>
              <a:ext cx="4733829" cy="1359285"/>
            </a:xfrm>
            <a:custGeom>
              <a:avLst/>
              <a:gdLst>
                <a:gd name="connsiteX0" fmla="*/ 0 w 3381624"/>
                <a:gd name="connsiteY0" fmla="*/ 0 h 668609"/>
                <a:gd name="connsiteX1" fmla="*/ 3381624 w 3381624"/>
                <a:gd name="connsiteY1" fmla="*/ 0 h 668609"/>
                <a:gd name="connsiteX2" fmla="*/ 3381624 w 3381624"/>
                <a:gd name="connsiteY2" fmla="*/ 668609 h 668609"/>
                <a:gd name="connsiteX3" fmla="*/ 0 w 3381624"/>
                <a:gd name="connsiteY3" fmla="*/ 668609 h 668609"/>
                <a:gd name="connsiteX4" fmla="*/ 0 w 3381624"/>
                <a:gd name="connsiteY4" fmla="*/ 0 h 668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1624" h="668609">
                  <a:moveTo>
                    <a:pt x="0" y="0"/>
                  </a:moveTo>
                  <a:lnTo>
                    <a:pt x="3381624" y="0"/>
                  </a:lnTo>
                  <a:lnTo>
                    <a:pt x="3381624" y="668609"/>
                  </a:lnTo>
                  <a:lnTo>
                    <a:pt x="0" y="6686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143156" tIns="33867" rIns="189653" bIns="33867" spcCol="1270"/>
            <a:lstStyle/>
            <a:p>
              <a:pPr marL="139266" lvl="1" indent="-137154" defTabSz="1185245">
                <a:spcAft>
                  <a:spcPts val="300"/>
                </a:spcAft>
                <a:buFont typeface="Arial" charset="0"/>
                <a:buChar char="•"/>
                <a:defRPr/>
              </a:pPr>
              <a:r>
                <a:rPr lang="en-US" sz="1600" dirty="0">
                  <a:solidFill>
                    <a:schemeClr val="bg2">
                      <a:lumMod val="25000"/>
                    </a:schemeClr>
                  </a:solidFill>
                </a:rPr>
                <a:t>Less dependent on AT</a:t>
              </a:r>
            </a:p>
            <a:p>
              <a:pPr marL="139266" lvl="1" indent="-137154" defTabSz="1185245">
                <a:spcAft>
                  <a:spcPts val="300"/>
                </a:spcAft>
                <a:buFont typeface="Arial" charset="0"/>
                <a:buChar char="•"/>
                <a:defRPr/>
              </a:pPr>
              <a:r>
                <a:rPr lang="en-US" sz="1600" dirty="0">
                  <a:solidFill>
                    <a:schemeClr val="bg2">
                      <a:lumMod val="25000"/>
                    </a:schemeClr>
                  </a:solidFill>
                </a:rPr>
                <a:t>More predictable response</a:t>
              </a:r>
            </a:p>
            <a:p>
              <a:pPr marL="139266" lvl="1" indent="-137154" defTabSz="1185245">
                <a:spcAft>
                  <a:spcPts val="300"/>
                </a:spcAft>
                <a:buFont typeface="Arial" charset="0"/>
                <a:buChar char="•"/>
                <a:defRPr/>
              </a:pPr>
              <a:r>
                <a:rPr lang="en-US" sz="1600" dirty="0">
                  <a:solidFill>
                    <a:schemeClr val="bg2">
                      <a:lumMod val="25000"/>
                    </a:schemeClr>
                  </a:solidFill>
                </a:rPr>
                <a:t>Subcutaneous administration</a:t>
              </a:r>
            </a:p>
            <a:p>
              <a:pPr marL="139266" lvl="1" indent="-137154" defTabSz="1185245">
                <a:spcAft>
                  <a:spcPts val="300"/>
                </a:spcAft>
                <a:buFont typeface="Arial" charset="0"/>
                <a:buChar char="•"/>
                <a:defRPr/>
              </a:pPr>
              <a:r>
                <a:rPr lang="en-US" sz="1600" dirty="0">
                  <a:solidFill>
                    <a:schemeClr val="bg2">
                      <a:lumMod val="25000"/>
                    </a:schemeClr>
                  </a:solidFill>
                </a:rPr>
                <a:t>Drug monitoring required</a:t>
              </a:r>
            </a:p>
          </p:txBody>
        </p:sp>
        <p:sp>
          <p:nvSpPr>
            <p:cNvPr id="40" name="Rounded Rectangle 39">
              <a:extLst>
                <a:ext uri="{FF2B5EF4-FFF2-40B4-BE49-F238E27FC236}">
                  <a16:creationId xmlns:a16="http://schemas.microsoft.com/office/drawing/2014/main" id="{CCDD5306-B1C9-1C47-B2CE-7ACC79F85272}"/>
                </a:ext>
              </a:extLst>
            </p:cNvPr>
            <p:cNvSpPr/>
            <p:nvPr/>
          </p:nvSpPr>
          <p:spPr>
            <a:xfrm>
              <a:off x="914400" y="1558472"/>
              <a:ext cx="4733830" cy="79692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r>
                <a:rPr lang="en-US" sz="2000" b="1" dirty="0">
                  <a:solidFill>
                    <a:schemeClr val="bg1"/>
                  </a:solidFill>
                  <a:latin typeface="+mj-lt"/>
                </a:rPr>
                <a:t>Low Molecular Weight Heparin</a:t>
              </a:r>
            </a:p>
          </p:txBody>
        </p:sp>
      </p:grpSp>
      <p:sp>
        <p:nvSpPr>
          <p:cNvPr id="4" name="Title 3">
            <a:extLst>
              <a:ext uri="{FF2B5EF4-FFF2-40B4-BE49-F238E27FC236}">
                <a16:creationId xmlns:a16="http://schemas.microsoft.com/office/drawing/2014/main" id="{06B0BE52-223F-6849-A334-0C0A8DA73C80}"/>
              </a:ext>
            </a:extLst>
          </p:cNvPr>
          <p:cNvSpPr>
            <a:spLocks noGrp="1"/>
          </p:cNvSpPr>
          <p:nvPr>
            <p:ph type="title"/>
          </p:nvPr>
        </p:nvSpPr>
        <p:spPr/>
        <p:txBody>
          <a:bodyPr/>
          <a:lstStyle/>
          <a:p>
            <a:r>
              <a:rPr lang="en-US" dirty="0"/>
              <a:t>Standard Treatment Choices</a:t>
            </a:r>
          </a:p>
        </p:txBody>
      </p:sp>
      <p:grpSp>
        <p:nvGrpSpPr>
          <p:cNvPr id="6" name="Group 5">
            <a:extLst>
              <a:ext uri="{FF2B5EF4-FFF2-40B4-BE49-F238E27FC236}">
                <a16:creationId xmlns:a16="http://schemas.microsoft.com/office/drawing/2014/main" id="{8A8CAA36-E1A6-1F9F-5B0A-F197C7C7F078}"/>
              </a:ext>
            </a:extLst>
          </p:cNvPr>
          <p:cNvGrpSpPr/>
          <p:nvPr/>
        </p:nvGrpSpPr>
        <p:grpSpPr>
          <a:xfrm>
            <a:off x="6865269" y="1723977"/>
            <a:ext cx="4282189" cy="1104531"/>
            <a:chOff x="6865269" y="1723977"/>
            <a:chExt cx="4282189" cy="1104531"/>
          </a:xfrm>
        </p:grpSpPr>
        <p:sp>
          <p:nvSpPr>
            <p:cNvPr id="16" name="Freeform 41">
              <a:extLst>
                <a:ext uri="{FF2B5EF4-FFF2-40B4-BE49-F238E27FC236}">
                  <a16:creationId xmlns:a16="http://schemas.microsoft.com/office/drawing/2014/main" id="{8A7346FB-D67B-BDEC-27AE-D97128EE8049}"/>
                </a:ext>
              </a:extLst>
            </p:cNvPr>
            <p:cNvSpPr/>
            <p:nvPr/>
          </p:nvSpPr>
          <p:spPr bwMode="auto">
            <a:xfrm>
              <a:off x="6865269" y="2125435"/>
              <a:ext cx="4282189" cy="703073"/>
            </a:xfrm>
            <a:custGeom>
              <a:avLst/>
              <a:gdLst>
                <a:gd name="connsiteX0" fmla="*/ 0 w 3381624"/>
                <a:gd name="connsiteY0" fmla="*/ 0 h 668609"/>
                <a:gd name="connsiteX1" fmla="*/ 3381624 w 3381624"/>
                <a:gd name="connsiteY1" fmla="*/ 0 h 668609"/>
                <a:gd name="connsiteX2" fmla="*/ 3381624 w 3381624"/>
                <a:gd name="connsiteY2" fmla="*/ 668609 h 668609"/>
                <a:gd name="connsiteX3" fmla="*/ 0 w 3381624"/>
                <a:gd name="connsiteY3" fmla="*/ 668609 h 668609"/>
                <a:gd name="connsiteX4" fmla="*/ 0 w 3381624"/>
                <a:gd name="connsiteY4" fmla="*/ 0 h 668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1624" h="668609">
                  <a:moveTo>
                    <a:pt x="0" y="0"/>
                  </a:moveTo>
                  <a:lnTo>
                    <a:pt x="3381624" y="0"/>
                  </a:lnTo>
                  <a:lnTo>
                    <a:pt x="3381624" y="668609"/>
                  </a:lnTo>
                  <a:lnTo>
                    <a:pt x="0" y="6686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143156" tIns="33867" rIns="189653" bIns="33867" spcCol="1270"/>
            <a:lstStyle/>
            <a:p>
              <a:pPr marL="139266" lvl="1" indent="-137154" defTabSz="1185245">
                <a:spcAft>
                  <a:spcPts val="300"/>
                </a:spcAft>
                <a:buFont typeface="Arial" charset="0"/>
                <a:buChar char="•"/>
                <a:defRPr/>
              </a:pPr>
              <a:r>
                <a:rPr lang="en-US" sz="1600" dirty="0">
                  <a:solidFill>
                    <a:schemeClr val="bg2">
                      <a:lumMod val="25000"/>
                    </a:schemeClr>
                  </a:solidFill>
                </a:rPr>
                <a:t>Oral</a:t>
              </a:r>
            </a:p>
            <a:p>
              <a:pPr marL="139266" lvl="1" indent="-137154" defTabSz="1185245">
                <a:spcAft>
                  <a:spcPts val="300"/>
                </a:spcAft>
                <a:buFont typeface="Arial" charset="0"/>
                <a:buChar char="•"/>
                <a:defRPr/>
              </a:pPr>
              <a:r>
                <a:rPr lang="en-US" sz="1600" dirty="0">
                  <a:solidFill>
                    <a:schemeClr val="bg2">
                      <a:lumMod val="25000"/>
                    </a:schemeClr>
                  </a:solidFill>
                </a:rPr>
                <a:t>Multiple drug and food interactions</a:t>
              </a:r>
            </a:p>
            <a:p>
              <a:pPr marL="139266" lvl="1" indent="-137154" defTabSz="1185245">
                <a:spcAft>
                  <a:spcPts val="300"/>
                </a:spcAft>
                <a:buFont typeface="Arial" charset="0"/>
                <a:buChar char="•"/>
                <a:defRPr/>
              </a:pPr>
              <a:r>
                <a:rPr lang="en-US" sz="1600" dirty="0">
                  <a:solidFill>
                    <a:schemeClr val="bg2">
                      <a:lumMod val="25000"/>
                    </a:schemeClr>
                  </a:solidFill>
                </a:rPr>
                <a:t>Decreased thrombin generation in children; INR may not be equivalent</a:t>
              </a:r>
            </a:p>
            <a:p>
              <a:pPr marL="139266" lvl="1" indent="-137154" defTabSz="1185245">
                <a:spcAft>
                  <a:spcPts val="300"/>
                </a:spcAft>
                <a:buFont typeface="Arial" charset="0"/>
                <a:buChar char="•"/>
                <a:defRPr/>
              </a:pPr>
              <a:r>
                <a:rPr lang="en-US" sz="1600" dirty="0">
                  <a:solidFill>
                    <a:schemeClr val="bg2">
                      <a:lumMod val="25000"/>
                    </a:schemeClr>
                  </a:solidFill>
                </a:rPr>
                <a:t>Milk-based formula: high levels Vitamin K</a:t>
              </a:r>
            </a:p>
            <a:p>
              <a:pPr marL="139266" lvl="1" indent="-137154" defTabSz="1185245">
                <a:spcAft>
                  <a:spcPts val="300"/>
                </a:spcAft>
                <a:buFont typeface="Arial" charset="0"/>
                <a:buChar char="•"/>
                <a:defRPr/>
              </a:pPr>
              <a:r>
                <a:rPr lang="en-US" sz="1600" dirty="0">
                  <a:solidFill>
                    <a:schemeClr val="bg2">
                      <a:lumMod val="25000"/>
                    </a:schemeClr>
                  </a:solidFill>
                </a:rPr>
                <a:t>Drug monitoring </a:t>
              </a:r>
            </a:p>
          </p:txBody>
        </p:sp>
        <p:sp>
          <p:nvSpPr>
            <p:cNvPr id="17" name="Rounded Rectangle 42">
              <a:extLst>
                <a:ext uri="{FF2B5EF4-FFF2-40B4-BE49-F238E27FC236}">
                  <a16:creationId xmlns:a16="http://schemas.microsoft.com/office/drawing/2014/main" id="{E51EF4B8-40F9-69C2-294A-28050B5F648D}"/>
                </a:ext>
              </a:extLst>
            </p:cNvPr>
            <p:cNvSpPr/>
            <p:nvPr/>
          </p:nvSpPr>
          <p:spPr>
            <a:xfrm>
              <a:off x="6865270" y="1723977"/>
              <a:ext cx="4023722" cy="411404"/>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r>
                <a:rPr lang="en-US" sz="2000" b="1" dirty="0">
                  <a:solidFill>
                    <a:schemeClr val="bg1"/>
                  </a:solidFill>
                  <a:latin typeface="+mj-lt"/>
                </a:rPr>
                <a:t>Vitamin K Antagonists</a:t>
              </a:r>
            </a:p>
          </p:txBody>
        </p:sp>
      </p:grpSp>
      <p:sp>
        <p:nvSpPr>
          <p:cNvPr id="2" name="Rectangle 1">
            <a:extLst>
              <a:ext uri="{FF2B5EF4-FFF2-40B4-BE49-F238E27FC236}">
                <a16:creationId xmlns:a16="http://schemas.microsoft.com/office/drawing/2014/main" id="{CDF0CCA6-95A6-375C-0D36-3759EDE5BFB8}"/>
              </a:ext>
            </a:extLst>
          </p:cNvPr>
          <p:cNvSpPr/>
          <p:nvPr/>
        </p:nvSpPr>
        <p:spPr>
          <a:xfrm>
            <a:off x="0" y="0"/>
            <a:ext cx="12192000" cy="6858000"/>
          </a:xfrm>
          <a:prstGeom prst="rect">
            <a:avLst/>
          </a:prstGeom>
          <a:solidFill>
            <a:srgbClr val="00000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5AE98B9-D338-9C14-4E30-7B5F0642D404}"/>
              </a:ext>
            </a:extLst>
          </p:cNvPr>
          <p:cNvSpPr/>
          <p:nvPr/>
        </p:nvSpPr>
        <p:spPr>
          <a:xfrm>
            <a:off x="6651534" y="3961787"/>
            <a:ext cx="4455657" cy="19183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a:extLst>
              <a:ext uri="{FF2B5EF4-FFF2-40B4-BE49-F238E27FC236}">
                <a16:creationId xmlns:a16="http://schemas.microsoft.com/office/drawing/2014/main" id="{F17029D4-5246-D741-BB1A-A590D9FBC8DF}"/>
              </a:ext>
            </a:extLst>
          </p:cNvPr>
          <p:cNvGrpSpPr/>
          <p:nvPr/>
        </p:nvGrpSpPr>
        <p:grpSpPr>
          <a:xfrm>
            <a:off x="6865269" y="4170355"/>
            <a:ext cx="4023723" cy="1104531"/>
            <a:chOff x="914399" y="1558472"/>
            <a:chExt cx="4733831" cy="2135444"/>
          </a:xfrm>
        </p:grpSpPr>
        <p:sp>
          <p:nvSpPr>
            <p:cNvPr id="19" name="Freeform 44">
              <a:extLst>
                <a:ext uri="{FF2B5EF4-FFF2-40B4-BE49-F238E27FC236}">
                  <a16:creationId xmlns:a16="http://schemas.microsoft.com/office/drawing/2014/main" id="{0977A288-E3B0-C3B6-E298-DE490E93ABD9}"/>
                </a:ext>
              </a:extLst>
            </p:cNvPr>
            <p:cNvSpPr/>
            <p:nvPr/>
          </p:nvSpPr>
          <p:spPr bwMode="auto">
            <a:xfrm>
              <a:off x="914399" y="2334631"/>
              <a:ext cx="4733829" cy="1359285"/>
            </a:xfrm>
            <a:custGeom>
              <a:avLst/>
              <a:gdLst>
                <a:gd name="connsiteX0" fmla="*/ 0 w 3381624"/>
                <a:gd name="connsiteY0" fmla="*/ 0 h 668609"/>
                <a:gd name="connsiteX1" fmla="*/ 3381624 w 3381624"/>
                <a:gd name="connsiteY1" fmla="*/ 0 h 668609"/>
                <a:gd name="connsiteX2" fmla="*/ 3381624 w 3381624"/>
                <a:gd name="connsiteY2" fmla="*/ 668609 h 668609"/>
                <a:gd name="connsiteX3" fmla="*/ 0 w 3381624"/>
                <a:gd name="connsiteY3" fmla="*/ 668609 h 668609"/>
                <a:gd name="connsiteX4" fmla="*/ 0 w 3381624"/>
                <a:gd name="connsiteY4" fmla="*/ 0 h 668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1624" h="668609">
                  <a:moveTo>
                    <a:pt x="0" y="0"/>
                  </a:moveTo>
                  <a:lnTo>
                    <a:pt x="3381624" y="0"/>
                  </a:lnTo>
                  <a:lnTo>
                    <a:pt x="3381624" y="668609"/>
                  </a:lnTo>
                  <a:lnTo>
                    <a:pt x="0" y="6686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143156" tIns="33867" rIns="189653" bIns="33867" spcCol="1270"/>
            <a:lstStyle/>
            <a:p>
              <a:pPr marL="139266" lvl="1" indent="-137154" defTabSz="1185245">
                <a:spcAft>
                  <a:spcPts val="300"/>
                </a:spcAft>
                <a:buFont typeface="Arial" charset="0"/>
                <a:buChar char="•"/>
                <a:defRPr/>
              </a:pPr>
              <a:r>
                <a:rPr lang="en-US" sz="1600" dirty="0">
                  <a:solidFill>
                    <a:schemeClr val="bg2">
                      <a:lumMod val="25000"/>
                    </a:schemeClr>
                  </a:solidFill>
                </a:rPr>
                <a:t>No risk for HIT</a:t>
              </a:r>
            </a:p>
            <a:p>
              <a:pPr marL="139266" lvl="1" indent="-137154" defTabSz="1185245">
                <a:spcAft>
                  <a:spcPts val="300"/>
                </a:spcAft>
                <a:buFont typeface="Arial" charset="0"/>
                <a:buChar char="•"/>
                <a:defRPr/>
              </a:pPr>
              <a:r>
                <a:rPr lang="en-US" sz="1600" dirty="0">
                  <a:solidFill>
                    <a:schemeClr val="bg2">
                      <a:lumMod val="25000"/>
                    </a:schemeClr>
                  </a:solidFill>
                </a:rPr>
                <a:t>Short t</a:t>
              </a:r>
              <a:r>
                <a:rPr lang="en-US" sz="1600" baseline="-25000" dirty="0">
                  <a:solidFill>
                    <a:schemeClr val="bg2">
                      <a:lumMod val="25000"/>
                    </a:schemeClr>
                  </a:solidFill>
                </a:rPr>
                <a:t>1/2</a:t>
              </a:r>
            </a:p>
            <a:p>
              <a:pPr marL="139266" lvl="1" indent="-137154" defTabSz="1185245">
                <a:spcAft>
                  <a:spcPts val="300"/>
                </a:spcAft>
                <a:buFont typeface="Arial" charset="0"/>
                <a:buChar char="•"/>
                <a:defRPr/>
              </a:pPr>
              <a:r>
                <a:rPr lang="en-US" sz="1600" dirty="0">
                  <a:solidFill>
                    <a:schemeClr val="bg2">
                      <a:lumMod val="25000"/>
                    </a:schemeClr>
                  </a:solidFill>
                </a:rPr>
                <a:t>IV access</a:t>
              </a:r>
            </a:p>
            <a:p>
              <a:pPr marL="139266" lvl="1" indent="-137154" defTabSz="1185245">
                <a:spcAft>
                  <a:spcPts val="300"/>
                </a:spcAft>
                <a:buFont typeface="Arial" charset="0"/>
                <a:buChar char="•"/>
                <a:defRPr/>
              </a:pPr>
              <a:r>
                <a:rPr lang="en-US" sz="1600" dirty="0">
                  <a:solidFill>
                    <a:schemeClr val="bg2">
                      <a:lumMod val="25000"/>
                    </a:schemeClr>
                  </a:solidFill>
                </a:rPr>
                <a:t>Can be difficult to titrate</a:t>
              </a:r>
            </a:p>
          </p:txBody>
        </p:sp>
        <p:sp>
          <p:nvSpPr>
            <p:cNvPr id="20" name="Rounded Rectangle 45">
              <a:extLst>
                <a:ext uri="{FF2B5EF4-FFF2-40B4-BE49-F238E27FC236}">
                  <a16:creationId xmlns:a16="http://schemas.microsoft.com/office/drawing/2014/main" id="{986878D6-BEA5-D764-112F-A0E7D71EAC84}"/>
                </a:ext>
              </a:extLst>
            </p:cNvPr>
            <p:cNvSpPr/>
            <p:nvPr/>
          </p:nvSpPr>
          <p:spPr>
            <a:xfrm>
              <a:off x="914400" y="1558472"/>
              <a:ext cx="4733830" cy="79692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r>
                <a:rPr lang="en-US" sz="2000" b="1" dirty="0">
                  <a:solidFill>
                    <a:schemeClr val="bg1"/>
                  </a:solidFill>
                  <a:latin typeface="+mj-lt"/>
                </a:rPr>
                <a:t>Direct Thrombin Inhibitors</a:t>
              </a:r>
            </a:p>
          </p:txBody>
        </p:sp>
      </p:grpSp>
    </p:spTree>
    <p:extLst>
      <p:ext uri="{BB962C8B-B14F-4D97-AF65-F5344CB8AC3E}">
        <p14:creationId xmlns:p14="http://schemas.microsoft.com/office/powerpoint/2010/main" val="3703298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6097B-398C-B843-91E3-9A48E1F09675}"/>
              </a:ext>
            </a:extLst>
          </p:cNvPr>
          <p:cNvSpPr>
            <a:spLocks noGrp="1"/>
          </p:cNvSpPr>
          <p:nvPr>
            <p:ph type="title"/>
          </p:nvPr>
        </p:nvSpPr>
        <p:spPr/>
        <p:txBody>
          <a:bodyPr/>
          <a:lstStyle/>
          <a:p>
            <a:r>
              <a:rPr lang="en-US" dirty="0"/>
              <a:t>Direct Oral Anticoagulants: DOACs</a:t>
            </a:r>
          </a:p>
        </p:txBody>
      </p:sp>
      <p:sp>
        <p:nvSpPr>
          <p:cNvPr id="3" name="Text Placeholder 2">
            <a:extLst>
              <a:ext uri="{FF2B5EF4-FFF2-40B4-BE49-F238E27FC236}">
                <a16:creationId xmlns:a16="http://schemas.microsoft.com/office/drawing/2014/main" id="{3BE98EDD-38B8-8140-9DF1-63A41D8EDCE8}"/>
              </a:ext>
            </a:extLst>
          </p:cNvPr>
          <p:cNvSpPr>
            <a:spLocks noGrp="1"/>
          </p:cNvSpPr>
          <p:nvPr>
            <p:ph idx="1"/>
          </p:nvPr>
        </p:nvSpPr>
        <p:spPr/>
        <p:txBody>
          <a:bodyPr>
            <a:normAutofit/>
          </a:bodyPr>
          <a:lstStyle/>
          <a:p>
            <a:pPr>
              <a:spcBef>
                <a:spcPts val="300"/>
              </a:spcBef>
              <a:spcAft>
                <a:spcPts val="300"/>
              </a:spcAft>
            </a:pPr>
            <a:r>
              <a:rPr lang="en-US" sz="2800" b="1" dirty="0">
                <a:solidFill>
                  <a:schemeClr val="tx1"/>
                </a:solidFill>
              </a:rPr>
              <a:t>Direct </a:t>
            </a:r>
            <a:r>
              <a:rPr lang="en-US" sz="2800" b="1" dirty="0" err="1">
                <a:solidFill>
                  <a:schemeClr val="tx1"/>
                </a:solidFill>
              </a:rPr>
              <a:t>Xa</a:t>
            </a:r>
            <a:r>
              <a:rPr lang="en-US" sz="2800" b="1" dirty="0">
                <a:solidFill>
                  <a:schemeClr val="tx1"/>
                </a:solidFill>
              </a:rPr>
              <a:t> Inhibitors</a:t>
            </a:r>
          </a:p>
          <a:p>
            <a:pPr lvl="1">
              <a:spcBef>
                <a:spcPts val="300"/>
              </a:spcBef>
              <a:spcAft>
                <a:spcPts val="300"/>
              </a:spcAft>
            </a:pPr>
            <a:r>
              <a:rPr lang="en-US" sz="2400" dirty="0"/>
              <a:t>Rivaroxaban-FDA approved in adults in 2011</a:t>
            </a:r>
          </a:p>
          <a:p>
            <a:pPr lvl="2">
              <a:spcBef>
                <a:spcPts val="300"/>
              </a:spcBef>
              <a:spcAft>
                <a:spcPts val="300"/>
              </a:spcAft>
            </a:pPr>
            <a:r>
              <a:rPr lang="en-US" sz="2000" dirty="0"/>
              <a:t>Treatment of VTE and prophylaxis post Fontan procedure: FDA approved in children June 2021</a:t>
            </a:r>
          </a:p>
          <a:p>
            <a:pPr lvl="1">
              <a:spcBef>
                <a:spcPts val="300"/>
              </a:spcBef>
              <a:spcAft>
                <a:spcPts val="300"/>
              </a:spcAft>
            </a:pPr>
            <a:r>
              <a:rPr lang="en-US" sz="2400" dirty="0"/>
              <a:t>Apixaban: FDA approved in adults in 2012</a:t>
            </a:r>
          </a:p>
          <a:p>
            <a:pPr lvl="1">
              <a:spcBef>
                <a:spcPts val="300"/>
              </a:spcBef>
              <a:spcAft>
                <a:spcPts val="300"/>
              </a:spcAft>
            </a:pPr>
            <a:r>
              <a:rPr lang="en-US" sz="2400" dirty="0" err="1"/>
              <a:t>Edoxaban</a:t>
            </a:r>
            <a:r>
              <a:rPr lang="en-US" sz="2400" dirty="0"/>
              <a:t>: FDA approved in adults in 2015</a:t>
            </a:r>
          </a:p>
          <a:p>
            <a:pPr lvl="1">
              <a:spcBef>
                <a:spcPts val="300"/>
              </a:spcBef>
              <a:spcAft>
                <a:spcPts val="300"/>
              </a:spcAft>
            </a:pPr>
            <a:endParaRPr lang="en-US" sz="2400" dirty="0"/>
          </a:p>
          <a:p>
            <a:pPr>
              <a:spcBef>
                <a:spcPts val="300"/>
              </a:spcBef>
              <a:spcAft>
                <a:spcPts val="300"/>
              </a:spcAft>
            </a:pPr>
            <a:r>
              <a:rPr lang="en-US" sz="2800" b="1" dirty="0">
                <a:solidFill>
                  <a:schemeClr val="tx1"/>
                </a:solidFill>
              </a:rPr>
              <a:t>Direct Thrombin Inhibitors</a:t>
            </a:r>
          </a:p>
          <a:p>
            <a:pPr lvl="1">
              <a:spcBef>
                <a:spcPts val="300"/>
              </a:spcBef>
              <a:spcAft>
                <a:spcPts val="300"/>
              </a:spcAft>
            </a:pPr>
            <a:r>
              <a:rPr lang="en-US" sz="2400" dirty="0"/>
              <a:t>Dabigatran: FDA approved in adults in 2010</a:t>
            </a:r>
          </a:p>
          <a:p>
            <a:pPr lvl="2">
              <a:spcBef>
                <a:spcPts val="300"/>
              </a:spcBef>
              <a:spcAft>
                <a:spcPts val="300"/>
              </a:spcAft>
            </a:pPr>
            <a:r>
              <a:rPr lang="en-US" sz="2000" dirty="0"/>
              <a:t>FDA approved in children for VTE treatment aged 3 months and older in 2021</a:t>
            </a:r>
          </a:p>
          <a:p>
            <a:pPr>
              <a:spcBef>
                <a:spcPts val="300"/>
              </a:spcBef>
              <a:spcAft>
                <a:spcPts val="300"/>
              </a:spcAft>
            </a:pPr>
            <a:endParaRPr lang="en-US" sz="2800" dirty="0"/>
          </a:p>
        </p:txBody>
      </p:sp>
    </p:spTree>
    <p:extLst>
      <p:ext uri="{BB962C8B-B14F-4D97-AF65-F5344CB8AC3E}">
        <p14:creationId xmlns:p14="http://schemas.microsoft.com/office/powerpoint/2010/main" val="21543323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3B979-89CF-7541-A0E1-9B77587DB030}"/>
              </a:ext>
            </a:extLst>
          </p:cNvPr>
          <p:cNvSpPr>
            <a:spLocks noGrp="1"/>
          </p:cNvSpPr>
          <p:nvPr>
            <p:ph type="title"/>
          </p:nvPr>
        </p:nvSpPr>
        <p:spPr/>
        <p:txBody>
          <a:bodyPr/>
          <a:lstStyle/>
          <a:p>
            <a:r>
              <a:rPr lang="en-US" dirty="0"/>
              <a:t>DOAC Phase 3 Pediatric Trials</a:t>
            </a:r>
          </a:p>
        </p:txBody>
      </p:sp>
      <p:sp>
        <p:nvSpPr>
          <p:cNvPr id="3" name="Footer Placeholder 2">
            <a:extLst>
              <a:ext uri="{FF2B5EF4-FFF2-40B4-BE49-F238E27FC236}">
                <a16:creationId xmlns:a16="http://schemas.microsoft.com/office/drawing/2014/main" id="{D9EE2D55-9817-59B2-D4DC-831DF86544FD}"/>
              </a:ext>
            </a:extLst>
          </p:cNvPr>
          <p:cNvSpPr>
            <a:spLocks noGrp="1"/>
          </p:cNvSpPr>
          <p:nvPr>
            <p:ph type="ftr" sz="quarter" idx="3"/>
          </p:nvPr>
        </p:nvSpPr>
        <p:spPr/>
        <p:txBody>
          <a:bodyPr/>
          <a:lstStyle/>
          <a:p>
            <a:r>
              <a:rPr lang="en-US" dirty="0" err="1"/>
              <a:t>Brandão</a:t>
            </a:r>
            <a:r>
              <a:rPr lang="en-US" dirty="0"/>
              <a:t> LR, et al. </a:t>
            </a:r>
            <a:r>
              <a:rPr lang="en-US" i="1" dirty="0"/>
              <a:t>Blood. </a:t>
            </a:r>
            <a:r>
              <a:rPr lang="en-US" dirty="0"/>
              <a:t>2020;135(7):491-504. </a:t>
            </a:r>
          </a:p>
          <a:p>
            <a:r>
              <a:rPr lang="en-US" dirty="0"/>
              <a:t>Male C, et al. </a:t>
            </a:r>
            <a:r>
              <a:rPr lang="en-US" i="1" dirty="0"/>
              <a:t>Lancet </a:t>
            </a:r>
            <a:r>
              <a:rPr lang="en-US" i="1" dirty="0" err="1"/>
              <a:t>Haematol</a:t>
            </a:r>
            <a:r>
              <a:rPr lang="en-US" i="1" dirty="0"/>
              <a:t>. </a:t>
            </a:r>
            <a:r>
              <a:rPr lang="en-US" dirty="0"/>
              <a:t>2020;7(1):e18-e27. </a:t>
            </a:r>
          </a:p>
        </p:txBody>
      </p:sp>
      <p:graphicFrame>
        <p:nvGraphicFramePr>
          <p:cNvPr id="4" name="Table 4">
            <a:extLst>
              <a:ext uri="{FF2B5EF4-FFF2-40B4-BE49-F238E27FC236}">
                <a16:creationId xmlns:a16="http://schemas.microsoft.com/office/drawing/2014/main" id="{29AE261A-D7D8-C34A-BC36-1EC492BD247E}"/>
              </a:ext>
            </a:extLst>
          </p:cNvPr>
          <p:cNvGraphicFramePr>
            <a:graphicFrameLocks noGrp="1"/>
          </p:cNvGraphicFramePr>
          <p:nvPr>
            <p:extLst>
              <p:ext uri="{D42A27DB-BD31-4B8C-83A1-F6EECF244321}">
                <p14:modId xmlns:p14="http://schemas.microsoft.com/office/powerpoint/2010/main" val="3995510567"/>
              </p:ext>
            </p:extLst>
          </p:nvPr>
        </p:nvGraphicFramePr>
        <p:xfrm>
          <a:off x="988992" y="1812374"/>
          <a:ext cx="10214015" cy="3216824"/>
        </p:xfrm>
        <a:graphic>
          <a:graphicData uri="http://schemas.openxmlformats.org/drawingml/2006/table">
            <a:tbl>
              <a:tblPr firstRow="1" bandRow="1">
                <a:tableStyleId>{5C22544A-7EE6-4342-B048-85BDC9FD1C3A}</a:tableStyleId>
              </a:tblPr>
              <a:tblGrid>
                <a:gridCol w="2042803">
                  <a:extLst>
                    <a:ext uri="{9D8B030D-6E8A-4147-A177-3AD203B41FA5}">
                      <a16:colId xmlns:a16="http://schemas.microsoft.com/office/drawing/2014/main" val="184724567"/>
                    </a:ext>
                  </a:extLst>
                </a:gridCol>
                <a:gridCol w="2042803">
                  <a:extLst>
                    <a:ext uri="{9D8B030D-6E8A-4147-A177-3AD203B41FA5}">
                      <a16:colId xmlns:a16="http://schemas.microsoft.com/office/drawing/2014/main" val="4170942690"/>
                    </a:ext>
                  </a:extLst>
                </a:gridCol>
                <a:gridCol w="2042803">
                  <a:extLst>
                    <a:ext uri="{9D8B030D-6E8A-4147-A177-3AD203B41FA5}">
                      <a16:colId xmlns:a16="http://schemas.microsoft.com/office/drawing/2014/main" val="3421799036"/>
                    </a:ext>
                  </a:extLst>
                </a:gridCol>
                <a:gridCol w="2042803">
                  <a:extLst>
                    <a:ext uri="{9D8B030D-6E8A-4147-A177-3AD203B41FA5}">
                      <a16:colId xmlns:a16="http://schemas.microsoft.com/office/drawing/2014/main" val="327900683"/>
                    </a:ext>
                  </a:extLst>
                </a:gridCol>
                <a:gridCol w="2042803">
                  <a:extLst>
                    <a:ext uri="{9D8B030D-6E8A-4147-A177-3AD203B41FA5}">
                      <a16:colId xmlns:a16="http://schemas.microsoft.com/office/drawing/2014/main" val="78579386"/>
                    </a:ext>
                  </a:extLst>
                </a:gridCol>
              </a:tblGrid>
              <a:tr h="1490146">
                <a:tc>
                  <a:txBody>
                    <a:bodyPr/>
                    <a:lstStyle/>
                    <a:p>
                      <a:pPr algn="ctr"/>
                      <a:r>
                        <a:rPr lang="en-US" sz="2000" b="1" dirty="0"/>
                        <a:t>DOAC</a:t>
                      </a:r>
                    </a:p>
                  </a:txBody>
                  <a:tcPr anchor="ctr"/>
                </a:tc>
                <a:tc>
                  <a:txBody>
                    <a:bodyPr/>
                    <a:lstStyle/>
                    <a:p>
                      <a:pPr algn="ctr"/>
                      <a:r>
                        <a:rPr lang="en-US" sz="2000" b="1" dirty="0"/>
                        <a:t>Total Subjects on DOAC</a:t>
                      </a:r>
                    </a:p>
                  </a:txBody>
                  <a:tcPr anchor="ctr"/>
                </a:tc>
                <a:tc>
                  <a:txBody>
                    <a:bodyPr/>
                    <a:lstStyle/>
                    <a:p>
                      <a:pPr algn="ctr"/>
                      <a:r>
                        <a:rPr lang="en-US" sz="2000" b="1" dirty="0"/>
                        <a:t>Subjects with Cancer</a:t>
                      </a:r>
                    </a:p>
                  </a:txBody>
                  <a:tcPr anchor="ctr"/>
                </a:tc>
                <a:tc>
                  <a:txBody>
                    <a:bodyPr/>
                    <a:lstStyle/>
                    <a:p>
                      <a:pPr algn="ctr"/>
                      <a:r>
                        <a:rPr lang="en-US" sz="2000" b="1" dirty="0"/>
                        <a:t>VTE Recurrence </a:t>
                      </a:r>
                    </a:p>
                    <a:p>
                      <a:pPr algn="ctr"/>
                      <a:r>
                        <a:rPr lang="en-US" sz="2000" b="1" dirty="0"/>
                        <a:t>(all subjects)</a:t>
                      </a:r>
                    </a:p>
                  </a:txBody>
                  <a:tcPr anchor="ctr"/>
                </a:tc>
                <a:tc>
                  <a:txBody>
                    <a:bodyPr/>
                    <a:lstStyle/>
                    <a:p>
                      <a:pPr algn="ctr"/>
                      <a:r>
                        <a:rPr lang="en-US" sz="2000" b="1" dirty="0"/>
                        <a:t>Major &amp; CRNM Bleeding</a:t>
                      </a:r>
                    </a:p>
                    <a:p>
                      <a:pPr algn="ctr"/>
                      <a:r>
                        <a:rPr lang="en-US" sz="2000" b="1" dirty="0"/>
                        <a:t> (all subjects)</a:t>
                      </a:r>
                    </a:p>
                  </a:txBody>
                  <a:tcPr anchor="ctr"/>
                </a:tc>
                <a:extLst>
                  <a:ext uri="{0D108BD9-81ED-4DB2-BD59-A6C34878D82A}">
                    <a16:rowId xmlns:a16="http://schemas.microsoft.com/office/drawing/2014/main" val="930359487"/>
                  </a:ext>
                </a:extLst>
              </a:tr>
              <a:tr h="863339">
                <a:tc>
                  <a:txBody>
                    <a:bodyPr/>
                    <a:lstStyle/>
                    <a:p>
                      <a:r>
                        <a:rPr lang="en-US" sz="2000" b="1" dirty="0"/>
                        <a:t>Rivaroxaban</a:t>
                      </a:r>
                    </a:p>
                  </a:txBody>
                  <a:tcPr anchor="ctr"/>
                </a:tc>
                <a:tc>
                  <a:txBody>
                    <a:bodyPr/>
                    <a:lstStyle/>
                    <a:p>
                      <a:pPr algn="ctr"/>
                      <a:r>
                        <a:rPr lang="en-US" sz="2000" b="1" dirty="0"/>
                        <a:t>335</a:t>
                      </a:r>
                    </a:p>
                  </a:txBody>
                  <a:tcPr anchor="ctr"/>
                </a:tc>
                <a:tc>
                  <a:txBody>
                    <a:bodyPr/>
                    <a:lstStyle/>
                    <a:p>
                      <a:pPr algn="ctr"/>
                      <a:r>
                        <a:rPr lang="en-US" sz="2000" b="1" dirty="0"/>
                        <a:t>40</a:t>
                      </a:r>
                    </a:p>
                  </a:txBody>
                  <a:tcPr anchor="ctr"/>
                </a:tc>
                <a:tc>
                  <a:txBody>
                    <a:bodyPr/>
                    <a:lstStyle/>
                    <a:p>
                      <a:pPr algn="ctr"/>
                      <a:r>
                        <a:rPr lang="en-US" sz="2000" b="1" dirty="0"/>
                        <a:t>4 (1%)</a:t>
                      </a:r>
                    </a:p>
                  </a:txBody>
                  <a:tcPr anchor="ctr"/>
                </a:tc>
                <a:tc>
                  <a:txBody>
                    <a:bodyPr/>
                    <a:lstStyle/>
                    <a:p>
                      <a:pPr algn="ctr"/>
                      <a:r>
                        <a:rPr lang="en-US" sz="2000" b="1" dirty="0"/>
                        <a:t>10 (3%)</a:t>
                      </a:r>
                    </a:p>
                  </a:txBody>
                  <a:tcPr anchor="ctr"/>
                </a:tc>
                <a:extLst>
                  <a:ext uri="{0D108BD9-81ED-4DB2-BD59-A6C34878D82A}">
                    <a16:rowId xmlns:a16="http://schemas.microsoft.com/office/drawing/2014/main" val="2756420162"/>
                  </a:ext>
                </a:extLst>
              </a:tr>
              <a:tr h="863339">
                <a:tc>
                  <a:txBody>
                    <a:bodyPr/>
                    <a:lstStyle/>
                    <a:p>
                      <a:r>
                        <a:rPr lang="en-US" sz="2000" b="1" dirty="0"/>
                        <a:t>Dabigatran</a:t>
                      </a:r>
                    </a:p>
                  </a:txBody>
                  <a:tcPr anchor="ctr"/>
                </a:tc>
                <a:tc>
                  <a:txBody>
                    <a:bodyPr/>
                    <a:lstStyle/>
                    <a:p>
                      <a:pPr algn="ctr"/>
                      <a:r>
                        <a:rPr lang="en-US" sz="2000" b="1" dirty="0"/>
                        <a:t>203</a:t>
                      </a:r>
                    </a:p>
                  </a:txBody>
                  <a:tcPr anchor="ctr"/>
                </a:tc>
                <a:tc>
                  <a:txBody>
                    <a:bodyPr/>
                    <a:lstStyle/>
                    <a:p>
                      <a:pPr algn="ctr"/>
                      <a:r>
                        <a:rPr lang="en-US" sz="2000" b="1" dirty="0"/>
                        <a:t>33</a:t>
                      </a:r>
                    </a:p>
                  </a:txBody>
                  <a:tcPr anchor="ctr"/>
                </a:tc>
                <a:tc>
                  <a:txBody>
                    <a:bodyPr/>
                    <a:lstStyle/>
                    <a:p>
                      <a:pPr algn="ctr"/>
                      <a:r>
                        <a:rPr lang="en-US" sz="2000" b="1" dirty="0"/>
                        <a:t>2 (1%)</a:t>
                      </a:r>
                    </a:p>
                  </a:txBody>
                  <a:tcPr anchor="ctr"/>
                </a:tc>
                <a:tc>
                  <a:txBody>
                    <a:bodyPr/>
                    <a:lstStyle/>
                    <a:p>
                      <a:pPr algn="ctr"/>
                      <a:r>
                        <a:rPr lang="en-US" sz="2000" b="1" dirty="0"/>
                        <a:t>5 (2.5%)</a:t>
                      </a:r>
                    </a:p>
                  </a:txBody>
                  <a:tcPr anchor="ctr"/>
                </a:tc>
                <a:extLst>
                  <a:ext uri="{0D108BD9-81ED-4DB2-BD59-A6C34878D82A}">
                    <a16:rowId xmlns:a16="http://schemas.microsoft.com/office/drawing/2014/main" val="3658220296"/>
                  </a:ext>
                </a:extLst>
              </a:tr>
            </a:tbl>
          </a:graphicData>
        </a:graphic>
      </p:graphicFrame>
    </p:spTree>
    <p:extLst>
      <p:ext uri="{BB962C8B-B14F-4D97-AF65-F5344CB8AC3E}">
        <p14:creationId xmlns:p14="http://schemas.microsoft.com/office/powerpoint/2010/main" val="1670223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8BE81-ED99-094B-A11B-09DEFBAB831D}"/>
              </a:ext>
            </a:extLst>
          </p:cNvPr>
          <p:cNvSpPr>
            <a:spLocks noGrp="1"/>
          </p:cNvSpPr>
          <p:nvPr>
            <p:ph type="title"/>
          </p:nvPr>
        </p:nvSpPr>
        <p:spPr/>
        <p:txBody>
          <a:bodyPr/>
          <a:lstStyle/>
          <a:p>
            <a:r>
              <a:rPr lang="en-US" dirty="0"/>
              <a:t>Case</a:t>
            </a:r>
          </a:p>
        </p:txBody>
      </p:sp>
      <p:sp>
        <p:nvSpPr>
          <p:cNvPr id="3" name="Content Placeholder 2">
            <a:extLst>
              <a:ext uri="{FF2B5EF4-FFF2-40B4-BE49-F238E27FC236}">
                <a16:creationId xmlns:a16="http://schemas.microsoft.com/office/drawing/2014/main" id="{56AF81DF-26D0-4D4D-9D5D-3F16021071CF}"/>
              </a:ext>
            </a:extLst>
          </p:cNvPr>
          <p:cNvSpPr>
            <a:spLocks noGrp="1"/>
          </p:cNvSpPr>
          <p:nvPr>
            <p:ph idx="1"/>
          </p:nvPr>
        </p:nvSpPr>
        <p:spPr>
          <a:xfrm>
            <a:off x="609599" y="1477906"/>
            <a:ext cx="10893287" cy="4722477"/>
          </a:xfrm>
        </p:spPr>
        <p:txBody>
          <a:bodyPr>
            <a:normAutofit/>
          </a:bodyPr>
          <a:lstStyle/>
          <a:p>
            <a:r>
              <a:rPr lang="en-US" sz="2800" b="1" dirty="0"/>
              <a:t>Initiated patient on low molecular weight heparin, enoxaparin</a:t>
            </a:r>
          </a:p>
          <a:p>
            <a:pPr lvl="1"/>
            <a:r>
              <a:rPr lang="en-US" sz="2400" dirty="0"/>
              <a:t>Ability to monitor Anti-</a:t>
            </a:r>
            <a:r>
              <a:rPr lang="en-US" sz="2400" dirty="0" err="1"/>
              <a:t>Xa</a:t>
            </a:r>
            <a:r>
              <a:rPr lang="en-US" sz="2400" dirty="0"/>
              <a:t> levels</a:t>
            </a:r>
          </a:p>
          <a:p>
            <a:pPr lvl="1"/>
            <a:r>
              <a:rPr lang="en-US" sz="2400" dirty="0"/>
              <a:t>Providers had more experience and comfort with enoxaparin</a:t>
            </a:r>
          </a:p>
          <a:p>
            <a:pPr lvl="1"/>
            <a:endParaRPr lang="en-US" sz="2400" dirty="0"/>
          </a:p>
          <a:p>
            <a:r>
              <a:rPr lang="en-US" sz="2800" b="1" dirty="0"/>
              <a:t>Transition home</a:t>
            </a:r>
          </a:p>
          <a:p>
            <a:pPr lvl="1"/>
            <a:r>
              <a:rPr lang="en-US" sz="2400" dirty="0"/>
              <a:t>Teaching of subcutaneous injections</a:t>
            </a:r>
          </a:p>
          <a:p>
            <a:pPr lvl="1"/>
            <a:r>
              <a:rPr lang="en-US" sz="2400" dirty="0"/>
              <a:t>Insurance approval: multidose vial versus compounded syringes</a:t>
            </a:r>
          </a:p>
          <a:p>
            <a:pPr lvl="1"/>
            <a:r>
              <a:rPr lang="en-US" sz="2400" dirty="0"/>
              <a:t>Arrange for follow-up to monitor bleeding and Anti-</a:t>
            </a:r>
            <a:r>
              <a:rPr lang="en-US" sz="2400" dirty="0" err="1"/>
              <a:t>Xa</a:t>
            </a:r>
            <a:r>
              <a:rPr lang="en-US" sz="2400" dirty="0"/>
              <a:t> levels</a:t>
            </a:r>
          </a:p>
          <a:p>
            <a:pPr lvl="1"/>
            <a:r>
              <a:rPr lang="en-US" sz="2400" dirty="0"/>
              <a:t>Repeat ultrasound at six weeks to determine duration of therapy</a:t>
            </a:r>
          </a:p>
          <a:p>
            <a:pPr lvl="1"/>
            <a:endParaRPr lang="en-US" sz="2400" dirty="0"/>
          </a:p>
        </p:txBody>
      </p:sp>
    </p:spTree>
    <p:extLst>
      <p:ext uri="{BB962C8B-B14F-4D97-AF65-F5344CB8AC3E}">
        <p14:creationId xmlns:p14="http://schemas.microsoft.com/office/powerpoint/2010/main" val="3968719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1A5004C1-31B1-867B-E7BF-3BFB206AC501}"/>
              </a:ext>
            </a:extLst>
          </p:cNvPr>
          <p:cNvSpPr>
            <a:spLocks noGrp="1"/>
          </p:cNvSpPr>
          <p:nvPr>
            <p:ph type="ftr" sz="quarter" idx="3"/>
          </p:nvPr>
        </p:nvSpPr>
        <p:spPr/>
        <p:txBody>
          <a:bodyPr/>
          <a:lstStyle/>
          <a:p>
            <a:r>
              <a:rPr lang="en-US" dirty="0" err="1"/>
              <a:t>Citla</a:t>
            </a:r>
            <a:r>
              <a:rPr lang="en-US" dirty="0"/>
              <a:t> Sridhar D, et al. </a:t>
            </a:r>
            <a:r>
              <a:rPr lang="en-US" i="1" dirty="0" err="1"/>
              <a:t>Thromb</a:t>
            </a:r>
            <a:r>
              <a:rPr lang="en-US" i="1" dirty="0"/>
              <a:t> Res. </a:t>
            </a:r>
            <a:r>
              <a:rPr lang="en-US" dirty="0"/>
              <a:t>2020;187:103-112. </a:t>
            </a:r>
          </a:p>
          <a:p>
            <a:r>
              <a:rPr lang="en-US" dirty="0"/>
              <a:t>Houghton DE, et al. </a:t>
            </a:r>
            <a:r>
              <a:rPr lang="en-US" i="1" dirty="0"/>
              <a:t>Blood Adv. </a:t>
            </a:r>
            <a:r>
              <a:rPr lang="en-US" dirty="0"/>
              <a:t>2021;5(14):2807-2812. </a:t>
            </a:r>
          </a:p>
          <a:p>
            <a:r>
              <a:rPr lang="en-US" dirty="0" err="1"/>
              <a:t>Jaffray</a:t>
            </a:r>
            <a:r>
              <a:rPr lang="en-US" dirty="0"/>
              <a:t> J, et al. </a:t>
            </a:r>
            <a:r>
              <a:rPr lang="en-US" i="1" dirty="0"/>
              <a:t>J </a:t>
            </a:r>
            <a:r>
              <a:rPr lang="en-US" i="1" dirty="0" err="1"/>
              <a:t>Thromb</a:t>
            </a:r>
            <a:r>
              <a:rPr lang="en-US" i="1" dirty="0"/>
              <a:t> </a:t>
            </a:r>
            <a:r>
              <a:rPr lang="en-US" i="1" dirty="0" err="1"/>
              <a:t>Haemost</a:t>
            </a:r>
            <a:r>
              <a:rPr lang="en-US" i="1" dirty="0"/>
              <a:t>. </a:t>
            </a:r>
            <a:r>
              <a:rPr lang="en-US" dirty="0"/>
              <a:t>2022;20(1):133-137. </a:t>
            </a:r>
          </a:p>
        </p:txBody>
      </p:sp>
      <p:sp>
        <p:nvSpPr>
          <p:cNvPr id="6" name="TextBox 5">
            <a:extLst>
              <a:ext uri="{FF2B5EF4-FFF2-40B4-BE49-F238E27FC236}">
                <a16:creationId xmlns:a16="http://schemas.microsoft.com/office/drawing/2014/main" id="{28A29212-2FA0-4E47-A9EB-DEB573BC6C9C}"/>
              </a:ext>
            </a:extLst>
          </p:cNvPr>
          <p:cNvSpPr txBox="1"/>
          <p:nvPr/>
        </p:nvSpPr>
        <p:spPr>
          <a:xfrm>
            <a:off x="7583043" y="878090"/>
            <a:ext cx="3846956" cy="5539978"/>
          </a:xfrm>
          <a:prstGeom prst="rect">
            <a:avLst/>
          </a:prstGeom>
          <a:noFill/>
        </p:spPr>
        <p:txBody>
          <a:bodyPr wrap="square" rtlCol="0">
            <a:spAutoFit/>
          </a:bodyPr>
          <a:lstStyle/>
          <a:p>
            <a:pPr algn="ctr"/>
            <a:r>
              <a:rPr lang="en-US" sz="2400" b="1" dirty="0"/>
              <a:t>Recent Studies</a:t>
            </a:r>
          </a:p>
          <a:p>
            <a:pPr algn="ctr"/>
            <a:endParaRPr lang="en-US" sz="2400" b="1" dirty="0"/>
          </a:p>
          <a:p>
            <a:r>
              <a:rPr lang="en-US" b="1" dirty="0"/>
              <a:t>Over 600 adult patients with cancer and a CVC-related VTE</a:t>
            </a:r>
          </a:p>
          <a:p>
            <a:pPr marL="742950" lvl="1" indent="-285750">
              <a:buFont typeface="Arial" panose="020B0604020202020204" pitchFamily="34" charset="0"/>
              <a:buChar char="•"/>
            </a:pPr>
            <a:r>
              <a:rPr lang="en-US" b="1" dirty="0"/>
              <a:t>Compared embolic rates between &lt; 48 hours to ≥ 48 hours of anticoagulation</a:t>
            </a:r>
          </a:p>
          <a:p>
            <a:pPr marL="742950" lvl="1" indent="-285750">
              <a:buFont typeface="Arial" panose="020B0604020202020204" pitchFamily="34" charset="0"/>
              <a:buChar char="•"/>
            </a:pPr>
            <a:r>
              <a:rPr lang="en-US" b="1" dirty="0"/>
              <a:t>No significant difference in rates (2 vs 1 event)</a:t>
            </a:r>
          </a:p>
          <a:p>
            <a:pPr lvl="1"/>
            <a:endParaRPr lang="en-US" b="1" dirty="0"/>
          </a:p>
          <a:p>
            <a:r>
              <a:rPr lang="en-US" b="1" dirty="0"/>
              <a:t>Similar findings in pediatric study Over 600 CVC-VTE events</a:t>
            </a:r>
          </a:p>
          <a:p>
            <a:pPr marL="742950" lvl="1" indent="-285750">
              <a:buFont typeface="Arial" panose="020B0604020202020204" pitchFamily="34" charset="0"/>
              <a:buChar char="•"/>
            </a:pPr>
            <a:r>
              <a:rPr lang="en-US" b="1" dirty="0"/>
              <a:t>Compared embolic rates between &lt; 48 hours to ≥ 48 hours of anticoagulation</a:t>
            </a:r>
          </a:p>
          <a:p>
            <a:pPr marL="742950" lvl="1" indent="-285750">
              <a:buFont typeface="Arial" panose="020B0604020202020204" pitchFamily="34" charset="0"/>
              <a:buChar char="•"/>
            </a:pPr>
            <a:r>
              <a:rPr lang="en-US" b="1" dirty="0"/>
              <a:t>No significant difference in rates (1 vs 0 event)</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10" name="Title 9">
            <a:extLst>
              <a:ext uri="{FF2B5EF4-FFF2-40B4-BE49-F238E27FC236}">
                <a16:creationId xmlns:a16="http://schemas.microsoft.com/office/drawing/2014/main" id="{7DFE8472-3167-2064-8934-CE4CCE622104}"/>
              </a:ext>
            </a:extLst>
          </p:cNvPr>
          <p:cNvSpPr>
            <a:spLocks noGrp="1"/>
          </p:cNvSpPr>
          <p:nvPr>
            <p:ph type="title"/>
          </p:nvPr>
        </p:nvSpPr>
        <p:spPr/>
        <p:txBody>
          <a:bodyPr/>
          <a:lstStyle/>
          <a:p>
            <a:r>
              <a:rPr lang="en-US" dirty="0"/>
              <a:t>Removal of the PICC?</a:t>
            </a:r>
          </a:p>
        </p:txBody>
      </p:sp>
      <p:grpSp>
        <p:nvGrpSpPr>
          <p:cNvPr id="46" name="Group 45">
            <a:extLst>
              <a:ext uri="{FF2B5EF4-FFF2-40B4-BE49-F238E27FC236}">
                <a16:creationId xmlns:a16="http://schemas.microsoft.com/office/drawing/2014/main" id="{47B52F65-576C-9B98-AF1C-4FD0646A3B78}"/>
              </a:ext>
            </a:extLst>
          </p:cNvPr>
          <p:cNvGrpSpPr/>
          <p:nvPr/>
        </p:nvGrpSpPr>
        <p:grpSpPr>
          <a:xfrm>
            <a:off x="857250" y="1351260"/>
            <a:ext cx="6296025" cy="4582149"/>
            <a:chOff x="971550" y="1552575"/>
            <a:chExt cx="6296025" cy="4582149"/>
          </a:xfrm>
        </p:grpSpPr>
        <p:sp>
          <p:nvSpPr>
            <p:cNvPr id="12" name="Rectangle 11">
              <a:extLst>
                <a:ext uri="{FF2B5EF4-FFF2-40B4-BE49-F238E27FC236}">
                  <a16:creationId xmlns:a16="http://schemas.microsoft.com/office/drawing/2014/main" id="{F581CE5A-C382-1EFC-8CCE-C9D07AB3BBFB}"/>
                </a:ext>
              </a:extLst>
            </p:cNvPr>
            <p:cNvSpPr/>
            <p:nvPr/>
          </p:nvSpPr>
          <p:spPr>
            <a:xfrm>
              <a:off x="2962275" y="1552575"/>
              <a:ext cx="2209800" cy="400050"/>
            </a:xfrm>
            <a:prstGeom prst="rect">
              <a:avLst/>
            </a:prstGeom>
            <a:solidFill>
              <a:schemeClr val="bg1">
                <a:lumMod val="95000"/>
              </a:schemeClr>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35BFB0F1-7ED1-13C9-711D-DB6C7AB328A4}"/>
                </a:ext>
              </a:extLst>
            </p:cNvPr>
            <p:cNvSpPr txBox="1"/>
            <p:nvPr/>
          </p:nvSpPr>
          <p:spPr>
            <a:xfrm>
              <a:off x="2954030" y="1598711"/>
              <a:ext cx="2233304" cy="307777"/>
            </a:xfrm>
            <a:prstGeom prst="rect">
              <a:avLst/>
            </a:prstGeom>
            <a:noFill/>
            <a:ln w="19050">
              <a:noFill/>
            </a:ln>
          </p:spPr>
          <p:txBody>
            <a:bodyPr wrap="none" rtlCol="0">
              <a:spAutoFit/>
            </a:bodyPr>
            <a:lstStyle/>
            <a:p>
              <a:pPr algn="ctr"/>
              <a:r>
                <a:rPr lang="en-US" sz="1400" dirty="0">
                  <a:solidFill>
                    <a:srgbClr val="000000"/>
                  </a:solidFill>
                </a:rPr>
                <a:t>Is the catheter functional?</a:t>
              </a:r>
            </a:p>
          </p:txBody>
        </p:sp>
        <p:sp>
          <p:nvSpPr>
            <p:cNvPr id="13" name="Rectangle 12">
              <a:extLst>
                <a:ext uri="{FF2B5EF4-FFF2-40B4-BE49-F238E27FC236}">
                  <a16:creationId xmlns:a16="http://schemas.microsoft.com/office/drawing/2014/main" id="{A507CBD9-D2B9-6ED9-D362-D3F76C1A1B65}"/>
                </a:ext>
              </a:extLst>
            </p:cNvPr>
            <p:cNvSpPr/>
            <p:nvPr/>
          </p:nvSpPr>
          <p:spPr>
            <a:xfrm>
              <a:off x="4648200" y="2762250"/>
              <a:ext cx="2552700" cy="400050"/>
            </a:xfrm>
            <a:prstGeom prst="rect">
              <a:avLst/>
            </a:prstGeom>
            <a:solidFill>
              <a:schemeClr val="bg1">
                <a:lumMod val="95000"/>
              </a:schemeClr>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73CF300E-8104-A6CA-87E0-167D968C30F5}"/>
                </a:ext>
              </a:extLst>
            </p:cNvPr>
            <p:cNvSpPr txBox="1"/>
            <p:nvPr/>
          </p:nvSpPr>
          <p:spPr>
            <a:xfrm>
              <a:off x="4607825" y="2808386"/>
              <a:ext cx="2640467" cy="307777"/>
            </a:xfrm>
            <a:prstGeom prst="rect">
              <a:avLst/>
            </a:prstGeom>
            <a:noFill/>
            <a:ln w="19050">
              <a:noFill/>
            </a:ln>
          </p:spPr>
          <p:txBody>
            <a:bodyPr wrap="none" rtlCol="0">
              <a:spAutoFit/>
            </a:bodyPr>
            <a:lstStyle/>
            <a:p>
              <a:pPr algn="ctr"/>
              <a:r>
                <a:rPr lang="en-US" sz="1400" dirty="0">
                  <a:solidFill>
                    <a:srgbClr val="000000"/>
                  </a:solidFill>
                </a:rPr>
                <a:t>Is catheter function restorable?</a:t>
              </a:r>
            </a:p>
          </p:txBody>
        </p:sp>
        <p:grpSp>
          <p:nvGrpSpPr>
            <p:cNvPr id="17" name="Group 16">
              <a:extLst>
                <a:ext uri="{FF2B5EF4-FFF2-40B4-BE49-F238E27FC236}">
                  <a16:creationId xmlns:a16="http://schemas.microsoft.com/office/drawing/2014/main" id="{36E316C3-28F3-D8E0-FA8E-C24399D40FF0}"/>
                </a:ext>
              </a:extLst>
            </p:cNvPr>
            <p:cNvGrpSpPr/>
            <p:nvPr/>
          </p:nvGrpSpPr>
          <p:grpSpPr>
            <a:xfrm>
              <a:off x="1009650" y="2400299"/>
              <a:ext cx="2371725" cy="1336683"/>
              <a:chOff x="5953125" y="552449"/>
              <a:chExt cx="2371725" cy="1336683"/>
            </a:xfrm>
          </p:grpSpPr>
          <p:sp>
            <p:nvSpPr>
              <p:cNvPr id="15" name="Rectangle 14">
                <a:extLst>
                  <a:ext uri="{FF2B5EF4-FFF2-40B4-BE49-F238E27FC236}">
                    <a16:creationId xmlns:a16="http://schemas.microsoft.com/office/drawing/2014/main" id="{F7D959B7-72D5-74A0-B8AA-59341AFBE8CE}"/>
                  </a:ext>
                </a:extLst>
              </p:cNvPr>
              <p:cNvSpPr/>
              <p:nvPr/>
            </p:nvSpPr>
            <p:spPr>
              <a:xfrm>
                <a:off x="5953125" y="552449"/>
                <a:ext cx="2333625" cy="1200151"/>
              </a:xfrm>
              <a:prstGeom prst="rect">
                <a:avLst/>
              </a:prstGeom>
              <a:solidFill>
                <a:schemeClr val="bg1">
                  <a:lumMod val="95000"/>
                </a:schemeClr>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81EBB4AA-8AC6-B2CC-E76F-33A5FE0B8C0E}"/>
                  </a:ext>
                </a:extLst>
              </p:cNvPr>
              <p:cNvSpPr txBox="1"/>
              <p:nvPr/>
            </p:nvSpPr>
            <p:spPr>
              <a:xfrm>
                <a:off x="5972175" y="598586"/>
                <a:ext cx="2352675" cy="1290546"/>
              </a:xfrm>
              <a:prstGeom prst="rect">
                <a:avLst/>
              </a:prstGeom>
              <a:noFill/>
              <a:ln w="19050">
                <a:noFill/>
              </a:ln>
            </p:spPr>
            <p:txBody>
              <a:bodyPr wrap="square" rtlCol="0">
                <a:spAutoFit/>
              </a:bodyPr>
              <a:lstStyle/>
              <a:p>
                <a:pPr>
                  <a:lnSpc>
                    <a:spcPts val="1900"/>
                  </a:lnSpc>
                </a:pPr>
                <a:r>
                  <a:rPr lang="en-US" sz="1400" dirty="0">
                    <a:solidFill>
                      <a:srgbClr val="000000"/>
                    </a:solidFill>
                  </a:rPr>
                  <a:t>Is the catheter:</a:t>
                </a:r>
              </a:p>
              <a:p>
                <a:pPr>
                  <a:lnSpc>
                    <a:spcPts val="1900"/>
                  </a:lnSpc>
                </a:pPr>
                <a:r>
                  <a:rPr lang="en-US" sz="1400" dirty="0">
                    <a:solidFill>
                      <a:srgbClr val="000000"/>
                    </a:solidFill>
                  </a:rPr>
                  <a:t>- Needed (use is justified)</a:t>
                </a:r>
              </a:p>
              <a:p>
                <a:pPr>
                  <a:lnSpc>
                    <a:spcPts val="1900"/>
                  </a:lnSpc>
                </a:pPr>
                <a:r>
                  <a:rPr lang="en-US" sz="1400" dirty="0">
                    <a:solidFill>
                      <a:srgbClr val="000000"/>
                    </a:solidFill>
                  </a:rPr>
                  <a:t>- Positioned correctly, AND</a:t>
                </a:r>
              </a:p>
              <a:p>
                <a:pPr>
                  <a:lnSpc>
                    <a:spcPts val="1900"/>
                  </a:lnSpc>
                </a:pPr>
                <a:r>
                  <a:rPr lang="en-US" sz="1400" dirty="0">
                    <a:solidFill>
                      <a:srgbClr val="000000"/>
                    </a:solidFill>
                  </a:rPr>
                  <a:t>- Not infected</a:t>
                </a:r>
              </a:p>
              <a:p>
                <a:pPr>
                  <a:lnSpc>
                    <a:spcPts val="1900"/>
                  </a:lnSpc>
                </a:pPr>
                <a:endParaRPr lang="en-US" sz="1400" dirty="0">
                  <a:solidFill>
                    <a:srgbClr val="000000"/>
                  </a:solidFill>
                </a:endParaRPr>
              </a:p>
            </p:txBody>
          </p:sp>
        </p:grpSp>
        <p:grpSp>
          <p:nvGrpSpPr>
            <p:cNvPr id="18" name="Group 17">
              <a:extLst>
                <a:ext uri="{FF2B5EF4-FFF2-40B4-BE49-F238E27FC236}">
                  <a16:creationId xmlns:a16="http://schemas.microsoft.com/office/drawing/2014/main" id="{AD7D45AB-8381-BD15-CF26-F65FD01F0E95}"/>
                </a:ext>
              </a:extLst>
            </p:cNvPr>
            <p:cNvGrpSpPr/>
            <p:nvPr/>
          </p:nvGrpSpPr>
          <p:grpSpPr>
            <a:xfrm>
              <a:off x="971550" y="4953000"/>
              <a:ext cx="2371725" cy="1126649"/>
              <a:chOff x="5953125" y="552449"/>
              <a:chExt cx="2371725" cy="1351980"/>
            </a:xfrm>
          </p:grpSpPr>
          <p:sp>
            <p:nvSpPr>
              <p:cNvPr id="19" name="Rectangle 18">
                <a:extLst>
                  <a:ext uri="{FF2B5EF4-FFF2-40B4-BE49-F238E27FC236}">
                    <a16:creationId xmlns:a16="http://schemas.microsoft.com/office/drawing/2014/main" id="{088205FA-5F41-5C5C-4813-DA2CC15DC15E}"/>
                  </a:ext>
                </a:extLst>
              </p:cNvPr>
              <p:cNvSpPr/>
              <p:nvPr/>
            </p:nvSpPr>
            <p:spPr>
              <a:xfrm>
                <a:off x="5953125" y="552449"/>
                <a:ext cx="2333625" cy="1200151"/>
              </a:xfrm>
              <a:prstGeom prst="rect">
                <a:avLst/>
              </a:prstGeom>
              <a:solidFill>
                <a:schemeClr val="bg1">
                  <a:lumMod val="95000"/>
                </a:schemeClr>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539D827B-77A0-DB38-4EA6-B44D3F5A8DFA}"/>
                  </a:ext>
                </a:extLst>
              </p:cNvPr>
              <p:cNvSpPr txBox="1"/>
              <p:nvPr/>
            </p:nvSpPr>
            <p:spPr>
              <a:xfrm>
                <a:off x="5972175" y="667167"/>
                <a:ext cx="2352675" cy="1237262"/>
              </a:xfrm>
              <a:prstGeom prst="rect">
                <a:avLst/>
              </a:prstGeom>
              <a:noFill/>
              <a:ln w="19050">
                <a:noFill/>
              </a:ln>
            </p:spPr>
            <p:txBody>
              <a:bodyPr wrap="square" rtlCol="0">
                <a:spAutoFit/>
              </a:bodyPr>
              <a:lstStyle/>
              <a:p>
                <a:pPr marL="285750" indent="-285750">
                  <a:buFont typeface="Arial" panose="020B0604020202020204" pitchFamily="34" charset="0"/>
                  <a:buChar char="•"/>
                </a:pPr>
                <a:r>
                  <a:rPr lang="en-US" sz="1400" dirty="0">
                    <a:solidFill>
                      <a:srgbClr val="000000"/>
                    </a:solidFill>
                  </a:rPr>
                  <a:t>May maintain catheter</a:t>
                </a:r>
                <a:br>
                  <a:rPr lang="en-US" sz="1400" dirty="0">
                    <a:solidFill>
                      <a:srgbClr val="000000"/>
                    </a:solidFill>
                  </a:rPr>
                </a:br>
                <a:endParaRPr lang="en-US" sz="300" dirty="0">
                  <a:solidFill>
                    <a:srgbClr val="000000"/>
                  </a:solidFill>
                </a:endParaRPr>
              </a:p>
              <a:p>
                <a:pPr marL="285750" indent="-285750">
                  <a:buFont typeface="Arial" panose="020B0604020202020204" pitchFamily="34" charset="0"/>
                  <a:buChar char="•"/>
                </a:pPr>
                <a:r>
                  <a:rPr lang="en-US" sz="1400" dirty="0">
                    <a:solidFill>
                      <a:srgbClr val="000000"/>
                    </a:solidFill>
                  </a:rPr>
                  <a:t>Anti-coagulate for </a:t>
                </a:r>
                <a:br>
                  <a:rPr lang="en-US" sz="1400" dirty="0">
                    <a:solidFill>
                      <a:srgbClr val="000000"/>
                    </a:solidFill>
                  </a:rPr>
                </a:br>
                <a:r>
                  <a:rPr lang="en-US" sz="1400" dirty="0">
                    <a:solidFill>
                      <a:srgbClr val="000000"/>
                    </a:solidFill>
                  </a:rPr>
                  <a:t>duration of catheter</a:t>
                </a:r>
              </a:p>
              <a:p>
                <a:endParaRPr lang="en-US" sz="1400" dirty="0">
                  <a:solidFill>
                    <a:srgbClr val="000000"/>
                  </a:solidFill>
                </a:endParaRPr>
              </a:p>
            </p:txBody>
          </p:sp>
        </p:grpSp>
        <p:grpSp>
          <p:nvGrpSpPr>
            <p:cNvPr id="21" name="Group 20">
              <a:extLst>
                <a:ext uri="{FF2B5EF4-FFF2-40B4-BE49-F238E27FC236}">
                  <a16:creationId xmlns:a16="http://schemas.microsoft.com/office/drawing/2014/main" id="{E3B68123-19DD-3894-F1CA-B032BF28B9D1}"/>
                </a:ext>
              </a:extLst>
            </p:cNvPr>
            <p:cNvGrpSpPr/>
            <p:nvPr/>
          </p:nvGrpSpPr>
          <p:grpSpPr>
            <a:xfrm>
              <a:off x="4638675" y="3600449"/>
              <a:ext cx="2628900" cy="2534275"/>
              <a:chOff x="5953125" y="552449"/>
              <a:chExt cx="2371725" cy="1337012"/>
            </a:xfrm>
          </p:grpSpPr>
          <p:sp>
            <p:nvSpPr>
              <p:cNvPr id="22" name="Rectangle 21">
                <a:extLst>
                  <a:ext uri="{FF2B5EF4-FFF2-40B4-BE49-F238E27FC236}">
                    <a16:creationId xmlns:a16="http://schemas.microsoft.com/office/drawing/2014/main" id="{359342C2-13FB-FB12-2488-B625883DF1F7}"/>
                  </a:ext>
                </a:extLst>
              </p:cNvPr>
              <p:cNvSpPr/>
              <p:nvPr/>
            </p:nvSpPr>
            <p:spPr>
              <a:xfrm>
                <a:off x="5953125" y="552449"/>
                <a:ext cx="2333625" cy="1200151"/>
              </a:xfrm>
              <a:prstGeom prst="rect">
                <a:avLst/>
              </a:prstGeom>
              <a:solidFill>
                <a:schemeClr val="bg1">
                  <a:lumMod val="95000"/>
                </a:schemeClr>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7BDB930F-10FF-E6F8-1931-6E3B021DF403}"/>
                  </a:ext>
                </a:extLst>
              </p:cNvPr>
              <p:cNvSpPr txBox="1"/>
              <p:nvPr/>
            </p:nvSpPr>
            <p:spPr>
              <a:xfrm>
                <a:off x="5972175" y="598586"/>
                <a:ext cx="2352675" cy="1290875"/>
              </a:xfrm>
              <a:prstGeom prst="rect">
                <a:avLst/>
              </a:prstGeom>
              <a:noFill/>
              <a:ln w="19050">
                <a:noFill/>
              </a:ln>
            </p:spPr>
            <p:txBody>
              <a:bodyPr wrap="square" rtlCol="0">
                <a:spAutoFit/>
              </a:bodyPr>
              <a:lstStyle/>
              <a:p>
                <a:pPr marL="285750" indent="-285750">
                  <a:spcBef>
                    <a:spcPts val="300"/>
                  </a:spcBef>
                  <a:spcAft>
                    <a:spcPts val="300"/>
                  </a:spcAft>
                  <a:buFont typeface="Arial" panose="020B0604020202020204" pitchFamily="34" charset="0"/>
                  <a:buChar char="•"/>
                </a:pPr>
                <a:r>
                  <a:rPr lang="en-US" sz="1400" dirty="0">
                    <a:solidFill>
                      <a:srgbClr val="000000"/>
                    </a:solidFill>
                  </a:rPr>
                  <a:t>Remove Catheter</a:t>
                </a:r>
                <a:br>
                  <a:rPr lang="en-US" sz="1400" dirty="0">
                    <a:solidFill>
                      <a:srgbClr val="000000"/>
                    </a:solidFill>
                  </a:rPr>
                </a:br>
                <a:r>
                  <a:rPr lang="en-US" sz="1100" dirty="0">
                    <a:solidFill>
                      <a:srgbClr val="000000"/>
                    </a:solidFill>
                  </a:rPr>
                  <a:t>(Delayed removal after initiation</a:t>
                </a:r>
                <a:br>
                  <a:rPr lang="en-US" sz="1100" dirty="0">
                    <a:solidFill>
                      <a:srgbClr val="000000"/>
                    </a:solidFill>
                  </a:rPr>
                </a:br>
                <a:r>
                  <a:rPr lang="en-US" sz="1100" dirty="0">
                    <a:solidFill>
                      <a:srgbClr val="000000"/>
                    </a:solidFill>
                  </a:rPr>
                  <a:t>of anticoagulation is recommended in pediatric</a:t>
                </a:r>
                <a:br>
                  <a:rPr lang="en-US" sz="1100" dirty="0">
                    <a:solidFill>
                      <a:srgbClr val="000000"/>
                    </a:solidFill>
                  </a:rPr>
                </a:br>
                <a:r>
                  <a:rPr lang="en-US" sz="1100" dirty="0">
                    <a:solidFill>
                      <a:srgbClr val="000000"/>
                    </a:solidFill>
                  </a:rPr>
                  <a:t>patients or adults with high risk</a:t>
                </a:r>
                <a:br>
                  <a:rPr lang="en-US" sz="1100" dirty="0">
                    <a:solidFill>
                      <a:srgbClr val="000000"/>
                    </a:solidFill>
                  </a:rPr>
                </a:br>
                <a:r>
                  <a:rPr lang="en-US" sz="1100" dirty="0">
                    <a:solidFill>
                      <a:srgbClr val="000000"/>
                    </a:solidFill>
                  </a:rPr>
                  <a:t>for embolization).</a:t>
                </a:r>
              </a:p>
              <a:p>
                <a:pPr marL="171450" indent="-171450">
                  <a:spcBef>
                    <a:spcPts val="300"/>
                  </a:spcBef>
                  <a:spcAft>
                    <a:spcPts val="300"/>
                  </a:spcAft>
                  <a:buFont typeface="Arial" panose="020B0604020202020204" pitchFamily="34" charset="0"/>
                  <a:buChar char="•"/>
                </a:pPr>
                <a:endParaRPr lang="en-US" sz="1100" dirty="0">
                  <a:solidFill>
                    <a:srgbClr val="000000"/>
                  </a:solidFill>
                </a:endParaRPr>
              </a:p>
              <a:p>
                <a:pPr marL="285750" indent="-285750">
                  <a:spcBef>
                    <a:spcPts val="300"/>
                  </a:spcBef>
                  <a:spcAft>
                    <a:spcPts val="300"/>
                  </a:spcAft>
                  <a:buFont typeface="Arial" panose="020B0604020202020204" pitchFamily="34" charset="0"/>
                  <a:buChar char="•"/>
                </a:pPr>
                <a:r>
                  <a:rPr lang="en-US" sz="1400" dirty="0">
                    <a:solidFill>
                      <a:srgbClr val="000000"/>
                    </a:solidFill>
                  </a:rPr>
                  <a:t>Anti-coagulate for at least</a:t>
                </a:r>
                <a:br>
                  <a:rPr lang="en-US" sz="1400" dirty="0">
                    <a:solidFill>
                      <a:srgbClr val="000000"/>
                    </a:solidFill>
                  </a:rPr>
                </a:br>
                <a:r>
                  <a:rPr lang="en-US" sz="1400" dirty="0">
                    <a:solidFill>
                      <a:srgbClr val="000000"/>
                    </a:solidFill>
                  </a:rPr>
                  <a:t>3 months after removal</a:t>
                </a:r>
              </a:p>
              <a:p>
                <a:pPr marL="171450" indent="-171450">
                  <a:spcBef>
                    <a:spcPts val="300"/>
                  </a:spcBef>
                  <a:spcAft>
                    <a:spcPts val="300"/>
                  </a:spcAft>
                  <a:buFont typeface="Arial" panose="020B0604020202020204" pitchFamily="34" charset="0"/>
                  <a:buChar char="•"/>
                </a:pPr>
                <a:endParaRPr lang="en-US" sz="1100" dirty="0">
                  <a:solidFill>
                    <a:srgbClr val="000000"/>
                  </a:solidFill>
                </a:endParaRPr>
              </a:p>
              <a:p>
                <a:pPr marL="285750" indent="-285750">
                  <a:spcBef>
                    <a:spcPts val="300"/>
                  </a:spcBef>
                  <a:spcAft>
                    <a:spcPts val="300"/>
                  </a:spcAft>
                  <a:buFont typeface="Arial" panose="020B0604020202020204" pitchFamily="34" charset="0"/>
                  <a:buChar char="•"/>
                </a:pPr>
                <a:endParaRPr lang="en-US" sz="1400" dirty="0">
                  <a:solidFill>
                    <a:srgbClr val="000000"/>
                  </a:solidFill>
                </a:endParaRPr>
              </a:p>
            </p:txBody>
          </p:sp>
        </p:grpSp>
        <p:cxnSp>
          <p:nvCxnSpPr>
            <p:cNvPr id="25" name="Straight Connector 24">
              <a:extLst>
                <a:ext uri="{FF2B5EF4-FFF2-40B4-BE49-F238E27FC236}">
                  <a16:creationId xmlns:a16="http://schemas.microsoft.com/office/drawing/2014/main" id="{B7F6FEC1-8928-725B-602D-BC742F8567A5}"/>
                </a:ext>
              </a:extLst>
            </p:cNvPr>
            <p:cNvCxnSpPr>
              <a:cxnSpLocks/>
            </p:cNvCxnSpPr>
            <p:nvPr/>
          </p:nvCxnSpPr>
          <p:spPr>
            <a:xfrm>
              <a:off x="2164556" y="2110695"/>
              <a:ext cx="3741412" cy="0"/>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2338CCAC-BD64-7E17-9A76-955530478A8A}"/>
                </a:ext>
              </a:extLst>
            </p:cNvPr>
            <p:cNvCxnSpPr/>
            <p:nvPr/>
          </p:nvCxnSpPr>
          <p:spPr>
            <a:xfrm>
              <a:off x="2171700" y="2105025"/>
              <a:ext cx="0" cy="247650"/>
            </a:xfrm>
            <a:prstGeom prst="straightConnector1">
              <a:avLst/>
            </a:prstGeom>
            <a:ln w="190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DACA8653-D3C5-73B9-8CA2-76F0F02F2B57}"/>
                </a:ext>
              </a:extLst>
            </p:cNvPr>
            <p:cNvCxnSpPr>
              <a:cxnSpLocks/>
            </p:cNvCxnSpPr>
            <p:nvPr/>
          </p:nvCxnSpPr>
          <p:spPr>
            <a:xfrm>
              <a:off x="5905500" y="2105025"/>
              <a:ext cx="0" cy="590550"/>
            </a:xfrm>
            <a:prstGeom prst="straightConnector1">
              <a:avLst/>
            </a:prstGeom>
            <a:ln w="190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502764A2-D24B-E5A8-41AD-31D42C24CC58}"/>
                </a:ext>
              </a:extLst>
            </p:cNvPr>
            <p:cNvCxnSpPr>
              <a:cxnSpLocks/>
            </p:cNvCxnSpPr>
            <p:nvPr/>
          </p:nvCxnSpPr>
          <p:spPr>
            <a:xfrm flipH="1">
              <a:off x="3394648" y="2962275"/>
              <a:ext cx="1246992" cy="0"/>
            </a:xfrm>
            <a:prstGeom prst="straightConnector1">
              <a:avLst/>
            </a:prstGeom>
            <a:ln w="190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D864B843-9425-B6B0-4966-EFA35AD03BD8}"/>
                </a:ext>
              </a:extLst>
            </p:cNvPr>
            <p:cNvCxnSpPr>
              <a:cxnSpLocks/>
            </p:cNvCxnSpPr>
            <p:nvPr/>
          </p:nvCxnSpPr>
          <p:spPr>
            <a:xfrm>
              <a:off x="2171700" y="4143375"/>
              <a:ext cx="2409825" cy="0"/>
            </a:xfrm>
            <a:prstGeom prst="straightConnector1">
              <a:avLst/>
            </a:prstGeom>
            <a:ln w="190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E40D0C7E-E648-2572-9DD3-88991A87950F}"/>
                </a:ext>
              </a:extLst>
            </p:cNvPr>
            <p:cNvCxnSpPr>
              <a:cxnSpLocks/>
            </p:cNvCxnSpPr>
            <p:nvPr/>
          </p:nvCxnSpPr>
          <p:spPr>
            <a:xfrm>
              <a:off x="2162175" y="3600450"/>
              <a:ext cx="0" cy="1295400"/>
            </a:xfrm>
            <a:prstGeom prst="straightConnector1">
              <a:avLst/>
            </a:prstGeom>
            <a:ln w="190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8D33131E-C462-A9AC-3FF4-9C6D802FF29A}"/>
                </a:ext>
              </a:extLst>
            </p:cNvPr>
            <p:cNvCxnSpPr>
              <a:cxnSpLocks/>
            </p:cNvCxnSpPr>
            <p:nvPr/>
          </p:nvCxnSpPr>
          <p:spPr>
            <a:xfrm>
              <a:off x="5905500" y="3162300"/>
              <a:ext cx="0" cy="352425"/>
            </a:xfrm>
            <a:prstGeom prst="straightConnector1">
              <a:avLst/>
            </a:prstGeom>
            <a:ln w="190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914A40B2-089B-4BE9-55B0-1F8C1B64D9FB}"/>
                </a:ext>
              </a:extLst>
            </p:cNvPr>
            <p:cNvSpPr txBox="1"/>
            <p:nvPr/>
          </p:nvSpPr>
          <p:spPr>
            <a:xfrm>
              <a:off x="2171700" y="1797248"/>
              <a:ext cx="477568" cy="307777"/>
            </a:xfrm>
            <a:prstGeom prst="rect">
              <a:avLst/>
            </a:prstGeom>
            <a:noFill/>
            <a:ln w="19050">
              <a:noFill/>
            </a:ln>
          </p:spPr>
          <p:txBody>
            <a:bodyPr wrap="none" rtlCol="0">
              <a:spAutoFit/>
            </a:bodyPr>
            <a:lstStyle/>
            <a:p>
              <a:pPr algn="ctr"/>
              <a:r>
                <a:rPr lang="en-US" sz="1400" dirty="0">
                  <a:solidFill>
                    <a:srgbClr val="000000"/>
                  </a:solidFill>
                </a:rPr>
                <a:t>Yes</a:t>
              </a:r>
            </a:p>
          </p:txBody>
        </p:sp>
        <p:sp>
          <p:nvSpPr>
            <p:cNvPr id="41" name="TextBox 40">
              <a:extLst>
                <a:ext uri="{FF2B5EF4-FFF2-40B4-BE49-F238E27FC236}">
                  <a16:creationId xmlns:a16="http://schemas.microsoft.com/office/drawing/2014/main" id="{EC9F2E7E-327F-2FA2-378F-5913C346B32B}"/>
                </a:ext>
              </a:extLst>
            </p:cNvPr>
            <p:cNvSpPr txBox="1"/>
            <p:nvPr/>
          </p:nvSpPr>
          <p:spPr>
            <a:xfrm>
              <a:off x="1675082" y="4464248"/>
              <a:ext cx="477568" cy="307777"/>
            </a:xfrm>
            <a:prstGeom prst="rect">
              <a:avLst/>
            </a:prstGeom>
            <a:noFill/>
            <a:ln w="19050">
              <a:noFill/>
            </a:ln>
          </p:spPr>
          <p:txBody>
            <a:bodyPr wrap="none" rtlCol="0">
              <a:spAutoFit/>
            </a:bodyPr>
            <a:lstStyle/>
            <a:p>
              <a:pPr algn="ctr"/>
              <a:r>
                <a:rPr lang="en-US" sz="1400" dirty="0">
                  <a:solidFill>
                    <a:srgbClr val="000000"/>
                  </a:solidFill>
                </a:rPr>
                <a:t>Yes</a:t>
              </a:r>
            </a:p>
          </p:txBody>
        </p:sp>
        <p:sp>
          <p:nvSpPr>
            <p:cNvPr id="42" name="TextBox 41">
              <a:extLst>
                <a:ext uri="{FF2B5EF4-FFF2-40B4-BE49-F238E27FC236}">
                  <a16:creationId xmlns:a16="http://schemas.microsoft.com/office/drawing/2014/main" id="{2B4743E8-4CAE-D5B3-A94C-D5D576D5DED3}"/>
                </a:ext>
              </a:extLst>
            </p:cNvPr>
            <p:cNvSpPr txBox="1"/>
            <p:nvPr/>
          </p:nvSpPr>
          <p:spPr>
            <a:xfrm>
              <a:off x="5529704" y="1797248"/>
              <a:ext cx="413896" cy="307777"/>
            </a:xfrm>
            <a:prstGeom prst="rect">
              <a:avLst/>
            </a:prstGeom>
            <a:noFill/>
            <a:ln w="19050">
              <a:noFill/>
            </a:ln>
          </p:spPr>
          <p:txBody>
            <a:bodyPr wrap="none" rtlCol="0">
              <a:spAutoFit/>
            </a:bodyPr>
            <a:lstStyle/>
            <a:p>
              <a:pPr algn="ctr"/>
              <a:r>
                <a:rPr lang="en-US" sz="1400" dirty="0">
                  <a:solidFill>
                    <a:srgbClr val="000000"/>
                  </a:solidFill>
                </a:rPr>
                <a:t>No</a:t>
              </a:r>
            </a:p>
          </p:txBody>
        </p:sp>
        <p:sp>
          <p:nvSpPr>
            <p:cNvPr id="43" name="TextBox 42">
              <a:extLst>
                <a:ext uri="{FF2B5EF4-FFF2-40B4-BE49-F238E27FC236}">
                  <a16:creationId xmlns:a16="http://schemas.microsoft.com/office/drawing/2014/main" id="{4BADB1EC-3549-81F3-DB43-E7C62DEA7443}"/>
                </a:ext>
              </a:extLst>
            </p:cNvPr>
            <p:cNvSpPr txBox="1"/>
            <p:nvPr/>
          </p:nvSpPr>
          <p:spPr>
            <a:xfrm>
              <a:off x="3789632" y="2702123"/>
              <a:ext cx="477568" cy="307777"/>
            </a:xfrm>
            <a:prstGeom prst="rect">
              <a:avLst/>
            </a:prstGeom>
            <a:noFill/>
            <a:ln w="19050">
              <a:noFill/>
            </a:ln>
          </p:spPr>
          <p:txBody>
            <a:bodyPr wrap="none" rtlCol="0">
              <a:spAutoFit/>
            </a:bodyPr>
            <a:lstStyle/>
            <a:p>
              <a:pPr algn="ctr"/>
              <a:r>
                <a:rPr lang="en-US" sz="1400" dirty="0">
                  <a:solidFill>
                    <a:srgbClr val="000000"/>
                  </a:solidFill>
                </a:rPr>
                <a:t>Yes</a:t>
              </a:r>
            </a:p>
          </p:txBody>
        </p:sp>
        <p:sp>
          <p:nvSpPr>
            <p:cNvPr id="44" name="TextBox 43">
              <a:extLst>
                <a:ext uri="{FF2B5EF4-FFF2-40B4-BE49-F238E27FC236}">
                  <a16:creationId xmlns:a16="http://schemas.microsoft.com/office/drawing/2014/main" id="{BADA5749-EB64-6213-2F71-A234C558E656}"/>
                </a:ext>
              </a:extLst>
            </p:cNvPr>
            <p:cNvSpPr txBox="1"/>
            <p:nvPr/>
          </p:nvSpPr>
          <p:spPr>
            <a:xfrm>
              <a:off x="2209800" y="3845123"/>
              <a:ext cx="413896" cy="307777"/>
            </a:xfrm>
            <a:prstGeom prst="rect">
              <a:avLst/>
            </a:prstGeom>
            <a:noFill/>
            <a:ln w="19050">
              <a:noFill/>
            </a:ln>
          </p:spPr>
          <p:txBody>
            <a:bodyPr wrap="none" rtlCol="0">
              <a:spAutoFit/>
            </a:bodyPr>
            <a:lstStyle/>
            <a:p>
              <a:pPr algn="ctr"/>
              <a:r>
                <a:rPr lang="en-US" sz="1400" dirty="0">
                  <a:solidFill>
                    <a:srgbClr val="000000"/>
                  </a:solidFill>
                </a:rPr>
                <a:t>No</a:t>
              </a:r>
            </a:p>
          </p:txBody>
        </p:sp>
        <p:sp>
          <p:nvSpPr>
            <p:cNvPr id="45" name="TextBox 44">
              <a:extLst>
                <a:ext uri="{FF2B5EF4-FFF2-40B4-BE49-F238E27FC236}">
                  <a16:creationId xmlns:a16="http://schemas.microsoft.com/office/drawing/2014/main" id="{033AFC1A-0374-2CB7-8B0F-C21632B88C57}"/>
                </a:ext>
              </a:extLst>
            </p:cNvPr>
            <p:cNvSpPr txBox="1"/>
            <p:nvPr/>
          </p:nvSpPr>
          <p:spPr>
            <a:xfrm>
              <a:off x="5415404" y="3225998"/>
              <a:ext cx="413896" cy="307777"/>
            </a:xfrm>
            <a:prstGeom prst="rect">
              <a:avLst/>
            </a:prstGeom>
            <a:noFill/>
            <a:ln w="19050">
              <a:noFill/>
            </a:ln>
          </p:spPr>
          <p:txBody>
            <a:bodyPr wrap="none" rtlCol="0">
              <a:spAutoFit/>
            </a:bodyPr>
            <a:lstStyle/>
            <a:p>
              <a:pPr algn="ctr"/>
              <a:r>
                <a:rPr lang="en-US" sz="1400" dirty="0">
                  <a:solidFill>
                    <a:srgbClr val="000000"/>
                  </a:solidFill>
                </a:rPr>
                <a:t>No</a:t>
              </a:r>
            </a:p>
          </p:txBody>
        </p:sp>
      </p:grpSp>
    </p:spTree>
    <p:extLst>
      <p:ext uri="{BB962C8B-B14F-4D97-AF65-F5344CB8AC3E}">
        <p14:creationId xmlns:p14="http://schemas.microsoft.com/office/powerpoint/2010/main" val="618378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DCD4ECF-4F41-4BEB-A4FA-0089E58374CC}"/>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40A042FC-A23D-497A-9182-221579FD2458}"/>
              </a:ext>
            </a:extLst>
          </p:cNvPr>
          <p:cNvSpPr>
            <a:spLocks noGrp="1"/>
          </p:cNvSpPr>
          <p:nvPr>
            <p:ph idx="1"/>
          </p:nvPr>
        </p:nvSpPr>
        <p:spPr>
          <a:xfrm>
            <a:off x="609600" y="1477906"/>
            <a:ext cx="10210800" cy="4722477"/>
          </a:xfrm>
        </p:spPr>
        <p:txBody>
          <a:bodyPr>
            <a:normAutofit/>
          </a:bodyPr>
          <a:lstStyle/>
          <a:p>
            <a:pPr marL="0" indent="0">
              <a:buNone/>
            </a:pPr>
            <a:r>
              <a:rPr lang="en-US" sz="2800" b="1" dirty="0"/>
              <a:t>Relevance of the results to current clinical practice:</a:t>
            </a:r>
          </a:p>
          <a:p>
            <a:endParaRPr lang="en-US" sz="2800" dirty="0"/>
          </a:p>
          <a:p>
            <a:r>
              <a:rPr lang="en-US" sz="2800" dirty="0"/>
              <a:t>Children with newly diagnosed leukemia—especially those with a PICC—are high risk of thrombosis</a:t>
            </a:r>
          </a:p>
          <a:p>
            <a:endParaRPr lang="en-US" sz="2800" dirty="0"/>
          </a:p>
          <a:p>
            <a:r>
              <a:rPr lang="en-US" sz="2800" dirty="0"/>
              <a:t>Anticoagulation choices have been very limited in this population, but treatment options are changing with the emergence of the DOACs</a:t>
            </a:r>
          </a:p>
          <a:p>
            <a:endParaRPr lang="en-US" sz="2800" dirty="0"/>
          </a:p>
        </p:txBody>
      </p:sp>
    </p:spTree>
    <p:extLst>
      <p:ext uri="{BB962C8B-B14F-4D97-AF65-F5344CB8AC3E}">
        <p14:creationId xmlns:p14="http://schemas.microsoft.com/office/powerpoint/2010/main" val="377545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36922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0DA72-1CC0-2C48-AF1B-32E126794BFF}"/>
              </a:ext>
            </a:extLst>
          </p:cNvPr>
          <p:cNvSpPr>
            <a:spLocks noGrp="1"/>
          </p:cNvSpPr>
          <p:nvPr>
            <p:ph type="title"/>
          </p:nvPr>
        </p:nvSpPr>
        <p:spPr/>
        <p:txBody>
          <a:bodyPr/>
          <a:lstStyle/>
          <a:p>
            <a:r>
              <a:rPr lang="en-US" dirty="0"/>
              <a:t>Case </a:t>
            </a:r>
          </a:p>
        </p:txBody>
      </p:sp>
      <p:sp>
        <p:nvSpPr>
          <p:cNvPr id="3" name="Content Placeholder 2">
            <a:extLst>
              <a:ext uri="{FF2B5EF4-FFF2-40B4-BE49-F238E27FC236}">
                <a16:creationId xmlns:a16="http://schemas.microsoft.com/office/drawing/2014/main" id="{52DE039B-CD9C-774C-B6D8-A3E56E7B8C17}"/>
              </a:ext>
            </a:extLst>
          </p:cNvPr>
          <p:cNvSpPr>
            <a:spLocks noGrp="1"/>
          </p:cNvSpPr>
          <p:nvPr>
            <p:ph idx="1"/>
          </p:nvPr>
        </p:nvSpPr>
        <p:spPr/>
        <p:txBody>
          <a:bodyPr>
            <a:normAutofit/>
          </a:bodyPr>
          <a:lstStyle/>
          <a:p>
            <a:pPr>
              <a:spcBef>
                <a:spcPts val="800"/>
              </a:spcBef>
              <a:spcAft>
                <a:spcPts val="800"/>
              </a:spcAft>
            </a:pPr>
            <a:r>
              <a:rPr lang="en-US" sz="2800" dirty="0"/>
              <a:t>12-year-old female with newly diagnosed acute lymphoblastic leukemia hospitalized for induction chemotherapy</a:t>
            </a:r>
          </a:p>
          <a:p>
            <a:pPr>
              <a:spcBef>
                <a:spcPts val="800"/>
              </a:spcBef>
              <a:spcAft>
                <a:spcPts val="800"/>
              </a:spcAft>
            </a:pPr>
            <a:r>
              <a:rPr lang="en-US" sz="2800" dirty="0"/>
              <a:t>A peripherally inserted central catheter (PICC) was inserted for chemotherapy in her right upper extremity</a:t>
            </a:r>
          </a:p>
          <a:p>
            <a:pPr>
              <a:spcBef>
                <a:spcPts val="800"/>
              </a:spcBef>
              <a:spcAft>
                <a:spcPts val="800"/>
              </a:spcAft>
            </a:pPr>
            <a:r>
              <a:rPr lang="en-US" sz="2800" dirty="0"/>
              <a:t>On the 3</a:t>
            </a:r>
            <a:r>
              <a:rPr lang="en-US" sz="2800" baseline="30000" dirty="0"/>
              <a:t>rd</a:t>
            </a:r>
            <a:r>
              <a:rPr lang="en-US" sz="2800" dirty="0"/>
              <a:t> day of hospitalization, she developed swelling and pain around her PICC</a:t>
            </a:r>
          </a:p>
          <a:p>
            <a:pPr>
              <a:spcBef>
                <a:spcPts val="800"/>
              </a:spcBef>
              <a:spcAft>
                <a:spcPts val="800"/>
              </a:spcAft>
            </a:pPr>
            <a:r>
              <a:rPr lang="en-US" sz="2800" dirty="0"/>
              <a:t>Ultrasound revealed an occlusive thrombosis in right upper extremity</a:t>
            </a:r>
          </a:p>
        </p:txBody>
      </p:sp>
    </p:spTree>
    <p:extLst>
      <p:ext uri="{BB962C8B-B14F-4D97-AF65-F5344CB8AC3E}">
        <p14:creationId xmlns:p14="http://schemas.microsoft.com/office/powerpoint/2010/main" val="2489435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3931A-BF05-1C43-AFF4-C8CA97E30359}"/>
              </a:ext>
            </a:extLst>
          </p:cNvPr>
          <p:cNvSpPr>
            <a:spLocks noGrp="1"/>
          </p:cNvSpPr>
          <p:nvPr>
            <p:ph type="title"/>
          </p:nvPr>
        </p:nvSpPr>
        <p:spPr>
          <a:xfrm>
            <a:off x="838200" y="894735"/>
            <a:ext cx="10515600" cy="4701393"/>
          </a:xfrm>
        </p:spPr>
        <p:txBody>
          <a:bodyPr>
            <a:normAutofit/>
          </a:bodyPr>
          <a:lstStyle/>
          <a:p>
            <a:pPr algn="ctr"/>
            <a:r>
              <a:rPr lang="en-US" sz="4800" b="1" dirty="0"/>
              <a:t>How do we treat this young girl—both acutely and upon discharge? </a:t>
            </a:r>
          </a:p>
        </p:txBody>
      </p:sp>
    </p:spTree>
    <p:extLst>
      <p:ext uri="{BB962C8B-B14F-4D97-AF65-F5344CB8AC3E}">
        <p14:creationId xmlns:p14="http://schemas.microsoft.com/office/powerpoint/2010/main" val="2868326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5BCA4-0E1C-D44F-9AAA-DE76136E35C1}"/>
              </a:ext>
            </a:extLst>
          </p:cNvPr>
          <p:cNvSpPr>
            <a:spLocks noGrp="1"/>
          </p:cNvSpPr>
          <p:nvPr>
            <p:ph type="title"/>
          </p:nvPr>
        </p:nvSpPr>
        <p:spPr/>
        <p:txBody>
          <a:bodyPr/>
          <a:lstStyle/>
          <a:p>
            <a:r>
              <a:rPr lang="en-US" dirty="0"/>
              <a:t>CHEST Guidelines Pediatrics (2012)</a:t>
            </a:r>
          </a:p>
        </p:txBody>
      </p:sp>
      <p:sp>
        <p:nvSpPr>
          <p:cNvPr id="5" name="Footer Placeholder 4">
            <a:extLst>
              <a:ext uri="{FF2B5EF4-FFF2-40B4-BE49-F238E27FC236}">
                <a16:creationId xmlns:a16="http://schemas.microsoft.com/office/drawing/2014/main" id="{A6F744C4-5C86-3D06-E90E-BE206DB56F1E}"/>
              </a:ext>
            </a:extLst>
          </p:cNvPr>
          <p:cNvSpPr>
            <a:spLocks noGrp="1"/>
          </p:cNvSpPr>
          <p:nvPr>
            <p:ph type="ftr" sz="quarter" idx="3"/>
          </p:nvPr>
        </p:nvSpPr>
        <p:spPr/>
        <p:txBody>
          <a:bodyPr/>
          <a:lstStyle/>
          <a:p>
            <a:r>
              <a:rPr lang="en-US" dirty="0" err="1"/>
              <a:t>Monagle</a:t>
            </a:r>
            <a:r>
              <a:rPr lang="en-US" dirty="0"/>
              <a:t> P, et al. </a:t>
            </a:r>
            <a:r>
              <a:rPr lang="en-US" i="1" dirty="0"/>
              <a:t>Chest. </a:t>
            </a:r>
            <a:r>
              <a:rPr lang="en-US" dirty="0"/>
              <a:t>2012;141:e737S-e801S. </a:t>
            </a:r>
          </a:p>
        </p:txBody>
      </p:sp>
      <p:sp>
        <p:nvSpPr>
          <p:cNvPr id="3" name="Content Placeholder 2">
            <a:extLst>
              <a:ext uri="{FF2B5EF4-FFF2-40B4-BE49-F238E27FC236}">
                <a16:creationId xmlns:a16="http://schemas.microsoft.com/office/drawing/2014/main" id="{AF17F3FE-E69F-2142-B09D-48DB48DB1442}"/>
              </a:ext>
            </a:extLst>
          </p:cNvPr>
          <p:cNvSpPr>
            <a:spLocks noGrp="1"/>
          </p:cNvSpPr>
          <p:nvPr>
            <p:ph idx="4294967295"/>
          </p:nvPr>
        </p:nvSpPr>
        <p:spPr>
          <a:xfrm>
            <a:off x="1030287" y="1834527"/>
            <a:ext cx="10131425" cy="3649662"/>
          </a:xfrm>
        </p:spPr>
        <p:txBody>
          <a:bodyPr>
            <a:normAutofit/>
          </a:bodyPr>
          <a:lstStyle/>
          <a:p>
            <a:pPr marL="0" indent="0">
              <a:buNone/>
            </a:pPr>
            <a:r>
              <a:rPr lang="en-US" sz="3200" dirty="0"/>
              <a:t>“In children with cancer, we suggest that management of VTE follow the general recommendations for management of VTE in children. We suggest the use</a:t>
            </a:r>
            <a:br>
              <a:rPr lang="en-US" sz="3200" dirty="0"/>
            </a:br>
            <a:r>
              <a:rPr lang="en-US" sz="3200" dirty="0"/>
              <a:t>of LMWH in the treatment of VTE for a minimum of</a:t>
            </a:r>
            <a:br>
              <a:rPr lang="en-US" sz="3200" dirty="0"/>
            </a:br>
            <a:r>
              <a:rPr lang="en-US" sz="3200" dirty="0"/>
              <a:t>3 months until the precipitating factor has resolved (e.g., use of asparaginase).”</a:t>
            </a:r>
          </a:p>
        </p:txBody>
      </p:sp>
    </p:spTree>
    <p:extLst>
      <p:ext uri="{BB962C8B-B14F-4D97-AF65-F5344CB8AC3E}">
        <p14:creationId xmlns:p14="http://schemas.microsoft.com/office/powerpoint/2010/main" val="1118978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Freeform 29">
            <a:extLst>
              <a:ext uri="{FF2B5EF4-FFF2-40B4-BE49-F238E27FC236}">
                <a16:creationId xmlns:a16="http://schemas.microsoft.com/office/drawing/2014/main" id="{7FED3BE4-F91C-1044-AE47-84DE2EBEE241}"/>
              </a:ext>
            </a:extLst>
          </p:cNvPr>
          <p:cNvSpPr/>
          <p:nvPr/>
        </p:nvSpPr>
        <p:spPr bwMode="auto">
          <a:xfrm>
            <a:off x="1015053" y="2125435"/>
            <a:ext cx="4193942" cy="703073"/>
          </a:xfrm>
          <a:custGeom>
            <a:avLst/>
            <a:gdLst>
              <a:gd name="connsiteX0" fmla="*/ 0 w 3381624"/>
              <a:gd name="connsiteY0" fmla="*/ 0 h 668609"/>
              <a:gd name="connsiteX1" fmla="*/ 3381624 w 3381624"/>
              <a:gd name="connsiteY1" fmla="*/ 0 h 668609"/>
              <a:gd name="connsiteX2" fmla="*/ 3381624 w 3381624"/>
              <a:gd name="connsiteY2" fmla="*/ 668609 h 668609"/>
              <a:gd name="connsiteX3" fmla="*/ 0 w 3381624"/>
              <a:gd name="connsiteY3" fmla="*/ 668609 h 668609"/>
              <a:gd name="connsiteX4" fmla="*/ 0 w 3381624"/>
              <a:gd name="connsiteY4" fmla="*/ 0 h 668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1624" h="668609">
                <a:moveTo>
                  <a:pt x="0" y="0"/>
                </a:moveTo>
                <a:lnTo>
                  <a:pt x="3381624" y="0"/>
                </a:lnTo>
                <a:lnTo>
                  <a:pt x="3381624" y="668609"/>
                </a:lnTo>
                <a:lnTo>
                  <a:pt x="0" y="6686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143156" tIns="33867" rIns="189653" bIns="33867" spcCol="1270"/>
          <a:lstStyle/>
          <a:p>
            <a:pPr marL="139266" lvl="1" indent="-137154" defTabSz="1185245">
              <a:spcAft>
                <a:spcPts val="300"/>
              </a:spcAft>
              <a:buFont typeface="Arial" charset="0"/>
              <a:buChar char="•"/>
              <a:defRPr/>
            </a:pPr>
            <a:r>
              <a:rPr lang="en-US" sz="1600" dirty="0">
                <a:solidFill>
                  <a:schemeClr val="bg2">
                    <a:lumMod val="25000"/>
                  </a:schemeClr>
                </a:solidFill>
              </a:rPr>
              <a:t>Short t</a:t>
            </a:r>
            <a:r>
              <a:rPr lang="en-US" sz="1600" baseline="-25000" dirty="0">
                <a:solidFill>
                  <a:schemeClr val="bg2">
                    <a:lumMod val="25000"/>
                  </a:schemeClr>
                </a:solidFill>
              </a:rPr>
              <a:t>1/2</a:t>
            </a:r>
          </a:p>
          <a:p>
            <a:pPr marL="139266" lvl="1" indent="-137154" defTabSz="1185245">
              <a:spcAft>
                <a:spcPts val="300"/>
              </a:spcAft>
              <a:buFont typeface="Arial" charset="0"/>
              <a:buChar char="•"/>
              <a:defRPr/>
            </a:pPr>
            <a:r>
              <a:rPr lang="en-US" sz="1600" dirty="0">
                <a:solidFill>
                  <a:schemeClr val="bg2">
                    <a:lumMod val="25000"/>
                  </a:schemeClr>
                </a:solidFill>
              </a:rPr>
              <a:t>Reversal agent</a:t>
            </a:r>
          </a:p>
          <a:p>
            <a:pPr marL="139266" lvl="1" indent="-137154" defTabSz="1185245">
              <a:spcAft>
                <a:spcPts val="300"/>
              </a:spcAft>
              <a:buFont typeface="Arial" charset="0"/>
              <a:buChar char="•"/>
              <a:defRPr/>
            </a:pPr>
            <a:r>
              <a:rPr lang="en-US" sz="1600" dirty="0">
                <a:solidFill>
                  <a:schemeClr val="bg2">
                    <a:lumMod val="25000"/>
                  </a:schemeClr>
                </a:solidFill>
              </a:rPr>
              <a:t>Dependent on AT-low in neonates</a:t>
            </a:r>
          </a:p>
          <a:p>
            <a:pPr marL="139266" lvl="1" indent="-137154" defTabSz="1185245">
              <a:spcAft>
                <a:spcPts val="300"/>
              </a:spcAft>
              <a:buFont typeface="Arial" charset="0"/>
              <a:buChar char="•"/>
              <a:defRPr/>
            </a:pPr>
            <a:r>
              <a:rPr lang="en-US" sz="1600" dirty="0">
                <a:solidFill>
                  <a:schemeClr val="bg2">
                    <a:lumMod val="25000"/>
                  </a:schemeClr>
                </a:solidFill>
              </a:rPr>
              <a:t>Increased binding to non-heparin proteins-children &lt; 1 year</a:t>
            </a:r>
          </a:p>
          <a:p>
            <a:pPr marL="139266" lvl="1" indent="-137154" defTabSz="1185245">
              <a:spcAft>
                <a:spcPts val="300"/>
              </a:spcAft>
              <a:buFont typeface="Arial" charset="0"/>
              <a:buChar char="•"/>
              <a:defRPr/>
            </a:pPr>
            <a:r>
              <a:rPr lang="en-US" sz="1600" dirty="0">
                <a:solidFill>
                  <a:schemeClr val="bg2">
                    <a:lumMod val="25000"/>
                  </a:schemeClr>
                </a:solidFill>
              </a:rPr>
              <a:t>Heparin induced thrombocytopenia (HIT)</a:t>
            </a:r>
          </a:p>
        </p:txBody>
      </p:sp>
      <p:sp>
        <p:nvSpPr>
          <p:cNvPr id="8" name="Rounded Rectangle 7">
            <a:extLst>
              <a:ext uri="{FF2B5EF4-FFF2-40B4-BE49-F238E27FC236}">
                <a16:creationId xmlns:a16="http://schemas.microsoft.com/office/drawing/2014/main" id="{A70AD20B-EE29-2F49-87A5-24C6B60E11D3}"/>
              </a:ext>
            </a:extLst>
          </p:cNvPr>
          <p:cNvSpPr/>
          <p:nvPr/>
        </p:nvSpPr>
        <p:spPr>
          <a:xfrm>
            <a:off x="1015054" y="1723977"/>
            <a:ext cx="4023722" cy="41140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r>
              <a:rPr lang="en-US" sz="2000" b="1" dirty="0">
                <a:solidFill>
                  <a:schemeClr val="bg1"/>
                </a:solidFill>
                <a:latin typeface="+mj-lt"/>
              </a:rPr>
              <a:t>Unfractionated Heparin</a:t>
            </a:r>
          </a:p>
        </p:txBody>
      </p:sp>
      <p:grpSp>
        <p:nvGrpSpPr>
          <p:cNvPr id="26" name="Group 25">
            <a:extLst>
              <a:ext uri="{FF2B5EF4-FFF2-40B4-BE49-F238E27FC236}">
                <a16:creationId xmlns:a16="http://schemas.microsoft.com/office/drawing/2014/main" id="{7DDA0EC0-B463-6C42-895F-BB861735FC5A}"/>
              </a:ext>
            </a:extLst>
          </p:cNvPr>
          <p:cNvGrpSpPr/>
          <p:nvPr/>
        </p:nvGrpSpPr>
        <p:grpSpPr>
          <a:xfrm>
            <a:off x="1015053" y="4170355"/>
            <a:ext cx="4023723" cy="1104531"/>
            <a:chOff x="914399" y="1558472"/>
            <a:chExt cx="4733831" cy="2135444"/>
          </a:xfrm>
        </p:grpSpPr>
        <p:sp>
          <p:nvSpPr>
            <p:cNvPr id="27" name="Freeform 26">
              <a:extLst>
                <a:ext uri="{FF2B5EF4-FFF2-40B4-BE49-F238E27FC236}">
                  <a16:creationId xmlns:a16="http://schemas.microsoft.com/office/drawing/2014/main" id="{FC83127D-9E96-504B-BBDD-9431293A8FA0}"/>
                </a:ext>
              </a:extLst>
            </p:cNvPr>
            <p:cNvSpPr/>
            <p:nvPr/>
          </p:nvSpPr>
          <p:spPr bwMode="auto">
            <a:xfrm>
              <a:off x="914399" y="2334631"/>
              <a:ext cx="4733829" cy="1359285"/>
            </a:xfrm>
            <a:custGeom>
              <a:avLst/>
              <a:gdLst>
                <a:gd name="connsiteX0" fmla="*/ 0 w 3381624"/>
                <a:gd name="connsiteY0" fmla="*/ 0 h 668609"/>
                <a:gd name="connsiteX1" fmla="*/ 3381624 w 3381624"/>
                <a:gd name="connsiteY1" fmla="*/ 0 h 668609"/>
                <a:gd name="connsiteX2" fmla="*/ 3381624 w 3381624"/>
                <a:gd name="connsiteY2" fmla="*/ 668609 h 668609"/>
                <a:gd name="connsiteX3" fmla="*/ 0 w 3381624"/>
                <a:gd name="connsiteY3" fmla="*/ 668609 h 668609"/>
                <a:gd name="connsiteX4" fmla="*/ 0 w 3381624"/>
                <a:gd name="connsiteY4" fmla="*/ 0 h 668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1624" h="668609">
                  <a:moveTo>
                    <a:pt x="0" y="0"/>
                  </a:moveTo>
                  <a:lnTo>
                    <a:pt x="3381624" y="0"/>
                  </a:lnTo>
                  <a:lnTo>
                    <a:pt x="3381624" y="668609"/>
                  </a:lnTo>
                  <a:lnTo>
                    <a:pt x="0" y="6686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143156" tIns="33867" rIns="189653" bIns="33867" spcCol="1270"/>
            <a:lstStyle/>
            <a:p>
              <a:pPr marL="139266" lvl="1" indent="-137154" defTabSz="1185245">
                <a:spcAft>
                  <a:spcPts val="300"/>
                </a:spcAft>
                <a:buFont typeface="Arial" charset="0"/>
                <a:buChar char="•"/>
                <a:defRPr/>
              </a:pPr>
              <a:r>
                <a:rPr lang="en-US" sz="1600" dirty="0">
                  <a:solidFill>
                    <a:schemeClr val="bg2">
                      <a:lumMod val="25000"/>
                    </a:schemeClr>
                  </a:solidFill>
                </a:rPr>
                <a:t>Less dependent on AT</a:t>
              </a:r>
            </a:p>
            <a:p>
              <a:pPr marL="139266" lvl="1" indent="-137154" defTabSz="1185245">
                <a:spcAft>
                  <a:spcPts val="300"/>
                </a:spcAft>
                <a:buFont typeface="Arial" charset="0"/>
                <a:buChar char="•"/>
                <a:defRPr/>
              </a:pPr>
              <a:r>
                <a:rPr lang="en-US" sz="1600" dirty="0">
                  <a:solidFill>
                    <a:schemeClr val="bg2">
                      <a:lumMod val="25000"/>
                    </a:schemeClr>
                  </a:solidFill>
                </a:rPr>
                <a:t>More predictable response</a:t>
              </a:r>
            </a:p>
            <a:p>
              <a:pPr marL="139266" lvl="1" indent="-137154" defTabSz="1185245">
                <a:spcAft>
                  <a:spcPts val="300"/>
                </a:spcAft>
                <a:buFont typeface="Arial" charset="0"/>
                <a:buChar char="•"/>
                <a:defRPr/>
              </a:pPr>
              <a:r>
                <a:rPr lang="en-US" sz="1600" dirty="0">
                  <a:solidFill>
                    <a:schemeClr val="bg2">
                      <a:lumMod val="25000"/>
                    </a:schemeClr>
                  </a:solidFill>
                </a:rPr>
                <a:t>Subcutaneous administration</a:t>
              </a:r>
            </a:p>
            <a:p>
              <a:pPr marL="139266" lvl="1" indent="-137154" defTabSz="1185245">
                <a:spcAft>
                  <a:spcPts val="300"/>
                </a:spcAft>
                <a:buFont typeface="Arial" charset="0"/>
                <a:buChar char="•"/>
                <a:defRPr/>
              </a:pPr>
              <a:r>
                <a:rPr lang="en-US" sz="1600" dirty="0">
                  <a:solidFill>
                    <a:schemeClr val="bg2">
                      <a:lumMod val="25000"/>
                    </a:schemeClr>
                  </a:solidFill>
                </a:rPr>
                <a:t>Drug monitoring required</a:t>
              </a:r>
            </a:p>
          </p:txBody>
        </p:sp>
        <p:sp>
          <p:nvSpPr>
            <p:cNvPr id="40" name="Rounded Rectangle 39">
              <a:extLst>
                <a:ext uri="{FF2B5EF4-FFF2-40B4-BE49-F238E27FC236}">
                  <a16:creationId xmlns:a16="http://schemas.microsoft.com/office/drawing/2014/main" id="{CCDD5306-B1C9-1C47-B2CE-7ACC79F85272}"/>
                </a:ext>
              </a:extLst>
            </p:cNvPr>
            <p:cNvSpPr/>
            <p:nvPr/>
          </p:nvSpPr>
          <p:spPr>
            <a:xfrm>
              <a:off x="914400" y="1558472"/>
              <a:ext cx="4733830" cy="79692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r>
                <a:rPr lang="en-US" sz="2000" b="1" dirty="0">
                  <a:solidFill>
                    <a:schemeClr val="bg1"/>
                  </a:solidFill>
                  <a:latin typeface="+mj-lt"/>
                </a:rPr>
                <a:t>Low Molecular Weight Heparin</a:t>
              </a:r>
            </a:p>
          </p:txBody>
        </p:sp>
      </p:grpSp>
      <p:sp>
        <p:nvSpPr>
          <p:cNvPr id="42" name="Freeform 41">
            <a:extLst>
              <a:ext uri="{FF2B5EF4-FFF2-40B4-BE49-F238E27FC236}">
                <a16:creationId xmlns:a16="http://schemas.microsoft.com/office/drawing/2014/main" id="{6B6E0270-970D-2C45-8656-F53B23F4E6BD}"/>
              </a:ext>
            </a:extLst>
          </p:cNvPr>
          <p:cNvSpPr/>
          <p:nvPr/>
        </p:nvSpPr>
        <p:spPr bwMode="auto">
          <a:xfrm>
            <a:off x="6865269" y="2125435"/>
            <a:ext cx="4282189" cy="703073"/>
          </a:xfrm>
          <a:custGeom>
            <a:avLst/>
            <a:gdLst>
              <a:gd name="connsiteX0" fmla="*/ 0 w 3381624"/>
              <a:gd name="connsiteY0" fmla="*/ 0 h 668609"/>
              <a:gd name="connsiteX1" fmla="*/ 3381624 w 3381624"/>
              <a:gd name="connsiteY1" fmla="*/ 0 h 668609"/>
              <a:gd name="connsiteX2" fmla="*/ 3381624 w 3381624"/>
              <a:gd name="connsiteY2" fmla="*/ 668609 h 668609"/>
              <a:gd name="connsiteX3" fmla="*/ 0 w 3381624"/>
              <a:gd name="connsiteY3" fmla="*/ 668609 h 668609"/>
              <a:gd name="connsiteX4" fmla="*/ 0 w 3381624"/>
              <a:gd name="connsiteY4" fmla="*/ 0 h 668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1624" h="668609">
                <a:moveTo>
                  <a:pt x="0" y="0"/>
                </a:moveTo>
                <a:lnTo>
                  <a:pt x="3381624" y="0"/>
                </a:lnTo>
                <a:lnTo>
                  <a:pt x="3381624" y="668609"/>
                </a:lnTo>
                <a:lnTo>
                  <a:pt x="0" y="6686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143156" tIns="33867" rIns="189653" bIns="33867" spcCol="1270"/>
          <a:lstStyle/>
          <a:p>
            <a:pPr marL="139266" lvl="1" indent="-137154" defTabSz="1185245">
              <a:spcAft>
                <a:spcPts val="300"/>
              </a:spcAft>
              <a:buFont typeface="Arial" charset="0"/>
              <a:buChar char="•"/>
              <a:defRPr/>
            </a:pPr>
            <a:r>
              <a:rPr lang="en-US" sz="1600" dirty="0">
                <a:solidFill>
                  <a:schemeClr val="bg2">
                    <a:lumMod val="25000"/>
                  </a:schemeClr>
                </a:solidFill>
              </a:rPr>
              <a:t>Oral</a:t>
            </a:r>
          </a:p>
          <a:p>
            <a:pPr marL="139266" lvl="1" indent="-137154" defTabSz="1185245">
              <a:spcAft>
                <a:spcPts val="300"/>
              </a:spcAft>
              <a:buFont typeface="Arial" charset="0"/>
              <a:buChar char="•"/>
              <a:defRPr/>
            </a:pPr>
            <a:r>
              <a:rPr lang="en-US" sz="1600" dirty="0">
                <a:solidFill>
                  <a:schemeClr val="bg2">
                    <a:lumMod val="25000"/>
                  </a:schemeClr>
                </a:solidFill>
              </a:rPr>
              <a:t>Multiple drug and food interactions</a:t>
            </a:r>
          </a:p>
          <a:p>
            <a:pPr marL="139266" lvl="1" indent="-137154" defTabSz="1185245">
              <a:spcAft>
                <a:spcPts val="300"/>
              </a:spcAft>
              <a:buFont typeface="Arial" charset="0"/>
              <a:buChar char="•"/>
              <a:defRPr/>
            </a:pPr>
            <a:r>
              <a:rPr lang="en-US" sz="1600" dirty="0">
                <a:solidFill>
                  <a:schemeClr val="bg2">
                    <a:lumMod val="25000"/>
                  </a:schemeClr>
                </a:solidFill>
              </a:rPr>
              <a:t>Decreased thrombin generation in children; INR may not be equivalent</a:t>
            </a:r>
          </a:p>
          <a:p>
            <a:pPr marL="139266" lvl="1" indent="-137154" defTabSz="1185245">
              <a:spcAft>
                <a:spcPts val="300"/>
              </a:spcAft>
              <a:buFont typeface="Arial" charset="0"/>
              <a:buChar char="•"/>
              <a:defRPr/>
            </a:pPr>
            <a:r>
              <a:rPr lang="en-US" sz="1600" dirty="0">
                <a:solidFill>
                  <a:schemeClr val="bg2">
                    <a:lumMod val="25000"/>
                  </a:schemeClr>
                </a:solidFill>
              </a:rPr>
              <a:t>Milk-based formula: high levels Vitamin K</a:t>
            </a:r>
          </a:p>
          <a:p>
            <a:pPr marL="139266" lvl="1" indent="-137154" defTabSz="1185245">
              <a:spcAft>
                <a:spcPts val="300"/>
              </a:spcAft>
              <a:buFont typeface="Arial" charset="0"/>
              <a:buChar char="•"/>
              <a:defRPr/>
            </a:pPr>
            <a:r>
              <a:rPr lang="en-US" sz="1600" dirty="0">
                <a:solidFill>
                  <a:schemeClr val="bg2">
                    <a:lumMod val="25000"/>
                  </a:schemeClr>
                </a:solidFill>
              </a:rPr>
              <a:t>Drug monitoring </a:t>
            </a:r>
          </a:p>
        </p:txBody>
      </p:sp>
      <p:sp>
        <p:nvSpPr>
          <p:cNvPr id="43" name="Rounded Rectangle 42">
            <a:extLst>
              <a:ext uri="{FF2B5EF4-FFF2-40B4-BE49-F238E27FC236}">
                <a16:creationId xmlns:a16="http://schemas.microsoft.com/office/drawing/2014/main" id="{612E3624-F475-F54F-844C-C3308220A876}"/>
              </a:ext>
            </a:extLst>
          </p:cNvPr>
          <p:cNvSpPr/>
          <p:nvPr/>
        </p:nvSpPr>
        <p:spPr>
          <a:xfrm>
            <a:off x="6865270" y="1723977"/>
            <a:ext cx="4023722" cy="411404"/>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r>
              <a:rPr lang="en-US" sz="2000" b="1" dirty="0">
                <a:solidFill>
                  <a:schemeClr val="bg1"/>
                </a:solidFill>
                <a:latin typeface="+mj-lt"/>
              </a:rPr>
              <a:t>Vitamin K Antagonists</a:t>
            </a:r>
          </a:p>
        </p:txBody>
      </p:sp>
      <p:grpSp>
        <p:nvGrpSpPr>
          <p:cNvPr id="44" name="Group 43">
            <a:extLst>
              <a:ext uri="{FF2B5EF4-FFF2-40B4-BE49-F238E27FC236}">
                <a16:creationId xmlns:a16="http://schemas.microsoft.com/office/drawing/2014/main" id="{343DEC10-3941-FD49-84DD-CCDB77CC31CE}"/>
              </a:ext>
            </a:extLst>
          </p:cNvPr>
          <p:cNvGrpSpPr/>
          <p:nvPr/>
        </p:nvGrpSpPr>
        <p:grpSpPr>
          <a:xfrm>
            <a:off x="6865269" y="4170355"/>
            <a:ext cx="4023723" cy="1104531"/>
            <a:chOff x="914399" y="1558472"/>
            <a:chExt cx="4733831" cy="2135444"/>
          </a:xfrm>
        </p:grpSpPr>
        <p:sp>
          <p:nvSpPr>
            <p:cNvPr id="45" name="Freeform 44">
              <a:extLst>
                <a:ext uri="{FF2B5EF4-FFF2-40B4-BE49-F238E27FC236}">
                  <a16:creationId xmlns:a16="http://schemas.microsoft.com/office/drawing/2014/main" id="{FC389C29-F62C-9341-9ACE-B482E5ADE134}"/>
                </a:ext>
              </a:extLst>
            </p:cNvPr>
            <p:cNvSpPr/>
            <p:nvPr/>
          </p:nvSpPr>
          <p:spPr bwMode="auto">
            <a:xfrm>
              <a:off x="914399" y="2334631"/>
              <a:ext cx="4733829" cy="1359285"/>
            </a:xfrm>
            <a:custGeom>
              <a:avLst/>
              <a:gdLst>
                <a:gd name="connsiteX0" fmla="*/ 0 w 3381624"/>
                <a:gd name="connsiteY0" fmla="*/ 0 h 668609"/>
                <a:gd name="connsiteX1" fmla="*/ 3381624 w 3381624"/>
                <a:gd name="connsiteY1" fmla="*/ 0 h 668609"/>
                <a:gd name="connsiteX2" fmla="*/ 3381624 w 3381624"/>
                <a:gd name="connsiteY2" fmla="*/ 668609 h 668609"/>
                <a:gd name="connsiteX3" fmla="*/ 0 w 3381624"/>
                <a:gd name="connsiteY3" fmla="*/ 668609 h 668609"/>
                <a:gd name="connsiteX4" fmla="*/ 0 w 3381624"/>
                <a:gd name="connsiteY4" fmla="*/ 0 h 668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1624" h="668609">
                  <a:moveTo>
                    <a:pt x="0" y="0"/>
                  </a:moveTo>
                  <a:lnTo>
                    <a:pt x="3381624" y="0"/>
                  </a:lnTo>
                  <a:lnTo>
                    <a:pt x="3381624" y="668609"/>
                  </a:lnTo>
                  <a:lnTo>
                    <a:pt x="0" y="6686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143156" tIns="33867" rIns="189653" bIns="33867" spcCol="1270"/>
            <a:lstStyle/>
            <a:p>
              <a:pPr marL="139266" lvl="1" indent="-137154" defTabSz="1185245">
                <a:spcAft>
                  <a:spcPts val="300"/>
                </a:spcAft>
                <a:buFont typeface="Arial" charset="0"/>
                <a:buChar char="•"/>
                <a:defRPr/>
              </a:pPr>
              <a:r>
                <a:rPr lang="en-US" sz="1600" dirty="0">
                  <a:solidFill>
                    <a:schemeClr val="bg2">
                      <a:lumMod val="25000"/>
                    </a:schemeClr>
                  </a:solidFill>
                </a:rPr>
                <a:t>No risk for HIT</a:t>
              </a:r>
            </a:p>
            <a:p>
              <a:pPr marL="139266" lvl="1" indent="-137154" defTabSz="1185245">
                <a:spcAft>
                  <a:spcPts val="300"/>
                </a:spcAft>
                <a:buFont typeface="Arial" charset="0"/>
                <a:buChar char="•"/>
                <a:defRPr/>
              </a:pPr>
              <a:r>
                <a:rPr lang="en-US" sz="1600" dirty="0">
                  <a:solidFill>
                    <a:schemeClr val="bg2">
                      <a:lumMod val="25000"/>
                    </a:schemeClr>
                  </a:solidFill>
                </a:rPr>
                <a:t>Short t</a:t>
              </a:r>
              <a:r>
                <a:rPr lang="en-US" sz="1600" baseline="-25000" dirty="0">
                  <a:solidFill>
                    <a:schemeClr val="bg2">
                      <a:lumMod val="25000"/>
                    </a:schemeClr>
                  </a:solidFill>
                </a:rPr>
                <a:t>1/2</a:t>
              </a:r>
            </a:p>
            <a:p>
              <a:pPr marL="139266" lvl="1" indent="-137154" defTabSz="1185245">
                <a:spcAft>
                  <a:spcPts val="300"/>
                </a:spcAft>
                <a:buFont typeface="Arial" charset="0"/>
                <a:buChar char="•"/>
                <a:defRPr/>
              </a:pPr>
              <a:r>
                <a:rPr lang="en-US" sz="1600" dirty="0">
                  <a:solidFill>
                    <a:schemeClr val="bg2">
                      <a:lumMod val="25000"/>
                    </a:schemeClr>
                  </a:solidFill>
                </a:rPr>
                <a:t>IV access</a:t>
              </a:r>
            </a:p>
            <a:p>
              <a:pPr marL="139266" lvl="1" indent="-137154" defTabSz="1185245">
                <a:spcAft>
                  <a:spcPts val="300"/>
                </a:spcAft>
                <a:buFont typeface="Arial" charset="0"/>
                <a:buChar char="•"/>
                <a:defRPr/>
              </a:pPr>
              <a:r>
                <a:rPr lang="en-US" sz="1600" dirty="0">
                  <a:solidFill>
                    <a:schemeClr val="bg2">
                      <a:lumMod val="25000"/>
                    </a:schemeClr>
                  </a:solidFill>
                </a:rPr>
                <a:t>Can be difficult to titrate</a:t>
              </a:r>
            </a:p>
          </p:txBody>
        </p:sp>
        <p:sp>
          <p:nvSpPr>
            <p:cNvPr id="46" name="Rounded Rectangle 45">
              <a:extLst>
                <a:ext uri="{FF2B5EF4-FFF2-40B4-BE49-F238E27FC236}">
                  <a16:creationId xmlns:a16="http://schemas.microsoft.com/office/drawing/2014/main" id="{D11293C9-1A30-014A-B64C-2FF090FE6F78}"/>
                </a:ext>
              </a:extLst>
            </p:cNvPr>
            <p:cNvSpPr/>
            <p:nvPr/>
          </p:nvSpPr>
          <p:spPr>
            <a:xfrm>
              <a:off x="914400" y="1558472"/>
              <a:ext cx="4733830" cy="79692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r>
                <a:rPr lang="en-US" sz="2000" b="1" dirty="0">
                  <a:solidFill>
                    <a:schemeClr val="bg1"/>
                  </a:solidFill>
                  <a:latin typeface="+mj-lt"/>
                </a:rPr>
                <a:t>Direct Thrombin Inhibitors</a:t>
              </a:r>
            </a:p>
          </p:txBody>
        </p:sp>
      </p:grpSp>
      <p:sp>
        <p:nvSpPr>
          <p:cNvPr id="4" name="Title 3">
            <a:extLst>
              <a:ext uri="{FF2B5EF4-FFF2-40B4-BE49-F238E27FC236}">
                <a16:creationId xmlns:a16="http://schemas.microsoft.com/office/drawing/2014/main" id="{06B0BE52-223F-6849-A334-0C0A8DA73C80}"/>
              </a:ext>
            </a:extLst>
          </p:cNvPr>
          <p:cNvSpPr>
            <a:spLocks noGrp="1"/>
          </p:cNvSpPr>
          <p:nvPr>
            <p:ph type="title"/>
          </p:nvPr>
        </p:nvSpPr>
        <p:spPr/>
        <p:txBody>
          <a:bodyPr/>
          <a:lstStyle/>
          <a:p>
            <a:r>
              <a:rPr lang="en-US" dirty="0"/>
              <a:t>Standard Treatment Choices</a:t>
            </a:r>
          </a:p>
        </p:txBody>
      </p:sp>
    </p:spTree>
    <p:extLst>
      <p:ext uri="{BB962C8B-B14F-4D97-AF65-F5344CB8AC3E}">
        <p14:creationId xmlns:p14="http://schemas.microsoft.com/office/powerpoint/2010/main" val="3156126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a:extLst>
              <a:ext uri="{FF2B5EF4-FFF2-40B4-BE49-F238E27FC236}">
                <a16:creationId xmlns:a16="http://schemas.microsoft.com/office/drawing/2014/main" id="{7DDA0EC0-B463-6C42-895F-BB861735FC5A}"/>
              </a:ext>
            </a:extLst>
          </p:cNvPr>
          <p:cNvGrpSpPr/>
          <p:nvPr/>
        </p:nvGrpSpPr>
        <p:grpSpPr>
          <a:xfrm>
            <a:off x="1015053" y="4170355"/>
            <a:ext cx="4023723" cy="1104531"/>
            <a:chOff x="914399" y="1558472"/>
            <a:chExt cx="4733831" cy="2135444"/>
          </a:xfrm>
        </p:grpSpPr>
        <p:sp>
          <p:nvSpPr>
            <p:cNvPr id="27" name="Freeform 26">
              <a:extLst>
                <a:ext uri="{FF2B5EF4-FFF2-40B4-BE49-F238E27FC236}">
                  <a16:creationId xmlns:a16="http://schemas.microsoft.com/office/drawing/2014/main" id="{FC83127D-9E96-504B-BBDD-9431293A8FA0}"/>
                </a:ext>
              </a:extLst>
            </p:cNvPr>
            <p:cNvSpPr/>
            <p:nvPr/>
          </p:nvSpPr>
          <p:spPr bwMode="auto">
            <a:xfrm>
              <a:off x="914399" y="2334631"/>
              <a:ext cx="4733829" cy="1359285"/>
            </a:xfrm>
            <a:custGeom>
              <a:avLst/>
              <a:gdLst>
                <a:gd name="connsiteX0" fmla="*/ 0 w 3381624"/>
                <a:gd name="connsiteY0" fmla="*/ 0 h 668609"/>
                <a:gd name="connsiteX1" fmla="*/ 3381624 w 3381624"/>
                <a:gd name="connsiteY1" fmla="*/ 0 h 668609"/>
                <a:gd name="connsiteX2" fmla="*/ 3381624 w 3381624"/>
                <a:gd name="connsiteY2" fmla="*/ 668609 h 668609"/>
                <a:gd name="connsiteX3" fmla="*/ 0 w 3381624"/>
                <a:gd name="connsiteY3" fmla="*/ 668609 h 668609"/>
                <a:gd name="connsiteX4" fmla="*/ 0 w 3381624"/>
                <a:gd name="connsiteY4" fmla="*/ 0 h 668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1624" h="668609">
                  <a:moveTo>
                    <a:pt x="0" y="0"/>
                  </a:moveTo>
                  <a:lnTo>
                    <a:pt x="3381624" y="0"/>
                  </a:lnTo>
                  <a:lnTo>
                    <a:pt x="3381624" y="668609"/>
                  </a:lnTo>
                  <a:lnTo>
                    <a:pt x="0" y="6686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143156" tIns="33867" rIns="189653" bIns="33867" spcCol="1270"/>
            <a:lstStyle/>
            <a:p>
              <a:pPr marL="139266" lvl="1" indent="-137154" defTabSz="1185245">
                <a:spcAft>
                  <a:spcPts val="300"/>
                </a:spcAft>
                <a:buFont typeface="Arial" charset="0"/>
                <a:buChar char="•"/>
                <a:defRPr/>
              </a:pPr>
              <a:r>
                <a:rPr lang="en-US" sz="1600" dirty="0">
                  <a:solidFill>
                    <a:schemeClr val="bg2">
                      <a:lumMod val="25000"/>
                    </a:schemeClr>
                  </a:solidFill>
                </a:rPr>
                <a:t>Less dependent on AT</a:t>
              </a:r>
            </a:p>
            <a:p>
              <a:pPr marL="139266" lvl="1" indent="-137154" defTabSz="1185245">
                <a:spcAft>
                  <a:spcPts val="300"/>
                </a:spcAft>
                <a:buFont typeface="Arial" charset="0"/>
                <a:buChar char="•"/>
                <a:defRPr/>
              </a:pPr>
              <a:r>
                <a:rPr lang="en-US" sz="1600" dirty="0">
                  <a:solidFill>
                    <a:schemeClr val="bg2">
                      <a:lumMod val="25000"/>
                    </a:schemeClr>
                  </a:solidFill>
                </a:rPr>
                <a:t>More predictable response</a:t>
              </a:r>
            </a:p>
            <a:p>
              <a:pPr marL="139266" lvl="1" indent="-137154" defTabSz="1185245">
                <a:spcAft>
                  <a:spcPts val="300"/>
                </a:spcAft>
                <a:buFont typeface="Arial" charset="0"/>
                <a:buChar char="•"/>
                <a:defRPr/>
              </a:pPr>
              <a:r>
                <a:rPr lang="en-US" sz="1600" dirty="0">
                  <a:solidFill>
                    <a:schemeClr val="bg2">
                      <a:lumMod val="25000"/>
                    </a:schemeClr>
                  </a:solidFill>
                </a:rPr>
                <a:t>Subcutaneous administration</a:t>
              </a:r>
            </a:p>
            <a:p>
              <a:pPr marL="139266" lvl="1" indent="-137154" defTabSz="1185245">
                <a:spcAft>
                  <a:spcPts val="300"/>
                </a:spcAft>
                <a:buFont typeface="Arial" charset="0"/>
                <a:buChar char="•"/>
                <a:defRPr/>
              </a:pPr>
              <a:r>
                <a:rPr lang="en-US" sz="1600" dirty="0">
                  <a:solidFill>
                    <a:schemeClr val="bg2">
                      <a:lumMod val="25000"/>
                    </a:schemeClr>
                  </a:solidFill>
                </a:rPr>
                <a:t>Drug monitoring required</a:t>
              </a:r>
            </a:p>
          </p:txBody>
        </p:sp>
        <p:sp>
          <p:nvSpPr>
            <p:cNvPr id="40" name="Rounded Rectangle 39">
              <a:extLst>
                <a:ext uri="{FF2B5EF4-FFF2-40B4-BE49-F238E27FC236}">
                  <a16:creationId xmlns:a16="http://schemas.microsoft.com/office/drawing/2014/main" id="{CCDD5306-B1C9-1C47-B2CE-7ACC79F85272}"/>
                </a:ext>
              </a:extLst>
            </p:cNvPr>
            <p:cNvSpPr/>
            <p:nvPr/>
          </p:nvSpPr>
          <p:spPr>
            <a:xfrm>
              <a:off x="914400" y="1558472"/>
              <a:ext cx="4733830" cy="79692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r>
                <a:rPr lang="en-US" sz="2000" b="1" dirty="0">
                  <a:solidFill>
                    <a:schemeClr val="bg1"/>
                  </a:solidFill>
                  <a:latin typeface="+mj-lt"/>
                </a:rPr>
                <a:t>Low Molecular Weight Heparin</a:t>
              </a:r>
            </a:p>
          </p:txBody>
        </p:sp>
      </p:grpSp>
      <p:sp>
        <p:nvSpPr>
          <p:cNvPr id="42" name="Freeform 41">
            <a:extLst>
              <a:ext uri="{FF2B5EF4-FFF2-40B4-BE49-F238E27FC236}">
                <a16:creationId xmlns:a16="http://schemas.microsoft.com/office/drawing/2014/main" id="{6B6E0270-970D-2C45-8656-F53B23F4E6BD}"/>
              </a:ext>
            </a:extLst>
          </p:cNvPr>
          <p:cNvSpPr/>
          <p:nvPr/>
        </p:nvSpPr>
        <p:spPr bwMode="auto">
          <a:xfrm>
            <a:off x="6865269" y="2125435"/>
            <a:ext cx="4282189" cy="703073"/>
          </a:xfrm>
          <a:custGeom>
            <a:avLst/>
            <a:gdLst>
              <a:gd name="connsiteX0" fmla="*/ 0 w 3381624"/>
              <a:gd name="connsiteY0" fmla="*/ 0 h 668609"/>
              <a:gd name="connsiteX1" fmla="*/ 3381624 w 3381624"/>
              <a:gd name="connsiteY1" fmla="*/ 0 h 668609"/>
              <a:gd name="connsiteX2" fmla="*/ 3381624 w 3381624"/>
              <a:gd name="connsiteY2" fmla="*/ 668609 h 668609"/>
              <a:gd name="connsiteX3" fmla="*/ 0 w 3381624"/>
              <a:gd name="connsiteY3" fmla="*/ 668609 h 668609"/>
              <a:gd name="connsiteX4" fmla="*/ 0 w 3381624"/>
              <a:gd name="connsiteY4" fmla="*/ 0 h 668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1624" h="668609">
                <a:moveTo>
                  <a:pt x="0" y="0"/>
                </a:moveTo>
                <a:lnTo>
                  <a:pt x="3381624" y="0"/>
                </a:lnTo>
                <a:lnTo>
                  <a:pt x="3381624" y="668609"/>
                </a:lnTo>
                <a:lnTo>
                  <a:pt x="0" y="6686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143156" tIns="33867" rIns="189653" bIns="33867" spcCol="1270"/>
          <a:lstStyle/>
          <a:p>
            <a:pPr marL="139266" lvl="1" indent="-137154" defTabSz="1185245">
              <a:spcAft>
                <a:spcPts val="300"/>
              </a:spcAft>
              <a:buFont typeface="Arial" charset="0"/>
              <a:buChar char="•"/>
              <a:defRPr/>
            </a:pPr>
            <a:r>
              <a:rPr lang="en-US" sz="1600" dirty="0">
                <a:solidFill>
                  <a:schemeClr val="bg2">
                    <a:lumMod val="25000"/>
                  </a:schemeClr>
                </a:solidFill>
              </a:rPr>
              <a:t>Oral</a:t>
            </a:r>
          </a:p>
          <a:p>
            <a:pPr marL="139266" lvl="1" indent="-137154" defTabSz="1185245">
              <a:spcAft>
                <a:spcPts val="300"/>
              </a:spcAft>
              <a:buFont typeface="Arial" charset="0"/>
              <a:buChar char="•"/>
              <a:defRPr/>
            </a:pPr>
            <a:r>
              <a:rPr lang="en-US" sz="1600" dirty="0">
                <a:solidFill>
                  <a:schemeClr val="bg2">
                    <a:lumMod val="25000"/>
                  </a:schemeClr>
                </a:solidFill>
              </a:rPr>
              <a:t>Multiple drug and food interactions</a:t>
            </a:r>
          </a:p>
          <a:p>
            <a:pPr marL="139266" lvl="1" indent="-137154" defTabSz="1185245">
              <a:spcAft>
                <a:spcPts val="300"/>
              </a:spcAft>
              <a:buFont typeface="Arial" charset="0"/>
              <a:buChar char="•"/>
              <a:defRPr/>
            </a:pPr>
            <a:r>
              <a:rPr lang="en-US" sz="1600" dirty="0">
                <a:solidFill>
                  <a:schemeClr val="bg2">
                    <a:lumMod val="25000"/>
                  </a:schemeClr>
                </a:solidFill>
              </a:rPr>
              <a:t>Decreased thrombin generation in children; INR may not be equivalent</a:t>
            </a:r>
          </a:p>
          <a:p>
            <a:pPr marL="139266" lvl="1" indent="-137154" defTabSz="1185245">
              <a:spcAft>
                <a:spcPts val="300"/>
              </a:spcAft>
              <a:buFont typeface="Arial" charset="0"/>
              <a:buChar char="•"/>
              <a:defRPr/>
            </a:pPr>
            <a:r>
              <a:rPr lang="en-US" sz="1600" dirty="0">
                <a:solidFill>
                  <a:schemeClr val="bg2">
                    <a:lumMod val="25000"/>
                  </a:schemeClr>
                </a:solidFill>
              </a:rPr>
              <a:t>Milk-based formula: high levels Vitamin K</a:t>
            </a:r>
          </a:p>
          <a:p>
            <a:pPr marL="139266" lvl="1" indent="-137154" defTabSz="1185245">
              <a:spcAft>
                <a:spcPts val="300"/>
              </a:spcAft>
              <a:buFont typeface="Arial" charset="0"/>
              <a:buChar char="•"/>
              <a:defRPr/>
            </a:pPr>
            <a:r>
              <a:rPr lang="en-US" sz="1600" dirty="0">
                <a:solidFill>
                  <a:schemeClr val="bg2">
                    <a:lumMod val="25000"/>
                  </a:schemeClr>
                </a:solidFill>
              </a:rPr>
              <a:t>Drug monitoring </a:t>
            </a:r>
          </a:p>
        </p:txBody>
      </p:sp>
      <p:sp>
        <p:nvSpPr>
          <p:cNvPr id="43" name="Rounded Rectangle 42">
            <a:extLst>
              <a:ext uri="{FF2B5EF4-FFF2-40B4-BE49-F238E27FC236}">
                <a16:creationId xmlns:a16="http://schemas.microsoft.com/office/drawing/2014/main" id="{612E3624-F475-F54F-844C-C3308220A876}"/>
              </a:ext>
            </a:extLst>
          </p:cNvPr>
          <p:cNvSpPr/>
          <p:nvPr/>
        </p:nvSpPr>
        <p:spPr>
          <a:xfrm>
            <a:off x="6865270" y="1723977"/>
            <a:ext cx="4023722" cy="411404"/>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r>
              <a:rPr lang="en-US" sz="2000" b="1" dirty="0">
                <a:solidFill>
                  <a:schemeClr val="bg1"/>
                </a:solidFill>
                <a:latin typeface="+mj-lt"/>
              </a:rPr>
              <a:t>Vitamin K Antagonists</a:t>
            </a:r>
          </a:p>
        </p:txBody>
      </p:sp>
      <p:grpSp>
        <p:nvGrpSpPr>
          <p:cNvPr id="44" name="Group 43">
            <a:extLst>
              <a:ext uri="{FF2B5EF4-FFF2-40B4-BE49-F238E27FC236}">
                <a16:creationId xmlns:a16="http://schemas.microsoft.com/office/drawing/2014/main" id="{343DEC10-3941-FD49-84DD-CCDB77CC31CE}"/>
              </a:ext>
            </a:extLst>
          </p:cNvPr>
          <p:cNvGrpSpPr/>
          <p:nvPr/>
        </p:nvGrpSpPr>
        <p:grpSpPr>
          <a:xfrm>
            <a:off x="6865269" y="4170355"/>
            <a:ext cx="4023723" cy="1104531"/>
            <a:chOff x="914399" y="1558472"/>
            <a:chExt cx="4733831" cy="2135444"/>
          </a:xfrm>
        </p:grpSpPr>
        <p:sp>
          <p:nvSpPr>
            <p:cNvPr id="45" name="Freeform 44">
              <a:extLst>
                <a:ext uri="{FF2B5EF4-FFF2-40B4-BE49-F238E27FC236}">
                  <a16:creationId xmlns:a16="http://schemas.microsoft.com/office/drawing/2014/main" id="{FC389C29-F62C-9341-9ACE-B482E5ADE134}"/>
                </a:ext>
              </a:extLst>
            </p:cNvPr>
            <p:cNvSpPr/>
            <p:nvPr/>
          </p:nvSpPr>
          <p:spPr bwMode="auto">
            <a:xfrm>
              <a:off x="914399" y="2334631"/>
              <a:ext cx="4733829" cy="1359285"/>
            </a:xfrm>
            <a:custGeom>
              <a:avLst/>
              <a:gdLst>
                <a:gd name="connsiteX0" fmla="*/ 0 w 3381624"/>
                <a:gd name="connsiteY0" fmla="*/ 0 h 668609"/>
                <a:gd name="connsiteX1" fmla="*/ 3381624 w 3381624"/>
                <a:gd name="connsiteY1" fmla="*/ 0 h 668609"/>
                <a:gd name="connsiteX2" fmla="*/ 3381624 w 3381624"/>
                <a:gd name="connsiteY2" fmla="*/ 668609 h 668609"/>
                <a:gd name="connsiteX3" fmla="*/ 0 w 3381624"/>
                <a:gd name="connsiteY3" fmla="*/ 668609 h 668609"/>
                <a:gd name="connsiteX4" fmla="*/ 0 w 3381624"/>
                <a:gd name="connsiteY4" fmla="*/ 0 h 668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1624" h="668609">
                  <a:moveTo>
                    <a:pt x="0" y="0"/>
                  </a:moveTo>
                  <a:lnTo>
                    <a:pt x="3381624" y="0"/>
                  </a:lnTo>
                  <a:lnTo>
                    <a:pt x="3381624" y="668609"/>
                  </a:lnTo>
                  <a:lnTo>
                    <a:pt x="0" y="6686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143156" tIns="33867" rIns="189653" bIns="33867" spcCol="1270"/>
            <a:lstStyle/>
            <a:p>
              <a:pPr marL="139266" lvl="1" indent="-137154" defTabSz="1185245">
                <a:spcAft>
                  <a:spcPts val="300"/>
                </a:spcAft>
                <a:buFont typeface="Arial" charset="0"/>
                <a:buChar char="•"/>
                <a:defRPr/>
              </a:pPr>
              <a:r>
                <a:rPr lang="en-US" sz="1600" dirty="0">
                  <a:solidFill>
                    <a:schemeClr val="bg2">
                      <a:lumMod val="25000"/>
                    </a:schemeClr>
                  </a:solidFill>
                </a:rPr>
                <a:t>No risk for HIT</a:t>
              </a:r>
            </a:p>
            <a:p>
              <a:pPr marL="139266" lvl="1" indent="-137154" defTabSz="1185245">
                <a:spcAft>
                  <a:spcPts val="300"/>
                </a:spcAft>
                <a:buFont typeface="Arial" charset="0"/>
                <a:buChar char="•"/>
                <a:defRPr/>
              </a:pPr>
              <a:r>
                <a:rPr lang="en-US" sz="1600" dirty="0">
                  <a:solidFill>
                    <a:schemeClr val="bg2">
                      <a:lumMod val="25000"/>
                    </a:schemeClr>
                  </a:solidFill>
                </a:rPr>
                <a:t>Short t</a:t>
              </a:r>
              <a:r>
                <a:rPr lang="en-US" sz="1600" baseline="-25000" dirty="0">
                  <a:solidFill>
                    <a:schemeClr val="bg2">
                      <a:lumMod val="25000"/>
                    </a:schemeClr>
                  </a:solidFill>
                </a:rPr>
                <a:t>1/2</a:t>
              </a:r>
            </a:p>
            <a:p>
              <a:pPr marL="139266" lvl="1" indent="-137154" defTabSz="1185245">
                <a:spcAft>
                  <a:spcPts val="300"/>
                </a:spcAft>
                <a:buFont typeface="Arial" charset="0"/>
                <a:buChar char="•"/>
                <a:defRPr/>
              </a:pPr>
              <a:r>
                <a:rPr lang="en-US" sz="1600" dirty="0">
                  <a:solidFill>
                    <a:schemeClr val="bg2">
                      <a:lumMod val="25000"/>
                    </a:schemeClr>
                  </a:solidFill>
                </a:rPr>
                <a:t>IV access</a:t>
              </a:r>
            </a:p>
            <a:p>
              <a:pPr marL="139266" lvl="1" indent="-137154" defTabSz="1185245">
                <a:spcAft>
                  <a:spcPts val="300"/>
                </a:spcAft>
                <a:buFont typeface="Arial" charset="0"/>
                <a:buChar char="•"/>
                <a:defRPr/>
              </a:pPr>
              <a:r>
                <a:rPr lang="en-US" sz="1600" dirty="0">
                  <a:solidFill>
                    <a:schemeClr val="bg2">
                      <a:lumMod val="25000"/>
                    </a:schemeClr>
                  </a:solidFill>
                </a:rPr>
                <a:t>Can be difficult to titrate</a:t>
              </a:r>
            </a:p>
          </p:txBody>
        </p:sp>
        <p:sp>
          <p:nvSpPr>
            <p:cNvPr id="46" name="Rounded Rectangle 45">
              <a:extLst>
                <a:ext uri="{FF2B5EF4-FFF2-40B4-BE49-F238E27FC236}">
                  <a16:creationId xmlns:a16="http://schemas.microsoft.com/office/drawing/2014/main" id="{D11293C9-1A30-014A-B64C-2FF090FE6F78}"/>
                </a:ext>
              </a:extLst>
            </p:cNvPr>
            <p:cNvSpPr/>
            <p:nvPr/>
          </p:nvSpPr>
          <p:spPr>
            <a:xfrm>
              <a:off x="914400" y="1558472"/>
              <a:ext cx="4733830" cy="79692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r>
                <a:rPr lang="en-US" sz="2000" b="1" dirty="0">
                  <a:solidFill>
                    <a:schemeClr val="bg1"/>
                  </a:solidFill>
                  <a:latin typeface="+mj-lt"/>
                </a:rPr>
                <a:t>Direct Thrombin Inhibitors</a:t>
              </a:r>
            </a:p>
          </p:txBody>
        </p:sp>
      </p:grpSp>
      <p:sp>
        <p:nvSpPr>
          <p:cNvPr id="4" name="Title 3">
            <a:extLst>
              <a:ext uri="{FF2B5EF4-FFF2-40B4-BE49-F238E27FC236}">
                <a16:creationId xmlns:a16="http://schemas.microsoft.com/office/drawing/2014/main" id="{06B0BE52-223F-6849-A334-0C0A8DA73C80}"/>
              </a:ext>
            </a:extLst>
          </p:cNvPr>
          <p:cNvSpPr>
            <a:spLocks noGrp="1"/>
          </p:cNvSpPr>
          <p:nvPr>
            <p:ph type="title"/>
          </p:nvPr>
        </p:nvSpPr>
        <p:spPr/>
        <p:txBody>
          <a:bodyPr/>
          <a:lstStyle/>
          <a:p>
            <a:r>
              <a:rPr lang="en-US" dirty="0"/>
              <a:t>Standard Treatment Choices</a:t>
            </a:r>
          </a:p>
        </p:txBody>
      </p:sp>
      <p:sp>
        <p:nvSpPr>
          <p:cNvPr id="2" name="Rectangle 1">
            <a:extLst>
              <a:ext uri="{FF2B5EF4-FFF2-40B4-BE49-F238E27FC236}">
                <a16:creationId xmlns:a16="http://schemas.microsoft.com/office/drawing/2014/main" id="{CDF0CCA6-95A6-375C-0D36-3759EDE5BFB8}"/>
              </a:ext>
            </a:extLst>
          </p:cNvPr>
          <p:cNvSpPr/>
          <p:nvPr/>
        </p:nvSpPr>
        <p:spPr>
          <a:xfrm>
            <a:off x="0" y="0"/>
            <a:ext cx="12192000" cy="6858000"/>
          </a:xfrm>
          <a:prstGeom prst="rect">
            <a:avLst/>
          </a:prstGeom>
          <a:solidFill>
            <a:srgbClr val="00000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5AE98B9-D338-9C14-4E30-7B5F0642D404}"/>
              </a:ext>
            </a:extLst>
          </p:cNvPr>
          <p:cNvSpPr/>
          <p:nvPr/>
        </p:nvSpPr>
        <p:spPr>
          <a:xfrm>
            <a:off x="832973" y="1575983"/>
            <a:ext cx="4455657" cy="2378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29">
            <a:extLst>
              <a:ext uri="{FF2B5EF4-FFF2-40B4-BE49-F238E27FC236}">
                <a16:creationId xmlns:a16="http://schemas.microsoft.com/office/drawing/2014/main" id="{15B476D7-7321-B058-615D-FB0E0D45AB0F}"/>
              </a:ext>
            </a:extLst>
          </p:cNvPr>
          <p:cNvSpPr/>
          <p:nvPr/>
        </p:nvSpPr>
        <p:spPr bwMode="auto">
          <a:xfrm>
            <a:off x="1015053" y="2125435"/>
            <a:ext cx="4193942" cy="703073"/>
          </a:xfrm>
          <a:custGeom>
            <a:avLst/>
            <a:gdLst>
              <a:gd name="connsiteX0" fmla="*/ 0 w 3381624"/>
              <a:gd name="connsiteY0" fmla="*/ 0 h 668609"/>
              <a:gd name="connsiteX1" fmla="*/ 3381624 w 3381624"/>
              <a:gd name="connsiteY1" fmla="*/ 0 h 668609"/>
              <a:gd name="connsiteX2" fmla="*/ 3381624 w 3381624"/>
              <a:gd name="connsiteY2" fmla="*/ 668609 h 668609"/>
              <a:gd name="connsiteX3" fmla="*/ 0 w 3381624"/>
              <a:gd name="connsiteY3" fmla="*/ 668609 h 668609"/>
              <a:gd name="connsiteX4" fmla="*/ 0 w 3381624"/>
              <a:gd name="connsiteY4" fmla="*/ 0 h 668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1624" h="668609">
                <a:moveTo>
                  <a:pt x="0" y="0"/>
                </a:moveTo>
                <a:lnTo>
                  <a:pt x="3381624" y="0"/>
                </a:lnTo>
                <a:lnTo>
                  <a:pt x="3381624" y="668609"/>
                </a:lnTo>
                <a:lnTo>
                  <a:pt x="0" y="6686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143156" tIns="33867" rIns="189653" bIns="33867" spcCol="1270"/>
          <a:lstStyle/>
          <a:p>
            <a:pPr marL="139266" lvl="1" indent="-137154" defTabSz="1185245">
              <a:spcAft>
                <a:spcPts val="300"/>
              </a:spcAft>
              <a:buFont typeface="Arial" charset="0"/>
              <a:buChar char="•"/>
              <a:defRPr/>
            </a:pPr>
            <a:r>
              <a:rPr lang="en-US" sz="1600" dirty="0">
                <a:solidFill>
                  <a:schemeClr val="bg2">
                    <a:lumMod val="25000"/>
                  </a:schemeClr>
                </a:solidFill>
              </a:rPr>
              <a:t>Short t</a:t>
            </a:r>
            <a:r>
              <a:rPr lang="en-US" sz="1600" baseline="-25000" dirty="0">
                <a:solidFill>
                  <a:schemeClr val="bg2">
                    <a:lumMod val="25000"/>
                  </a:schemeClr>
                </a:solidFill>
              </a:rPr>
              <a:t>1/2</a:t>
            </a:r>
          </a:p>
          <a:p>
            <a:pPr marL="139266" lvl="1" indent="-137154" defTabSz="1185245">
              <a:spcAft>
                <a:spcPts val="300"/>
              </a:spcAft>
              <a:buFont typeface="Arial" charset="0"/>
              <a:buChar char="•"/>
              <a:defRPr/>
            </a:pPr>
            <a:r>
              <a:rPr lang="en-US" sz="1600" dirty="0">
                <a:solidFill>
                  <a:schemeClr val="bg2">
                    <a:lumMod val="25000"/>
                  </a:schemeClr>
                </a:solidFill>
              </a:rPr>
              <a:t>Reversal agent</a:t>
            </a:r>
          </a:p>
          <a:p>
            <a:pPr marL="139266" lvl="1" indent="-137154" defTabSz="1185245">
              <a:spcAft>
                <a:spcPts val="300"/>
              </a:spcAft>
              <a:buFont typeface="Arial" charset="0"/>
              <a:buChar char="•"/>
              <a:defRPr/>
            </a:pPr>
            <a:r>
              <a:rPr lang="en-US" sz="1600" dirty="0">
                <a:solidFill>
                  <a:schemeClr val="bg2">
                    <a:lumMod val="25000"/>
                  </a:schemeClr>
                </a:solidFill>
              </a:rPr>
              <a:t>Dependent on AT-low in neonates</a:t>
            </a:r>
          </a:p>
          <a:p>
            <a:pPr marL="139266" lvl="1" indent="-137154" defTabSz="1185245">
              <a:spcAft>
                <a:spcPts val="300"/>
              </a:spcAft>
              <a:buFont typeface="Arial" charset="0"/>
              <a:buChar char="•"/>
              <a:defRPr/>
            </a:pPr>
            <a:r>
              <a:rPr lang="en-US" sz="1600" dirty="0">
                <a:solidFill>
                  <a:schemeClr val="bg2">
                    <a:lumMod val="25000"/>
                  </a:schemeClr>
                </a:solidFill>
              </a:rPr>
              <a:t>Increased binding to non-heparin proteins-children &lt; 1 year</a:t>
            </a:r>
          </a:p>
          <a:p>
            <a:pPr marL="139266" lvl="1" indent="-137154" defTabSz="1185245">
              <a:spcAft>
                <a:spcPts val="300"/>
              </a:spcAft>
              <a:buFont typeface="Arial" charset="0"/>
              <a:buChar char="•"/>
              <a:defRPr/>
            </a:pPr>
            <a:r>
              <a:rPr lang="en-US" sz="1600" dirty="0">
                <a:solidFill>
                  <a:schemeClr val="bg2">
                    <a:lumMod val="25000"/>
                  </a:schemeClr>
                </a:solidFill>
              </a:rPr>
              <a:t>Heparin induced thrombocytopenia (HIT)</a:t>
            </a:r>
          </a:p>
        </p:txBody>
      </p:sp>
      <p:sp>
        <p:nvSpPr>
          <p:cNvPr id="15" name="Rounded Rectangle 7">
            <a:extLst>
              <a:ext uri="{FF2B5EF4-FFF2-40B4-BE49-F238E27FC236}">
                <a16:creationId xmlns:a16="http://schemas.microsoft.com/office/drawing/2014/main" id="{44BE6CC5-63DE-6D2E-6495-3DFFEB6DC72A}"/>
              </a:ext>
            </a:extLst>
          </p:cNvPr>
          <p:cNvSpPr/>
          <p:nvPr/>
        </p:nvSpPr>
        <p:spPr>
          <a:xfrm>
            <a:off x="1015054" y="1723977"/>
            <a:ext cx="4023722" cy="41140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r>
              <a:rPr lang="en-US" sz="2000" b="1" dirty="0">
                <a:solidFill>
                  <a:schemeClr val="bg1"/>
                </a:solidFill>
                <a:latin typeface="+mj-lt"/>
              </a:rPr>
              <a:t>Unfractionated Heparin</a:t>
            </a:r>
          </a:p>
        </p:txBody>
      </p:sp>
    </p:spTree>
    <p:extLst>
      <p:ext uri="{BB962C8B-B14F-4D97-AF65-F5344CB8AC3E}">
        <p14:creationId xmlns:p14="http://schemas.microsoft.com/office/powerpoint/2010/main" val="146104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29884CA1-2DBC-A8DE-9D57-9276095B745D}"/>
              </a:ext>
            </a:extLst>
          </p:cNvPr>
          <p:cNvGrpSpPr/>
          <p:nvPr/>
        </p:nvGrpSpPr>
        <p:grpSpPr>
          <a:xfrm>
            <a:off x="1015053" y="1723977"/>
            <a:ext cx="4193942" cy="1104531"/>
            <a:chOff x="1015053" y="1723977"/>
            <a:chExt cx="4193942" cy="1104531"/>
          </a:xfrm>
        </p:grpSpPr>
        <p:sp>
          <p:nvSpPr>
            <p:cNvPr id="14" name="Freeform 29">
              <a:extLst>
                <a:ext uri="{FF2B5EF4-FFF2-40B4-BE49-F238E27FC236}">
                  <a16:creationId xmlns:a16="http://schemas.microsoft.com/office/drawing/2014/main" id="{15B476D7-7321-B058-615D-FB0E0D45AB0F}"/>
                </a:ext>
              </a:extLst>
            </p:cNvPr>
            <p:cNvSpPr/>
            <p:nvPr/>
          </p:nvSpPr>
          <p:spPr bwMode="auto">
            <a:xfrm>
              <a:off x="1015053" y="2125435"/>
              <a:ext cx="4193942" cy="703073"/>
            </a:xfrm>
            <a:custGeom>
              <a:avLst/>
              <a:gdLst>
                <a:gd name="connsiteX0" fmla="*/ 0 w 3381624"/>
                <a:gd name="connsiteY0" fmla="*/ 0 h 668609"/>
                <a:gd name="connsiteX1" fmla="*/ 3381624 w 3381624"/>
                <a:gd name="connsiteY1" fmla="*/ 0 h 668609"/>
                <a:gd name="connsiteX2" fmla="*/ 3381624 w 3381624"/>
                <a:gd name="connsiteY2" fmla="*/ 668609 h 668609"/>
                <a:gd name="connsiteX3" fmla="*/ 0 w 3381624"/>
                <a:gd name="connsiteY3" fmla="*/ 668609 h 668609"/>
                <a:gd name="connsiteX4" fmla="*/ 0 w 3381624"/>
                <a:gd name="connsiteY4" fmla="*/ 0 h 668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1624" h="668609">
                  <a:moveTo>
                    <a:pt x="0" y="0"/>
                  </a:moveTo>
                  <a:lnTo>
                    <a:pt x="3381624" y="0"/>
                  </a:lnTo>
                  <a:lnTo>
                    <a:pt x="3381624" y="668609"/>
                  </a:lnTo>
                  <a:lnTo>
                    <a:pt x="0" y="6686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143156" tIns="33867" rIns="189653" bIns="33867" spcCol="1270"/>
            <a:lstStyle/>
            <a:p>
              <a:pPr marL="139266" lvl="1" indent="-137154" defTabSz="1185245">
                <a:spcAft>
                  <a:spcPts val="300"/>
                </a:spcAft>
                <a:buFont typeface="Arial" charset="0"/>
                <a:buChar char="•"/>
                <a:defRPr/>
              </a:pPr>
              <a:r>
                <a:rPr lang="en-US" sz="1600" dirty="0">
                  <a:solidFill>
                    <a:schemeClr val="bg2">
                      <a:lumMod val="25000"/>
                    </a:schemeClr>
                  </a:solidFill>
                </a:rPr>
                <a:t>Short t</a:t>
              </a:r>
              <a:r>
                <a:rPr lang="en-US" sz="1600" baseline="-25000" dirty="0">
                  <a:solidFill>
                    <a:schemeClr val="bg2">
                      <a:lumMod val="25000"/>
                    </a:schemeClr>
                  </a:solidFill>
                </a:rPr>
                <a:t>1/2</a:t>
              </a:r>
            </a:p>
            <a:p>
              <a:pPr marL="139266" lvl="1" indent="-137154" defTabSz="1185245">
                <a:spcAft>
                  <a:spcPts val="300"/>
                </a:spcAft>
                <a:buFont typeface="Arial" charset="0"/>
                <a:buChar char="•"/>
                <a:defRPr/>
              </a:pPr>
              <a:r>
                <a:rPr lang="en-US" sz="1600" dirty="0">
                  <a:solidFill>
                    <a:schemeClr val="bg2">
                      <a:lumMod val="25000"/>
                    </a:schemeClr>
                  </a:solidFill>
                </a:rPr>
                <a:t>Reversal agent</a:t>
              </a:r>
            </a:p>
            <a:p>
              <a:pPr marL="139266" lvl="1" indent="-137154" defTabSz="1185245">
                <a:spcAft>
                  <a:spcPts val="300"/>
                </a:spcAft>
                <a:buFont typeface="Arial" charset="0"/>
                <a:buChar char="•"/>
                <a:defRPr/>
              </a:pPr>
              <a:r>
                <a:rPr lang="en-US" sz="1600" dirty="0">
                  <a:solidFill>
                    <a:schemeClr val="bg2">
                      <a:lumMod val="25000"/>
                    </a:schemeClr>
                  </a:solidFill>
                </a:rPr>
                <a:t>Dependent on AT-low in neonates</a:t>
              </a:r>
            </a:p>
            <a:p>
              <a:pPr marL="139266" lvl="1" indent="-137154" defTabSz="1185245">
                <a:spcAft>
                  <a:spcPts val="300"/>
                </a:spcAft>
                <a:buFont typeface="Arial" charset="0"/>
                <a:buChar char="•"/>
                <a:defRPr/>
              </a:pPr>
              <a:r>
                <a:rPr lang="en-US" sz="1600" dirty="0">
                  <a:solidFill>
                    <a:schemeClr val="bg2">
                      <a:lumMod val="25000"/>
                    </a:schemeClr>
                  </a:solidFill>
                </a:rPr>
                <a:t>Increased binding to non-heparin proteins-children &lt; 1 year</a:t>
              </a:r>
            </a:p>
            <a:p>
              <a:pPr marL="139266" lvl="1" indent="-137154" defTabSz="1185245">
                <a:spcAft>
                  <a:spcPts val="300"/>
                </a:spcAft>
                <a:buFont typeface="Arial" charset="0"/>
                <a:buChar char="•"/>
                <a:defRPr/>
              </a:pPr>
              <a:r>
                <a:rPr lang="en-US" sz="1600" dirty="0">
                  <a:solidFill>
                    <a:schemeClr val="bg2">
                      <a:lumMod val="25000"/>
                    </a:schemeClr>
                  </a:solidFill>
                </a:rPr>
                <a:t>Heparin induced thrombocytopenia (HIT)</a:t>
              </a:r>
            </a:p>
          </p:txBody>
        </p:sp>
        <p:sp>
          <p:nvSpPr>
            <p:cNvPr id="15" name="Rounded Rectangle 7">
              <a:extLst>
                <a:ext uri="{FF2B5EF4-FFF2-40B4-BE49-F238E27FC236}">
                  <a16:creationId xmlns:a16="http://schemas.microsoft.com/office/drawing/2014/main" id="{44BE6CC5-63DE-6D2E-6495-3DFFEB6DC72A}"/>
                </a:ext>
              </a:extLst>
            </p:cNvPr>
            <p:cNvSpPr/>
            <p:nvPr/>
          </p:nvSpPr>
          <p:spPr>
            <a:xfrm>
              <a:off x="1015054" y="1723977"/>
              <a:ext cx="4023722" cy="41140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r>
                <a:rPr lang="en-US" sz="2000" b="1" dirty="0">
                  <a:solidFill>
                    <a:schemeClr val="bg1"/>
                  </a:solidFill>
                  <a:latin typeface="+mj-lt"/>
                </a:rPr>
                <a:t>Unfractionated Heparin</a:t>
              </a:r>
            </a:p>
          </p:txBody>
        </p:sp>
      </p:grpSp>
      <p:grpSp>
        <p:nvGrpSpPr>
          <p:cNvPr id="44" name="Group 43">
            <a:extLst>
              <a:ext uri="{FF2B5EF4-FFF2-40B4-BE49-F238E27FC236}">
                <a16:creationId xmlns:a16="http://schemas.microsoft.com/office/drawing/2014/main" id="{343DEC10-3941-FD49-84DD-CCDB77CC31CE}"/>
              </a:ext>
            </a:extLst>
          </p:cNvPr>
          <p:cNvGrpSpPr/>
          <p:nvPr/>
        </p:nvGrpSpPr>
        <p:grpSpPr>
          <a:xfrm>
            <a:off x="6865269" y="4170355"/>
            <a:ext cx="4023723" cy="1104531"/>
            <a:chOff x="914399" y="1558472"/>
            <a:chExt cx="4733831" cy="2135444"/>
          </a:xfrm>
        </p:grpSpPr>
        <p:sp>
          <p:nvSpPr>
            <p:cNvPr id="45" name="Freeform 44">
              <a:extLst>
                <a:ext uri="{FF2B5EF4-FFF2-40B4-BE49-F238E27FC236}">
                  <a16:creationId xmlns:a16="http://schemas.microsoft.com/office/drawing/2014/main" id="{FC389C29-F62C-9341-9ACE-B482E5ADE134}"/>
                </a:ext>
              </a:extLst>
            </p:cNvPr>
            <p:cNvSpPr/>
            <p:nvPr/>
          </p:nvSpPr>
          <p:spPr bwMode="auto">
            <a:xfrm>
              <a:off x="914399" y="2334631"/>
              <a:ext cx="4733829" cy="1359285"/>
            </a:xfrm>
            <a:custGeom>
              <a:avLst/>
              <a:gdLst>
                <a:gd name="connsiteX0" fmla="*/ 0 w 3381624"/>
                <a:gd name="connsiteY0" fmla="*/ 0 h 668609"/>
                <a:gd name="connsiteX1" fmla="*/ 3381624 w 3381624"/>
                <a:gd name="connsiteY1" fmla="*/ 0 h 668609"/>
                <a:gd name="connsiteX2" fmla="*/ 3381624 w 3381624"/>
                <a:gd name="connsiteY2" fmla="*/ 668609 h 668609"/>
                <a:gd name="connsiteX3" fmla="*/ 0 w 3381624"/>
                <a:gd name="connsiteY3" fmla="*/ 668609 h 668609"/>
                <a:gd name="connsiteX4" fmla="*/ 0 w 3381624"/>
                <a:gd name="connsiteY4" fmla="*/ 0 h 668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1624" h="668609">
                  <a:moveTo>
                    <a:pt x="0" y="0"/>
                  </a:moveTo>
                  <a:lnTo>
                    <a:pt x="3381624" y="0"/>
                  </a:lnTo>
                  <a:lnTo>
                    <a:pt x="3381624" y="668609"/>
                  </a:lnTo>
                  <a:lnTo>
                    <a:pt x="0" y="6686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143156" tIns="33867" rIns="189653" bIns="33867" spcCol="1270"/>
            <a:lstStyle/>
            <a:p>
              <a:pPr marL="139266" lvl="1" indent="-137154" defTabSz="1185245">
                <a:spcAft>
                  <a:spcPts val="300"/>
                </a:spcAft>
                <a:buFont typeface="Arial" charset="0"/>
                <a:buChar char="•"/>
                <a:defRPr/>
              </a:pPr>
              <a:r>
                <a:rPr lang="en-US" sz="1600" dirty="0">
                  <a:solidFill>
                    <a:schemeClr val="bg2">
                      <a:lumMod val="25000"/>
                    </a:schemeClr>
                  </a:solidFill>
                </a:rPr>
                <a:t>No risk for HIT</a:t>
              </a:r>
            </a:p>
            <a:p>
              <a:pPr marL="139266" lvl="1" indent="-137154" defTabSz="1185245">
                <a:spcAft>
                  <a:spcPts val="300"/>
                </a:spcAft>
                <a:buFont typeface="Arial" charset="0"/>
                <a:buChar char="•"/>
                <a:defRPr/>
              </a:pPr>
              <a:r>
                <a:rPr lang="en-US" sz="1600" dirty="0">
                  <a:solidFill>
                    <a:schemeClr val="bg2">
                      <a:lumMod val="25000"/>
                    </a:schemeClr>
                  </a:solidFill>
                </a:rPr>
                <a:t>Short t</a:t>
              </a:r>
              <a:r>
                <a:rPr lang="en-US" sz="1600" baseline="-25000" dirty="0">
                  <a:solidFill>
                    <a:schemeClr val="bg2">
                      <a:lumMod val="25000"/>
                    </a:schemeClr>
                  </a:solidFill>
                </a:rPr>
                <a:t>1/2</a:t>
              </a:r>
            </a:p>
            <a:p>
              <a:pPr marL="139266" lvl="1" indent="-137154" defTabSz="1185245">
                <a:spcAft>
                  <a:spcPts val="300"/>
                </a:spcAft>
                <a:buFont typeface="Arial" charset="0"/>
                <a:buChar char="•"/>
                <a:defRPr/>
              </a:pPr>
              <a:r>
                <a:rPr lang="en-US" sz="1600" dirty="0">
                  <a:solidFill>
                    <a:schemeClr val="bg2">
                      <a:lumMod val="25000"/>
                    </a:schemeClr>
                  </a:solidFill>
                </a:rPr>
                <a:t>IV access</a:t>
              </a:r>
            </a:p>
            <a:p>
              <a:pPr marL="139266" lvl="1" indent="-137154" defTabSz="1185245">
                <a:spcAft>
                  <a:spcPts val="300"/>
                </a:spcAft>
                <a:buFont typeface="Arial" charset="0"/>
                <a:buChar char="•"/>
                <a:defRPr/>
              </a:pPr>
              <a:r>
                <a:rPr lang="en-US" sz="1600" dirty="0">
                  <a:solidFill>
                    <a:schemeClr val="bg2">
                      <a:lumMod val="25000"/>
                    </a:schemeClr>
                  </a:solidFill>
                </a:rPr>
                <a:t>Can be difficult to titrate</a:t>
              </a:r>
            </a:p>
          </p:txBody>
        </p:sp>
        <p:sp>
          <p:nvSpPr>
            <p:cNvPr id="46" name="Rounded Rectangle 45">
              <a:extLst>
                <a:ext uri="{FF2B5EF4-FFF2-40B4-BE49-F238E27FC236}">
                  <a16:creationId xmlns:a16="http://schemas.microsoft.com/office/drawing/2014/main" id="{D11293C9-1A30-014A-B64C-2FF090FE6F78}"/>
                </a:ext>
              </a:extLst>
            </p:cNvPr>
            <p:cNvSpPr/>
            <p:nvPr/>
          </p:nvSpPr>
          <p:spPr>
            <a:xfrm>
              <a:off x="914400" y="1558472"/>
              <a:ext cx="4733830" cy="79692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r>
                <a:rPr lang="en-US" sz="2000" b="1" dirty="0">
                  <a:solidFill>
                    <a:schemeClr val="bg1"/>
                  </a:solidFill>
                  <a:latin typeface="+mj-lt"/>
                </a:rPr>
                <a:t>Direct Thrombin Inhibitors</a:t>
              </a:r>
            </a:p>
          </p:txBody>
        </p:sp>
      </p:grpSp>
      <p:sp>
        <p:nvSpPr>
          <p:cNvPr id="4" name="Title 3">
            <a:extLst>
              <a:ext uri="{FF2B5EF4-FFF2-40B4-BE49-F238E27FC236}">
                <a16:creationId xmlns:a16="http://schemas.microsoft.com/office/drawing/2014/main" id="{06B0BE52-223F-6849-A334-0C0A8DA73C80}"/>
              </a:ext>
            </a:extLst>
          </p:cNvPr>
          <p:cNvSpPr>
            <a:spLocks noGrp="1"/>
          </p:cNvSpPr>
          <p:nvPr>
            <p:ph type="title"/>
          </p:nvPr>
        </p:nvSpPr>
        <p:spPr/>
        <p:txBody>
          <a:bodyPr/>
          <a:lstStyle/>
          <a:p>
            <a:r>
              <a:rPr lang="en-US" dirty="0"/>
              <a:t>Standard Treatment Choices</a:t>
            </a:r>
          </a:p>
        </p:txBody>
      </p:sp>
      <p:sp>
        <p:nvSpPr>
          <p:cNvPr id="16" name="Freeform 41">
            <a:extLst>
              <a:ext uri="{FF2B5EF4-FFF2-40B4-BE49-F238E27FC236}">
                <a16:creationId xmlns:a16="http://schemas.microsoft.com/office/drawing/2014/main" id="{8A7346FB-D67B-BDEC-27AE-D97128EE8049}"/>
              </a:ext>
            </a:extLst>
          </p:cNvPr>
          <p:cNvSpPr/>
          <p:nvPr/>
        </p:nvSpPr>
        <p:spPr bwMode="auto">
          <a:xfrm>
            <a:off x="6865269" y="2125435"/>
            <a:ext cx="4282189" cy="703073"/>
          </a:xfrm>
          <a:custGeom>
            <a:avLst/>
            <a:gdLst>
              <a:gd name="connsiteX0" fmla="*/ 0 w 3381624"/>
              <a:gd name="connsiteY0" fmla="*/ 0 h 668609"/>
              <a:gd name="connsiteX1" fmla="*/ 3381624 w 3381624"/>
              <a:gd name="connsiteY1" fmla="*/ 0 h 668609"/>
              <a:gd name="connsiteX2" fmla="*/ 3381624 w 3381624"/>
              <a:gd name="connsiteY2" fmla="*/ 668609 h 668609"/>
              <a:gd name="connsiteX3" fmla="*/ 0 w 3381624"/>
              <a:gd name="connsiteY3" fmla="*/ 668609 h 668609"/>
              <a:gd name="connsiteX4" fmla="*/ 0 w 3381624"/>
              <a:gd name="connsiteY4" fmla="*/ 0 h 668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1624" h="668609">
                <a:moveTo>
                  <a:pt x="0" y="0"/>
                </a:moveTo>
                <a:lnTo>
                  <a:pt x="3381624" y="0"/>
                </a:lnTo>
                <a:lnTo>
                  <a:pt x="3381624" y="668609"/>
                </a:lnTo>
                <a:lnTo>
                  <a:pt x="0" y="6686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143156" tIns="33867" rIns="189653" bIns="33867" spcCol="1270"/>
          <a:lstStyle/>
          <a:p>
            <a:pPr marL="139266" lvl="1" indent="-137154" defTabSz="1185245">
              <a:spcAft>
                <a:spcPts val="300"/>
              </a:spcAft>
              <a:buFont typeface="Arial" charset="0"/>
              <a:buChar char="•"/>
              <a:defRPr/>
            </a:pPr>
            <a:r>
              <a:rPr lang="en-US" sz="1600" dirty="0">
                <a:solidFill>
                  <a:schemeClr val="bg2">
                    <a:lumMod val="25000"/>
                  </a:schemeClr>
                </a:solidFill>
              </a:rPr>
              <a:t>Oral</a:t>
            </a:r>
          </a:p>
          <a:p>
            <a:pPr marL="139266" lvl="1" indent="-137154" defTabSz="1185245">
              <a:spcAft>
                <a:spcPts val="300"/>
              </a:spcAft>
              <a:buFont typeface="Arial" charset="0"/>
              <a:buChar char="•"/>
              <a:defRPr/>
            </a:pPr>
            <a:r>
              <a:rPr lang="en-US" sz="1600" dirty="0">
                <a:solidFill>
                  <a:schemeClr val="bg2">
                    <a:lumMod val="25000"/>
                  </a:schemeClr>
                </a:solidFill>
              </a:rPr>
              <a:t>Multiple drug and food interactions</a:t>
            </a:r>
          </a:p>
          <a:p>
            <a:pPr marL="139266" lvl="1" indent="-137154" defTabSz="1185245">
              <a:spcAft>
                <a:spcPts val="300"/>
              </a:spcAft>
              <a:buFont typeface="Arial" charset="0"/>
              <a:buChar char="•"/>
              <a:defRPr/>
            </a:pPr>
            <a:r>
              <a:rPr lang="en-US" sz="1600" dirty="0">
                <a:solidFill>
                  <a:schemeClr val="bg2">
                    <a:lumMod val="25000"/>
                  </a:schemeClr>
                </a:solidFill>
              </a:rPr>
              <a:t>Decreased thrombin generation in children; INR may not be equivalent</a:t>
            </a:r>
          </a:p>
          <a:p>
            <a:pPr marL="139266" lvl="1" indent="-137154" defTabSz="1185245">
              <a:spcAft>
                <a:spcPts val="300"/>
              </a:spcAft>
              <a:buFont typeface="Arial" charset="0"/>
              <a:buChar char="•"/>
              <a:defRPr/>
            </a:pPr>
            <a:r>
              <a:rPr lang="en-US" sz="1600" dirty="0">
                <a:solidFill>
                  <a:schemeClr val="bg2">
                    <a:lumMod val="25000"/>
                  </a:schemeClr>
                </a:solidFill>
              </a:rPr>
              <a:t>Milk-based formula: high levels Vitamin K</a:t>
            </a:r>
          </a:p>
          <a:p>
            <a:pPr marL="139266" lvl="1" indent="-137154" defTabSz="1185245">
              <a:spcAft>
                <a:spcPts val="300"/>
              </a:spcAft>
              <a:buFont typeface="Arial" charset="0"/>
              <a:buChar char="•"/>
              <a:defRPr/>
            </a:pPr>
            <a:r>
              <a:rPr lang="en-US" sz="1600" dirty="0">
                <a:solidFill>
                  <a:schemeClr val="bg2">
                    <a:lumMod val="25000"/>
                  </a:schemeClr>
                </a:solidFill>
              </a:rPr>
              <a:t>Drug monitoring </a:t>
            </a:r>
          </a:p>
        </p:txBody>
      </p:sp>
      <p:sp>
        <p:nvSpPr>
          <p:cNvPr id="17" name="Rounded Rectangle 42">
            <a:extLst>
              <a:ext uri="{FF2B5EF4-FFF2-40B4-BE49-F238E27FC236}">
                <a16:creationId xmlns:a16="http://schemas.microsoft.com/office/drawing/2014/main" id="{E51EF4B8-40F9-69C2-294A-28050B5F648D}"/>
              </a:ext>
            </a:extLst>
          </p:cNvPr>
          <p:cNvSpPr/>
          <p:nvPr/>
        </p:nvSpPr>
        <p:spPr>
          <a:xfrm>
            <a:off x="6865270" y="1723977"/>
            <a:ext cx="4023722" cy="411404"/>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r>
              <a:rPr lang="en-US" sz="2000" b="1" dirty="0">
                <a:solidFill>
                  <a:schemeClr val="bg1"/>
                </a:solidFill>
                <a:latin typeface="+mj-lt"/>
              </a:rPr>
              <a:t>Vitamin K Antagonists</a:t>
            </a:r>
          </a:p>
        </p:txBody>
      </p:sp>
      <p:sp>
        <p:nvSpPr>
          <p:cNvPr id="2" name="Rectangle 1">
            <a:extLst>
              <a:ext uri="{FF2B5EF4-FFF2-40B4-BE49-F238E27FC236}">
                <a16:creationId xmlns:a16="http://schemas.microsoft.com/office/drawing/2014/main" id="{CDF0CCA6-95A6-375C-0D36-3759EDE5BFB8}"/>
              </a:ext>
            </a:extLst>
          </p:cNvPr>
          <p:cNvSpPr/>
          <p:nvPr/>
        </p:nvSpPr>
        <p:spPr>
          <a:xfrm>
            <a:off x="0" y="0"/>
            <a:ext cx="12192000" cy="6858000"/>
          </a:xfrm>
          <a:prstGeom prst="rect">
            <a:avLst/>
          </a:prstGeom>
          <a:solidFill>
            <a:srgbClr val="00000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F329320B-9BBE-C365-311B-1094567E7EBA}"/>
              </a:ext>
            </a:extLst>
          </p:cNvPr>
          <p:cNvSpPr/>
          <p:nvPr/>
        </p:nvSpPr>
        <p:spPr>
          <a:xfrm>
            <a:off x="799084" y="3961787"/>
            <a:ext cx="4455657" cy="19818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a:extLst>
              <a:ext uri="{FF2B5EF4-FFF2-40B4-BE49-F238E27FC236}">
                <a16:creationId xmlns:a16="http://schemas.microsoft.com/office/drawing/2014/main" id="{A5F55A8B-DC79-E958-8119-44784B5896F1}"/>
              </a:ext>
            </a:extLst>
          </p:cNvPr>
          <p:cNvGrpSpPr/>
          <p:nvPr/>
        </p:nvGrpSpPr>
        <p:grpSpPr>
          <a:xfrm>
            <a:off x="1015053" y="4170355"/>
            <a:ext cx="4023723" cy="1104531"/>
            <a:chOff x="914399" y="1558472"/>
            <a:chExt cx="4733831" cy="2135444"/>
          </a:xfrm>
        </p:grpSpPr>
        <p:sp>
          <p:nvSpPr>
            <p:cNvPr id="19" name="Freeform 26">
              <a:extLst>
                <a:ext uri="{FF2B5EF4-FFF2-40B4-BE49-F238E27FC236}">
                  <a16:creationId xmlns:a16="http://schemas.microsoft.com/office/drawing/2014/main" id="{2201164B-4B3A-9C6C-F3EF-8661BA59ECB1}"/>
                </a:ext>
              </a:extLst>
            </p:cNvPr>
            <p:cNvSpPr/>
            <p:nvPr/>
          </p:nvSpPr>
          <p:spPr bwMode="auto">
            <a:xfrm>
              <a:off x="914399" y="2334631"/>
              <a:ext cx="4733829" cy="1359285"/>
            </a:xfrm>
            <a:custGeom>
              <a:avLst/>
              <a:gdLst>
                <a:gd name="connsiteX0" fmla="*/ 0 w 3381624"/>
                <a:gd name="connsiteY0" fmla="*/ 0 h 668609"/>
                <a:gd name="connsiteX1" fmla="*/ 3381624 w 3381624"/>
                <a:gd name="connsiteY1" fmla="*/ 0 h 668609"/>
                <a:gd name="connsiteX2" fmla="*/ 3381624 w 3381624"/>
                <a:gd name="connsiteY2" fmla="*/ 668609 h 668609"/>
                <a:gd name="connsiteX3" fmla="*/ 0 w 3381624"/>
                <a:gd name="connsiteY3" fmla="*/ 668609 h 668609"/>
                <a:gd name="connsiteX4" fmla="*/ 0 w 3381624"/>
                <a:gd name="connsiteY4" fmla="*/ 0 h 668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1624" h="668609">
                  <a:moveTo>
                    <a:pt x="0" y="0"/>
                  </a:moveTo>
                  <a:lnTo>
                    <a:pt x="3381624" y="0"/>
                  </a:lnTo>
                  <a:lnTo>
                    <a:pt x="3381624" y="668609"/>
                  </a:lnTo>
                  <a:lnTo>
                    <a:pt x="0" y="6686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143156" tIns="33867" rIns="189653" bIns="33867" spcCol="1270"/>
            <a:lstStyle/>
            <a:p>
              <a:pPr marL="139266" lvl="1" indent="-137154" defTabSz="1185245">
                <a:spcAft>
                  <a:spcPts val="300"/>
                </a:spcAft>
                <a:buFont typeface="Arial" charset="0"/>
                <a:buChar char="•"/>
                <a:defRPr/>
              </a:pPr>
              <a:r>
                <a:rPr lang="en-US" sz="1600" dirty="0">
                  <a:solidFill>
                    <a:schemeClr val="bg2">
                      <a:lumMod val="25000"/>
                    </a:schemeClr>
                  </a:solidFill>
                </a:rPr>
                <a:t>Less dependent on AT</a:t>
              </a:r>
            </a:p>
            <a:p>
              <a:pPr marL="139266" lvl="1" indent="-137154" defTabSz="1185245">
                <a:spcAft>
                  <a:spcPts val="300"/>
                </a:spcAft>
                <a:buFont typeface="Arial" charset="0"/>
                <a:buChar char="•"/>
                <a:defRPr/>
              </a:pPr>
              <a:r>
                <a:rPr lang="en-US" sz="1600" dirty="0">
                  <a:solidFill>
                    <a:schemeClr val="bg2">
                      <a:lumMod val="25000"/>
                    </a:schemeClr>
                  </a:solidFill>
                </a:rPr>
                <a:t>More predictable response</a:t>
              </a:r>
            </a:p>
            <a:p>
              <a:pPr marL="139266" lvl="1" indent="-137154" defTabSz="1185245">
                <a:spcAft>
                  <a:spcPts val="300"/>
                </a:spcAft>
                <a:buFont typeface="Arial" charset="0"/>
                <a:buChar char="•"/>
                <a:defRPr/>
              </a:pPr>
              <a:r>
                <a:rPr lang="en-US" sz="1600" dirty="0">
                  <a:solidFill>
                    <a:schemeClr val="bg2">
                      <a:lumMod val="25000"/>
                    </a:schemeClr>
                  </a:solidFill>
                </a:rPr>
                <a:t>Subcutaneous administration</a:t>
              </a:r>
            </a:p>
            <a:p>
              <a:pPr marL="139266" lvl="1" indent="-137154" defTabSz="1185245">
                <a:spcAft>
                  <a:spcPts val="300"/>
                </a:spcAft>
                <a:buFont typeface="Arial" charset="0"/>
                <a:buChar char="•"/>
                <a:defRPr/>
              </a:pPr>
              <a:r>
                <a:rPr lang="en-US" sz="1600" dirty="0">
                  <a:solidFill>
                    <a:schemeClr val="bg2">
                      <a:lumMod val="25000"/>
                    </a:schemeClr>
                  </a:solidFill>
                </a:rPr>
                <a:t>Drug monitoring required</a:t>
              </a:r>
            </a:p>
          </p:txBody>
        </p:sp>
        <p:sp>
          <p:nvSpPr>
            <p:cNvPr id="20" name="Rounded Rectangle 39">
              <a:extLst>
                <a:ext uri="{FF2B5EF4-FFF2-40B4-BE49-F238E27FC236}">
                  <a16:creationId xmlns:a16="http://schemas.microsoft.com/office/drawing/2014/main" id="{95E070EF-D20E-A120-BFC5-58888698C795}"/>
                </a:ext>
              </a:extLst>
            </p:cNvPr>
            <p:cNvSpPr/>
            <p:nvPr/>
          </p:nvSpPr>
          <p:spPr>
            <a:xfrm>
              <a:off x="914400" y="1558472"/>
              <a:ext cx="4733830" cy="79692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r>
                <a:rPr lang="en-US" sz="2000" b="1" dirty="0">
                  <a:solidFill>
                    <a:schemeClr val="bg1"/>
                  </a:solidFill>
                  <a:latin typeface="+mj-lt"/>
                </a:rPr>
                <a:t>Low Molecular Weight Heparin</a:t>
              </a:r>
            </a:p>
          </p:txBody>
        </p:sp>
      </p:grpSp>
    </p:spTree>
    <p:extLst>
      <p:ext uri="{BB962C8B-B14F-4D97-AF65-F5344CB8AC3E}">
        <p14:creationId xmlns:p14="http://schemas.microsoft.com/office/powerpoint/2010/main" val="3449917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29884CA1-2DBC-A8DE-9D57-9276095B745D}"/>
              </a:ext>
            </a:extLst>
          </p:cNvPr>
          <p:cNvGrpSpPr/>
          <p:nvPr/>
        </p:nvGrpSpPr>
        <p:grpSpPr>
          <a:xfrm>
            <a:off x="1015053" y="1723977"/>
            <a:ext cx="4193942" cy="1104531"/>
            <a:chOff x="1015053" y="1723977"/>
            <a:chExt cx="4193942" cy="1104531"/>
          </a:xfrm>
        </p:grpSpPr>
        <p:sp>
          <p:nvSpPr>
            <p:cNvPr id="14" name="Freeform 29">
              <a:extLst>
                <a:ext uri="{FF2B5EF4-FFF2-40B4-BE49-F238E27FC236}">
                  <a16:creationId xmlns:a16="http://schemas.microsoft.com/office/drawing/2014/main" id="{15B476D7-7321-B058-615D-FB0E0D45AB0F}"/>
                </a:ext>
              </a:extLst>
            </p:cNvPr>
            <p:cNvSpPr/>
            <p:nvPr/>
          </p:nvSpPr>
          <p:spPr bwMode="auto">
            <a:xfrm>
              <a:off x="1015053" y="2125435"/>
              <a:ext cx="4193942" cy="703073"/>
            </a:xfrm>
            <a:custGeom>
              <a:avLst/>
              <a:gdLst>
                <a:gd name="connsiteX0" fmla="*/ 0 w 3381624"/>
                <a:gd name="connsiteY0" fmla="*/ 0 h 668609"/>
                <a:gd name="connsiteX1" fmla="*/ 3381624 w 3381624"/>
                <a:gd name="connsiteY1" fmla="*/ 0 h 668609"/>
                <a:gd name="connsiteX2" fmla="*/ 3381624 w 3381624"/>
                <a:gd name="connsiteY2" fmla="*/ 668609 h 668609"/>
                <a:gd name="connsiteX3" fmla="*/ 0 w 3381624"/>
                <a:gd name="connsiteY3" fmla="*/ 668609 h 668609"/>
                <a:gd name="connsiteX4" fmla="*/ 0 w 3381624"/>
                <a:gd name="connsiteY4" fmla="*/ 0 h 668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1624" h="668609">
                  <a:moveTo>
                    <a:pt x="0" y="0"/>
                  </a:moveTo>
                  <a:lnTo>
                    <a:pt x="3381624" y="0"/>
                  </a:lnTo>
                  <a:lnTo>
                    <a:pt x="3381624" y="668609"/>
                  </a:lnTo>
                  <a:lnTo>
                    <a:pt x="0" y="6686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143156" tIns="33867" rIns="189653" bIns="33867" spcCol="1270"/>
            <a:lstStyle/>
            <a:p>
              <a:pPr marL="139266" lvl="1" indent="-137154" defTabSz="1185245">
                <a:spcAft>
                  <a:spcPts val="300"/>
                </a:spcAft>
                <a:buFont typeface="Arial" charset="0"/>
                <a:buChar char="•"/>
                <a:defRPr/>
              </a:pPr>
              <a:r>
                <a:rPr lang="en-US" sz="1600" dirty="0">
                  <a:solidFill>
                    <a:schemeClr val="bg2">
                      <a:lumMod val="25000"/>
                    </a:schemeClr>
                  </a:solidFill>
                </a:rPr>
                <a:t>Short t</a:t>
              </a:r>
              <a:r>
                <a:rPr lang="en-US" sz="1600" baseline="-25000" dirty="0">
                  <a:solidFill>
                    <a:schemeClr val="bg2">
                      <a:lumMod val="25000"/>
                    </a:schemeClr>
                  </a:solidFill>
                </a:rPr>
                <a:t>1/2</a:t>
              </a:r>
            </a:p>
            <a:p>
              <a:pPr marL="139266" lvl="1" indent="-137154" defTabSz="1185245">
                <a:spcAft>
                  <a:spcPts val="300"/>
                </a:spcAft>
                <a:buFont typeface="Arial" charset="0"/>
                <a:buChar char="•"/>
                <a:defRPr/>
              </a:pPr>
              <a:r>
                <a:rPr lang="en-US" sz="1600" dirty="0">
                  <a:solidFill>
                    <a:schemeClr val="bg2">
                      <a:lumMod val="25000"/>
                    </a:schemeClr>
                  </a:solidFill>
                </a:rPr>
                <a:t>Reversal agent</a:t>
              </a:r>
            </a:p>
            <a:p>
              <a:pPr marL="139266" lvl="1" indent="-137154" defTabSz="1185245">
                <a:spcAft>
                  <a:spcPts val="300"/>
                </a:spcAft>
                <a:buFont typeface="Arial" charset="0"/>
                <a:buChar char="•"/>
                <a:defRPr/>
              </a:pPr>
              <a:r>
                <a:rPr lang="en-US" sz="1600" dirty="0">
                  <a:solidFill>
                    <a:schemeClr val="bg2">
                      <a:lumMod val="25000"/>
                    </a:schemeClr>
                  </a:solidFill>
                </a:rPr>
                <a:t>Dependent on AT-low in neonates</a:t>
              </a:r>
            </a:p>
            <a:p>
              <a:pPr marL="139266" lvl="1" indent="-137154" defTabSz="1185245">
                <a:spcAft>
                  <a:spcPts val="300"/>
                </a:spcAft>
                <a:buFont typeface="Arial" charset="0"/>
                <a:buChar char="•"/>
                <a:defRPr/>
              </a:pPr>
              <a:r>
                <a:rPr lang="en-US" sz="1600" dirty="0">
                  <a:solidFill>
                    <a:schemeClr val="bg2">
                      <a:lumMod val="25000"/>
                    </a:schemeClr>
                  </a:solidFill>
                </a:rPr>
                <a:t>Increased binding to non-heparin proteins-children &lt; 1 year</a:t>
              </a:r>
            </a:p>
            <a:p>
              <a:pPr marL="139266" lvl="1" indent="-137154" defTabSz="1185245">
                <a:spcAft>
                  <a:spcPts val="300"/>
                </a:spcAft>
                <a:buFont typeface="Arial" charset="0"/>
                <a:buChar char="•"/>
                <a:defRPr/>
              </a:pPr>
              <a:r>
                <a:rPr lang="en-US" sz="1600" dirty="0">
                  <a:solidFill>
                    <a:schemeClr val="bg2">
                      <a:lumMod val="25000"/>
                    </a:schemeClr>
                  </a:solidFill>
                </a:rPr>
                <a:t>Heparin induced thrombocytopenia (HIT)</a:t>
              </a:r>
            </a:p>
          </p:txBody>
        </p:sp>
        <p:sp>
          <p:nvSpPr>
            <p:cNvPr id="15" name="Rounded Rectangle 7">
              <a:extLst>
                <a:ext uri="{FF2B5EF4-FFF2-40B4-BE49-F238E27FC236}">
                  <a16:creationId xmlns:a16="http://schemas.microsoft.com/office/drawing/2014/main" id="{44BE6CC5-63DE-6D2E-6495-3DFFEB6DC72A}"/>
                </a:ext>
              </a:extLst>
            </p:cNvPr>
            <p:cNvSpPr/>
            <p:nvPr/>
          </p:nvSpPr>
          <p:spPr>
            <a:xfrm>
              <a:off x="1015054" y="1723977"/>
              <a:ext cx="4023722" cy="41140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r>
                <a:rPr lang="en-US" sz="2000" b="1" dirty="0">
                  <a:solidFill>
                    <a:schemeClr val="bg1"/>
                  </a:solidFill>
                  <a:latin typeface="+mj-lt"/>
                </a:rPr>
                <a:t>Unfractionated Heparin</a:t>
              </a:r>
            </a:p>
          </p:txBody>
        </p:sp>
      </p:grpSp>
      <p:grpSp>
        <p:nvGrpSpPr>
          <p:cNvPr id="26" name="Group 25">
            <a:extLst>
              <a:ext uri="{FF2B5EF4-FFF2-40B4-BE49-F238E27FC236}">
                <a16:creationId xmlns:a16="http://schemas.microsoft.com/office/drawing/2014/main" id="{7DDA0EC0-B463-6C42-895F-BB861735FC5A}"/>
              </a:ext>
            </a:extLst>
          </p:cNvPr>
          <p:cNvGrpSpPr/>
          <p:nvPr/>
        </p:nvGrpSpPr>
        <p:grpSpPr>
          <a:xfrm>
            <a:off x="1015053" y="4170355"/>
            <a:ext cx="4023723" cy="1104531"/>
            <a:chOff x="914399" y="1558472"/>
            <a:chExt cx="4733831" cy="2135444"/>
          </a:xfrm>
        </p:grpSpPr>
        <p:sp>
          <p:nvSpPr>
            <p:cNvPr id="27" name="Freeform 26">
              <a:extLst>
                <a:ext uri="{FF2B5EF4-FFF2-40B4-BE49-F238E27FC236}">
                  <a16:creationId xmlns:a16="http://schemas.microsoft.com/office/drawing/2014/main" id="{FC83127D-9E96-504B-BBDD-9431293A8FA0}"/>
                </a:ext>
              </a:extLst>
            </p:cNvPr>
            <p:cNvSpPr/>
            <p:nvPr/>
          </p:nvSpPr>
          <p:spPr bwMode="auto">
            <a:xfrm>
              <a:off x="914399" y="2334631"/>
              <a:ext cx="4733829" cy="1359285"/>
            </a:xfrm>
            <a:custGeom>
              <a:avLst/>
              <a:gdLst>
                <a:gd name="connsiteX0" fmla="*/ 0 w 3381624"/>
                <a:gd name="connsiteY0" fmla="*/ 0 h 668609"/>
                <a:gd name="connsiteX1" fmla="*/ 3381624 w 3381624"/>
                <a:gd name="connsiteY1" fmla="*/ 0 h 668609"/>
                <a:gd name="connsiteX2" fmla="*/ 3381624 w 3381624"/>
                <a:gd name="connsiteY2" fmla="*/ 668609 h 668609"/>
                <a:gd name="connsiteX3" fmla="*/ 0 w 3381624"/>
                <a:gd name="connsiteY3" fmla="*/ 668609 h 668609"/>
                <a:gd name="connsiteX4" fmla="*/ 0 w 3381624"/>
                <a:gd name="connsiteY4" fmla="*/ 0 h 668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1624" h="668609">
                  <a:moveTo>
                    <a:pt x="0" y="0"/>
                  </a:moveTo>
                  <a:lnTo>
                    <a:pt x="3381624" y="0"/>
                  </a:lnTo>
                  <a:lnTo>
                    <a:pt x="3381624" y="668609"/>
                  </a:lnTo>
                  <a:lnTo>
                    <a:pt x="0" y="6686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143156" tIns="33867" rIns="189653" bIns="33867" spcCol="1270"/>
            <a:lstStyle/>
            <a:p>
              <a:pPr marL="139266" lvl="1" indent="-137154" defTabSz="1185245">
                <a:spcAft>
                  <a:spcPts val="300"/>
                </a:spcAft>
                <a:buFont typeface="Arial" charset="0"/>
                <a:buChar char="•"/>
                <a:defRPr/>
              </a:pPr>
              <a:r>
                <a:rPr lang="en-US" sz="1600" dirty="0">
                  <a:solidFill>
                    <a:schemeClr val="bg2">
                      <a:lumMod val="25000"/>
                    </a:schemeClr>
                  </a:solidFill>
                </a:rPr>
                <a:t>Less dependent on AT</a:t>
              </a:r>
            </a:p>
            <a:p>
              <a:pPr marL="139266" lvl="1" indent="-137154" defTabSz="1185245">
                <a:spcAft>
                  <a:spcPts val="300"/>
                </a:spcAft>
                <a:buFont typeface="Arial" charset="0"/>
                <a:buChar char="•"/>
                <a:defRPr/>
              </a:pPr>
              <a:r>
                <a:rPr lang="en-US" sz="1600" dirty="0">
                  <a:solidFill>
                    <a:schemeClr val="bg2">
                      <a:lumMod val="25000"/>
                    </a:schemeClr>
                  </a:solidFill>
                </a:rPr>
                <a:t>More predictable response</a:t>
              </a:r>
            </a:p>
            <a:p>
              <a:pPr marL="139266" lvl="1" indent="-137154" defTabSz="1185245">
                <a:spcAft>
                  <a:spcPts val="300"/>
                </a:spcAft>
                <a:buFont typeface="Arial" charset="0"/>
                <a:buChar char="•"/>
                <a:defRPr/>
              </a:pPr>
              <a:r>
                <a:rPr lang="en-US" sz="1600" dirty="0">
                  <a:solidFill>
                    <a:schemeClr val="bg2">
                      <a:lumMod val="25000"/>
                    </a:schemeClr>
                  </a:solidFill>
                </a:rPr>
                <a:t>Subcutaneous administration</a:t>
              </a:r>
            </a:p>
            <a:p>
              <a:pPr marL="139266" lvl="1" indent="-137154" defTabSz="1185245">
                <a:spcAft>
                  <a:spcPts val="300"/>
                </a:spcAft>
                <a:buFont typeface="Arial" charset="0"/>
                <a:buChar char="•"/>
                <a:defRPr/>
              </a:pPr>
              <a:r>
                <a:rPr lang="en-US" sz="1600" dirty="0">
                  <a:solidFill>
                    <a:schemeClr val="bg2">
                      <a:lumMod val="25000"/>
                    </a:schemeClr>
                  </a:solidFill>
                </a:rPr>
                <a:t>Drug monitoring required</a:t>
              </a:r>
            </a:p>
          </p:txBody>
        </p:sp>
        <p:sp>
          <p:nvSpPr>
            <p:cNvPr id="40" name="Rounded Rectangle 39">
              <a:extLst>
                <a:ext uri="{FF2B5EF4-FFF2-40B4-BE49-F238E27FC236}">
                  <a16:creationId xmlns:a16="http://schemas.microsoft.com/office/drawing/2014/main" id="{CCDD5306-B1C9-1C47-B2CE-7ACC79F85272}"/>
                </a:ext>
              </a:extLst>
            </p:cNvPr>
            <p:cNvSpPr/>
            <p:nvPr/>
          </p:nvSpPr>
          <p:spPr>
            <a:xfrm>
              <a:off x="914400" y="1558472"/>
              <a:ext cx="4733830" cy="79692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r>
                <a:rPr lang="en-US" sz="2000" b="1" dirty="0">
                  <a:solidFill>
                    <a:schemeClr val="bg1"/>
                  </a:solidFill>
                  <a:latin typeface="+mj-lt"/>
                </a:rPr>
                <a:t>Low Molecular Weight Heparin</a:t>
              </a:r>
            </a:p>
          </p:txBody>
        </p:sp>
      </p:grpSp>
      <p:grpSp>
        <p:nvGrpSpPr>
          <p:cNvPr id="44" name="Group 43">
            <a:extLst>
              <a:ext uri="{FF2B5EF4-FFF2-40B4-BE49-F238E27FC236}">
                <a16:creationId xmlns:a16="http://schemas.microsoft.com/office/drawing/2014/main" id="{343DEC10-3941-FD49-84DD-CCDB77CC31CE}"/>
              </a:ext>
            </a:extLst>
          </p:cNvPr>
          <p:cNvGrpSpPr/>
          <p:nvPr/>
        </p:nvGrpSpPr>
        <p:grpSpPr>
          <a:xfrm>
            <a:off x="6865269" y="4170355"/>
            <a:ext cx="4023723" cy="1104531"/>
            <a:chOff x="914399" y="1558472"/>
            <a:chExt cx="4733831" cy="2135444"/>
          </a:xfrm>
        </p:grpSpPr>
        <p:sp>
          <p:nvSpPr>
            <p:cNvPr id="45" name="Freeform 44">
              <a:extLst>
                <a:ext uri="{FF2B5EF4-FFF2-40B4-BE49-F238E27FC236}">
                  <a16:creationId xmlns:a16="http://schemas.microsoft.com/office/drawing/2014/main" id="{FC389C29-F62C-9341-9ACE-B482E5ADE134}"/>
                </a:ext>
              </a:extLst>
            </p:cNvPr>
            <p:cNvSpPr/>
            <p:nvPr/>
          </p:nvSpPr>
          <p:spPr bwMode="auto">
            <a:xfrm>
              <a:off x="914399" y="2334631"/>
              <a:ext cx="4733829" cy="1359285"/>
            </a:xfrm>
            <a:custGeom>
              <a:avLst/>
              <a:gdLst>
                <a:gd name="connsiteX0" fmla="*/ 0 w 3381624"/>
                <a:gd name="connsiteY0" fmla="*/ 0 h 668609"/>
                <a:gd name="connsiteX1" fmla="*/ 3381624 w 3381624"/>
                <a:gd name="connsiteY1" fmla="*/ 0 h 668609"/>
                <a:gd name="connsiteX2" fmla="*/ 3381624 w 3381624"/>
                <a:gd name="connsiteY2" fmla="*/ 668609 h 668609"/>
                <a:gd name="connsiteX3" fmla="*/ 0 w 3381624"/>
                <a:gd name="connsiteY3" fmla="*/ 668609 h 668609"/>
                <a:gd name="connsiteX4" fmla="*/ 0 w 3381624"/>
                <a:gd name="connsiteY4" fmla="*/ 0 h 668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1624" h="668609">
                  <a:moveTo>
                    <a:pt x="0" y="0"/>
                  </a:moveTo>
                  <a:lnTo>
                    <a:pt x="3381624" y="0"/>
                  </a:lnTo>
                  <a:lnTo>
                    <a:pt x="3381624" y="668609"/>
                  </a:lnTo>
                  <a:lnTo>
                    <a:pt x="0" y="6686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143156" tIns="33867" rIns="189653" bIns="33867" spcCol="1270"/>
            <a:lstStyle/>
            <a:p>
              <a:pPr marL="139266" lvl="1" indent="-137154" defTabSz="1185245">
                <a:spcAft>
                  <a:spcPts val="300"/>
                </a:spcAft>
                <a:buFont typeface="Arial" charset="0"/>
                <a:buChar char="•"/>
                <a:defRPr/>
              </a:pPr>
              <a:r>
                <a:rPr lang="en-US" sz="1600" dirty="0">
                  <a:solidFill>
                    <a:schemeClr val="bg2">
                      <a:lumMod val="25000"/>
                    </a:schemeClr>
                  </a:solidFill>
                </a:rPr>
                <a:t>No risk for HIT</a:t>
              </a:r>
            </a:p>
            <a:p>
              <a:pPr marL="139266" lvl="1" indent="-137154" defTabSz="1185245">
                <a:spcAft>
                  <a:spcPts val="300"/>
                </a:spcAft>
                <a:buFont typeface="Arial" charset="0"/>
                <a:buChar char="•"/>
                <a:defRPr/>
              </a:pPr>
              <a:r>
                <a:rPr lang="en-US" sz="1600" dirty="0">
                  <a:solidFill>
                    <a:schemeClr val="bg2">
                      <a:lumMod val="25000"/>
                    </a:schemeClr>
                  </a:solidFill>
                </a:rPr>
                <a:t>Short t</a:t>
              </a:r>
              <a:r>
                <a:rPr lang="en-US" sz="1600" baseline="-25000" dirty="0">
                  <a:solidFill>
                    <a:schemeClr val="bg2">
                      <a:lumMod val="25000"/>
                    </a:schemeClr>
                  </a:solidFill>
                </a:rPr>
                <a:t>1/2</a:t>
              </a:r>
            </a:p>
            <a:p>
              <a:pPr marL="139266" lvl="1" indent="-137154" defTabSz="1185245">
                <a:spcAft>
                  <a:spcPts val="300"/>
                </a:spcAft>
                <a:buFont typeface="Arial" charset="0"/>
                <a:buChar char="•"/>
                <a:defRPr/>
              </a:pPr>
              <a:r>
                <a:rPr lang="en-US" sz="1600" dirty="0">
                  <a:solidFill>
                    <a:schemeClr val="bg2">
                      <a:lumMod val="25000"/>
                    </a:schemeClr>
                  </a:solidFill>
                </a:rPr>
                <a:t>IV access</a:t>
              </a:r>
            </a:p>
            <a:p>
              <a:pPr marL="139266" lvl="1" indent="-137154" defTabSz="1185245">
                <a:spcAft>
                  <a:spcPts val="300"/>
                </a:spcAft>
                <a:buFont typeface="Arial" charset="0"/>
                <a:buChar char="•"/>
                <a:defRPr/>
              </a:pPr>
              <a:r>
                <a:rPr lang="en-US" sz="1600" dirty="0">
                  <a:solidFill>
                    <a:schemeClr val="bg2">
                      <a:lumMod val="25000"/>
                    </a:schemeClr>
                  </a:solidFill>
                </a:rPr>
                <a:t>Can be difficult to titrate</a:t>
              </a:r>
            </a:p>
          </p:txBody>
        </p:sp>
        <p:sp>
          <p:nvSpPr>
            <p:cNvPr id="46" name="Rounded Rectangle 45">
              <a:extLst>
                <a:ext uri="{FF2B5EF4-FFF2-40B4-BE49-F238E27FC236}">
                  <a16:creationId xmlns:a16="http://schemas.microsoft.com/office/drawing/2014/main" id="{D11293C9-1A30-014A-B64C-2FF090FE6F78}"/>
                </a:ext>
              </a:extLst>
            </p:cNvPr>
            <p:cNvSpPr/>
            <p:nvPr/>
          </p:nvSpPr>
          <p:spPr>
            <a:xfrm>
              <a:off x="914400" y="1558472"/>
              <a:ext cx="4733830" cy="79692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r>
                <a:rPr lang="en-US" sz="2000" b="1" dirty="0">
                  <a:solidFill>
                    <a:schemeClr val="bg1"/>
                  </a:solidFill>
                  <a:latin typeface="+mj-lt"/>
                </a:rPr>
                <a:t>Direct Thrombin Inhibitors</a:t>
              </a:r>
            </a:p>
          </p:txBody>
        </p:sp>
      </p:grpSp>
      <p:sp>
        <p:nvSpPr>
          <p:cNvPr id="4" name="Title 3">
            <a:extLst>
              <a:ext uri="{FF2B5EF4-FFF2-40B4-BE49-F238E27FC236}">
                <a16:creationId xmlns:a16="http://schemas.microsoft.com/office/drawing/2014/main" id="{06B0BE52-223F-6849-A334-0C0A8DA73C80}"/>
              </a:ext>
            </a:extLst>
          </p:cNvPr>
          <p:cNvSpPr>
            <a:spLocks noGrp="1"/>
          </p:cNvSpPr>
          <p:nvPr>
            <p:ph type="title"/>
          </p:nvPr>
        </p:nvSpPr>
        <p:spPr/>
        <p:txBody>
          <a:bodyPr/>
          <a:lstStyle/>
          <a:p>
            <a:r>
              <a:rPr lang="en-US" dirty="0"/>
              <a:t>Standard Treatment Choices</a:t>
            </a:r>
          </a:p>
        </p:txBody>
      </p:sp>
      <p:sp>
        <p:nvSpPr>
          <p:cNvPr id="2" name="Rectangle 1">
            <a:extLst>
              <a:ext uri="{FF2B5EF4-FFF2-40B4-BE49-F238E27FC236}">
                <a16:creationId xmlns:a16="http://schemas.microsoft.com/office/drawing/2014/main" id="{CDF0CCA6-95A6-375C-0D36-3759EDE5BFB8}"/>
              </a:ext>
            </a:extLst>
          </p:cNvPr>
          <p:cNvSpPr/>
          <p:nvPr/>
        </p:nvSpPr>
        <p:spPr>
          <a:xfrm>
            <a:off x="0" y="0"/>
            <a:ext cx="12192000" cy="6858000"/>
          </a:xfrm>
          <a:prstGeom prst="rect">
            <a:avLst/>
          </a:prstGeom>
          <a:solidFill>
            <a:srgbClr val="00000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5AE98B9-D338-9C14-4E30-7B5F0642D404}"/>
              </a:ext>
            </a:extLst>
          </p:cNvPr>
          <p:cNvSpPr/>
          <p:nvPr/>
        </p:nvSpPr>
        <p:spPr>
          <a:xfrm>
            <a:off x="6651534" y="1575983"/>
            <a:ext cx="4455657" cy="2378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41">
            <a:extLst>
              <a:ext uri="{FF2B5EF4-FFF2-40B4-BE49-F238E27FC236}">
                <a16:creationId xmlns:a16="http://schemas.microsoft.com/office/drawing/2014/main" id="{8A7346FB-D67B-BDEC-27AE-D97128EE8049}"/>
              </a:ext>
            </a:extLst>
          </p:cNvPr>
          <p:cNvSpPr/>
          <p:nvPr/>
        </p:nvSpPr>
        <p:spPr bwMode="auto">
          <a:xfrm>
            <a:off x="6865269" y="2125435"/>
            <a:ext cx="4282189" cy="703073"/>
          </a:xfrm>
          <a:custGeom>
            <a:avLst/>
            <a:gdLst>
              <a:gd name="connsiteX0" fmla="*/ 0 w 3381624"/>
              <a:gd name="connsiteY0" fmla="*/ 0 h 668609"/>
              <a:gd name="connsiteX1" fmla="*/ 3381624 w 3381624"/>
              <a:gd name="connsiteY1" fmla="*/ 0 h 668609"/>
              <a:gd name="connsiteX2" fmla="*/ 3381624 w 3381624"/>
              <a:gd name="connsiteY2" fmla="*/ 668609 h 668609"/>
              <a:gd name="connsiteX3" fmla="*/ 0 w 3381624"/>
              <a:gd name="connsiteY3" fmla="*/ 668609 h 668609"/>
              <a:gd name="connsiteX4" fmla="*/ 0 w 3381624"/>
              <a:gd name="connsiteY4" fmla="*/ 0 h 668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1624" h="668609">
                <a:moveTo>
                  <a:pt x="0" y="0"/>
                </a:moveTo>
                <a:lnTo>
                  <a:pt x="3381624" y="0"/>
                </a:lnTo>
                <a:lnTo>
                  <a:pt x="3381624" y="668609"/>
                </a:lnTo>
                <a:lnTo>
                  <a:pt x="0" y="6686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143156" tIns="33867" rIns="189653" bIns="33867" spcCol="1270"/>
          <a:lstStyle/>
          <a:p>
            <a:pPr marL="139266" lvl="1" indent="-137154" defTabSz="1185245">
              <a:spcAft>
                <a:spcPts val="300"/>
              </a:spcAft>
              <a:buFont typeface="Arial" charset="0"/>
              <a:buChar char="•"/>
              <a:defRPr/>
            </a:pPr>
            <a:r>
              <a:rPr lang="en-US" sz="1600" dirty="0">
                <a:solidFill>
                  <a:schemeClr val="bg2">
                    <a:lumMod val="25000"/>
                  </a:schemeClr>
                </a:solidFill>
              </a:rPr>
              <a:t>Oral</a:t>
            </a:r>
          </a:p>
          <a:p>
            <a:pPr marL="139266" lvl="1" indent="-137154" defTabSz="1185245">
              <a:spcAft>
                <a:spcPts val="300"/>
              </a:spcAft>
              <a:buFont typeface="Arial" charset="0"/>
              <a:buChar char="•"/>
              <a:defRPr/>
            </a:pPr>
            <a:r>
              <a:rPr lang="en-US" sz="1600" dirty="0">
                <a:solidFill>
                  <a:schemeClr val="bg2">
                    <a:lumMod val="25000"/>
                  </a:schemeClr>
                </a:solidFill>
              </a:rPr>
              <a:t>Multiple drug and food interactions</a:t>
            </a:r>
          </a:p>
          <a:p>
            <a:pPr marL="139266" lvl="1" indent="-137154" defTabSz="1185245">
              <a:spcAft>
                <a:spcPts val="300"/>
              </a:spcAft>
              <a:buFont typeface="Arial" charset="0"/>
              <a:buChar char="•"/>
              <a:defRPr/>
            </a:pPr>
            <a:r>
              <a:rPr lang="en-US" sz="1600" dirty="0">
                <a:solidFill>
                  <a:schemeClr val="bg2">
                    <a:lumMod val="25000"/>
                  </a:schemeClr>
                </a:solidFill>
              </a:rPr>
              <a:t>Decreased thrombin generation in children; INR may not be equivalent</a:t>
            </a:r>
          </a:p>
          <a:p>
            <a:pPr marL="139266" lvl="1" indent="-137154" defTabSz="1185245">
              <a:spcAft>
                <a:spcPts val="300"/>
              </a:spcAft>
              <a:buFont typeface="Arial" charset="0"/>
              <a:buChar char="•"/>
              <a:defRPr/>
            </a:pPr>
            <a:r>
              <a:rPr lang="en-US" sz="1600" dirty="0">
                <a:solidFill>
                  <a:schemeClr val="bg2">
                    <a:lumMod val="25000"/>
                  </a:schemeClr>
                </a:solidFill>
              </a:rPr>
              <a:t>Milk-based formula: high levels Vitamin K</a:t>
            </a:r>
          </a:p>
          <a:p>
            <a:pPr marL="139266" lvl="1" indent="-137154" defTabSz="1185245">
              <a:spcAft>
                <a:spcPts val="300"/>
              </a:spcAft>
              <a:buFont typeface="Arial" charset="0"/>
              <a:buChar char="•"/>
              <a:defRPr/>
            </a:pPr>
            <a:r>
              <a:rPr lang="en-US" sz="1600" dirty="0">
                <a:solidFill>
                  <a:schemeClr val="bg2">
                    <a:lumMod val="25000"/>
                  </a:schemeClr>
                </a:solidFill>
              </a:rPr>
              <a:t>Drug monitoring </a:t>
            </a:r>
          </a:p>
        </p:txBody>
      </p:sp>
      <p:sp>
        <p:nvSpPr>
          <p:cNvPr id="17" name="Rounded Rectangle 42">
            <a:extLst>
              <a:ext uri="{FF2B5EF4-FFF2-40B4-BE49-F238E27FC236}">
                <a16:creationId xmlns:a16="http://schemas.microsoft.com/office/drawing/2014/main" id="{E51EF4B8-40F9-69C2-294A-28050B5F648D}"/>
              </a:ext>
            </a:extLst>
          </p:cNvPr>
          <p:cNvSpPr/>
          <p:nvPr/>
        </p:nvSpPr>
        <p:spPr>
          <a:xfrm>
            <a:off x="6865270" y="1723977"/>
            <a:ext cx="4023722" cy="411404"/>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r>
              <a:rPr lang="en-US" sz="2000" b="1" dirty="0">
                <a:solidFill>
                  <a:schemeClr val="bg1"/>
                </a:solidFill>
                <a:latin typeface="+mj-lt"/>
              </a:rPr>
              <a:t>Vitamin K Antagonists</a:t>
            </a:r>
          </a:p>
        </p:txBody>
      </p:sp>
    </p:spTree>
    <p:extLst>
      <p:ext uri="{BB962C8B-B14F-4D97-AF65-F5344CB8AC3E}">
        <p14:creationId xmlns:p14="http://schemas.microsoft.com/office/powerpoint/2010/main" val="1568961873"/>
      </p:ext>
    </p:extLst>
  </p:cSld>
  <p:clrMapOvr>
    <a:masterClrMapping/>
  </p:clrMapOvr>
</p:sld>
</file>

<file path=ppt/theme/theme1.xml><?xml version="1.0" encoding="utf-8"?>
<a:theme xmlns:a="http://schemas.openxmlformats.org/drawingml/2006/main" name="2020 Peds">
  <a:themeElements>
    <a:clrScheme name="Peds 19">
      <a:dk1>
        <a:srgbClr val="4D4D4D"/>
      </a:dk1>
      <a:lt1>
        <a:srgbClr val="FFFFFF"/>
      </a:lt1>
      <a:dk2>
        <a:srgbClr val="4D4D4D"/>
      </a:dk2>
      <a:lt2>
        <a:srgbClr val="FFFFFF"/>
      </a:lt2>
      <a:accent1>
        <a:srgbClr val="C3472E"/>
      </a:accent1>
      <a:accent2>
        <a:srgbClr val="FDB515"/>
      </a:accent2>
      <a:accent3>
        <a:srgbClr val="35A696"/>
      </a:accent3>
      <a:accent4>
        <a:srgbClr val="416BA9"/>
      </a:accent4>
      <a:accent5>
        <a:srgbClr val="2E4264"/>
      </a:accent5>
      <a:accent6>
        <a:srgbClr val="B1A089"/>
      </a:accent6>
      <a:hlink>
        <a:srgbClr val="416BA9"/>
      </a:hlink>
      <a:folHlink>
        <a:srgbClr val="94949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 Peds" id="{A1DF081F-D48E-4BA0-A720-C67A62D8180F}" vid="{0C7E4AF1-3218-4C7E-91D3-F85F1B04D7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2020 Peds</Template>
  <TotalTime>0</TotalTime>
  <Words>1245</Words>
  <Application>Microsoft Office PowerPoint</Application>
  <PresentationFormat>Widescreen</PresentationFormat>
  <Paragraphs>212</Paragraphs>
  <Slides>15</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Avenir Next</vt:lpstr>
      <vt:lpstr>Calibri</vt:lpstr>
      <vt:lpstr>2020 Peds</vt:lpstr>
      <vt:lpstr>Case Study: 12-Year-Old Hospitalized ALL Patient Develops a VTE and is on Day 3 of UFH Therapy – How Do You Handle the Acute Care and Transition? </vt:lpstr>
      <vt:lpstr>Disclaimer</vt:lpstr>
      <vt:lpstr>Case </vt:lpstr>
      <vt:lpstr>How do we treat this young girl—both acutely and upon discharge? </vt:lpstr>
      <vt:lpstr>CHEST Guidelines Pediatrics (2012)</vt:lpstr>
      <vt:lpstr>Standard Treatment Choices</vt:lpstr>
      <vt:lpstr>Standard Treatment Choices</vt:lpstr>
      <vt:lpstr>Standard Treatment Choices</vt:lpstr>
      <vt:lpstr>Standard Treatment Choices</vt:lpstr>
      <vt:lpstr>Standard Treatment Choices</vt:lpstr>
      <vt:lpstr>Direct Oral Anticoagulants: DOACs</vt:lpstr>
      <vt:lpstr>DOAC Phase 3 Pediatric Trials</vt:lpstr>
      <vt:lpstr>Case</vt:lpstr>
      <vt:lpstr>Removal of the PICC?</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2022-06-16T16:00:06Z</dcterms:modified>
</cp:coreProperties>
</file>