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9"/>
  </p:notesMasterIdLst>
  <p:sldIdLst>
    <p:sldId id="262" r:id="rId2"/>
    <p:sldId id="256" r:id="rId3"/>
    <p:sldId id="694" r:id="rId4"/>
    <p:sldId id="695" r:id="rId5"/>
    <p:sldId id="697" r:id="rId6"/>
    <p:sldId id="698" r:id="rId7"/>
    <p:sldId id="69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52" userDrawn="1">
          <p15:clr>
            <a:srgbClr val="A4A3A4"/>
          </p15:clr>
        </p15:guide>
        <p15:guide id="2" pos="3816" userDrawn="1">
          <p15:clr>
            <a:srgbClr val="A4A3A4"/>
          </p15:clr>
        </p15:guide>
        <p15:guide id="3" pos="28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DEDEDE"/>
    <a:srgbClr val="EAEAEA"/>
    <a:srgbClr val="F0F0F0"/>
    <a:srgbClr val="E9EF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C0CD9C-1CD4-4E17-904B-E65C59381237}" v="25" dt="2022-06-09T13:47:16.2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819" autoAdjust="0"/>
    <p:restoredTop sz="95166" autoAdjust="0"/>
  </p:normalViewPr>
  <p:slideViewPr>
    <p:cSldViewPr snapToGrid="0">
      <p:cViewPr varScale="1">
        <p:scale>
          <a:sx n="71" d="100"/>
          <a:sy n="71" d="100"/>
        </p:scale>
        <p:origin x="78" y="1368"/>
      </p:cViewPr>
      <p:guideLst>
        <p:guide orient="horz" pos="1152"/>
        <p:guide pos="3816"/>
        <p:guide pos="288"/>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99BC7A-BB4B-4968-AA34-6F92F657B56F}" type="datetimeFigureOut">
              <a:rPr lang="en-US" smtClean="0"/>
              <a:t>6/16/2022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B41CCF-1001-4D52-BCF3-658308EC8578}" type="slidenum">
              <a:rPr lang="en-US" smtClean="0"/>
              <a:t>‹#›</a:t>
            </a:fld>
            <a:endParaRPr lang="en-US"/>
          </a:p>
        </p:txBody>
      </p:sp>
    </p:spTree>
    <p:extLst>
      <p:ext uri="{BB962C8B-B14F-4D97-AF65-F5344CB8AC3E}">
        <p14:creationId xmlns:p14="http://schemas.microsoft.com/office/powerpoint/2010/main" val="2304171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4</a:t>
            </a:fld>
            <a:endParaRPr lang="en-US"/>
          </a:p>
        </p:txBody>
      </p:sp>
    </p:spTree>
    <p:extLst>
      <p:ext uri="{BB962C8B-B14F-4D97-AF65-F5344CB8AC3E}">
        <p14:creationId xmlns:p14="http://schemas.microsoft.com/office/powerpoint/2010/main" val="41875299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5</a:t>
            </a:fld>
            <a:endParaRPr lang="en-US"/>
          </a:p>
        </p:txBody>
      </p:sp>
    </p:spTree>
    <p:extLst>
      <p:ext uri="{BB962C8B-B14F-4D97-AF65-F5344CB8AC3E}">
        <p14:creationId xmlns:p14="http://schemas.microsoft.com/office/powerpoint/2010/main" val="32878768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72C0233-B3A5-4720-A217-20530CDBFDDC}" type="slidenum">
              <a:rPr lang="en-US" smtClean="0"/>
              <a:t>7</a:t>
            </a:fld>
            <a:endParaRPr lang="en-US"/>
          </a:p>
        </p:txBody>
      </p:sp>
    </p:spTree>
    <p:extLst>
      <p:ext uri="{BB962C8B-B14F-4D97-AF65-F5344CB8AC3E}">
        <p14:creationId xmlns:p14="http://schemas.microsoft.com/office/powerpoint/2010/main" val="15938990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1A83E91B-0E38-457E-9D74-11EC7CF82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9" name="Picture 8">
            <a:extLst>
              <a:ext uri="{FF2B5EF4-FFF2-40B4-BE49-F238E27FC236}">
                <a16:creationId xmlns:a16="http://schemas.microsoft.com/office/drawing/2014/main" id="{8738BBDE-63E0-461E-B54F-B886F32E218C}"/>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977ED46F-C931-4691-8D4C-482ED069C23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F006A481-1630-49E3-A133-2CE281B5CFB2}"/>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3154324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003981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936668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513251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DC987743-EBB5-492F-8DB2-3B5E732581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55DF39AA-05FC-471D-A96F-318DD40C8962}"/>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1FB1E669-C51E-4424-905A-F8B0611E1A3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8953675E-76F4-48A7-A502-2F787169CC31}"/>
              </a:ext>
            </a:extLst>
          </p:cNvPr>
          <p:cNvPicPr>
            <a:picLocks noChangeAspect="1"/>
          </p:cNvPicPr>
          <p:nvPr userDrawn="1"/>
        </p:nvPicPr>
        <p:blipFill rotWithShape="1">
          <a:blip r:embed="rId4">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1952289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395030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96541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93652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1010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2"/>
              </a:buClr>
              <a:buFont typeface="Arial" panose="020B0604020202020204" pitchFamily="34" charset="0"/>
              <a:buChar char="•"/>
              <a:defRPr/>
            </a:lvl1pPr>
            <a:lvl2pPr marL="685800" indent="-228600">
              <a:buClr>
                <a:schemeClr val="accent2"/>
              </a:buClr>
              <a:buFont typeface="Arial" panose="020B0604020202020204" pitchFamily="34" charset="0"/>
              <a:buChar char="•"/>
              <a:defRPr/>
            </a:lvl2pPr>
            <a:lvl3pPr marL="1143000" indent="-228600">
              <a:buClr>
                <a:schemeClr val="accent2"/>
              </a:buClr>
              <a:buFont typeface="Arial" panose="020B0604020202020204" pitchFamily="34" charset="0"/>
              <a:buChar char="•"/>
              <a:defRPr/>
            </a:lvl3pPr>
            <a:lvl4pPr marL="1600200" indent="-228600">
              <a:buClr>
                <a:schemeClr val="accent2"/>
              </a:buClr>
              <a:buFont typeface="Arial" panose="020B0604020202020204" pitchFamily="34" charset="0"/>
              <a:buChar char="•"/>
              <a:defRPr/>
            </a:lvl4pPr>
            <a:lvl5pPr marL="2057400" indent="-228600">
              <a:buClr>
                <a:schemeClr val="accent2"/>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84639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695416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131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8540BD09-B14B-4B0C-B8CE-38402C9123A6}"/>
              </a:ext>
            </a:extLst>
          </p:cNvPr>
          <p:cNvSpPr/>
          <p:nvPr/>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ACD7140-D735-4645-B9B8-EF425968E740}"/>
              </a:ext>
            </a:extLst>
          </p:cNvPr>
          <p:cNvSpPr/>
          <p:nvPr userDrawn="1"/>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650965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4"/>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05291B8-8CB9-1E0D-738F-06045961A9E4}"/>
              </a:ext>
            </a:extLst>
          </p:cNvPr>
          <p:cNvSpPr>
            <a:spLocks noGrp="1"/>
          </p:cNvSpPr>
          <p:nvPr>
            <p:ph type="title"/>
          </p:nvPr>
        </p:nvSpPr>
        <p:spPr>
          <a:xfrm>
            <a:off x="609601" y="1437686"/>
            <a:ext cx="10515600" cy="2852737"/>
          </a:xfrm>
        </p:spPr>
        <p:txBody>
          <a:bodyPr>
            <a:normAutofit/>
          </a:bodyPr>
          <a:lstStyle/>
          <a:p>
            <a:r>
              <a:rPr lang="en-US" sz="4000" b="1" dirty="0"/>
              <a:t>What Do the Current Clinical Guidelines Recommend Regarding Post-Acute Management of VTE in Pediatric Patients?</a:t>
            </a:r>
            <a:endParaRPr lang="en-US" sz="4000" dirty="0"/>
          </a:p>
        </p:txBody>
      </p:sp>
      <p:sp>
        <p:nvSpPr>
          <p:cNvPr id="3" name="Content Placeholder 2">
            <a:extLst>
              <a:ext uri="{FF2B5EF4-FFF2-40B4-BE49-F238E27FC236}">
                <a16:creationId xmlns:a16="http://schemas.microsoft.com/office/drawing/2014/main" id="{AC1B31C6-B324-4CB2-8DA4-FB54DF27578B}"/>
              </a:ext>
            </a:extLst>
          </p:cNvPr>
          <p:cNvSpPr>
            <a:spLocks noGrp="1"/>
          </p:cNvSpPr>
          <p:nvPr>
            <p:ph type="body" idx="1"/>
          </p:nvPr>
        </p:nvSpPr>
        <p:spPr>
          <a:xfrm>
            <a:off x="609601" y="3969788"/>
            <a:ext cx="10515600" cy="2268537"/>
          </a:xfrm>
        </p:spPr>
        <p:txBody>
          <a:bodyPr>
            <a:normAutofit/>
          </a:bodyPr>
          <a:lstStyle/>
          <a:p>
            <a:pPr marL="0" indent="0" algn="l">
              <a:buNone/>
            </a:pPr>
            <a:r>
              <a:rPr lang="en-US" sz="1800" dirty="0" err="1"/>
              <a:t>Riten</a:t>
            </a:r>
            <a:r>
              <a:rPr lang="en-US" sz="1800" dirty="0"/>
              <a:t> Kumar, MD, MSc</a:t>
            </a:r>
          </a:p>
          <a:p>
            <a:pPr marL="0" indent="0" algn="l">
              <a:buNone/>
            </a:pPr>
            <a:r>
              <a:rPr lang="en-US" sz="1800" dirty="0"/>
              <a:t>Associate Professor of Pediatrics, Harvard Medical School</a:t>
            </a:r>
          </a:p>
          <a:p>
            <a:pPr marL="0" indent="0" algn="l">
              <a:buNone/>
            </a:pPr>
            <a:r>
              <a:rPr lang="en-US" sz="1800" dirty="0"/>
              <a:t>Director, Thrombosis and Anticoagulation Program</a:t>
            </a:r>
          </a:p>
          <a:p>
            <a:pPr marL="0" indent="0" algn="l">
              <a:buNone/>
            </a:pPr>
            <a:r>
              <a:rPr lang="en-US" sz="1800" dirty="0"/>
              <a:t>Dana-Farber/Boston Children’s Cancer and Blood Disorders Center</a:t>
            </a:r>
          </a:p>
          <a:p>
            <a:pPr marL="0" indent="0" algn="l">
              <a:buNone/>
            </a:pPr>
            <a:r>
              <a:rPr lang="en-US" sz="1800" dirty="0"/>
              <a:t>Boston, MA </a:t>
            </a:r>
          </a:p>
        </p:txBody>
      </p:sp>
    </p:spTree>
    <p:extLst>
      <p:ext uri="{BB962C8B-B14F-4D97-AF65-F5344CB8AC3E}">
        <p14:creationId xmlns:p14="http://schemas.microsoft.com/office/powerpoint/2010/main" val="1292093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638799"/>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80975" y="919162"/>
            <a:ext cx="11830050" cy="5019675"/>
          </a:xfrm>
          <a:prstGeom prst="rect">
            <a:avLst/>
          </a:prstGeom>
        </p:spPr>
      </p:pic>
    </p:spTree>
    <p:extLst>
      <p:ext uri="{BB962C8B-B14F-4D97-AF65-F5344CB8AC3E}">
        <p14:creationId xmlns:p14="http://schemas.microsoft.com/office/powerpoint/2010/main" val="2662539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6942AC8B-CD9F-9F46-C9D2-A42A0015250F}"/>
              </a:ext>
            </a:extLst>
          </p:cNvPr>
          <p:cNvSpPr>
            <a:spLocks noGrp="1"/>
          </p:cNvSpPr>
          <p:nvPr>
            <p:ph type="ftr" sz="quarter" idx="3"/>
          </p:nvPr>
        </p:nvSpPr>
        <p:spPr/>
        <p:txBody>
          <a:bodyPr/>
          <a:lstStyle/>
          <a:p>
            <a:r>
              <a:rPr lang="it-IT" dirty="0"/>
              <a:t>Monagle P, et al. </a:t>
            </a:r>
            <a:r>
              <a:rPr lang="it-IT" i="1" dirty="0"/>
              <a:t>Chest. </a:t>
            </a:r>
            <a:r>
              <a:rPr lang="it-IT" dirty="0"/>
              <a:t>2012;141(2 Suppl):e737S-e801S. </a:t>
            </a:r>
          </a:p>
        </p:txBody>
      </p:sp>
      <p:sp>
        <p:nvSpPr>
          <p:cNvPr id="2" name="Title 1"/>
          <p:cNvSpPr>
            <a:spLocks noGrp="1"/>
          </p:cNvSpPr>
          <p:nvPr>
            <p:ph type="title"/>
          </p:nvPr>
        </p:nvSpPr>
        <p:spPr/>
        <p:txBody>
          <a:bodyPr/>
          <a:lstStyle/>
          <a:p>
            <a:r>
              <a:rPr lang="en-US" dirty="0"/>
              <a:t>American College of Chest Physicians</a:t>
            </a:r>
            <a:br>
              <a:rPr lang="en-US" dirty="0"/>
            </a:br>
            <a:r>
              <a:rPr lang="en-US" dirty="0">
                <a:solidFill>
                  <a:schemeClr val="accent1"/>
                </a:solidFill>
              </a:rPr>
              <a:t>Persistent VTE Risk Factors</a:t>
            </a:r>
          </a:p>
        </p:txBody>
      </p:sp>
      <p:sp>
        <p:nvSpPr>
          <p:cNvPr id="3" name="Content Placeholder 2"/>
          <p:cNvSpPr>
            <a:spLocks noGrp="1"/>
          </p:cNvSpPr>
          <p:nvPr>
            <p:ph idx="1"/>
          </p:nvPr>
        </p:nvSpPr>
        <p:spPr>
          <a:xfrm>
            <a:off x="609599" y="1841588"/>
            <a:ext cx="11167241" cy="4722477"/>
          </a:xfrm>
        </p:spPr>
        <p:txBody>
          <a:bodyPr>
            <a:normAutofit/>
          </a:bodyPr>
          <a:lstStyle/>
          <a:p>
            <a:r>
              <a:rPr lang="en-US" sz="2600" dirty="0"/>
              <a:t>In children with ongoing, but potentially reversible risk-factors for VTE</a:t>
            </a:r>
            <a:br>
              <a:rPr lang="en-US" sz="2600" dirty="0"/>
            </a:br>
            <a:r>
              <a:rPr lang="en-US" sz="2600" dirty="0"/>
              <a:t>(e.g., nephrotic syndrome, asparaginase therapy), we suggest continuing anticoagulant therapy beyond 3-months in therapeutic or prophylactic doses </a:t>
            </a:r>
            <a:r>
              <a:rPr lang="en-US" sz="2600" i="1" dirty="0"/>
              <a:t>(Grade 2C)</a:t>
            </a:r>
          </a:p>
          <a:p>
            <a:endParaRPr lang="en-US" sz="2600" dirty="0"/>
          </a:p>
          <a:p>
            <a:r>
              <a:rPr lang="en-US" sz="2600" dirty="0"/>
              <a:t>In children with central venous line (CVL) associated VTE who continue to require a CVL, we suggest that after initial 3-months of anticoagulant therapy, prophylactic dose of VKA (INR: 1.5-1.9) or LMWH</a:t>
            </a:r>
            <a:br>
              <a:rPr lang="en-US" sz="2600" dirty="0"/>
            </a:br>
            <a:r>
              <a:rPr lang="en-US" sz="2600" dirty="0"/>
              <a:t>(anti-</a:t>
            </a:r>
            <a:r>
              <a:rPr lang="en-US" sz="2600" dirty="0" err="1"/>
              <a:t>FXa</a:t>
            </a:r>
            <a:r>
              <a:rPr lang="en-US" sz="2600" dirty="0"/>
              <a:t>: 0.1-0.3 U/mL) be used till CVL is removed </a:t>
            </a:r>
            <a:r>
              <a:rPr lang="en-US" sz="2600" i="1" dirty="0"/>
              <a:t>(Grade 2C)</a:t>
            </a:r>
          </a:p>
        </p:txBody>
      </p:sp>
    </p:spTree>
    <p:extLst>
      <p:ext uri="{BB962C8B-B14F-4D97-AF65-F5344CB8AC3E}">
        <p14:creationId xmlns:p14="http://schemas.microsoft.com/office/powerpoint/2010/main" val="3389589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4E58AEE-79A3-BBE8-8D58-353665337B9D}"/>
              </a:ext>
            </a:extLst>
          </p:cNvPr>
          <p:cNvSpPr>
            <a:spLocks noGrp="1"/>
          </p:cNvSpPr>
          <p:nvPr>
            <p:ph type="ftr" sz="quarter" idx="3"/>
          </p:nvPr>
        </p:nvSpPr>
        <p:spPr/>
        <p:txBody>
          <a:bodyPr/>
          <a:lstStyle/>
          <a:p>
            <a:r>
              <a:rPr lang="it-IT" dirty="0"/>
              <a:t>Monagle P, et al. </a:t>
            </a:r>
            <a:r>
              <a:rPr lang="it-IT" i="1" dirty="0"/>
              <a:t>Chest. </a:t>
            </a:r>
            <a:r>
              <a:rPr lang="it-IT" dirty="0"/>
              <a:t>2012;141(2 Suppl):e737S-e801S. </a:t>
            </a:r>
          </a:p>
        </p:txBody>
      </p:sp>
      <p:sp>
        <p:nvSpPr>
          <p:cNvPr id="2" name="Title 1"/>
          <p:cNvSpPr>
            <a:spLocks noGrp="1"/>
          </p:cNvSpPr>
          <p:nvPr>
            <p:ph type="title"/>
          </p:nvPr>
        </p:nvSpPr>
        <p:spPr/>
        <p:txBody>
          <a:bodyPr/>
          <a:lstStyle/>
          <a:p>
            <a:r>
              <a:rPr lang="en-US" dirty="0"/>
              <a:t>American College of Chest Physicians</a:t>
            </a:r>
            <a:br>
              <a:rPr lang="en-US" dirty="0"/>
            </a:br>
            <a:r>
              <a:rPr lang="en-US" dirty="0">
                <a:solidFill>
                  <a:schemeClr val="accent1"/>
                </a:solidFill>
              </a:rPr>
              <a:t>Recurrent Idiopathic VTE/Anatomic Thrombophilia</a:t>
            </a:r>
          </a:p>
        </p:txBody>
      </p:sp>
      <p:sp>
        <p:nvSpPr>
          <p:cNvPr id="3" name="Content Placeholder 2"/>
          <p:cNvSpPr>
            <a:spLocks noGrp="1"/>
          </p:cNvSpPr>
          <p:nvPr>
            <p:ph idx="1"/>
          </p:nvPr>
        </p:nvSpPr>
        <p:spPr>
          <a:xfrm>
            <a:off x="609600" y="1839191"/>
            <a:ext cx="10744200" cy="4722477"/>
          </a:xfrm>
        </p:spPr>
        <p:txBody>
          <a:bodyPr>
            <a:normAutofit/>
          </a:bodyPr>
          <a:lstStyle/>
          <a:p>
            <a:r>
              <a:rPr lang="en-US" sz="2600" dirty="0"/>
              <a:t>In children with recurrent idiopathic VTE, we recommend indefinite anticoagulation with VTE </a:t>
            </a:r>
            <a:r>
              <a:rPr lang="en-US" sz="2600" i="1" dirty="0"/>
              <a:t>(Grade 1A)</a:t>
            </a:r>
          </a:p>
          <a:p>
            <a:endParaRPr lang="en-US" sz="2600" dirty="0"/>
          </a:p>
          <a:p>
            <a:r>
              <a:rPr lang="en-US" sz="2600" dirty="0"/>
              <a:t>In children with recurrent VTE secondary to structural venous abnormalities (e.g., thoracic outlet syndrome, May-</a:t>
            </a:r>
            <a:r>
              <a:rPr lang="en-US" sz="2600" dirty="0" err="1"/>
              <a:t>Thurner</a:t>
            </a:r>
            <a:r>
              <a:rPr lang="en-US" sz="2600" dirty="0"/>
              <a:t> anomaly), we suggest indefinite anticoagulation till surgical interventions can be performed </a:t>
            </a:r>
            <a:r>
              <a:rPr lang="en-US" sz="2600" i="1" dirty="0"/>
              <a:t>(Grade 2C) </a:t>
            </a:r>
          </a:p>
          <a:p>
            <a:endParaRPr lang="en-US" sz="2600" dirty="0"/>
          </a:p>
        </p:txBody>
      </p:sp>
    </p:spTree>
    <p:extLst>
      <p:ext uri="{BB962C8B-B14F-4D97-AF65-F5344CB8AC3E}">
        <p14:creationId xmlns:p14="http://schemas.microsoft.com/office/powerpoint/2010/main" val="3992606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84391" y="1271371"/>
            <a:ext cx="11623217" cy="431525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6732375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7AF8DB09-E90B-6A78-3CF1-23DC1964CBAA}"/>
              </a:ext>
            </a:extLst>
          </p:cNvPr>
          <p:cNvSpPr>
            <a:spLocks noGrp="1"/>
          </p:cNvSpPr>
          <p:nvPr>
            <p:ph type="ftr" sz="quarter" idx="3"/>
          </p:nvPr>
        </p:nvSpPr>
        <p:spPr/>
        <p:txBody>
          <a:bodyPr/>
          <a:lstStyle/>
          <a:p>
            <a:r>
              <a:rPr lang="da-DK" dirty="0"/>
              <a:t>Monagle P, et al. </a:t>
            </a:r>
            <a:r>
              <a:rPr lang="da-DK" i="1" dirty="0"/>
              <a:t>Blood Adv. </a:t>
            </a:r>
            <a:r>
              <a:rPr lang="da-DK" dirty="0"/>
              <a:t>2018;2(22):3292-3316. </a:t>
            </a:r>
          </a:p>
        </p:txBody>
      </p:sp>
      <p:sp>
        <p:nvSpPr>
          <p:cNvPr id="2" name="Title 1"/>
          <p:cNvSpPr>
            <a:spLocks noGrp="1"/>
          </p:cNvSpPr>
          <p:nvPr>
            <p:ph type="title"/>
          </p:nvPr>
        </p:nvSpPr>
        <p:spPr/>
        <p:txBody>
          <a:bodyPr/>
          <a:lstStyle/>
          <a:p>
            <a:r>
              <a:rPr lang="en-US" dirty="0"/>
              <a:t>American Society of Hematology</a:t>
            </a:r>
            <a:br>
              <a:rPr lang="en-US" dirty="0"/>
            </a:br>
            <a:r>
              <a:rPr lang="en-US" dirty="0">
                <a:solidFill>
                  <a:schemeClr val="accent1"/>
                </a:solidFill>
              </a:rPr>
              <a:t>Choice of Anticoagulant</a:t>
            </a:r>
          </a:p>
        </p:txBody>
      </p:sp>
      <p:sp>
        <p:nvSpPr>
          <p:cNvPr id="3" name="Content Placeholder 2"/>
          <p:cNvSpPr>
            <a:spLocks noGrp="1"/>
          </p:cNvSpPr>
          <p:nvPr>
            <p:ph idx="1"/>
          </p:nvPr>
        </p:nvSpPr>
        <p:spPr>
          <a:xfrm>
            <a:off x="609600" y="2135523"/>
            <a:ext cx="10744200" cy="4722477"/>
          </a:xfrm>
        </p:spPr>
        <p:txBody>
          <a:bodyPr>
            <a:normAutofit/>
          </a:bodyPr>
          <a:lstStyle/>
          <a:p>
            <a:r>
              <a:rPr lang="en-US" sz="2600" dirty="0"/>
              <a:t>The ASH guideline recommends using LMWH or VKA in pediatric patients with VTE </a:t>
            </a:r>
            <a:r>
              <a:rPr lang="en-US" sz="2600" i="1" dirty="0"/>
              <a:t>(conditional recommendation based on very low certainty in the evidence of effects)</a:t>
            </a:r>
          </a:p>
        </p:txBody>
      </p:sp>
    </p:spTree>
    <p:extLst>
      <p:ext uri="{BB962C8B-B14F-4D97-AF65-F5344CB8AC3E}">
        <p14:creationId xmlns:p14="http://schemas.microsoft.com/office/powerpoint/2010/main" val="4139969758"/>
      </p:ext>
    </p:extLst>
  </p:cSld>
  <p:clrMapOvr>
    <a:masterClrMapping/>
  </p:clrMapOvr>
</p:sld>
</file>

<file path=ppt/theme/theme1.xml><?xml version="1.0" encoding="utf-8"?>
<a:theme xmlns:a="http://schemas.openxmlformats.org/drawingml/2006/main" name="2020 Peds">
  <a:themeElements>
    <a:clrScheme name="Peds 19">
      <a:dk1>
        <a:srgbClr val="4D4D4D"/>
      </a:dk1>
      <a:lt1>
        <a:srgbClr val="FFFFFF"/>
      </a:lt1>
      <a:dk2>
        <a:srgbClr val="4D4D4D"/>
      </a:dk2>
      <a:lt2>
        <a:srgbClr val="FFFFFF"/>
      </a:lt2>
      <a:accent1>
        <a:srgbClr val="C3472E"/>
      </a:accent1>
      <a:accent2>
        <a:srgbClr val="FDB515"/>
      </a:accent2>
      <a:accent3>
        <a:srgbClr val="35A696"/>
      </a:accent3>
      <a:accent4>
        <a:srgbClr val="416BA9"/>
      </a:accent4>
      <a:accent5>
        <a:srgbClr val="2E4264"/>
      </a:accent5>
      <a:accent6>
        <a:srgbClr val="B1A089"/>
      </a:accent6>
      <a:hlink>
        <a:srgbClr val="416BA9"/>
      </a:hlink>
      <a:folHlink>
        <a:srgbClr val="94949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 Peds" id="{A1DF081F-D48E-4BA0-A720-C67A62D8180F}" vid="{0C7E4AF1-3218-4C7E-91D3-F85F1B04D7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2020 Peds</Template>
  <TotalTime>0</TotalTime>
  <Words>445</Words>
  <Application>Microsoft Office PowerPoint</Application>
  <PresentationFormat>Widescreen</PresentationFormat>
  <Paragraphs>24</Paragraphs>
  <Slides>7</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2020 Peds</vt:lpstr>
      <vt:lpstr>What Do the Current Clinical Guidelines Recommend Regarding Post-Acute Management of VTE in Pediatric Patients?</vt:lpstr>
      <vt:lpstr>Disclaimer</vt:lpstr>
      <vt:lpstr>PowerPoint Presentation</vt:lpstr>
      <vt:lpstr>American College of Chest Physicians Persistent VTE Risk Factors</vt:lpstr>
      <vt:lpstr>American College of Chest Physicians Recurrent Idiopathic VTE/Anatomic Thrombophilia</vt:lpstr>
      <vt:lpstr>PowerPoint Presentation</vt:lpstr>
      <vt:lpstr>American Society of Hematology Choice of Anticoagulant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2022-06-16T16:00:41Z</dcterms:modified>
</cp:coreProperties>
</file>