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4"/>
  </p:notesMasterIdLst>
  <p:sldIdLst>
    <p:sldId id="257" r:id="rId2"/>
    <p:sldId id="590" r:id="rId3"/>
    <p:sldId id="551" r:id="rId4"/>
    <p:sldId id="552" r:id="rId5"/>
    <p:sldId id="468" r:id="rId6"/>
    <p:sldId id="553" r:id="rId7"/>
    <p:sldId id="555" r:id="rId8"/>
    <p:sldId id="557" r:id="rId9"/>
    <p:sldId id="496" r:id="rId10"/>
    <p:sldId id="337" r:id="rId11"/>
    <p:sldId id="498" r:id="rId12"/>
    <p:sldId id="500" r:id="rId13"/>
    <p:sldId id="501" r:id="rId14"/>
    <p:sldId id="502" r:id="rId15"/>
    <p:sldId id="540" r:id="rId16"/>
    <p:sldId id="541" r:id="rId17"/>
    <p:sldId id="582" r:id="rId18"/>
    <p:sldId id="583" r:id="rId19"/>
    <p:sldId id="547" r:id="rId20"/>
    <p:sldId id="256" r:id="rId21"/>
    <p:sldId id="585" r:id="rId22"/>
    <p:sldId id="4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guide id="3" pos="192" userDrawn="1">
          <p15:clr>
            <a:srgbClr val="A4A3A4"/>
          </p15:clr>
        </p15:guide>
        <p15:guide id="4" pos="651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A00"/>
    <a:srgbClr val="FF8F09"/>
    <a:srgbClr val="000000"/>
    <a:srgbClr val="DEDEDE"/>
    <a:srgbClr val="EAEAEA"/>
    <a:srgbClr val="F0F0F0"/>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9" autoAdjust="0"/>
    <p:restoredTop sz="95166" autoAdjust="0"/>
  </p:normalViewPr>
  <p:slideViewPr>
    <p:cSldViewPr snapToGrid="0">
      <p:cViewPr varScale="1">
        <p:scale>
          <a:sx n="119" d="100"/>
          <a:sy n="119" d="100"/>
        </p:scale>
        <p:origin x="432" y="114"/>
      </p:cViewPr>
      <p:guideLst>
        <p:guide orient="horz" pos="2160"/>
        <p:guide pos="3816"/>
        <p:guide pos="192"/>
        <p:guide pos="651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FE12A04-9E3C-4CA4-8E37-57D068AB06B1}" type="slidenum">
              <a:rPr kumimoji="0" lang="en-GB" sz="700" b="0" i="0" u="none" strike="noStrike" kern="1200" cap="none" spc="0" normalizeH="0" baseline="0" noProof="0" smtClean="0">
                <a:ln>
                  <a:noFill/>
                </a:ln>
                <a:solidFill>
                  <a:prstClr val="black"/>
                </a:solidFill>
                <a:effectLst/>
                <a:uLnTx/>
                <a:uFillTx/>
                <a:latin typeface="Arial"/>
                <a:ea typeface="Arial Unicode MS"/>
                <a:cs typeface="Arial"/>
              </a:rPr>
              <a:pPr marL="0" marR="0" lvl="0" indent="0" algn="r" defTabSz="914309" rtl="0" eaLnBrk="1" fontAlgn="auto" latinLnBrk="0" hangingPunct="1">
                <a:lnSpc>
                  <a:spcPct val="100000"/>
                </a:lnSpc>
                <a:spcBef>
                  <a:spcPts val="0"/>
                </a:spcBef>
                <a:spcAft>
                  <a:spcPts val="0"/>
                </a:spcAft>
                <a:buClrTx/>
                <a:buSzTx/>
                <a:buFontTx/>
                <a:buNone/>
                <a:tabLst/>
                <a:defRPr/>
              </a:pPr>
              <a:t>10</a:t>
            </a:fld>
            <a:endParaRPr kumimoji="0" lang="en-GB" sz="700" b="0" i="0" u="none" strike="noStrike" kern="1200" cap="none" spc="0" normalizeH="0" baseline="0" noProof="0">
              <a:ln>
                <a:noFill/>
              </a:ln>
              <a:solidFill>
                <a:prstClr val="black"/>
              </a:solidFill>
              <a:effectLst/>
              <a:uLnTx/>
              <a:uFillTx/>
              <a:latin typeface="Arial"/>
              <a:ea typeface="Arial Unicode MS"/>
              <a:cs typeface="Arial"/>
            </a:endParaRPr>
          </a:p>
        </p:txBody>
      </p:sp>
    </p:spTree>
    <p:extLst>
      <p:ext uri="{BB962C8B-B14F-4D97-AF65-F5344CB8AC3E}">
        <p14:creationId xmlns:p14="http://schemas.microsoft.com/office/powerpoint/2010/main" val="2475039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8B0E9-5C56-19E8-EC97-48694FF6A78F}"/>
              </a:ext>
            </a:extLst>
          </p:cNvPr>
          <p:cNvSpPr>
            <a:spLocks noGrp="1"/>
          </p:cNvSpPr>
          <p:nvPr>
            <p:ph type="title"/>
          </p:nvPr>
        </p:nvSpPr>
        <p:spPr>
          <a:xfrm>
            <a:off x="609601" y="1709738"/>
            <a:ext cx="9932893" cy="2852737"/>
          </a:xfrm>
        </p:spPr>
        <p:txBody>
          <a:bodyPr>
            <a:normAutofit/>
          </a:bodyPr>
          <a:lstStyle/>
          <a:p>
            <a:r>
              <a:rPr lang="en-US" sz="4400" dirty="0"/>
              <a:t>Direct Anticoagulants in Children: Application of Clinical Trial Findings in Practice</a:t>
            </a:r>
          </a:p>
        </p:txBody>
      </p:sp>
      <p:sp>
        <p:nvSpPr>
          <p:cNvPr id="5" name="Subtitle 4">
            <a:extLst>
              <a:ext uri="{FF2B5EF4-FFF2-40B4-BE49-F238E27FC236}">
                <a16:creationId xmlns:a16="http://schemas.microsoft.com/office/drawing/2014/main" id="{62922061-83A8-F99C-B34C-F9A91FC0F3B5}"/>
              </a:ext>
            </a:extLst>
          </p:cNvPr>
          <p:cNvSpPr>
            <a:spLocks noGrp="1"/>
          </p:cNvSpPr>
          <p:nvPr>
            <p:ph type="body" idx="1"/>
          </p:nvPr>
        </p:nvSpPr>
        <p:spPr>
          <a:xfrm>
            <a:off x="609601" y="4333970"/>
            <a:ext cx="10515600" cy="2268537"/>
          </a:xfrm>
        </p:spPr>
        <p:txBody>
          <a:bodyPr>
            <a:normAutofit fontScale="92500" lnSpcReduction="10000"/>
          </a:bodyPr>
          <a:lstStyle/>
          <a:p>
            <a:r>
              <a:rPr lang="en-US" dirty="0"/>
              <a:t>Guy Young, MD</a:t>
            </a:r>
          </a:p>
          <a:p>
            <a:r>
              <a:rPr lang="en-US" dirty="0"/>
              <a:t>Director, Hemostasis and Thrombosis Center</a:t>
            </a:r>
          </a:p>
          <a:p>
            <a:r>
              <a:rPr lang="en-US" dirty="0"/>
              <a:t>Professor of Pediatrics</a:t>
            </a:r>
          </a:p>
          <a:p>
            <a:r>
              <a:rPr lang="en-US" dirty="0"/>
              <a:t>Children's Hospital of Los Angeles</a:t>
            </a:r>
          </a:p>
          <a:p>
            <a:r>
              <a:rPr lang="en-US" dirty="0"/>
              <a:t>University of Southern California Keck School of Medicine</a:t>
            </a:r>
          </a:p>
          <a:p>
            <a:r>
              <a:rPr lang="en-US" dirty="0"/>
              <a:t>Los Angeles, CA</a:t>
            </a:r>
          </a:p>
        </p:txBody>
      </p:sp>
    </p:spTree>
    <p:extLst>
      <p:ext uri="{BB962C8B-B14F-4D97-AF65-F5344CB8AC3E}">
        <p14:creationId xmlns:p14="http://schemas.microsoft.com/office/powerpoint/2010/main" val="150470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ine 23"/>
          <p:cNvSpPr>
            <a:spLocks noChangeShapeType="1"/>
          </p:cNvSpPr>
          <p:nvPr/>
        </p:nvSpPr>
        <p:spPr bwMode="auto">
          <a:xfrm flipV="1">
            <a:off x="2795096" y="3429299"/>
            <a:ext cx="455149" cy="0"/>
          </a:xfrm>
          <a:prstGeom prst="line">
            <a:avLst/>
          </a:prstGeom>
          <a:noFill/>
          <a:ln w="38100">
            <a:solidFill>
              <a:srgbClr val="807F83"/>
            </a:solidFill>
            <a:round/>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1" tIns="45715" rIns="91431" bIns="45715"/>
          <a:lstStyle/>
          <a:p>
            <a:pPr defTabSz="914286" fontAlgn="base">
              <a:spcBef>
                <a:spcPct val="50000"/>
              </a:spcBef>
              <a:spcAft>
                <a:spcPct val="0"/>
              </a:spcAft>
              <a:defRPr/>
            </a:pPr>
            <a:endParaRPr lang="en-GB" sz="1500" kern="0">
              <a:solidFill>
                <a:srgbClr val="6689CC"/>
              </a:solidFill>
              <a:latin typeface="Arial"/>
            </a:endParaRPr>
          </a:p>
        </p:txBody>
      </p:sp>
      <p:sp>
        <p:nvSpPr>
          <p:cNvPr id="81" name="Line 23"/>
          <p:cNvSpPr>
            <a:spLocks noChangeShapeType="1"/>
          </p:cNvSpPr>
          <p:nvPr/>
        </p:nvSpPr>
        <p:spPr bwMode="auto">
          <a:xfrm>
            <a:off x="3584174" y="3429000"/>
            <a:ext cx="383951" cy="0"/>
          </a:xfrm>
          <a:prstGeom prst="line">
            <a:avLst/>
          </a:prstGeom>
          <a:noFill/>
          <a:ln w="38100">
            <a:solidFill>
              <a:srgbClr val="807F83"/>
            </a:solidFill>
            <a:round/>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1" tIns="45715" rIns="91431" bIns="45715"/>
          <a:lstStyle/>
          <a:p>
            <a:pPr defTabSz="914286" fontAlgn="base">
              <a:spcBef>
                <a:spcPct val="50000"/>
              </a:spcBef>
              <a:spcAft>
                <a:spcPct val="0"/>
              </a:spcAft>
              <a:defRPr/>
            </a:pPr>
            <a:endParaRPr lang="en-GB" sz="1500" kern="0">
              <a:solidFill>
                <a:srgbClr val="6689CC"/>
              </a:solidFill>
              <a:latin typeface="Arial"/>
            </a:endParaRPr>
          </a:p>
        </p:txBody>
      </p:sp>
      <p:sp>
        <p:nvSpPr>
          <p:cNvPr id="2" name="Cím 1"/>
          <p:cNvSpPr>
            <a:spLocks noGrp="1"/>
          </p:cNvSpPr>
          <p:nvPr>
            <p:ph type="title"/>
          </p:nvPr>
        </p:nvSpPr>
        <p:spPr/>
        <p:txBody>
          <a:bodyPr/>
          <a:lstStyle/>
          <a:p>
            <a:r>
              <a:rPr lang="en-US" b="1" dirty="0"/>
              <a:t>EINSTEIN-Jr. Phase III Study Design</a:t>
            </a:r>
          </a:p>
        </p:txBody>
      </p:sp>
      <p:sp>
        <p:nvSpPr>
          <p:cNvPr id="103" name="Subtitle 11"/>
          <p:cNvSpPr txBox="1">
            <a:spLocks noGrp="1"/>
          </p:cNvSpPr>
          <p:nvPr>
            <p:ph type="subTitle" sz="quarter" idx="4294967295"/>
          </p:nvPr>
        </p:nvSpPr>
        <p:spPr>
          <a:xfrm>
            <a:off x="537627" y="1304925"/>
            <a:ext cx="11041062" cy="636588"/>
          </a:xfrm>
          <a:prstGeom prst="roundRect">
            <a:avLst/>
          </a:prstGeom>
          <a:solidFill>
            <a:schemeClr val="bg1">
              <a:alpha val="0"/>
            </a:schemeClr>
          </a:solidFill>
          <a:ln w="19050">
            <a:solidFill>
              <a:schemeClr val="bg2"/>
            </a:solidFill>
            <a:round/>
            <a:headEnd/>
            <a:tailEnd/>
          </a:ln>
        </p:spPr>
        <p:txBody>
          <a:bodyPr vert="horz" lIns="71993" tIns="71993" rIns="71993" bIns="71993" rtlCol="0" anchor="ctr" anchorCtr="0">
            <a:noAutofit/>
          </a:bodyPr>
          <a:lstStyle/>
          <a:p>
            <a:pPr marL="92072" indent="0">
              <a:spcBef>
                <a:spcPct val="50000"/>
              </a:spcBef>
              <a:buNone/>
              <a:defRPr/>
            </a:pPr>
            <a:r>
              <a:rPr lang="en-US" sz="1800" dirty="0">
                <a:latin typeface="Arial" charset="0"/>
              </a:rPr>
              <a:t>Open-label, randomized (2:1) trial to assess efficacy and safety of bodyweight-adjusted </a:t>
            </a:r>
            <a:r>
              <a:rPr lang="hu-HU" sz="1800" dirty="0">
                <a:latin typeface="Arial" charset="0"/>
              </a:rPr>
              <a:t>r</a:t>
            </a:r>
            <a:r>
              <a:rPr lang="en-US" sz="1800" dirty="0">
                <a:latin typeface="Arial" charset="0"/>
              </a:rPr>
              <a:t>ivaroxaban in a 20 mg-equivalent dose as compared with standard of care for treatment of children with acute VTE. </a:t>
            </a:r>
          </a:p>
        </p:txBody>
      </p:sp>
      <p:sp>
        <p:nvSpPr>
          <p:cNvPr id="61" name="Rectangle 6"/>
          <p:cNvSpPr>
            <a:spLocks noChangeArrowheads="1"/>
          </p:cNvSpPr>
          <p:nvPr/>
        </p:nvSpPr>
        <p:spPr bwMode="auto">
          <a:xfrm flipH="1">
            <a:off x="815597" y="2492898"/>
            <a:ext cx="2008019" cy="1910756"/>
          </a:xfrm>
          <a:prstGeom prst="roundRect">
            <a:avLst/>
          </a:prstGeom>
          <a:solidFill>
            <a:schemeClr val="bg1"/>
          </a:solidFill>
          <a:ln w="19050" algn="ctr">
            <a:solidFill>
              <a:schemeClr val="bg1">
                <a:lumMod val="85000"/>
              </a:schemeClr>
            </a:solidFill>
            <a:round/>
            <a:headEnd/>
            <a:tailEnd/>
          </a:ln>
        </p:spPr>
        <p:txBody>
          <a:bodyPr lIns="35996" tIns="35996" rIns="35996" bIns="35996" anchor="ctr"/>
          <a:lstStyle/>
          <a:p>
            <a:pPr marL="92072" defTabSz="914286">
              <a:lnSpc>
                <a:spcPct val="90000"/>
              </a:lnSpc>
              <a:defRPr/>
            </a:pPr>
            <a:r>
              <a:rPr lang="en-US" dirty="0">
                <a:solidFill>
                  <a:srgbClr val="000000">
                    <a:lumMod val="65000"/>
                    <a:lumOff val="35000"/>
                  </a:srgbClr>
                </a:solidFill>
                <a:latin typeface="Arial"/>
                <a:cs typeface="Arial" charset="0"/>
              </a:rPr>
              <a:t>500 children aged birth-18 </a:t>
            </a:r>
            <a:r>
              <a:rPr lang="en-US" dirty="0" err="1">
                <a:solidFill>
                  <a:srgbClr val="000000">
                    <a:lumMod val="65000"/>
                    <a:lumOff val="35000"/>
                  </a:srgbClr>
                </a:solidFill>
                <a:latin typeface="Arial"/>
                <a:cs typeface="Arial" charset="0"/>
              </a:rPr>
              <a:t>yr</a:t>
            </a:r>
            <a:r>
              <a:rPr lang="en-US" dirty="0">
                <a:solidFill>
                  <a:srgbClr val="000000">
                    <a:lumMod val="65000"/>
                    <a:lumOff val="35000"/>
                  </a:srgbClr>
                </a:solidFill>
                <a:latin typeface="Arial"/>
                <a:cs typeface="Arial" charset="0"/>
              </a:rPr>
              <a:t>  with confirmed acute VTE treated with heparins or fondaparinux</a:t>
            </a:r>
          </a:p>
        </p:txBody>
      </p:sp>
      <p:sp>
        <p:nvSpPr>
          <p:cNvPr id="63" name="Text Box 10"/>
          <p:cNvSpPr txBox="1">
            <a:spLocks noChangeArrowheads="1"/>
          </p:cNvSpPr>
          <p:nvPr/>
        </p:nvSpPr>
        <p:spPr bwMode="auto">
          <a:xfrm>
            <a:off x="5245738" y="2871191"/>
            <a:ext cx="4622199" cy="369322"/>
          </a:xfrm>
          <a:prstGeom prst="rect">
            <a:avLst/>
          </a:prstGeom>
          <a:noFill/>
          <a:ln>
            <a:noFill/>
          </a:ln>
        </p:spPr>
        <p:txBody>
          <a:bodyPr wrap="square" lIns="91431" tIns="45715" rIns="91431" bIns="45715">
            <a:spAutoFit/>
          </a:bodyPr>
          <a:lstStyle/>
          <a:p>
            <a:pPr defTabSz="914286" fontAlgn="base">
              <a:spcBef>
                <a:spcPct val="50000"/>
              </a:spcBef>
              <a:spcAft>
                <a:spcPct val="0"/>
              </a:spcAft>
              <a:defRPr/>
            </a:pPr>
            <a:r>
              <a:rPr lang="en-US" dirty="0">
                <a:solidFill>
                  <a:srgbClr val="000000">
                    <a:lumMod val="65000"/>
                    <a:lumOff val="35000"/>
                  </a:srgbClr>
                </a:solidFill>
                <a:latin typeface="Arial"/>
                <a:cs typeface="Arial" charset="0"/>
              </a:rPr>
              <a:t>N= 335 rivaroxaban</a:t>
            </a:r>
          </a:p>
        </p:txBody>
      </p:sp>
      <p:sp>
        <p:nvSpPr>
          <p:cNvPr id="64" name="Text Box 14"/>
          <p:cNvSpPr txBox="1">
            <a:spLocks noChangeArrowheads="1"/>
          </p:cNvSpPr>
          <p:nvPr/>
        </p:nvSpPr>
        <p:spPr bwMode="auto">
          <a:xfrm>
            <a:off x="5236522" y="3620639"/>
            <a:ext cx="6717425" cy="369322"/>
          </a:xfrm>
          <a:prstGeom prst="rect">
            <a:avLst/>
          </a:prstGeom>
          <a:noFill/>
          <a:ln w="9525">
            <a:noFill/>
            <a:miter lim="800000"/>
            <a:headEnd/>
            <a:tailEnd/>
          </a:ln>
        </p:spPr>
        <p:txBody>
          <a:bodyPr lIns="91431" tIns="45715" rIns="91431" bIns="45715">
            <a:spAutoFit/>
          </a:bodyPr>
          <a:lstStyle/>
          <a:p>
            <a:pPr defTabSz="914286" fontAlgn="base">
              <a:spcBef>
                <a:spcPct val="50000"/>
              </a:spcBef>
              <a:spcAft>
                <a:spcPct val="0"/>
              </a:spcAft>
              <a:defRPr/>
            </a:pPr>
            <a:r>
              <a:rPr lang="en-US" dirty="0">
                <a:solidFill>
                  <a:srgbClr val="000000">
                    <a:lumMod val="65000"/>
                    <a:lumOff val="35000"/>
                  </a:srgbClr>
                </a:solidFill>
                <a:latin typeface="Arial"/>
                <a:cs typeface="Arial" charset="0"/>
              </a:rPr>
              <a:t>N= 165 comparator (heparins/VKA)</a:t>
            </a:r>
          </a:p>
        </p:txBody>
      </p:sp>
      <p:sp>
        <p:nvSpPr>
          <p:cNvPr id="67" name="TextBox 6"/>
          <p:cNvSpPr txBox="1"/>
          <p:nvPr/>
        </p:nvSpPr>
        <p:spPr>
          <a:xfrm>
            <a:off x="2952927" y="3629471"/>
            <a:ext cx="945613" cy="276989"/>
          </a:xfrm>
          <a:prstGeom prst="rect">
            <a:avLst/>
          </a:prstGeom>
          <a:noFill/>
        </p:spPr>
        <p:txBody>
          <a:bodyPr wrap="square" lIns="91431" tIns="45715" rIns="91431" bIns="45715" rtlCol="0">
            <a:spAutoFit/>
          </a:bodyPr>
          <a:lstStyle/>
          <a:p>
            <a:pPr algn="ctr" defTabSz="914286" fontAlgn="base">
              <a:spcBef>
                <a:spcPct val="50000"/>
              </a:spcBef>
              <a:spcAft>
                <a:spcPct val="0"/>
              </a:spcAft>
              <a:defRPr/>
            </a:pPr>
            <a:r>
              <a:rPr lang="en-US" sz="1200" b="1">
                <a:solidFill>
                  <a:srgbClr val="000000">
                    <a:lumMod val="65000"/>
                    <a:lumOff val="35000"/>
                  </a:srgbClr>
                </a:solidFill>
                <a:latin typeface="Arial"/>
              </a:rPr>
              <a:t>Day 1–9</a:t>
            </a:r>
          </a:p>
        </p:txBody>
      </p:sp>
      <p:cxnSp>
        <p:nvCxnSpPr>
          <p:cNvPr id="68" name="Straight Connector 9"/>
          <p:cNvCxnSpPr/>
          <p:nvPr/>
        </p:nvCxnSpPr>
        <p:spPr>
          <a:xfrm>
            <a:off x="9215941" y="2582007"/>
            <a:ext cx="0" cy="1732532"/>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TextBox 13"/>
          <p:cNvSpPr txBox="1"/>
          <p:nvPr/>
        </p:nvSpPr>
        <p:spPr>
          <a:xfrm>
            <a:off x="6534609" y="2478202"/>
            <a:ext cx="1223394" cy="369322"/>
          </a:xfrm>
          <a:prstGeom prst="rect">
            <a:avLst/>
          </a:prstGeom>
          <a:noFill/>
        </p:spPr>
        <p:txBody>
          <a:bodyPr wrap="none" lIns="91431" tIns="45715" rIns="91431" bIns="45715" rtlCol="0">
            <a:spAutoFit/>
          </a:bodyPr>
          <a:lstStyle/>
          <a:p>
            <a:pPr defTabSz="914286" fontAlgn="base">
              <a:spcBef>
                <a:spcPct val="50000"/>
              </a:spcBef>
              <a:spcAft>
                <a:spcPct val="0"/>
              </a:spcAft>
              <a:defRPr/>
            </a:pPr>
            <a:r>
              <a:rPr lang="en-US" dirty="0">
                <a:solidFill>
                  <a:srgbClr val="000000">
                    <a:lumMod val="65000"/>
                    <a:lumOff val="35000"/>
                  </a:srgbClr>
                </a:solidFill>
                <a:latin typeface="Arial"/>
              </a:rPr>
              <a:t>3 months*</a:t>
            </a:r>
          </a:p>
        </p:txBody>
      </p:sp>
      <p:sp>
        <p:nvSpPr>
          <p:cNvPr id="78" name="TextBox 42"/>
          <p:cNvSpPr txBox="1"/>
          <p:nvPr/>
        </p:nvSpPr>
        <p:spPr>
          <a:xfrm>
            <a:off x="9647937" y="2876681"/>
            <a:ext cx="2208881" cy="1112835"/>
          </a:xfrm>
          <a:prstGeom prst="roundRect">
            <a:avLst/>
          </a:prstGeom>
          <a:solidFill>
            <a:schemeClr val="bg1"/>
          </a:solidFill>
          <a:ln w="19050" algn="ctr">
            <a:solidFill>
              <a:schemeClr val="bg1">
                <a:lumMod val="85000"/>
              </a:schemeClr>
            </a:solidFill>
            <a:round/>
            <a:headEnd/>
            <a:tailEnd/>
          </a:ln>
        </p:spPr>
        <p:txBody>
          <a:bodyPr lIns="35996" tIns="35996" rIns="35996" bIns="35996" anchor="ctr"/>
          <a:lstStyle/>
          <a:p>
            <a:pPr defTabSz="914286">
              <a:lnSpc>
                <a:spcPct val="90000"/>
              </a:lnSpc>
              <a:defRPr/>
            </a:pPr>
            <a:r>
              <a:rPr lang="en-GB" dirty="0">
                <a:solidFill>
                  <a:srgbClr val="000000">
                    <a:lumMod val="65000"/>
                    <a:lumOff val="35000"/>
                  </a:srgbClr>
                </a:solidFill>
                <a:latin typeface="Arial"/>
                <a:cs typeface="Arial" charset="0"/>
              </a:rPr>
              <a:t>Extended treatment  up to 12 months, or </a:t>
            </a:r>
          </a:p>
          <a:p>
            <a:pPr defTabSz="914286">
              <a:lnSpc>
                <a:spcPct val="90000"/>
              </a:lnSpc>
              <a:defRPr/>
            </a:pPr>
            <a:r>
              <a:rPr lang="en-GB" dirty="0">
                <a:solidFill>
                  <a:srgbClr val="000000">
                    <a:lumMod val="65000"/>
                    <a:lumOff val="35000"/>
                  </a:srgbClr>
                </a:solidFill>
                <a:latin typeface="Arial"/>
                <a:cs typeface="Arial" charset="0"/>
              </a:rPr>
              <a:t>30-day post-study follow-up</a:t>
            </a:r>
            <a:endParaRPr lang="en-US" dirty="0">
              <a:solidFill>
                <a:srgbClr val="000000">
                  <a:lumMod val="65000"/>
                  <a:lumOff val="35000"/>
                </a:srgbClr>
              </a:solidFill>
              <a:latin typeface="Arial"/>
              <a:cs typeface="Arial" charset="0"/>
            </a:endParaRPr>
          </a:p>
        </p:txBody>
      </p:sp>
      <p:sp>
        <p:nvSpPr>
          <p:cNvPr id="79" name="TextBox 33"/>
          <p:cNvSpPr txBox="1"/>
          <p:nvPr/>
        </p:nvSpPr>
        <p:spPr>
          <a:xfrm>
            <a:off x="8302961" y="4329131"/>
            <a:ext cx="1824985" cy="674031"/>
          </a:xfrm>
          <a:prstGeom prst="roundRect">
            <a:avLst/>
          </a:prstGeom>
          <a:solidFill>
            <a:schemeClr val="bg1"/>
          </a:solidFill>
          <a:ln w="12700" algn="ctr">
            <a:solidFill>
              <a:srgbClr val="807F83"/>
            </a:solidFill>
            <a:round/>
            <a:headEnd/>
            <a:tailEnd/>
          </a:ln>
        </p:spPr>
        <p:txBody>
          <a:bodyPr lIns="35996" tIns="35996" rIns="35996" bIns="35996" anchor="ctr"/>
          <a:lstStyle/>
          <a:p>
            <a:pPr algn="ctr" defTabSz="914286">
              <a:lnSpc>
                <a:spcPct val="90000"/>
              </a:lnSpc>
              <a:defRPr/>
            </a:pPr>
            <a:r>
              <a:rPr lang="en-US" sz="1600" dirty="0">
                <a:solidFill>
                  <a:srgbClr val="000000">
                    <a:lumMod val="65000"/>
                    <a:lumOff val="35000"/>
                  </a:srgbClr>
                </a:solidFill>
                <a:latin typeface="Arial"/>
                <a:cs typeface="Arial" charset="0"/>
              </a:rPr>
              <a:t>Repeat </a:t>
            </a:r>
          </a:p>
          <a:p>
            <a:pPr algn="ctr" defTabSz="914286">
              <a:lnSpc>
                <a:spcPct val="90000"/>
              </a:lnSpc>
              <a:defRPr/>
            </a:pPr>
            <a:r>
              <a:rPr lang="en-US" sz="1600" dirty="0">
                <a:solidFill>
                  <a:srgbClr val="000000">
                    <a:lumMod val="65000"/>
                    <a:lumOff val="35000"/>
                  </a:srgbClr>
                </a:solidFill>
                <a:latin typeface="Arial"/>
                <a:cs typeface="Arial" charset="0"/>
              </a:rPr>
              <a:t>radiographic imaging </a:t>
            </a:r>
          </a:p>
        </p:txBody>
      </p:sp>
      <p:sp>
        <p:nvSpPr>
          <p:cNvPr id="80" name="Oval 7"/>
          <p:cNvSpPr>
            <a:spLocks noChangeArrowheads="1"/>
          </p:cNvSpPr>
          <p:nvPr/>
        </p:nvSpPr>
        <p:spPr bwMode="auto">
          <a:xfrm>
            <a:off x="3262447" y="3267299"/>
            <a:ext cx="338930" cy="324000"/>
          </a:xfrm>
          <a:prstGeom prst="ellipse">
            <a:avLst/>
          </a:prstGeom>
          <a:solidFill>
            <a:srgbClr val="807F83"/>
          </a:solidFill>
          <a:ln w="15875">
            <a:noFill/>
            <a:round/>
            <a:headEnd/>
            <a:tailEnd/>
          </a:ln>
        </p:spPr>
        <p:txBody>
          <a:bodyPr wrap="none" lIns="0" tIns="0" rIns="0" bIns="0" anchor="ctr"/>
          <a:lstStyle/>
          <a:p>
            <a:pPr algn="ctr" defTabSz="914286" fontAlgn="base">
              <a:spcBef>
                <a:spcPct val="50000"/>
              </a:spcBef>
              <a:spcAft>
                <a:spcPct val="0"/>
              </a:spcAft>
              <a:defRPr/>
            </a:pPr>
            <a:r>
              <a:rPr lang="en-US" sz="1200" b="1" kern="0">
                <a:solidFill>
                  <a:srgbClr val="FFFFFF"/>
                </a:solidFill>
                <a:latin typeface="Arial"/>
              </a:rPr>
              <a:t>R</a:t>
            </a:r>
          </a:p>
        </p:txBody>
      </p:sp>
      <p:sp>
        <p:nvSpPr>
          <p:cNvPr id="85" name="Rectangle 6"/>
          <p:cNvSpPr>
            <a:spLocks noChangeArrowheads="1"/>
          </p:cNvSpPr>
          <p:nvPr/>
        </p:nvSpPr>
        <p:spPr bwMode="auto">
          <a:xfrm flipH="1">
            <a:off x="8729157" y="5517235"/>
            <a:ext cx="3127659" cy="684212"/>
          </a:xfrm>
          <a:prstGeom prst="roundRect">
            <a:avLst/>
          </a:prstGeom>
          <a:noFill/>
          <a:ln w="19050">
            <a:solidFill>
              <a:schemeClr val="bg1">
                <a:lumMod val="85000"/>
              </a:schemeClr>
            </a:solidFill>
            <a:round/>
            <a:headEnd/>
            <a:tailEnd/>
          </a:ln>
        </p:spPr>
        <p:txBody>
          <a:bodyPr lIns="35996" tIns="35996" rIns="35996" bIns="35996" anchor="ctr" anchorCtr="0"/>
          <a:lstStyle/>
          <a:p>
            <a:pPr defTabSz="914286" fontAlgn="base">
              <a:spcBef>
                <a:spcPts val="200"/>
              </a:spcBef>
              <a:spcAft>
                <a:spcPct val="0"/>
              </a:spcAft>
              <a:defRPr/>
            </a:pPr>
            <a:r>
              <a:rPr lang="en-GB" sz="1600" b="1">
                <a:solidFill>
                  <a:srgbClr val="000000">
                    <a:lumMod val="65000"/>
                    <a:lumOff val="35000"/>
                  </a:srgbClr>
                </a:solidFill>
                <a:latin typeface="Arial"/>
              </a:rPr>
              <a:t>First patient included: </a:t>
            </a:r>
            <a:r>
              <a:rPr lang="en-GB" sz="1600" dirty="0">
                <a:solidFill>
                  <a:srgbClr val="000000">
                    <a:lumMod val="65000"/>
                    <a:lumOff val="35000"/>
                  </a:srgbClr>
                </a:solidFill>
                <a:latin typeface="Arial"/>
              </a:rPr>
              <a:t>Q</a:t>
            </a:r>
            <a:r>
              <a:rPr lang="hu-HU" sz="1600" dirty="0">
                <a:solidFill>
                  <a:srgbClr val="000000">
                    <a:lumMod val="65000"/>
                    <a:lumOff val="35000"/>
                  </a:srgbClr>
                </a:solidFill>
                <a:latin typeface="Arial"/>
              </a:rPr>
              <a:t>4</a:t>
            </a:r>
            <a:r>
              <a:rPr lang="en-GB" sz="1600" dirty="0">
                <a:solidFill>
                  <a:srgbClr val="000000">
                    <a:lumMod val="65000"/>
                    <a:lumOff val="35000"/>
                  </a:srgbClr>
                </a:solidFill>
                <a:latin typeface="Arial"/>
              </a:rPr>
              <a:t>-20</a:t>
            </a:r>
            <a:r>
              <a:rPr lang="hu-HU" sz="1600" dirty="0">
                <a:solidFill>
                  <a:srgbClr val="000000">
                    <a:lumMod val="65000"/>
                    <a:lumOff val="35000"/>
                  </a:srgbClr>
                </a:solidFill>
                <a:latin typeface="Arial"/>
              </a:rPr>
              <a:t>14</a:t>
            </a:r>
            <a:endParaRPr lang="en-GB" sz="1600" dirty="0">
              <a:solidFill>
                <a:srgbClr val="000000">
                  <a:lumMod val="65000"/>
                  <a:lumOff val="35000"/>
                </a:srgbClr>
              </a:solidFill>
              <a:latin typeface="Arial"/>
            </a:endParaRPr>
          </a:p>
          <a:p>
            <a:pPr defTabSz="914286" fontAlgn="base">
              <a:spcBef>
                <a:spcPts val="200"/>
              </a:spcBef>
              <a:spcAft>
                <a:spcPct val="0"/>
              </a:spcAft>
              <a:defRPr/>
            </a:pPr>
            <a:r>
              <a:rPr lang="en-GB" sz="1600" b="1">
                <a:solidFill>
                  <a:srgbClr val="000000">
                    <a:lumMod val="65000"/>
                    <a:lumOff val="35000"/>
                  </a:srgbClr>
                </a:solidFill>
                <a:latin typeface="Arial"/>
              </a:rPr>
              <a:t>Last patient last visit: </a:t>
            </a:r>
            <a:r>
              <a:rPr lang="en-GB" sz="1600" dirty="0">
                <a:solidFill>
                  <a:srgbClr val="000000">
                    <a:lumMod val="65000"/>
                    <a:lumOff val="35000"/>
                  </a:srgbClr>
                </a:solidFill>
                <a:latin typeface="Arial"/>
              </a:rPr>
              <a:t>Q1-2019</a:t>
            </a:r>
          </a:p>
        </p:txBody>
      </p:sp>
      <p:sp>
        <p:nvSpPr>
          <p:cNvPr id="86" name="Rectangle 6"/>
          <p:cNvSpPr>
            <a:spLocks noChangeArrowheads="1"/>
          </p:cNvSpPr>
          <p:nvPr/>
        </p:nvSpPr>
        <p:spPr bwMode="auto">
          <a:xfrm flipH="1">
            <a:off x="815605" y="5517234"/>
            <a:ext cx="5927735" cy="684212"/>
          </a:xfrm>
          <a:prstGeom prst="roundRect">
            <a:avLst/>
          </a:prstGeom>
          <a:noFill/>
          <a:ln w="19050">
            <a:solidFill>
              <a:schemeClr val="bg1">
                <a:lumMod val="85000"/>
              </a:schemeClr>
            </a:solidFill>
            <a:round/>
            <a:headEnd/>
            <a:tailEnd/>
          </a:ln>
        </p:spPr>
        <p:txBody>
          <a:bodyPr lIns="35996" tIns="35996" rIns="35996" bIns="35996" anchor="ctr"/>
          <a:lstStyle/>
          <a:p>
            <a:pPr indent="92072" defTabSz="914286" fontAlgn="base">
              <a:lnSpc>
                <a:spcPct val="90000"/>
              </a:lnSpc>
              <a:spcBef>
                <a:spcPct val="50000"/>
              </a:spcBef>
              <a:spcAft>
                <a:spcPct val="0"/>
              </a:spcAft>
              <a:defRPr/>
            </a:pPr>
            <a:r>
              <a:rPr lang="en-US" dirty="0">
                <a:solidFill>
                  <a:srgbClr val="000000">
                    <a:lumMod val="65000"/>
                    <a:lumOff val="35000"/>
                  </a:srgbClr>
                </a:solidFill>
                <a:latin typeface="Arial"/>
              </a:rPr>
              <a:t>*Children &lt;2 years with catheter-related VTE: 1 month</a:t>
            </a:r>
            <a:endParaRPr lang="en-US" sz="1500" dirty="0">
              <a:solidFill>
                <a:srgbClr val="000000">
                  <a:lumMod val="65000"/>
                  <a:lumOff val="35000"/>
                </a:srgbClr>
              </a:solidFill>
              <a:latin typeface="Arial"/>
            </a:endParaRPr>
          </a:p>
        </p:txBody>
      </p:sp>
      <p:sp>
        <p:nvSpPr>
          <p:cNvPr id="66" name="Line 15"/>
          <p:cNvSpPr>
            <a:spLocks noChangeShapeType="1"/>
          </p:cNvSpPr>
          <p:nvPr/>
        </p:nvSpPr>
        <p:spPr bwMode="auto">
          <a:xfrm flipV="1">
            <a:off x="4965578" y="2876686"/>
            <a:ext cx="4250372" cy="379183"/>
          </a:xfrm>
          <a:custGeom>
            <a:avLst/>
            <a:gdLst>
              <a:gd name="T0" fmla="*/ 0 w 2718"/>
              <a:gd name="T1" fmla="*/ 0 h 279"/>
              <a:gd name="T2" fmla="*/ 247650 w 2718"/>
              <a:gd name="T3" fmla="*/ 442913 h 279"/>
              <a:gd name="T4" fmla="*/ 4314825 w 2718"/>
              <a:gd name="T5" fmla="*/ 442913 h 279"/>
              <a:gd name="T6" fmla="*/ 0 60000 65536"/>
              <a:gd name="T7" fmla="*/ 0 60000 65536"/>
              <a:gd name="T8" fmla="*/ 0 60000 65536"/>
            </a:gdLst>
            <a:ahLst/>
            <a:cxnLst>
              <a:cxn ang="T6">
                <a:pos x="T0" y="T1"/>
              </a:cxn>
              <a:cxn ang="T7">
                <a:pos x="T2" y="T3"/>
              </a:cxn>
              <a:cxn ang="T8">
                <a:pos x="T4" y="T5"/>
              </a:cxn>
            </a:cxnLst>
            <a:rect l="0" t="0" r="r" b="b"/>
            <a:pathLst>
              <a:path w="2718" h="279">
                <a:moveTo>
                  <a:pt x="0" y="0"/>
                </a:moveTo>
                <a:lnTo>
                  <a:pt x="156" y="279"/>
                </a:lnTo>
                <a:lnTo>
                  <a:pt x="2718" y="279"/>
                </a:lnTo>
              </a:path>
            </a:pathLst>
          </a:custGeom>
          <a:noFill/>
          <a:ln w="38100">
            <a:solidFill>
              <a:schemeClr val="accent4"/>
            </a:solidFill>
            <a:round/>
            <a:headEnd type="none" w="med" len="med"/>
            <a:tailEnd type="none" w="med" len="med"/>
          </a:ln>
        </p:spPr>
        <p:txBody>
          <a:bodyPr lIns="91431" tIns="45715" rIns="91431" bIns="45715"/>
          <a:lstStyle/>
          <a:p>
            <a:pPr algn="ctr" defTabSz="914286">
              <a:defRPr/>
            </a:pPr>
            <a:endParaRPr lang="en-GB" sz="2400" kern="0">
              <a:solidFill>
                <a:sysClr val="windowText" lastClr="000000"/>
              </a:solidFill>
              <a:latin typeface="Arial"/>
              <a:cs typeface="Arial" charset="0"/>
            </a:endParaRPr>
          </a:p>
        </p:txBody>
      </p:sp>
      <p:sp>
        <p:nvSpPr>
          <p:cNvPr id="65" name="Line 15"/>
          <p:cNvSpPr>
            <a:spLocks noChangeShapeType="1"/>
          </p:cNvSpPr>
          <p:nvPr/>
        </p:nvSpPr>
        <p:spPr bwMode="auto">
          <a:xfrm>
            <a:off x="4955681" y="3629471"/>
            <a:ext cx="4260281" cy="360040"/>
          </a:xfrm>
          <a:custGeom>
            <a:avLst/>
            <a:gdLst>
              <a:gd name="T0" fmla="*/ 0 w 2718"/>
              <a:gd name="T1" fmla="*/ 0 h 279"/>
              <a:gd name="T2" fmla="*/ 247650 w 2718"/>
              <a:gd name="T3" fmla="*/ 442913 h 279"/>
              <a:gd name="T4" fmla="*/ 4314825 w 2718"/>
              <a:gd name="T5" fmla="*/ 442913 h 279"/>
              <a:gd name="T6" fmla="*/ 0 60000 65536"/>
              <a:gd name="T7" fmla="*/ 0 60000 65536"/>
              <a:gd name="T8" fmla="*/ 0 60000 65536"/>
            </a:gdLst>
            <a:ahLst/>
            <a:cxnLst>
              <a:cxn ang="T6">
                <a:pos x="T0" y="T1"/>
              </a:cxn>
              <a:cxn ang="T7">
                <a:pos x="T2" y="T3"/>
              </a:cxn>
              <a:cxn ang="T8">
                <a:pos x="T4" y="T5"/>
              </a:cxn>
            </a:cxnLst>
            <a:rect l="0" t="0" r="r" b="b"/>
            <a:pathLst>
              <a:path w="2718" h="279">
                <a:moveTo>
                  <a:pt x="0" y="0"/>
                </a:moveTo>
                <a:lnTo>
                  <a:pt x="156" y="279"/>
                </a:lnTo>
                <a:lnTo>
                  <a:pt x="2718" y="279"/>
                </a:lnTo>
              </a:path>
            </a:pathLst>
          </a:custGeom>
          <a:noFill/>
          <a:ln w="38100">
            <a:solidFill>
              <a:srgbClr val="00B0F0"/>
            </a:solidFill>
            <a:round/>
            <a:headEnd type="none" w="med" len="med"/>
            <a:tailEnd type="none" w="med" len="med"/>
          </a:ln>
        </p:spPr>
        <p:txBody>
          <a:bodyPr lIns="91431" tIns="45715" rIns="91431" bIns="45715"/>
          <a:lstStyle/>
          <a:p>
            <a:pPr algn="ctr" defTabSz="914286">
              <a:defRPr/>
            </a:pPr>
            <a:endParaRPr lang="en-GB" sz="2400" kern="0">
              <a:solidFill>
                <a:sysClr val="windowText" lastClr="000000"/>
              </a:solidFill>
              <a:latin typeface="Arial"/>
              <a:cs typeface="Arial" charset="0"/>
            </a:endParaRPr>
          </a:p>
        </p:txBody>
      </p:sp>
      <p:sp>
        <p:nvSpPr>
          <p:cNvPr id="77" name="TextBox 38"/>
          <p:cNvSpPr txBox="1"/>
          <p:nvPr/>
        </p:nvSpPr>
        <p:spPr>
          <a:xfrm>
            <a:off x="3998332" y="2917366"/>
            <a:ext cx="988341" cy="1061829"/>
          </a:xfrm>
          <a:prstGeom prst="roundRect">
            <a:avLst/>
          </a:prstGeom>
          <a:solidFill>
            <a:schemeClr val="bg1"/>
          </a:solidFill>
          <a:ln w="19050" algn="ctr">
            <a:solidFill>
              <a:schemeClr val="bg1">
                <a:lumMod val="85000"/>
              </a:schemeClr>
            </a:solidFill>
            <a:round/>
            <a:headEnd/>
            <a:tailEnd/>
          </a:ln>
        </p:spPr>
        <p:txBody>
          <a:bodyPr lIns="35996" tIns="35996" rIns="35996" bIns="35996" anchor="ctr"/>
          <a:lstStyle/>
          <a:p>
            <a:pPr defTabSz="914286">
              <a:lnSpc>
                <a:spcPct val="90000"/>
              </a:lnSpc>
              <a:defRPr/>
            </a:pPr>
            <a:r>
              <a:rPr lang="en-US" sz="1600" b="1" dirty="0">
                <a:solidFill>
                  <a:srgbClr val="000000">
                    <a:lumMod val="65000"/>
                    <a:lumOff val="35000"/>
                  </a:srgbClr>
                </a:solidFill>
                <a:latin typeface="Arial"/>
                <a:cs typeface="Arial" charset="0"/>
              </a:rPr>
              <a:t>Start study drug </a:t>
            </a:r>
            <a:r>
              <a:rPr lang="en-US" sz="1600" dirty="0">
                <a:solidFill>
                  <a:srgbClr val="000000">
                    <a:lumMod val="65000"/>
                    <a:lumOff val="35000"/>
                  </a:srgbClr>
                </a:solidFill>
                <a:latin typeface="Arial"/>
                <a:cs typeface="Arial" charset="0"/>
              </a:rPr>
              <a:t>Day 6–9 </a:t>
            </a:r>
          </a:p>
        </p:txBody>
      </p:sp>
      <p:sp>
        <p:nvSpPr>
          <p:cNvPr id="3" name="Footer Placeholder 2">
            <a:extLst>
              <a:ext uri="{FF2B5EF4-FFF2-40B4-BE49-F238E27FC236}">
                <a16:creationId xmlns:a16="http://schemas.microsoft.com/office/drawing/2014/main" id="{E9DFF8B7-8142-9D53-5D32-824CF7FF757E}"/>
              </a:ext>
            </a:extLst>
          </p:cNvPr>
          <p:cNvSpPr>
            <a:spLocks noGrp="1"/>
          </p:cNvSpPr>
          <p:nvPr>
            <p:ph type="ftr" sz="quarter" idx="3"/>
          </p:nvPr>
        </p:nvSpPr>
        <p:spPr/>
        <p:txBody>
          <a:bodyPr/>
          <a:lstStyle/>
          <a:p>
            <a:r>
              <a:rPr lang="en-US" dirty="0"/>
              <a:t>www.clinicaltrials.gov: NCT02234843</a:t>
            </a:r>
          </a:p>
        </p:txBody>
      </p:sp>
    </p:spTree>
    <p:extLst>
      <p:ext uri="{BB962C8B-B14F-4D97-AF65-F5344CB8AC3E}">
        <p14:creationId xmlns:p14="http://schemas.microsoft.com/office/powerpoint/2010/main" val="107211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32626-9465-0383-A4E7-C5FD49814B68}"/>
              </a:ext>
            </a:extLst>
          </p:cNvPr>
          <p:cNvSpPr>
            <a:spLocks noGrp="1"/>
          </p:cNvSpPr>
          <p:nvPr>
            <p:ph type="title"/>
          </p:nvPr>
        </p:nvSpPr>
        <p:spPr/>
        <p:txBody>
          <a:bodyPr/>
          <a:lstStyle/>
          <a:p>
            <a:r>
              <a:rPr lang="en-US" dirty="0"/>
              <a:t>Types of Thrombosis by Age</a:t>
            </a:r>
          </a:p>
        </p:txBody>
      </p:sp>
      <p:pic>
        <p:nvPicPr>
          <p:cNvPr id="17" name="Picture 16">
            <a:extLst>
              <a:ext uri="{FF2B5EF4-FFF2-40B4-BE49-F238E27FC236}">
                <a16:creationId xmlns:a16="http://schemas.microsoft.com/office/drawing/2014/main" id="{BADA0620-8494-BD75-B914-BAD856E3B658}"/>
              </a:ext>
            </a:extLst>
          </p:cNvPr>
          <p:cNvPicPr>
            <a:picLocks noChangeAspect="1"/>
          </p:cNvPicPr>
          <p:nvPr/>
        </p:nvPicPr>
        <p:blipFill>
          <a:blip r:embed="rId2"/>
          <a:stretch>
            <a:fillRect/>
          </a:stretch>
        </p:blipFill>
        <p:spPr>
          <a:xfrm>
            <a:off x="89644" y="1434256"/>
            <a:ext cx="12012696" cy="4063304"/>
          </a:xfrm>
          <a:prstGeom prst="rect">
            <a:avLst/>
          </a:prstGeom>
        </p:spPr>
      </p:pic>
    </p:spTree>
    <p:extLst>
      <p:ext uri="{BB962C8B-B14F-4D97-AF65-F5344CB8AC3E}">
        <p14:creationId xmlns:p14="http://schemas.microsoft.com/office/powerpoint/2010/main" val="203023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C77D-486D-3492-8A56-F56E5A5B0F3C}"/>
              </a:ext>
            </a:extLst>
          </p:cNvPr>
          <p:cNvSpPr>
            <a:spLocks noGrp="1"/>
          </p:cNvSpPr>
          <p:nvPr>
            <p:ph type="title"/>
          </p:nvPr>
        </p:nvSpPr>
        <p:spPr/>
        <p:txBody>
          <a:bodyPr/>
          <a:lstStyle/>
          <a:p>
            <a:r>
              <a:rPr lang="en-US" dirty="0"/>
              <a:t>Risk Factors for Thrombosis by Age</a:t>
            </a:r>
          </a:p>
        </p:txBody>
      </p:sp>
      <p:pic>
        <p:nvPicPr>
          <p:cNvPr id="13" name="Picture 12">
            <a:extLst>
              <a:ext uri="{FF2B5EF4-FFF2-40B4-BE49-F238E27FC236}">
                <a16:creationId xmlns:a16="http://schemas.microsoft.com/office/drawing/2014/main" id="{6831F4A3-F6D0-8BFC-BAF5-FA3F4EB3DF0D}"/>
              </a:ext>
            </a:extLst>
          </p:cNvPr>
          <p:cNvPicPr>
            <a:picLocks noChangeAspect="1"/>
          </p:cNvPicPr>
          <p:nvPr/>
        </p:nvPicPr>
        <p:blipFill>
          <a:blip r:embed="rId2"/>
          <a:stretch>
            <a:fillRect/>
          </a:stretch>
        </p:blipFill>
        <p:spPr>
          <a:xfrm>
            <a:off x="89650" y="1464184"/>
            <a:ext cx="12057523" cy="3737833"/>
          </a:xfrm>
          <a:prstGeom prst="rect">
            <a:avLst/>
          </a:prstGeom>
        </p:spPr>
      </p:pic>
    </p:spTree>
    <p:extLst>
      <p:ext uri="{BB962C8B-B14F-4D97-AF65-F5344CB8AC3E}">
        <p14:creationId xmlns:p14="http://schemas.microsoft.com/office/powerpoint/2010/main" val="234495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08B9-BF06-FE4D-DD69-C738ADCD059D}"/>
              </a:ext>
            </a:extLst>
          </p:cNvPr>
          <p:cNvSpPr>
            <a:spLocks noGrp="1"/>
          </p:cNvSpPr>
          <p:nvPr>
            <p:ph type="title"/>
          </p:nvPr>
        </p:nvSpPr>
        <p:spPr/>
        <p:txBody>
          <a:bodyPr/>
          <a:lstStyle/>
          <a:p>
            <a:r>
              <a:rPr lang="en-US" dirty="0"/>
              <a:t>Efficacy Outcomes</a:t>
            </a:r>
          </a:p>
        </p:txBody>
      </p:sp>
      <p:pic>
        <p:nvPicPr>
          <p:cNvPr id="8" name="Picture 7">
            <a:extLst>
              <a:ext uri="{FF2B5EF4-FFF2-40B4-BE49-F238E27FC236}">
                <a16:creationId xmlns:a16="http://schemas.microsoft.com/office/drawing/2014/main" id="{6FCC911A-A3B8-95B2-79A0-BC96AF51E8F7}"/>
              </a:ext>
            </a:extLst>
          </p:cNvPr>
          <p:cNvPicPr>
            <a:picLocks noChangeAspect="1"/>
          </p:cNvPicPr>
          <p:nvPr/>
        </p:nvPicPr>
        <p:blipFill>
          <a:blip r:embed="rId2"/>
          <a:stretch>
            <a:fillRect/>
          </a:stretch>
        </p:blipFill>
        <p:spPr>
          <a:xfrm>
            <a:off x="409540" y="1719992"/>
            <a:ext cx="11486147" cy="2851127"/>
          </a:xfrm>
          <a:prstGeom prst="rect">
            <a:avLst/>
          </a:prstGeom>
        </p:spPr>
      </p:pic>
    </p:spTree>
    <p:extLst>
      <p:ext uri="{BB962C8B-B14F-4D97-AF65-F5344CB8AC3E}">
        <p14:creationId xmlns:p14="http://schemas.microsoft.com/office/powerpoint/2010/main" val="8957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F8B9-D146-947B-3F73-F3A27DC6BDD5}"/>
              </a:ext>
            </a:extLst>
          </p:cNvPr>
          <p:cNvSpPr>
            <a:spLocks noGrp="1"/>
          </p:cNvSpPr>
          <p:nvPr>
            <p:ph type="title"/>
          </p:nvPr>
        </p:nvSpPr>
        <p:spPr/>
        <p:txBody>
          <a:bodyPr/>
          <a:lstStyle/>
          <a:p>
            <a:r>
              <a:rPr lang="en-US" dirty="0"/>
              <a:t>Safety Assessment</a:t>
            </a:r>
          </a:p>
        </p:txBody>
      </p:sp>
      <p:pic>
        <p:nvPicPr>
          <p:cNvPr id="11" name="Picture 10">
            <a:extLst>
              <a:ext uri="{FF2B5EF4-FFF2-40B4-BE49-F238E27FC236}">
                <a16:creationId xmlns:a16="http://schemas.microsoft.com/office/drawing/2014/main" id="{FB2DD223-B9E3-55AC-A007-0C2D5FFBD3C1}"/>
              </a:ext>
            </a:extLst>
          </p:cNvPr>
          <p:cNvPicPr>
            <a:picLocks noChangeAspect="1"/>
          </p:cNvPicPr>
          <p:nvPr/>
        </p:nvPicPr>
        <p:blipFill>
          <a:blip r:embed="rId2"/>
          <a:stretch>
            <a:fillRect/>
          </a:stretch>
        </p:blipFill>
        <p:spPr>
          <a:xfrm>
            <a:off x="86037" y="1443720"/>
            <a:ext cx="11908731" cy="3245512"/>
          </a:xfrm>
          <a:prstGeom prst="rect">
            <a:avLst/>
          </a:prstGeom>
        </p:spPr>
      </p:pic>
    </p:spTree>
    <p:extLst>
      <p:ext uri="{BB962C8B-B14F-4D97-AF65-F5344CB8AC3E}">
        <p14:creationId xmlns:p14="http://schemas.microsoft.com/office/powerpoint/2010/main" val="90518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AC465A-6A38-033A-327D-28A87E40B088}"/>
              </a:ext>
            </a:extLst>
          </p:cNvPr>
          <p:cNvSpPr>
            <a:spLocks noGrp="1"/>
          </p:cNvSpPr>
          <p:nvPr>
            <p:ph type="ftr" sz="quarter" idx="3"/>
          </p:nvPr>
        </p:nvSpPr>
        <p:spPr/>
        <p:txBody>
          <a:bodyPr/>
          <a:lstStyle/>
          <a:p>
            <a:r>
              <a:rPr lang="en-US" dirty="0"/>
              <a:t>Halton J, et al. </a:t>
            </a:r>
            <a:r>
              <a:rPr lang="en-US" i="1" dirty="0"/>
              <a:t>Lancet </a:t>
            </a:r>
            <a:r>
              <a:rPr lang="en-US" i="1" dirty="0" err="1"/>
              <a:t>Haematol</a:t>
            </a:r>
            <a:r>
              <a:rPr lang="en-US" i="1" dirty="0"/>
              <a:t>. </a:t>
            </a:r>
            <a:r>
              <a:rPr lang="en-US" dirty="0"/>
              <a:t>2021 Jan;8(1):e22-e33. </a:t>
            </a:r>
          </a:p>
        </p:txBody>
      </p:sp>
      <p:grpSp>
        <p:nvGrpSpPr>
          <p:cNvPr id="24" name="Group 23">
            <a:extLst>
              <a:ext uri="{FF2B5EF4-FFF2-40B4-BE49-F238E27FC236}">
                <a16:creationId xmlns:a16="http://schemas.microsoft.com/office/drawing/2014/main" id="{32EABA72-F046-F7CE-C105-5431B1250667}"/>
              </a:ext>
            </a:extLst>
          </p:cNvPr>
          <p:cNvGrpSpPr/>
          <p:nvPr/>
        </p:nvGrpSpPr>
        <p:grpSpPr>
          <a:xfrm>
            <a:off x="772015" y="994299"/>
            <a:ext cx="10647970" cy="4779913"/>
            <a:chOff x="719356" y="994299"/>
            <a:chExt cx="10647970" cy="4779913"/>
          </a:xfrm>
        </p:grpSpPr>
        <p:sp>
          <p:nvSpPr>
            <p:cNvPr id="23" name="Rectangle 22">
              <a:extLst>
                <a:ext uri="{FF2B5EF4-FFF2-40B4-BE49-F238E27FC236}">
                  <a16:creationId xmlns:a16="http://schemas.microsoft.com/office/drawing/2014/main" id="{00D2E270-6DD8-565D-FE58-033D2B616194}"/>
                </a:ext>
              </a:extLst>
            </p:cNvPr>
            <p:cNvSpPr/>
            <p:nvPr/>
          </p:nvSpPr>
          <p:spPr>
            <a:xfrm>
              <a:off x="842640" y="1127464"/>
              <a:ext cx="10524686" cy="464674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1640EA9-5766-59AD-87A1-7C61EC4C9EEC}"/>
                </a:ext>
              </a:extLst>
            </p:cNvPr>
            <p:cNvGrpSpPr/>
            <p:nvPr/>
          </p:nvGrpSpPr>
          <p:grpSpPr>
            <a:xfrm>
              <a:off x="719356" y="994299"/>
              <a:ext cx="10524686" cy="4646748"/>
              <a:chOff x="719356" y="994299"/>
              <a:chExt cx="10524686" cy="4646748"/>
            </a:xfrm>
          </p:grpSpPr>
          <p:pic>
            <p:nvPicPr>
              <p:cNvPr id="20" name="Picture 19">
                <a:extLst>
                  <a:ext uri="{FF2B5EF4-FFF2-40B4-BE49-F238E27FC236}">
                    <a16:creationId xmlns:a16="http://schemas.microsoft.com/office/drawing/2014/main" id="{55040983-FB0B-1DE9-F4A3-A730FAEC694A}"/>
                  </a:ext>
                </a:extLst>
              </p:cNvPr>
              <p:cNvPicPr>
                <a:picLocks noChangeAspect="1"/>
              </p:cNvPicPr>
              <p:nvPr/>
            </p:nvPicPr>
            <p:blipFill>
              <a:blip r:embed="rId2"/>
              <a:stretch>
                <a:fillRect/>
              </a:stretch>
            </p:blipFill>
            <p:spPr>
              <a:xfrm>
                <a:off x="719356" y="994299"/>
                <a:ext cx="10524686" cy="4646748"/>
              </a:xfrm>
              <a:prstGeom prst="rect">
                <a:avLst/>
              </a:prstGeom>
              <a:effectLst>
                <a:outerShdw blurRad="63500" sx="102000" sy="102000" algn="ctr" rotWithShape="0">
                  <a:prstClr val="black">
                    <a:alpha val="20000"/>
                  </a:prstClr>
                </a:outerShdw>
              </a:effectLst>
            </p:spPr>
          </p:pic>
          <p:sp>
            <p:nvSpPr>
              <p:cNvPr id="21" name="Rectangle 20">
                <a:extLst>
                  <a:ext uri="{FF2B5EF4-FFF2-40B4-BE49-F238E27FC236}">
                    <a16:creationId xmlns:a16="http://schemas.microsoft.com/office/drawing/2014/main" id="{DE56F50E-A4A0-5B6F-93D0-AD518C7C565E}"/>
                  </a:ext>
                </a:extLst>
              </p:cNvPr>
              <p:cNvSpPr/>
              <p:nvPr/>
            </p:nvSpPr>
            <p:spPr>
              <a:xfrm>
                <a:off x="10200443" y="1127464"/>
                <a:ext cx="861134" cy="520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6579B48-6EAF-B775-F4F0-D738A0A47403}"/>
                  </a:ext>
                </a:extLst>
              </p:cNvPr>
              <p:cNvSpPr/>
              <p:nvPr/>
            </p:nvSpPr>
            <p:spPr>
              <a:xfrm>
                <a:off x="6349014" y="5210178"/>
                <a:ext cx="1729666" cy="357651"/>
              </a:xfrm>
              <a:prstGeom prst="rect">
                <a:avLst/>
              </a:prstGeom>
              <a:solidFill>
                <a:srgbClr val="FE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4445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14DB7-B73F-3040-91D9-6A6EA87A8C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01993" y="366358"/>
            <a:ext cx="5723467" cy="6146800"/>
          </a:xfrm>
          <a:prstGeom prst="rect">
            <a:avLst/>
          </a:prstGeom>
        </p:spPr>
      </p:pic>
    </p:spTree>
    <p:extLst>
      <p:ext uri="{BB962C8B-B14F-4D97-AF65-F5344CB8AC3E}">
        <p14:creationId xmlns:p14="http://schemas.microsoft.com/office/powerpoint/2010/main" val="342712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059D93-4485-AA4E-BA79-CA1E1BBCF4CD}"/>
              </a:ext>
            </a:extLst>
          </p:cNvPr>
          <p:cNvSpPr/>
          <p:nvPr/>
        </p:nvSpPr>
        <p:spPr>
          <a:xfrm rot="5400000">
            <a:off x="5089070" y="88984"/>
            <a:ext cx="1406923" cy="75659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pic>
        <p:nvPicPr>
          <p:cNvPr id="3" name="Picture 2" descr="Table&#10;&#10;Description automatically generated">
            <a:extLst>
              <a:ext uri="{FF2B5EF4-FFF2-40B4-BE49-F238E27FC236}">
                <a16:creationId xmlns:a16="http://schemas.microsoft.com/office/drawing/2014/main" id="{767DED37-34E7-18D1-E208-79920125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443" y="211293"/>
            <a:ext cx="9724913" cy="6435413"/>
          </a:xfrm>
          <a:prstGeom prst="rect">
            <a:avLst/>
          </a:prstGeom>
        </p:spPr>
      </p:pic>
      <p:sp>
        <p:nvSpPr>
          <p:cNvPr id="6" name="Rectangle 5">
            <a:extLst>
              <a:ext uri="{FF2B5EF4-FFF2-40B4-BE49-F238E27FC236}">
                <a16:creationId xmlns:a16="http://schemas.microsoft.com/office/drawing/2014/main" id="{1092AF9C-B79F-6EB4-0774-9C09D5B13487}"/>
              </a:ext>
            </a:extLst>
          </p:cNvPr>
          <p:cNvSpPr/>
          <p:nvPr/>
        </p:nvSpPr>
        <p:spPr>
          <a:xfrm rot="5400000">
            <a:off x="4973639" y="-1136703"/>
            <a:ext cx="2165499" cy="95100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spTree>
    <p:extLst>
      <p:ext uri="{BB962C8B-B14F-4D97-AF65-F5344CB8AC3E}">
        <p14:creationId xmlns:p14="http://schemas.microsoft.com/office/powerpoint/2010/main" val="309977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F080BF3D-083E-26F6-246A-6784BE171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32" y="1269402"/>
            <a:ext cx="10276026" cy="4885936"/>
          </a:xfrm>
          <a:prstGeom prst="rect">
            <a:avLst/>
          </a:prstGeom>
        </p:spPr>
      </p:pic>
    </p:spTree>
    <p:extLst>
      <p:ext uri="{BB962C8B-B14F-4D97-AF65-F5344CB8AC3E}">
        <p14:creationId xmlns:p14="http://schemas.microsoft.com/office/powerpoint/2010/main" val="357793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FCC8AF9B-8854-2C23-784D-E5EAAF17F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069" y="396483"/>
            <a:ext cx="9113071" cy="6065034"/>
          </a:xfrm>
          <a:prstGeom prst="rect">
            <a:avLst/>
          </a:prstGeom>
        </p:spPr>
      </p:pic>
    </p:spTree>
    <p:extLst>
      <p:ext uri="{BB962C8B-B14F-4D97-AF65-F5344CB8AC3E}">
        <p14:creationId xmlns:p14="http://schemas.microsoft.com/office/powerpoint/2010/main" val="218787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864B3075-0FCF-5C64-36B6-D7E3E2607676}"/>
              </a:ext>
            </a:extLst>
          </p:cNvPr>
          <p:cNvGrpSpPr/>
          <p:nvPr/>
        </p:nvGrpSpPr>
        <p:grpSpPr>
          <a:xfrm>
            <a:off x="1681642" y="1813504"/>
            <a:ext cx="8828715" cy="4605054"/>
            <a:chOff x="2523947" y="1576851"/>
            <a:chExt cx="7211711" cy="3761625"/>
          </a:xfrm>
        </p:grpSpPr>
        <p:pic>
          <p:nvPicPr>
            <p:cNvPr id="9" name="Graphic 8">
              <a:extLst>
                <a:ext uri="{FF2B5EF4-FFF2-40B4-BE49-F238E27FC236}">
                  <a16:creationId xmlns:a16="http://schemas.microsoft.com/office/drawing/2014/main" id="{B0EEF938-EB6F-B56B-BDB5-85C7E9F249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6962" y="1704974"/>
              <a:ext cx="1423566" cy="1074389"/>
            </a:xfrm>
            <a:prstGeom prst="rect">
              <a:avLst/>
            </a:prstGeom>
          </p:spPr>
        </p:pic>
        <p:pic>
          <p:nvPicPr>
            <p:cNvPr id="11" name="Graphic 10">
              <a:extLst>
                <a:ext uri="{FF2B5EF4-FFF2-40B4-BE49-F238E27FC236}">
                  <a16:creationId xmlns:a16="http://schemas.microsoft.com/office/drawing/2014/main" id="{2BD2648B-DF58-3E04-7EE5-CA95005A4D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5416" y="3935089"/>
              <a:ext cx="698353" cy="617774"/>
            </a:xfrm>
            <a:prstGeom prst="rect">
              <a:avLst/>
            </a:prstGeom>
          </p:spPr>
        </p:pic>
        <p:pic>
          <p:nvPicPr>
            <p:cNvPr id="13" name="Graphic 12">
              <a:extLst>
                <a:ext uri="{FF2B5EF4-FFF2-40B4-BE49-F238E27FC236}">
                  <a16:creationId xmlns:a16="http://schemas.microsoft.com/office/drawing/2014/main" id="{5C9AD148-D253-7CEC-9D0C-D0E5ED1570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60267" y="1576851"/>
              <a:ext cx="698353" cy="725213"/>
            </a:xfrm>
            <a:prstGeom prst="rect">
              <a:avLst/>
            </a:prstGeom>
          </p:spPr>
        </p:pic>
        <p:pic>
          <p:nvPicPr>
            <p:cNvPr id="14" name="Graphic 13">
              <a:extLst>
                <a:ext uri="{FF2B5EF4-FFF2-40B4-BE49-F238E27FC236}">
                  <a16:creationId xmlns:a16="http://schemas.microsoft.com/office/drawing/2014/main" id="{B821BF3E-2269-E878-56A5-3BC5A8A6C4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8484" y="3932491"/>
              <a:ext cx="1423566" cy="1074389"/>
            </a:xfrm>
            <a:prstGeom prst="rect">
              <a:avLst/>
            </a:prstGeom>
          </p:spPr>
        </p:pic>
        <p:pic>
          <p:nvPicPr>
            <p:cNvPr id="15" name="Graphic 14">
              <a:extLst>
                <a:ext uri="{FF2B5EF4-FFF2-40B4-BE49-F238E27FC236}">
                  <a16:creationId xmlns:a16="http://schemas.microsoft.com/office/drawing/2014/main" id="{5757269D-FA90-2AAF-415D-EA43954A83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3687" y="1727817"/>
              <a:ext cx="698353" cy="725213"/>
            </a:xfrm>
            <a:prstGeom prst="rect">
              <a:avLst/>
            </a:prstGeom>
          </p:spPr>
        </p:pic>
        <p:pic>
          <p:nvPicPr>
            <p:cNvPr id="16" name="Graphic 15">
              <a:extLst>
                <a:ext uri="{FF2B5EF4-FFF2-40B4-BE49-F238E27FC236}">
                  <a16:creationId xmlns:a16="http://schemas.microsoft.com/office/drawing/2014/main" id="{739649A5-5631-4931-16B9-48FB07DFB9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4636" y="3950782"/>
              <a:ext cx="698353" cy="725213"/>
            </a:xfrm>
            <a:prstGeom prst="rect">
              <a:avLst/>
            </a:prstGeom>
          </p:spPr>
        </p:pic>
        <p:pic>
          <p:nvPicPr>
            <p:cNvPr id="18" name="Graphic 17">
              <a:extLst>
                <a:ext uri="{FF2B5EF4-FFF2-40B4-BE49-F238E27FC236}">
                  <a16:creationId xmlns:a16="http://schemas.microsoft.com/office/drawing/2014/main" id="{4151263D-B4A2-387A-C196-286CA02C7D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37305" y="3461038"/>
              <a:ext cx="698353" cy="725213"/>
            </a:xfrm>
            <a:prstGeom prst="rect">
              <a:avLst/>
            </a:prstGeom>
          </p:spPr>
        </p:pic>
        <p:pic>
          <p:nvPicPr>
            <p:cNvPr id="19" name="Graphic 18">
              <a:extLst>
                <a:ext uri="{FF2B5EF4-FFF2-40B4-BE49-F238E27FC236}">
                  <a16:creationId xmlns:a16="http://schemas.microsoft.com/office/drawing/2014/main" id="{57EA0732-0556-F6E7-3226-7A1548162B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9700" y="3642509"/>
              <a:ext cx="698353" cy="617774"/>
            </a:xfrm>
            <a:prstGeom prst="rect">
              <a:avLst/>
            </a:prstGeom>
          </p:spPr>
        </p:pic>
        <p:pic>
          <p:nvPicPr>
            <p:cNvPr id="20" name="Graphic 19">
              <a:extLst>
                <a:ext uri="{FF2B5EF4-FFF2-40B4-BE49-F238E27FC236}">
                  <a16:creationId xmlns:a16="http://schemas.microsoft.com/office/drawing/2014/main" id="{E0116BC2-0650-94E1-5996-6BA7788C03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8984" y="1778078"/>
              <a:ext cx="225384" cy="199378"/>
            </a:xfrm>
            <a:prstGeom prst="rect">
              <a:avLst/>
            </a:prstGeom>
          </p:spPr>
        </p:pic>
        <p:pic>
          <p:nvPicPr>
            <p:cNvPr id="21" name="Graphic 20">
              <a:extLst>
                <a:ext uri="{FF2B5EF4-FFF2-40B4-BE49-F238E27FC236}">
                  <a16:creationId xmlns:a16="http://schemas.microsoft.com/office/drawing/2014/main" id="{7A719851-2EC7-5C4A-D2E0-34BB9E92AF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28984" y="2038809"/>
              <a:ext cx="225384" cy="234053"/>
            </a:xfrm>
            <a:prstGeom prst="rect">
              <a:avLst/>
            </a:prstGeom>
          </p:spPr>
        </p:pic>
        <p:pic>
          <p:nvPicPr>
            <p:cNvPr id="22" name="Graphic 21">
              <a:extLst>
                <a:ext uri="{FF2B5EF4-FFF2-40B4-BE49-F238E27FC236}">
                  <a16:creationId xmlns:a16="http://schemas.microsoft.com/office/drawing/2014/main" id="{DB80CDE5-E76C-0734-2039-85A0DD5806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7613" y="2392736"/>
              <a:ext cx="392748" cy="296414"/>
            </a:xfrm>
            <a:prstGeom prst="rect">
              <a:avLst/>
            </a:prstGeom>
          </p:spPr>
        </p:pic>
        <p:cxnSp>
          <p:nvCxnSpPr>
            <p:cNvPr id="24" name="Straight Arrow Connector 23">
              <a:extLst>
                <a:ext uri="{FF2B5EF4-FFF2-40B4-BE49-F238E27FC236}">
                  <a16:creationId xmlns:a16="http://schemas.microsoft.com/office/drawing/2014/main" id="{2E8C6343-AB9F-918F-30B5-E50EF1B1242E}"/>
                </a:ext>
              </a:extLst>
            </p:cNvPr>
            <p:cNvCxnSpPr/>
            <p:nvPr/>
          </p:nvCxnSpPr>
          <p:spPr>
            <a:xfrm>
              <a:off x="6066118" y="2242168"/>
              <a:ext cx="567765" cy="0"/>
            </a:xfrm>
            <a:prstGeom prst="straightConnector1">
              <a:avLst/>
            </a:prstGeom>
            <a:ln w="38100" cap="rnd">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A06C3A-A061-6235-DF99-96A5B1F60277}"/>
                </a:ext>
              </a:extLst>
            </p:cNvPr>
            <p:cNvCxnSpPr/>
            <p:nvPr/>
          </p:nvCxnSpPr>
          <p:spPr>
            <a:xfrm>
              <a:off x="6096000" y="4313388"/>
              <a:ext cx="549836" cy="0"/>
            </a:xfrm>
            <a:prstGeom prst="straightConnector1">
              <a:avLst/>
            </a:prstGeom>
            <a:ln w="38100" cap="rnd">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7A3D1B3-F4DD-ED15-8A2E-75D958A58FE8}"/>
                </a:ext>
              </a:extLst>
            </p:cNvPr>
            <p:cNvGrpSpPr/>
            <p:nvPr/>
          </p:nvGrpSpPr>
          <p:grpSpPr>
            <a:xfrm>
              <a:off x="4453832" y="4186251"/>
              <a:ext cx="224384" cy="224384"/>
              <a:chOff x="4453832" y="4186251"/>
              <a:chExt cx="224384" cy="224384"/>
            </a:xfrm>
          </p:grpSpPr>
          <p:cxnSp>
            <p:nvCxnSpPr>
              <p:cNvPr id="28" name="Straight Connector 27">
                <a:extLst>
                  <a:ext uri="{FF2B5EF4-FFF2-40B4-BE49-F238E27FC236}">
                    <a16:creationId xmlns:a16="http://schemas.microsoft.com/office/drawing/2014/main" id="{C3E70A4D-F97B-6A5B-6450-A8B2A3506F42}"/>
                  </a:ext>
                </a:extLst>
              </p:cNvPr>
              <p:cNvCxnSpPr>
                <a:cxnSpLocks/>
              </p:cNvCxnSpPr>
              <p:nvPr/>
            </p:nvCxnSpPr>
            <p:spPr>
              <a:xfrm>
                <a:off x="4566024" y="4186251"/>
                <a:ext cx="0" cy="224384"/>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2DDA61-27B1-C1B5-E49D-3FA2BE39CF21}"/>
                  </a:ext>
                </a:extLst>
              </p:cNvPr>
              <p:cNvCxnSpPr>
                <a:cxnSpLocks/>
              </p:cNvCxnSpPr>
              <p:nvPr/>
            </p:nvCxnSpPr>
            <p:spPr>
              <a:xfrm rot="5400000">
                <a:off x="4566024" y="4186251"/>
                <a:ext cx="0" cy="224384"/>
              </a:xfrm>
              <a:prstGeom prst="line">
                <a:avLst/>
              </a:prstGeom>
              <a:ln w="38100" cap="rnd">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21C0861A-83DD-0EC3-89DE-CCFD1E152665}"/>
                </a:ext>
              </a:extLst>
            </p:cNvPr>
            <p:cNvSpPr/>
            <p:nvPr/>
          </p:nvSpPr>
          <p:spPr>
            <a:xfrm>
              <a:off x="2523947" y="1683708"/>
              <a:ext cx="1498218" cy="107438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5" name="Group 34">
              <a:extLst>
                <a:ext uri="{FF2B5EF4-FFF2-40B4-BE49-F238E27FC236}">
                  <a16:creationId xmlns:a16="http://schemas.microsoft.com/office/drawing/2014/main" id="{A072ADB0-86F6-79E0-E5DF-D36C21AFAEC3}"/>
                </a:ext>
              </a:extLst>
            </p:cNvPr>
            <p:cNvGrpSpPr/>
            <p:nvPr/>
          </p:nvGrpSpPr>
          <p:grpSpPr>
            <a:xfrm>
              <a:off x="3160379" y="1725261"/>
              <a:ext cx="805024" cy="955882"/>
              <a:chOff x="4033421" y="1287230"/>
              <a:chExt cx="805024" cy="1406118"/>
            </a:xfrm>
          </p:grpSpPr>
          <p:sp>
            <p:nvSpPr>
              <p:cNvPr id="32" name="TextBox 31">
                <a:extLst>
                  <a:ext uri="{FF2B5EF4-FFF2-40B4-BE49-F238E27FC236}">
                    <a16:creationId xmlns:a16="http://schemas.microsoft.com/office/drawing/2014/main" id="{D7E34361-21E0-5811-6012-8C7038882804}"/>
                  </a:ext>
                </a:extLst>
              </p:cNvPr>
              <p:cNvSpPr txBox="1"/>
              <p:nvPr/>
            </p:nvSpPr>
            <p:spPr>
              <a:xfrm>
                <a:off x="4033421" y="1287230"/>
                <a:ext cx="749244" cy="369823"/>
              </a:xfrm>
              <a:prstGeom prst="rect">
                <a:avLst/>
              </a:prstGeom>
              <a:noFill/>
            </p:spPr>
            <p:txBody>
              <a:bodyPr wrap="none" rtlCol="0" anchor="ctr">
                <a:spAutoFit/>
              </a:bodyPr>
              <a:lstStyle/>
              <a:p>
                <a:r>
                  <a:rPr lang="en-US" sz="1400" dirty="0" err="1"/>
                  <a:t>aDabi</a:t>
                </a:r>
                <a:r>
                  <a:rPr lang="en-US" sz="1400" dirty="0"/>
                  <a:t>-Fab</a:t>
                </a:r>
              </a:p>
            </p:txBody>
          </p:sp>
          <p:sp>
            <p:nvSpPr>
              <p:cNvPr id="33" name="TextBox 32">
                <a:extLst>
                  <a:ext uri="{FF2B5EF4-FFF2-40B4-BE49-F238E27FC236}">
                    <a16:creationId xmlns:a16="http://schemas.microsoft.com/office/drawing/2014/main" id="{FE80CEAF-62D6-82D2-0924-6F021E912C9E}"/>
                  </a:ext>
                </a:extLst>
              </p:cNvPr>
              <p:cNvSpPr txBox="1"/>
              <p:nvPr/>
            </p:nvSpPr>
            <p:spPr>
              <a:xfrm>
                <a:off x="4033421" y="1788308"/>
                <a:ext cx="805024" cy="369823"/>
              </a:xfrm>
              <a:prstGeom prst="rect">
                <a:avLst/>
              </a:prstGeom>
              <a:noFill/>
            </p:spPr>
            <p:txBody>
              <a:bodyPr wrap="none" rtlCol="0" anchor="ctr">
                <a:spAutoFit/>
              </a:bodyPr>
              <a:lstStyle/>
              <a:p>
                <a:r>
                  <a:rPr lang="en-US" sz="1400" dirty="0"/>
                  <a:t>Dabigatran</a:t>
                </a:r>
              </a:p>
            </p:txBody>
          </p:sp>
          <p:sp>
            <p:nvSpPr>
              <p:cNvPr id="34" name="TextBox 33">
                <a:extLst>
                  <a:ext uri="{FF2B5EF4-FFF2-40B4-BE49-F238E27FC236}">
                    <a16:creationId xmlns:a16="http://schemas.microsoft.com/office/drawing/2014/main" id="{B9FAFED0-0E34-097F-A6D9-9B12778F607D}"/>
                  </a:ext>
                </a:extLst>
              </p:cNvPr>
              <p:cNvSpPr txBox="1"/>
              <p:nvPr/>
            </p:nvSpPr>
            <p:spPr>
              <a:xfrm>
                <a:off x="4033421" y="2323525"/>
                <a:ext cx="731174" cy="369823"/>
              </a:xfrm>
              <a:prstGeom prst="rect">
                <a:avLst/>
              </a:prstGeom>
              <a:noFill/>
            </p:spPr>
            <p:txBody>
              <a:bodyPr wrap="none" rtlCol="0" anchor="ctr">
                <a:spAutoFit/>
              </a:bodyPr>
              <a:lstStyle/>
              <a:p>
                <a:r>
                  <a:rPr lang="en-US" sz="1400" dirty="0"/>
                  <a:t>Thrombin</a:t>
                </a:r>
              </a:p>
            </p:txBody>
          </p:sp>
        </p:grpSp>
        <p:sp>
          <p:nvSpPr>
            <p:cNvPr id="36" name="TextBox 35">
              <a:extLst>
                <a:ext uri="{FF2B5EF4-FFF2-40B4-BE49-F238E27FC236}">
                  <a16:creationId xmlns:a16="http://schemas.microsoft.com/office/drawing/2014/main" id="{671B5658-B4EB-59C6-91B7-B942C12D31C4}"/>
                </a:ext>
              </a:extLst>
            </p:cNvPr>
            <p:cNvSpPr txBox="1"/>
            <p:nvPr/>
          </p:nvSpPr>
          <p:spPr>
            <a:xfrm>
              <a:off x="7330783" y="2860769"/>
              <a:ext cx="1476384" cy="251407"/>
            </a:xfrm>
            <a:prstGeom prst="rect">
              <a:avLst/>
            </a:prstGeom>
            <a:noFill/>
          </p:spPr>
          <p:txBody>
            <a:bodyPr wrap="none" rtlCol="0" anchor="ctr">
              <a:spAutoFit/>
            </a:bodyPr>
            <a:lstStyle/>
            <a:p>
              <a:r>
                <a:rPr lang="en-US" sz="1400" dirty="0"/>
                <a:t>Deactivated Thrombin</a:t>
              </a:r>
            </a:p>
          </p:txBody>
        </p:sp>
        <p:sp>
          <p:nvSpPr>
            <p:cNvPr id="37" name="TextBox 36">
              <a:extLst>
                <a:ext uri="{FF2B5EF4-FFF2-40B4-BE49-F238E27FC236}">
                  <a16:creationId xmlns:a16="http://schemas.microsoft.com/office/drawing/2014/main" id="{B05481C2-0876-DFF3-FCAC-9D05872C4D3D}"/>
                </a:ext>
              </a:extLst>
            </p:cNvPr>
            <p:cNvSpPr txBox="1"/>
            <p:nvPr/>
          </p:nvSpPr>
          <p:spPr>
            <a:xfrm>
              <a:off x="7330783" y="5087069"/>
              <a:ext cx="1629952" cy="251407"/>
            </a:xfrm>
            <a:prstGeom prst="rect">
              <a:avLst/>
            </a:prstGeom>
            <a:noFill/>
          </p:spPr>
          <p:txBody>
            <a:bodyPr wrap="none" rtlCol="0" anchor="ctr">
              <a:spAutoFit/>
            </a:bodyPr>
            <a:lstStyle/>
            <a:p>
              <a:r>
                <a:rPr lang="en-US" sz="1400" dirty="0"/>
                <a:t>Active Form of Thrombin</a:t>
              </a:r>
            </a:p>
          </p:txBody>
        </p:sp>
      </p:grpSp>
      <p:sp>
        <p:nvSpPr>
          <p:cNvPr id="39" name="Title 38">
            <a:extLst>
              <a:ext uri="{FF2B5EF4-FFF2-40B4-BE49-F238E27FC236}">
                <a16:creationId xmlns:a16="http://schemas.microsoft.com/office/drawing/2014/main" id="{C2B3385C-1685-C65A-F77F-06AA8C233CFB}"/>
              </a:ext>
            </a:extLst>
          </p:cNvPr>
          <p:cNvSpPr>
            <a:spLocks noGrp="1"/>
          </p:cNvSpPr>
          <p:nvPr>
            <p:ph type="title"/>
          </p:nvPr>
        </p:nvSpPr>
        <p:spPr/>
        <p:txBody>
          <a:bodyPr/>
          <a:lstStyle/>
          <a:p>
            <a:r>
              <a:rPr lang="en-US" dirty="0" err="1"/>
              <a:t>Idarucizumab</a:t>
            </a:r>
            <a:endParaRPr lang="en-US" dirty="0"/>
          </a:p>
        </p:txBody>
      </p:sp>
    </p:spTree>
    <p:extLst>
      <p:ext uri="{BB962C8B-B14F-4D97-AF65-F5344CB8AC3E}">
        <p14:creationId xmlns:p14="http://schemas.microsoft.com/office/powerpoint/2010/main" val="75950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22847-8487-AD13-99B6-1D6DFE017D57}"/>
              </a:ext>
            </a:extLst>
          </p:cNvPr>
          <p:cNvSpPr>
            <a:spLocks noGrp="1"/>
          </p:cNvSpPr>
          <p:nvPr>
            <p:ph type="title"/>
          </p:nvPr>
        </p:nvSpPr>
        <p:spPr/>
        <p:txBody>
          <a:bodyPr/>
          <a:lstStyle/>
          <a:p>
            <a:r>
              <a:rPr lang="en-US" dirty="0"/>
              <a:t>Andexanet alfa</a:t>
            </a:r>
          </a:p>
        </p:txBody>
      </p:sp>
      <p:sp>
        <p:nvSpPr>
          <p:cNvPr id="24" name="Rectangle 23">
            <a:extLst>
              <a:ext uri="{FF2B5EF4-FFF2-40B4-BE49-F238E27FC236}">
                <a16:creationId xmlns:a16="http://schemas.microsoft.com/office/drawing/2014/main" id="{0CC9605C-70A3-53CF-3ED7-BA953CB48EA0}"/>
              </a:ext>
            </a:extLst>
          </p:cNvPr>
          <p:cNvSpPr/>
          <p:nvPr/>
        </p:nvSpPr>
        <p:spPr>
          <a:xfrm>
            <a:off x="446272" y="1958273"/>
            <a:ext cx="5581366" cy="3180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t or text message&#10;&#10;Description automatically generated with medium confidence">
            <a:extLst>
              <a:ext uri="{FF2B5EF4-FFF2-40B4-BE49-F238E27FC236}">
                <a16:creationId xmlns:a16="http://schemas.microsoft.com/office/drawing/2014/main" id="{E7AE4B82-189C-1A8E-2A3D-7CBF5537A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082" y="2638974"/>
            <a:ext cx="3801952" cy="1558038"/>
          </a:xfrm>
          <a:prstGeom prst="rect">
            <a:avLst/>
          </a:prstGeom>
        </p:spPr>
      </p:pic>
      <p:pic>
        <p:nvPicPr>
          <p:cNvPr id="8" name="Picture 7" descr="Graphical user interface, application, chat or text message&#10;&#10;Description automatically generated">
            <a:extLst>
              <a:ext uri="{FF2B5EF4-FFF2-40B4-BE49-F238E27FC236}">
                <a16:creationId xmlns:a16="http://schemas.microsoft.com/office/drawing/2014/main" id="{D7E759D7-69F6-E79E-B227-AB42A6FE4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14" y="2649981"/>
            <a:ext cx="3306598" cy="1558038"/>
          </a:xfrm>
          <a:prstGeom prst="rect">
            <a:avLst/>
          </a:prstGeom>
        </p:spPr>
      </p:pic>
      <p:cxnSp>
        <p:nvCxnSpPr>
          <p:cNvPr id="11" name="Straight Arrow Connector 10">
            <a:extLst>
              <a:ext uri="{FF2B5EF4-FFF2-40B4-BE49-F238E27FC236}">
                <a16:creationId xmlns:a16="http://schemas.microsoft.com/office/drawing/2014/main" id="{C2D5A922-5FF4-67BF-B4C8-AC53188B8F23}"/>
              </a:ext>
            </a:extLst>
          </p:cNvPr>
          <p:cNvCxnSpPr>
            <a:cxnSpLocks/>
          </p:cNvCxnSpPr>
          <p:nvPr/>
        </p:nvCxnSpPr>
        <p:spPr>
          <a:xfrm>
            <a:off x="1232678" y="2872673"/>
            <a:ext cx="0" cy="37223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E90209-CB8B-96B6-C4B8-959469FD23A9}"/>
              </a:ext>
            </a:extLst>
          </p:cNvPr>
          <p:cNvCxnSpPr>
            <a:cxnSpLocks/>
          </p:cNvCxnSpPr>
          <p:nvPr/>
        </p:nvCxnSpPr>
        <p:spPr>
          <a:xfrm>
            <a:off x="3029110" y="2508531"/>
            <a:ext cx="217137" cy="32756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194663-4859-1228-A700-71A3DC3A6C38}"/>
              </a:ext>
            </a:extLst>
          </p:cNvPr>
          <p:cNvCxnSpPr>
            <a:cxnSpLocks/>
          </p:cNvCxnSpPr>
          <p:nvPr/>
        </p:nvCxnSpPr>
        <p:spPr>
          <a:xfrm flipH="1">
            <a:off x="4174971" y="2403335"/>
            <a:ext cx="375441" cy="27707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A5C7E3-5AF3-3CDF-DA88-8496685C9CF9}"/>
              </a:ext>
            </a:extLst>
          </p:cNvPr>
          <p:cNvCxnSpPr>
            <a:cxnSpLocks/>
          </p:cNvCxnSpPr>
          <p:nvPr/>
        </p:nvCxnSpPr>
        <p:spPr>
          <a:xfrm>
            <a:off x="8991202" y="2475191"/>
            <a:ext cx="217137" cy="32756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6DFAAB7-7DE3-8218-022A-4D5FC89AD070}"/>
              </a:ext>
            </a:extLst>
          </p:cNvPr>
          <p:cNvCxnSpPr>
            <a:cxnSpLocks/>
          </p:cNvCxnSpPr>
          <p:nvPr/>
        </p:nvCxnSpPr>
        <p:spPr>
          <a:xfrm flipH="1">
            <a:off x="10071440" y="2403335"/>
            <a:ext cx="375441" cy="27707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E88AEBA-2C4A-49C4-1E81-F8C33680BFA1}"/>
              </a:ext>
            </a:extLst>
          </p:cNvPr>
          <p:cNvCxnSpPr>
            <a:cxnSpLocks/>
          </p:cNvCxnSpPr>
          <p:nvPr/>
        </p:nvCxnSpPr>
        <p:spPr>
          <a:xfrm>
            <a:off x="6653687" y="2836097"/>
            <a:ext cx="0" cy="37223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02536E-B237-461F-6699-B0ED9F883597}"/>
              </a:ext>
            </a:extLst>
          </p:cNvPr>
          <p:cNvSpPr txBox="1"/>
          <p:nvPr/>
        </p:nvSpPr>
        <p:spPr>
          <a:xfrm>
            <a:off x="2056861" y="4604343"/>
            <a:ext cx="2352020"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Factor </a:t>
            </a:r>
            <a:r>
              <a:rPr lang="en-US" sz="2400" b="1" dirty="0" err="1">
                <a:latin typeface="Arial" panose="020B0604020202020204" pitchFamily="34" charset="0"/>
                <a:cs typeface="Arial" panose="020B0604020202020204" pitchFamily="34" charset="0"/>
              </a:rPr>
              <a:t>Xa</a:t>
            </a:r>
            <a:endParaRPr lang="en-US" sz="2400" b="1"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5215E31-B67B-2142-17E5-724D300373CC}"/>
              </a:ext>
            </a:extLst>
          </p:cNvPr>
          <p:cNvSpPr/>
          <p:nvPr/>
        </p:nvSpPr>
        <p:spPr>
          <a:xfrm>
            <a:off x="6041896" y="1958273"/>
            <a:ext cx="5703832" cy="3180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911AFE-195A-CC56-9DB0-A8BB7FEE0B2B}"/>
              </a:ext>
            </a:extLst>
          </p:cNvPr>
          <p:cNvSpPr txBox="1"/>
          <p:nvPr/>
        </p:nvSpPr>
        <p:spPr>
          <a:xfrm>
            <a:off x="7923760" y="4604343"/>
            <a:ext cx="2352020"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Andexanet alfa</a:t>
            </a:r>
          </a:p>
        </p:txBody>
      </p:sp>
      <p:sp>
        <p:nvSpPr>
          <p:cNvPr id="31" name="TextBox 30">
            <a:extLst>
              <a:ext uri="{FF2B5EF4-FFF2-40B4-BE49-F238E27FC236}">
                <a16:creationId xmlns:a16="http://schemas.microsoft.com/office/drawing/2014/main" id="{C55CC257-B3D7-B9DC-5930-82D3374D0890}"/>
              </a:ext>
            </a:extLst>
          </p:cNvPr>
          <p:cNvSpPr txBox="1"/>
          <p:nvPr/>
        </p:nvSpPr>
        <p:spPr>
          <a:xfrm>
            <a:off x="4174971" y="2730621"/>
            <a:ext cx="1782260"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Factor </a:t>
            </a:r>
            <a:r>
              <a:rPr lang="en-US" sz="1400" dirty="0" err="1">
                <a:latin typeface="Arial" panose="020B0604020202020204" pitchFamily="34" charset="0"/>
                <a:cs typeface="Arial" panose="020B0604020202020204" pitchFamily="34" charset="0"/>
              </a:rPr>
              <a:t>Xa</a:t>
            </a:r>
            <a:r>
              <a:rPr lang="en-US" sz="1400" dirty="0">
                <a:latin typeface="Arial" panose="020B0604020202020204" pitchFamily="34" charset="0"/>
                <a:cs typeface="Arial" panose="020B0604020202020204" pitchFamily="34" charset="0"/>
              </a:rPr>
              <a:t> Inhibitor</a:t>
            </a:r>
          </a:p>
        </p:txBody>
      </p:sp>
      <p:sp>
        <p:nvSpPr>
          <p:cNvPr id="32" name="TextBox 31">
            <a:extLst>
              <a:ext uri="{FF2B5EF4-FFF2-40B4-BE49-F238E27FC236}">
                <a16:creationId xmlns:a16="http://schemas.microsoft.com/office/drawing/2014/main" id="{25CBDE41-CD70-B75D-CE7A-99603676E84E}"/>
              </a:ext>
            </a:extLst>
          </p:cNvPr>
          <p:cNvSpPr txBox="1"/>
          <p:nvPr/>
        </p:nvSpPr>
        <p:spPr>
          <a:xfrm>
            <a:off x="3847933" y="3427511"/>
            <a:ext cx="1656424"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Catalytic Domain</a:t>
            </a:r>
          </a:p>
        </p:txBody>
      </p:sp>
      <p:sp>
        <p:nvSpPr>
          <p:cNvPr id="33" name="TextBox 32">
            <a:extLst>
              <a:ext uri="{FF2B5EF4-FFF2-40B4-BE49-F238E27FC236}">
                <a16:creationId xmlns:a16="http://schemas.microsoft.com/office/drawing/2014/main" id="{7409D300-C5CB-1F11-621C-B275592F1759}"/>
              </a:ext>
            </a:extLst>
          </p:cNvPr>
          <p:cNvSpPr txBox="1"/>
          <p:nvPr/>
        </p:nvSpPr>
        <p:spPr>
          <a:xfrm>
            <a:off x="10016907" y="2689455"/>
            <a:ext cx="1728821"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Factor </a:t>
            </a:r>
            <a:r>
              <a:rPr lang="en-US" sz="1400" dirty="0" err="1">
                <a:latin typeface="Arial" panose="020B0604020202020204" pitchFamily="34" charset="0"/>
                <a:cs typeface="Arial" panose="020B0604020202020204" pitchFamily="34" charset="0"/>
              </a:rPr>
              <a:t>Xa</a:t>
            </a:r>
            <a:r>
              <a:rPr lang="en-US" sz="1400" dirty="0">
                <a:latin typeface="Arial" panose="020B0604020202020204" pitchFamily="34" charset="0"/>
                <a:cs typeface="Arial" panose="020B0604020202020204" pitchFamily="34" charset="0"/>
              </a:rPr>
              <a:t> Inhibitor</a:t>
            </a:r>
          </a:p>
        </p:txBody>
      </p:sp>
    </p:spTree>
    <p:extLst>
      <p:ext uri="{BB962C8B-B14F-4D97-AF65-F5344CB8AC3E}">
        <p14:creationId xmlns:p14="http://schemas.microsoft.com/office/powerpoint/2010/main" val="3549136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BF901-1F03-714A-8BF7-FCF3B28F2750}"/>
              </a:ext>
            </a:extLst>
          </p:cNvPr>
          <p:cNvSpPr>
            <a:spLocks noGrp="1"/>
          </p:cNvSpPr>
          <p:nvPr>
            <p:ph type="title"/>
          </p:nvPr>
        </p:nvSpPr>
        <p:spPr/>
        <p:txBody>
          <a:bodyPr/>
          <a:lstStyle/>
          <a:p>
            <a:r>
              <a:rPr lang="en-US" dirty="0"/>
              <a:t>Take Home Messages</a:t>
            </a:r>
          </a:p>
        </p:txBody>
      </p:sp>
      <p:sp>
        <p:nvSpPr>
          <p:cNvPr id="5" name="Content Placeholder 4">
            <a:extLst>
              <a:ext uri="{FF2B5EF4-FFF2-40B4-BE49-F238E27FC236}">
                <a16:creationId xmlns:a16="http://schemas.microsoft.com/office/drawing/2014/main" id="{DE969047-204D-3545-8A53-2BB98EACDCEE}"/>
              </a:ext>
            </a:extLst>
          </p:cNvPr>
          <p:cNvSpPr>
            <a:spLocks noGrp="1"/>
          </p:cNvSpPr>
          <p:nvPr>
            <p:ph idx="1"/>
          </p:nvPr>
        </p:nvSpPr>
        <p:spPr/>
        <p:txBody>
          <a:bodyPr>
            <a:normAutofit/>
          </a:bodyPr>
          <a:lstStyle/>
          <a:p>
            <a:pPr>
              <a:spcAft>
                <a:spcPts val="1000"/>
              </a:spcAft>
            </a:pPr>
            <a:r>
              <a:rPr lang="en-US" sz="2800" dirty="0"/>
              <a:t>5 DOACs are licensed for various uses in adults</a:t>
            </a:r>
          </a:p>
          <a:p>
            <a:pPr>
              <a:spcAft>
                <a:spcPts val="1000"/>
              </a:spcAft>
            </a:pPr>
            <a:r>
              <a:rPr lang="en-US" sz="2800" dirty="0"/>
              <a:t>All have or are being studied in children</a:t>
            </a:r>
          </a:p>
          <a:p>
            <a:pPr>
              <a:spcAft>
                <a:spcPts val="1000"/>
              </a:spcAft>
            </a:pPr>
            <a:r>
              <a:rPr lang="en-US" sz="2800" dirty="0"/>
              <a:t>Rivaroxaban and dabigatran are licensed for children</a:t>
            </a:r>
          </a:p>
          <a:p>
            <a:pPr>
              <a:spcAft>
                <a:spcPts val="1000"/>
              </a:spcAft>
            </a:pPr>
            <a:r>
              <a:rPr lang="en-US" sz="2800" dirty="0"/>
              <a:t>Data on apixaban, </a:t>
            </a:r>
            <a:r>
              <a:rPr lang="en-US" sz="2800" dirty="0" err="1"/>
              <a:t>edoxaban</a:t>
            </a:r>
            <a:r>
              <a:rPr lang="en-US" sz="2800" dirty="0"/>
              <a:t>, and betrixaban are still being developed</a:t>
            </a:r>
          </a:p>
          <a:p>
            <a:pPr>
              <a:spcAft>
                <a:spcPts val="1000"/>
              </a:spcAft>
            </a:pPr>
            <a:r>
              <a:rPr lang="en-US" sz="2800" dirty="0"/>
              <a:t>DOACs will certainly replace warfarin, LMWH, and fondaparinux for </a:t>
            </a:r>
            <a:r>
              <a:rPr lang="en-US" sz="2800" b="1" dirty="0"/>
              <a:t>most</a:t>
            </a:r>
            <a:r>
              <a:rPr lang="en-US" sz="2800" dirty="0"/>
              <a:t> uses in children in the coming few years</a:t>
            </a:r>
          </a:p>
        </p:txBody>
      </p:sp>
    </p:spTree>
    <p:extLst>
      <p:ext uri="{BB962C8B-B14F-4D97-AF65-F5344CB8AC3E}">
        <p14:creationId xmlns:p14="http://schemas.microsoft.com/office/powerpoint/2010/main" val="68020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A91C-66B3-D648-8000-B936E3BAF3F3}"/>
              </a:ext>
            </a:extLst>
          </p:cNvPr>
          <p:cNvSpPr>
            <a:spLocks noGrp="1"/>
          </p:cNvSpPr>
          <p:nvPr>
            <p:ph type="title"/>
          </p:nvPr>
        </p:nvSpPr>
        <p:spPr/>
        <p:txBody>
          <a:bodyPr/>
          <a:lstStyle/>
          <a:p>
            <a:r>
              <a:rPr lang="en-US" dirty="0"/>
              <a:t>What Treatment Options Did We Have Before DOACs?</a:t>
            </a:r>
          </a:p>
        </p:txBody>
      </p:sp>
      <p:sp>
        <p:nvSpPr>
          <p:cNvPr id="3" name="Content Placeholder 2">
            <a:extLst>
              <a:ext uri="{FF2B5EF4-FFF2-40B4-BE49-F238E27FC236}">
                <a16:creationId xmlns:a16="http://schemas.microsoft.com/office/drawing/2014/main" id="{C1A5E717-0DFB-4C38-E12D-AD73C543C5D0}"/>
              </a:ext>
            </a:extLst>
          </p:cNvPr>
          <p:cNvSpPr>
            <a:spLocks noGrp="1"/>
          </p:cNvSpPr>
          <p:nvPr>
            <p:ph idx="1"/>
          </p:nvPr>
        </p:nvSpPr>
        <p:spPr/>
        <p:txBody>
          <a:bodyPr>
            <a:normAutofit/>
          </a:bodyPr>
          <a:lstStyle/>
          <a:p>
            <a:pPr>
              <a:spcBef>
                <a:spcPts val="600"/>
              </a:spcBef>
              <a:spcAft>
                <a:spcPts val="600"/>
              </a:spcAft>
            </a:pPr>
            <a:r>
              <a:rPr lang="en-US" sz="2800" dirty="0"/>
              <a:t>Oral</a:t>
            </a:r>
          </a:p>
          <a:p>
            <a:pPr lvl="1">
              <a:spcBef>
                <a:spcPts val="600"/>
              </a:spcBef>
              <a:spcAft>
                <a:spcPts val="600"/>
              </a:spcAft>
            </a:pPr>
            <a:r>
              <a:rPr lang="en-US" sz="2400" dirty="0"/>
              <a:t>Warfarin</a:t>
            </a:r>
          </a:p>
          <a:p>
            <a:pPr>
              <a:spcBef>
                <a:spcPts val="600"/>
              </a:spcBef>
              <a:spcAft>
                <a:spcPts val="600"/>
              </a:spcAft>
            </a:pPr>
            <a:r>
              <a:rPr lang="en-US" sz="2800" dirty="0"/>
              <a:t>Parenteral (injectable)</a:t>
            </a:r>
          </a:p>
          <a:p>
            <a:pPr lvl="1">
              <a:spcBef>
                <a:spcPts val="600"/>
              </a:spcBef>
              <a:spcAft>
                <a:spcPts val="600"/>
              </a:spcAft>
            </a:pPr>
            <a:r>
              <a:rPr lang="en-US" sz="2400" dirty="0"/>
              <a:t>Intravenous</a:t>
            </a:r>
          </a:p>
          <a:p>
            <a:pPr lvl="2">
              <a:spcBef>
                <a:spcPts val="600"/>
              </a:spcBef>
              <a:spcAft>
                <a:spcPts val="600"/>
              </a:spcAft>
            </a:pPr>
            <a:r>
              <a:rPr lang="en-US" sz="2000" dirty="0"/>
              <a:t>Heparin</a:t>
            </a:r>
          </a:p>
          <a:p>
            <a:pPr lvl="2">
              <a:spcBef>
                <a:spcPts val="600"/>
              </a:spcBef>
              <a:spcAft>
                <a:spcPts val="600"/>
              </a:spcAft>
            </a:pPr>
            <a:r>
              <a:rPr lang="en-US" sz="2000" dirty="0" err="1"/>
              <a:t>Argatroban</a:t>
            </a:r>
            <a:r>
              <a:rPr lang="en-US" sz="2000" dirty="0"/>
              <a:t> and bivalirudin</a:t>
            </a:r>
          </a:p>
          <a:p>
            <a:pPr lvl="1">
              <a:spcBef>
                <a:spcPts val="600"/>
              </a:spcBef>
              <a:spcAft>
                <a:spcPts val="600"/>
              </a:spcAft>
            </a:pPr>
            <a:r>
              <a:rPr lang="en-US" sz="2400" dirty="0"/>
              <a:t>Subcutaneous</a:t>
            </a:r>
          </a:p>
          <a:p>
            <a:pPr lvl="2">
              <a:spcBef>
                <a:spcPts val="600"/>
              </a:spcBef>
              <a:spcAft>
                <a:spcPts val="600"/>
              </a:spcAft>
            </a:pPr>
            <a:r>
              <a:rPr lang="en-US" sz="2000" dirty="0"/>
              <a:t>Low molecular weight heparin (LMWH)</a:t>
            </a:r>
          </a:p>
          <a:p>
            <a:pPr lvl="2">
              <a:spcBef>
                <a:spcPts val="600"/>
              </a:spcBef>
              <a:spcAft>
                <a:spcPts val="600"/>
              </a:spcAft>
            </a:pPr>
            <a:r>
              <a:rPr lang="en-US" sz="2000" dirty="0"/>
              <a:t>Fondaparinux</a:t>
            </a:r>
          </a:p>
        </p:txBody>
      </p:sp>
    </p:spTree>
    <p:extLst>
      <p:ext uri="{BB962C8B-B14F-4D97-AF65-F5344CB8AC3E}">
        <p14:creationId xmlns:p14="http://schemas.microsoft.com/office/powerpoint/2010/main" val="114922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7DEB-CEE8-E9A5-BDD1-665D8B41B91E}"/>
              </a:ext>
            </a:extLst>
          </p:cNvPr>
          <p:cNvSpPr>
            <a:spLocks noGrp="1"/>
          </p:cNvSpPr>
          <p:nvPr>
            <p:ph type="title"/>
          </p:nvPr>
        </p:nvSpPr>
        <p:spPr/>
        <p:txBody>
          <a:bodyPr/>
          <a:lstStyle/>
          <a:p>
            <a:r>
              <a:rPr lang="en-US" dirty="0"/>
              <a:t>The Unmet Needs</a:t>
            </a:r>
          </a:p>
        </p:txBody>
      </p:sp>
      <p:sp>
        <p:nvSpPr>
          <p:cNvPr id="3" name="Content Placeholder 2">
            <a:extLst>
              <a:ext uri="{FF2B5EF4-FFF2-40B4-BE49-F238E27FC236}">
                <a16:creationId xmlns:a16="http://schemas.microsoft.com/office/drawing/2014/main" id="{60E0CE3F-123D-6606-29DF-4A4DB554D101}"/>
              </a:ext>
            </a:extLst>
          </p:cNvPr>
          <p:cNvSpPr>
            <a:spLocks noGrp="1"/>
          </p:cNvSpPr>
          <p:nvPr>
            <p:ph idx="1"/>
          </p:nvPr>
        </p:nvSpPr>
        <p:spPr>
          <a:xfrm>
            <a:off x="609600" y="1477906"/>
            <a:ext cx="10744200" cy="5083668"/>
          </a:xfrm>
        </p:spPr>
        <p:txBody>
          <a:bodyPr>
            <a:normAutofit/>
          </a:bodyPr>
          <a:lstStyle/>
          <a:p>
            <a:r>
              <a:rPr lang="en-US" sz="2800" dirty="0"/>
              <a:t>Warfarin</a:t>
            </a:r>
          </a:p>
          <a:p>
            <a:pPr lvl="1"/>
            <a:r>
              <a:rPr lang="en-US" sz="2400" dirty="0"/>
              <a:t>Only pill form (not ideal for especially younger children)</a:t>
            </a:r>
          </a:p>
          <a:p>
            <a:pPr lvl="1"/>
            <a:r>
              <a:rPr lang="en-US" sz="2400" dirty="0"/>
              <a:t>Numerous drug interactions</a:t>
            </a:r>
          </a:p>
          <a:p>
            <a:pPr lvl="1"/>
            <a:r>
              <a:rPr lang="en-US" sz="2400" dirty="0"/>
              <a:t>Narrow therapeutic window</a:t>
            </a:r>
          </a:p>
          <a:p>
            <a:pPr lvl="2"/>
            <a:r>
              <a:rPr lang="en-US" sz="2000" dirty="0"/>
              <a:t>Bleeding even at therapeutic levels</a:t>
            </a:r>
          </a:p>
          <a:p>
            <a:pPr lvl="2"/>
            <a:r>
              <a:rPr lang="en-US" sz="2000" dirty="0"/>
              <a:t>Thrombosis (especially with low INR)</a:t>
            </a:r>
          </a:p>
          <a:p>
            <a:r>
              <a:rPr lang="en-US" sz="2800" dirty="0"/>
              <a:t>LMWH and fondaparinux</a:t>
            </a:r>
          </a:p>
          <a:p>
            <a:pPr lvl="1"/>
            <a:r>
              <a:rPr lang="en-US" sz="2400" dirty="0"/>
              <a:t>These have been quite useful</a:t>
            </a:r>
          </a:p>
          <a:p>
            <a:pPr lvl="2"/>
            <a:r>
              <a:rPr lang="en-US" sz="2000" dirty="0"/>
              <a:t>Generally safe and effective though not extensively studied prospectively</a:t>
            </a:r>
          </a:p>
          <a:p>
            <a:pPr lvl="1"/>
            <a:r>
              <a:rPr lang="en-US" sz="2400" dirty="0"/>
              <a:t>Longer half-life, minimal/no drug interactions</a:t>
            </a:r>
          </a:p>
          <a:p>
            <a:pPr lvl="1"/>
            <a:r>
              <a:rPr lang="en-US" sz="2400" dirty="0"/>
              <a:t>But…</a:t>
            </a:r>
          </a:p>
          <a:p>
            <a:endParaRPr lang="en-US" sz="2800" dirty="0"/>
          </a:p>
        </p:txBody>
      </p:sp>
    </p:spTree>
    <p:extLst>
      <p:ext uri="{BB962C8B-B14F-4D97-AF65-F5344CB8AC3E}">
        <p14:creationId xmlns:p14="http://schemas.microsoft.com/office/powerpoint/2010/main" val="223504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1703" y="1354131"/>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3335368" y="1354131"/>
            <a:ext cx="697368" cy="369332"/>
          </a:xfrm>
          <a:prstGeom prst="rect">
            <a:avLst/>
          </a:prstGeom>
          <a:noFill/>
        </p:spPr>
        <p:txBody>
          <a:bodyPr wrap="square" rtlCol="0">
            <a:spAutoFit/>
          </a:bodyPr>
          <a:lstStyle/>
          <a:p>
            <a:r>
              <a:rPr lang="en-US" dirty="0"/>
              <a:t>PK</a:t>
            </a:r>
          </a:p>
        </p:txBody>
      </p:sp>
      <p:sp>
        <p:nvSpPr>
          <p:cNvPr id="6" name="TextBox 5"/>
          <p:cNvSpPr txBox="1"/>
          <p:nvPr/>
        </p:nvSpPr>
        <p:spPr>
          <a:xfrm>
            <a:off x="2789883" y="1302588"/>
            <a:ext cx="656864" cy="246221"/>
          </a:xfrm>
          <a:prstGeom prst="rect">
            <a:avLst/>
          </a:prstGeom>
          <a:noFill/>
        </p:spPr>
        <p:txBody>
          <a:bodyPr wrap="square" rtlCol="0">
            <a:spAutoFit/>
          </a:bodyPr>
          <a:lstStyle/>
          <a:p>
            <a:r>
              <a:rPr lang="en-US" sz="1000" dirty="0"/>
              <a:t>HMWK</a:t>
            </a:r>
          </a:p>
        </p:txBody>
      </p:sp>
      <p:sp>
        <p:nvSpPr>
          <p:cNvPr id="7" name="TextBox 6"/>
          <p:cNvSpPr txBox="1"/>
          <p:nvPr/>
        </p:nvSpPr>
        <p:spPr>
          <a:xfrm>
            <a:off x="2205581" y="2224535"/>
            <a:ext cx="607956"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654691" y="1568166"/>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12507" y="172346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35368" y="2224880"/>
            <a:ext cx="77356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flipV="1">
            <a:off x="2667205" y="2409546"/>
            <a:ext cx="668163"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548284" y="1723465"/>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05234" y="2759362"/>
            <a:ext cx="490133" cy="369332"/>
          </a:xfrm>
          <a:prstGeom prst="rect">
            <a:avLst/>
          </a:prstGeom>
          <a:noFill/>
        </p:spPr>
        <p:txBody>
          <a:bodyPr wrap="square" rtlCol="0">
            <a:spAutoFit/>
          </a:bodyPr>
          <a:lstStyle/>
          <a:p>
            <a:r>
              <a:rPr lang="en-US" dirty="0"/>
              <a:t>XI</a:t>
            </a:r>
          </a:p>
        </p:txBody>
      </p:sp>
      <p:sp>
        <p:nvSpPr>
          <p:cNvPr id="37" name="TextBox 36"/>
          <p:cNvSpPr txBox="1"/>
          <p:nvPr/>
        </p:nvSpPr>
        <p:spPr>
          <a:xfrm>
            <a:off x="3653271" y="2767200"/>
            <a:ext cx="651644"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73141" y="2593868"/>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401396" y="2548574"/>
            <a:ext cx="653575" cy="246221"/>
          </a:xfrm>
          <a:prstGeom prst="rect">
            <a:avLst/>
          </a:prstGeom>
          <a:noFill/>
          <a:ln>
            <a:noFill/>
          </a:ln>
        </p:spPr>
        <p:txBody>
          <a:bodyPr wrap="square" rtlCol="0">
            <a:spAutoFit/>
          </a:bodyPr>
          <a:lstStyle/>
          <a:p>
            <a:r>
              <a:rPr lang="en-US" sz="1000" dirty="0" err="1"/>
              <a:t>Ca</a:t>
            </a:r>
            <a:r>
              <a:rPr lang="en-US" sz="1000" dirty="0"/>
              <a:t>++</a:t>
            </a:r>
          </a:p>
        </p:txBody>
      </p:sp>
      <p:sp>
        <p:nvSpPr>
          <p:cNvPr id="60" name="TextBox 59"/>
          <p:cNvSpPr txBox="1"/>
          <p:nvPr/>
        </p:nvSpPr>
        <p:spPr>
          <a:xfrm>
            <a:off x="3425414" y="3320492"/>
            <a:ext cx="466353" cy="369332"/>
          </a:xfrm>
          <a:prstGeom prst="rect">
            <a:avLst/>
          </a:prstGeom>
          <a:noFill/>
        </p:spPr>
        <p:txBody>
          <a:bodyPr wrap="square" rtlCol="0">
            <a:spAutoFit/>
          </a:bodyPr>
          <a:lstStyle/>
          <a:p>
            <a:r>
              <a:rPr lang="en-US" dirty="0"/>
              <a:t>IX</a:t>
            </a:r>
          </a:p>
        </p:txBody>
      </p:sp>
      <p:sp>
        <p:nvSpPr>
          <p:cNvPr id="61" name="TextBox 60"/>
          <p:cNvSpPr txBox="1"/>
          <p:nvPr/>
        </p:nvSpPr>
        <p:spPr>
          <a:xfrm>
            <a:off x="4044167" y="3320492"/>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608901" y="3129754"/>
            <a:ext cx="671521" cy="236287"/>
          </a:xfrm>
          <a:prstGeom prst="uturnArrow">
            <a:avLst>
              <a:gd name="adj1" fmla="val 0"/>
              <a:gd name="adj2" fmla="val 25000"/>
              <a:gd name="adj3" fmla="val 26161"/>
              <a:gd name="adj4" fmla="val 73839"/>
              <a:gd name="adj5" fmla="val 100000"/>
            </a:avLst>
          </a:prstGeom>
          <a:solidFill>
            <a:schemeClr val="tx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755633" y="3138863"/>
            <a:ext cx="789812" cy="246221"/>
          </a:xfrm>
          <a:prstGeom prst="rect">
            <a:avLst/>
          </a:prstGeom>
          <a:noFill/>
          <a:ln>
            <a:noFill/>
          </a:ln>
        </p:spPr>
        <p:txBody>
          <a:bodyPr wrap="square" rtlCol="0">
            <a:spAutoFit/>
          </a:bodyPr>
          <a:lstStyle/>
          <a:p>
            <a:r>
              <a:rPr lang="en-US" sz="1000" dirty="0" err="1"/>
              <a:t>Ca</a:t>
            </a:r>
            <a:r>
              <a:rPr lang="en-US" sz="1000" dirty="0"/>
              <a:t>++</a:t>
            </a:r>
          </a:p>
        </p:txBody>
      </p:sp>
      <p:sp>
        <p:nvSpPr>
          <p:cNvPr id="64" name="TextBox 63"/>
          <p:cNvSpPr txBox="1"/>
          <p:nvPr/>
        </p:nvSpPr>
        <p:spPr>
          <a:xfrm>
            <a:off x="3815578" y="3810202"/>
            <a:ext cx="285952" cy="369332"/>
          </a:xfrm>
          <a:prstGeom prst="rect">
            <a:avLst/>
          </a:prstGeom>
          <a:noFill/>
        </p:spPr>
        <p:txBody>
          <a:bodyPr wrap="square" rtlCol="0">
            <a:spAutoFit/>
          </a:bodyPr>
          <a:lstStyle/>
          <a:p>
            <a:r>
              <a:rPr lang="en-US" dirty="0"/>
              <a:t>X</a:t>
            </a:r>
          </a:p>
        </p:txBody>
      </p:sp>
      <p:sp>
        <p:nvSpPr>
          <p:cNvPr id="65" name="TextBox 64"/>
          <p:cNvSpPr txBox="1"/>
          <p:nvPr/>
        </p:nvSpPr>
        <p:spPr>
          <a:xfrm>
            <a:off x="4430932" y="3827586"/>
            <a:ext cx="5162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958368" y="3653775"/>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4086104" y="3631580"/>
            <a:ext cx="577715" cy="246221"/>
          </a:xfrm>
          <a:prstGeom prst="rect">
            <a:avLst/>
          </a:prstGeom>
          <a:noFill/>
          <a:ln>
            <a:noFill/>
          </a:ln>
        </p:spPr>
        <p:txBody>
          <a:bodyPr wrap="square" rtlCol="0">
            <a:spAutoFit/>
          </a:bodyPr>
          <a:lstStyle/>
          <a:p>
            <a:r>
              <a:rPr lang="en-US" sz="1000" dirty="0" err="1"/>
              <a:t>Ca</a:t>
            </a:r>
            <a:r>
              <a:rPr lang="en-US" sz="1000" dirty="0"/>
              <a:t>++</a:t>
            </a:r>
          </a:p>
        </p:txBody>
      </p:sp>
      <p:sp>
        <p:nvSpPr>
          <p:cNvPr id="69" name="TextBox 68"/>
          <p:cNvSpPr txBox="1"/>
          <p:nvPr/>
        </p:nvSpPr>
        <p:spPr>
          <a:xfrm>
            <a:off x="2351248" y="3631580"/>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662571" y="3646178"/>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114238" y="3852418"/>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74915" y="3556250"/>
            <a:ext cx="969252" cy="3110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231616" y="2476355"/>
            <a:ext cx="465723" cy="369332"/>
          </a:xfrm>
          <a:prstGeom prst="rect">
            <a:avLst/>
          </a:prstGeom>
          <a:noFill/>
        </p:spPr>
        <p:txBody>
          <a:bodyPr wrap="square" rtlCol="0">
            <a:spAutoFit/>
          </a:bodyPr>
          <a:lstStyle/>
          <a:p>
            <a:r>
              <a:rPr lang="en-US" dirty="0"/>
              <a:t>VII</a:t>
            </a:r>
          </a:p>
        </p:txBody>
      </p:sp>
      <p:sp>
        <p:nvSpPr>
          <p:cNvPr id="96" name="TextBox 95"/>
          <p:cNvSpPr txBox="1"/>
          <p:nvPr/>
        </p:nvSpPr>
        <p:spPr>
          <a:xfrm>
            <a:off x="5147241" y="3236030"/>
            <a:ext cx="675171"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76951" y="2883790"/>
            <a:ext cx="477103" cy="276999"/>
          </a:xfrm>
          <a:prstGeom prst="rect">
            <a:avLst/>
          </a:prstGeom>
          <a:noFill/>
        </p:spPr>
        <p:txBody>
          <a:bodyPr wrap="square" rtlCol="0">
            <a:spAutoFit/>
          </a:bodyPr>
          <a:lstStyle/>
          <a:p>
            <a:r>
              <a:rPr lang="en-US" sz="1200" dirty="0"/>
              <a:t>TF</a:t>
            </a:r>
          </a:p>
        </p:txBody>
      </p:sp>
      <p:sp>
        <p:nvSpPr>
          <p:cNvPr id="98" name="TextBox 97"/>
          <p:cNvSpPr txBox="1"/>
          <p:nvPr/>
        </p:nvSpPr>
        <p:spPr>
          <a:xfrm>
            <a:off x="5563282" y="3816248"/>
            <a:ext cx="526855" cy="369332"/>
          </a:xfrm>
          <a:prstGeom prst="rect">
            <a:avLst/>
          </a:prstGeom>
          <a:noFill/>
        </p:spPr>
        <p:txBody>
          <a:bodyPr wrap="square" rtlCol="0">
            <a:spAutoFit/>
          </a:bodyPr>
          <a:lstStyle/>
          <a:p>
            <a:r>
              <a:rPr lang="en-US" dirty="0" err="1"/>
              <a:t>Xa</a:t>
            </a:r>
            <a:endParaRPr lang="en-US" dirty="0"/>
          </a:p>
        </p:txBody>
      </p:sp>
      <p:sp>
        <p:nvSpPr>
          <p:cNvPr id="99" name="TextBox 98"/>
          <p:cNvSpPr txBox="1"/>
          <p:nvPr/>
        </p:nvSpPr>
        <p:spPr>
          <a:xfrm>
            <a:off x="4975261" y="3816247"/>
            <a:ext cx="285575" cy="369332"/>
          </a:xfrm>
          <a:prstGeom prst="rect">
            <a:avLst/>
          </a:prstGeom>
          <a:noFill/>
        </p:spPr>
        <p:txBody>
          <a:bodyPr wrap="square" rtlCol="0">
            <a:spAutoFit/>
          </a:bodyPr>
          <a:lstStyle/>
          <a:p>
            <a:r>
              <a:rPr lang="en-US" dirty="0"/>
              <a:t>X</a:t>
            </a:r>
          </a:p>
        </p:txBody>
      </p:sp>
      <p:sp>
        <p:nvSpPr>
          <p:cNvPr id="100" name="U-Turn Arrow 99"/>
          <p:cNvSpPr/>
          <p:nvPr/>
        </p:nvSpPr>
        <p:spPr>
          <a:xfrm>
            <a:off x="5118049" y="3621574"/>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5175412" y="3629203"/>
            <a:ext cx="714843" cy="246221"/>
          </a:xfrm>
          <a:prstGeom prst="rect">
            <a:avLst/>
          </a:prstGeom>
          <a:noFill/>
          <a:ln>
            <a:noFill/>
          </a:ln>
        </p:spPr>
        <p:txBody>
          <a:bodyPr wrap="square" rtlCol="0">
            <a:spAutoFit/>
          </a:bodyPr>
          <a:lstStyle/>
          <a:p>
            <a:r>
              <a:rPr lang="en-US" sz="1000" dirty="0" err="1"/>
              <a:t>Ca</a:t>
            </a:r>
            <a:r>
              <a:rPr lang="en-US" sz="1000" dirty="0"/>
              <a:t>++</a:t>
            </a:r>
          </a:p>
        </p:txBody>
      </p:sp>
      <p:cxnSp>
        <p:nvCxnSpPr>
          <p:cNvPr id="102" name="Straight Arrow Connector 101"/>
          <p:cNvCxnSpPr/>
          <p:nvPr/>
        </p:nvCxnSpPr>
        <p:spPr>
          <a:xfrm>
            <a:off x="5382375" y="2830156"/>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636088"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87791"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92994" y="4594672"/>
            <a:ext cx="1951197" cy="369332"/>
          </a:xfrm>
          <a:prstGeom prst="rect">
            <a:avLst/>
          </a:prstGeom>
          <a:noFill/>
        </p:spPr>
        <p:txBody>
          <a:bodyPr wrap="square" rtlCol="0">
            <a:spAutoFit/>
          </a:bodyPr>
          <a:lstStyle/>
          <a:p>
            <a:r>
              <a:rPr lang="en-US" dirty="0"/>
              <a:t>Prothrombin (II)</a:t>
            </a:r>
          </a:p>
        </p:txBody>
      </p:sp>
      <p:cxnSp>
        <p:nvCxnSpPr>
          <p:cNvPr id="107" name="Straight Arrow Connector 106"/>
          <p:cNvCxnSpPr>
            <a:cxnSpLocks/>
          </p:cNvCxnSpPr>
          <p:nvPr/>
        </p:nvCxnSpPr>
        <p:spPr>
          <a:xfrm>
            <a:off x="4577936" y="4799417"/>
            <a:ext cx="16312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249456" y="4585822"/>
            <a:ext cx="171344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824948" y="4973377"/>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86761" y="5340534"/>
            <a:ext cx="1564115"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556764" y="5525200"/>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224928" y="5340534"/>
            <a:ext cx="998808" cy="369332"/>
          </a:xfrm>
          <a:prstGeom prst="rect">
            <a:avLst/>
          </a:prstGeom>
          <a:noFill/>
        </p:spPr>
        <p:txBody>
          <a:bodyPr wrap="square" rtlCol="0">
            <a:spAutoFit/>
          </a:bodyPr>
          <a:lstStyle/>
          <a:p>
            <a:r>
              <a:rPr lang="en-US" dirty="0"/>
              <a:t>Fibrin</a:t>
            </a:r>
          </a:p>
        </p:txBody>
      </p:sp>
      <p:cxnSp>
        <p:nvCxnSpPr>
          <p:cNvPr id="114" name="Straight Arrow Connector 113"/>
          <p:cNvCxnSpPr>
            <a:cxnSpLocks/>
          </p:cNvCxnSpPr>
          <p:nvPr/>
        </p:nvCxnSpPr>
        <p:spPr>
          <a:xfrm>
            <a:off x="7915275" y="4781550"/>
            <a:ext cx="5619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71787" y="4239214"/>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721164" y="4609950"/>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71788" y="5709866"/>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517484" y="570986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94250" y="6137305"/>
            <a:ext cx="2162887" cy="369332"/>
          </a:xfrm>
          <a:prstGeom prst="rect">
            <a:avLst/>
          </a:prstGeom>
          <a:noFill/>
        </p:spPr>
        <p:txBody>
          <a:bodyPr wrap="square" rtlCol="0">
            <a:spAutoFit/>
          </a:bodyPr>
          <a:lstStyle/>
          <a:p>
            <a:r>
              <a:rPr lang="en-US" dirty="0"/>
              <a:t>Cross-linked fibrin</a:t>
            </a:r>
          </a:p>
        </p:txBody>
      </p:sp>
      <p:cxnSp>
        <p:nvCxnSpPr>
          <p:cNvPr id="122" name="Straight Arrow Connector 121"/>
          <p:cNvCxnSpPr>
            <a:cxnSpLocks/>
          </p:cNvCxnSpPr>
          <p:nvPr/>
        </p:nvCxnSpPr>
        <p:spPr>
          <a:xfrm flipH="1">
            <a:off x="7616133" y="5909921"/>
            <a:ext cx="74681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808203" y="4216490"/>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90020" y="4215707"/>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100358" y="4435071"/>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83886" y="4091952"/>
            <a:ext cx="1747047"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832445" y="4033955"/>
            <a:ext cx="1057291"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204723" y="3909876"/>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04723" y="4215709"/>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p:txBody>
          <a:bodyPr/>
          <a:lstStyle/>
          <a:p>
            <a:r>
              <a:rPr lang="en-US" dirty="0"/>
              <a:t>Classical Coagulation Cascade</a:t>
            </a:r>
          </a:p>
        </p:txBody>
      </p:sp>
      <p:sp>
        <p:nvSpPr>
          <p:cNvPr id="140" name="TextBox 139"/>
          <p:cNvSpPr txBox="1"/>
          <p:nvPr/>
        </p:nvSpPr>
        <p:spPr>
          <a:xfrm>
            <a:off x="4947137" y="4508357"/>
            <a:ext cx="740831" cy="246221"/>
          </a:xfrm>
          <a:prstGeom prst="rect">
            <a:avLst/>
          </a:prstGeom>
          <a:noFill/>
        </p:spPr>
        <p:txBody>
          <a:bodyPr wrap="square" rtlCol="0">
            <a:spAutoFit/>
          </a:bodyPr>
          <a:lstStyle/>
          <a:p>
            <a:r>
              <a:rPr lang="en-US" sz="1000" dirty="0" err="1"/>
              <a:t>Ca</a:t>
            </a:r>
            <a:r>
              <a:rPr lang="en-US" sz="1000" dirty="0"/>
              <a:t>++</a:t>
            </a:r>
          </a:p>
        </p:txBody>
      </p:sp>
      <p:sp>
        <p:nvSpPr>
          <p:cNvPr id="3" name="Rectangle 2"/>
          <p:cNvSpPr/>
          <p:nvPr/>
        </p:nvSpPr>
        <p:spPr>
          <a:xfrm>
            <a:off x="7699862" y="784081"/>
            <a:ext cx="4014211" cy="132370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PK=</a:t>
            </a:r>
            <a:r>
              <a:rPr lang="en-US" sz="1600" dirty="0" err="1">
                <a:solidFill>
                  <a:schemeClr val="tx1"/>
                </a:solidFill>
              </a:rPr>
              <a:t>Prekallikrein</a:t>
            </a:r>
            <a:endParaRPr lang="en-US" sz="1600" dirty="0">
              <a:solidFill>
                <a:schemeClr val="tx1"/>
              </a:solidFill>
            </a:endParaRPr>
          </a:p>
          <a:p>
            <a:r>
              <a:rPr lang="en-US" sz="1600" dirty="0">
                <a:solidFill>
                  <a:schemeClr val="tx1"/>
                </a:solidFill>
              </a:rPr>
              <a:t>K=</a:t>
            </a:r>
            <a:r>
              <a:rPr lang="en-US" sz="1600" dirty="0" err="1">
                <a:solidFill>
                  <a:schemeClr val="tx1"/>
                </a:solidFill>
              </a:rPr>
              <a:t>Kallikrein</a:t>
            </a:r>
            <a:endParaRPr lang="en-US" sz="1600" dirty="0">
              <a:solidFill>
                <a:schemeClr val="tx1"/>
              </a:solidFill>
            </a:endParaRPr>
          </a:p>
          <a:p>
            <a:r>
              <a:rPr lang="en-US" sz="1600" dirty="0">
                <a:solidFill>
                  <a:schemeClr val="tx1"/>
                </a:solidFill>
              </a:rPr>
              <a:t>HMWK=High molecular weight </a:t>
            </a:r>
            <a:r>
              <a:rPr lang="en-US" sz="1600" dirty="0" err="1">
                <a:solidFill>
                  <a:schemeClr val="tx1"/>
                </a:solidFill>
              </a:rPr>
              <a:t>kininogen</a:t>
            </a:r>
            <a:endParaRPr lang="en-US" sz="1600" dirty="0">
              <a:solidFill>
                <a:schemeClr val="tx1"/>
              </a:solidFill>
            </a:endParaRPr>
          </a:p>
          <a:p>
            <a:r>
              <a:rPr lang="en-US" sz="1600" dirty="0">
                <a:solidFill>
                  <a:schemeClr val="tx1"/>
                </a:solidFill>
              </a:rPr>
              <a:t>TF=Tissue factor</a:t>
            </a:r>
          </a:p>
          <a:p>
            <a:r>
              <a:rPr lang="en-US" sz="1600" dirty="0" err="1">
                <a:solidFill>
                  <a:schemeClr val="tx1"/>
                </a:solidFill>
              </a:rPr>
              <a:t>Ca</a:t>
            </a:r>
            <a:r>
              <a:rPr lang="en-US" sz="1600" dirty="0">
                <a:solidFill>
                  <a:schemeClr val="tx1"/>
                </a:solidFill>
              </a:rPr>
              <a:t>++=Calcium</a:t>
            </a:r>
          </a:p>
        </p:txBody>
      </p:sp>
    </p:spTree>
    <p:extLst>
      <p:ext uri="{BB962C8B-B14F-4D97-AF65-F5344CB8AC3E}">
        <p14:creationId xmlns:p14="http://schemas.microsoft.com/office/powerpoint/2010/main" val="123221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1703" y="1354131"/>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3335368" y="1354131"/>
            <a:ext cx="697368" cy="369332"/>
          </a:xfrm>
          <a:prstGeom prst="rect">
            <a:avLst/>
          </a:prstGeom>
          <a:noFill/>
        </p:spPr>
        <p:txBody>
          <a:bodyPr wrap="square" rtlCol="0">
            <a:spAutoFit/>
          </a:bodyPr>
          <a:lstStyle/>
          <a:p>
            <a:r>
              <a:rPr lang="en-US" dirty="0"/>
              <a:t>PK</a:t>
            </a:r>
          </a:p>
        </p:txBody>
      </p:sp>
      <p:sp>
        <p:nvSpPr>
          <p:cNvPr id="6" name="TextBox 5"/>
          <p:cNvSpPr txBox="1"/>
          <p:nvPr/>
        </p:nvSpPr>
        <p:spPr>
          <a:xfrm>
            <a:off x="2789883" y="1302588"/>
            <a:ext cx="656864" cy="246221"/>
          </a:xfrm>
          <a:prstGeom prst="rect">
            <a:avLst/>
          </a:prstGeom>
          <a:noFill/>
        </p:spPr>
        <p:txBody>
          <a:bodyPr wrap="square" rtlCol="0">
            <a:spAutoFit/>
          </a:bodyPr>
          <a:lstStyle/>
          <a:p>
            <a:r>
              <a:rPr lang="en-US" sz="1000" dirty="0"/>
              <a:t>HMWK</a:t>
            </a:r>
          </a:p>
        </p:txBody>
      </p:sp>
      <p:sp>
        <p:nvSpPr>
          <p:cNvPr id="7" name="TextBox 6"/>
          <p:cNvSpPr txBox="1"/>
          <p:nvPr/>
        </p:nvSpPr>
        <p:spPr>
          <a:xfrm>
            <a:off x="2205581" y="2224535"/>
            <a:ext cx="607956"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654691" y="1568166"/>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12507" y="172346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35368" y="2224880"/>
            <a:ext cx="77356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flipV="1">
            <a:off x="2667205" y="2409546"/>
            <a:ext cx="668163"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548284" y="1723465"/>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05234" y="2759362"/>
            <a:ext cx="490133" cy="369332"/>
          </a:xfrm>
          <a:prstGeom prst="rect">
            <a:avLst/>
          </a:prstGeom>
          <a:noFill/>
        </p:spPr>
        <p:txBody>
          <a:bodyPr wrap="square" rtlCol="0">
            <a:spAutoFit/>
          </a:bodyPr>
          <a:lstStyle/>
          <a:p>
            <a:r>
              <a:rPr lang="en-US" dirty="0"/>
              <a:t>XI</a:t>
            </a:r>
          </a:p>
        </p:txBody>
      </p:sp>
      <p:sp>
        <p:nvSpPr>
          <p:cNvPr id="37" name="TextBox 36"/>
          <p:cNvSpPr txBox="1"/>
          <p:nvPr/>
        </p:nvSpPr>
        <p:spPr>
          <a:xfrm>
            <a:off x="3653271" y="2767200"/>
            <a:ext cx="651644"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73141" y="2593868"/>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401396" y="2548574"/>
            <a:ext cx="653575" cy="246221"/>
          </a:xfrm>
          <a:prstGeom prst="rect">
            <a:avLst/>
          </a:prstGeom>
          <a:noFill/>
          <a:ln>
            <a:noFill/>
          </a:ln>
        </p:spPr>
        <p:txBody>
          <a:bodyPr wrap="square" rtlCol="0">
            <a:spAutoFit/>
          </a:bodyPr>
          <a:lstStyle/>
          <a:p>
            <a:r>
              <a:rPr lang="en-US" sz="1000" dirty="0" err="1"/>
              <a:t>Ca</a:t>
            </a:r>
            <a:r>
              <a:rPr lang="en-US" sz="1000" dirty="0"/>
              <a:t>++</a:t>
            </a:r>
          </a:p>
        </p:txBody>
      </p:sp>
      <p:sp>
        <p:nvSpPr>
          <p:cNvPr id="60" name="TextBox 59"/>
          <p:cNvSpPr txBox="1"/>
          <p:nvPr/>
        </p:nvSpPr>
        <p:spPr>
          <a:xfrm>
            <a:off x="3425414" y="3320492"/>
            <a:ext cx="466353" cy="369332"/>
          </a:xfrm>
          <a:prstGeom prst="rect">
            <a:avLst/>
          </a:prstGeom>
          <a:noFill/>
        </p:spPr>
        <p:txBody>
          <a:bodyPr wrap="square" rtlCol="0">
            <a:spAutoFit/>
          </a:bodyPr>
          <a:lstStyle/>
          <a:p>
            <a:r>
              <a:rPr lang="en-US" dirty="0"/>
              <a:t>IX</a:t>
            </a:r>
          </a:p>
        </p:txBody>
      </p:sp>
      <p:sp>
        <p:nvSpPr>
          <p:cNvPr id="61" name="TextBox 60"/>
          <p:cNvSpPr txBox="1"/>
          <p:nvPr/>
        </p:nvSpPr>
        <p:spPr>
          <a:xfrm>
            <a:off x="4044167" y="3320492"/>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608901" y="3129754"/>
            <a:ext cx="671521" cy="236287"/>
          </a:xfrm>
          <a:prstGeom prst="uturnArrow">
            <a:avLst>
              <a:gd name="adj1" fmla="val 0"/>
              <a:gd name="adj2" fmla="val 25000"/>
              <a:gd name="adj3" fmla="val 26161"/>
              <a:gd name="adj4" fmla="val 73839"/>
              <a:gd name="adj5" fmla="val 100000"/>
            </a:avLst>
          </a:prstGeom>
          <a:solidFill>
            <a:schemeClr val="tx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755633" y="3138863"/>
            <a:ext cx="789812" cy="246221"/>
          </a:xfrm>
          <a:prstGeom prst="rect">
            <a:avLst/>
          </a:prstGeom>
          <a:noFill/>
          <a:ln>
            <a:noFill/>
          </a:ln>
        </p:spPr>
        <p:txBody>
          <a:bodyPr wrap="square" rtlCol="0">
            <a:spAutoFit/>
          </a:bodyPr>
          <a:lstStyle/>
          <a:p>
            <a:r>
              <a:rPr lang="en-US" sz="1000" dirty="0" err="1"/>
              <a:t>Ca</a:t>
            </a:r>
            <a:r>
              <a:rPr lang="en-US" sz="1000" dirty="0"/>
              <a:t>++</a:t>
            </a:r>
          </a:p>
        </p:txBody>
      </p:sp>
      <p:sp>
        <p:nvSpPr>
          <p:cNvPr id="64" name="TextBox 63"/>
          <p:cNvSpPr txBox="1"/>
          <p:nvPr/>
        </p:nvSpPr>
        <p:spPr>
          <a:xfrm>
            <a:off x="3815578" y="3810202"/>
            <a:ext cx="285952" cy="369332"/>
          </a:xfrm>
          <a:prstGeom prst="rect">
            <a:avLst/>
          </a:prstGeom>
          <a:noFill/>
        </p:spPr>
        <p:txBody>
          <a:bodyPr wrap="square" rtlCol="0">
            <a:spAutoFit/>
          </a:bodyPr>
          <a:lstStyle/>
          <a:p>
            <a:r>
              <a:rPr lang="en-US" dirty="0"/>
              <a:t>X</a:t>
            </a:r>
          </a:p>
        </p:txBody>
      </p:sp>
      <p:sp>
        <p:nvSpPr>
          <p:cNvPr id="65" name="TextBox 64"/>
          <p:cNvSpPr txBox="1"/>
          <p:nvPr/>
        </p:nvSpPr>
        <p:spPr>
          <a:xfrm>
            <a:off x="4430932" y="3827586"/>
            <a:ext cx="5162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958368" y="3653775"/>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4086104" y="3631580"/>
            <a:ext cx="577715" cy="246221"/>
          </a:xfrm>
          <a:prstGeom prst="rect">
            <a:avLst/>
          </a:prstGeom>
          <a:noFill/>
          <a:ln>
            <a:noFill/>
          </a:ln>
        </p:spPr>
        <p:txBody>
          <a:bodyPr wrap="square" rtlCol="0">
            <a:spAutoFit/>
          </a:bodyPr>
          <a:lstStyle/>
          <a:p>
            <a:r>
              <a:rPr lang="en-US" sz="1000" dirty="0" err="1"/>
              <a:t>Ca</a:t>
            </a:r>
            <a:r>
              <a:rPr lang="en-US" sz="1000" dirty="0"/>
              <a:t>++</a:t>
            </a:r>
          </a:p>
        </p:txBody>
      </p:sp>
      <p:sp>
        <p:nvSpPr>
          <p:cNvPr id="69" name="TextBox 68"/>
          <p:cNvSpPr txBox="1"/>
          <p:nvPr/>
        </p:nvSpPr>
        <p:spPr>
          <a:xfrm>
            <a:off x="2351248" y="3631580"/>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662571" y="3646178"/>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114238" y="3852418"/>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74915" y="3556250"/>
            <a:ext cx="969252" cy="3110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231616" y="2476355"/>
            <a:ext cx="465723" cy="369332"/>
          </a:xfrm>
          <a:prstGeom prst="rect">
            <a:avLst/>
          </a:prstGeom>
          <a:noFill/>
        </p:spPr>
        <p:txBody>
          <a:bodyPr wrap="square" rtlCol="0">
            <a:spAutoFit/>
          </a:bodyPr>
          <a:lstStyle/>
          <a:p>
            <a:r>
              <a:rPr lang="en-US" dirty="0"/>
              <a:t>VII</a:t>
            </a:r>
          </a:p>
        </p:txBody>
      </p:sp>
      <p:sp>
        <p:nvSpPr>
          <p:cNvPr id="96" name="TextBox 95"/>
          <p:cNvSpPr txBox="1"/>
          <p:nvPr/>
        </p:nvSpPr>
        <p:spPr>
          <a:xfrm>
            <a:off x="5147241" y="3236030"/>
            <a:ext cx="675171"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76951" y="2883790"/>
            <a:ext cx="477103" cy="276999"/>
          </a:xfrm>
          <a:prstGeom prst="rect">
            <a:avLst/>
          </a:prstGeom>
          <a:noFill/>
        </p:spPr>
        <p:txBody>
          <a:bodyPr wrap="square" rtlCol="0">
            <a:spAutoFit/>
          </a:bodyPr>
          <a:lstStyle/>
          <a:p>
            <a:r>
              <a:rPr lang="en-US" sz="1200" dirty="0"/>
              <a:t>TF</a:t>
            </a:r>
          </a:p>
        </p:txBody>
      </p:sp>
      <p:sp>
        <p:nvSpPr>
          <p:cNvPr id="98" name="TextBox 97"/>
          <p:cNvSpPr txBox="1"/>
          <p:nvPr/>
        </p:nvSpPr>
        <p:spPr>
          <a:xfrm>
            <a:off x="5563282" y="3816248"/>
            <a:ext cx="526855" cy="369332"/>
          </a:xfrm>
          <a:prstGeom prst="rect">
            <a:avLst/>
          </a:prstGeom>
          <a:noFill/>
        </p:spPr>
        <p:txBody>
          <a:bodyPr wrap="square" rtlCol="0">
            <a:spAutoFit/>
          </a:bodyPr>
          <a:lstStyle/>
          <a:p>
            <a:r>
              <a:rPr lang="en-US" dirty="0" err="1"/>
              <a:t>Xa</a:t>
            </a:r>
            <a:endParaRPr lang="en-US" dirty="0"/>
          </a:p>
        </p:txBody>
      </p:sp>
      <p:sp>
        <p:nvSpPr>
          <p:cNvPr id="99" name="TextBox 98"/>
          <p:cNvSpPr txBox="1"/>
          <p:nvPr/>
        </p:nvSpPr>
        <p:spPr>
          <a:xfrm>
            <a:off x="4975261" y="3816247"/>
            <a:ext cx="285575" cy="369332"/>
          </a:xfrm>
          <a:prstGeom prst="rect">
            <a:avLst/>
          </a:prstGeom>
          <a:noFill/>
        </p:spPr>
        <p:txBody>
          <a:bodyPr wrap="square" rtlCol="0">
            <a:spAutoFit/>
          </a:bodyPr>
          <a:lstStyle/>
          <a:p>
            <a:r>
              <a:rPr lang="en-US" dirty="0"/>
              <a:t>X</a:t>
            </a:r>
          </a:p>
        </p:txBody>
      </p:sp>
      <p:sp>
        <p:nvSpPr>
          <p:cNvPr id="100" name="U-Turn Arrow 99"/>
          <p:cNvSpPr/>
          <p:nvPr/>
        </p:nvSpPr>
        <p:spPr>
          <a:xfrm>
            <a:off x="5118049" y="3621574"/>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5175412" y="3629203"/>
            <a:ext cx="714843" cy="246221"/>
          </a:xfrm>
          <a:prstGeom prst="rect">
            <a:avLst/>
          </a:prstGeom>
          <a:noFill/>
          <a:ln>
            <a:noFill/>
          </a:ln>
        </p:spPr>
        <p:txBody>
          <a:bodyPr wrap="square" rtlCol="0">
            <a:spAutoFit/>
          </a:bodyPr>
          <a:lstStyle/>
          <a:p>
            <a:r>
              <a:rPr lang="en-US" sz="1000" dirty="0" err="1"/>
              <a:t>Ca</a:t>
            </a:r>
            <a:r>
              <a:rPr lang="en-US" sz="1000" dirty="0"/>
              <a:t>++</a:t>
            </a:r>
          </a:p>
        </p:txBody>
      </p:sp>
      <p:cxnSp>
        <p:nvCxnSpPr>
          <p:cNvPr id="102" name="Straight Arrow Connector 101"/>
          <p:cNvCxnSpPr/>
          <p:nvPr/>
        </p:nvCxnSpPr>
        <p:spPr>
          <a:xfrm>
            <a:off x="5382375" y="2830156"/>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636088"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87791"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92994" y="4594672"/>
            <a:ext cx="1951197" cy="369332"/>
          </a:xfrm>
          <a:prstGeom prst="rect">
            <a:avLst/>
          </a:prstGeom>
          <a:noFill/>
        </p:spPr>
        <p:txBody>
          <a:bodyPr wrap="square" rtlCol="0">
            <a:spAutoFit/>
          </a:bodyPr>
          <a:lstStyle/>
          <a:p>
            <a:r>
              <a:rPr lang="en-US" dirty="0"/>
              <a:t>Prothrombin (II)</a:t>
            </a:r>
          </a:p>
        </p:txBody>
      </p:sp>
      <p:cxnSp>
        <p:nvCxnSpPr>
          <p:cNvPr id="107" name="Straight Arrow Connector 106"/>
          <p:cNvCxnSpPr>
            <a:cxnSpLocks/>
          </p:cNvCxnSpPr>
          <p:nvPr/>
        </p:nvCxnSpPr>
        <p:spPr>
          <a:xfrm>
            <a:off x="4577936" y="4799417"/>
            <a:ext cx="16312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249456" y="4585822"/>
            <a:ext cx="171344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824948" y="4973377"/>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86761" y="5340534"/>
            <a:ext cx="1564115"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556764" y="5525200"/>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224928" y="5340534"/>
            <a:ext cx="998808" cy="369332"/>
          </a:xfrm>
          <a:prstGeom prst="rect">
            <a:avLst/>
          </a:prstGeom>
          <a:noFill/>
        </p:spPr>
        <p:txBody>
          <a:bodyPr wrap="square" rtlCol="0">
            <a:spAutoFit/>
          </a:bodyPr>
          <a:lstStyle/>
          <a:p>
            <a:r>
              <a:rPr lang="en-US" dirty="0"/>
              <a:t>Fibrin</a:t>
            </a:r>
          </a:p>
        </p:txBody>
      </p:sp>
      <p:cxnSp>
        <p:nvCxnSpPr>
          <p:cNvPr id="114" name="Straight Arrow Connector 113"/>
          <p:cNvCxnSpPr>
            <a:cxnSpLocks/>
          </p:cNvCxnSpPr>
          <p:nvPr/>
        </p:nvCxnSpPr>
        <p:spPr>
          <a:xfrm>
            <a:off x="7915275" y="4781550"/>
            <a:ext cx="5619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71787" y="4239214"/>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721164" y="4609950"/>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71788" y="5709866"/>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517484" y="570986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94250" y="6137305"/>
            <a:ext cx="2162887" cy="369332"/>
          </a:xfrm>
          <a:prstGeom prst="rect">
            <a:avLst/>
          </a:prstGeom>
          <a:noFill/>
        </p:spPr>
        <p:txBody>
          <a:bodyPr wrap="square" rtlCol="0">
            <a:spAutoFit/>
          </a:bodyPr>
          <a:lstStyle/>
          <a:p>
            <a:r>
              <a:rPr lang="en-US" dirty="0"/>
              <a:t>Cross-linked fibrin</a:t>
            </a:r>
          </a:p>
        </p:txBody>
      </p:sp>
      <p:cxnSp>
        <p:nvCxnSpPr>
          <p:cNvPr id="122" name="Straight Arrow Connector 121"/>
          <p:cNvCxnSpPr>
            <a:cxnSpLocks/>
          </p:cNvCxnSpPr>
          <p:nvPr/>
        </p:nvCxnSpPr>
        <p:spPr>
          <a:xfrm flipH="1">
            <a:off x="7616133" y="5909921"/>
            <a:ext cx="74681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808203" y="4216490"/>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90020" y="4215707"/>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100358" y="4435071"/>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83886" y="4091952"/>
            <a:ext cx="1747047"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832445" y="4033955"/>
            <a:ext cx="1057291"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204723" y="3909876"/>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04723" y="4215709"/>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p:txBody>
          <a:bodyPr/>
          <a:lstStyle/>
          <a:p>
            <a:r>
              <a:rPr lang="en-US" dirty="0"/>
              <a:t>Classical Coagulation Cascade</a:t>
            </a:r>
          </a:p>
        </p:txBody>
      </p:sp>
      <p:sp>
        <p:nvSpPr>
          <p:cNvPr id="140" name="TextBox 139"/>
          <p:cNvSpPr txBox="1"/>
          <p:nvPr/>
        </p:nvSpPr>
        <p:spPr>
          <a:xfrm>
            <a:off x="4947137" y="4508357"/>
            <a:ext cx="740831" cy="246221"/>
          </a:xfrm>
          <a:prstGeom prst="rect">
            <a:avLst/>
          </a:prstGeom>
          <a:noFill/>
        </p:spPr>
        <p:txBody>
          <a:bodyPr wrap="square" rtlCol="0">
            <a:spAutoFit/>
          </a:bodyPr>
          <a:lstStyle/>
          <a:p>
            <a:r>
              <a:rPr lang="en-US" sz="1000" dirty="0" err="1"/>
              <a:t>Ca</a:t>
            </a:r>
            <a:r>
              <a:rPr lang="en-US" sz="1000" dirty="0"/>
              <a:t>++</a:t>
            </a:r>
          </a:p>
        </p:txBody>
      </p:sp>
      <p:sp>
        <p:nvSpPr>
          <p:cNvPr id="3" name="Rectangle 2"/>
          <p:cNvSpPr/>
          <p:nvPr/>
        </p:nvSpPr>
        <p:spPr>
          <a:xfrm>
            <a:off x="7699862" y="784081"/>
            <a:ext cx="4014211" cy="132370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PK=</a:t>
            </a:r>
            <a:r>
              <a:rPr lang="en-US" sz="1600" dirty="0" err="1">
                <a:solidFill>
                  <a:schemeClr val="tx1"/>
                </a:solidFill>
              </a:rPr>
              <a:t>Prekallikrein</a:t>
            </a:r>
            <a:endParaRPr lang="en-US" sz="1600" dirty="0">
              <a:solidFill>
                <a:schemeClr val="tx1"/>
              </a:solidFill>
            </a:endParaRPr>
          </a:p>
          <a:p>
            <a:r>
              <a:rPr lang="en-US" sz="1600" dirty="0">
                <a:solidFill>
                  <a:schemeClr val="tx1"/>
                </a:solidFill>
              </a:rPr>
              <a:t>K=</a:t>
            </a:r>
            <a:r>
              <a:rPr lang="en-US" sz="1600" dirty="0" err="1">
                <a:solidFill>
                  <a:schemeClr val="tx1"/>
                </a:solidFill>
              </a:rPr>
              <a:t>Kallikrein</a:t>
            </a:r>
            <a:endParaRPr lang="en-US" sz="1600" dirty="0">
              <a:solidFill>
                <a:schemeClr val="tx1"/>
              </a:solidFill>
            </a:endParaRPr>
          </a:p>
          <a:p>
            <a:r>
              <a:rPr lang="en-US" sz="1600" dirty="0">
                <a:solidFill>
                  <a:schemeClr val="tx1"/>
                </a:solidFill>
              </a:rPr>
              <a:t>HMWK=High molecular weight </a:t>
            </a:r>
            <a:r>
              <a:rPr lang="en-US" sz="1600" dirty="0" err="1">
                <a:solidFill>
                  <a:schemeClr val="tx1"/>
                </a:solidFill>
              </a:rPr>
              <a:t>kininogen</a:t>
            </a:r>
            <a:endParaRPr lang="en-US" sz="1600" dirty="0">
              <a:solidFill>
                <a:schemeClr val="tx1"/>
              </a:solidFill>
            </a:endParaRPr>
          </a:p>
          <a:p>
            <a:r>
              <a:rPr lang="en-US" sz="1600" dirty="0">
                <a:solidFill>
                  <a:schemeClr val="tx1"/>
                </a:solidFill>
              </a:rPr>
              <a:t>TF=Tissue factor</a:t>
            </a:r>
          </a:p>
          <a:p>
            <a:r>
              <a:rPr lang="en-US" sz="1600" dirty="0" err="1">
                <a:solidFill>
                  <a:schemeClr val="tx1"/>
                </a:solidFill>
              </a:rPr>
              <a:t>Ca</a:t>
            </a:r>
            <a:r>
              <a:rPr lang="en-US" sz="1600" dirty="0">
                <a:solidFill>
                  <a:schemeClr val="tx1"/>
                </a:solidFill>
              </a:rPr>
              <a:t>++=Calcium</a:t>
            </a:r>
          </a:p>
        </p:txBody>
      </p:sp>
      <p:sp>
        <p:nvSpPr>
          <p:cNvPr id="11" name="Rounded Rectangle 10">
            <a:extLst>
              <a:ext uri="{FF2B5EF4-FFF2-40B4-BE49-F238E27FC236}">
                <a16:creationId xmlns:a16="http://schemas.microsoft.com/office/drawing/2014/main" id="{53FF7739-878A-9043-924F-D81AF997B291}"/>
              </a:ext>
            </a:extLst>
          </p:cNvPr>
          <p:cNvSpPr/>
          <p:nvPr/>
        </p:nvSpPr>
        <p:spPr>
          <a:xfrm>
            <a:off x="402232" y="2875308"/>
            <a:ext cx="2154705" cy="364844"/>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Warfarin</a:t>
            </a:r>
          </a:p>
        </p:txBody>
      </p:sp>
      <p:sp>
        <p:nvSpPr>
          <p:cNvPr id="12" name="Rectangle 11">
            <a:extLst>
              <a:ext uri="{FF2B5EF4-FFF2-40B4-BE49-F238E27FC236}">
                <a16:creationId xmlns:a16="http://schemas.microsoft.com/office/drawing/2014/main" id="{F0510C73-5217-B045-9AB6-3E29EC109111}"/>
              </a:ext>
            </a:extLst>
          </p:cNvPr>
          <p:cNvSpPr/>
          <p:nvPr/>
        </p:nvSpPr>
        <p:spPr>
          <a:xfrm>
            <a:off x="3466177" y="3373051"/>
            <a:ext cx="311739" cy="27125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66" name="Rectangle 65">
            <a:extLst>
              <a:ext uri="{FF2B5EF4-FFF2-40B4-BE49-F238E27FC236}">
                <a16:creationId xmlns:a16="http://schemas.microsoft.com/office/drawing/2014/main" id="{227E6B55-8C53-C747-B581-729D1471011D}"/>
              </a:ext>
            </a:extLst>
          </p:cNvPr>
          <p:cNvSpPr/>
          <p:nvPr/>
        </p:nvSpPr>
        <p:spPr>
          <a:xfrm>
            <a:off x="3816870" y="3870781"/>
            <a:ext cx="332954" cy="2326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72" name="Rectangle 71">
            <a:extLst>
              <a:ext uri="{FF2B5EF4-FFF2-40B4-BE49-F238E27FC236}">
                <a16:creationId xmlns:a16="http://schemas.microsoft.com/office/drawing/2014/main" id="{A5181FAA-520F-B248-97EB-0ABD557C642F}"/>
              </a:ext>
            </a:extLst>
          </p:cNvPr>
          <p:cNvSpPr/>
          <p:nvPr/>
        </p:nvSpPr>
        <p:spPr>
          <a:xfrm>
            <a:off x="2823178" y="4610100"/>
            <a:ext cx="1719134" cy="3429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74" name="Rectangle 73">
            <a:extLst>
              <a:ext uri="{FF2B5EF4-FFF2-40B4-BE49-F238E27FC236}">
                <a16:creationId xmlns:a16="http://schemas.microsoft.com/office/drawing/2014/main" id="{5071C96D-39DF-5E4A-8E08-5C2547723801}"/>
              </a:ext>
            </a:extLst>
          </p:cNvPr>
          <p:cNvSpPr/>
          <p:nvPr/>
        </p:nvSpPr>
        <p:spPr>
          <a:xfrm>
            <a:off x="5258851" y="2494349"/>
            <a:ext cx="417635" cy="31373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0373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1703" y="1354131"/>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3335368" y="1354131"/>
            <a:ext cx="697368" cy="369332"/>
          </a:xfrm>
          <a:prstGeom prst="rect">
            <a:avLst/>
          </a:prstGeom>
          <a:noFill/>
        </p:spPr>
        <p:txBody>
          <a:bodyPr wrap="square" rtlCol="0">
            <a:spAutoFit/>
          </a:bodyPr>
          <a:lstStyle/>
          <a:p>
            <a:r>
              <a:rPr lang="en-US" dirty="0"/>
              <a:t>PK</a:t>
            </a:r>
          </a:p>
        </p:txBody>
      </p:sp>
      <p:sp>
        <p:nvSpPr>
          <p:cNvPr id="6" name="TextBox 5"/>
          <p:cNvSpPr txBox="1"/>
          <p:nvPr/>
        </p:nvSpPr>
        <p:spPr>
          <a:xfrm>
            <a:off x="2789883" y="1302588"/>
            <a:ext cx="656864" cy="246221"/>
          </a:xfrm>
          <a:prstGeom prst="rect">
            <a:avLst/>
          </a:prstGeom>
          <a:noFill/>
        </p:spPr>
        <p:txBody>
          <a:bodyPr wrap="square" rtlCol="0">
            <a:spAutoFit/>
          </a:bodyPr>
          <a:lstStyle/>
          <a:p>
            <a:r>
              <a:rPr lang="en-US" sz="1000" dirty="0"/>
              <a:t>HMWK</a:t>
            </a:r>
          </a:p>
        </p:txBody>
      </p:sp>
      <p:sp>
        <p:nvSpPr>
          <p:cNvPr id="7" name="TextBox 6"/>
          <p:cNvSpPr txBox="1"/>
          <p:nvPr/>
        </p:nvSpPr>
        <p:spPr>
          <a:xfrm>
            <a:off x="2205581" y="2224535"/>
            <a:ext cx="607956"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654691" y="1568166"/>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12507" y="172346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35368" y="2224880"/>
            <a:ext cx="77356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flipV="1">
            <a:off x="2667205" y="2409546"/>
            <a:ext cx="668163"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548284" y="1723465"/>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05234" y="2759362"/>
            <a:ext cx="490133" cy="369332"/>
          </a:xfrm>
          <a:prstGeom prst="rect">
            <a:avLst/>
          </a:prstGeom>
          <a:noFill/>
        </p:spPr>
        <p:txBody>
          <a:bodyPr wrap="square" rtlCol="0">
            <a:spAutoFit/>
          </a:bodyPr>
          <a:lstStyle/>
          <a:p>
            <a:r>
              <a:rPr lang="en-US" dirty="0"/>
              <a:t>XI</a:t>
            </a:r>
          </a:p>
        </p:txBody>
      </p:sp>
      <p:sp>
        <p:nvSpPr>
          <p:cNvPr id="37" name="TextBox 36"/>
          <p:cNvSpPr txBox="1"/>
          <p:nvPr/>
        </p:nvSpPr>
        <p:spPr>
          <a:xfrm>
            <a:off x="3653271" y="2767200"/>
            <a:ext cx="651644"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73141" y="2593868"/>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401396" y="2548574"/>
            <a:ext cx="653575" cy="246221"/>
          </a:xfrm>
          <a:prstGeom prst="rect">
            <a:avLst/>
          </a:prstGeom>
          <a:noFill/>
          <a:ln>
            <a:noFill/>
          </a:ln>
        </p:spPr>
        <p:txBody>
          <a:bodyPr wrap="square" rtlCol="0">
            <a:spAutoFit/>
          </a:bodyPr>
          <a:lstStyle/>
          <a:p>
            <a:r>
              <a:rPr lang="en-US" sz="1000" dirty="0" err="1"/>
              <a:t>Ca</a:t>
            </a:r>
            <a:r>
              <a:rPr lang="en-US" sz="1000" dirty="0"/>
              <a:t>++</a:t>
            </a:r>
          </a:p>
        </p:txBody>
      </p:sp>
      <p:sp>
        <p:nvSpPr>
          <p:cNvPr id="60" name="TextBox 59"/>
          <p:cNvSpPr txBox="1"/>
          <p:nvPr/>
        </p:nvSpPr>
        <p:spPr>
          <a:xfrm>
            <a:off x="3425414" y="3320492"/>
            <a:ext cx="466353" cy="369332"/>
          </a:xfrm>
          <a:prstGeom prst="rect">
            <a:avLst/>
          </a:prstGeom>
          <a:noFill/>
        </p:spPr>
        <p:txBody>
          <a:bodyPr wrap="square" rtlCol="0">
            <a:spAutoFit/>
          </a:bodyPr>
          <a:lstStyle/>
          <a:p>
            <a:r>
              <a:rPr lang="en-US" dirty="0"/>
              <a:t>IX</a:t>
            </a:r>
          </a:p>
        </p:txBody>
      </p:sp>
      <p:sp>
        <p:nvSpPr>
          <p:cNvPr id="61" name="TextBox 60"/>
          <p:cNvSpPr txBox="1"/>
          <p:nvPr/>
        </p:nvSpPr>
        <p:spPr>
          <a:xfrm>
            <a:off x="4044167" y="3320492"/>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608901" y="3129754"/>
            <a:ext cx="671521" cy="236287"/>
          </a:xfrm>
          <a:prstGeom prst="uturnArrow">
            <a:avLst>
              <a:gd name="adj1" fmla="val 0"/>
              <a:gd name="adj2" fmla="val 25000"/>
              <a:gd name="adj3" fmla="val 26161"/>
              <a:gd name="adj4" fmla="val 73839"/>
              <a:gd name="adj5" fmla="val 100000"/>
            </a:avLst>
          </a:prstGeom>
          <a:solidFill>
            <a:schemeClr val="tx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755633" y="3138863"/>
            <a:ext cx="789812" cy="246221"/>
          </a:xfrm>
          <a:prstGeom prst="rect">
            <a:avLst/>
          </a:prstGeom>
          <a:noFill/>
          <a:ln>
            <a:noFill/>
          </a:ln>
        </p:spPr>
        <p:txBody>
          <a:bodyPr wrap="square" rtlCol="0">
            <a:spAutoFit/>
          </a:bodyPr>
          <a:lstStyle/>
          <a:p>
            <a:r>
              <a:rPr lang="en-US" sz="1000" dirty="0" err="1"/>
              <a:t>Ca</a:t>
            </a:r>
            <a:r>
              <a:rPr lang="en-US" sz="1000" dirty="0"/>
              <a:t>++</a:t>
            </a:r>
          </a:p>
        </p:txBody>
      </p:sp>
      <p:sp>
        <p:nvSpPr>
          <p:cNvPr id="64" name="TextBox 63"/>
          <p:cNvSpPr txBox="1"/>
          <p:nvPr/>
        </p:nvSpPr>
        <p:spPr>
          <a:xfrm>
            <a:off x="3815578" y="3810202"/>
            <a:ext cx="285952" cy="369332"/>
          </a:xfrm>
          <a:prstGeom prst="rect">
            <a:avLst/>
          </a:prstGeom>
          <a:noFill/>
        </p:spPr>
        <p:txBody>
          <a:bodyPr wrap="square" rtlCol="0">
            <a:spAutoFit/>
          </a:bodyPr>
          <a:lstStyle/>
          <a:p>
            <a:r>
              <a:rPr lang="en-US" dirty="0"/>
              <a:t>X</a:t>
            </a:r>
          </a:p>
        </p:txBody>
      </p:sp>
      <p:sp>
        <p:nvSpPr>
          <p:cNvPr id="65" name="TextBox 64"/>
          <p:cNvSpPr txBox="1"/>
          <p:nvPr/>
        </p:nvSpPr>
        <p:spPr>
          <a:xfrm>
            <a:off x="4430932" y="3827586"/>
            <a:ext cx="5162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958368" y="3653775"/>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4086104" y="3631580"/>
            <a:ext cx="577715" cy="246221"/>
          </a:xfrm>
          <a:prstGeom prst="rect">
            <a:avLst/>
          </a:prstGeom>
          <a:noFill/>
          <a:ln>
            <a:noFill/>
          </a:ln>
        </p:spPr>
        <p:txBody>
          <a:bodyPr wrap="square" rtlCol="0">
            <a:spAutoFit/>
          </a:bodyPr>
          <a:lstStyle/>
          <a:p>
            <a:r>
              <a:rPr lang="en-US" sz="1000" dirty="0" err="1"/>
              <a:t>Ca</a:t>
            </a:r>
            <a:r>
              <a:rPr lang="en-US" sz="1000" dirty="0"/>
              <a:t>++</a:t>
            </a:r>
          </a:p>
        </p:txBody>
      </p:sp>
      <p:sp>
        <p:nvSpPr>
          <p:cNvPr id="69" name="TextBox 68"/>
          <p:cNvSpPr txBox="1"/>
          <p:nvPr/>
        </p:nvSpPr>
        <p:spPr>
          <a:xfrm>
            <a:off x="2351248" y="3631580"/>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662571" y="3646178"/>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114238" y="3852418"/>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74915" y="3556250"/>
            <a:ext cx="969252" cy="3110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231616" y="2476355"/>
            <a:ext cx="465723" cy="369332"/>
          </a:xfrm>
          <a:prstGeom prst="rect">
            <a:avLst/>
          </a:prstGeom>
          <a:noFill/>
        </p:spPr>
        <p:txBody>
          <a:bodyPr wrap="square" rtlCol="0">
            <a:spAutoFit/>
          </a:bodyPr>
          <a:lstStyle/>
          <a:p>
            <a:r>
              <a:rPr lang="en-US" dirty="0"/>
              <a:t>VII</a:t>
            </a:r>
          </a:p>
        </p:txBody>
      </p:sp>
      <p:sp>
        <p:nvSpPr>
          <p:cNvPr id="96" name="TextBox 95"/>
          <p:cNvSpPr txBox="1"/>
          <p:nvPr/>
        </p:nvSpPr>
        <p:spPr>
          <a:xfrm>
            <a:off x="5147241" y="3236030"/>
            <a:ext cx="675171"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76951" y="2883790"/>
            <a:ext cx="477103" cy="276999"/>
          </a:xfrm>
          <a:prstGeom prst="rect">
            <a:avLst/>
          </a:prstGeom>
          <a:noFill/>
        </p:spPr>
        <p:txBody>
          <a:bodyPr wrap="square" rtlCol="0">
            <a:spAutoFit/>
          </a:bodyPr>
          <a:lstStyle/>
          <a:p>
            <a:r>
              <a:rPr lang="en-US" sz="1200" dirty="0"/>
              <a:t>TF</a:t>
            </a:r>
          </a:p>
        </p:txBody>
      </p:sp>
      <p:sp>
        <p:nvSpPr>
          <p:cNvPr id="98" name="TextBox 97"/>
          <p:cNvSpPr txBox="1"/>
          <p:nvPr/>
        </p:nvSpPr>
        <p:spPr>
          <a:xfrm>
            <a:off x="5563282" y="3816248"/>
            <a:ext cx="526855" cy="369332"/>
          </a:xfrm>
          <a:prstGeom prst="rect">
            <a:avLst/>
          </a:prstGeom>
          <a:noFill/>
        </p:spPr>
        <p:txBody>
          <a:bodyPr wrap="square" rtlCol="0">
            <a:spAutoFit/>
          </a:bodyPr>
          <a:lstStyle/>
          <a:p>
            <a:r>
              <a:rPr lang="en-US" dirty="0" err="1"/>
              <a:t>Xa</a:t>
            </a:r>
            <a:endParaRPr lang="en-US" dirty="0"/>
          </a:p>
        </p:txBody>
      </p:sp>
      <p:sp>
        <p:nvSpPr>
          <p:cNvPr id="99" name="TextBox 98"/>
          <p:cNvSpPr txBox="1"/>
          <p:nvPr/>
        </p:nvSpPr>
        <p:spPr>
          <a:xfrm>
            <a:off x="4975261" y="3816247"/>
            <a:ext cx="285575" cy="369332"/>
          </a:xfrm>
          <a:prstGeom prst="rect">
            <a:avLst/>
          </a:prstGeom>
          <a:noFill/>
        </p:spPr>
        <p:txBody>
          <a:bodyPr wrap="square" rtlCol="0">
            <a:spAutoFit/>
          </a:bodyPr>
          <a:lstStyle/>
          <a:p>
            <a:r>
              <a:rPr lang="en-US" dirty="0"/>
              <a:t>X</a:t>
            </a:r>
          </a:p>
        </p:txBody>
      </p:sp>
      <p:sp>
        <p:nvSpPr>
          <p:cNvPr id="100" name="U-Turn Arrow 99"/>
          <p:cNvSpPr/>
          <p:nvPr/>
        </p:nvSpPr>
        <p:spPr>
          <a:xfrm>
            <a:off x="5118049" y="3621574"/>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5175412" y="3629203"/>
            <a:ext cx="714843" cy="246221"/>
          </a:xfrm>
          <a:prstGeom prst="rect">
            <a:avLst/>
          </a:prstGeom>
          <a:noFill/>
          <a:ln>
            <a:noFill/>
          </a:ln>
        </p:spPr>
        <p:txBody>
          <a:bodyPr wrap="square" rtlCol="0">
            <a:spAutoFit/>
          </a:bodyPr>
          <a:lstStyle/>
          <a:p>
            <a:r>
              <a:rPr lang="en-US" sz="1000" dirty="0" err="1"/>
              <a:t>Ca</a:t>
            </a:r>
            <a:r>
              <a:rPr lang="en-US" sz="1000" dirty="0"/>
              <a:t>++</a:t>
            </a:r>
          </a:p>
        </p:txBody>
      </p:sp>
      <p:cxnSp>
        <p:nvCxnSpPr>
          <p:cNvPr id="102" name="Straight Arrow Connector 101"/>
          <p:cNvCxnSpPr/>
          <p:nvPr/>
        </p:nvCxnSpPr>
        <p:spPr>
          <a:xfrm>
            <a:off x="5382375" y="2830156"/>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636088"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87791"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92994" y="4594672"/>
            <a:ext cx="1951197" cy="369332"/>
          </a:xfrm>
          <a:prstGeom prst="rect">
            <a:avLst/>
          </a:prstGeom>
          <a:noFill/>
        </p:spPr>
        <p:txBody>
          <a:bodyPr wrap="square" rtlCol="0">
            <a:spAutoFit/>
          </a:bodyPr>
          <a:lstStyle/>
          <a:p>
            <a:r>
              <a:rPr lang="en-US" dirty="0"/>
              <a:t>Prothrombin (II)</a:t>
            </a:r>
          </a:p>
        </p:txBody>
      </p:sp>
      <p:cxnSp>
        <p:nvCxnSpPr>
          <p:cNvPr id="107" name="Straight Arrow Connector 106"/>
          <p:cNvCxnSpPr>
            <a:cxnSpLocks/>
          </p:cNvCxnSpPr>
          <p:nvPr/>
        </p:nvCxnSpPr>
        <p:spPr>
          <a:xfrm>
            <a:off x="4577936" y="4799417"/>
            <a:ext cx="16312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249456" y="4585822"/>
            <a:ext cx="171344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824948" y="4973377"/>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86761" y="5340534"/>
            <a:ext cx="1564115"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556764" y="5525200"/>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224928" y="5340534"/>
            <a:ext cx="998808" cy="369332"/>
          </a:xfrm>
          <a:prstGeom prst="rect">
            <a:avLst/>
          </a:prstGeom>
          <a:noFill/>
        </p:spPr>
        <p:txBody>
          <a:bodyPr wrap="square" rtlCol="0">
            <a:spAutoFit/>
          </a:bodyPr>
          <a:lstStyle/>
          <a:p>
            <a:r>
              <a:rPr lang="en-US" dirty="0"/>
              <a:t>Fibrin</a:t>
            </a:r>
          </a:p>
        </p:txBody>
      </p:sp>
      <p:cxnSp>
        <p:nvCxnSpPr>
          <p:cNvPr id="114" name="Straight Arrow Connector 113"/>
          <p:cNvCxnSpPr>
            <a:cxnSpLocks/>
          </p:cNvCxnSpPr>
          <p:nvPr/>
        </p:nvCxnSpPr>
        <p:spPr>
          <a:xfrm>
            <a:off x="7915275" y="4781550"/>
            <a:ext cx="5619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71787" y="4239214"/>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721164" y="4609950"/>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71788" y="5709866"/>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517484" y="570986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94250" y="6137305"/>
            <a:ext cx="2162887" cy="369332"/>
          </a:xfrm>
          <a:prstGeom prst="rect">
            <a:avLst/>
          </a:prstGeom>
          <a:noFill/>
        </p:spPr>
        <p:txBody>
          <a:bodyPr wrap="square" rtlCol="0">
            <a:spAutoFit/>
          </a:bodyPr>
          <a:lstStyle/>
          <a:p>
            <a:r>
              <a:rPr lang="en-US" dirty="0"/>
              <a:t>Cross-linked fibrin</a:t>
            </a:r>
          </a:p>
        </p:txBody>
      </p:sp>
      <p:cxnSp>
        <p:nvCxnSpPr>
          <p:cNvPr id="122" name="Straight Arrow Connector 121"/>
          <p:cNvCxnSpPr>
            <a:cxnSpLocks/>
          </p:cNvCxnSpPr>
          <p:nvPr/>
        </p:nvCxnSpPr>
        <p:spPr>
          <a:xfrm flipH="1">
            <a:off x="7616133" y="5909921"/>
            <a:ext cx="74681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808203" y="4216490"/>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90020" y="4215707"/>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100358" y="4435071"/>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83886" y="4091952"/>
            <a:ext cx="1747047"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832445" y="4033955"/>
            <a:ext cx="1057291"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204723" y="3909876"/>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04723" y="4215709"/>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p:txBody>
          <a:bodyPr/>
          <a:lstStyle/>
          <a:p>
            <a:r>
              <a:rPr lang="en-US" dirty="0"/>
              <a:t>Classical Coagulation Cascade</a:t>
            </a:r>
          </a:p>
        </p:txBody>
      </p:sp>
      <p:sp>
        <p:nvSpPr>
          <p:cNvPr id="140" name="TextBox 139"/>
          <p:cNvSpPr txBox="1"/>
          <p:nvPr/>
        </p:nvSpPr>
        <p:spPr>
          <a:xfrm>
            <a:off x="4947137" y="4508357"/>
            <a:ext cx="740831" cy="246221"/>
          </a:xfrm>
          <a:prstGeom prst="rect">
            <a:avLst/>
          </a:prstGeom>
          <a:noFill/>
        </p:spPr>
        <p:txBody>
          <a:bodyPr wrap="square" rtlCol="0">
            <a:spAutoFit/>
          </a:bodyPr>
          <a:lstStyle/>
          <a:p>
            <a:r>
              <a:rPr lang="en-US" sz="1000" dirty="0" err="1"/>
              <a:t>Ca</a:t>
            </a:r>
            <a:r>
              <a:rPr lang="en-US" sz="1000" dirty="0"/>
              <a:t>++</a:t>
            </a:r>
          </a:p>
        </p:txBody>
      </p:sp>
      <p:sp>
        <p:nvSpPr>
          <p:cNvPr id="3" name="Rectangle 2"/>
          <p:cNvSpPr/>
          <p:nvPr/>
        </p:nvSpPr>
        <p:spPr>
          <a:xfrm>
            <a:off x="7699862" y="784081"/>
            <a:ext cx="4014211" cy="132370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PK=</a:t>
            </a:r>
            <a:r>
              <a:rPr lang="en-US" sz="1600" dirty="0" err="1">
                <a:solidFill>
                  <a:schemeClr val="tx1"/>
                </a:solidFill>
              </a:rPr>
              <a:t>Prekallikrein</a:t>
            </a:r>
            <a:endParaRPr lang="en-US" sz="1600" dirty="0">
              <a:solidFill>
                <a:schemeClr val="tx1"/>
              </a:solidFill>
            </a:endParaRPr>
          </a:p>
          <a:p>
            <a:r>
              <a:rPr lang="en-US" sz="1600" dirty="0">
                <a:solidFill>
                  <a:schemeClr val="tx1"/>
                </a:solidFill>
              </a:rPr>
              <a:t>K=</a:t>
            </a:r>
            <a:r>
              <a:rPr lang="en-US" sz="1600" dirty="0" err="1">
                <a:solidFill>
                  <a:schemeClr val="tx1"/>
                </a:solidFill>
              </a:rPr>
              <a:t>Kallikrein</a:t>
            </a:r>
            <a:endParaRPr lang="en-US" sz="1600" dirty="0">
              <a:solidFill>
                <a:schemeClr val="tx1"/>
              </a:solidFill>
            </a:endParaRPr>
          </a:p>
          <a:p>
            <a:r>
              <a:rPr lang="en-US" sz="1600" dirty="0">
                <a:solidFill>
                  <a:schemeClr val="tx1"/>
                </a:solidFill>
              </a:rPr>
              <a:t>HMWK=High molecular weight </a:t>
            </a:r>
            <a:r>
              <a:rPr lang="en-US" sz="1600" dirty="0" err="1">
                <a:solidFill>
                  <a:schemeClr val="tx1"/>
                </a:solidFill>
              </a:rPr>
              <a:t>kininogen</a:t>
            </a:r>
            <a:endParaRPr lang="en-US" sz="1600" dirty="0">
              <a:solidFill>
                <a:schemeClr val="tx1"/>
              </a:solidFill>
            </a:endParaRPr>
          </a:p>
          <a:p>
            <a:r>
              <a:rPr lang="en-US" sz="1600" dirty="0">
                <a:solidFill>
                  <a:schemeClr val="tx1"/>
                </a:solidFill>
              </a:rPr>
              <a:t>TF=Tissue factor</a:t>
            </a:r>
          </a:p>
          <a:p>
            <a:r>
              <a:rPr lang="en-US" sz="1600" dirty="0" err="1">
                <a:solidFill>
                  <a:schemeClr val="tx1"/>
                </a:solidFill>
              </a:rPr>
              <a:t>Ca</a:t>
            </a:r>
            <a:r>
              <a:rPr lang="en-US" sz="1600" dirty="0">
                <a:solidFill>
                  <a:schemeClr val="tx1"/>
                </a:solidFill>
              </a:rPr>
              <a:t>++=Calcium</a:t>
            </a:r>
          </a:p>
        </p:txBody>
      </p:sp>
      <p:sp>
        <p:nvSpPr>
          <p:cNvPr id="75" name="Rounded Rectangle 74">
            <a:extLst>
              <a:ext uri="{FF2B5EF4-FFF2-40B4-BE49-F238E27FC236}">
                <a16:creationId xmlns:a16="http://schemas.microsoft.com/office/drawing/2014/main" id="{78D7FBBE-7AC9-3D47-A305-3257F9CFE96D}"/>
              </a:ext>
            </a:extLst>
          </p:cNvPr>
          <p:cNvSpPr/>
          <p:nvPr/>
        </p:nvSpPr>
        <p:spPr>
          <a:xfrm>
            <a:off x="7368763" y="2573235"/>
            <a:ext cx="2913287" cy="1445155"/>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Rivaroxaban Apixaban </a:t>
            </a:r>
          </a:p>
          <a:p>
            <a:pPr algn="ctr"/>
            <a:r>
              <a:rPr lang="en-US" sz="2400" dirty="0">
                <a:solidFill>
                  <a:schemeClr val="tx1"/>
                </a:solidFill>
              </a:rPr>
              <a:t>Edoxaban Betrixaban</a:t>
            </a:r>
          </a:p>
        </p:txBody>
      </p:sp>
      <p:sp>
        <p:nvSpPr>
          <p:cNvPr id="76" name="Rectangle 75">
            <a:extLst>
              <a:ext uri="{FF2B5EF4-FFF2-40B4-BE49-F238E27FC236}">
                <a16:creationId xmlns:a16="http://schemas.microsoft.com/office/drawing/2014/main" id="{D8D85A1D-A5B4-0743-9041-FB9FC3BFF6FC}"/>
              </a:ext>
            </a:extLst>
          </p:cNvPr>
          <p:cNvSpPr/>
          <p:nvPr/>
        </p:nvSpPr>
        <p:spPr>
          <a:xfrm>
            <a:off x="5611764" y="3882898"/>
            <a:ext cx="369182" cy="26159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205302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1703" y="1354131"/>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3335368" y="1354131"/>
            <a:ext cx="697368" cy="369332"/>
          </a:xfrm>
          <a:prstGeom prst="rect">
            <a:avLst/>
          </a:prstGeom>
          <a:noFill/>
        </p:spPr>
        <p:txBody>
          <a:bodyPr wrap="square" rtlCol="0">
            <a:spAutoFit/>
          </a:bodyPr>
          <a:lstStyle/>
          <a:p>
            <a:r>
              <a:rPr lang="en-US" dirty="0"/>
              <a:t>PK</a:t>
            </a:r>
          </a:p>
        </p:txBody>
      </p:sp>
      <p:sp>
        <p:nvSpPr>
          <p:cNvPr id="6" name="TextBox 5"/>
          <p:cNvSpPr txBox="1"/>
          <p:nvPr/>
        </p:nvSpPr>
        <p:spPr>
          <a:xfrm>
            <a:off x="2789883" y="1302588"/>
            <a:ext cx="656864" cy="246221"/>
          </a:xfrm>
          <a:prstGeom prst="rect">
            <a:avLst/>
          </a:prstGeom>
          <a:noFill/>
        </p:spPr>
        <p:txBody>
          <a:bodyPr wrap="square" rtlCol="0">
            <a:spAutoFit/>
          </a:bodyPr>
          <a:lstStyle/>
          <a:p>
            <a:r>
              <a:rPr lang="en-US" sz="1000" dirty="0"/>
              <a:t>HMWK</a:t>
            </a:r>
          </a:p>
        </p:txBody>
      </p:sp>
      <p:sp>
        <p:nvSpPr>
          <p:cNvPr id="7" name="TextBox 6"/>
          <p:cNvSpPr txBox="1"/>
          <p:nvPr/>
        </p:nvSpPr>
        <p:spPr>
          <a:xfrm>
            <a:off x="2205581" y="2224535"/>
            <a:ext cx="607956"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654691" y="1568166"/>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12507" y="172346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35368" y="2224880"/>
            <a:ext cx="77356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flipV="1">
            <a:off x="2667205" y="2409546"/>
            <a:ext cx="668163"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548284" y="1723465"/>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05234" y="2759362"/>
            <a:ext cx="490133" cy="369332"/>
          </a:xfrm>
          <a:prstGeom prst="rect">
            <a:avLst/>
          </a:prstGeom>
          <a:noFill/>
        </p:spPr>
        <p:txBody>
          <a:bodyPr wrap="square" rtlCol="0">
            <a:spAutoFit/>
          </a:bodyPr>
          <a:lstStyle/>
          <a:p>
            <a:r>
              <a:rPr lang="en-US" dirty="0"/>
              <a:t>XI</a:t>
            </a:r>
          </a:p>
        </p:txBody>
      </p:sp>
      <p:sp>
        <p:nvSpPr>
          <p:cNvPr id="37" name="TextBox 36"/>
          <p:cNvSpPr txBox="1"/>
          <p:nvPr/>
        </p:nvSpPr>
        <p:spPr>
          <a:xfrm>
            <a:off x="3653271" y="2767200"/>
            <a:ext cx="651644"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73141" y="2593868"/>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401396" y="2548574"/>
            <a:ext cx="653575" cy="246221"/>
          </a:xfrm>
          <a:prstGeom prst="rect">
            <a:avLst/>
          </a:prstGeom>
          <a:noFill/>
          <a:ln>
            <a:noFill/>
          </a:ln>
        </p:spPr>
        <p:txBody>
          <a:bodyPr wrap="square" rtlCol="0">
            <a:spAutoFit/>
          </a:bodyPr>
          <a:lstStyle/>
          <a:p>
            <a:r>
              <a:rPr lang="en-US" sz="1000" dirty="0" err="1"/>
              <a:t>Ca</a:t>
            </a:r>
            <a:r>
              <a:rPr lang="en-US" sz="1000" dirty="0"/>
              <a:t>++</a:t>
            </a:r>
          </a:p>
        </p:txBody>
      </p:sp>
      <p:sp>
        <p:nvSpPr>
          <p:cNvPr id="60" name="TextBox 59"/>
          <p:cNvSpPr txBox="1"/>
          <p:nvPr/>
        </p:nvSpPr>
        <p:spPr>
          <a:xfrm>
            <a:off x="3425414" y="3320492"/>
            <a:ext cx="466353" cy="369332"/>
          </a:xfrm>
          <a:prstGeom prst="rect">
            <a:avLst/>
          </a:prstGeom>
          <a:noFill/>
        </p:spPr>
        <p:txBody>
          <a:bodyPr wrap="square" rtlCol="0">
            <a:spAutoFit/>
          </a:bodyPr>
          <a:lstStyle/>
          <a:p>
            <a:r>
              <a:rPr lang="en-US" dirty="0"/>
              <a:t>IX</a:t>
            </a:r>
          </a:p>
        </p:txBody>
      </p:sp>
      <p:sp>
        <p:nvSpPr>
          <p:cNvPr id="61" name="TextBox 60"/>
          <p:cNvSpPr txBox="1"/>
          <p:nvPr/>
        </p:nvSpPr>
        <p:spPr>
          <a:xfrm>
            <a:off x="4044167" y="3320492"/>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608901" y="3129754"/>
            <a:ext cx="671521" cy="236287"/>
          </a:xfrm>
          <a:prstGeom prst="uturnArrow">
            <a:avLst>
              <a:gd name="adj1" fmla="val 0"/>
              <a:gd name="adj2" fmla="val 25000"/>
              <a:gd name="adj3" fmla="val 26161"/>
              <a:gd name="adj4" fmla="val 73839"/>
              <a:gd name="adj5" fmla="val 100000"/>
            </a:avLst>
          </a:prstGeom>
          <a:solidFill>
            <a:schemeClr val="tx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755633" y="3138863"/>
            <a:ext cx="789812" cy="246221"/>
          </a:xfrm>
          <a:prstGeom prst="rect">
            <a:avLst/>
          </a:prstGeom>
          <a:noFill/>
          <a:ln>
            <a:noFill/>
          </a:ln>
        </p:spPr>
        <p:txBody>
          <a:bodyPr wrap="square" rtlCol="0">
            <a:spAutoFit/>
          </a:bodyPr>
          <a:lstStyle/>
          <a:p>
            <a:r>
              <a:rPr lang="en-US" sz="1000" dirty="0" err="1"/>
              <a:t>Ca</a:t>
            </a:r>
            <a:r>
              <a:rPr lang="en-US" sz="1000" dirty="0"/>
              <a:t>++</a:t>
            </a:r>
          </a:p>
        </p:txBody>
      </p:sp>
      <p:sp>
        <p:nvSpPr>
          <p:cNvPr id="64" name="TextBox 63"/>
          <p:cNvSpPr txBox="1"/>
          <p:nvPr/>
        </p:nvSpPr>
        <p:spPr>
          <a:xfrm>
            <a:off x="3815578" y="3810202"/>
            <a:ext cx="285952" cy="369332"/>
          </a:xfrm>
          <a:prstGeom prst="rect">
            <a:avLst/>
          </a:prstGeom>
          <a:noFill/>
        </p:spPr>
        <p:txBody>
          <a:bodyPr wrap="square" rtlCol="0">
            <a:spAutoFit/>
          </a:bodyPr>
          <a:lstStyle/>
          <a:p>
            <a:r>
              <a:rPr lang="en-US" dirty="0"/>
              <a:t>X</a:t>
            </a:r>
          </a:p>
        </p:txBody>
      </p:sp>
      <p:sp>
        <p:nvSpPr>
          <p:cNvPr id="65" name="TextBox 64"/>
          <p:cNvSpPr txBox="1"/>
          <p:nvPr/>
        </p:nvSpPr>
        <p:spPr>
          <a:xfrm>
            <a:off x="4430932" y="3827586"/>
            <a:ext cx="5162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958368" y="3653775"/>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4086104" y="3631580"/>
            <a:ext cx="577715" cy="246221"/>
          </a:xfrm>
          <a:prstGeom prst="rect">
            <a:avLst/>
          </a:prstGeom>
          <a:noFill/>
          <a:ln>
            <a:noFill/>
          </a:ln>
        </p:spPr>
        <p:txBody>
          <a:bodyPr wrap="square" rtlCol="0">
            <a:spAutoFit/>
          </a:bodyPr>
          <a:lstStyle/>
          <a:p>
            <a:r>
              <a:rPr lang="en-US" sz="1000" dirty="0" err="1"/>
              <a:t>Ca</a:t>
            </a:r>
            <a:r>
              <a:rPr lang="en-US" sz="1000" dirty="0"/>
              <a:t>++</a:t>
            </a:r>
          </a:p>
        </p:txBody>
      </p:sp>
      <p:sp>
        <p:nvSpPr>
          <p:cNvPr id="69" name="TextBox 68"/>
          <p:cNvSpPr txBox="1"/>
          <p:nvPr/>
        </p:nvSpPr>
        <p:spPr>
          <a:xfrm>
            <a:off x="2351248" y="3631580"/>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662571" y="3646178"/>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114238" y="3852418"/>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74915" y="3556250"/>
            <a:ext cx="969252" cy="3110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231616" y="2476355"/>
            <a:ext cx="465723" cy="369332"/>
          </a:xfrm>
          <a:prstGeom prst="rect">
            <a:avLst/>
          </a:prstGeom>
          <a:noFill/>
        </p:spPr>
        <p:txBody>
          <a:bodyPr wrap="square" rtlCol="0">
            <a:spAutoFit/>
          </a:bodyPr>
          <a:lstStyle/>
          <a:p>
            <a:r>
              <a:rPr lang="en-US" dirty="0"/>
              <a:t>VII</a:t>
            </a:r>
          </a:p>
        </p:txBody>
      </p:sp>
      <p:sp>
        <p:nvSpPr>
          <p:cNvPr id="96" name="TextBox 95"/>
          <p:cNvSpPr txBox="1"/>
          <p:nvPr/>
        </p:nvSpPr>
        <p:spPr>
          <a:xfrm>
            <a:off x="5147241" y="3236030"/>
            <a:ext cx="675171"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76951" y="2883790"/>
            <a:ext cx="477103" cy="276999"/>
          </a:xfrm>
          <a:prstGeom prst="rect">
            <a:avLst/>
          </a:prstGeom>
          <a:noFill/>
        </p:spPr>
        <p:txBody>
          <a:bodyPr wrap="square" rtlCol="0">
            <a:spAutoFit/>
          </a:bodyPr>
          <a:lstStyle/>
          <a:p>
            <a:r>
              <a:rPr lang="en-US" sz="1200" dirty="0"/>
              <a:t>TF</a:t>
            </a:r>
          </a:p>
        </p:txBody>
      </p:sp>
      <p:sp>
        <p:nvSpPr>
          <p:cNvPr id="98" name="TextBox 97"/>
          <p:cNvSpPr txBox="1"/>
          <p:nvPr/>
        </p:nvSpPr>
        <p:spPr>
          <a:xfrm>
            <a:off x="5563282" y="3816248"/>
            <a:ext cx="526855" cy="369332"/>
          </a:xfrm>
          <a:prstGeom prst="rect">
            <a:avLst/>
          </a:prstGeom>
          <a:noFill/>
        </p:spPr>
        <p:txBody>
          <a:bodyPr wrap="square" rtlCol="0">
            <a:spAutoFit/>
          </a:bodyPr>
          <a:lstStyle/>
          <a:p>
            <a:r>
              <a:rPr lang="en-US" dirty="0" err="1"/>
              <a:t>Xa</a:t>
            </a:r>
            <a:endParaRPr lang="en-US" dirty="0"/>
          </a:p>
        </p:txBody>
      </p:sp>
      <p:sp>
        <p:nvSpPr>
          <p:cNvPr id="99" name="TextBox 98"/>
          <p:cNvSpPr txBox="1"/>
          <p:nvPr/>
        </p:nvSpPr>
        <p:spPr>
          <a:xfrm>
            <a:off x="4975261" y="3816247"/>
            <a:ext cx="285575" cy="369332"/>
          </a:xfrm>
          <a:prstGeom prst="rect">
            <a:avLst/>
          </a:prstGeom>
          <a:noFill/>
        </p:spPr>
        <p:txBody>
          <a:bodyPr wrap="square" rtlCol="0">
            <a:spAutoFit/>
          </a:bodyPr>
          <a:lstStyle/>
          <a:p>
            <a:r>
              <a:rPr lang="en-US" dirty="0"/>
              <a:t>X</a:t>
            </a:r>
          </a:p>
        </p:txBody>
      </p:sp>
      <p:sp>
        <p:nvSpPr>
          <p:cNvPr id="100" name="U-Turn Arrow 99"/>
          <p:cNvSpPr/>
          <p:nvPr/>
        </p:nvSpPr>
        <p:spPr>
          <a:xfrm>
            <a:off x="5118049" y="3621574"/>
            <a:ext cx="671521" cy="236287"/>
          </a:xfrm>
          <a:prstGeom prst="uturnArrow">
            <a:avLst>
              <a:gd name="adj1" fmla="val 0"/>
              <a:gd name="adj2" fmla="val 25000"/>
              <a:gd name="adj3" fmla="val 26161"/>
              <a:gd name="adj4" fmla="val 73839"/>
              <a:gd name="adj5" fmla="val 100000"/>
            </a:avLst>
          </a:prstGeom>
          <a:solidFill>
            <a:schemeClr val="bg1"/>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5175412" y="3629203"/>
            <a:ext cx="714843" cy="246221"/>
          </a:xfrm>
          <a:prstGeom prst="rect">
            <a:avLst/>
          </a:prstGeom>
          <a:noFill/>
          <a:ln>
            <a:noFill/>
          </a:ln>
        </p:spPr>
        <p:txBody>
          <a:bodyPr wrap="square" rtlCol="0">
            <a:spAutoFit/>
          </a:bodyPr>
          <a:lstStyle/>
          <a:p>
            <a:r>
              <a:rPr lang="en-US" sz="1000" dirty="0" err="1"/>
              <a:t>Ca</a:t>
            </a:r>
            <a:r>
              <a:rPr lang="en-US" sz="1000" dirty="0"/>
              <a:t>++</a:t>
            </a:r>
          </a:p>
        </p:txBody>
      </p:sp>
      <p:cxnSp>
        <p:nvCxnSpPr>
          <p:cNvPr id="102" name="Straight Arrow Connector 101"/>
          <p:cNvCxnSpPr/>
          <p:nvPr/>
        </p:nvCxnSpPr>
        <p:spPr>
          <a:xfrm>
            <a:off x="5382375" y="2830156"/>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636088"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87791" y="418558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92994" y="4594672"/>
            <a:ext cx="1951197" cy="369332"/>
          </a:xfrm>
          <a:prstGeom prst="rect">
            <a:avLst/>
          </a:prstGeom>
          <a:noFill/>
        </p:spPr>
        <p:txBody>
          <a:bodyPr wrap="square" rtlCol="0">
            <a:spAutoFit/>
          </a:bodyPr>
          <a:lstStyle/>
          <a:p>
            <a:r>
              <a:rPr lang="en-US" dirty="0"/>
              <a:t>Prothrombin (II)</a:t>
            </a:r>
          </a:p>
        </p:txBody>
      </p:sp>
      <p:cxnSp>
        <p:nvCxnSpPr>
          <p:cNvPr id="107" name="Straight Arrow Connector 106"/>
          <p:cNvCxnSpPr>
            <a:cxnSpLocks/>
          </p:cNvCxnSpPr>
          <p:nvPr/>
        </p:nvCxnSpPr>
        <p:spPr>
          <a:xfrm>
            <a:off x="4577936" y="4799417"/>
            <a:ext cx="16312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249456" y="4585822"/>
            <a:ext cx="171344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824948" y="4973377"/>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86761" y="5340534"/>
            <a:ext cx="1564115"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556764" y="5525200"/>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224928" y="5340534"/>
            <a:ext cx="998808" cy="369332"/>
          </a:xfrm>
          <a:prstGeom prst="rect">
            <a:avLst/>
          </a:prstGeom>
          <a:noFill/>
        </p:spPr>
        <p:txBody>
          <a:bodyPr wrap="square" rtlCol="0">
            <a:spAutoFit/>
          </a:bodyPr>
          <a:lstStyle/>
          <a:p>
            <a:r>
              <a:rPr lang="en-US" dirty="0"/>
              <a:t>Fibrin</a:t>
            </a:r>
          </a:p>
        </p:txBody>
      </p:sp>
      <p:cxnSp>
        <p:nvCxnSpPr>
          <p:cNvPr id="114" name="Straight Arrow Connector 113"/>
          <p:cNvCxnSpPr>
            <a:cxnSpLocks/>
          </p:cNvCxnSpPr>
          <p:nvPr/>
        </p:nvCxnSpPr>
        <p:spPr>
          <a:xfrm>
            <a:off x="7915275" y="4781550"/>
            <a:ext cx="5619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71787" y="4239214"/>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721164" y="4609950"/>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71788" y="5709866"/>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517484" y="570986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94250" y="6137305"/>
            <a:ext cx="2162887" cy="369332"/>
          </a:xfrm>
          <a:prstGeom prst="rect">
            <a:avLst/>
          </a:prstGeom>
          <a:noFill/>
        </p:spPr>
        <p:txBody>
          <a:bodyPr wrap="square" rtlCol="0">
            <a:spAutoFit/>
          </a:bodyPr>
          <a:lstStyle/>
          <a:p>
            <a:r>
              <a:rPr lang="en-US" dirty="0"/>
              <a:t>Cross-linked fibrin</a:t>
            </a:r>
          </a:p>
        </p:txBody>
      </p:sp>
      <p:cxnSp>
        <p:nvCxnSpPr>
          <p:cNvPr id="122" name="Straight Arrow Connector 121"/>
          <p:cNvCxnSpPr>
            <a:cxnSpLocks/>
          </p:cNvCxnSpPr>
          <p:nvPr/>
        </p:nvCxnSpPr>
        <p:spPr>
          <a:xfrm flipH="1">
            <a:off x="7616133" y="5909921"/>
            <a:ext cx="74681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808203" y="4216490"/>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90020" y="4215707"/>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100358" y="4435071"/>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83886" y="4091952"/>
            <a:ext cx="1747047"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832445" y="4033955"/>
            <a:ext cx="1057291"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204723" y="3909876"/>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04723" y="4215709"/>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p:txBody>
          <a:bodyPr/>
          <a:lstStyle/>
          <a:p>
            <a:r>
              <a:rPr lang="en-US" dirty="0"/>
              <a:t>Classical Coagulation Cascade</a:t>
            </a:r>
          </a:p>
        </p:txBody>
      </p:sp>
      <p:sp>
        <p:nvSpPr>
          <p:cNvPr id="140" name="TextBox 139"/>
          <p:cNvSpPr txBox="1"/>
          <p:nvPr/>
        </p:nvSpPr>
        <p:spPr>
          <a:xfrm>
            <a:off x="4947137" y="4508357"/>
            <a:ext cx="740831" cy="246221"/>
          </a:xfrm>
          <a:prstGeom prst="rect">
            <a:avLst/>
          </a:prstGeom>
          <a:noFill/>
        </p:spPr>
        <p:txBody>
          <a:bodyPr wrap="square" rtlCol="0">
            <a:spAutoFit/>
          </a:bodyPr>
          <a:lstStyle/>
          <a:p>
            <a:r>
              <a:rPr lang="en-US" sz="1000" dirty="0" err="1"/>
              <a:t>Ca</a:t>
            </a:r>
            <a:r>
              <a:rPr lang="en-US" sz="1000" dirty="0"/>
              <a:t>++</a:t>
            </a:r>
          </a:p>
        </p:txBody>
      </p:sp>
      <p:sp>
        <p:nvSpPr>
          <p:cNvPr id="3" name="Rectangle 2"/>
          <p:cNvSpPr/>
          <p:nvPr/>
        </p:nvSpPr>
        <p:spPr>
          <a:xfrm>
            <a:off x="7699862" y="784081"/>
            <a:ext cx="4014211" cy="132370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PK=</a:t>
            </a:r>
            <a:r>
              <a:rPr lang="en-US" sz="1600" dirty="0" err="1">
                <a:solidFill>
                  <a:schemeClr val="tx1"/>
                </a:solidFill>
              </a:rPr>
              <a:t>Prekallikrein</a:t>
            </a:r>
            <a:endParaRPr lang="en-US" sz="1600" dirty="0">
              <a:solidFill>
                <a:schemeClr val="tx1"/>
              </a:solidFill>
            </a:endParaRPr>
          </a:p>
          <a:p>
            <a:r>
              <a:rPr lang="en-US" sz="1600" dirty="0">
                <a:solidFill>
                  <a:schemeClr val="tx1"/>
                </a:solidFill>
              </a:rPr>
              <a:t>K=</a:t>
            </a:r>
            <a:r>
              <a:rPr lang="en-US" sz="1600" dirty="0" err="1">
                <a:solidFill>
                  <a:schemeClr val="tx1"/>
                </a:solidFill>
              </a:rPr>
              <a:t>Kallikrein</a:t>
            </a:r>
            <a:endParaRPr lang="en-US" sz="1600" dirty="0">
              <a:solidFill>
                <a:schemeClr val="tx1"/>
              </a:solidFill>
            </a:endParaRPr>
          </a:p>
          <a:p>
            <a:r>
              <a:rPr lang="en-US" sz="1600" dirty="0">
                <a:solidFill>
                  <a:schemeClr val="tx1"/>
                </a:solidFill>
              </a:rPr>
              <a:t>HMWK=High molecular weight </a:t>
            </a:r>
            <a:r>
              <a:rPr lang="en-US" sz="1600" dirty="0" err="1">
                <a:solidFill>
                  <a:schemeClr val="tx1"/>
                </a:solidFill>
              </a:rPr>
              <a:t>kininogen</a:t>
            </a:r>
            <a:endParaRPr lang="en-US" sz="1600" dirty="0">
              <a:solidFill>
                <a:schemeClr val="tx1"/>
              </a:solidFill>
            </a:endParaRPr>
          </a:p>
          <a:p>
            <a:r>
              <a:rPr lang="en-US" sz="1600" dirty="0">
                <a:solidFill>
                  <a:schemeClr val="tx1"/>
                </a:solidFill>
              </a:rPr>
              <a:t>TF=Tissue factor</a:t>
            </a:r>
          </a:p>
          <a:p>
            <a:r>
              <a:rPr lang="en-US" sz="1600" dirty="0" err="1">
                <a:solidFill>
                  <a:schemeClr val="tx1"/>
                </a:solidFill>
              </a:rPr>
              <a:t>Ca</a:t>
            </a:r>
            <a:r>
              <a:rPr lang="en-US" sz="1600" dirty="0">
                <a:solidFill>
                  <a:schemeClr val="tx1"/>
                </a:solidFill>
              </a:rPr>
              <a:t>++=Calcium</a:t>
            </a:r>
          </a:p>
        </p:txBody>
      </p:sp>
      <p:sp>
        <p:nvSpPr>
          <p:cNvPr id="77" name="Rounded Rectangle 76">
            <a:extLst>
              <a:ext uri="{FF2B5EF4-FFF2-40B4-BE49-F238E27FC236}">
                <a16:creationId xmlns:a16="http://schemas.microsoft.com/office/drawing/2014/main" id="{C80FA6D9-7BF2-6741-811A-8ACE8531E7F7}"/>
              </a:ext>
            </a:extLst>
          </p:cNvPr>
          <p:cNvSpPr/>
          <p:nvPr/>
        </p:nvSpPr>
        <p:spPr>
          <a:xfrm>
            <a:off x="9497738" y="4646856"/>
            <a:ext cx="2154705" cy="364844"/>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Dabigatran</a:t>
            </a:r>
          </a:p>
        </p:txBody>
      </p:sp>
      <p:sp>
        <p:nvSpPr>
          <p:cNvPr id="79" name="Rectangle 78">
            <a:extLst>
              <a:ext uri="{FF2B5EF4-FFF2-40B4-BE49-F238E27FC236}">
                <a16:creationId xmlns:a16="http://schemas.microsoft.com/office/drawing/2014/main" id="{A4E8AB51-6580-DC48-8F42-D06ED05FAA42}"/>
              </a:ext>
            </a:extLst>
          </p:cNvPr>
          <p:cNvSpPr/>
          <p:nvPr/>
        </p:nvSpPr>
        <p:spPr>
          <a:xfrm>
            <a:off x="6259140" y="4610100"/>
            <a:ext cx="1637085" cy="3408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87611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5220B3-E9CB-3F1A-152A-7039682DF532}"/>
              </a:ext>
            </a:extLst>
          </p:cNvPr>
          <p:cNvSpPr>
            <a:spLocks noGrp="1"/>
          </p:cNvSpPr>
          <p:nvPr>
            <p:ph type="ftr" sz="quarter" idx="3"/>
          </p:nvPr>
        </p:nvSpPr>
        <p:spPr/>
        <p:txBody>
          <a:bodyPr/>
          <a:lstStyle/>
          <a:p>
            <a:r>
              <a:rPr lang="it-IT" dirty="0"/>
              <a:t>Male C, et al. </a:t>
            </a:r>
            <a:r>
              <a:rPr lang="it-IT" i="1" dirty="0"/>
              <a:t>Lancet Haematol. </a:t>
            </a:r>
            <a:r>
              <a:rPr lang="it-IT" dirty="0"/>
              <a:t>2020 Jan;7(1):e18-e27. </a:t>
            </a:r>
          </a:p>
        </p:txBody>
      </p:sp>
      <p:grpSp>
        <p:nvGrpSpPr>
          <p:cNvPr id="7" name="Group 6">
            <a:extLst>
              <a:ext uri="{FF2B5EF4-FFF2-40B4-BE49-F238E27FC236}">
                <a16:creationId xmlns:a16="http://schemas.microsoft.com/office/drawing/2014/main" id="{4F2C3309-4093-39F8-1A3D-B62A106A447C}"/>
              </a:ext>
            </a:extLst>
          </p:cNvPr>
          <p:cNvGrpSpPr/>
          <p:nvPr/>
        </p:nvGrpSpPr>
        <p:grpSpPr>
          <a:xfrm>
            <a:off x="994864" y="595106"/>
            <a:ext cx="10202272" cy="5490235"/>
            <a:chOff x="1333499" y="812079"/>
            <a:chExt cx="9525002" cy="5125770"/>
          </a:xfrm>
        </p:grpSpPr>
        <p:sp>
          <p:nvSpPr>
            <p:cNvPr id="6" name="Rectangle 5">
              <a:extLst>
                <a:ext uri="{FF2B5EF4-FFF2-40B4-BE49-F238E27FC236}">
                  <a16:creationId xmlns:a16="http://schemas.microsoft.com/office/drawing/2014/main" id="{C873FBCA-45AD-2E11-05CC-E38FEA393E42}"/>
                </a:ext>
              </a:extLst>
            </p:cNvPr>
            <p:cNvSpPr/>
            <p:nvPr/>
          </p:nvSpPr>
          <p:spPr>
            <a:xfrm>
              <a:off x="1562101" y="920151"/>
              <a:ext cx="9296400" cy="50176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descr="Text, timeline&#10;&#10;Description automatically generated">
              <a:extLst>
                <a:ext uri="{FF2B5EF4-FFF2-40B4-BE49-F238E27FC236}">
                  <a16:creationId xmlns:a16="http://schemas.microsoft.com/office/drawing/2014/main" id="{9E9BC3AF-6D29-48C3-9497-B242EA00BC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Layer>
                  </a14:imgProps>
                </a:ext>
                <a:ext uri="{28A0092B-C50C-407E-A947-70E740481C1C}">
                  <a14:useLocalDpi xmlns:a14="http://schemas.microsoft.com/office/drawing/2010/main" val="0"/>
                </a:ext>
              </a:extLst>
            </a:blip>
            <a:stretch>
              <a:fillRect/>
            </a:stretch>
          </p:blipFill>
          <p:spPr>
            <a:xfrm>
              <a:off x="1333499" y="812079"/>
              <a:ext cx="9296400" cy="4951343"/>
            </a:xfrm>
            <a:prstGeom prst="rect">
              <a:avLst/>
            </a:prstGeom>
            <a:ln w="38100">
              <a:solidFill>
                <a:schemeClr val="bg1"/>
              </a:solidFill>
            </a:ln>
            <a:effectLst>
              <a:outerShdw blurRad="63500" sx="102000" sy="102000" algn="ctr" rotWithShape="0">
                <a:prstClr val="black">
                  <a:alpha val="16000"/>
                </a:prstClr>
              </a:outerShdw>
            </a:effectLst>
          </p:spPr>
        </p:pic>
      </p:grpSp>
    </p:spTree>
    <p:extLst>
      <p:ext uri="{BB962C8B-B14F-4D97-AF65-F5344CB8AC3E}">
        <p14:creationId xmlns:p14="http://schemas.microsoft.com/office/powerpoint/2010/main" val="1407904072"/>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833</Words>
  <Application>Microsoft Office PowerPoint</Application>
  <PresentationFormat>Widescreen</PresentationFormat>
  <Paragraphs>233</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2020 Peds</vt:lpstr>
      <vt:lpstr>Direct Anticoagulants in Children: Application of Clinical Trial Findings in Practice</vt:lpstr>
      <vt:lpstr>Disclaimer</vt:lpstr>
      <vt:lpstr>What Treatment Options Did We Have Before DOACs?</vt:lpstr>
      <vt:lpstr>The Unmet Needs</vt:lpstr>
      <vt:lpstr>Classical Coagulation Cascade</vt:lpstr>
      <vt:lpstr>Classical Coagulation Cascade</vt:lpstr>
      <vt:lpstr>Classical Coagulation Cascade</vt:lpstr>
      <vt:lpstr>Classical Coagulation Cascade</vt:lpstr>
      <vt:lpstr>PowerPoint Presentation</vt:lpstr>
      <vt:lpstr>EINSTEIN-Jr. Phase III Study Design</vt:lpstr>
      <vt:lpstr>Types of Thrombosis by Age</vt:lpstr>
      <vt:lpstr>Risk Factors for Thrombosis by Age</vt:lpstr>
      <vt:lpstr>Efficacy Outcomes</vt:lpstr>
      <vt:lpstr>Safety Assessment</vt:lpstr>
      <vt:lpstr>PowerPoint Presentation</vt:lpstr>
      <vt:lpstr>PowerPoint Presentation</vt:lpstr>
      <vt:lpstr>PowerPoint Presentation</vt:lpstr>
      <vt:lpstr>PowerPoint Presentation</vt:lpstr>
      <vt:lpstr>PowerPoint Presentation</vt:lpstr>
      <vt:lpstr>Idarucizumab</vt:lpstr>
      <vt:lpstr>Andexanet alfa</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2022-06-28T20:55:47Z</dcterms:modified>
</cp:coreProperties>
</file>