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8"/>
  </p:notesMasterIdLst>
  <p:sldIdLst>
    <p:sldId id="262" r:id="rId2"/>
    <p:sldId id="256" r:id="rId3"/>
    <p:sldId id="677" r:id="rId4"/>
    <p:sldId id="678" r:id="rId5"/>
    <p:sldId id="693" r:id="rId6"/>
    <p:sldId id="679" r:id="rId7"/>
    <p:sldId id="680" r:id="rId8"/>
    <p:sldId id="694" r:id="rId9"/>
    <p:sldId id="695" r:id="rId10"/>
    <p:sldId id="681" r:id="rId11"/>
    <p:sldId id="682" r:id="rId12"/>
    <p:sldId id="683" r:id="rId13"/>
    <p:sldId id="643" r:id="rId14"/>
    <p:sldId id="692" r:id="rId15"/>
    <p:sldId id="696" r:id="rId16"/>
    <p:sldId id="69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80" userDrawn="1">
          <p15:clr>
            <a:srgbClr val="A4A3A4"/>
          </p15:clr>
        </p15:guide>
        <p15:guide id="2" pos="3816" userDrawn="1">
          <p15:clr>
            <a:srgbClr val="A4A3A4"/>
          </p15:clr>
        </p15:guide>
        <p15:guide id="3" pos="288" userDrawn="1">
          <p15:clr>
            <a:srgbClr val="A4A3A4"/>
          </p15:clr>
        </p15:guide>
        <p15:guide id="4" orient="horz" pos="103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EDEDE"/>
    <a:srgbClr val="EAEAEA"/>
    <a:srgbClr val="F0F0F0"/>
    <a:srgbClr val="E9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04" autoAdjust="0"/>
    <p:restoredTop sz="95166" autoAdjust="0"/>
  </p:normalViewPr>
  <p:slideViewPr>
    <p:cSldViewPr snapToGrid="0">
      <p:cViewPr varScale="1">
        <p:scale>
          <a:sx n="71" d="100"/>
          <a:sy n="71" d="100"/>
        </p:scale>
        <p:origin x="78" y="1368"/>
      </p:cViewPr>
      <p:guideLst>
        <p:guide orient="horz" pos="3480"/>
        <p:guide pos="3816"/>
        <p:guide pos="288"/>
        <p:guide orient="horz" pos="103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6/16/2022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2C0233-B3A5-4720-A217-20530CDBFDDC}" type="slidenum">
              <a:rPr lang="en-US" smtClean="0"/>
              <a:t>3</a:t>
            </a:fld>
            <a:endParaRPr lang="en-US"/>
          </a:p>
        </p:txBody>
      </p:sp>
    </p:spTree>
    <p:extLst>
      <p:ext uri="{BB962C8B-B14F-4D97-AF65-F5344CB8AC3E}">
        <p14:creationId xmlns:p14="http://schemas.microsoft.com/office/powerpoint/2010/main" val="19424809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12</a:t>
            </a:fld>
            <a:endParaRPr lang="en-US"/>
          </a:p>
        </p:txBody>
      </p:sp>
    </p:spTree>
    <p:extLst>
      <p:ext uri="{BB962C8B-B14F-4D97-AF65-F5344CB8AC3E}">
        <p14:creationId xmlns:p14="http://schemas.microsoft.com/office/powerpoint/2010/main" val="3294933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13</a:t>
            </a:fld>
            <a:endParaRPr lang="en-US"/>
          </a:p>
        </p:txBody>
      </p:sp>
    </p:spTree>
    <p:extLst>
      <p:ext uri="{BB962C8B-B14F-4D97-AF65-F5344CB8AC3E}">
        <p14:creationId xmlns:p14="http://schemas.microsoft.com/office/powerpoint/2010/main" val="37048826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14</a:t>
            </a:fld>
            <a:endParaRPr lang="en-US"/>
          </a:p>
        </p:txBody>
      </p:sp>
    </p:spTree>
    <p:extLst>
      <p:ext uri="{BB962C8B-B14F-4D97-AF65-F5344CB8AC3E}">
        <p14:creationId xmlns:p14="http://schemas.microsoft.com/office/powerpoint/2010/main" val="20690540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15</a:t>
            </a:fld>
            <a:endParaRPr lang="en-US"/>
          </a:p>
        </p:txBody>
      </p:sp>
    </p:spTree>
    <p:extLst>
      <p:ext uri="{BB962C8B-B14F-4D97-AF65-F5344CB8AC3E}">
        <p14:creationId xmlns:p14="http://schemas.microsoft.com/office/powerpoint/2010/main" val="35488289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16</a:t>
            </a:fld>
            <a:endParaRPr lang="en-US"/>
          </a:p>
        </p:txBody>
      </p:sp>
    </p:spTree>
    <p:extLst>
      <p:ext uri="{BB962C8B-B14F-4D97-AF65-F5344CB8AC3E}">
        <p14:creationId xmlns:p14="http://schemas.microsoft.com/office/powerpoint/2010/main" val="2078904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4</a:t>
            </a:fld>
            <a:endParaRPr lang="en-US"/>
          </a:p>
        </p:txBody>
      </p:sp>
    </p:spTree>
    <p:extLst>
      <p:ext uri="{BB962C8B-B14F-4D97-AF65-F5344CB8AC3E}">
        <p14:creationId xmlns:p14="http://schemas.microsoft.com/office/powerpoint/2010/main" val="978955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5</a:t>
            </a:fld>
            <a:endParaRPr lang="en-US"/>
          </a:p>
        </p:txBody>
      </p:sp>
    </p:spTree>
    <p:extLst>
      <p:ext uri="{BB962C8B-B14F-4D97-AF65-F5344CB8AC3E}">
        <p14:creationId xmlns:p14="http://schemas.microsoft.com/office/powerpoint/2010/main" val="886845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6</a:t>
            </a:fld>
            <a:endParaRPr lang="en-US"/>
          </a:p>
        </p:txBody>
      </p:sp>
    </p:spTree>
    <p:extLst>
      <p:ext uri="{BB962C8B-B14F-4D97-AF65-F5344CB8AC3E}">
        <p14:creationId xmlns:p14="http://schemas.microsoft.com/office/powerpoint/2010/main" val="1177168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7</a:t>
            </a:fld>
            <a:endParaRPr lang="en-US"/>
          </a:p>
        </p:txBody>
      </p:sp>
    </p:spTree>
    <p:extLst>
      <p:ext uri="{BB962C8B-B14F-4D97-AF65-F5344CB8AC3E}">
        <p14:creationId xmlns:p14="http://schemas.microsoft.com/office/powerpoint/2010/main" val="3448689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8</a:t>
            </a:fld>
            <a:endParaRPr lang="en-US"/>
          </a:p>
        </p:txBody>
      </p:sp>
    </p:spTree>
    <p:extLst>
      <p:ext uri="{BB962C8B-B14F-4D97-AF65-F5344CB8AC3E}">
        <p14:creationId xmlns:p14="http://schemas.microsoft.com/office/powerpoint/2010/main" val="37102759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9</a:t>
            </a:fld>
            <a:endParaRPr lang="en-US"/>
          </a:p>
        </p:txBody>
      </p:sp>
    </p:spTree>
    <p:extLst>
      <p:ext uri="{BB962C8B-B14F-4D97-AF65-F5344CB8AC3E}">
        <p14:creationId xmlns:p14="http://schemas.microsoft.com/office/powerpoint/2010/main" val="3523259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10</a:t>
            </a:fld>
            <a:endParaRPr lang="en-US"/>
          </a:p>
        </p:txBody>
      </p:sp>
    </p:spTree>
    <p:extLst>
      <p:ext uri="{BB962C8B-B14F-4D97-AF65-F5344CB8AC3E}">
        <p14:creationId xmlns:p14="http://schemas.microsoft.com/office/powerpoint/2010/main" val="42226136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11</a:t>
            </a:fld>
            <a:endParaRPr lang="en-US"/>
          </a:p>
        </p:txBody>
      </p:sp>
    </p:spTree>
    <p:extLst>
      <p:ext uri="{BB962C8B-B14F-4D97-AF65-F5344CB8AC3E}">
        <p14:creationId xmlns:p14="http://schemas.microsoft.com/office/powerpoint/2010/main" val="33366386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05291B8-8CB9-1E0D-738F-06045961A9E4}"/>
              </a:ext>
            </a:extLst>
          </p:cNvPr>
          <p:cNvSpPr>
            <a:spLocks noGrp="1"/>
          </p:cNvSpPr>
          <p:nvPr>
            <p:ph type="title"/>
          </p:nvPr>
        </p:nvSpPr>
        <p:spPr>
          <a:xfrm>
            <a:off x="609600" y="1437686"/>
            <a:ext cx="11156687" cy="2852737"/>
          </a:xfrm>
        </p:spPr>
        <p:txBody>
          <a:bodyPr>
            <a:noAutofit/>
          </a:bodyPr>
          <a:lstStyle/>
          <a:p>
            <a:r>
              <a:rPr lang="en-US" sz="3600" b="1" dirty="0"/>
              <a:t>What Therapeutic Options Are Currently Available for Post- Acute Anticoagulation Therapy To Prevent Recurrent VTE in Pediatric Patients? </a:t>
            </a:r>
            <a:endParaRPr lang="en-US" sz="3600" dirty="0"/>
          </a:p>
        </p:txBody>
      </p:sp>
      <p:sp>
        <p:nvSpPr>
          <p:cNvPr id="3" name="Content Placeholder 2">
            <a:extLst>
              <a:ext uri="{FF2B5EF4-FFF2-40B4-BE49-F238E27FC236}">
                <a16:creationId xmlns:a16="http://schemas.microsoft.com/office/drawing/2014/main" id="{AC1B31C6-B324-4CB2-8DA4-FB54DF27578B}"/>
              </a:ext>
            </a:extLst>
          </p:cNvPr>
          <p:cNvSpPr>
            <a:spLocks noGrp="1"/>
          </p:cNvSpPr>
          <p:nvPr>
            <p:ph type="body" idx="1"/>
          </p:nvPr>
        </p:nvSpPr>
        <p:spPr>
          <a:xfrm>
            <a:off x="609601" y="3969788"/>
            <a:ext cx="10515600" cy="2268537"/>
          </a:xfrm>
        </p:spPr>
        <p:txBody>
          <a:bodyPr>
            <a:normAutofit/>
          </a:bodyPr>
          <a:lstStyle/>
          <a:p>
            <a:pPr marL="0" indent="0" algn="l">
              <a:buNone/>
            </a:pPr>
            <a:r>
              <a:rPr lang="en-US" sz="1800" dirty="0" err="1"/>
              <a:t>Riten</a:t>
            </a:r>
            <a:r>
              <a:rPr lang="en-US" sz="1800" dirty="0"/>
              <a:t> Kumar, MD, MSc</a:t>
            </a:r>
          </a:p>
          <a:p>
            <a:pPr marL="0" indent="0" algn="l">
              <a:buNone/>
            </a:pPr>
            <a:r>
              <a:rPr lang="en-US" sz="1800" dirty="0"/>
              <a:t>Associate Professor of Pediatrics, Harvard Medical School</a:t>
            </a:r>
          </a:p>
          <a:p>
            <a:pPr marL="0" indent="0" algn="l">
              <a:buNone/>
            </a:pPr>
            <a:r>
              <a:rPr lang="en-US" sz="1800" dirty="0"/>
              <a:t>Director, Thrombosis and Anticoagulation Program</a:t>
            </a:r>
          </a:p>
          <a:p>
            <a:pPr marL="0" indent="0" algn="l">
              <a:buNone/>
            </a:pPr>
            <a:r>
              <a:rPr lang="en-US" sz="1800" dirty="0"/>
              <a:t>Dana-Farber/Boston Children’s Cancer and Blood Disorders Center</a:t>
            </a:r>
          </a:p>
          <a:p>
            <a:pPr marL="0" indent="0" algn="l">
              <a:buNone/>
            </a:pPr>
            <a:r>
              <a:rPr lang="en-US" sz="1800" dirty="0"/>
              <a:t>Boston, MA </a:t>
            </a:r>
          </a:p>
        </p:txBody>
      </p:sp>
    </p:spTree>
    <p:extLst>
      <p:ext uri="{BB962C8B-B14F-4D97-AF65-F5344CB8AC3E}">
        <p14:creationId xmlns:p14="http://schemas.microsoft.com/office/powerpoint/2010/main" val="1292093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7C46DB2D-AAE7-9053-D34A-F55662FDD9CC}"/>
              </a:ext>
            </a:extLst>
          </p:cNvPr>
          <p:cNvSpPr>
            <a:spLocks noGrp="1"/>
          </p:cNvSpPr>
          <p:nvPr>
            <p:ph type="ftr" sz="quarter" idx="3"/>
          </p:nvPr>
        </p:nvSpPr>
        <p:spPr/>
        <p:txBody>
          <a:bodyPr/>
          <a:lstStyle/>
          <a:p>
            <a:r>
              <a:rPr lang="en-US" dirty="0" err="1"/>
              <a:t>Klaassen</a:t>
            </a:r>
            <a:r>
              <a:rPr lang="en-US" dirty="0"/>
              <a:t> ILM, et al. Blood Rev. 2019;33:33-42. </a:t>
            </a:r>
          </a:p>
          <a:p>
            <a:r>
              <a:rPr lang="en-US" dirty="0" err="1"/>
              <a:t>Bidlingmaier</a:t>
            </a:r>
            <a:r>
              <a:rPr lang="en-US" dirty="0"/>
              <a:t> C, et al. Semin </a:t>
            </a:r>
            <a:r>
              <a:rPr lang="en-US" dirty="0" err="1"/>
              <a:t>Thromb</a:t>
            </a:r>
            <a:r>
              <a:rPr lang="en-US" dirty="0"/>
              <a:t> </a:t>
            </a:r>
            <a:r>
              <a:rPr lang="en-US" dirty="0" err="1"/>
              <a:t>Hemost</a:t>
            </a:r>
            <a:r>
              <a:rPr lang="en-US" dirty="0"/>
              <a:t>. 2011;37(7):814-25. </a:t>
            </a:r>
          </a:p>
        </p:txBody>
      </p:sp>
      <p:sp>
        <p:nvSpPr>
          <p:cNvPr id="2" name="Title 1"/>
          <p:cNvSpPr>
            <a:spLocks noGrp="1"/>
          </p:cNvSpPr>
          <p:nvPr>
            <p:ph type="title"/>
          </p:nvPr>
        </p:nvSpPr>
        <p:spPr/>
        <p:txBody>
          <a:bodyPr>
            <a:normAutofit fontScale="90000"/>
          </a:bodyPr>
          <a:lstStyle/>
          <a:p>
            <a:r>
              <a:rPr lang="en-US" dirty="0"/>
              <a:t>Therapeutic Options for Secondary Thrombo-Prophylaxis</a:t>
            </a:r>
            <a:br>
              <a:rPr lang="en-US" dirty="0"/>
            </a:br>
            <a:r>
              <a:rPr lang="en-US" dirty="0">
                <a:solidFill>
                  <a:srgbClr val="C00000"/>
                </a:solidFill>
              </a:rPr>
              <a:t>Low Molecular Weight Heparin</a:t>
            </a:r>
          </a:p>
        </p:txBody>
      </p:sp>
      <p:sp>
        <p:nvSpPr>
          <p:cNvPr id="3" name="Content Placeholder 2"/>
          <p:cNvSpPr>
            <a:spLocks noGrp="1"/>
          </p:cNvSpPr>
          <p:nvPr>
            <p:ph idx="1"/>
          </p:nvPr>
        </p:nvSpPr>
        <p:spPr/>
        <p:txBody>
          <a:bodyPr>
            <a:normAutofit lnSpcReduction="10000"/>
          </a:bodyPr>
          <a:lstStyle/>
          <a:p>
            <a:pPr marL="0" indent="0">
              <a:buNone/>
            </a:pPr>
            <a:r>
              <a:rPr lang="en-US" b="1" dirty="0"/>
              <a:t>Advantages</a:t>
            </a:r>
          </a:p>
          <a:p>
            <a:r>
              <a:rPr lang="en-US" dirty="0"/>
              <a:t>Stable pharmacokinetics – predictable dose response</a:t>
            </a:r>
          </a:p>
          <a:p>
            <a:r>
              <a:rPr lang="en-US" dirty="0"/>
              <a:t>No food/drug interactions</a:t>
            </a:r>
          </a:p>
          <a:p>
            <a:endParaRPr lang="en-US" sz="1100" dirty="0"/>
          </a:p>
          <a:p>
            <a:pPr marL="0" indent="0">
              <a:buNone/>
            </a:pPr>
            <a:r>
              <a:rPr lang="en-US" b="1" dirty="0"/>
              <a:t>Disadvantages</a:t>
            </a:r>
          </a:p>
          <a:p>
            <a:r>
              <a:rPr lang="en-US" dirty="0"/>
              <a:t>Risk of major bleeding ~ 0.6-2%</a:t>
            </a:r>
          </a:p>
          <a:p>
            <a:r>
              <a:rPr lang="en-US" dirty="0"/>
              <a:t>Requires subcutaneous administration</a:t>
            </a:r>
          </a:p>
          <a:p>
            <a:r>
              <a:rPr lang="en-US" dirty="0"/>
              <a:t>Lab draws to monitor anti-</a:t>
            </a:r>
            <a:r>
              <a:rPr lang="en-US" dirty="0" err="1"/>
              <a:t>FXa</a:t>
            </a:r>
            <a:r>
              <a:rPr lang="en-US" dirty="0"/>
              <a:t> (not routinely required for prophylactic dosing)</a:t>
            </a:r>
          </a:p>
          <a:p>
            <a:r>
              <a:rPr lang="en-US" dirty="0"/>
              <a:t>Risk of Heparin Induced Thrombocytopenia (HIT)</a:t>
            </a:r>
          </a:p>
          <a:p>
            <a:r>
              <a:rPr lang="en-US" dirty="0"/>
              <a:t>Osteopenia with prolonged use</a:t>
            </a:r>
          </a:p>
        </p:txBody>
      </p:sp>
    </p:spTree>
    <p:extLst>
      <p:ext uri="{BB962C8B-B14F-4D97-AF65-F5344CB8AC3E}">
        <p14:creationId xmlns:p14="http://schemas.microsoft.com/office/powerpoint/2010/main" val="3518481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43DF4B4E-2F9A-8387-31F1-B6BB9BE84E62}"/>
              </a:ext>
            </a:extLst>
          </p:cNvPr>
          <p:cNvSpPr>
            <a:spLocks noGrp="1"/>
          </p:cNvSpPr>
          <p:nvPr>
            <p:ph type="ftr" sz="quarter" idx="3"/>
          </p:nvPr>
        </p:nvSpPr>
        <p:spPr/>
        <p:txBody>
          <a:bodyPr/>
          <a:lstStyle/>
          <a:p>
            <a:r>
              <a:rPr lang="en-US" dirty="0"/>
              <a:t>Young G, et al. </a:t>
            </a:r>
            <a:r>
              <a:rPr lang="en-US" i="1" dirty="0" err="1"/>
              <a:t>Pediatr</a:t>
            </a:r>
            <a:r>
              <a:rPr lang="en-US" i="1" dirty="0"/>
              <a:t> Blood Cancer</a:t>
            </a:r>
            <a:r>
              <a:rPr lang="en-US" dirty="0"/>
              <a:t>. 2011;56(7):1103-9. </a:t>
            </a:r>
          </a:p>
          <a:p>
            <a:r>
              <a:rPr lang="en-US" dirty="0"/>
              <a:t>Ko RH, et al. </a:t>
            </a:r>
            <a:r>
              <a:rPr lang="en-US" i="1" dirty="0" err="1"/>
              <a:t>Thromb</a:t>
            </a:r>
            <a:r>
              <a:rPr lang="en-US" i="1" dirty="0"/>
              <a:t> Res</a:t>
            </a:r>
            <a:r>
              <a:rPr lang="en-US" dirty="0"/>
              <a:t>. 2014;134(3):643-7.</a:t>
            </a:r>
            <a:br>
              <a:rPr lang="en-US" dirty="0"/>
            </a:br>
            <a:r>
              <a:rPr lang="en-US" dirty="0"/>
              <a:t>Shen X, et al. </a:t>
            </a:r>
            <a:r>
              <a:rPr lang="en-US" i="1" dirty="0" err="1"/>
              <a:t>Pediatr</a:t>
            </a:r>
            <a:r>
              <a:rPr lang="en-US" i="1" dirty="0"/>
              <a:t> Blood Cancer. </a:t>
            </a:r>
            <a:r>
              <a:rPr lang="en-US" dirty="0"/>
              <a:t>2020;67(8):e28295. </a:t>
            </a:r>
          </a:p>
        </p:txBody>
      </p:sp>
      <p:sp>
        <p:nvSpPr>
          <p:cNvPr id="2" name="Title 1"/>
          <p:cNvSpPr>
            <a:spLocks noGrp="1"/>
          </p:cNvSpPr>
          <p:nvPr>
            <p:ph type="title"/>
          </p:nvPr>
        </p:nvSpPr>
        <p:spPr/>
        <p:txBody>
          <a:bodyPr>
            <a:normAutofit fontScale="90000"/>
          </a:bodyPr>
          <a:lstStyle/>
          <a:p>
            <a:r>
              <a:rPr lang="en-US" dirty="0"/>
              <a:t>Therapeutic Options for Secondary Thrombo-Prophylaxis</a:t>
            </a:r>
            <a:br>
              <a:rPr lang="en-US" dirty="0"/>
            </a:br>
            <a:r>
              <a:rPr lang="en-US" dirty="0">
                <a:solidFill>
                  <a:srgbClr val="C00000"/>
                </a:solidFill>
              </a:rPr>
              <a:t>Low Molecular Weight Heparin</a:t>
            </a:r>
          </a:p>
        </p:txBody>
      </p:sp>
      <p:sp>
        <p:nvSpPr>
          <p:cNvPr id="3" name="Content Placeholder 2"/>
          <p:cNvSpPr>
            <a:spLocks noGrp="1"/>
          </p:cNvSpPr>
          <p:nvPr>
            <p:ph idx="1"/>
          </p:nvPr>
        </p:nvSpPr>
        <p:spPr>
          <a:xfrm>
            <a:off x="609600" y="1477906"/>
            <a:ext cx="11394332" cy="4722477"/>
          </a:xfrm>
        </p:spPr>
        <p:txBody>
          <a:bodyPr/>
          <a:lstStyle/>
          <a:p>
            <a:pPr marL="0" indent="0">
              <a:spcBef>
                <a:spcPts val="600"/>
              </a:spcBef>
              <a:spcAft>
                <a:spcPts val="600"/>
              </a:spcAft>
              <a:buNone/>
            </a:pPr>
            <a:r>
              <a:rPr lang="en-US" b="1" dirty="0"/>
              <a:t>Fondaparinux</a:t>
            </a:r>
          </a:p>
          <a:p>
            <a:pPr>
              <a:spcBef>
                <a:spcPts val="600"/>
              </a:spcBef>
              <a:spcAft>
                <a:spcPts val="600"/>
              </a:spcAft>
            </a:pPr>
            <a:r>
              <a:rPr lang="en-US" dirty="0"/>
              <a:t>Synthetic </a:t>
            </a:r>
            <a:r>
              <a:rPr lang="en-US" dirty="0" err="1"/>
              <a:t>pentasaccharide</a:t>
            </a:r>
            <a:endParaRPr lang="en-US" dirty="0"/>
          </a:p>
          <a:p>
            <a:pPr>
              <a:spcBef>
                <a:spcPts val="600"/>
              </a:spcBef>
              <a:spcAft>
                <a:spcPts val="600"/>
              </a:spcAft>
            </a:pPr>
            <a:r>
              <a:rPr lang="en-US" dirty="0"/>
              <a:t>Antithrombin mediated inhibition of </a:t>
            </a:r>
            <a:r>
              <a:rPr lang="en-US" dirty="0" err="1"/>
              <a:t>FXa</a:t>
            </a:r>
            <a:endParaRPr lang="en-US" dirty="0"/>
          </a:p>
          <a:p>
            <a:pPr>
              <a:spcBef>
                <a:spcPts val="600"/>
              </a:spcBef>
              <a:spcAft>
                <a:spcPts val="600"/>
              </a:spcAft>
            </a:pPr>
            <a:r>
              <a:rPr lang="en-US" dirty="0"/>
              <a:t>Pediatric dose: </a:t>
            </a:r>
            <a:r>
              <a:rPr lang="en-US" b="1" dirty="0"/>
              <a:t>0.1 mg/kg/dose SC Q24 </a:t>
            </a:r>
            <a:r>
              <a:rPr lang="en-US" b="1" dirty="0" err="1"/>
              <a:t>hrs</a:t>
            </a:r>
            <a:r>
              <a:rPr lang="en-US" b="1" dirty="0"/>
              <a:t>  </a:t>
            </a:r>
            <a:r>
              <a:rPr lang="en-US" dirty="0"/>
              <a:t>(therapeutic)</a:t>
            </a:r>
          </a:p>
          <a:p>
            <a:pPr>
              <a:spcBef>
                <a:spcPts val="600"/>
              </a:spcBef>
              <a:spcAft>
                <a:spcPts val="600"/>
              </a:spcAft>
            </a:pPr>
            <a:r>
              <a:rPr lang="en-US" dirty="0"/>
              <a:t>                         </a:t>
            </a:r>
            <a:r>
              <a:rPr lang="en-US" b="1" dirty="0"/>
              <a:t>0.05 mg/kg/dose SC Q24 </a:t>
            </a:r>
            <a:r>
              <a:rPr lang="en-US" b="1" dirty="0" err="1"/>
              <a:t>hrs</a:t>
            </a:r>
            <a:r>
              <a:rPr lang="en-US" b="1" dirty="0"/>
              <a:t> </a:t>
            </a:r>
            <a:r>
              <a:rPr lang="en-US" dirty="0"/>
              <a:t>(prophylaxis)</a:t>
            </a:r>
          </a:p>
          <a:p>
            <a:pPr>
              <a:spcBef>
                <a:spcPts val="600"/>
              </a:spcBef>
              <a:spcAft>
                <a:spcPts val="600"/>
              </a:spcAft>
            </a:pPr>
            <a:r>
              <a:rPr lang="en-US" dirty="0"/>
              <a:t>Laboratory monitoring: chromogenic anti-</a:t>
            </a:r>
            <a:r>
              <a:rPr lang="en-US" dirty="0" err="1"/>
              <a:t>FXa</a:t>
            </a:r>
            <a:r>
              <a:rPr lang="en-US" dirty="0"/>
              <a:t> assay calibrated for Fondaparinux</a:t>
            </a:r>
          </a:p>
          <a:p>
            <a:pPr>
              <a:spcBef>
                <a:spcPts val="600"/>
              </a:spcBef>
              <a:spcAft>
                <a:spcPts val="600"/>
              </a:spcAft>
            </a:pPr>
            <a:r>
              <a:rPr lang="en-US" dirty="0"/>
              <a:t>Major bleeding: 2.5% of patients</a:t>
            </a:r>
          </a:p>
          <a:p>
            <a:pPr>
              <a:spcBef>
                <a:spcPts val="600"/>
              </a:spcBef>
              <a:spcAft>
                <a:spcPts val="600"/>
              </a:spcAft>
            </a:pPr>
            <a:endParaRPr lang="en-US" dirty="0"/>
          </a:p>
        </p:txBody>
      </p:sp>
    </p:spTree>
    <p:extLst>
      <p:ext uri="{BB962C8B-B14F-4D97-AF65-F5344CB8AC3E}">
        <p14:creationId xmlns:p14="http://schemas.microsoft.com/office/powerpoint/2010/main" val="1074769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50108"/>
            <a:ext cx="10744200" cy="1185577"/>
          </a:xfrm>
        </p:spPr>
        <p:txBody>
          <a:bodyPr>
            <a:normAutofit fontScale="90000"/>
          </a:bodyPr>
          <a:lstStyle/>
          <a:p>
            <a:r>
              <a:rPr lang="en-US" dirty="0"/>
              <a:t>LMWH, Fondaparinux and </a:t>
            </a:r>
            <a:r>
              <a:rPr lang="en-US" dirty="0">
                <a:solidFill>
                  <a:srgbClr val="FF0000"/>
                </a:solidFill>
              </a:rPr>
              <a:t>VKA</a:t>
            </a:r>
            <a:r>
              <a:rPr lang="en-US" dirty="0"/>
              <a:t> have several limitations:</a:t>
            </a:r>
            <a:br>
              <a:rPr lang="en-US" dirty="0"/>
            </a:br>
            <a:endParaRPr lang="en-US" dirty="0"/>
          </a:p>
        </p:txBody>
      </p:sp>
      <p:sp>
        <p:nvSpPr>
          <p:cNvPr id="3" name="Content Placeholder 2"/>
          <p:cNvSpPr>
            <a:spLocks noGrp="1"/>
          </p:cNvSpPr>
          <p:nvPr>
            <p:ph idx="1"/>
          </p:nvPr>
        </p:nvSpPr>
        <p:spPr/>
        <p:txBody>
          <a:bodyPr/>
          <a:lstStyle/>
          <a:p>
            <a:pPr marL="0" indent="0">
              <a:spcBef>
                <a:spcPts val="600"/>
              </a:spcBef>
              <a:buNone/>
            </a:pPr>
            <a:br>
              <a:rPr lang="en-US" dirty="0"/>
            </a:br>
            <a:r>
              <a:rPr lang="en-US" dirty="0"/>
              <a:t> </a:t>
            </a:r>
          </a:p>
          <a:p>
            <a:pPr marL="457200" indent="-457200">
              <a:spcBef>
                <a:spcPts val="600"/>
              </a:spcBef>
              <a:buFont typeface="+mj-lt"/>
              <a:buAutoNum type="arabicPeriod"/>
            </a:pPr>
            <a:r>
              <a:rPr lang="en-US" dirty="0"/>
              <a:t>Require subcutaneous administration</a:t>
            </a:r>
          </a:p>
          <a:p>
            <a:pPr marL="457200" indent="-457200">
              <a:spcBef>
                <a:spcPts val="600"/>
              </a:spcBef>
              <a:buFont typeface="+mj-lt"/>
              <a:buAutoNum type="arabicPeriod"/>
            </a:pPr>
            <a:r>
              <a:rPr lang="en-US" dirty="0"/>
              <a:t>Potential risk of HIT (LMWH only)</a:t>
            </a:r>
          </a:p>
          <a:p>
            <a:pPr marL="457200" indent="-457200">
              <a:spcBef>
                <a:spcPts val="600"/>
              </a:spcBef>
              <a:buFont typeface="+mj-lt"/>
              <a:buAutoNum type="arabicPeriod"/>
            </a:pPr>
            <a:r>
              <a:rPr lang="en-US" dirty="0"/>
              <a:t>Osteopenia (LMWH only)</a:t>
            </a:r>
          </a:p>
          <a:p>
            <a:pPr marL="457200" indent="-457200">
              <a:spcBef>
                <a:spcPts val="600"/>
              </a:spcBef>
              <a:buFont typeface="+mj-lt"/>
              <a:buAutoNum type="arabicPeriod"/>
            </a:pPr>
            <a:r>
              <a:rPr lang="en-US" dirty="0">
                <a:solidFill>
                  <a:srgbClr val="FF0000"/>
                </a:solidFill>
              </a:rPr>
              <a:t>Narrow therapeutic index</a:t>
            </a:r>
          </a:p>
          <a:p>
            <a:pPr marL="457200" indent="-457200">
              <a:spcBef>
                <a:spcPts val="600"/>
              </a:spcBef>
              <a:buFont typeface="+mj-lt"/>
              <a:buAutoNum type="arabicPeriod"/>
            </a:pPr>
            <a:r>
              <a:rPr lang="en-US" dirty="0">
                <a:solidFill>
                  <a:srgbClr val="FF0000"/>
                </a:solidFill>
              </a:rPr>
              <a:t>Food and drug interactions</a:t>
            </a:r>
          </a:p>
          <a:p>
            <a:pPr marL="457200" indent="-457200">
              <a:spcBef>
                <a:spcPts val="600"/>
              </a:spcBef>
              <a:buFont typeface="+mj-lt"/>
              <a:buAutoNum type="arabicPeriod"/>
            </a:pPr>
            <a:r>
              <a:rPr lang="en-US" dirty="0">
                <a:solidFill>
                  <a:srgbClr val="FF0000"/>
                </a:solidFill>
              </a:rPr>
              <a:t>Frequent laboratory monitoring</a:t>
            </a:r>
          </a:p>
        </p:txBody>
      </p:sp>
      <p:sp>
        <p:nvSpPr>
          <p:cNvPr id="4" name="Rectangle 3"/>
          <p:cNvSpPr/>
          <p:nvPr/>
        </p:nvSpPr>
        <p:spPr>
          <a:xfrm>
            <a:off x="866613" y="5303288"/>
            <a:ext cx="10382573" cy="8834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Arial" panose="020B0604020202020204" pitchFamily="34" charset="0"/>
                <a:cs typeface="Arial" panose="020B0604020202020204" pitchFamily="34" charset="0"/>
              </a:rPr>
              <a:t>Are direct oral anticoagulants the answer?</a:t>
            </a:r>
          </a:p>
        </p:txBody>
      </p:sp>
    </p:spTree>
    <p:extLst>
      <p:ext uri="{BB962C8B-B14F-4D97-AF65-F5344CB8AC3E}">
        <p14:creationId xmlns:p14="http://schemas.microsoft.com/office/powerpoint/2010/main" val="1896872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EA8060F-DE7D-67A9-32CF-C48C57E923E2}"/>
              </a:ext>
            </a:extLst>
          </p:cNvPr>
          <p:cNvGrpSpPr/>
          <p:nvPr/>
        </p:nvGrpSpPr>
        <p:grpSpPr>
          <a:xfrm>
            <a:off x="3216611" y="5946806"/>
            <a:ext cx="8467727" cy="838200"/>
            <a:chOff x="2720498" y="6014902"/>
            <a:chExt cx="8467727" cy="838200"/>
          </a:xfrm>
        </p:grpSpPr>
        <p:sp>
          <p:nvSpPr>
            <p:cNvPr id="3" name="Rectangle 2">
              <a:extLst>
                <a:ext uri="{FF2B5EF4-FFF2-40B4-BE49-F238E27FC236}">
                  <a16:creationId xmlns:a16="http://schemas.microsoft.com/office/drawing/2014/main" id="{7942DE4F-B5FB-1F59-604A-96B3E9BDE51F}"/>
                </a:ext>
              </a:extLst>
            </p:cNvPr>
            <p:cNvSpPr/>
            <p:nvPr/>
          </p:nvSpPr>
          <p:spPr>
            <a:xfrm>
              <a:off x="2720498" y="6014902"/>
              <a:ext cx="8467727" cy="838200"/>
            </a:xfrm>
            <a:prstGeom prst="rect">
              <a:avLst/>
            </a:prstGeom>
            <a:noFill/>
          </p:spPr>
        </p:sp>
        <p:sp>
          <p:nvSpPr>
            <p:cNvPr id="10" name="Freeform: Shape 9">
              <a:extLst>
                <a:ext uri="{FF2B5EF4-FFF2-40B4-BE49-F238E27FC236}">
                  <a16:creationId xmlns:a16="http://schemas.microsoft.com/office/drawing/2014/main" id="{BBB1D7D9-D5FA-28DA-0563-9B400857B5D2}"/>
                </a:ext>
              </a:extLst>
            </p:cNvPr>
            <p:cNvSpPr/>
            <p:nvPr/>
          </p:nvSpPr>
          <p:spPr>
            <a:xfrm>
              <a:off x="2720498" y="6014902"/>
              <a:ext cx="3253955" cy="838200"/>
            </a:xfrm>
            <a:custGeom>
              <a:avLst/>
              <a:gdLst>
                <a:gd name="connsiteX0" fmla="*/ 0 w 3253955"/>
                <a:gd name="connsiteY0" fmla="*/ 0 h 838200"/>
                <a:gd name="connsiteX1" fmla="*/ 2834855 w 3253955"/>
                <a:gd name="connsiteY1" fmla="*/ 0 h 838200"/>
                <a:gd name="connsiteX2" fmla="*/ 3253955 w 3253955"/>
                <a:gd name="connsiteY2" fmla="*/ 419100 h 838200"/>
                <a:gd name="connsiteX3" fmla="*/ 2834855 w 3253955"/>
                <a:gd name="connsiteY3" fmla="*/ 838200 h 838200"/>
                <a:gd name="connsiteX4" fmla="*/ 0 w 3253955"/>
                <a:gd name="connsiteY4" fmla="*/ 838200 h 838200"/>
                <a:gd name="connsiteX5" fmla="*/ 0 w 3253955"/>
                <a:gd name="connsiteY5" fmla="*/ 0 h 838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53955" h="838200">
                  <a:moveTo>
                    <a:pt x="0" y="0"/>
                  </a:moveTo>
                  <a:lnTo>
                    <a:pt x="2834855" y="0"/>
                  </a:lnTo>
                  <a:lnTo>
                    <a:pt x="3253955" y="419100"/>
                  </a:lnTo>
                  <a:lnTo>
                    <a:pt x="2834855" y="838200"/>
                  </a:lnTo>
                  <a:lnTo>
                    <a:pt x="0" y="838200"/>
                  </a:lnTo>
                  <a:lnTo>
                    <a:pt x="0" y="0"/>
                  </a:lnTo>
                  <a:close/>
                </a:path>
              </a:pathLst>
            </a:custGeom>
            <a:solidFill>
              <a:schemeClr val="accent4">
                <a:lumMod val="40000"/>
                <a:lumOff val="60000"/>
              </a:schemeClr>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229362" tIns="114681" rIns="266891" bIns="114681" numCol="1" spcCol="1270" anchor="ctr" anchorCtr="0">
              <a:noAutofit/>
            </a:bodyPr>
            <a:lstStyle/>
            <a:p>
              <a:pPr marL="0" lvl="0" indent="0" algn="ctr" defTabSz="1911350">
                <a:lnSpc>
                  <a:spcPct val="90000"/>
                </a:lnSpc>
                <a:spcBef>
                  <a:spcPct val="0"/>
                </a:spcBef>
                <a:spcAft>
                  <a:spcPct val="35000"/>
                </a:spcAft>
                <a:buNone/>
              </a:pPr>
              <a:r>
                <a:rPr lang="en-US" sz="4300" kern="1200" dirty="0"/>
                <a:t>Phase I	</a:t>
              </a:r>
            </a:p>
          </p:txBody>
        </p:sp>
        <p:sp>
          <p:nvSpPr>
            <p:cNvPr id="12" name="Freeform: Shape 11">
              <a:extLst>
                <a:ext uri="{FF2B5EF4-FFF2-40B4-BE49-F238E27FC236}">
                  <a16:creationId xmlns:a16="http://schemas.microsoft.com/office/drawing/2014/main" id="{C2476D94-E846-F306-A991-00992E84C1FA}"/>
                </a:ext>
              </a:extLst>
            </p:cNvPr>
            <p:cNvSpPr/>
            <p:nvPr/>
          </p:nvSpPr>
          <p:spPr>
            <a:xfrm>
              <a:off x="5327383" y="6014902"/>
              <a:ext cx="3253955" cy="838200"/>
            </a:xfrm>
            <a:custGeom>
              <a:avLst/>
              <a:gdLst>
                <a:gd name="connsiteX0" fmla="*/ 0 w 3253955"/>
                <a:gd name="connsiteY0" fmla="*/ 0 h 838200"/>
                <a:gd name="connsiteX1" fmla="*/ 2834855 w 3253955"/>
                <a:gd name="connsiteY1" fmla="*/ 0 h 838200"/>
                <a:gd name="connsiteX2" fmla="*/ 3253955 w 3253955"/>
                <a:gd name="connsiteY2" fmla="*/ 419100 h 838200"/>
                <a:gd name="connsiteX3" fmla="*/ 2834855 w 3253955"/>
                <a:gd name="connsiteY3" fmla="*/ 838200 h 838200"/>
                <a:gd name="connsiteX4" fmla="*/ 0 w 3253955"/>
                <a:gd name="connsiteY4" fmla="*/ 838200 h 838200"/>
                <a:gd name="connsiteX5" fmla="*/ 419100 w 3253955"/>
                <a:gd name="connsiteY5" fmla="*/ 419100 h 838200"/>
                <a:gd name="connsiteX6" fmla="*/ 0 w 3253955"/>
                <a:gd name="connsiteY6" fmla="*/ 0 h 838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3955" h="838200">
                  <a:moveTo>
                    <a:pt x="0" y="0"/>
                  </a:moveTo>
                  <a:lnTo>
                    <a:pt x="2834855" y="0"/>
                  </a:lnTo>
                  <a:lnTo>
                    <a:pt x="3253955" y="419100"/>
                  </a:lnTo>
                  <a:lnTo>
                    <a:pt x="2834855" y="838200"/>
                  </a:lnTo>
                  <a:lnTo>
                    <a:pt x="0" y="838200"/>
                  </a:lnTo>
                  <a:lnTo>
                    <a:pt x="419100" y="419100"/>
                  </a:lnTo>
                  <a:lnTo>
                    <a:pt x="0" y="0"/>
                  </a:lnTo>
                  <a:close/>
                </a:path>
              </a:pathLst>
            </a:custGeom>
            <a:solidFill>
              <a:schemeClr val="accent4"/>
            </a:solidFill>
            <a:ln>
              <a:solidFill>
                <a:schemeClr val="tx1"/>
              </a:solid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91122" tIns="114681" rIns="476441" bIns="114681" numCol="1" spcCol="1270" anchor="ctr" anchorCtr="0">
              <a:noAutofit/>
            </a:bodyPr>
            <a:lstStyle/>
            <a:p>
              <a:pPr marL="0" lvl="0" indent="0" algn="ctr" defTabSz="1911350">
                <a:lnSpc>
                  <a:spcPct val="90000"/>
                </a:lnSpc>
                <a:spcBef>
                  <a:spcPct val="0"/>
                </a:spcBef>
                <a:spcAft>
                  <a:spcPct val="35000"/>
                </a:spcAft>
                <a:buNone/>
              </a:pPr>
              <a:r>
                <a:rPr lang="en-US" sz="4300" kern="1200" dirty="0"/>
                <a:t>Phase II</a:t>
              </a:r>
            </a:p>
          </p:txBody>
        </p:sp>
        <p:sp>
          <p:nvSpPr>
            <p:cNvPr id="13" name="Freeform: Shape 12">
              <a:extLst>
                <a:ext uri="{FF2B5EF4-FFF2-40B4-BE49-F238E27FC236}">
                  <a16:creationId xmlns:a16="http://schemas.microsoft.com/office/drawing/2014/main" id="{00E4E0CC-9386-D54E-720D-43C8065CF033}"/>
                </a:ext>
              </a:extLst>
            </p:cNvPr>
            <p:cNvSpPr/>
            <p:nvPr/>
          </p:nvSpPr>
          <p:spPr>
            <a:xfrm>
              <a:off x="7930548" y="6014902"/>
              <a:ext cx="3253955" cy="838200"/>
            </a:xfrm>
            <a:custGeom>
              <a:avLst/>
              <a:gdLst>
                <a:gd name="connsiteX0" fmla="*/ 0 w 3253955"/>
                <a:gd name="connsiteY0" fmla="*/ 0 h 838200"/>
                <a:gd name="connsiteX1" fmla="*/ 2834855 w 3253955"/>
                <a:gd name="connsiteY1" fmla="*/ 0 h 838200"/>
                <a:gd name="connsiteX2" fmla="*/ 3253955 w 3253955"/>
                <a:gd name="connsiteY2" fmla="*/ 419100 h 838200"/>
                <a:gd name="connsiteX3" fmla="*/ 2834855 w 3253955"/>
                <a:gd name="connsiteY3" fmla="*/ 838200 h 838200"/>
                <a:gd name="connsiteX4" fmla="*/ 0 w 3253955"/>
                <a:gd name="connsiteY4" fmla="*/ 838200 h 838200"/>
                <a:gd name="connsiteX5" fmla="*/ 419100 w 3253955"/>
                <a:gd name="connsiteY5" fmla="*/ 419100 h 838200"/>
                <a:gd name="connsiteX6" fmla="*/ 0 w 3253955"/>
                <a:gd name="connsiteY6" fmla="*/ 0 h 838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3955" h="838200">
                  <a:moveTo>
                    <a:pt x="0" y="0"/>
                  </a:moveTo>
                  <a:lnTo>
                    <a:pt x="2834855" y="0"/>
                  </a:lnTo>
                  <a:lnTo>
                    <a:pt x="3253955" y="419100"/>
                  </a:lnTo>
                  <a:lnTo>
                    <a:pt x="2834855" y="838200"/>
                  </a:lnTo>
                  <a:lnTo>
                    <a:pt x="0" y="838200"/>
                  </a:lnTo>
                  <a:lnTo>
                    <a:pt x="419100" y="419100"/>
                  </a:lnTo>
                  <a:lnTo>
                    <a:pt x="0" y="0"/>
                  </a:lnTo>
                  <a:close/>
                </a:path>
              </a:pathLst>
            </a:custGeom>
            <a:solidFill>
              <a:srgbClr val="002060"/>
            </a:solidFill>
            <a:ln>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591122" tIns="114681" rIns="476441" bIns="114681" numCol="1" spcCol="1270" anchor="ctr" anchorCtr="0">
              <a:noAutofit/>
            </a:bodyPr>
            <a:lstStyle/>
            <a:p>
              <a:pPr marL="0" lvl="0" indent="0" algn="ctr" defTabSz="1911350">
                <a:lnSpc>
                  <a:spcPct val="90000"/>
                </a:lnSpc>
                <a:spcBef>
                  <a:spcPct val="0"/>
                </a:spcBef>
                <a:spcAft>
                  <a:spcPct val="35000"/>
                </a:spcAft>
                <a:buNone/>
              </a:pPr>
              <a:r>
                <a:rPr lang="en-US" sz="4300" kern="1200" dirty="0"/>
                <a:t>Phase III</a:t>
              </a:r>
            </a:p>
          </p:txBody>
        </p:sp>
      </p:grpSp>
      <p:sp>
        <p:nvSpPr>
          <p:cNvPr id="5" name="Rectangle 4"/>
          <p:cNvSpPr/>
          <p:nvPr/>
        </p:nvSpPr>
        <p:spPr>
          <a:xfrm>
            <a:off x="783581" y="5364770"/>
            <a:ext cx="1973617" cy="338554"/>
          </a:xfrm>
          <a:prstGeom prst="rect">
            <a:avLst/>
          </a:prstGeom>
        </p:spPr>
        <p:txBody>
          <a:bodyPr wrap="none">
            <a:spAutoFit/>
          </a:bodyPr>
          <a:lstStyle/>
          <a:p>
            <a:r>
              <a:rPr lang="en-US" sz="1600" dirty="0">
                <a:cs typeface="Arial" panose="020B0604020202020204" pitchFamily="34" charset="0"/>
              </a:rPr>
              <a:t>Rivaroxaban - VTE </a:t>
            </a:r>
            <a:endParaRPr lang="en-US" sz="1600" dirty="0"/>
          </a:p>
        </p:txBody>
      </p:sp>
      <p:sp>
        <p:nvSpPr>
          <p:cNvPr id="6" name="Rectangle 5"/>
          <p:cNvSpPr/>
          <p:nvPr/>
        </p:nvSpPr>
        <p:spPr>
          <a:xfrm>
            <a:off x="3216598" y="5304703"/>
            <a:ext cx="2428875" cy="489466"/>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EINSTEIN Junior I</a:t>
            </a:r>
            <a:r>
              <a:rPr lang="en-US" sz="1600" b="1" dirty="0">
                <a:solidFill>
                  <a:schemeClr val="tx1"/>
                </a:solidFill>
              </a:rPr>
              <a:t>*</a:t>
            </a:r>
          </a:p>
          <a:p>
            <a:pPr algn="ctr"/>
            <a:r>
              <a:rPr lang="en-US" sz="1600" dirty="0">
                <a:solidFill>
                  <a:schemeClr val="tx1"/>
                </a:solidFill>
              </a:rPr>
              <a:t>(complete)</a:t>
            </a:r>
          </a:p>
        </p:txBody>
      </p:sp>
      <p:sp>
        <p:nvSpPr>
          <p:cNvPr id="7" name="Rectangle 6"/>
          <p:cNvSpPr/>
          <p:nvPr/>
        </p:nvSpPr>
        <p:spPr>
          <a:xfrm>
            <a:off x="5931226" y="5304703"/>
            <a:ext cx="2428875" cy="48946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bg1"/>
              </a:solidFill>
            </a:endParaRPr>
          </a:p>
          <a:p>
            <a:pPr algn="ctr"/>
            <a:r>
              <a:rPr lang="en-US" sz="1600" dirty="0">
                <a:solidFill>
                  <a:schemeClr val="bg1"/>
                </a:solidFill>
              </a:rPr>
              <a:t>EINSTEIN Junior II</a:t>
            </a:r>
            <a:r>
              <a:rPr lang="en-US" sz="1600" b="1" dirty="0">
                <a:solidFill>
                  <a:schemeClr val="bg1"/>
                </a:solidFill>
              </a:rPr>
              <a:t>* </a:t>
            </a:r>
            <a:r>
              <a:rPr lang="en-US" sz="1600" dirty="0">
                <a:solidFill>
                  <a:schemeClr val="bg1"/>
                </a:solidFill>
              </a:rPr>
              <a:t>(complete)</a:t>
            </a:r>
          </a:p>
          <a:p>
            <a:pPr algn="ctr"/>
            <a:endParaRPr lang="en-US" sz="1600" dirty="0">
              <a:solidFill>
                <a:schemeClr val="bg1"/>
              </a:solidFill>
            </a:endParaRPr>
          </a:p>
        </p:txBody>
      </p:sp>
      <p:sp>
        <p:nvSpPr>
          <p:cNvPr id="9" name="Rectangle 8"/>
          <p:cNvSpPr/>
          <p:nvPr/>
        </p:nvSpPr>
        <p:spPr>
          <a:xfrm>
            <a:off x="783595" y="4072320"/>
            <a:ext cx="1619354" cy="338554"/>
          </a:xfrm>
          <a:prstGeom prst="rect">
            <a:avLst/>
          </a:prstGeom>
        </p:spPr>
        <p:txBody>
          <a:bodyPr wrap="none">
            <a:spAutoFit/>
          </a:bodyPr>
          <a:lstStyle/>
          <a:p>
            <a:r>
              <a:rPr lang="en-US" sz="1600" dirty="0">
                <a:solidFill>
                  <a:srgbClr val="C00000"/>
                </a:solidFill>
                <a:cs typeface="Arial" panose="020B0604020202020204" pitchFamily="34" charset="0"/>
              </a:rPr>
              <a:t>Apixaban - VTE</a:t>
            </a:r>
            <a:endParaRPr lang="en-US" sz="1600" dirty="0">
              <a:solidFill>
                <a:srgbClr val="C00000"/>
              </a:solidFill>
            </a:endParaRPr>
          </a:p>
        </p:txBody>
      </p:sp>
      <p:sp>
        <p:nvSpPr>
          <p:cNvPr id="11" name="Rectangle 10"/>
          <p:cNvSpPr/>
          <p:nvPr/>
        </p:nvSpPr>
        <p:spPr>
          <a:xfrm>
            <a:off x="783582" y="3471084"/>
            <a:ext cx="2109873" cy="338554"/>
          </a:xfrm>
          <a:prstGeom prst="rect">
            <a:avLst/>
          </a:prstGeom>
        </p:spPr>
        <p:txBody>
          <a:bodyPr wrap="none">
            <a:spAutoFit/>
          </a:bodyPr>
          <a:lstStyle/>
          <a:p>
            <a:r>
              <a:rPr lang="en-US" sz="1600" dirty="0">
                <a:solidFill>
                  <a:srgbClr val="C00000"/>
                </a:solidFill>
                <a:cs typeface="Arial" panose="020B0604020202020204" pitchFamily="34" charset="0"/>
              </a:rPr>
              <a:t>Apixaban - Leukemia</a:t>
            </a:r>
            <a:endParaRPr lang="en-US" sz="1600" dirty="0">
              <a:solidFill>
                <a:srgbClr val="C00000"/>
              </a:solidFill>
            </a:endParaRPr>
          </a:p>
        </p:txBody>
      </p:sp>
      <p:sp>
        <p:nvSpPr>
          <p:cNvPr id="14" name="Rectangle 13"/>
          <p:cNvSpPr/>
          <p:nvPr/>
        </p:nvSpPr>
        <p:spPr>
          <a:xfrm>
            <a:off x="752108" y="2112403"/>
            <a:ext cx="1768433" cy="338554"/>
          </a:xfrm>
          <a:prstGeom prst="rect">
            <a:avLst/>
          </a:prstGeom>
        </p:spPr>
        <p:txBody>
          <a:bodyPr wrap="none">
            <a:spAutoFit/>
          </a:bodyPr>
          <a:lstStyle/>
          <a:p>
            <a:r>
              <a:rPr lang="en-US" sz="1600" dirty="0">
                <a:solidFill>
                  <a:srgbClr val="00B050"/>
                </a:solidFill>
                <a:cs typeface="Arial" panose="020B0604020202020204" pitchFamily="34" charset="0"/>
              </a:rPr>
              <a:t>Dabigatran - VTE</a:t>
            </a:r>
            <a:endParaRPr lang="en-US" sz="1600" dirty="0">
              <a:solidFill>
                <a:srgbClr val="00B050"/>
              </a:solidFill>
            </a:endParaRPr>
          </a:p>
        </p:txBody>
      </p:sp>
      <p:sp>
        <p:nvSpPr>
          <p:cNvPr id="20" name="Rectangle 19"/>
          <p:cNvSpPr/>
          <p:nvPr/>
        </p:nvSpPr>
        <p:spPr>
          <a:xfrm>
            <a:off x="8645846" y="5304703"/>
            <a:ext cx="2428875" cy="489466"/>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EINSTEIN Junior III</a:t>
            </a:r>
            <a:r>
              <a:rPr lang="en-US" sz="1600" b="1" dirty="0">
                <a:solidFill>
                  <a:schemeClr val="bg1"/>
                </a:solidFill>
              </a:rPr>
              <a:t>*</a:t>
            </a:r>
            <a:br>
              <a:rPr lang="en-US" sz="1600" b="1" dirty="0">
                <a:solidFill>
                  <a:schemeClr val="bg1"/>
                </a:solidFill>
              </a:rPr>
            </a:br>
            <a:r>
              <a:rPr lang="en-US" sz="1600" dirty="0">
                <a:solidFill>
                  <a:schemeClr val="bg1"/>
                </a:solidFill>
              </a:rPr>
              <a:t>(complete)</a:t>
            </a:r>
          </a:p>
        </p:txBody>
      </p:sp>
      <p:sp>
        <p:nvSpPr>
          <p:cNvPr id="22" name="Rectangle 21"/>
          <p:cNvSpPr/>
          <p:nvPr/>
        </p:nvSpPr>
        <p:spPr>
          <a:xfrm>
            <a:off x="752096" y="4768140"/>
            <a:ext cx="2156360" cy="338554"/>
          </a:xfrm>
          <a:prstGeom prst="rect">
            <a:avLst/>
          </a:prstGeom>
        </p:spPr>
        <p:txBody>
          <a:bodyPr wrap="none">
            <a:spAutoFit/>
          </a:bodyPr>
          <a:lstStyle/>
          <a:p>
            <a:r>
              <a:rPr lang="en-US" sz="1600" dirty="0">
                <a:cs typeface="Arial" panose="020B0604020202020204" pitchFamily="34" charset="0"/>
              </a:rPr>
              <a:t>Rivaroxaban - Fontan</a:t>
            </a:r>
            <a:endParaRPr lang="en-US" sz="1600" dirty="0"/>
          </a:p>
        </p:txBody>
      </p:sp>
      <p:sp>
        <p:nvSpPr>
          <p:cNvPr id="23" name="Pentagon 22"/>
          <p:cNvSpPr/>
          <p:nvPr/>
        </p:nvSpPr>
        <p:spPr>
          <a:xfrm>
            <a:off x="8645844" y="3951884"/>
            <a:ext cx="2428879" cy="484632"/>
          </a:xfrm>
          <a:prstGeom prst="homePlate">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NCT02464969</a:t>
            </a:r>
            <a:r>
              <a:rPr lang="en-US" sz="1600" dirty="0">
                <a:solidFill>
                  <a:schemeClr val="bg1"/>
                </a:solidFill>
              </a:rPr>
              <a:t>  (open)</a:t>
            </a:r>
          </a:p>
        </p:txBody>
      </p:sp>
      <p:sp>
        <p:nvSpPr>
          <p:cNvPr id="24" name="Rectangle 23"/>
          <p:cNvSpPr/>
          <p:nvPr/>
        </p:nvSpPr>
        <p:spPr>
          <a:xfrm>
            <a:off x="783582" y="2869848"/>
            <a:ext cx="1927131" cy="338554"/>
          </a:xfrm>
          <a:prstGeom prst="rect">
            <a:avLst/>
          </a:prstGeom>
        </p:spPr>
        <p:txBody>
          <a:bodyPr wrap="none">
            <a:spAutoFit/>
          </a:bodyPr>
          <a:lstStyle/>
          <a:p>
            <a:r>
              <a:rPr lang="en-US" sz="1600" dirty="0">
                <a:solidFill>
                  <a:srgbClr val="C00000"/>
                </a:solidFill>
                <a:cs typeface="Arial" panose="020B0604020202020204" pitchFamily="34" charset="0"/>
              </a:rPr>
              <a:t>Apixaban - Cardiac</a:t>
            </a:r>
            <a:endParaRPr lang="en-US" sz="1600" dirty="0">
              <a:solidFill>
                <a:srgbClr val="C00000"/>
              </a:solidFill>
            </a:endParaRPr>
          </a:p>
        </p:txBody>
      </p:sp>
      <p:sp>
        <p:nvSpPr>
          <p:cNvPr id="28" name="Rectangle 27"/>
          <p:cNvSpPr/>
          <p:nvPr/>
        </p:nvSpPr>
        <p:spPr>
          <a:xfrm>
            <a:off x="5899738" y="2023159"/>
            <a:ext cx="2428880" cy="48946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bg1"/>
              </a:solidFill>
            </a:endParaRPr>
          </a:p>
          <a:p>
            <a:pPr algn="ctr"/>
            <a:r>
              <a:rPr lang="en-US" sz="1600" dirty="0">
                <a:solidFill>
                  <a:schemeClr val="bg1"/>
                </a:solidFill>
              </a:rPr>
              <a:t>Phase II study</a:t>
            </a:r>
            <a:r>
              <a:rPr lang="en-US" sz="1600" b="1" dirty="0">
                <a:solidFill>
                  <a:schemeClr val="bg1"/>
                </a:solidFill>
              </a:rPr>
              <a:t>* </a:t>
            </a:r>
            <a:r>
              <a:rPr lang="en-US" sz="1600" dirty="0">
                <a:solidFill>
                  <a:schemeClr val="bg1"/>
                </a:solidFill>
              </a:rPr>
              <a:t>(complete)</a:t>
            </a:r>
          </a:p>
          <a:p>
            <a:pPr algn="ctr"/>
            <a:endParaRPr lang="en-US" sz="1600" dirty="0">
              <a:solidFill>
                <a:schemeClr val="bg1"/>
              </a:solidFill>
            </a:endParaRPr>
          </a:p>
        </p:txBody>
      </p:sp>
      <p:sp>
        <p:nvSpPr>
          <p:cNvPr id="29" name="Rectangle 28"/>
          <p:cNvSpPr/>
          <p:nvPr/>
        </p:nvSpPr>
        <p:spPr>
          <a:xfrm>
            <a:off x="8645850" y="2052343"/>
            <a:ext cx="2428875" cy="489466"/>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DIVERSITY</a:t>
            </a:r>
            <a:r>
              <a:rPr lang="en-US" sz="1600" b="1" dirty="0">
                <a:solidFill>
                  <a:schemeClr val="bg1"/>
                </a:solidFill>
              </a:rPr>
              <a:t>*</a:t>
            </a:r>
          </a:p>
          <a:p>
            <a:pPr algn="ctr"/>
            <a:r>
              <a:rPr lang="en-US" sz="1600" dirty="0">
                <a:solidFill>
                  <a:schemeClr val="bg1"/>
                </a:solidFill>
              </a:rPr>
              <a:t>(complete)</a:t>
            </a:r>
          </a:p>
        </p:txBody>
      </p:sp>
      <p:sp>
        <p:nvSpPr>
          <p:cNvPr id="30" name="Rectangle 29"/>
          <p:cNvSpPr/>
          <p:nvPr/>
        </p:nvSpPr>
        <p:spPr>
          <a:xfrm>
            <a:off x="752096" y="1511167"/>
            <a:ext cx="3865161" cy="338554"/>
          </a:xfrm>
          <a:prstGeom prst="rect">
            <a:avLst/>
          </a:prstGeom>
        </p:spPr>
        <p:txBody>
          <a:bodyPr wrap="none">
            <a:spAutoFit/>
          </a:bodyPr>
          <a:lstStyle/>
          <a:p>
            <a:r>
              <a:rPr lang="en-US" sz="1600" dirty="0">
                <a:solidFill>
                  <a:srgbClr val="00B050"/>
                </a:solidFill>
                <a:cs typeface="Arial" panose="020B0604020202020204" pitchFamily="34" charset="0"/>
              </a:rPr>
              <a:t>Dabigatran - VTE secondary prophylaxis</a:t>
            </a:r>
            <a:endParaRPr lang="en-US" sz="1600" dirty="0">
              <a:solidFill>
                <a:srgbClr val="00B050"/>
              </a:solidFill>
            </a:endParaRPr>
          </a:p>
        </p:txBody>
      </p:sp>
      <p:sp>
        <p:nvSpPr>
          <p:cNvPr id="31" name="Rectangle 30"/>
          <p:cNvSpPr/>
          <p:nvPr/>
        </p:nvSpPr>
        <p:spPr>
          <a:xfrm>
            <a:off x="8645850" y="1474354"/>
            <a:ext cx="2428875" cy="489466"/>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NCT02197416</a:t>
            </a:r>
            <a:r>
              <a:rPr lang="en-US" sz="1600" b="1" dirty="0">
                <a:solidFill>
                  <a:schemeClr val="bg1"/>
                </a:solidFill>
              </a:rPr>
              <a:t>*</a:t>
            </a:r>
            <a:br>
              <a:rPr lang="en-US" sz="1600" b="1" dirty="0">
                <a:solidFill>
                  <a:schemeClr val="bg1"/>
                </a:solidFill>
              </a:rPr>
            </a:br>
            <a:r>
              <a:rPr lang="en-US" sz="1600" dirty="0">
                <a:solidFill>
                  <a:schemeClr val="bg1"/>
                </a:solidFill>
              </a:rPr>
              <a:t>(complete)</a:t>
            </a:r>
          </a:p>
        </p:txBody>
      </p:sp>
      <p:sp>
        <p:nvSpPr>
          <p:cNvPr id="32" name="Rectangle 31"/>
          <p:cNvSpPr/>
          <p:nvPr/>
        </p:nvSpPr>
        <p:spPr>
          <a:xfrm>
            <a:off x="3185114" y="2052336"/>
            <a:ext cx="2428875" cy="489466"/>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Phase I study</a:t>
            </a:r>
            <a:r>
              <a:rPr lang="en-US" sz="1600" b="1" dirty="0">
                <a:solidFill>
                  <a:schemeClr val="tx1"/>
                </a:solidFill>
              </a:rPr>
              <a:t>*</a:t>
            </a:r>
          </a:p>
          <a:p>
            <a:pPr algn="ctr"/>
            <a:r>
              <a:rPr lang="en-US" sz="1600" dirty="0">
                <a:solidFill>
                  <a:schemeClr val="tx1"/>
                </a:solidFill>
              </a:rPr>
              <a:t>(complete)</a:t>
            </a:r>
          </a:p>
        </p:txBody>
      </p:sp>
      <p:sp>
        <p:nvSpPr>
          <p:cNvPr id="33" name="Rectangle 32"/>
          <p:cNvSpPr/>
          <p:nvPr/>
        </p:nvSpPr>
        <p:spPr>
          <a:xfrm>
            <a:off x="752110" y="813601"/>
            <a:ext cx="1688283" cy="338554"/>
          </a:xfrm>
          <a:prstGeom prst="rect">
            <a:avLst/>
          </a:prstGeom>
        </p:spPr>
        <p:txBody>
          <a:bodyPr wrap="none">
            <a:spAutoFit/>
          </a:bodyPr>
          <a:lstStyle/>
          <a:p>
            <a:r>
              <a:rPr lang="en-US" sz="1600" dirty="0">
                <a:solidFill>
                  <a:schemeClr val="accent2">
                    <a:lumMod val="75000"/>
                  </a:schemeClr>
                </a:solidFill>
                <a:cs typeface="Arial" panose="020B0604020202020204" pitchFamily="34" charset="0"/>
              </a:rPr>
              <a:t>Edoxaban - VTE</a:t>
            </a:r>
            <a:endParaRPr lang="en-US" sz="1600" dirty="0">
              <a:solidFill>
                <a:schemeClr val="accent2">
                  <a:lumMod val="75000"/>
                </a:schemeClr>
              </a:solidFill>
            </a:endParaRPr>
          </a:p>
        </p:txBody>
      </p:sp>
      <p:sp>
        <p:nvSpPr>
          <p:cNvPr id="35" name="Pentagon 34"/>
          <p:cNvSpPr/>
          <p:nvPr/>
        </p:nvSpPr>
        <p:spPr>
          <a:xfrm>
            <a:off x="8645852" y="738436"/>
            <a:ext cx="2428876" cy="484632"/>
          </a:xfrm>
          <a:prstGeom prst="homePlate">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HOKUSAI Pediatric</a:t>
            </a:r>
            <a:r>
              <a:rPr lang="en-US" sz="1600" dirty="0">
                <a:solidFill>
                  <a:schemeClr val="bg1"/>
                </a:solidFill>
              </a:rPr>
              <a:t>  (open)</a:t>
            </a:r>
          </a:p>
        </p:txBody>
      </p:sp>
      <p:sp>
        <p:nvSpPr>
          <p:cNvPr id="36" name="Rectangle 35"/>
          <p:cNvSpPr/>
          <p:nvPr/>
        </p:nvSpPr>
        <p:spPr>
          <a:xfrm>
            <a:off x="752097" y="212365"/>
            <a:ext cx="1996059" cy="338554"/>
          </a:xfrm>
          <a:prstGeom prst="rect">
            <a:avLst/>
          </a:prstGeom>
        </p:spPr>
        <p:txBody>
          <a:bodyPr wrap="none">
            <a:spAutoFit/>
          </a:bodyPr>
          <a:lstStyle/>
          <a:p>
            <a:r>
              <a:rPr lang="en-US" sz="1600" dirty="0">
                <a:solidFill>
                  <a:schemeClr val="accent2">
                    <a:lumMod val="75000"/>
                  </a:schemeClr>
                </a:solidFill>
                <a:cs typeface="Arial" panose="020B0604020202020204" pitchFamily="34" charset="0"/>
              </a:rPr>
              <a:t>Edoxaban - Cardiac</a:t>
            </a:r>
            <a:endParaRPr lang="en-US" sz="1600" dirty="0">
              <a:solidFill>
                <a:schemeClr val="accent2">
                  <a:lumMod val="75000"/>
                </a:schemeClr>
              </a:solidFill>
            </a:endParaRPr>
          </a:p>
        </p:txBody>
      </p:sp>
      <p:sp>
        <p:nvSpPr>
          <p:cNvPr id="37" name="Pentagon 36"/>
          <p:cNvSpPr/>
          <p:nvPr/>
        </p:nvSpPr>
        <p:spPr>
          <a:xfrm>
            <a:off x="8645852" y="188670"/>
            <a:ext cx="2428876" cy="484632"/>
          </a:xfrm>
          <a:prstGeom prst="homePlate">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NCT03395639 </a:t>
            </a:r>
            <a:r>
              <a:rPr lang="en-US" sz="1600" dirty="0">
                <a:solidFill>
                  <a:schemeClr val="bg1"/>
                </a:solidFill>
              </a:rPr>
              <a:t>(open)</a:t>
            </a:r>
          </a:p>
        </p:txBody>
      </p:sp>
      <p:sp>
        <p:nvSpPr>
          <p:cNvPr id="8" name="Rectangle 7"/>
          <p:cNvSpPr/>
          <p:nvPr/>
        </p:nvSpPr>
        <p:spPr>
          <a:xfrm>
            <a:off x="752096" y="1342854"/>
            <a:ext cx="10486039" cy="1309321"/>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8" name="Rectangle 37"/>
          <p:cNvSpPr/>
          <p:nvPr/>
        </p:nvSpPr>
        <p:spPr>
          <a:xfrm>
            <a:off x="8645845" y="4630460"/>
            <a:ext cx="2428875" cy="489466"/>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UNIVERSE (complete)</a:t>
            </a:r>
            <a:r>
              <a:rPr lang="en-US" sz="1600" b="1" dirty="0">
                <a:solidFill>
                  <a:schemeClr val="bg1"/>
                </a:solidFill>
              </a:rPr>
              <a:t>*</a:t>
            </a:r>
          </a:p>
        </p:txBody>
      </p:sp>
      <p:sp>
        <p:nvSpPr>
          <p:cNvPr id="39" name="Rectangle 38">
            <a:extLst>
              <a:ext uri="{FF2B5EF4-FFF2-40B4-BE49-F238E27FC236}">
                <a16:creationId xmlns:a16="http://schemas.microsoft.com/office/drawing/2014/main" id="{5D37CCE4-49D0-488C-B856-AA831D5E0694}"/>
              </a:ext>
            </a:extLst>
          </p:cNvPr>
          <p:cNvSpPr/>
          <p:nvPr/>
        </p:nvSpPr>
        <p:spPr>
          <a:xfrm>
            <a:off x="3185114" y="3958232"/>
            <a:ext cx="5143504" cy="478284"/>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NCT01707394  (complete)</a:t>
            </a:r>
          </a:p>
        </p:txBody>
      </p:sp>
      <p:sp>
        <p:nvSpPr>
          <p:cNvPr id="40" name="Rectangle 39">
            <a:extLst>
              <a:ext uri="{FF2B5EF4-FFF2-40B4-BE49-F238E27FC236}">
                <a16:creationId xmlns:a16="http://schemas.microsoft.com/office/drawing/2014/main" id="{342FC4D5-F69C-40D1-961A-75F1565F3391}"/>
              </a:ext>
            </a:extLst>
          </p:cNvPr>
          <p:cNvSpPr/>
          <p:nvPr/>
        </p:nvSpPr>
        <p:spPr>
          <a:xfrm>
            <a:off x="8645853" y="3368128"/>
            <a:ext cx="2428875" cy="478284"/>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PREVAPIX-ALL</a:t>
            </a:r>
          </a:p>
          <a:p>
            <a:pPr algn="ctr"/>
            <a:r>
              <a:rPr lang="en-US" sz="1600" dirty="0">
                <a:solidFill>
                  <a:schemeClr val="bg1"/>
                </a:solidFill>
              </a:rPr>
              <a:t>(complete)</a:t>
            </a:r>
          </a:p>
        </p:txBody>
      </p:sp>
      <p:sp>
        <p:nvSpPr>
          <p:cNvPr id="42" name="Rectangle 41">
            <a:extLst>
              <a:ext uri="{FF2B5EF4-FFF2-40B4-BE49-F238E27FC236}">
                <a16:creationId xmlns:a16="http://schemas.microsoft.com/office/drawing/2014/main" id="{60B2B64D-F301-4B6D-95B8-1F54AC151F43}"/>
              </a:ext>
            </a:extLst>
          </p:cNvPr>
          <p:cNvSpPr/>
          <p:nvPr/>
        </p:nvSpPr>
        <p:spPr>
          <a:xfrm>
            <a:off x="8645853" y="2803536"/>
            <a:ext cx="2428875" cy="478284"/>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SAXOPHONE  (complete)</a:t>
            </a:r>
          </a:p>
        </p:txBody>
      </p:sp>
      <p:sp>
        <p:nvSpPr>
          <p:cNvPr id="43" name="Rectangle 42">
            <a:extLst>
              <a:ext uri="{FF2B5EF4-FFF2-40B4-BE49-F238E27FC236}">
                <a16:creationId xmlns:a16="http://schemas.microsoft.com/office/drawing/2014/main" id="{A644E469-BD2F-4711-9CD6-49FAF6C9285E}"/>
              </a:ext>
            </a:extLst>
          </p:cNvPr>
          <p:cNvSpPr/>
          <p:nvPr/>
        </p:nvSpPr>
        <p:spPr>
          <a:xfrm>
            <a:off x="3185114" y="676688"/>
            <a:ext cx="5143504" cy="478284"/>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NCT02303431 (complete)</a:t>
            </a:r>
          </a:p>
        </p:txBody>
      </p:sp>
      <p:sp>
        <p:nvSpPr>
          <p:cNvPr id="44" name="TextBox 43">
            <a:extLst>
              <a:ext uri="{FF2B5EF4-FFF2-40B4-BE49-F238E27FC236}">
                <a16:creationId xmlns:a16="http://schemas.microsoft.com/office/drawing/2014/main" id="{F6F4BA32-C35F-4608-B0F8-DCF934B3822A}"/>
              </a:ext>
            </a:extLst>
          </p:cNvPr>
          <p:cNvSpPr txBox="1"/>
          <p:nvPr/>
        </p:nvSpPr>
        <p:spPr>
          <a:xfrm>
            <a:off x="449208" y="6414420"/>
            <a:ext cx="2101360" cy="338554"/>
          </a:xfrm>
          <a:prstGeom prst="rect">
            <a:avLst/>
          </a:prstGeom>
          <a:noFill/>
        </p:spPr>
        <p:txBody>
          <a:bodyPr wrap="square">
            <a:spAutoFit/>
          </a:bodyPr>
          <a:lstStyle/>
          <a:p>
            <a:r>
              <a:rPr lang="en-US" sz="1600" b="1" dirty="0">
                <a:solidFill>
                  <a:schemeClr val="tx1"/>
                </a:solidFill>
              </a:rPr>
              <a:t>* Results published</a:t>
            </a:r>
            <a:endParaRPr lang="en-US" sz="1600" dirty="0"/>
          </a:p>
        </p:txBody>
      </p:sp>
      <p:sp>
        <p:nvSpPr>
          <p:cNvPr id="34" name="Rectangle 33"/>
          <p:cNvSpPr/>
          <p:nvPr/>
        </p:nvSpPr>
        <p:spPr>
          <a:xfrm>
            <a:off x="752110" y="4557539"/>
            <a:ext cx="10486039" cy="1309321"/>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Tree>
    <p:extLst>
      <p:ext uri="{BB962C8B-B14F-4D97-AF65-F5344CB8AC3E}">
        <p14:creationId xmlns:p14="http://schemas.microsoft.com/office/powerpoint/2010/main" val="3525584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DA272BD6-7753-235D-2FC2-822E04CA04A9}"/>
              </a:ext>
            </a:extLst>
          </p:cNvPr>
          <p:cNvSpPr>
            <a:spLocks noGrp="1"/>
          </p:cNvSpPr>
          <p:nvPr>
            <p:ph type="ftr" sz="quarter" idx="3"/>
          </p:nvPr>
        </p:nvSpPr>
        <p:spPr/>
        <p:txBody>
          <a:bodyPr/>
          <a:lstStyle/>
          <a:p>
            <a:r>
              <a:rPr lang="it-IT" dirty="0"/>
              <a:t>Monagle P, et al. </a:t>
            </a:r>
            <a:r>
              <a:rPr lang="it-IT" i="1" dirty="0"/>
              <a:t>Lancet Haematol. </a:t>
            </a:r>
            <a:r>
              <a:rPr lang="it-IT" dirty="0"/>
              <a:t>2019;6(10):e500-e509. </a:t>
            </a:r>
          </a:p>
          <a:p>
            <a:r>
              <a:rPr lang="it-IT" dirty="0"/>
              <a:t>Halton J, et al. </a:t>
            </a:r>
            <a:r>
              <a:rPr lang="it-IT" i="1" dirty="0"/>
              <a:t>Lancet Haematol. </a:t>
            </a:r>
            <a:r>
              <a:rPr lang="it-IT" dirty="0"/>
              <a:t>2021;8(1):e22-e33. </a:t>
            </a:r>
          </a:p>
        </p:txBody>
      </p:sp>
      <p:sp>
        <p:nvSpPr>
          <p:cNvPr id="2" name="Title 1"/>
          <p:cNvSpPr>
            <a:spLocks noGrp="1"/>
          </p:cNvSpPr>
          <p:nvPr>
            <p:ph type="title"/>
          </p:nvPr>
        </p:nvSpPr>
        <p:spPr/>
        <p:txBody>
          <a:bodyPr>
            <a:normAutofit/>
          </a:bodyPr>
          <a:lstStyle/>
          <a:p>
            <a:r>
              <a:rPr lang="en-US" sz="2800" dirty="0"/>
              <a:t>Therapeutic Options for Secondary Thrombo-Prophylaxis </a:t>
            </a:r>
            <a:r>
              <a:rPr lang="en-US" sz="2800" dirty="0">
                <a:solidFill>
                  <a:srgbClr val="C00000"/>
                </a:solidFill>
              </a:rPr>
              <a:t>Direct Oral Anticoagulants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72178820"/>
              </p:ext>
            </p:extLst>
          </p:nvPr>
        </p:nvGraphicFramePr>
        <p:xfrm>
          <a:off x="685802" y="1526601"/>
          <a:ext cx="10744195" cy="3862521"/>
        </p:xfrm>
        <a:graphic>
          <a:graphicData uri="http://schemas.openxmlformats.org/drawingml/2006/table">
            <a:tbl>
              <a:tblPr firstRow="1" bandRow="1">
                <a:tableStyleId>{00A15C55-8517-42AA-B614-E9B94910E393}</a:tableStyleId>
              </a:tblPr>
              <a:tblGrid>
                <a:gridCol w="1534885">
                  <a:extLst>
                    <a:ext uri="{9D8B030D-6E8A-4147-A177-3AD203B41FA5}">
                      <a16:colId xmlns:a16="http://schemas.microsoft.com/office/drawing/2014/main" val="3158038719"/>
                    </a:ext>
                  </a:extLst>
                </a:gridCol>
                <a:gridCol w="1534885">
                  <a:extLst>
                    <a:ext uri="{9D8B030D-6E8A-4147-A177-3AD203B41FA5}">
                      <a16:colId xmlns:a16="http://schemas.microsoft.com/office/drawing/2014/main" val="3345277517"/>
                    </a:ext>
                  </a:extLst>
                </a:gridCol>
                <a:gridCol w="1534885">
                  <a:extLst>
                    <a:ext uri="{9D8B030D-6E8A-4147-A177-3AD203B41FA5}">
                      <a16:colId xmlns:a16="http://schemas.microsoft.com/office/drawing/2014/main" val="3294582503"/>
                    </a:ext>
                  </a:extLst>
                </a:gridCol>
                <a:gridCol w="1534885">
                  <a:extLst>
                    <a:ext uri="{9D8B030D-6E8A-4147-A177-3AD203B41FA5}">
                      <a16:colId xmlns:a16="http://schemas.microsoft.com/office/drawing/2014/main" val="2015930117"/>
                    </a:ext>
                  </a:extLst>
                </a:gridCol>
                <a:gridCol w="1534885">
                  <a:extLst>
                    <a:ext uri="{9D8B030D-6E8A-4147-A177-3AD203B41FA5}">
                      <a16:colId xmlns:a16="http://schemas.microsoft.com/office/drawing/2014/main" val="1509245180"/>
                    </a:ext>
                  </a:extLst>
                </a:gridCol>
                <a:gridCol w="1534885">
                  <a:extLst>
                    <a:ext uri="{9D8B030D-6E8A-4147-A177-3AD203B41FA5}">
                      <a16:colId xmlns:a16="http://schemas.microsoft.com/office/drawing/2014/main" val="936273591"/>
                    </a:ext>
                  </a:extLst>
                </a:gridCol>
                <a:gridCol w="1534885">
                  <a:extLst>
                    <a:ext uri="{9D8B030D-6E8A-4147-A177-3AD203B41FA5}">
                      <a16:colId xmlns:a16="http://schemas.microsoft.com/office/drawing/2014/main" val="759205483"/>
                    </a:ext>
                  </a:extLst>
                </a:gridCol>
              </a:tblGrid>
              <a:tr h="1106544">
                <a:tc>
                  <a:txBody>
                    <a:bodyPr/>
                    <a:lstStyle/>
                    <a:p>
                      <a:r>
                        <a:rPr lang="en-US" sz="1800" dirty="0"/>
                        <a:t>Name</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Mechanism of Action</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Route</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Dose</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Laboratory monitoring</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Drug elimination</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Reversal</a:t>
                      </a:r>
                      <a:r>
                        <a:rPr lang="en-US" sz="1800" baseline="0" dirty="0"/>
                        <a:t> Agent</a:t>
                      </a:r>
                      <a:endParaRPr lang="en-US" sz="18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158096239"/>
                  </a:ext>
                </a:extLst>
              </a:tr>
              <a:tr h="744079">
                <a:tc>
                  <a:txBody>
                    <a:bodyPr/>
                    <a:lstStyle/>
                    <a:p>
                      <a:r>
                        <a:rPr lang="en-US" sz="1600" dirty="0"/>
                        <a:t>Rivaroxaban*</a:t>
                      </a:r>
                    </a:p>
                  </a:txBody>
                  <a:tcPr anchor="ctr"/>
                </a:tc>
                <a:tc rowSpan="2">
                  <a:txBody>
                    <a:bodyPr/>
                    <a:lstStyle/>
                    <a:p>
                      <a:endParaRPr lang="en-US" sz="1600" dirty="0"/>
                    </a:p>
                    <a:p>
                      <a:r>
                        <a:rPr lang="en-US" sz="1600" dirty="0"/>
                        <a:t>Direct inhibition of </a:t>
                      </a:r>
                      <a:r>
                        <a:rPr lang="en-US" sz="1600" dirty="0" err="1"/>
                        <a:t>FXa</a:t>
                      </a:r>
                      <a:endParaRPr lang="en-US" sz="1600" dirty="0"/>
                    </a:p>
                  </a:txBody>
                  <a:tcPr anchor="ctr"/>
                </a:tc>
                <a:tc rowSpan="3">
                  <a:txBody>
                    <a:bodyPr/>
                    <a:lstStyle/>
                    <a:p>
                      <a:r>
                        <a:rPr lang="en-US" sz="1600" dirty="0"/>
                        <a:t>Oral</a:t>
                      </a:r>
                      <a:r>
                        <a:rPr lang="en-US" sz="1600" baseline="0" dirty="0"/>
                        <a:t> </a:t>
                      </a:r>
                      <a:endParaRPr lang="en-US" sz="1600" dirty="0"/>
                    </a:p>
                  </a:txBody>
                  <a:tcPr anchor="ctr"/>
                </a:tc>
                <a:tc>
                  <a:txBody>
                    <a:bodyPr/>
                    <a:lstStyle/>
                    <a:p>
                      <a:r>
                        <a:rPr lang="en-US" sz="1600" dirty="0"/>
                        <a:t>Package insert</a:t>
                      </a:r>
                    </a:p>
                  </a:txBody>
                  <a:tcPr anchor="ctr"/>
                </a:tc>
                <a:tc>
                  <a:txBody>
                    <a:bodyPr/>
                    <a:lstStyle/>
                    <a:p>
                      <a:r>
                        <a:rPr lang="en-US" sz="1600" dirty="0"/>
                        <a:t>PT, anti-</a:t>
                      </a:r>
                      <a:r>
                        <a:rPr lang="en-US" sz="1600" dirty="0" err="1"/>
                        <a:t>FXa</a:t>
                      </a:r>
                      <a:endParaRPr lang="en-US" sz="1600" dirty="0"/>
                    </a:p>
                  </a:txBody>
                  <a:tcPr anchor="ctr"/>
                </a:tc>
                <a:tc>
                  <a:txBody>
                    <a:bodyPr/>
                    <a:lstStyle/>
                    <a:p>
                      <a:r>
                        <a:rPr lang="en-US" sz="1600" dirty="0"/>
                        <a:t>Hepatic/renal</a:t>
                      </a:r>
                    </a:p>
                  </a:txBody>
                  <a:tcPr anchor="ctr"/>
                </a:tc>
                <a:tc rowSpan="2">
                  <a:txBody>
                    <a:bodyPr/>
                    <a:lstStyle/>
                    <a:p>
                      <a:endParaRPr lang="en-US" sz="1600" dirty="0"/>
                    </a:p>
                    <a:p>
                      <a:endParaRPr lang="en-US" sz="1600" dirty="0"/>
                    </a:p>
                    <a:p>
                      <a:r>
                        <a:rPr lang="en-US" sz="1600" dirty="0"/>
                        <a:t>Andexanet-Alfa†</a:t>
                      </a:r>
                    </a:p>
                    <a:p>
                      <a:r>
                        <a:rPr lang="en-US" sz="1600" dirty="0"/>
                        <a:t>4-factor</a:t>
                      </a:r>
                      <a:r>
                        <a:rPr lang="en-US" sz="1600" baseline="0" dirty="0"/>
                        <a:t> PCC</a:t>
                      </a:r>
                      <a:endParaRPr lang="en-US" sz="1600" dirty="0"/>
                    </a:p>
                  </a:txBody>
                  <a:tcPr anchor="ctr"/>
                </a:tc>
                <a:extLst>
                  <a:ext uri="{0D108BD9-81ED-4DB2-BD59-A6C34878D82A}">
                    <a16:rowId xmlns:a16="http://schemas.microsoft.com/office/drawing/2014/main" val="4251191904"/>
                  </a:ext>
                </a:extLst>
              </a:tr>
              <a:tr h="1005949">
                <a:tc>
                  <a:txBody>
                    <a:bodyPr/>
                    <a:lstStyle/>
                    <a:p>
                      <a:r>
                        <a:rPr lang="en-US" sz="1600" dirty="0"/>
                        <a:t>Apixaban</a:t>
                      </a:r>
                    </a:p>
                  </a:txBody>
                  <a:tcPr anchor="ctr"/>
                </a:tc>
                <a:tc vMerge="1">
                  <a:txBody>
                    <a:bodyPr/>
                    <a:lstStyle/>
                    <a:p>
                      <a:endParaRPr lang="en-US" dirty="0"/>
                    </a:p>
                  </a:txBody>
                  <a:tcPr/>
                </a:tc>
                <a:tc vMerge="1">
                  <a:txBody>
                    <a:bodyPr/>
                    <a:lstStyle/>
                    <a:p>
                      <a:endParaRPr lang="en-US" dirty="0"/>
                    </a:p>
                  </a:txBody>
                  <a:tcPr/>
                </a:tc>
                <a:tc>
                  <a:txBody>
                    <a:bodyPr/>
                    <a:lstStyle/>
                    <a:p>
                      <a:r>
                        <a:rPr lang="en-US" sz="1600" dirty="0"/>
                        <a:t>Currently in phase 2/3 clinical</a:t>
                      </a:r>
                      <a:r>
                        <a:rPr lang="en-US" sz="1600" baseline="0" dirty="0"/>
                        <a:t> trials</a:t>
                      </a:r>
                      <a:endParaRPr lang="en-US" sz="1600" dirty="0"/>
                    </a:p>
                  </a:txBody>
                  <a:tcPr anchor="ctr"/>
                </a:tc>
                <a:tc>
                  <a:txBody>
                    <a:bodyPr/>
                    <a:lstStyle/>
                    <a:p>
                      <a:r>
                        <a:rPr lang="en-US" sz="1600" dirty="0"/>
                        <a:t>Anti-</a:t>
                      </a:r>
                      <a:r>
                        <a:rPr lang="en-US" sz="1600" dirty="0" err="1"/>
                        <a:t>FXa</a:t>
                      </a:r>
                      <a:endParaRPr lang="en-US" sz="1600" dirty="0"/>
                    </a:p>
                  </a:txBody>
                  <a:tcPr anchor="ctr"/>
                </a:tc>
                <a:tc>
                  <a:txBody>
                    <a:bodyPr/>
                    <a:lstStyle/>
                    <a:p>
                      <a:r>
                        <a:rPr lang="en-US" sz="1600" dirty="0"/>
                        <a:t>Hepatic/renal</a:t>
                      </a:r>
                    </a:p>
                  </a:txBody>
                  <a:tcPr anchor="ctr"/>
                </a:tc>
                <a:tc vMerge="1">
                  <a:txBody>
                    <a:bodyPr/>
                    <a:lstStyle/>
                    <a:p>
                      <a:endParaRPr lang="en-US" dirty="0"/>
                    </a:p>
                  </a:txBody>
                  <a:tcPr/>
                </a:tc>
                <a:extLst>
                  <a:ext uri="{0D108BD9-81ED-4DB2-BD59-A6C34878D82A}">
                    <a16:rowId xmlns:a16="http://schemas.microsoft.com/office/drawing/2014/main" val="2727000280"/>
                  </a:ext>
                </a:extLst>
              </a:tr>
              <a:tr h="1005949">
                <a:tc>
                  <a:txBody>
                    <a:bodyPr/>
                    <a:lstStyle/>
                    <a:p>
                      <a:r>
                        <a:rPr lang="en-US" sz="1600" dirty="0"/>
                        <a:t>Dabigatran*</a:t>
                      </a:r>
                    </a:p>
                  </a:txBody>
                  <a:tcPr anchor="ctr"/>
                </a:tc>
                <a:tc>
                  <a:txBody>
                    <a:bodyPr/>
                    <a:lstStyle/>
                    <a:p>
                      <a:r>
                        <a:rPr lang="en-US" sz="1600" dirty="0"/>
                        <a:t>Direct inhibition of </a:t>
                      </a:r>
                      <a:r>
                        <a:rPr lang="en-US" sz="1600" dirty="0" err="1"/>
                        <a:t>FIIa</a:t>
                      </a:r>
                      <a:endParaRPr lang="en-US" sz="1600" dirty="0"/>
                    </a:p>
                  </a:txBody>
                  <a:tcPr anchor="ctr"/>
                </a:tc>
                <a:tc vMerge="1">
                  <a:txBody>
                    <a:bodyPr/>
                    <a:lstStyle/>
                    <a:p>
                      <a:endParaRPr lang="en-US" dirty="0"/>
                    </a:p>
                  </a:txBody>
                  <a:tcPr/>
                </a:tc>
                <a:tc>
                  <a:txBody>
                    <a:bodyPr/>
                    <a:lstStyle/>
                    <a:p>
                      <a:r>
                        <a:rPr lang="en-US" sz="1600" dirty="0"/>
                        <a:t>Package insert</a:t>
                      </a:r>
                    </a:p>
                  </a:txBody>
                  <a:tcPr anchor="ctr"/>
                </a:tc>
                <a:tc>
                  <a:txBody>
                    <a:bodyPr/>
                    <a:lstStyle/>
                    <a:p>
                      <a:r>
                        <a:rPr lang="en-US" sz="1600" dirty="0" err="1"/>
                        <a:t>dTT</a:t>
                      </a:r>
                      <a:r>
                        <a:rPr lang="en-US" sz="1600" dirty="0"/>
                        <a:t>, ECT</a:t>
                      </a:r>
                    </a:p>
                  </a:txBody>
                  <a:tcPr anchor="ctr"/>
                </a:tc>
                <a:tc>
                  <a:txBody>
                    <a:bodyPr/>
                    <a:lstStyle/>
                    <a:p>
                      <a:r>
                        <a:rPr lang="en-US" sz="1600" dirty="0"/>
                        <a:t>Renal</a:t>
                      </a:r>
                    </a:p>
                  </a:txBody>
                  <a:tcPr anchor="ctr"/>
                </a:tc>
                <a:tc>
                  <a:txBody>
                    <a:bodyPr/>
                    <a:lstStyle/>
                    <a:p>
                      <a:r>
                        <a:rPr lang="en-US" sz="1600" dirty="0" err="1"/>
                        <a:t>Idarucizumab</a:t>
                      </a:r>
                      <a:r>
                        <a:rPr lang="en-US" sz="1600" dirty="0"/>
                        <a:t>†</a:t>
                      </a:r>
                    </a:p>
                  </a:txBody>
                  <a:tcPr anchor="ctr"/>
                </a:tc>
                <a:extLst>
                  <a:ext uri="{0D108BD9-81ED-4DB2-BD59-A6C34878D82A}">
                    <a16:rowId xmlns:a16="http://schemas.microsoft.com/office/drawing/2014/main" val="313508514"/>
                  </a:ext>
                </a:extLst>
              </a:tr>
            </a:tbl>
          </a:graphicData>
        </a:graphic>
      </p:graphicFrame>
      <p:sp>
        <p:nvSpPr>
          <p:cNvPr id="9" name="Rectangle 8"/>
          <p:cNvSpPr/>
          <p:nvPr/>
        </p:nvSpPr>
        <p:spPr>
          <a:xfrm>
            <a:off x="372542" y="5619065"/>
            <a:ext cx="10226967" cy="523220"/>
          </a:xfrm>
          <a:prstGeom prst="rect">
            <a:avLst/>
          </a:prstGeom>
        </p:spPr>
        <p:txBody>
          <a:bodyPr wrap="none">
            <a:spAutoFit/>
          </a:bodyPr>
          <a:lstStyle/>
          <a:p>
            <a:r>
              <a:rPr lang="en-US" sz="1400" i="1" dirty="0">
                <a:latin typeface="Arial" panose="020B0604020202020204" pitchFamily="34" charset="0"/>
                <a:cs typeface="Arial" panose="020B0604020202020204" pitchFamily="34" charset="0"/>
              </a:rPr>
              <a:t>* Rivaroxaban and Dabigatran are approved by the FDA and EMA for treatment and secondary thrombo-prophylaxis in children</a:t>
            </a:r>
          </a:p>
          <a:p>
            <a:r>
              <a:rPr lang="en-US" sz="1400" i="1" dirty="0">
                <a:latin typeface="Arial" panose="020B0604020202020204" pitchFamily="34" charset="0"/>
                <a:cs typeface="Arial" panose="020B0604020202020204" pitchFamily="34" charset="0"/>
              </a:rPr>
              <a:t>† There is very limited data on use of reversal agents in pediatric patients</a:t>
            </a:r>
          </a:p>
        </p:txBody>
      </p:sp>
    </p:spTree>
    <p:extLst>
      <p:ext uri="{BB962C8B-B14F-4D97-AF65-F5344CB8AC3E}">
        <p14:creationId xmlns:p14="http://schemas.microsoft.com/office/powerpoint/2010/main" val="164698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DA272BD6-7753-235D-2FC2-822E04CA04A9}"/>
              </a:ext>
            </a:extLst>
          </p:cNvPr>
          <p:cNvSpPr>
            <a:spLocks noGrp="1"/>
          </p:cNvSpPr>
          <p:nvPr>
            <p:ph type="ftr" sz="quarter" idx="3"/>
          </p:nvPr>
        </p:nvSpPr>
        <p:spPr/>
        <p:txBody>
          <a:bodyPr/>
          <a:lstStyle/>
          <a:p>
            <a:r>
              <a:rPr lang="it-IT" dirty="0"/>
              <a:t>Monagle P, et al. </a:t>
            </a:r>
            <a:r>
              <a:rPr lang="it-IT" i="1" dirty="0"/>
              <a:t>Lancet Haematol. </a:t>
            </a:r>
            <a:r>
              <a:rPr lang="it-IT" dirty="0"/>
              <a:t>2019;6(10):e500-e509. </a:t>
            </a:r>
          </a:p>
          <a:p>
            <a:r>
              <a:rPr lang="it-IT" dirty="0"/>
              <a:t>Halton J, et al. </a:t>
            </a:r>
            <a:r>
              <a:rPr lang="it-IT" i="1" dirty="0"/>
              <a:t>Lancet Haematol. </a:t>
            </a:r>
            <a:r>
              <a:rPr lang="it-IT" dirty="0"/>
              <a:t>2021;8(1):e22-e33. </a:t>
            </a:r>
          </a:p>
        </p:txBody>
      </p:sp>
      <p:sp>
        <p:nvSpPr>
          <p:cNvPr id="2" name="Title 1"/>
          <p:cNvSpPr>
            <a:spLocks noGrp="1"/>
          </p:cNvSpPr>
          <p:nvPr>
            <p:ph type="title"/>
          </p:nvPr>
        </p:nvSpPr>
        <p:spPr/>
        <p:txBody>
          <a:bodyPr>
            <a:normAutofit/>
          </a:bodyPr>
          <a:lstStyle/>
          <a:p>
            <a:r>
              <a:rPr lang="en-US" sz="2800" dirty="0"/>
              <a:t>Therapeutic Options for Secondary Thrombo-Prophylaxis </a:t>
            </a:r>
            <a:r>
              <a:rPr lang="en-US" sz="2800" dirty="0">
                <a:solidFill>
                  <a:srgbClr val="C00000"/>
                </a:solidFill>
              </a:rPr>
              <a:t>Direct Oral Anticoagulants</a:t>
            </a:r>
          </a:p>
        </p:txBody>
      </p:sp>
      <p:graphicFrame>
        <p:nvGraphicFramePr>
          <p:cNvPr id="6" name="Content Placeholder 5"/>
          <p:cNvGraphicFramePr>
            <a:graphicFrameLocks noGrp="1"/>
          </p:cNvGraphicFramePr>
          <p:nvPr>
            <p:ph idx="1"/>
          </p:nvPr>
        </p:nvGraphicFramePr>
        <p:xfrm>
          <a:off x="685802" y="1526601"/>
          <a:ext cx="10744195" cy="3862521"/>
        </p:xfrm>
        <a:graphic>
          <a:graphicData uri="http://schemas.openxmlformats.org/drawingml/2006/table">
            <a:tbl>
              <a:tblPr firstRow="1" bandRow="1">
                <a:tableStyleId>{00A15C55-8517-42AA-B614-E9B94910E393}</a:tableStyleId>
              </a:tblPr>
              <a:tblGrid>
                <a:gridCol w="1534885">
                  <a:extLst>
                    <a:ext uri="{9D8B030D-6E8A-4147-A177-3AD203B41FA5}">
                      <a16:colId xmlns:a16="http://schemas.microsoft.com/office/drawing/2014/main" val="3158038719"/>
                    </a:ext>
                  </a:extLst>
                </a:gridCol>
                <a:gridCol w="1534885">
                  <a:extLst>
                    <a:ext uri="{9D8B030D-6E8A-4147-A177-3AD203B41FA5}">
                      <a16:colId xmlns:a16="http://schemas.microsoft.com/office/drawing/2014/main" val="3345277517"/>
                    </a:ext>
                  </a:extLst>
                </a:gridCol>
                <a:gridCol w="1534885">
                  <a:extLst>
                    <a:ext uri="{9D8B030D-6E8A-4147-A177-3AD203B41FA5}">
                      <a16:colId xmlns:a16="http://schemas.microsoft.com/office/drawing/2014/main" val="3294582503"/>
                    </a:ext>
                  </a:extLst>
                </a:gridCol>
                <a:gridCol w="1534885">
                  <a:extLst>
                    <a:ext uri="{9D8B030D-6E8A-4147-A177-3AD203B41FA5}">
                      <a16:colId xmlns:a16="http://schemas.microsoft.com/office/drawing/2014/main" val="2015930117"/>
                    </a:ext>
                  </a:extLst>
                </a:gridCol>
                <a:gridCol w="1534885">
                  <a:extLst>
                    <a:ext uri="{9D8B030D-6E8A-4147-A177-3AD203B41FA5}">
                      <a16:colId xmlns:a16="http://schemas.microsoft.com/office/drawing/2014/main" val="1509245180"/>
                    </a:ext>
                  </a:extLst>
                </a:gridCol>
                <a:gridCol w="1534885">
                  <a:extLst>
                    <a:ext uri="{9D8B030D-6E8A-4147-A177-3AD203B41FA5}">
                      <a16:colId xmlns:a16="http://schemas.microsoft.com/office/drawing/2014/main" val="936273591"/>
                    </a:ext>
                  </a:extLst>
                </a:gridCol>
                <a:gridCol w="1534885">
                  <a:extLst>
                    <a:ext uri="{9D8B030D-6E8A-4147-A177-3AD203B41FA5}">
                      <a16:colId xmlns:a16="http://schemas.microsoft.com/office/drawing/2014/main" val="759205483"/>
                    </a:ext>
                  </a:extLst>
                </a:gridCol>
              </a:tblGrid>
              <a:tr h="1106544">
                <a:tc>
                  <a:txBody>
                    <a:bodyPr/>
                    <a:lstStyle/>
                    <a:p>
                      <a:r>
                        <a:rPr lang="en-US" sz="1800" dirty="0"/>
                        <a:t>Name</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Mechanism of Action</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Route</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Dose</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Laboratory monitoring</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Drug elimination</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Reversal</a:t>
                      </a:r>
                      <a:r>
                        <a:rPr lang="en-US" sz="1800" baseline="0" dirty="0"/>
                        <a:t> Agent</a:t>
                      </a:r>
                      <a:endParaRPr lang="en-US" sz="18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158096239"/>
                  </a:ext>
                </a:extLst>
              </a:tr>
              <a:tr h="744079">
                <a:tc>
                  <a:txBody>
                    <a:bodyPr/>
                    <a:lstStyle/>
                    <a:p>
                      <a:r>
                        <a:rPr lang="en-US" sz="1600" dirty="0"/>
                        <a:t>Rivaroxaban*</a:t>
                      </a:r>
                    </a:p>
                  </a:txBody>
                  <a:tcPr anchor="ctr"/>
                </a:tc>
                <a:tc rowSpan="2">
                  <a:txBody>
                    <a:bodyPr/>
                    <a:lstStyle/>
                    <a:p>
                      <a:endParaRPr lang="en-US" sz="1600" dirty="0"/>
                    </a:p>
                    <a:p>
                      <a:r>
                        <a:rPr lang="en-US" sz="1600" dirty="0"/>
                        <a:t>Direct inhibition of </a:t>
                      </a:r>
                      <a:r>
                        <a:rPr lang="en-US" sz="1600" dirty="0" err="1"/>
                        <a:t>FXa</a:t>
                      </a:r>
                      <a:endParaRPr lang="en-US" sz="1600" dirty="0"/>
                    </a:p>
                  </a:txBody>
                  <a:tcPr anchor="ctr"/>
                </a:tc>
                <a:tc rowSpan="3">
                  <a:txBody>
                    <a:bodyPr/>
                    <a:lstStyle/>
                    <a:p>
                      <a:r>
                        <a:rPr lang="en-US" sz="1600" dirty="0"/>
                        <a:t>Oral</a:t>
                      </a:r>
                      <a:r>
                        <a:rPr lang="en-US" sz="1600" baseline="0" dirty="0"/>
                        <a:t> </a:t>
                      </a:r>
                      <a:endParaRPr lang="en-US" sz="1600" dirty="0"/>
                    </a:p>
                  </a:txBody>
                  <a:tcPr anchor="ctr"/>
                </a:tc>
                <a:tc>
                  <a:txBody>
                    <a:bodyPr/>
                    <a:lstStyle/>
                    <a:p>
                      <a:r>
                        <a:rPr lang="en-US" sz="1600" dirty="0"/>
                        <a:t>Package insert</a:t>
                      </a:r>
                    </a:p>
                  </a:txBody>
                  <a:tcPr anchor="ctr"/>
                </a:tc>
                <a:tc>
                  <a:txBody>
                    <a:bodyPr/>
                    <a:lstStyle/>
                    <a:p>
                      <a:r>
                        <a:rPr lang="en-US" sz="1600" dirty="0"/>
                        <a:t>PT, anti-</a:t>
                      </a:r>
                      <a:r>
                        <a:rPr lang="en-US" sz="1600" dirty="0" err="1"/>
                        <a:t>FXa</a:t>
                      </a:r>
                      <a:endParaRPr lang="en-US" sz="1600" dirty="0"/>
                    </a:p>
                  </a:txBody>
                  <a:tcPr anchor="ctr"/>
                </a:tc>
                <a:tc>
                  <a:txBody>
                    <a:bodyPr/>
                    <a:lstStyle/>
                    <a:p>
                      <a:r>
                        <a:rPr lang="en-US" sz="1600" dirty="0"/>
                        <a:t>Hepatic/renal</a:t>
                      </a:r>
                    </a:p>
                  </a:txBody>
                  <a:tcPr anchor="ctr"/>
                </a:tc>
                <a:tc rowSpan="2">
                  <a:txBody>
                    <a:bodyPr/>
                    <a:lstStyle/>
                    <a:p>
                      <a:endParaRPr lang="en-US" sz="1600" dirty="0"/>
                    </a:p>
                    <a:p>
                      <a:endParaRPr lang="en-US" sz="1600" dirty="0"/>
                    </a:p>
                    <a:p>
                      <a:r>
                        <a:rPr lang="en-US" sz="1600" dirty="0"/>
                        <a:t>Andexanet-Alfa†</a:t>
                      </a:r>
                    </a:p>
                    <a:p>
                      <a:r>
                        <a:rPr lang="en-US" sz="1600" dirty="0"/>
                        <a:t>4-factor</a:t>
                      </a:r>
                      <a:r>
                        <a:rPr lang="en-US" sz="1600" baseline="0" dirty="0"/>
                        <a:t> PCC</a:t>
                      </a:r>
                      <a:endParaRPr lang="en-US" sz="1600" dirty="0"/>
                    </a:p>
                  </a:txBody>
                  <a:tcPr anchor="ctr"/>
                </a:tc>
                <a:extLst>
                  <a:ext uri="{0D108BD9-81ED-4DB2-BD59-A6C34878D82A}">
                    <a16:rowId xmlns:a16="http://schemas.microsoft.com/office/drawing/2014/main" val="4251191904"/>
                  </a:ext>
                </a:extLst>
              </a:tr>
              <a:tr h="1005949">
                <a:tc>
                  <a:txBody>
                    <a:bodyPr/>
                    <a:lstStyle/>
                    <a:p>
                      <a:r>
                        <a:rPr lang="en-US" sz="1600" dirty="0"/>
                        <a:t>Apixaban</a:t>
                      </a:r>
                    </a:p>
                  </a:txBody>
                  <a:tcPr anchor="ctr"/>
                </a:tc>
                <a:tc vMerge="1">
                  <a:txBody>
                    <a:bodyPr/>
                    <a:lstStyle/>
                    <a:p>
                      <a:endParaRPr lang="en-US" dirty="0"/>
                    </a:p>
                  </a:txBody>
                  <a:tcPr/>
                </a:tc>
                <a:tc vMerge="1">
                  <a:txBody>
                    <a:bodyPr/>
                    <a:lstStyle/>
                    <a:p>
                      <a:endParaRPr lang="en-US" dirty="0"/>
                    </a:p>
                  </a:txBody>
                  <a:tcPr/>
                </a:tc>
                <a:tc>
                  <a:txBody>
                    <a:bodyPr/>
                    <a:lstStyle/>
                    <a:p>
                      <a:r>
                        <a:rPr lang="en-US" sz="1600" dirty="0"/>
                        <a:t>Currently in phase 2/3 clinical</a:t>
                      </a:r>
                      <a:r>
                        <a:rPr lang="en-US" sz="1600" baseline="0" dirty="0"/>
                        <a:t> trials</a:t>
                      </a:r>
                      <a:endParaRPr lang="en-US" sz="1600" dirty="0"/>
                    </a:p>
                  </a:txBody>
                  <a:tcPr anchor="ctr"/>
                </a:tc>
                <a:tc>
                  <a:txBody>
                    <a:bodyPr/>
                    <a:lstStyle/>
                    <a:p>
                      <a:r>
                        <a:rPr lang="en-US" sz="1600" dirty="0"/>
                        <a:t>Anti-</a:t>
                      </a:r>
                      <a:r>
                        <a:rPr lang="en-US" sz="1600" dirty="0" err="1"/>
                        <a:t>FXa</a:t>
                      </a:r>
                      <a:endParaRPr lang="en-US" sz="1600" dirty="0"/>
                    </a:p>
                  </a:txBody>
                  <a:tcPr anchor="ctr"/>
                </a:tc>
                <a:tc>
                  <a:txBody>
                    <a:bodyPr/>
                    <a:lstStyle/>
                    <a:p>
                      <a:r>
                        <a:rPr lang="en-US" sz="1600" dirty="0"/>
                        <a:t>Hepatic/renal</a:t>
                      </a:r>
                    </a:p>
                  </a:txBody>
                  <a:tcPr anchor="ctr"/>
                </a:tc>
                <a:tc vMerge="1">
                  <a:txBody>
                    <a:bodyPr/>
                    <a:lstStyle/>
                    <a:p>
                      <a:endParaRPr lang="en-US" dirty="0"/>
                    </a:p>
                  </a:txBody>
                  <a:tcPr/>
                </a:tc>
                <a:extLst>
                  <a:ext uri="{0D108BD9-81ED-4DB2-BD59-A6C34878D82A}">
                    <a16:rowId xmlns:a16="http://schemas.microsoft.com/office/drawing/2014/main" val="2727000280"/>
                  </a:ext>
                </a:extLst>
              </a:tr>
              <a:tr h="1005949">
                <a:tc>
                  <a:txBody>
                    <a:bodyPr/>
                    <a:lstStyle/>
                    <a:p>
                      <a:r>
                        <a:rPr lang="en-US" sz="1600" dirty="0"/>
                        <a:t>Dabigatran*</a:t>
                      </a:r>
                    </a:p>
                  </a:txBody>
                  <a:tcPr anchor="ctr"/>
                </a:tc>
                <a:tc>
                  <a:txBody>
                    <a:bodyPr/>
                    <a:lstStyle/>
                    <a:p>
                      <a:r>
                        <a:rPr lang="en-US" sz="1600" dirty="0"/>
                        <a:t>Direct inhibition of </a:t>
                      </a:r>
                      <a:r>
                        <a:rPr lang="en-US" sz="1600" dirty="0" err="1"/>
                        <a:t>FIIa</a:t>
                      </a:r>
                      <a:endParaRPr lang="en-US" sz="1600" dirty="0"/>
                    </a:p>
                  </a:txBody>
                  <a:tcPr anchor="ctr"/>
                </a:tc>
                <a:tc vMerge="1">
                  <a:txBody>
                    <a:bodyPr/>
                    <a:lstStyle/>
                    <a:p>
                      <a:endParaRPr lang="en-US" dirty="0"/>
                    </a:p>
                  </a:txBody>
                  <a:tcPr/>
                </a:tc>
                <a:tc>
                  <a:txBody>
                    <a:bodyPr/>
                    <a:lstStyle/>
                    <a:p>
                      <a:r>
                        <a:rPr lang="en-US" sz="1600" dirty="0"/>
                        <a:t>Package insert</a:t>
                      </a:r>
                    </a:p>
                  </a:txBody>
                  <a:tcPr anchor="ctr"/>
                </a:tc>
                <a:tc>
                  <a:txBody>
                    <a:bodyPr/>
                    <a:lstStyle/>
                    <a:p>
                      <a:r>
                        <a:rPr lang="en-US" sz="1600" dirty="0" err="1"/>
                        <a:t>dTT</a:t>
                      </a:r>
                      <a:r>
                        <a:rPr lang="en-US" sz="1600" dirty="0"/>
                        <a:t>, ECT</a:t>
                      </a:r>
                    </a:p>
                  </a:txBody>
                  <a:tcPr anchor="ctr"/>
                </a:tc>
                <a:tc>
                  <a:txBody>
                    <a:bodyPr/>
                    <a:lstStyle/>
                    <a:p>
                      <a:r>
                        <a:rPr lang="en-US" sz="1600" dirty="0"/>
                        <a:t>Renal</a:t>
                      </a:r>
                    </a:p>
                  </a:txBody>
                  <a:tcPr anchor="ctr"/>
                </a:tc>
                <a:tc>
                  <a:txBody>
                    <a:bodyPr/>
                    <a:lstStyle/>
                    <a:p>
                      <a:r>
                        <a:rPr lang="en-US" sz="1600" dirty="0" err="1"/>
                        <a:t>Idarucizumab</a:t>
                      </a:r>
                      <a:r>
                        <a:rPr lang="en-US" sz="1600" dirty="0"/>
                        <a:t>†</a:t>
                      </a:r>
                    </a:p>
                  </a:txBody>
                  <a:tcPr anchor="ctr"/>
                </a:tc>
                <a:extLst>
                  <a:ext uri="{0D108BD9-81ED-4DB2-BD59-A6C34878D82A}">
                    <a16:rowId xmlns:a16="http://schemas.microsoft.com/office/drawing/2014/main" val="313508514"/>
                  </a:ext>
                </a:extLst>
              </a:tr>
            </a:tbl>
          </a:graphicData>
        </a:graphic>
      </p:graphicFrame>
      <p:sp>
        <p:nvSpPr>
          <p:cNvPr id="7" name="Rectangle 6"/>
          <p:cNvSpPr/>
          <p:nvPr/>
        </p:nvSpPr>
        <p:spPr>
          <a:xfrm>
            <a:off x="659823" y="2641944"/>
            <a:ext cx="10799360" cy="1774413"/>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72542" y="5619065"/>
            <a:ext cx="10226967" cy="523220"/>
          </a:xfrm>
          <a:prstGeom prst="rect">
            <a:avLst/>
          </a:prstGeom>
        </p:spPr>
        <p:txBody>
          <a:bodyPr wrap="none">
            <a:spAutoFit/>
          </a:bodyPr>
          <a:lstStyle/>
          <a:p>
            <a:r>
              <a:rPr lang="en-US" sz="1400" i="1" dirty="0">
                <a:latin typeface="Arial" panose="020B0604020202020204" pitchFamily="34" charset="0"/>
                <a:cs typeface="Arial" panose="020B0604020202020204" pitchFamily="34" charset="0"/>
              </a:rPr>
              <a:t>* Rivaroxaban and Dabigatran are approved by the FDA and EMA for treatment and secondary thrombo-prophylaxis in children</a:t>
            </a:r>
          </a:p>
          <a:p>
            <a:r>
              <a:rPr lang="en-US" sz="1400" i="1" dirty="0">
                <a:latin typeface="Arial" panose="020B0604020202020204" pitchFamily="34" charset="0"/>
                <a:cs typeface="Arial" panose="020B0604020202020204" pitchFamily="34" charset="0"/>
              </a:rPr>
              <a:t>† There is very limited data on use of reversal agents in pediatric patients</a:t>
            </a:r>
          </a:p>
        </p:txBody>
      </p:sp>
    </p:spTree>
    <p:extLst>
      <p:ext uri="{BB962C8B-B14F-4D97-AF65-F5344CB8AC3E}">
        <p14:creationId xmlns:p14="http://schemas.microsoft.com/office/powerpoint/2010/main" val="3912933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DA272BD6-7753-235D-2FC2-822E04CA04A9}"/>
              </a:ext>
            </a:extLst>
          </p:cNvPr>
          <p:cNvSpPr>
            <a:spLocks noGrp="1"/>
          </p:cNvSpPr>
          <p:nvPr>
            <p:ph type="ftr" sz="quarter" idx="3"/>
          </p:nvPr>
        </p:nvSpPr>
        <p:spPr/>
        <p:txBody>
          <a:bodyPr/>
          <a:lstStyle/>
          <a:p>
            <a:r>
              <a:rPr lang="it-IT" dirty="0"/>
              <a:t>Monagle P, et al. </a:t>
            </a:r>
            <a:r>
              <a:rPr lang="it-IT" i="1" dirty="0"/>
              <a:t>Lancet Haematol. </a:t>
            </a:r>
            <a:r>
              <a:rPr lang="it-IT" dirty="0"/>
              <a:t>2019;6(10):e500-e509. </a:t>
            </a:r>
          </a:p>
          <a:p>
            <a:r>
              <a:rPr lang="it-IT" dirty="0"/>
              <a:t>Halton J, et al. </a:t>
            </a:r>
            <a:r>
              <a:rPr lang="it-IT" i="1" dirty="0"/>
              <a:t>Lancet Haematol. </a:t>
            </a:r>
            <a:r>
              <a:rPr lang="it-IT" dirty="0"/>
              <a:t>2021;8(1):e22-e33. </a:t>
            </a:r>
          </a:p>
        </p:txBody>
      </p:sp>
      <p:sp>
        <p:nvSpPr>
          <p:cNvPr id="2" name="Title 1"/>
          <p:cNvSpPr>
            <a:spLocks noGrp="1"/>
          </p:cNvSpPr>
          <p:nvPr>
            <p:ph type="title"/>
          </p:nvPr>
        </p:nvSpPr>
        <p:spPr/>
        <p:txBody>
          <a:bodyPr>
            <a:normAutofit/>
          </a:bodyPr>
          <a:lstStyle/>
          <a:p>
            <a:r>
              <a:rPr lang="en-US" sz="2800" dirty="0"/>
              <a:t>Therapeutic Options for Secondary Thrombo-Prophylaxis </a:t>
            </a:r>
            <a:r>
              <a:rPr lang="en-US" sz="2800" dirty="0">
                <a:solidFill>
                  <a:srgbClr val="C00000"/>
                </a:solidFill>
              </a:rPr>
              <a:t>Direct Oral Anticoagulants</a:t>
            </a:r>
          </a:p>
        </p:txBody>
      </p:sp>
      <p:graphicFrame>
        <p:nvGraphicFramePr>
          <p:cNvPr id="6" name="Content Placeholder 5"/>
          <p:cNvGraphicFramePr>
            <a:graphicFrameLocks noGrp="1"/>
          </p:cNvGraphicFramePr>
          <p:nvPr>
            <p:ph idx="1"/>
          </p:nvPr>
        </p:nvGraphicFramePr>
        <p:xfrm>
          <a:off x="685802" y="1526601"/>
          <a:ext cx="10744195" cy="3862521"/>
        </p:xfrm>
        <a:graphic>
          <a:graphicData uri="http://schemas.openxmlformats.org/drawingml/2006/table">
            <a:tbl>
              <a:tblPr firstRow="1" bandRow="1">
                <a:tableStyleId>{00A15C55-8517-42AA-B614-E9B94910E393}</a:tableStyleId>
              </a:tblPr>
              <a:tblGrid>
                <a:gridCol w="1534885">
                  <a:extLst>
                    <a:ext uri="{9D8B030D-6E8A-4147-A177-3AD203B41FA5}">
                      <a16:colId xmlns:a16="http://schemas.microsoft.com/office/drawing/2014/main" val="3158038719"/>
                    </a:ext>
                  </a:extLst>
                </a:gridCol>
                <a:gridCol w="1534885">
                  <a:extLst>
                    <a:ext uri="{9D8B030D-6E8A-4147-A177-3AD203B41FA5}">
                      <a16:colId xmlns:a16="http://schemas.microsoft.com/office/drawing/2014/main" val="3345277517"/>
                    </a:ext>
                  </a:extLst>
                </a:gridCol>
                <a:gridCol w="1534885">
                  <a:extLst>
                    <a:ext uri="{9D8B030D-6E8A-4147-A177-3AD203B41FA5}">
                      <a16:colId xmlns:a16="http://schemas.microsoft.com/office/drawing/2014/main" val="3294582503"/>
                    </a:ext>
                  </a:extLst>
                </a:gridCol>
                <a:gridCol w="1534885">
                  <a:extLst>
                    <a:ext uri="{9D8B030D-6E8A-4147-A177-3AD203B41FA5}">
                      <a16:colId xmlns:a16="http://schemas.microsoft.com/office/drawing/2014/main" val="2015930117"/>
                    </a:ext>
                  </a:extLst>
                </a:gridCol>
                <a:gridCol w="1534885">
                  <a:extLst>
                    <a:ext uri="{9D8B030D-6E8A-4147-A177-3AD203B41FA5}">
                      <a16:colId xmlns:a16="http://schemas.microsoft.com/office/drawing/2014/main" val="1509245180"/>
                    </a:ext>
                  </a:extLst>
                </a:gridCol>
                <a:gridCol w="1534885">
                  <a:extLst>
                    <a:ext uri="{9D8B030D-6E8A-4147-A177-3AD203B41FA5}">
                      <a16:colId xmlns:a16="http://schemas.microsoft.com/office/drawing/2014/main" val="936273591"/>
                    </a:ext>
                  </a:extLst>
                </a:gridCol>
                <a:gridCol w="1534885">
                  <a:extLst>
                    <a:ext uri="{9D8B030D-6E8A-4147-A177-3AD203B41FA5}">
                      <a16:colId xmlns:a16="http://schemas.microsoft.com/office/drawing/2014/main" val="759205483"/>
                    </a:ext>
                  </a:extLst>
                </a:gridCol>
              </a:tblGrid>
              <a:tr h="1106544">
                <a:tc>
                  <a:txBody>
                    <a:bodyPr/>
                    <a:lstStyle/>
                    <a:p>
                      <a:r>
                        <a:rPr lang="en-US" sz="1800" dirty="0"/>
                        <a:t>Name</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Mechanism of Action</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Route</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Dose</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Laboratory monitoring</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Drug elimination</a:t>
                      </a:r>
                      <a:endParaRPr lang="en-US" sz="1800" dirty="0">
                        <a:latin typeface="Arial" panose="020B0604020202020204" pitchFamily="34" charset="0"/>
                        <a:cs typeface="Arial" panose="020B0604020202020204" pitchFamily="34" charset="0"/>
                      </a:endParaRPr>
                    </a:p>
                  </a:txBody>
                  <a:tcPr anchor="ctr"/>
                </a:tc>
                <a:tc>
                  <a:txBody>
                    <a:bodyPr/>
                    <a:lstStyle/>
                    <a:p>
                      <a:r>
                        <a:rPr lang="en-US" sz="1800" dirty="0"/>
                        <a:t>Reversal</a:t>
                      </a:r>
                      <a:r>
                        <a:rPr lang="en-US" sz="1800" baseline="0" dirty="0"/>
                        <a:t> Agent</a:t>
                      </a:r>
                      <a:endParaRPr lang="en-US" sz="18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158096239"/>
                  </a:ext>
                </a:extLst>
              </a:tr>
              <a:tr h="744079">
                <a:tc>
                  <a:txBody>
                    <a:bodyPr/>
                    <a:lstStyle/>
                    <a:p>
                      <a:r>
                        <a:rPr lang="en-US" sz="1600" dirty="0"/>
                        <a:t>Rivaroxaban*</a:t>
                      </a:r>
                    </a:p>
                  </a:txBody>
                  <a:tcPr anchor="ctr"/>
                </a:tc>
                <a:tc rowSpan="2">
                  <a:txBody>
                    <a:bodyPr/>
                    <a:lstStyle/>
                    <a:p>
                      <a:endParaRPr lang="en-US" sz="1600" dirty="0"/>
                    </a:p>
                    <a:p>
                      <a:r>
                        <a:rPr lang="en-US" sz="1600" dirty="0"/>
                        <a:t>Direct inhibition of </a:t>
                      </a:r>
                      <a:r>
                        <a:rPr lang="en-US" sz="1600" dirty="0" err="1"/>
                        <a:t>FXa</a:t>
                      </a:r>
                      <a:endParaRPr lang="en-US" sz="1600" dirty="0"/>
                    </a:p>
                  </a:txBody>
                  <a:tcPr anchor="ctr"/>
                </a:tc>
                <a:tc rowSpan="3">
                  <a:txBody>
                    <a:bodyPr/>
                    <a:lstStyle/>
                    <a:p>
                      <a:r>
                        <a:rPr lang="en-US" sz="1600" dirty="0"/>
                        <a:t>Oral</a:t>
                      </a:r>
                      <a:r>
                        <a:rPr lang="en-US" sz="1600" baseline="0" dirty="0"/>
                        <a:t> </a:t>
                      </a:r>
                      <a:endParaRPr lang="en-US" sz="1600" dirty="0"/>
                    </a:p>
                  </a:txBody>
                  <a:tcPr anchor="ctr"/>
                </a:tc>
                <a:tc>
                  <a:txBody>
                    <a:bodyPr/>
                    <a:lstStyle/>
                    <a:p>
                      <a:r>
                        <a:rPr lang="en-US" sz="1600" dirty="0"/>
                        <a:t>Package insert</a:t>
                      </a:r>
                    </a:p>
                  </a:txBody>
                  <a:tcPr anchor="ctr"/>
                </a:tc>
                <a:tc>
                  <a:txBody>
                    <a:bodyPr/>
                    <a:lstStyle/>
                    <a:p>
                      <a:r>
                        <a:rPr lang="en-US" sz="1600" dirty="0"/>
                        <a:t>PT, anti-</a:t>
                      </a:r>
                      <a:r>
                        <a:rPr lang="en-US" sz="1600" dirty="0" err="1"/>
                        <a:t>FXa</a:t>
                      </a:r>
                      <a:endParaRPr lang="en-US" sz="1600" dirty="0"/>
                    </a:p>
                  </a:txBody>
                  <a:tcPr anchor="ctr"/>
                </a:tc>
                <a:tc>
                  <a:txBody>
                    <a:bodyPr/>
                    <a:lstStyle/>
                    <a:p>
                      <a:r>
                        <a:rPr lang="en-US" sz="1600" dirty="0"/>
                        <a:t>Hepatic/renal</a:t>
                      </a:r>
                    </a:p>
                  </a:txBody>
                  <a:tcPr anchor="ctr"/>
                </a:tc>
                <a:tc rowSpan="2">
                  <a:txBody>
                    <a:bodyPr/>
                    <a:lstStyle/>
                    <a:p>
                      <a:endParaRPr lang="en-US" sz="1600" dirty="0"/>
                    </a:p>
                    <a:p>
                      <a:endParaRPr lang="en-US" sz="1600" dirty="0"/>
                    </a:p>
                    <a:p>
                      <a:r>
                        <a:rPr lang="en-US" sz="1600" dirty="0"/>
                        <a:t>Andexanet-Alfa†</a:t>
                      </a:r>
                    </a:p>
                    <a:p>
                      <a:r>
                        <a:rPr lang="en-US" sz="1600" dirty="0"/>
                        <a:t>4-factor</a:t>
                      </a:r>
                      <a:r>
                        <a:rPr lang="en-US" sz="1600" baseline="0" dirty="0"/>
                        <a:t> PCC</a:t>
                      </a:r>
                      <a:endParaRPr lang="en-US" sz="1600" dirty="0"/>
                    </a:p>
                  </a:txBody>
                  <a:tcPr anchor="ctr"/>
                </a:tc>
                <a:extLst>
                  <a:ext uri="{0D108BD9-81ED-4DB2-BD59-A6C34878D82A}">
                    <a16:rowId xmlns:a16="http://schemas.microsoft.com/office/drawing/2014/main" val="4251191904"/>
                  </a:ext>
                </a:extLst>
              </a:tr>
              <a:tr h="1005949">
                <a:tc>
                  <a:txBody>
                    <a:bodyPr/>
                    <a:lstStyle/>
                    <a:p>
                      <a:r>
                        <a:rPr lang="en-US" sz="1600" dirty="0"/>
                        <a:t>Apixaban</a:t>
                      </a:r>
                    </a:p>
                  </a:txBody>
                  <a:tcPr anchor="ctr"/>
                </a:tc>
                <a:tc vMerge="1">
                  <a:txBody>
                    <a:bodyPr/>
                    <a:lstStyle/>
                    <a:p>
                      <a:endParaRPr lang="en-US" dirty="0"/>
                    </a:p>
                  </a:txBody>
                  <a:tcPr/>
                </a:tc>
                <a:tc vMerge="1">
                  <a:txBody>
                    <a:bodyPr/>
                    <a:lstStyle/>
                    <a:p>
                      <a:endParaRPr lang="en-US" dirty="0"/>
                    </a:p>
                  </a:txBody>
                  <a:tcPr/>
                </a:tc>
                <a:tc>
                  <a:txBody>
                    <a:bodyPr/>
                    <a:lstStyle/>
                    <a:p>
                      <a:r>
                        <a:rPr lang="en-US" sz="1600" dirty="0"/>
                        <a:t>Currently in phase 2/3 clinical</a:t>
                      </a:r>
                      <a:r>
                        <a:rPr lang="en-US" sz="1600" baseline="0" dirty="0"/>
                        <a:t> trials</a:t>
                      </a:r>
                      <a:endParaRPr lang="en-US" sz="1600" dirty="0"/>
                    </a:p>
                  </a:txBody>
                  <a:tcPr anchor="ctr"/>
                </a:tc>
                <a:tc>
                  <a:txBody>
                    <a:bodyPr/>
                    <a:lstStyle/>
                    <a:p>
                      <a:r>
                        <a:rPr lang="en-US" sz="1600" dirty="0"/>
                        <a:t>Anti-</a:t>
                      </a:r>
                      <a:r>
                        <a:rPr lang="en-US" sz="1600" dirty="0" err="1"/>
                        <a:t>FXa</a:t>
                      </a:r>
                      <a:endParaRPr lang="en-US" sz="1600" dirty="0"/>
                    </a:p>
                  </a:txBody>
                  <a:tcPr anchor="ctr"/>
                </a:tc>
                <a:tc>
                  <a:txBody>
                    <a:bodyPr/>
                    <a:lstStyle/>
                    <a:p>
                      <a:r>
                        <a:rPr lang="en-US" sz="1600" dirty="0"/>
                        <a:t>Hepatic/renal</a:t>
                      </a:r>
                    </a:p>
                  </a:txBody>
                  <a:tcPr anchor="ctr"/>
                </a:tc>
                <a:tc vMerge="1">
                  <a:txBody>
                    <a:bodyPr/>
                    <a:lstStyle/>
                    <a:p>
                      <a:endParaRPr lang="en-US" dirty="0"/>
                    </a:p>
                  </a:txBody>
                  <a:tcPr/>
                </a:tc>
                <a:extLst>
                  <a:ext uri="{0D108BD9-81ED-4DB2-BD59-A6C34878D82A}">
                    <a16:rowId xmlns:a16="http://schemas.microsoft.com/office/drawing/2014/main" val="2727000280"/>
                  </a:ext>
                </a:extLst>
              </a:tr>
              <a:tr h="1005949">
                <a:tc>
                  <a:txBody>
                    <a:bodyPr/>
                    <a:lstStyle/>
                    <a:p>
                      <a:r>
                        <a:rPr lang="en-US" sz="1600" dirty="0"/>
                        <a:t>Dabigatran*</a:t>
                      </a:r>
                    </a:p>
                  </a:txBody>
                  <a:tcPr anchor="ctr"/>
                </a:tc>
                <a:tc>
                  <a:txBody>
                    <a:bodyPr/>
                    <a:lstStyle/>
                    <a:p>
                      <a:r>
                        <a:rPr lang="en-US" sz="1600" dirty="0"/>
                        <a:t>Direct inhibition of </a:t>
                      </a:r>
                      <a:r>
                        <a:rPr lang="en-US" sz="1600" dirty="0" err="1"/>
                        <a:t>FIIa</a:t>
                      </a:r>
                      <a:endParaRPr lang="en-US" sz="1600" dirty="0"/>
                    </a:p>
                  </a:txBody>
                  <a:tcPr anchor="ctr"/>
                </a:tc>
                <a:tc vMerge="1">
                  <a:txBody>
                    <a:bodyPr/>
                    <a:lstStyle/>
                    <a:p>
                      <a:endParaRPr lang="en-US" dirty="0"/>
                    </a:p>
                  </a:txBody>
                  <a:tcPr/>
                </a:tc>
                <a:tc>
                  <a:txBody>
                    <a:bodyPr/>
                    <a:lstStyle/>
                    <a:p>
                      <a:r>
                        <a:rPr lang="en-US" sz="1600" dirty="0"/>
                        <a:t>Package insert</a:t>
                      </a:r>
                    </a:p>
                  </a:txBody>
                  <a:tcPr anchor="ctr"/>
                </a:tc>
                <a:tc>
                  <a:txBody>
                    <a:bodyPr/>
                    <a:lstStyle/>
                    <a:p>
                      <a:r>
                        <a:rPr lang="en-US" sz="1600" dirty="0" err="1"/>
                        <a:t>dTT</a:t>
                      </a:r>
                      <a:r>
                        <a:rPr lang="en-US" sz="1600" dirty="0"/>
                        <a:t>, ECT</a:t>
                      </a:r>
                    </a:p>
                  </a:txBody>
                  <a:tcPr anchor="ctr"/>
                </a:tc>
                <a:tc>
                  <a:txBody>
                    <a:bodyPr/>
                    <a:lstStyle/>
                    <a:p>
                      <a:r>
                        <a:rPr lang="en-US" sz="1600" dirty="0"/>
                        <a:t>Renal</a:t>
                      </a:r>
                    </a:p>
                  </a:txBody>
                  <a:tcPr anchor="ctr"/>
                </a:tc>
                <a:tc>
                  <a:txBody>
                    <a:bodyPr/>
                    <a:lstStyle/>
                    <a:p>
                      <a:r>
                        <a:rPr lang="en-US" sz="1600" dirty="0" err="1"/>
                        <a:t>Idarucizumab</a:t>
                      </a:r>
                      <a:r>
                        <a:rPr lang="en-US" sz="1600" dirty="0"/>
                        <a:t>†</a:t>
                      </a:r>
                    </a:p>
                  </a:txBody>
                  <a:tcPr anchor="ctr"/>
                </a:tc>
                <a:extLst>
                  <a:ext uri="{0D108BD9-81ED-4DB2-BD59-A6C34878D82A}">
                    <a16:rowId xmlns:a16="http://schemas.microsoft.com/office/drawing/2014/main" val="313508514"/>
                  </a:ext>
                </a:extLst>
              </a:tr>
            </a:tbl>
          </a:graphicData>
        </a:graphic>
      </p:graphicFrame>
      <p:sp>
        <p:nvSpPr>
          <p:cNvPr id="8" name="Rectangle 7"/>
          <p:cNvSpPr/>
          <p:nvPr/>
        </p:nvSpPr>
        <p:spPr>
          <a:xfrm>
            <a:off x="655291" y="4391025"/>
            <a:ext cx="10803284" cy="990028"/>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72542" y="5619065"/>
            <a:ext cx="10226967" cy="523220"/>
          </a:xfrm>
          <a:prstGeom prst="rect">
            <a:avLst/>
          </a:prstGeom>
        </p:spPr>
        <p:txBody>
          <a:bodyPr wrap="none">
            <a:spAutoFit/>
          </a:bodyPr>
          <a:lstStyle/>
          <a:p>
            <a:r>
              <a:rPr lang="en-US" sz="1400" i="1" dirty="0">
                <a:latin typeface="Arial" panose="020B0604020202020204" pitchFamily="34" charset="0"/>
                <a:cs typeface="Arial" panose="020B0604020202020204" pitchFamily="34" charset="0"/>
              </a:rPr>
              <a:t>* Rivaroxaban and Dabigatran are approved by the FDA and EMA for treatment and secondary thrombo-prophylaxis in children</a:t>
            </a:r>
          </a:p>
          <a:p>
            <a:r>
              <a:rPr lang="en-US" sz="1400" i="1" dirty="0">
                <a:latin typeface="Arial" panose="020B0604020202020204" pitchFamily="34" charset="0"/>
                <a:cs typeface="Arial" panose="020B0604020202020204" pitchFamily="34" charset="0"/>
              </a:rPr>
              <a:t>† There is very limited data on use of reversal agents in pediatric patients</a:t>
            </a:r>
          </a:p>
        </p:txBody>
      </p:sp>
    </p:spTree>
    <p:extLst>
      <p:ext uri="{BB962C8B-B14F-4D97-AF65-F5344CB8AC3E}">
        <p14:creationId xmlns:p14="http://schemas.microsoft.com/office/powerpoint/2010/main" val="1215515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92118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2616600-5B25-BF9D-FC2E-835B9A8FF4EA}"/>
              </a:ext>
            </a:extLst>
          </p:cNvPr>
          <p:cNvSpPr>
            <a:spLocks noGrp="1"/>
          </p:cNvSpPr>
          <p:nvPr>
            <p:ph type="ftr" sz="quarter" idx="3"/>
          </p:nvPr>
        </p:nvSpPr>
        <p:spPr/>
        <p:txBody>
          <a:bodyPr/>
          <a:lstStyle/>
          <a:p>
            <a:r>
              <a:rPr lang="en-US" dirty="0"/>
              <a:t>Young G. </a:t>
            </a:r>
            <a:r>
              <a:rPr lang="en-US" i="1" dirty="0"/>
              <a:t>Hematology Am Soc </a:t>
            </a:r>
            <a:r>
              <a:rPr lang="en-US" i="1" dirty="0" err="1"/>
              <a:t>Hematol</a:t>
            </a:r>
            <a:r>
              <a:rPr lang="en-US" i="1" dirty="0"/>
              <a:t> Educ Program. </a:t>
            </a:r>
            <a:r>
              <a:rPr lang="en-US" dirty="0"/>
              <a:t>2015:111-6. </a:t>
            </a:r>
          </a:p>
          <a:p>
            <a:r>
              <a:rPr lang="en-US" dirty="0"/>
              <a:t>Young G. </a:t>
            </a:r>
            <a:r>
              <a:rPr lang="en-US" i="1" dirty="0" err="1"/>
              <a:t>Pediatr</a:t>
            </a:r>
            <a:r>
              <a:rPr lang="en-US" i="1" dirty="0"/>
              <a:t> Clin North Am. </a:t>
            </a:r>
            <a:r>
              <a:rPr lang="en-US" dirty="0"/>
              <a:t>2017;64(6):1257-1269. </a:t>
            </a:r>
          </a:p>
        </p:txBody>
      </p:sp>
      <p:sp>
        <p:nvSpPr>
          <p:cNvPr id="2" name="Title 1"/>
          <p:cNvSpPr>
            <a:spLocks noGrp="1"/>
          </p:cNvSpPr>
          <p:nvPr>
            <p:ph type="title"/>
          </p:nvPr>
        </p:nvSpPr>
        <p:spPr>
          <a:xfrm>
            <a:off x="609600" y="199505"/>
            <a:ext cx="11503378" cy="1185577"/>
          </a:xfrm>
        </p:spPr>
        <p:txBody>
          <a:bodyPr>
            <a:normAutofit/>
          </a:bodyPr>
          <a:lstStyle/>
          <a:p>
            <a:r>
              <a:rPr lang="en-US" dirty="0"/>
              <a:t>Therapeutic Options for Secondary Thrombo-Prophylaxis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42891635"/>
              </p:ext>
            </p:extLst>
          </p:nvPr>
        </p:nvGraphicFramePr>
        <p:xfrm>
          <a:off x="685801" y="1638300"/>
          <a:ext cx="10744198" cy="3886201"/>
        </p:xfrm>
        <a:graphic>
          <a:graphicData uri="http://schemas.openxmlformats.org/drawingml/2006/table">
            <a:tbl>
              <a:tblPr firstRow="1" bandRow="1">
                <a:tableStyleId>{5C22544A-7EE6-4342-B048-85BDC9FD1C3A}</a:tableStyleId>
              </a:tblPr>
              <a:tblGrid>
                <a:gridCol w="4793112">
                  <a:extLst>
                    <a:ext uri="{9D8B030D-6E8A-4147-A177-3AD203B41FA5}">
                      <a16:colId xmlns:a16="http://schemas.microsoft.com/office/drawing/2014/main" val="1236112981"/>
                    </a:ext>
                  </a:extLst>
                </a:gridCol>
                <a:gridCol w="1832230">
                  <a:extLst>
                    <a:ext uri="{9D8B030D-6E8A-4147-A177-3AD203B41FA5}">
                      <a16:colId xmlns:a16="http://schemas.microsoft.com/office/drawing/2014/main" val="3607601402"/>
                    </a:ext>
                  </a:extLst>
                </a:gridCol>
                <a:gridCol w="2198677">
                  <a:extLst>
                    <a:ext uri="{9D8B030D-6E8A-4147-A177-3AD203B41FA5}">
                      <a16:colId xmlns:a16="http://schemas.microsoft.com/office/drawing/2014/main" val="2198210386"/>
                    </a:ext>
                  </a:extLst>
                </a:gridCol>
                <a:gridCol w="1920179">
                  <a:extLst>
                    <a:ext uri="{9D8B030D-6E8A-4147-A177-3AD203B41FA5}">
                      <a16:colId xmlns:a16="http://schemas.microsoft.com/office/drawing/2014/main" val="410319735"/>
                    </a:ext>
                  </a:extLst>
                </a:gridCol>
              </a:tblGrid>
              <a:tr h="1260621">
                <a:tc>
                  <a:txBody>
                    <a:bodyPr/>
                    <a:lstStyle/>
                    <a:p>
                      <a:r>
                        <a:rPr lang="en-US" sz="2400" dirty="0">
                          <a:latin typeface="Arial" panose="020B0604020202020204" pitchFamily="34" charset="0"/>
                          <a:cs typeface="Arial" panose="020B0604020202020204" pitchFamily="34" charset="0"/>
                        </a:rPr>
                        <a:t>Name</a:t>
                      </a:r>
                    </a:p>
                  </a:txBody>
                  <a:tcPr anchor="ctr"/>
                </a:tc>
                <a:tc>
                  <a:txBody>
                    <a:bodyPr/>
                    <a:lstStyle/>
                    <a:p>
                      <a:r>
                        <a:rPr lang="en-US" sz="2400" dirty="0">
                          <a:latin typeface="Arial" panose="020B0604020202020204" pitchFamily="34" charset="0"/>
                          <a:cs typeface="Arial" panose="020B0604020202020204" pitchFamily="34" charset="0"/>
                        </a:rPr>
                        <a:t>Discovery</a:t>
                      </a:r>
                    </a:p>
                  </a:txBody>
                  <a:tcPr anchor="ctr"/>
                </a:tc>
                <a:tc>
                  <a:txBody>
                    <a:bodyPr/>
                    <a:lstStyle/>
                    <a:p>
                      <a:r>
                        <a:rPr lang="en-US" sz="2400" dirty="0">
                          <a:latin typeface="Arial" panose="020B0604020202020204" pitchFamily="34" charset="0"/>
                          <a:cs typeface="Arial" panose="020B0604020202020204" pitchFamily="34" charset="0"/>
                        </a:rPr>
                        <a:t>First use in adults</a:t>
                      </a:r>
                    </a:p>
                  </a:txBody>
                  <a:tcPr anchor="ctr"/>
                </a:tc>
                <a:tc>
                  <a:txBody>
                    <a:bodyPr/>
                    <a:lstStyle/>
                    <a:p>
                      <a:r>
                        <a:rPr lang="en-US" sz="2400" dirty="0">
                          <a:latin typeface="Arial" panose="020B0604020202020204" pitchFamily="34" charset="0"/>
                          <a:cs typeface="Arial" panose="020B0604020202020204" pitchFamily="34" charset="0"/>
                        </a:rPr>
                        <a:t>First use in children</a:t>
                      </a:r>
                    </a:p>
                  </a:txBody>
                  <a:tcPr anchor="ctr"/>
                </a:tc>
                <a:extLst>
                  <a:ext uri="{0D108BD9-81ED-4DB2-BD59-A6C34878D82A}">
                    <a16:rowId xmlns:a16="http://schemas.microsoft.com/office/drawing/2014/main" val="884088102"/>
                  </a:ext>
                </a:extLst>
              </a:tr>
              <a:tr h="837421">
                <a:tc>
                  <a:txBody>
                    <a:bodyPr/>
                    <a:lstStyle/>
                    <a:p>
                      <a:r>
                        <a:rPr lang="en-US" sz="2000" b="0" dirty="0">
                          <a:latin typeface="Arial" panose="020B0604020202020204" pitchFamily="34" charset="0"/>
                          <a:cs typeface="Arial" panose="020B0604020202020204" pitchFamily="34" charset="0"/>
                        </a:rPr>
                        <a:t>Vitamin K Antagonist</a:t>
                      </a:r>
                      <a:r>
                        <a:rPr lang="en-US" sz="2000" b="0" baseline="0" dirty="0">
                          <a:latin typeface="Arial" panose="020B0604020202020204" pitchFamily="34" charset="0"/>
                          <a:cs typeface="Arial" panose="020B0604020202020204" pitchFamily="34" charset="0"/>
                        </a:rPr>
                        <a:t> (VKA)</a:t>
                      </a:r>
                      <a:endParaRPr lang="en-US" sz="2000" b="0" dirty="0">
                        <a:latin typeface="Arial" panose="020B0604020202020204" pitchFamily="34" charset="0"/>
                        <a:cs typeface="Arial" panose="020B0604020202020204" pitchFamily="34" charset="0"/>
                      </a:endParaRPr>
                    </a:p>
                  </a:txBody>
                  <a:tcPr anchor="ctr"/>
                </a:tc>
                <a:tc>
                  <a:txBody>
                    <a:bodyPr/>
                    <a:lstStyle/>
                    <a:p>
                      <a:r>
                        <a:rPr lang="en-US" sz="2000" b="0" dirty="0">
                          <a:latin typeface="Arial" panose="020B0604020202020204" pitchFamily="34" charset="0"/>
                          <a:cs typeface="Arial" panose="020B0604020202020204" pitchFamily="34" charset="0"/>
                        </a:rPr>
                        <a:t>1929</a:t>
                      </a:r>
                    </a:p>
                  </a:txBody>
                  <a:tcPr anchor="ctr"/>
                </a:tc>
                <a:tc>
                  <a:txBody>
                    <a:bodyPr/>
                    <a:lstStyle/>
                    <a:p>
                      <a:r>
                        <a:rPr lang="en-US" sz="2000" b="0" dirty="0">
                          <a:latin typeface="Arial" panose="020B0604020202020204" pitchFamily="34" charset="0"/>
                          <a:cs typeface="Arial" panose="020B0604020202020204" pitchFamily="34" charset="0"/>
                        </a:rPr>
                        <a:t>1929</a:t>
                      </a:r>
                    </a:p>
                  </a:txBody>
                  <a:tcPr anchor="ctr"/>
                </a:tc>
                <a:tc>
                  <a:txBody>
                    <a:bodyPr/>
                    <a:lstStyle/>
                    <a:p>
                      <a:r>
                        <a:rPr lang="en-US" sz="2000" b="0" dirty="0">
                          <a:latin typeface="Arial" panose="020B0604020202020204" pitchFamily="34" charset="0"/>
                          <a:cs typeface="Arial" panose="020B0604020202020204" pitchFamily="34" charset="0"/>
                        </a:rPr>
                        <a:t>1954</a:t>
                      </a:r>
                    </a:p>
                  </a:txBody>
                  <a:tcPr anchor="ctr"/>
                </a:tc>
                <a:extLst>
                  <a:ext uri="{0D108BD9-81ED-4DB2-BD59-A6C34878D82A}">
                    <a16:rowId xmlns:a16="http://schemas.microsoft.com/office/drawing/2014/main" val="629138547"/>
                  </a:ext>
                </a:extLst>
              </a:tr>
              <a:tr h="596053">
                <a:tc>
                  <a:txBody>
                    <a:bodyPr/>
                    <a:lstStyle/>
                    <a:p>
                      <a:r>
                        <a:rPr lang="en-US" sz="2000" b="0" dirty="0">
                          <a:latin typeface="Arial" panose="020B0604020202020204" pitchFamily="34" charset="0"/>
                          <a:cs typeface="Arial" panose="020B0604020202020204" pitchFamily="34" charset="0"/>
                        </a:rPr>
                        <a:t>Low Molecular Weight Heparin (LMWH)</a:t>
                      </a:r>
                    </a:p>
                  </a:txBody>
                  <a:tcPr anchor="ctr"/>
                </a:tc>
                <a:tc>
                  <a:txBody>
                    <a:bodyPr/>
                    <a:lstStyle/>
                    <a:p>
                      <a:r>
                        <a:rPr lang="en-US" sz="2000" b="0" dirty="0">
                          <a:latin typeface="Arial" panose="020B0604020202020204" pitchFamily="34" charset="0"/>
                          <a:cs typeface="Arial" panose="020B0604020202020204" pitchFamily="34" charset="0"/>
                        </a:rPr>
                        <a:t>1970s</a:t>
                      </a:r>
                    </a:p>
                  </a:txBody>
                  <a:tcPr anchor="ctr"/>
                </a:tc>
                <a:tc>
                  <a:txBody>
                    <a:bodyPr/>
                    <a:lstStyle/>
                    <a:p>
                      <a:r>
                        <a:rPr lang="en-US" sz="2000" b="0" dirty="0">
                          <a:latin typeface="Arial" panose="020B0604020202020204" pitchFamily="34" charset="0"/>
                          <a:cs typeface="Arial" panose="020B0604020202020204" pitchFamily="34" charset="0"/>
                        </a:rPr>
                        <a:t>1980s</a:t>
                      </a:r>
                    </a:p>
                  </a:txBody>
                  <a:tcPr anchor="ctr"/>
                </a:tc>
                <a:tc>
                  <a:txBody>
                    <a:bodyPr/>
                    <a:lstStyle/>
                    <a:p>
                      <a:r>
                        <a:rPr lang="en-US" sz="2000" b="0" dirty="0">
                          <a:latin typeface="Arial" panose="020B0604020202020204" pitchFamily="34" charset="0"/>
                          <a:cs typeface="Arial" panose="020B0604020202020204" pitchFamily="34" charset="0"/>
                        </a:rPr>
                        <a:t>1993</a:t>
                      </a:r>
                    </a:p>
                  </a:txBody>
                  <a:tcPr anchor="ctr"/>
                </a:tc>
                <a:extLst>
                  <a:ext uri="{0D108BD9-81ED-4DB2-BD59-A6C34878D82A}">
                    <a16:rowId xmlns:a16="http://schemas.microsoft.com/office/drawing/2014/main" val="2220328545"/>
                  </a:ext>
                </a:extLst>
              </a:tr>
              <a:tr h="596053">
                <a:tc>
                  <a:txBody>
                    <a:bodyPr/>
                    <a:lstStyle/>
                    <a:p>
                      <a:r>
                        <a:rPr lang="en-US" sz="2000" b="0" dirty="0">
                          <a:latin typeface="Arial" panose="020B0604020202020204" pitchFamily="34" charset="0"/>
                          <a:cs typeface="Arial" panose="020B0604020202020204" pitchFamily="34" charset="0"/>
                        </a:rPr>
                        <a:t>Fondaparinux</a:t>
                      </a:r>
                    </a:p>
                  </a:txBody>
                  <a:tcPr anchor="ctr"/>
                </a:tc>
                <a:tc>
                  <a:txBody>
                    <a:bodyPr/>
                    <a:lstStyle/>
                    <a:p>
                      <a:r>
                        <a:rPr lang="en-US" sz="2000" b="0" dirty="0">
                          <a:latin typeface="Arial" panose="020B0604020202020204" pitchFamily="34" charset="0"/>
                          <a:cs typeface="Arial" panose="020B0604020202020204" pitchFamily="34" charset="0"/>
                        </a:rPr>
                        <a:t>1985</a:t>
                      </a:r>
                    </a:p>
                  </a:txBody>
                  <a:tcPr anchor="ctr"/>
                </a:tc>
                <a:tc>
                  <a:txBody>
                    <a:bodyPr/>
                    <a:lstStyle/>
                    <a:p>
                      <a:r>
                        <a:rPr lang="en-US" sz="2000" b="0" dirty="0">
                          <a:latin typeface="Arial" panose="020B0604020202020204" pitchFamily="34" charset="0"/>
                          <a:cs typeface="Arial" panose="020B0604020202020204" pitchFamily="34" charset="0"/>
                        </a:rPr>
                        <a:t>2001</a:t>
                      </a:r>
                    </a:p>
                  </a:txBody>
                  <a:tcPr anchor="ctr"/>
                </a:tc>
                <a:tc>
                  <a:txBody>
                    <a:bodyPr/>
                    <a:lstStyle/>
                    <a:p>
                      <a:r>
                        <a:rPr lang="en-US" sz="2000" b="0" dirty="0">
                          <a:latin typeface="Arial" panose="020B0604020202020204" pitchFamily="34" charset="0"/>
                          <a:cs typeface="Arial" panose="020B0604020202020204" pitchFamily="34" charset="0"/>
                        </a:rPr>
                        <a:t>2004</a:t>
                      </a:r>
                    </a:p>
                  </a:txBody>
                  <a:tcPr anchor="ctr"/>
                </a:tc>
                <a:extLst>
                  <a:ext uri="{0D108BD9-81ED-4DB2-BD59-A6C34878D82A}">
                    <a16:rowId xmlns:a16="http://schemas.microsoft.com/office/drawing/2014/main" val="340656802"/>
                  </a:ext>
                </a:extLst>
              </a:tr>
              <a:tr h="596053">
                <a:tc>
                  <a:txBody>
                    <a:bodyPr/>
                    <a:lstStyle/>
                    <a:p>
                      <a:r>
                        <a:rPr lang="en-US" sz="2000" b="0" dirty="0">
                          <a:latin typeface="Arial" panose="020B0604020202020204" pitchFamily="34" charset="0"/>
                          <a:cs typeface="Arial" panose="020B0604020202020204" pitchFamily="34" charset="0"/>
                        </a:rPr>
                        <a:t>Direct</a:t>
                      </a:r>
                      <a:r>
                        <a:rPr lang="en-US" sz="2000" b="0" baseline="0" dirty="0">
                          <a:latin typeface="Arial" panose="020B0604020202020204" pitchFamily="34" charset="0"/>
                          <a:cs typeface="Arial" panose="020B0604020202020204" pitchFamily="34" charset="0"/>
                        </a:rPr>
                        <a:t> Oral Anticoagulants</a:t>
                      </a:r>
                      <a:endParaRPr lang="en-US" sz="2000" b="0" dirty="0">
                        <a:latin typeface="Arial" panose="020B0604020202020204" pitchFamily="34" charset="0"/>
                        <a:cs typeface="Arial" panose="020B0604020202020204" pitchFamily="34" charset="0"/>
                      </a:endParaRPr>
                    </a:p>
                  </a:txBody>
                  <a:tcPr anchor="ctr"/>
                </a:tc>
                <a:tc>
                  <a:txBody>
                    <a:bodyPr/>
                    <a:lstStyle/>
                    <a:p>
                      <a:r>
                        <a:rPr lang="en-US" sz="2000" b="0" dirty="0">
                          <a:latin typeface="Arial" panose="020B0604020202020204" pitchFamily="34" charset="0"/>
                          <a:cs typeface="Arial" panose="020B0604020202020204" pitchFamily="34" charset="0"/>
                        </a:rPr>
                        <a:t>2000</a:t>
                      </a:r>
                    </a:p>
                  </a:txBody>
                  <a:tcPr anchor="ctr"/>
                </a:tc>
                <a:tc>
                  <a:txBody>
                    <a:bodyPr/>
                    <a:lstStyle/>
                    <a:p>
                      <a:r>
                        <a:rPr lang="en-US" sz="2000" b="0" dirty="0">
                          <a:latin typeface="Arial" panose="020B0604020202020204" pitchFamily="34" charset="0"/>
                          <a:cs typeface="Arial" panose="020B0604020202020204" pitchFamily="34" charset="0"/>
                        </a:rPr>
                        <a:t>2010</a:t>
                      </a:r>
                    </a:p>
                  </a:txBody>
                  <a:tcPr anchor="ctr"/>
                </a:tc>
                <a:tc>
                  <a:txBody>
                    <a:bodyPr/>
                    <a:lstStyle/>
                    <a:p>
                      <a:r>
                        <a:rPr lang="en-US" sz="2000" b="0" dirty="0">
                          <a:latin typeface="Arial" panose="020B0604020202020204" pitchFamily="34" charset="0"/>
                          <a:cs typeface="Arial" panose="020B0604020202020204" pitchFamily="34" charset="0"/>
                        </a:rPr>
                        <a:t>2020</a:t>
                      </a:r>
                    </a:p>
                  </a:txBody>
                  <a:tcPr anchor="ctr"/>
                </a:tc>
                <a:extLst>
                  <a:ext uri="{0D108BD9-81ED-4DB2-BD59-A6C34878D82A}">
                    <a16:rowId xmlns:a16="http://schemas.microsoft.com/office/drawing/2014/main" val="2331918380"/>
                  </a:ext>
                </a:extLst>
              </a:tr>
            </a:tbl>
          </a:graphicData>
        </a:graphic>
      </p:graphicFrame>
    </p:spTree>
    <p:extLst>
      <p:ext uri="{BB962C8B-B14F-4D97-AF65-F5344CB8AC3E}">
        <p14:creationId xmlns:p14="http://schemas.microsoft.com/office/powerpoint/2010/main" val="1001206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a:t>Therapeutic Options for Secondary Thrombo-Prophylaxis</a:t>
            </a:r>
            <a:br>
              <a:rPr lang="en-US" dirty="0"/>
            </a:br>
            <a:r>
              <a:rPr lang="en-US" dirty="0">
                <a:solidFill>
                  <a:srgbClr val="C00000"/>
                </a:solidFill>
              </a:rPr>
              <a:t>Vitamin K Antagonist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7578417"/>
              </p:ext>
            </p:extLst>
          </p:nvPr>
        </p:nvGraphicFramePr>
        <p:xfrm>
          <a:off x="189589" y="1647825"/>
          <a:ext cx="11759199" cy="3881968"/>
        </p:xfrm>
        <a:graphic>
          <a:graphicData uri="http://schemas.openxmlformats.org/drawingml/2006/table">
            <a:tbl>
              <a:tblPr firstRow="1" bandRow="1">
                <a:tableStyleId>{5C22544A-7EE6-4342-B048-85BDC9FD1C3A}</a:tableStyleId>
              </a:tblPr>
              <a:tblGrid>
                <a:gridCol w="1363913">
                  <a:extLst>
                    <a:ext uri="{9D8B030D-6E8A-4147-A177-3AD203B41FA5}">
                      <a16:colId xmlns:a16="http://schemas.microsoft.com/office/drawing/2014/main" val="4202591886"/>
                    </a:ext>
                  </a:extLst>
                </a:gridCol>
                <a:gridCol w="1993390">
                  <a:extLst>
                    <a:ext uri="{9D8B030D-6E8A-4147-A177-3AD203B41FA5}">
                      <a16:colId xmlns:a16="http://schemas.microsoft.com/office/drawing/2014/main" val="3561527446"/>
                    </a:ext>
                  </a:extLst>
                </a:gridCol>
                <a:gridCol w="1607338">
                  <a:extLst>
                    <a:ext uri="{9D8B030D-6E8A-4147-A177-3AD203B41FA5}">
                      <a16:colId xmlns:a16="http://schemas.microsoft.com/office/drawing/2014/main" val="2695766719"/>
                    </a:ext>
                  </a:extLst>
                </a:gridCol>
                <a:gridCol w="1754900">
                  <a:extLst>
                    <a:ext uri="{9D8B030D-6E8A-4147-A177-3AD203B41FA5}">
                      <a16:colId xmlns:a16="http://schemas.microsoft.com/office/drawing/2014/main" val="2560684556"/>
                    </a:ext>
                  </a:extLst>
                </a:gridCol>
                <a:gridCol w="1679886">
                  <a:extLst>
                    <a:ext uri="{9D8B030D-6E8A-4147-A177-3AD203B41FA5}">
                      <a16:colId xmlns:a16="http://schemas.microsoft.com/office/drawing/2014/main" val="184989313"/>
                    </a:ext>
                  </a:extLst>
                </a:gridCol>
                <a:gridCol w="1679886">
                  <a:extLst>
                    <a:ext uri="{9D8B030D-6E8A-4147-A177-3AD203B41FA5}">
                      <a16:colId xmlns:a16="http://schemas.microsoft.com/office/drawing/2014/main" val="361540097"/>
                    </a:ext>
                  </a:extLst>
                </a:gridCol>
                <a:gridCol w="1679886">
                  <a:extLst>
                    <a:ext uri="{9D8B030D-6E8A-4147-A177-3AD203B41FA5}">
                      <a16:colId xmlns:a16="http://schemas.microsoft.com/office/drawing/2014/main" val="2151917463"/>
                    </a:ext>
                  </a:extLst>
                </a:gridCol>
              </a:tblGrid>
              <a:tr h="1412030">
                <a:tc>
                  <a:txBody>
                    <a:bodyPr/>
                    <a:lstStyle/>
                    <a:p>
                      <a:r>
                        <a:rPr lang="en-US" sz="2200" dirty="0">
                          <a:latin typeface="Arial" panose="020B0604020202020204" pitchFamily="34" charset="0"/>
                          <a:cs typeface="Arial" panose="020B0604020202020204" pitchFamily="34" charset="0"/>
                        </a:rPr>
                        <a:t>Name</a:t>
                      </a:r>
                    </a:p>
                  </a:txBody>
                  <a:tcPr anchor="ctr"/>
                </a:tc>
                <a:tc>
                  <a:txBody>
                    <a:bodyPr/>
                    <a:lstStyle/>
                    <a:p>
                      <a:r>
                        <a:rPr lang="en-US" sz="2200" dirty="0">
                          <a:latin typeface="Arial" panose="020B0604020202020204" pitchFamily="34" charset="0"/>
                          <a:cs typeface="Arial" panose="020B0604020202020204" pitchFamily="34" charset="0"/>
                        </a:rPr>
                        <a:t>Mechanism of action</a:t>
                      </a:r>
                    </a:p>
                  </a:txBody>
                  <a:tcPr anchor="ctr"/>
                </a:tc>
                <a:tc>
                  <a:txBody>
                    <a:bodyPr/>
                    <a:lstStyle/>
                    <a:p>
                      <a:r>
                        <a:rPr lang="en-US" sz="2200" dirty="0">
                          <a:latin typeface="Arial" panose="020B0604020202020204" pitchFamily="34" charset="0"/>
                          <a:cs typeface="Arial" panose="020B0604020202020204" pitchFamily="34" charset="0"/>
                        </a:rPr>
                        <a:t>Route</a:t>
                      </a:r>
                    </a:p>
                  </a:txBody>
                  <a:tcPr anchor="ctr"/>
                </a:tc>
                <a:tc>
                  <a:txBody>
                    <a:bodyPr/>
                    <a:lstStyle/>
                    <a:p>
                      <a:r>
                        <a:rPr lang="en-US" sz="2200" dirty="0">
                          <a:latin typeface="Arial" panose="020B0604020202020204" pitchFamily="34" charset="0"/>
                          <a:cs typeface="Arial" panose="020B0604020202020204" pitchFamily="34" charset="0"/>
                        </a:rPr>
                        <a:t>Dose</a:t>
                      </a:r>
                    </a:p>
                  </a:txBody>
                  <a:tcPr anchor="ctr"/>
                </a:tc>
                <a:tc>
                  <a:txBody>
                    <a:bodyPr/>
                    <a:lstStyle/>
                    <a:p>
                      <a:r>
                        <a:rPr lang="en-US" sz="2200" dirty="0">
                          <a:latin typeface="Arial" panose="020B0604020202020204" pitchFamily="34" charset="0"/>
                          <a:cs typeface="Arial" panose="020B0604020202020204" pitchFamily="34" charset="0"/>
                        </a:rPr>
                        <a:t>Laboratory</a:t>
                      </a:r>
                      <a:r>
                        <a:rPr lang="en-US" sz="2200" baseline="0" dirty="0">
                          <a:latin typeface="Arial" panose="020B0604020202020204" pitchFamily="34" charset="0"/>
                          <a:cs typeface="Arial" panose="020B0604020202020204" pitchFamily="34" charset="0"/>
                        </a:rPr>
                        <a:t> monitoring</a:t>
                      </a:r>
                      <a:endParaRPr lang="en-US" sz="2200" dirty="0">
                        <a:latin typeface="Arial" panose="020B0604020202020204" pitchFamily="34" charset="0"/>
                        <a:cs typeface="Arial" panose="020B0604020202020204" pitchFamily="34" charset="0"/>
                      </a:endParaRPr>
                    </a:p>
                  </a:txBody>
                  <a:tcPr anchor="ctr"/>
                </a:tc>
                <a:tc>
                  <a:txBody>
                    <a:bodyPr/>
                    <a:lstStyle/>
                    <a:p>
                      <a:r>
                        <a:rPr lang="en-US" sz="2200" dirty="0">
                          <a:latin typeface="Arial" panose="020B0604020202020204" pitchFamily="34" charset="0"/>
                          <a:cs typeface="Arial" panose="020B0604020202020204" pitchFamily="34" charset="0"/>
                        </a:rPr>
                        <a:t>Drug elimination</a:t>
                      </a:r>
                    </a:p>
                  </a:txBody>
                  <a:tcPr anchor="ctr"/>
                </a:tc>
                <a:tc>
                  <a:txBody>
                    <a:bodyPr/>
                    <a:lstStyle/>
                    <a:p>
                      <a:r>
                        <a:rPr lang="en-US" sz="2200" dirty="0">
                          <a:latin typeface="Arial" panose="020B0604020202020204" pitchFamily="34" charset="0"/>
                          <a:cs typeface="Arial" panose="020B0604020202020204" pitchFamily="34" charset="0"/>
                        </a:rPr>
                        <a:t>Reversal Agent</a:t>
                      </a:r>
                    </a:p>
                  </a:txBody>
                  <a:tcPr anchor="ctr"/>
                </a:tc>
                <a:extLst>
                  <a:ext uri="{0D108BD9-81ED-4DB2-BD59-A6C34878D82A}">
                    <a16:rowId xmlns:a16="http://schemas.microsoft.com/office/drawing/2014/main" val="808452426"/>
                  </a:ext>
                </a:extLst>
              </a:tr>
              <a:tr h="1234969">
                <a:tc rowSpan="2">
                  <a:txBody>
                    <a:bodyPr/>
                    <a:lstStyle/>
                    <a:p>
                      <a:r>
                        <a:rPr lang="en-US" sz="2000" b="1" dirty="0">
                          <a:latin typeface="Arial" panose="020B0604020202020204" pitchFamily="34" charset="0"/>
                          <a:cs typeface="Arial" panose="020B0604020202020204" pitchFamily="34" charset="0"/>
                        </a:rPr>
                        <a:t>Warfarin</a:t>
                      </a:r>
                    </a:p>
                  </a:txBody>
                  <a:tcPr anchor="ctr"/>
                </a:tc>
                <a:tc rowSpan="2">
                  <a:txBody>
                    <a:bodyPr/>
                    <a:lstStyle/>
                    <a:p>
                      <a:r>
                        <a:rPr lang="en-US" sz="2000" dirty="0">
                          <a:latin typeface="Arial" panose="020B0604020202020204" pitchFamily="34" charset="0"/>
                          <a:cs typeface="Arial" panose="020B0604020202020204" pitchFamily="34" charset="0"/>
                        </a:rPr>
                        <a:t>Decreased hepatic</a:t>
                      </a:r>
                      <a:r>
                        <a:rPr lang="en-US" sz="2000" baseline="0" dirty="0">
                          <a:latin typeface="Arial" panose="020B0604020202020204" pitchFamily="34" charset="0"/>
                          <a:cs typeface="Arial" panose="020B0604020202020204" pitchFamily="34" charset="0"/>
                        </a:rPr>
                        <a:t> synthesis of functional FII, FVII, FIX, and FX</a:t>
                      </a:r>
                      <a:endParaRPr lang="en-US" sz="2000" dirty="0">
                        <a:latin typeface="Arial" panose="020B0604020202020204" pitchFamily="34" charset="0"/>
                        <a:cs typeface="Arial" panose="020B0604020202020204" pitchFamily="34" charset="0"/>
                      </a:endParaRPr>
                    </a:p>
                  </a:txBody>
                  <a:tcPr anchor="ctr"/>
                </a:tc>
                <a:tc rowSpan="2">
                  <a:txBody>
                    <a:bodyPr/>
                    <a:lstStyle/>
                    <a:p>
                      <a:r>
                        <a:rPr lang="en-US" sz="2000" dirty="0">
                          <a:latin typeface="Arial" panose="020B0604020202020204" pitchFamily="34" charset="0"/>
                          <a:cs typeface="Arial" panose="020B0604020202020204" pitchFamily="34" charset="0"/>
                        </a:rPr>
                        <a:t>Oral</a:t>
                      </a:r>
                    </a:p>
                  </a:txBody>
                  <a:tcPr anchor="ctr"/>
                </a:tc>
                <a:tc>
                  <a:txBody>
                    <a:bodyPr/>
                    <a:lstStyle/>
                    <a:p>
                      <a:r>
                        <a:rPr lang="en-US" sz="2000" dirty="0">
                          <a:latin typeface="Arial" panose="020B0604020202020204" pitchFamily="34" charset="0"/>
                          <a:cs typeface="Arial" panose="020B0604020202020204" pitchFamily="34" charset="0"/>
                        </a:rPr>
                        <a:t>Loading dose: </a:t>
                      </a:r>
                      <a:r>
                        <a:rPr lang="en-US" sz="2000" b="1" dirty="0">
                          <a:latin typeface="Arial" panose="020B0604020202020204" pitchFamily="34" charset="0"/>
                          <a:cs typeface="Arial" panose="020B0604020202020204" pitchFamily="34" charset="0"/>
                        </a:rPr>
                        <a:t>0.2 mg/kg/dose</a:t>
                      </a:r>
                    </a:p>
                  </a:txBody>
                  <a:tcPr anchor="ctr"/>
                </a:tc>
                <a:tc rowSpan="2">
                  <a:txBody>
                    <a:bodyPr/>
                    <a:lstStyle/>
                    <a:p>
                      <a:r>
                        <a:rPr lang="en-US" sz="2000" dirty="0">
                          <a:latin typeface="Arial" panose="020B0604020202020204" pitchFamily="34" charset="0"/>
                          <a:cs typeface="Arial" panose="020B0604020202020204" pitchFamily="34" charset="0"/>
                        </a:rPr>
                        <a:t>Target INR: 1.5</a:t>
                      </a:r>
                      <a:r>
                        <a:rPr lang="en-US" sz="2000" baseline="0" dirty="0">
                          <a:latin typeface="Arial" panose="020B0604020202020204" pitchFamily="34" charset="0"/>
                          <a:cs typeface="Arial" panose="020B0604020202020204" pitchFamily="34" charset="0"/>
                        </a:rPr>
                        <a:t> – 2 (based on indication)</a:t>
                      </a:r>
                      <a:endParaRPr lang="en-US" sz="2000" b="1" dirty="0">
                        <a:latin typeface="Arial" panose="020B0604020202020204" pitchFamily="34" charset="0"/>
                        <a:cs typeface="Arial" panose="020B0604020202020204" pitchFamily="34" charset="0"/>
                      </a:endParaRPr>
                    </a:p>
                  </a:txBody>
                  <a:tcPr anchor="ctr"/>
                </a:tc>
                <a:tc rowSpan="2">
                  <a:txBody>
                    <a:bodyPr/>
                    <a:lstStyle/>
                    <a:p>
                      <a:r>
                        <a:rPr lang="en-US" sz="2000" baseline="0" dirty="0">
                          <a:latin typeface="Arial" panose="020B0604020202020204" pitchFamily="34" charset="0"/>
                          <a:cs typeface="Arial" panose="020B0604020202020204" pitchFamily="34" charset="0"/>
                        </a:rPr>
                        <a:t>Hepatic</a:t>
                      </a:r>
                    </a:p>
                  </a:txBody>
                  <a:tcPr anchor="ctr"/>
                </a:tc>
                <a:tc rowSpan="2">
                  <a:txBody>
                    <a:bodyPr/>
                    <a:lstStyle/>
                    <a:p>
                      <a:r>
                        <a:rPr lang="en-US" sz="2000" dirty="0">
                          <a:latin typeface="Arial" panose="020B0604020202020204" pitchFamily="34" charset="0"/>
                          <a:cs typeface="Arial" panose="020B0604020202020204" pitchFamily="34" charset="0"/>
                        </a:rPr>
                        <a:t>Vitamin K,</a:t>
                      </a:r>
                      <a:r>
                        <a:rPr lang="en-US" sz="2000" baseline="0" dirty="0">
                          <a:latin typeface="Arial" panose="020B0604020202020204" pitchFamily="34" charset="0"/>
                          <a:cs typeface="Arial" panose="020B0604020202020204" pitchFamily="34" charset="0"/>
                        </a:rPr>
                        <a:t> </a:t>
                      </a:r>
                    </a:p>
                    <a:p>
                      <a:r>
                        <a:rPr lang="en-US" sz="2000" baseline="0" dirty="0">
                          <a:latin typeface="Arial" panose="020B0604020202020204" pitchFamily="34" charset="0"/>
                          <a:cs typeface="Arial" panose="020B0604020202020204" pitchFamily="34" charset="0"/>
                        </a:rPr>
                        <a:t>4-factor PCC concentrate, FFP</a:t>
                      </a:r>
                    </a:p>
                  </a:txBody>
                  <a:tcPr anchor="ctr"/>
                </a:tc>
                <a:extLst>
                  <a:ext uri="{0D108BD9-81ED-4DB2-BD59-A6C34878D82A}">
                    <a16:rowId xmlns:a16="http://schemas.microsoft.com/office/drawing/2014/main" val="1108472571"/>
                  </a:ext>
                </a:extLst>
              </a:tr>
              <a:tr h="123496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r>
                        <a:rPr lang="en-US" sz="2000" dirty="0">
                          <a:latin typeface="Arial" panose="020B0604020202020204" pitchFamily="34" charset="0"/>
                          <a:cs typeface="Arial" panose="020B0604020202020204" pitchFamily="34" charset="0"/>
                        </a:rPr>
                        <a:t>Maintenance dose:</a:t>
                      </a:r>
                      <a:r>
                        <a:rPr lang="en-US" sz="2000" baseline="0" dirty="0">
                          <a:latin typeface="Arial" panose="020B0604020202020204" pitchFamily="34" charset="0"/>
                          <a:cs typeface="Arial" panose="020B0604020202020204" pitchFamily="34" charset="0"/>
                        </a:rPr>
                        <a:t> </a:t>
                      </a:r>
                      <a:r>
                        <a:rPr lang="en-US" sz="2000" b="1" baseline="0" dirty="0">
                          <a:latin typeface="Arial" panose="020B0604020202020204" pitchFamily="34" charset="0"/>
                          <a:cs typeface="Arial" panose="020B0604020202020204" pitchFamily="34" charset="0"/>
                        </a:rPr>
                        <a:t>0.1 mg/kg/dose</a:t>
                      </a:r>
                      <a:endParaRPr lang="en-US" sz="2000" b="1" dirty="0">
                        <a:latin typeface="Arial" panose="020B0604020202020204" pitchFamily="34" charset="0"/>
                        <a:cs typeface="Arial" panose="020B0604020202020204" pitchFamily="34" charset="0"/>
                      </a:endParaRPr>
                    </a:p>
                  </a:txBody>
                  <a:tcPr anchor="ctr"/>
                </a:tc>
                <a:tc vMerge="1">
                  <a:txBody>
                    <a:bodyPr/>
                    <a:lstStyle/>
                    <a:p>
                      <a:endParaRPr lang="en-US" sz="2000" b="1" dirty="0">
                        <a:latin typeface="Arial" panose="020B0604020202020204" pitchFamily="34" charset="0"/>
                        <a:cs typeface="Arial" panose="020B0604020202020204" pitchFamily="34" charset="0"/>
                      </a:endParaRPr>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322117791"/>
                  </a:ext>
                </a:extLst>
              </a:tr>
            </a:tbl>
          </a:graphicData>
        </a:graphic>
      </p:graphicFrame>
    </p:spTree>
    <p:extLst>
      <p:ext uri="{BB962C8B-B14F-4D97-AF65-F5344CB8AC3E}">
        <p14:creationId xmlns:p14="http://schemas.microsoft.com/office/powerpoint/2010/main" val="3059690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C14920E8-1F9C-2594-ECBE-BF259EF5CC5B}"/>
              </a:ext>
            </a:extLst>
          </p:cNvPr>
          <p:cNvSpPr>
            <a:spLocks noGrp="1"/>
          </p:cNvSpPr>
          <p:nvPr>
            <p:ph type="ftr" sz="quarter" idx="3"/>
          </p:nvPr>
        </p:nvSpPr>
        <p:spPr/>
        <p:txBody>
          <a:bodyPr/>
          <a:lstStyle/>
          <a:p>
            <a:r>
              <a:rPr lang="en-US" dirty="0"/>
              <a:t>Newall F, et al. </a:t>
            </a:r>
            <a:r>
              <a:rPr lang="en-US" i="1" dirty="0"/>
              <a:t>Pediatrics. </a:t>
            </a:r>
            <a:r>
              <a:rPr lang="en-US" dirty="0"/>
              <a:t>2003;112(5):e.</a:t>
            </a:r>
          </a:p>
          <a:p>
            <a:r>
              <a:rPr lang="en-US" dirty="0" err="1"/>
              <a:t>Streif</a:t>
            </a:r>
            <a:r>
              <a:rPr lang="en-US" dirty="0"/>
              <a:t> W, et al. </a:t>
            </a:r>
            <a:r>
              <a:rPr lang="en-US" i="1" dirty="0"/>
              <a:t>Blood. </a:t>
            </a:r>
            <a:r>
              <a:rPr lang="en-US" dirty="0"/>
              <a:t>1999;94(9):3007-14. </a:t>
            </a:r>
          </a:p>
          <a:p>
            <a:r>
              <a:rPr lang="en-US" dirty="0"/>
              <a:t>Moffett BS, et al. </a:t>
            </a:r>
            <a:r>
              <a:rPr lang="en-US" i="1" dirty="0" err="1"/>
              <a:t>Pediatr</a:t>
            </a:r>
            <a:r>
              <a:rPr lang="en-US" i="1" dirty="0"/>
              <a:t> Blood Cancer. </a:t>
            </a:r>
            <a:r>
              <a:rPr lang="en-US" dirty="0"/>
              <a:t>2013;60(9):1503-6. </a:t>
            </a:r>
          </a:p>
        </p:txBody>
      </p:sp>
      <p:sp>
        <p:nvSpPr>
          <p:cNvPr id="4" name="Title 1"/>
          <p:cNvSpPr>
            <a:spLocks noGrp="1"/>
          </p:cNvSpPr>
          <p:nvPr>
            <p:ph type="title"/>
          </p:nvPr>
        </p:nvSpPr>
        <p:spPr/>
        <p:txBody>
          <a:bodyPr>
            <a:normAutofit fontScale="90000"/>
          </a:bodyPr>
          <a:lstStyle/>
          <a:p>
            <a:r>
              <a:rPr lang="en-US" dirty="0"/>
              <a:t>Therapeutic Options for Secondary Thrombo-Prophylaxis</a:t>
            </a:r>
            <a:br>
              <a:rPr lang="en-US" dirty="0"/>
            </a:br>
            <a:r>
              <a:rPr lang="en-US" dirty="0">
                <a:solidFill>
                  <a:srgbClr val="C00000"/>
                </a:solidFill>
              </a:rPr>
              <a:t>Vitamin K Antagonist</a:t>
            </a:r>
          </a:p>
        </p:txBody>
      </p:sp>
      <p:sp>
        <p:nvSpPr>
          <p:cNvPr id="2" name="Content Placeholder 1"/>
          <p:cNvSpPr>
            <a:spLocks noGrp="1"/>
          </p:cNvSpPr>
          <p:nvPr>
            <p:ph idx="1"/>
          </p:nvPr>
        </p:nvSpPr>
        <p:spPr/>
        <p:txBody>
          <a:bodyPr/>
          <a:lstStyle/>
          <a:p>
            <a:pPr marL="0" indent="0">
              <a:buNone/>
            </a:pPr>
            <a:r>
              <a:rPr lang="en-US" b="1" dirty="0"/>
              <a:t>Advantages</a:t>
            </a:r>
          </a:p>
          <a:p>
            <a:r>
              <a:rPr lang="en-US" dirty="0"/>
              <a:t>Oral administration</a:t>
            </a:r>
          </a:p>
          <a:p>
            <a:r>
              <a:rPr lang="en-US" dirty="0"/>
              <a:t>Clinical experience with use and reversal</a:t>
            </a:r>
          </a:p>
        </p:txBody>
      </p:sp>
    </p:spTree>
    <p:extLst>
      <p:ext uri="{BB962C8B-B14F-4D97-AF65-F5344CB8AC3E}">
        <p14:creationId xmlns:p14="http://schemas.microsoft.com/office/powerpoint/2010/main" val="1425785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C14920E8-1F9C-2594-ECBE-BF259EF5CC5B}"/>
              </a:ext>
            </a:extLst>
          </p:cNvPr>
          <p:cNvSpPr>
            <a:spLocks noGrp="1"/>
          </p:cNvSpPr>
          <p:nvPr>
            <p:ph type="ftr" sz="quarter" idx="3"/>
          </p:nvPr>
        </p:nvSpPr>
        <p:spPr/>
        <p:txBody>
          <a:bodyPr/>
          <a:lstStyle/>
          <a:p>
            <a:r>
              <a:rPr lang="en-US" dirty="0"/>
              <a:t>Newall F, et al. </a:t>
            </a:r>
            <a:r>
              <a:rPr lang="en-US" i="1" dirty="0"/>
              <a:t>Pediatrics. </a:t>
            </a:r>
            <a:r>
              <a:rPr lang="en-US" dirty="0"/>
              <a:t>2003;112(5):e.</a:t>
            </a:r>
          </a:p>
          <a:p>
            <a:r>
              <a:rPr lang="en-US" dirty="0" err="1"/>
              <a:t>Streif</a:t>
            </a:r>
            <a:r>
              <a:rPr lang="en-US" dirty="0"/>
              <a:t> W, et al. </a:t>
            </a:r>
            <a:r>
              <a:rPr lang="en-US" i="1" dirty="0"/>
              <a:t>Blood. </a:t>
            </a:r>
            <a:r>
              <a:rPr lang="en-US" dirty="0"/>
              <a:t>1999;94(9):3007-14. </a:t>
            </a:r>
          </a:p>
          <a:p>
            <a:r>
              <a:rPr lang="en-US" dirty="0"/>
              <a:t>Moffett BS, et al. </a:t>
            </a:r>
            <a:r>
              <a:rPr lang="en-US" i="1" dirty="0" err="1"/>
              <a:t>Pediatr</a:t>
            </a:r>
            <a:r>
              <a:rPr lang="en-US" i="1" dirty="0"/>
              <a:t> Blood Cancer. </a:t>
            </a:r>
            <a:r>
              <a:rPr lang="en-US" dirty="0"/>
              <a:t>2013;60(9):1503-6. </a:t>
            </a:r>
          </a:p>
        </p:txBody>
      </p:sp>
      <p:sp>
        <p:nvSpPr>
          <p:cNvPr id="4" name="Title 1"/>
          <p:cNvSpPr>
            <a:spLocks noGrp="1"/>
          </p:cNvSpPr>
          <p:nvPr>
            <p:ph type="title"/>
          </p:nvPr>
        </p:nvSpPr>
        <p:spPr/>
        <p:txBody>
          <a:bodyPr>
            <a:normAutofit fontScale="90000"/>
          </a:bodyPr>
          <a:lstStyle/>
          <a:p>
            <a:r>
              <a:rPr lang="en-US" dirty="0"/>
              <a:t>Therapeutic Options for Secondary Thrombo-Prophylaxis</a:t>
            </a:r>
            <a:br>
              <a:rPr lang="en-US" dirty="0"/>
            </a:br>
            <a:r>
              <a:rPr lang="en-US" dirty="0">
                <a:solidFill>
                  <a:srgbClr val="C00000"/>
                </a:solidFill>
              </a:rPr>
              <a:t>Vitamin K Antagonist</a:t>
            </a:r>
          </a:p>
        </p:txBody>
      </p:sp>
      <p:sp>
        <p:nvSpPr>
          <p:cNvPr id="2" name="Content Placeholder 1"/>
          <p:cNvSpPr>
            <a:spLocks noGrp="1"/>
          </p:cNvSpPr>
          <p:nvPr>
            <p:ph idx="1"/>
          </p:nvPr>
        </p:nvSpPr>
        <p:spPr/>
        <p:txBody>
          <a:bodyPr/>
          <a:lstStyle/>
          <a:p>
            <a:pPr marL="0" indent="0">
              <a:buNone/>
            </a:pPr>
            <a:r>
              <a:rPr lang="en-US" b="1" dirty="0"/>
              <a:t>Advantages</a:t>
            </a:r>
          </a:p>
          <a:p>
            <a:r>
              <a:rPr lang="en-US" dirty="0"/>
              <a:t>Oral administration</a:t>
            </a:r>
          </a:p>
          <a:p>
            <a:r>
              <a:rPr lang="en-US" dirty="0"/>
              <a:t>Clinical experience with use and reversal</a:t>
            </a:r>
          </a:p>
          <a:p>
            <a:endParaRPr lang="en-US" sz="1200" dirty="0"/>
          </a:p>
          <a:p>
            <a:pPr marL="0" indent="0">
              <a:buNone/>
            </a:pPr>
            <a:r>
              <a:rPr lang="en-US" b="1" dirty="0"/>
              <a:t>Disadvantages</a:t>
            </a:r>
          </a:p>
          <a:p>
            <a:r>
              <a:rPr lang="en-US" dirty="0"/>
              <a:t>Narrow therapeutic index; risk of major bleeding ~ 2%</a:t>
            </a:r>
          </a:p>
          <a:p>
            <a:r>
              <a:rPr lang="en-US" dirty="0"/>
              <a:t>Numerous drug and food interactions</a:t>
            </a:r>
          </a:p>
          <a:p>
            <a:r>
              <a:rPr lang="en-US" dirty="0"/>
              <a:t>Frequent lab draws to monitor INR</a:t>
            </a:r>
          </a:p>
          <a:p>
            <a:r>
              <a:rPr lang="en-US" dirty="0"/>
              <a:t>Liquid formulation not available</a:t>
            </a:r>
          </a:p>
        </p:txBody>
      </p:sp>
    </p:spTree>
    <p:extLst>
      <p:ext uri="{BB962C8B-B14F-4D97-AF65-F5344CB8AC3E}">
        <p14:creationId xmlns:p14="http://schemas.microsoft.com/office/powerpoint/2010/main" val="3855544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a:t>Therapeutic Options for Secondary Thrombo-Prophylaxis</a:t>
            </a:r>
            <a:br>
              <a:rPr lang="en-US" dirty="0"/>
            </a:br>
            <a:r>
              <a:rPr lang="en-US" dirty="0">
                <a:solidFill>
                  <a:srgbClr val="C00000"/>
                </a:solidFill>
              </a:rPr>
              <a:t>Low Molecular Weight Heparin</a:t>
            </a:r>
          </a:p>
        </p:txBody>
      </p:sp>
      <p:sp>
        <p:nvSpPr>
          <p:cNvPr id="3" name="Footer Placeholder 2">
            <a:extLst>
              <a:ext uri="{FF2B5EF4-FFF2-40B4-BE49-F238E27FC236}">
                <a16:creationId xmlns:a16="http://schemas.microsoft.com/office/drawing/2014/main" id="{15E6FBD5-305B-2181-7B6D-554B66C82424}"/>
              </a:ext>
            </a:extLst>
          </p:cNvPr>
          <p:cNvSpPr>
            <a:spLocks noGrp="1"/>
          </p:cNvSpPr>
          <p:nvPr>
            <p:ph type="ftr" sz="quarter" idx="3"/>
          </p:nvPr>
        </p:nvSpPr>
        <p:spPr>
          <a:xfrm>
            <a:off x="609600" y="5892800"/>
            <a:ext cx="10744199" cy="905681"/>
          </a:xfrm>
        </p:spPr>
        <p:txBody>
          <a:bodyPr/>
          <a:lstStyle/>
          <a:p>
            <a:r>
              <a:rPr lang="da-DK" dirty="0"/>
              <a:t>Dix D, et al. </a:t>
            </a:r>
            <a:r>
              <a:rPr lang="da-DK" i="1" dirty="0"/>
              <a:t>J Pediatr. </a:t>
            </a:r>
            <a:r>
              <a:rPr lang="da-DK" dirty="0"/>
              <a:t>2000;136(4):439-45. </a:t>
            </a:r>
          </a:p>
          <a:p>
            <a:r>
              <a:rPr lang="da-DK" dirty="0"/>
              <a:t>Massicotte P, et al. </a:t>
            </a:r>
            <a:r>
              <a:rPr lang="da-DK" i="1" dirty="0"/>
              <a:t>J Pediatr. </a:t>
            </a:r>
            <a:r>
              <a:rPr lang="da-DK" dirty="0"/>
              <a:t>1996;128(3):313-8. </a:t>
            </a:r>
          </a:p>
          <a:p>
            <a:r>
              <a:rPr lang="da-DK" dirty="0"/>
              <a:t>Malowany JI, et al. </a:t>
            </a:r>
            <a:r>
              <a:rPr lang="da-DK" i="1" dirty="0"/>
              <a:t>Thromb Res. </a:t>
            </a:r>
            <a:r>
              <a:rPr lang="da-DK" dirty="0"/>
              <a:t>2008;122(6):826-30.</a:t>
            </a:r>
          </a:p>
          <a:p>
            <a:r>
              <a:rPr lang="da-DK" dirty="0"/>
              <a:t>O'Brien SH, et al. </a:t>
            </a:r>
            <a:r>
              <a:rPr lang="da-DK" i="1" dirty="0"/>
              <a:t>J Thromb Haemost. </a:t>
            </a:r>
            <a:r>
              <a:rPr lang="da-DK" dirty="0"/>
              <a:t>2014;12(11):1822-5. </a:t>
            </a:r>
            <a:endParaRPr lang="en-US" dirty="0"/>
          </a:p>
        </p:txBody>
      </p:sp>
      <p:graphicFrame>
        <p:nvGraphicFramePr>
          <p:cNvPr id="5" name="Content Placeholder 4"/>
          <p:cNvGraphicFramePr>
            <a:graphicFrameLocks noGrp="1"/>
          </p:cNvGraphicFramePr>
          <p:nvPr>
            <p:ph idx="4294967295"/>
            <p:extLst>
              <p:ext uri="{D42A27DB-BD31-4B8C-83A1-F6EECF244321}">
                <p14:modId xmlns:p14="http://schemas.microsoft.com/office/powerpoint/2010/main" val="3698397246"/>
              </p:ext>
            </p:extLst>
          </p:nvPr>
        </p:nvGraphicFramePr>
        <p:xfrm>
          <a:off x="213207" y="2010656"/>
          <a:ext cx="11711963" cy="3200400"/>
        </p:xfrm>
        <a:graphic>
          <a:graphicData uri="http://schemas.openxmlformats.org/drawingml/2006/table">
            <a:tbl>
              <a:tblPr firstRow="1" bandRow="1">
                <a:tableStyleId>{5C22544A-7EE6-4342-B048-85BDC9FD1C3A}</a:tableStyleId>
              </a:tblPr>
              <a:tblGrid>
                <a:gridCol w="1586589">
                  <a:extLst>
                    <a:ext uri="{9D8B030D-6E8A-4147-A177-3AD203B41FA5}">
                      <a16:colId xmlns:a16="http://schemas.microsoft.com/office/drawing/2014/main" val="4202591886"/>
                    </a:ext>
                  </a:extLst>
                </a:gridCol>
                <a:gridCol w="1742631">
                  <a:extLst>
                    <a:ext uri="{9D8B030D-6E8A-4147-A177-3AD203B41FA5}">
                      <a16:colId xmlns:a16="http://schemas.microsoft.com/office/drawing/2014/main" val="3561527446"/>
                    </a:ext>
                  </a:extLst>
                </a:gridCol>
                <a:gridCol w="1007786">
                  <a:extLst>
                    <a:ext uri="{9D8B030D-6E8A-4147-A177-3AD203B41FA5}">
                      <a16:colId xmlns:a16="http://schemas.microsoft.com/office/drawing/2014/main" val="2695766719"/>
                    </a:ext>
                  </a:extLst>
                </a:gridCol>
                <a:gridCol w="2849881">
                  <a:extLst>
                    <a:ext uri="{9D8B030D-6E8A-4147-A177-3AD203B41FA5}">
                      <a16:colId xmlns:a16="http://schemas.microsoft.com/office/drawing/2014/main" val="2560684556"/>
                    </a:ext>
                  </a:extLst>
                </a:gridCol>
                <a:gridCol w="1550112">
                  <a:extLst>
                    <a:ext uri="{9D8B030D-6E8A-4147-A177-3AD203B41FA5}">
                      <a16:colId xmlns:a16="http://schemas.microsoft.com/office/drawing/2014/main" val="184989313"/>
                    </a:ext>
                  </a:extLst>
                </a:gridCol>
                <a:gridCol w="1581428">
                  <a:extLst>
                    <a:ext uri="{9D8B030D-6E8A-4147-A177-3AD203B41FA5}">
                      <a16:colId xmlns:a16="http://schemas.microsoft.com/office/drawing/2014/main" val="361540097"/>
                    </a:ext>
                  </a:extLst>
                </a:gridCol>
                <a:gridCol w="1393536">
                  <a:extLst>
                    <a:ext uri="{9D8B030D-6E8A-4147-A177-3AD203B41FA5}">
                      <a16:colId xmlns:a16="http://schemas.microsoft.com/office/drawing/2014/main" val="2151917463"/>
                    </a:ext>
                  </a:extLst>
                </a:gridCol>
              </a:tblGrid>
              <a:tr h="458364">
                <a:tc>
                  <a:txBody>
                    <a:bodyPr/>
                    <a:lstStyle/>
                    <a:p>
                      <a:r>
                        <a:rPr lang="en-US" sz="1800" dirty="0">
                          <a:latin typeface="Arial" panose="020B0604020202020204" pitchFamily="34" charset="0"/>
                          <a:cs typeface="Arial" panose="020B0604020202020204" pitchFamily="34" charset="0"/>
                        </a:rPr>
                        <a:t>Name †</a:t>
                      </a:r>
                    </a:p>
                  </a:txBody>
                  <a:tcPr/>
                </a:tc>
                <a:tc>
                  <a:txBody>
                    <a:bodyPr/>
                    <a:lstStyle/>
                    <a:p>
                      <a:r>
                        <a:rPr lang="en-US" sz="1800" dirty="0">
                          <a:latin typeface="Arial" panose="020B0604020202020204" pitchFamily="34" charset="0"/>
                          <a:cs typeface="Arial" panose="020B0604020202020204" pitchFamily="34" charset="0"/>
                        </a:rPr>
                        <a:t>Mechanism of action</a:t>
                      </a:r>
                    </a:p>
                  </a:txBody>
                  <a:tcPr/>
                </a:tc>
                <a:tc>
                  <a:txBody>
                    <a:bodyPr/>
                    <a:lstStyle/>
                    <a:p>
                      <a:r>
                        <a:rPr lang="en-US" sz="1800" dirty="0">
                          <a:latin typeface="Arial" panose="020B0604020202020204" pitchFamily="34" charset="0"/>
                          <a:cs typeface="Arial" panose="020B0604020202020204" pitchFamily="34" charset="0"/>
                        </a:rPr>
                        <a:t>Route</a:t>
                      </a:r>
                    </a:p>
                  </a:txBody>
                  <a:tcPr/>
                </a:tc>
                <a:tc>
                  <a:txBody>
                    <a:bodyPr/>
                    <a:lstStyle/>
                    <a:p>
                      <a:r>
                        <a:rPr lang="en-US" sz="1800" dirty="0">
                          <a:latin typeface="Arial" panose="020B0604020202020204" pitchFamily="34" charset="0"/>
                          <a:cs typeface="Arial" panose="020B0604020202020204" pitchFamily="34" charset="0"/>
                        </a:rPr>
                        <a:t>Dose</a:t>
                      </a:r>
                    </a:p>
                  </a:txBody>
                  <a:tcPr/>
                </a:tc>
                <a:tc>
                  <a:txBody>
                    <a:bodyPr/>
                    <a:lstStyle/>
                    <a:p>
                      <a:r>
                        <a:rPr lang="en-US" sz="1800" dirty="0">
                          <a:latin typeface="Arial" panose="020B0604020202020204" pitchFamily="34" charset="0"/>
                          <a:cs typeface="Arial" panose="020B0604020202020204" pitchFamily="34" charset="0"/>
                        </a:rPr>
                        <a:t>Laboratory</a:t>
                      </a:r>
                      <a:r>
                        <a:rPr lang="en-US" sz="1800" baseline="0" dirty="0">
                          <a:latin typeface="Arial" panose="020B0604020202020204" pitchFamily="34" charset="0"/>
                          <a:cs typeface="Arial" panose="020B0604020202020204" pitchFamily="34" charset="0"/>
                        </a:rPr>
                        <a:t> monitoring</a:t>
                      </a:r>
                      <a:endParaRPr lang="en-US" sz="1800" dirty="0">
                        <a:latin typeface="Arial" panose="020B0604020202020204" pitchFamily="34" charset="0"/>
                        <a:cs typeface="Arial" panose="020B0604020202020204" pitchFamily="34" charset="0"/>
                      </a:endParaRPr>
                    </a:p>
                  </a:txBody>
                  <a:tcPr/>
                </a:tc>
                <a:tc>
                  <a:txBody>
                    <a:bodyPr/>
                    <a:lstStyle/>
                    <a:p>
                      <a:r>
                        <a:rPr lang="en-US" sz="1800" dirty="0">
                          <a:latin typeface="Arial" panose="020B0604020202020204" pitchFamily="34" charset="0"/>
                          <a:cs typeface="Arial" panose="020B0604020202020204" pitchFamily="34" charset="0"/>
                        </a:rPr>
                        <a:t>Drug elimination</a:t>
                      </a:r>
                    </a:p>
                  </a:txBody>
                  <a:tcPr/>
                </a:tc>
                <a:tc>
                  <a:txBody>
                    <a:bodyPr/>
                    <a:lstStyle/>
                    <a:p>
                      <a:r>
                        <a:rPr lang="en-US" sz="1800" dirty="0">
                          <a:latin typeface="Arial" panose="020B0604020202020204" pitchFamily="34" charset="0"/>
                          <a:cs typeface="Arial" panose="020B0604020202020204" pitchFamily="34" charset="0"/>
                        </a:rPr>
                        <a:t>Reversal Agent</a:t>
                      </a:r>
                    </a:p>
                  </a:txBody>
                  <a:tcPr/>
                </a:tc>
                <a:extLst>
                  <a:ext uri="{0D108BD9-81ED-4DB2-BD59-A6C34878D82A}">
                    <a16:rowId xmlns:a16="http://schemas.microsoft.com/office/drawing/2014/main" val="808452426"/>
                  </a:ext>
                </a:extLst>
              </a:tr>
              <a:tr h="566980">
                <a:tc rowSpan="2">
                  <a:txBody>
                    <a:bodyPr/>
                    <a:lstStyle/>
                    <a:p>
                      <a:endParaRPr lang="en-US" sz="1800" b="1" dirty="0">
                        <a:latin typeface="Arial" panose="020B0604020202020204" pitchFamily="34" charset="0"/>
                        <a:cs typeface="Arial" panose="020B0604020202020204" pitchFamily="34" charset="0"/>
                      </a:endParaRPr>
                    </a:p>
                    <a:p>
                      <a:endParaRPr lang="en-US" sz="1800" b="1" dirty="0">
                        <a:latin typeface="Arial" panose="020B0604020202020204" pitchFamily="34" charset="0"/>
                        <a:cs typeface="Arial" panose="020B0604020202020204" pitchFamily="34" charset="0"/>
                      </a:endParaRPr>
                    </a:p>
                    <a:p>
                      <a:r>
                        <a:rPr lang="en-US" sz="1800" b="1" dirty="0">
                          <a:latin typeface="Arial" panose="020B0604020202020204" pitchFamily="34" charset="0"/>
                          <a:cs typeface="Arial" panose="020B0604020202020204" pitchFamily="34" charset="0"/>
                        </a:rPr>
                        <a:t>Enoxaparin</a:t>
                      </a:r>
                    </a:p>
                  </a:txBody>
                  <a:tcPr/>
                </a:tc>
                <a:tc rowSpan="4">
                  <a:txBody>
                    <a:bodyPr/>
                    <a:lstStyle/>
                    <a:p>
                      <a:r>
                        <a:rPr lang="en-US" sz="1800" dirty="0">
                          <a:latin typeface="Arial" panose="020B0604020202020204" pitchFamily="34" charset="0"/>
                          <a:cs typeface="Arial" panose="020B0604020202020204" pitchFamily="34" charset="0"/>
                        </a:rPr>
                        <a:t>Antithrombin</a:t>
                      </a:r>
                      <a:r>
                        <a:rPr lang="en-US" sz="1800" baseline="0" dirty="0">
                          <a:latin typeface="Arial" panose="020B0604020202020204" pitchFamily="34" charset="0"/>
                          <a:cs typeface="Arial" panose="020B0604020202020204" pitchFamily="34" charset="0"/>
                        </a:rPr>
                        <a:t> mediated inhibition of </a:t>
                      </a:r>
                      <a:r>
                        <a:rPr lang="en-US" sz="1800" baseline="0" dirty="0" err="1">
                          <a:latin typeface="Arial" panose="020B0604020202020204" pitchFamily="34" charset="0"/>
                          <a:cs typeface="Arial" panose="020B0604020202020204" pitchFamily="34" charset="0"/>
                        </a:rPr>
                        <a:t>FXa</a:t>
                      </a:r>
                      <a:endParaRPr lang="en-US" sz="1800" dirty="0">
                        <a:latin typeface="Arial" panose="020B0604020202020204" pitchFamily="34" charset="0"/>
                        <a:cs typeface="Arial" panose="020B0604020202020204" pitchFamily="34" charset="0"/>
                      </a:endParaRPr>
                    </a:p>
                  </a:txBody>
                  <a:tcPr/>
                </a:tc>
                <a:tc rowSpan="4">
                  <a:txBody>
                    <a:bodyPr/>
                    <a:lstStyle/>
                    <a:p>
                      <a:endParaRPr lang="en-US" sz="1800"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SC</a:t>
                      </a:r>
                    </a:p>
                  </a:txBody>
                  <a:tcPr/>
                </a:tc>
                <a:tc>
                  <a:txBody>
                    <a:bodyPr/>
                    <a:lstStyle/>
                    <a:p>
                      <a:r>
                        <a:rPr lang="en-US" sz="1800" b="0" dirty="0">
                          <a:latin typeface="Arial" panose="020B0604020202020204" pitchFamily="34" charset="0"/>
                          <a:cs typeface="Arial" panose="020B0604020202020204" pitchFamily="34" charset="0"/>
                        </a:rPr>
                        <a:t>Prophylaxis: 0.5-0.75</a:t>
                      </a:r>
                      <a:r>
                        <a:rPr lang="en-US" sz="1800" b="0" baseline="0" dirty="0">
                          <a:latin typeface="Arial" panose="020B0604020202020204" pitchFamily="34" charset="0"/>
                          <a:cs typeface="Arial" panose="020B0604020202020204" pitchFamily="34" charset="0"/>
                        </a:rPr>
                        <a:t> mg/kg/dose  Q12 </a:t>
                      </a:r>
                      <a:r>
                        <a:rPr lang="en-US" sz="1800" b="0" baseline="0" dirty="0" err="1">
                          <a:latin typeface="Arial" panose="020B0604020202020204" pitchFamily="34" charset="0"/>
                          <a:cs typeface="Arial" panose="020B0604020202020204" pitchFamily="34" charset="0"/>
                        </a:rPr>
                        <a:t>hrs</a:t>
                      </a:r>
                      <a:endParaRPr lang="en-US" sz="1800" b="0" dirty="0">
                        <a:latin typeface="Arial" panose="020B0604020202020204" pitchFamily="34" charset="0"/>
                        <a:cs typeface="Arial" panose="020B0604020202020204" pitchFamily="34" charset="0"/>
                      </a:endParaRPr>
                    </a:p>
                  </a:txBody>
                  <a:tcPr/>
                </a:tc>
                <a:tc rowSpan="4">
                  <a:txBody>
                    <a:bodyPr/>
                    <a:lstStyle/>
                    <a:p>
                      <a:endParaRPr lang="en-US" sz="1800" b="0" dirty="0">
                        <a:latin typeface="Arial" panose="020B0604020202020204" pitchFamily="34" charset="0"/>
                        <a:cs typeface="Arial" panose="020B0604020202020204" pitchFamily="34" charset="0"/>
                      </a:endParaRPr>
                    </a:p>
                    <a:p>
                      <a:r>
                        <a:rPr lang="en-US" sz="1800" b="0" dirty="0">
                          <a:latin typeface="Arial" panose="020B0604020202020204" pitchFamily="34" charset="0"/>
                          <a:cs typeface="Arial" panose="020B0604020202020204" pitchFamily="34" charset="0"/>
                        </a:rPr>
                        <a:t>Anti-</a:t>
                      </a:r>
                      <a:r>
                        <a:rPr lang="en-US" sz="1800" b="0" dirty="0" err="1">
                          <a:latin typeface="Arial" panose="020B0604020202020204" pitchFamily="34" charset="0"/>
                          <a:cs typeface="Arial" panose="020B0604020202020204" pitchFamily="34" charset="0"/>
                        </a:rPr>
                        <a:t>FXa</a:t>
                      </a:r>
                      <a:endParaRPr lang="en-US" sz="1800" b="0" dirty="0">
                        <a:latin typeface="Arial" panose="020B0604020202020204" pitchFamily="34" charset="0"/>
                        <a:cs typeface="Arial" panose="020B0604020202020204" pitchFamily="34" charset="0"/>
                      </a:endParaRPr>
                    </a:p>
                  </a:txBody>
                  <a:tcPr/>
                </a:tc>
                <a:tc rowSpan="4">
                  <a:txBody>
                    <a:bodyPr/>
                    <a:lstStyle/>
                    <a:p>
                      <a:endParaRPr lang="en-US" sz="1800" baseline="0" dirty="0">
                        <a:latin typeface="Arial" panose="020B0604020202020204" pitchFamily="34" charset="0"/>
                        <a:cs typeface="Arial" panose="020B0604020202020204" pitchFamily="34" charset="0"/>
                      </a:endParaRPr>
                    </a:p>
                    <a:p>
                      <a:r>
                        <a:rPr lang="en-US" sz="1800" baseline="0" dirty="0">
                          <a:latin typeface="Arial" panose="020B0604020202020204" pitchFamily="34" charset="0"/>
                          <a:cs typeface="Arial" panose="020B0604020202020204" pitchFamily="34" charset="0"/>
                        </a:rPr>
                        <a:t>Renal</a:t>
                      </a:r>
                    </a:p>
                  </a:txBody>
                  <a:tcPr/>
                </a:tc>
                <a:tc rowSpan="4">
                  <a:txBody>
                    <a:bodyPr/>
                    <a:lstStyle/>
                    <a:p>
                      <a:endParaRPr lang="en-US" sz="1800" baseline="0" dirty="0">
                        <a:latin typeface="Arial" panose="020B0604020202020204" pitchFamily="34" charset="0"/>
                        <a:cs typeface="Arial" panose="020B0604020202020204" pitchFamily="34" charset="0"/>
                      </a:endParaRPr>
                    </a:p>
                    <a:p>
                      <a:r>
                        <a:rPr lang="en-US" sz="1800" baseline="0" dirty="0">
                          <a:latin typeface="Arial" panose="020B0604020202020204" pitchFamily="34" charset="0"/>
                          <a:cs typeface="Arial" panose="020B0604020202020204" pitchFamily="34" charset="0"/>
                        </a:rPr>
                        <a:t>Protamine sulfate‡</a:t>
                      </a:r>
                    </a:p>
                    <a:p>
                      <a:endParaRPr lang="en-US" sz="1800" baseline="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108472571"/>
                  </a:ext>
                </a:extLst>
              </a:tr>
              <a:tr h="56698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r>
                        <a:rPr lang="en-US" sz="1800" b="0" dirty="0">
                          <a:latin typeface="Arial" panose="020B0604020202020204" pitchFamily="34" charset="0"/>
                          <a:cs typeface="Arial" panose="020B0604020202020204" pitchFamily="34" charset="0"/>
                        </a:rPr>
                        <a:t>Therapeutic:</a:t>
                      </a:r>
                      <a:r>
                        <a:rPr lang="en-US" sz="1800" b="0" baseline="0" dirty="0">
                          <a:latin typeface="Arial" panose="020B0604020202020204" pitchFamily="34" charset="0"/>
                          <a:cs typeface="Arial" panose="020B0604020202020204" pitchFamily="34" charset="0"/>
                        </a:rPr>
                        <a:t> 1 – 1.5 mg/kg/dose Q12 </a:t>
                      </a:r>
                      <a:r>
                        <a:rPr lang="en-US" sz="1800" b="0" baseline="0" dirty="0" err="1">
                          <a:latin typeface="Arial" panose="020B0604020202020204" pitchFamily="34" charset="0"/>
                          <a:cs typeface="Arial" panose="020B0604020202020204" pitchFamily="34" charset="0"/>
                        </a:rPr>
                        <a:t>hrs</a:t>
                      </a:r>
                      <a:endParaRPr lang="en-US" sz="1800" b="0" dirty="0">
                        <a:latin typeface="Arial" panose="020B0604020202020204" pitchFamily="34" charset="0"/>
                        <a:cs typeface="Arial" panose="020B0604020202020204" pitchFamily="34" charset="0"/>
                      </a:endParaRPr>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854774563"/>
                  </a:ext>
                </a:extLst>
              </a:tr>
              <a:tr h="566980">
                <a:tc rowSpan="2">
                  <a:txBody>
                    <a:bodyPr/>
                    <a:lstStyle/>
                    <a:p>
                      <a:endParaRPr lang="en-US" sz="1800" b="1" dirty="0">
                        <a:latin typeface="Arial" panose="020B0604020202020204" pitchFamily="34" charset="0"/>
                        <a:cs typeface="Arial" panose="020B0604020202020204" pitchFamily="34" charset="0"/>
                      </a:endParaRPr>
                    </a:p>
                    <a:p>
                      <a:endParaRPr lang="en-US" sz="1800" b="1" dirty="0">
                        <a:latin typeface="Arial" panose="020B0604020202020204" pitchFamily="34" charset="0"/>
                        <a:cs typeface="Arial" panose="020B0604020202020204" pitchFamily="34" charset="0"/>
                      </a:endParaRPr>
                    </a:p>
                    <a:p>
                      <a:r>
                        <a:rPr lang="en-US" sz="1800" b="1" dirty="0" err="1">
                          <a:latin typeface="Arial" panose="020B0604020202020204" pitchFamily="34" charset="0"/>
                          <a:cs typeface="Arial" panose="020B0604020202020204" pitchFamily="34" charset="0"/>
                        </a:rPr>
                        <a:t>Dalteparin</a:t>
                      </a:r>
                      <a:endParaRPr lang="en-US" sz="1800" b="1" dirty="0">
                        <a:latin typeface="Arial" panose="020B0604020202020204" pitchFamily="34" charset="0"/>
                        <a:cs typeface="Arial" panose="020B0604020202020204" pitchFamily="34" charset="0"/>
                      </a:endParaRPr>
                    </a:p>
                  </a:txBody>
                  <a:tcPr/>
                </a:tc>
                <a:tc vMerge="1">
                  <a:txBody>
                    <a:bodyPr/>
                    <a:lstStyle/>
                    <a:p>
                      <a:endParaRPr lang="en-US" dirty="0"/>
                    </a:p>
                  </a:txBody>
                  <a:tcPr/>
                </a:tc>
                <a:tc vMerge="1">
                  <a:txBody>
                    <a:bodyPr/>
                    <a:lstStyle/>
                    <a:p>
                      <a:endParaRPr lang="en-US" dirty="0"/>
                    </a:p>
                  </a:txBody>
                  <a:tcPr/>
                </a:tc>
                <a:tc>
                  <a:txBody>
                    <a:bodyPr/>
                    <a:lstStyle/>
                    <a:p>
                      <a:r>
                        <a:rPr lang="en-US" sz="1800" dirty="0">
                          <a:latin typeface="Arial" panose="020B0604020202020204" pitchFamily="34" charset="0"/>
                          <a:cs typeface="Arial" panose="020B0604020202020204" pitchFamily="34" charset="0"/>
                        </a:rPr>
                        <a:t>Prophylaxis: 100</a:t>
                      </a:r>
                      <a:r>
                        <a:rPr lang="en-US" sz="1800" baseline="0" dirty="0">
                          <a:latin typeface="Arial" panose="020B0604020202020204" pitchFamily="34" charset="0"/>
                          <a:cs typeface="Arial" panose="020B0604020202020204" pitchFamily="34" charset="0"/>
                        </a:rPr>
                        <a:t> U/kg/dose Q24 hrs.</a:t>
                      </a:r>
                      <a:endParaRPr lang="en-US" sz="1800" dirty="0">
                        <a:latin typeface="Arial" panose="020B0604020202020204" pitchFamily="34" charset="0"/>
                        <a:cs typeface="Arial" panose="020B0604020202020204" pitchFamily="34" charset="0"/>
                      </a:endParaRPr>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extLst>
                  <a:ext uri="{0D108BD9-81ED-4DB2-BD59-A6C34878D82A}">
                    <a16:rowId xmlns:a16="http://schemas.microsoft.com/office/drawing/2014/main" val="2919740518"/>
                  </a:ext>
                </a:extLst>
              </a:tr>
              <a:tr h="56698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r>
                        <a:rPr lang="en-US" sz="1800" dirty="0">
                          <a:latin typeface="Arial" panose="020B0604020202020204" pitchFamily="34" charset="0"/>
                          <a:cs typeface="Arial" panose="020B0604020202020204" pitchFamily="34" charset="0"/>
                        </a:rPr>
                        <a:t>Therapeutic:</a:t>
                      </a:r>
                      <a:r>
                        <a:rPr lang="en-US" sz="1800" baseline="0" dirty="0">
                          <a:latin typeface="Arial" panose="020B0604020202020204" pitchFamily="34" charset="0"/>
                          <a:cs typeface="Arial" panose="020B0604020202020204" pitchFamily="34" charset="0"/>
                        </a:rPr>
                        <a:t> 100-150  U/kg/dose Q12 </a:t>
                      </a:r>
                      <a:r>
                        <a:rPr lang="en-US" sz="1800" baseline="0" dirty="0" err="1">
                          <a:latin typeface="Arial" panose="020B0604020202020204" pitchFamily="34" charset="0"/>
                          <a:cs typeface="Arial" panose="020B0604020202020204" pitchFamily="34" charset="0"/>
                        </a:rPr>
                        <a:t>hrs</a:t>
                      </a:r>
                      <a:endParaRPr lang="en-US" sz="1800" dirty="0">
                        <a:latin typeface="Arial" panose="020B0604020202020204" pitchFamily="34" charset="0"/>
                        <a:cs typeface="Arial" panose="020B0604020202020204" pitchFamily="34" charset="0"/>
                      </a:endParaRPr>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209177668"/>
                  </a:ext>
                </a:extLst>
              </a:tr>
            </a:tbl>
          </a:graphicData>
        </a:graphic>
      </p:graphicFrame>
      <p:sp>
        <p:nvSpPr>
          <p:cNvPr id="2" name="Rectangle 1"/>
          <p:cNvSpPr/>
          <p:nvPr/>
        </p:nvSpPr>
        <p:spPr>
          <a:xfrm>
            <a:off x="247971" y="5350878"/>
            <a:ext cx="8384585" cy="523220"/>
          </a:xfrm>
          <a:prstGeom prst="rect">
            <a:avLst/>
          </a:prstGeom>
        </p:spPr>
        <p:txBody>
          <a:bodyPr wrap="square">
            <a:spAutoFit/>
          </a:bodyPr>
          <a:lstStyle/>
          <a:p>
            <a:r>
              <a:rPr lang="en-US" sz="1400" i="1" dirty="0">
                <a:latin typeface="Arial" panose="020B0604020202020204" pitchFamily="34" charset="0"/>
                <a:cs typeface="Arial" panose="020B0604020202020204" pitchFamily="34" charset="0"/>
              </a:rPr>
              <a:t>† Nadroparin, Tinzaparin, and Reviparin are not available in the United States</a:t>
            </a:r>
          </a:p>
          <a:p>
            <a:r>
              <a:rPr lang="en-US" sz="1400" i="1" dirty="0">
                <a:latin typeface="Arial" panose="020B0604020202020204" pitchFamily="34" charset="0"/>
                <a:cs typeface="Arial" panose="020B0604020202020204" pitchFamily="34" charset="0"/>
              </a:rPr>
              <a:t>‡ Protamine sulfate partially reverses LMWH</a:t>
            </a:r>
            <a:endParaRPr lang="en-US" sz="1400" i="1" dirty="0"/>
          </a:p>
        </p:txBody>
      </p:sp>
    </p:spTree>
    <p:extLst>
      <p:ext uri="{BB962C8B-B14F-4D97-AF65-F5344CB8AC3E}">
        <p14:creationId xmlns:p14="http://schemas.microsoft.com/office/powerpoint/2010/main" val="3283638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a:t>Therapeutic Options for Secondary Thrombo-Prophylaxis</a:t>
            </a:r>
            <a:br>
              <a:rPr lang="en-US" dirty="0"/>
            </a:br>
            <a:r>
              <a:rPr lang="en-US" dirty="0">
                <a:solidFill>
                  <a:srgbClr val="C00000"/>
                </a:solidFill>
              </a:rPr>
              <a:t>Low Molecular Weight Heparin</a:t>
            </a:r>
          </a:p>
        </p:txBody>
      </p:sp>
      <p:sp>
        <p:nvSpPr>
          <p:cNvPr id="3" name="Footer Placeholder 2">
            <a:extLst>
              <a:ext uri="{FF2B5EF4-FFF2-40B4-BE49-F238E27FC236}">
                <a16:creationId xmlns:a16="http://schemas.microsoft.com/office/drawing/2014/main" id="{15E6FBD5-305B-2181-7B6D-554B66C82424}"/>
              </a:ext>
            </a:extLst>
          </p:cNvPr>
          <p:cNvSpPr>
            <a:spLocks noGrp="1"/>
          </p:cNvSpPr>
          <p:nvPr>
            <p:ph type="ftr" sz="quarter" idx="3"/>
          </p:nvPr>
        </p:nvSpPr>
        <p:spPr>
          <a:xfrm>
            <a:off x="609600" y="5892800"/>
            <a:ext cx="10744199" cy="905681"/>
          </a:xfrm>
        </p:spPr>
        <p:txBody>
          <a:bodyPr/>
          <a:lstStyle/>
          <a:p>
            <a:r>
              <a:rPr lang="da-DK" dirty="0"/>
              <a:t>Dix D, et al. </a:t>
            </a:r>
            <a:r>
              <a:rPr lang="da-DK" i="1" dirty="0"/>
              <a:t>J Pediatr. </a:t>
            </a:r>
            <a:r>
              <a:rPr lang="da-DK" dirty="0"/>
              <a:t>2000;136(4):439-45. </a:t>
            </a:r>
          </a:p>
          <a:p>
            <a:r>
              <a:rPr lang="da-DK" dirty="0"/>
              <a:t>Massicotte P, et al. </a:t>
            </a:r>
            <a:r>
              <a:rPr lang="da-DK" i="1" dirty="0"/>
              <a:t>J Pediatr. </a:t>
            </a:r>
            <a:r>
              <a:rPr lang="da-DK" dirty="0"/>
              <a:t>1996;128(3):313-8. </a:t>
            </a:r>
          </a:p>
          <a:p>
            <a:r>
              <a:rPr lang="da-DK" dirty="0"/>
              <a:t>Malowany JI, et al. </a:t>
            </a:r>
            <a:r>
              <a:rPr lang="da-DK" i="1" dirty="0"/>
              <a:t>Thromb Res. </a:t>
            </a:r>
            <a:r>
              <a:rPr lang="da-DK" dirty="0"/>
              <a:t>2008;122(6):826-30.</a:t>
            </a:r>
          </a:p>
          <a:p>
            <a:r>
              <a:rPr lang="da-DK" dirty="0"/>
              <a:t>O'Brien SH, et al. </a:t>
            </a:r>
            <a:r>
              <a:rPr lang="da-DK" i="1" dirty="0"/>
              <a:t>J Thromb Haemost. </a:t>
            </a:r>
            <a:r>
              <a:rPr lang="da-DK" dirty="0"/>
              <a:t>2014;12(11):1822-5. </a:t>
            </a:r>
            <a:endParaRPr lang="en-US" dirty="0"/>
          </a:p>
        </p:txBody>
      </p:sp>
      <p:graphicFrame>
        <p:nvGraphicFramePr>
          <p:cNvPr id="5" name="Content Placeholder 4"/>
          <p:cNvGraphicFramePr>
            <a:graphicFrameLocks noGrp="1"/>
          </p:cNvGraphicFramePr>
          <p:nvPr>
            <p:ph idx="4294967295"/>
          </p:nvPr>
        </p:nvGraphicFramePr>
        <p:xfrm>
          <a:off x="213207" y="2010656"/>
          <a:ext cx="11711963" cy="3200400"/>
        </p:xfrm>
        <a:graphic>
          <a:graphicData uri="http://schemas.openxmlformats.org/drawingml/2006/table">
            <a:tbl>
              <a:tblPr firstRow="1" bandRow="1">
                <a:tableStyleId>{5C22544A-7EE6-4342-B048-85BDC9FD1C3A}</a:tableStyleId>
              </a:tblPr>
              <a:tblGrid>
                <a:gridCol w="1586589">
                  <a:extLst>
                    <a:ext uri="{9D8B030D-6E8A-4147-A177-3AD203B41FA5}">
                      <a16:colId xmlns:a16="http://schemas.microsoft.com/office/drawing/2014/main" val="4202591886"/>
                    </a:ext>
                  </a:extLst>
                </a:gridCol>
                <a:gridCol w="1742631">
                  <a:extLst>
                    <a:ext uri="{9D8B030D-6E8A-4147-A177-3AD203B41FA5}">
                      <a16:colId xmlns:a16="http://schemas.microsoft.com/office/drawing/2014/main" val="3561527446"/>
                    </a:ext>
                  </a:extLst>
                </a:gridCol>
                <a:gridCol w="1007786">
                  <a:extLst>
                    <a:ext uri="{9D8B030D-6E8A-4147-A177-3AD203B41FA5}">
                      <a16:colId xmlns:a16="http://schemas.microsoft.com/office/drawing/2014/main" val="2695766719"/>
                    </a:ext>
                  </a:extLst>
                </a:gridCol>
                <a:gridCol w="2849881">
                  <a:extLst>
                    <a:ext uri="{9D8B030D-6E8A-4147-A177-3AD203B41FA5}">
                      <a16:colId xmlns:a16="http://schemas.microsoft.com/office/drawing/2014/main" val="2560684556"/>
                    </a:ext>
                  </a:extLst>
                </a:gridCol>
                <a:gridCol w="1550112">
                  <a:extLst>
                    <a:ext uri="{9D8B030D-6E8A-4147-A177-3AD203B41FA5}">
                      <a16:colId xmlns:a16="http://schemas.microsoft.com/office/drawing/2014/main" val="184989313"/>
                    </a:ext>
                  </a:extLst>
                </a:gridCol>
                <a:gridCol w="1581428">
                  <a:extLst>
                    <a:ext uri="{9D8B030D-6E8A-4147-A177-3AD203B41FA5}">
                      <a16:colId xmlns:a16="http://schemas.microsoft.com/office/drawing/2014/main" val="361540097"/>
                    </a:ext>
                  </a:extLst>
                </a:gridCol>
                <a:gridCol w="1393536">
                  <a:extLst>
                    <a:ext uri="{9D8B030D-6E8A-4147-A177-3AD203B41FA5}">
                      <a16:colId xmlns:a16="http://schemas.microsoft.com/office/drawing/2014/main" val="2151917463"/>
                    </a:ext>
                  </a:extLst>
                </a:gridCol>
              </a:tblGrid>
              <a:tr h="458364">
                <a:tc>
                  <a:txBody>
                    <a:bodyPr/>
                    <a:lstStyle/>
                    <a:p>
                      <a:r>
                        <a:rPr lang="en-US" sz="1800" dirty="0">
                          <a:latin typeface="Arial" panose="020B0604020202020204" pitchFamily="34" charset="0"/>
                          <a:cs typeface="Arial" panose="020B0604020202020204" pitchFamily="34" charset="0"/>
                        </a:rPr>
                        <a:t>Name †</a:t>
                      </a:r>
                    </a:p>
                  </a:txBody>
                  <a:tcPr/>
                </a:tc>
                <a:tc>
                  <a:txBody>
                    <a:bodyPr/>
                    <a:lstStyle/>
                    <a:p>
                      <a:r>
                        <a:rPr lang="en-US" sz="1800" dirty="0">
                          <a:latin typeface="Arial" panose="020B0604020202020204" pitchFamily="34" charset="0"/>
                          <a:cs typeface="Arial" panose="020B0604020202020204" pitchFamily="34" charset="0"/>
                        </a:rPr>
                        <a:t>Mechanism of action</a:t>
                      </a:r>
                    </a:p>
                  </a:txBody>
                  <a:tcPr/>
                </a:tc>
                <a:tc>
                  <a:txBody>
                    <a:bodyPr/>
                    <a:lstStyle/>
                    <a:p>
                      <a:r>
                        <a:rPr lang="en-US" sz="1800" dirty="0">
                          <a:latin typeface="Arial" panose="020B0604020202020204" pitchFamily="34" charset="0"/>
                          <a:cs typeface="Arial" panose="020B0604020202020204" pitchFamily="34" charset="0"/>
                        </a:rPr>
                        <a:t>Route</a:t>
                      </a:r>
                    </a:p>
                  </a:txBody>
                  <a:tcPr/>
                </a:tc>
                <a:tc>
                  <a:txBody>
                    <a:bodyPr/>
                    <a:lstStyle/>
                    <a:p>
                      <a:r>
                        <a:rPr lang="en-US" sz="1800" dirty="0">
                          <a:latin typeface="Arial" panose="020B0604020202020204" pitchFamily="34" charset="0"/>
                          <a:cs typeface="Arial" panose="020B0604020202020204" pitchFamily="34" charset="0"/>
                        </a:rPr>
                        <a:t>Dose</a:t>
                      </a:r>
                    </a:p>
                  </a:txBody>
                  <a:tcPr/>
                </a:tc>
                <a:tc>
                  <a:txBody>
                    <a:bodyPr/>
                    <a:lstStyle/>
                    <a:p>
                      <a:r>
                        <a:rPr lang="en-US" sz="1800" dirty="0">
                          <a:latin typeface="Arial" panose="020B0604020202020204" pitchFamily="34" charset="0"/>
                          <a:cs typeface="Arial" panose="020B0604020202020204" pitchFamily="34" charset="0"/>
                        </a:rPr>
                        <a:t>Laboratory</a:t>
                      </a:r>
                      <a:r>
                        <a:rPr lang="en-US" sz="1800" baseline="0" dirty="0">
                          <a:latin typeface="Arial" panose="020B0604020202020204" pitchFamily="34" charset="0"/>
                          <a:cs typeface="Arial" panose="020B0604020202020204" pitchFamily="34" charset="0"/>
                        </a:rPr>
                        <a:t> monitoring</a:t>
                      </a:r>
                      <a:endParaRPr lang="en-US" sz="1800" dirty="0">
                        <a:latin typeface="Arial" panose="020B0604020202020204" pitchFamily="34" charset="0"/>
                        <a:cs typeface="Arial" panose="020B0604020202020204" pitchFamily="34" charset="0"/>
                      </a:endParaRPr>
                    </a:p>
                  </a:txBody>
                  <a:tcPr/>
                </a:tc>
                <a:tc>
                  <a:txBody>
                    <a:bodyPr/>
                    <a:lstStyle/>
                    <a:p>
                      <a:r>
                        <a:rPr lang="en-US" sz="1800" dirty="0">
                          <a:latin typeface="Arial" panose="020B0604020202020204" pitchFamily="34" charset="0"/>
                          <a:cs typeface="Arial" panose="020B0604020202020204" pitchFamily="34" charset="0"/>
                        </a:rPr>
                        <a:t>Drug elimination</a:t>
                      </a:r>
                    </a:p>
                  </a:txBody>
                  <a:tcPr/>
                </a:tc>
                <a:tc>
                  <a:txBody>
                    <a:bodyPr/>
                    <a:lstStyle/>
                    <a:p>
                      <a:r>
                        <a:rPr lang="en-US" sz="1800" dirty="0">
                          <a:latin typeface="Arial" panose="020B0604020202020204" pitchFamily="34" charset="0"/>
                          <a:cs typeface="Arial" panose="020B0604020202020204" pitchFamily="34" charset="0"/>
                        </a:rPr>
                        <a:t>Reversal Agent</a:t>
                      </a:r>
                    </a:p>
                  </a:txBody>
                  <a:tcPr/>
                </a:tc>
                <a:extLst>
                  <a:ext uri="{0D108BD9-81ED-4DB2-BD59-A6C34878D82A}">
                    <a16:rowId xmlns:a16="http://schemas.microsoft.com/office/drawing/2014/main" val="808452426"/>
                  </a:ext>
                </a:extLst>
              </a:tr>
              <a:tr h="566980">
                <a:tc rowSpan="2">
                  <a:txBody>
                    <a:bodyPr/>
                    <a:lstStyle/>
                    <a:p>
                      <a:endParaRPr lang="en-US" sz="1800" b="1" dirty="0">
                        <a:latin typeface="Arial" panose="020B0604020202020204" pitchFamily="34" charset="0"/>
                        <a:cs typeface="Arial" panose="020B0604020202020204" pitchFamily="34" charset="0"/>
                      </a:endParaRPr>
                    </a:p>
                    <a:p>
                      <a:endParaRPr lang="en-US" sz="1800" b="1" dirty="0">
                        <a:latin typeface="Arial" panose="020B0604020202020204" pitchFamily="34" charset="0"/>
                        <a:cs typeface="Arial" panose="020B0604020202020204" pitchFamily="34" charset="0"/>
                      </a:endParaRPr>
                    </a:p>
                    <a:p>
                      <a:r>
                        <a:rPr lang="en-US" sz="1800" b="1" dirty="0">
                          <a:latin typeface="Arial" panose="020B0604020202020204" pitchFamily="34" charset="0"/>
                          <a:cs typeface="Arial" panose="020B0604020202020204" pitchFamily="34" charset="0"/>
                        </a:rPr>
                        <a:t>Enoxaparin</a:t>
                      </a:r>
                    </a:p>
                  </a:txBody>
                  <a:tcPr/>
                </a:tc>
                <a:tc rowSpan="4">
                  <a:txBody>
                    <a:bodyPr/>
                    <a:lstStyle/>
                    <a:p>
                      <a:r>
                        <a:rPr lang="en-US" sz="1800" dirty="0">
                          <a:latin typeface="Arial" panose="020B0604020202020204" pitchFamily="34" charset="0"/>
                          <a:cs typeface="Arial" panose="020B0604020202020204" pitchFamily="34" charset="0"/>
                        </a:rPr>
                        <a:t>Antithrombin</a:t>
                      </a:r>
                      <a:r>
                        <a:rPr lang="en-US" sz="1800" baseline="0" dirty="0">
                          <a:latin typeface="Arial" panose="020B0604020202020204" pitchFamily="34" charset="0"/>
                          <a:cs typeface="Arial" panose="020B0604020202020204" pitchFamily="34" charset="0"/>
                        </a:rPr>
                        <a:t> mediated inhibition of </a:t>
                      </a:r>
                      <a:r>
                        <a:rPr lang="en-US" sz="1800" baseline="0" dirty="0" err="1">
                          <a:latin typeface="Arial" panose="020B0604020202020204" pitchFamily="34" charset="0"/>
                          <a:cs typeface="Arial" panose="020B0604020202020204" pitchFamily="34" charset="0"/>
                        </a:rPr>
                        <a:t>FXa</a:t>
                      </a:r>
                      <a:endParaRPr lang="en-US" sz="1800" dirty="0">
                        <a:latin typeface="Arial" panose="020B0604020202020204" pitchFamily="34" charset="0"/>
                        <a:cs typeface="Arial" panose="020B0604020202020204" pitchFamily="34" charset="0"/>
                      </a:endParaRPr>
                    </a:p>
                  </a:txBody>
                  <a:tcPr/>
                </a:tc>
                <a:tc rowSpan="4">
                  <a:txBody>
                    <a:bodyPr/>
                    <a:lstStyle/>
                    <a:p>
                      <a:endParaRPr lang="en-US" sz="1800"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SC</a:t>
                      </a:r>
                    </a:p>
                  </a:txBody>
                  <a:tcPr/>
                </a:tc>
                <a:tc>
                  <a:txBody>
                    <a:bodyPr/>
                    <a:lstStyle/>
                    <a:p>
                      <a:r>
                        <a:rPr lang="en-US" sz="1800" b="0" dirty="0">
                          <a:latin typeface="Arial" panose="020B0604020202020204" pitchFamily="34" charset="0"/>
                          <a:cs typeface="Arial" panose="020B0604020202020204" pitchFamily="34" charset="0"/>
                        </a:rPr>
                        <a:t>Prophylaxis: 0.5-0.75</a:t>
                      </a:r>
                      <a:r>
                        <a:rPr lang="en-US" sz="1800" b="0" baseline="0" dirty="0">
                          <a:latin typeface="Arial" panose="020B0604020202020204" pitchFamily="34" charset="0"/>
                          <a:cs typeface="Arial" panose="020B0604020202020204" pitchFamily="34" charset="0"/>
                        </a:rPr>
                        <a:t> mg/kg/dose  Q12 </a:t>
                      </a:r>
                      <a:r>
                        <a:rPr lang="en-US" sz="1800" b="0" baseline="0" dirty="0" err="1">
                          <a:latin typeface="Arial" panose="020B0604020202020204" pitchFamily="34" charset="0"/>
                          <a:cs typeface="Arial" panose="020B0604020202020204" pitchFamily="34" charset="0"/>
                        </a:rPr>
                        <a:t>hrs</a:t>
                      </a:r>
                      <a:endParaRPr lang="en-US" sz="1800" b="0" dirty="0">
                        <a:latin typeface="Arial" panose="020B0604020202020204" pitchFamily="34" charset="0"/>
                        <a:cs typeface="Arial" panose="020B0604020202020204" pitchFamily="34" charset="0"/>
                      </a:endParaRPr>
                    </a:p>
                  </a:txBody>
                  <a:tcPr/>
                </a:tc>
                <a:tc rowSpan="4">
                  <a:txBody>
                    <a:bodyPr/>
                    <a:lstStyle/>
                    <a:p>
                      <a:endParaRPr lang="en-US" sz="1800" b="0" dirty="0">
                        <a:latin typeface="Arial" panose="020B0604020202020204" pitchFamily="34" charset="0"/>
                        <a:cs typeface="Arial" panose="020B0604020202020204" pitchFamily="34" charset="0"/>
                      </a:endParaRPr>
                    </a:p>
                    <a:p>
                      <a:r>
                        <a:rPr lang="en-US" sz="1800" b="0" dirty="0">
                          <a:latin typeface="Arial" panose="020B0604020202020204" pitchFamily="34" charset="0"/>
                          <a:cs typeface="Arial" panose="020B0604020202020204" pitchFamily="34" charset="0"/>
                        </a:rPr>
                        <a:t>Anti-</a:t>
                      </a:r>
                      <a:r>
                        <a:rPr lang="en-US" sz="1800" b="0" dirty="0" err="1">
                          <a:latin typeface="Arial" panose="020B0604020202020204" pitchFamily="34" charset="0"/>
                          <a:cs typeface="Arial" panose="020B0604020202020204" pitchFamily="34" charset="0"/>
                        </a:rPr>
                        <a:t>FXa</a:t>
                      </a:r>
                      <a:endParaRPr lang="en-US" sz="1800" b="0" dirty="0">
                        <a:latin typeface="Arial" panose="020B0604020202020204" pitchFamily="34" charset="0"/>
                        <a:cs typeface="Arial" panose="020B0604020202020204" pitchFamily="34" charset="0"/>
                      </a:endParaRPr>
                    </a:p>
                  </a:txBody>
                  <a:tcPr/>
                </a:tc>
                <a:tc rowSpan="4">
                  <a:txBody>
                    <a:bodyPr/>
                    <a:lstStyle/>
                    <a:p>
                      <a:endParaRPr lang="en-US" sz="1800" baseline="0" dirty="0">
                        <a:latin typeface="Arial" panose="020B0604020202020204" pitchFamily="34" charset="0"/>
                        <a:cs typeface="Arial" panose="020B0604020202020204" pitchFamily="34" charset="0"/>
                      </a:endParaRPr>
                    </a:p>
                    <a:p>
                      <a:r>
                        <a:rPr lang="en-US" sz="1800" baseline="0" dirty="0">
                          <a:latin typeface="Arial" panose="020B0604020202020204" pitchFamily="34" charset="0"/>
                          <a:cs typeface="Arial" panose="020B0604020202020204" pitchFamily="34" charset="0"/>
                        </a:rPr>
                        <a:t>Renal</a:t>
                      </a:r>
                    </a:p>
                  </a:txBody>
                  <a:tcPr/>
                </a:tc>
                <a:tc rowSpan="4">
                  <a:txBody>
                    <a:bodyPr/>
                    <a:lstStyle/>
                    <a:p>
                      <a:endParaRPr lang="en-US" sz="1800" baseline="0" dirty="0">
                        <a:latin typeface="Arial" panose="020B0604020202020204" pitchFamily="34" charset="0"/>
                        <a:cs typeface="Arial" panose="020B0604020202020204" pitchFamily="34" charset="0"/>
                      </a:endParaRPr>
                    </a:p>
                    <a:p>
                      <a:r>
                        <a:rPr lang="en-US" sz="1800" baseline="0" dirty="0">
                          <a:latin typeface="Arial" panose="020B0604020202020204" pitchFamily="34" charset="0"/>
                          <a:cs typeface="Arial" panose="020B0604020202020204" pitchFamily="34" charset="0"/>
                        </a:rPr>
                        <a:t>Protamine sulfate‡</a:t>
                      </a:r>
                    </a:p>
                    <a:p>
                      <a:endParaRPr lang="en-US" sz="1800" baseline="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108472571"/>
                  </a:ext>
                </a:extLst>
              </a:tr>
              <a:tr h="56698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r>
                        <a:rPr lang="en-US" sz="1800" b="0" dirty="0">
                          <a:latin typeface="Arial" panose="020B0604020202020204" pitchFamily="34" charset="0"/>
                          <a:cs typeface="Arial" panose="020B0604020202020204" pitchFamily="34" charset="0"/>
                        </a:rPr>
                        <a:t>Therapeutic:</a:t>
                      </a:r>
                      <a:r>
                        <a:rPr lang="en-US" sz="1800" b="0" baseline="0" dirty="0">
                          <a:latin typeface="Arial" panose="020B0604020202020204" pitchFamily="34" charset="0"/>
                          <a:cs typeface="Arial" panose="020B0604020202020204" pitchFamily="34" charset="0"/>
                        </a:rPr>
                        <a:t> 1 – 1.5 mg/kg/dose Q12 </a:t>
                      </a:r>
                      <a:r>
                        <a:rPr lang="en-US" sz="1800" b="0" baseline="0" dirty="0" err="1">
                          <a:latin typeface="Arial" panose="020B0604020202020204" pitchFamily="34" charset="0"/>
                          <a:cs typeface="Arial" panose="020B0604020202020204" pitchFamily="34" charset="0"/>
                        </a:rPr>
                        <a:t>hrs</a:t>
                      </a:r>
                      <a:endParaRPr lang="en-US" sz="1800" b="0" dirty="0">
                        <a:latin typeface="Arial" panose="020B0604020202020204" pitchFamily="34" charset="0"/>
                        <a:cs typeface="Arial" panose="020B0604020202020204" pitchFamily="34" charset="0"/>
                      </a:endParaRPr>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854774563"/>
                  </a:ext>
                </a:extLst>
              </a:tr>
              <a:tr h="566980">
                <a:tc rowSpan="2">
                  <a:txBody>
                    <a:bodyPr/>
                    <a:lstStyle/>
                    <a:p>
                      <a:endParaRPr lang="en-US" sz="1800" b="1" dirty="0">
                        <a:latin typeface="Arial" panose="020B0604020202020204" pitchFamily="34" charset="0"/>
                        <a:cs typeface="Arial" panose="020B0604020202020204" pitchFamily="34" charset="0"/>
                      </a:endParaRPr>
                    </a:p>
                    <a:p>
                      <a:endParaRPr lang="en-US" sz="1800" b="1" dirty="0">
                        <a:latin typeface="Arial" panose="020B0604020202020204" pitchFamily="34" charset="0"/>
                        <a:cs typeface="Arial" panose="020B0604020202020204" pitchFamily="34" charset="0"/>
                      </a:endParaRPr>
                    </a:p>
                    <a:p>
                      <a:r>
                        <a:rPr lang="en-US" sz="1800" b="1" dirty="0" err="1">
                          <a:latin typeface="Arial" panose="020B0604020202020204" pitchFamily="34" charset="0"/>
                          <a:cs typeface="Arial" panose="020B0604020202020204" pitchFamily="34" charset="0"/>
                        </a:rPr>
                        <a:t>Dalteparin</a:t>
                      </a:r>
                      <a:endParaRPr lang="en-US" sz="1800" b="1" dirty="0">
                        <a:latin typeface="Arial" panose="020B0604020202020204" pitchFamily="34" charset="0"/>
                        <a:cs typeface="Arial" panose="020B0604020202020204" pitchFamily="34" charset="0"/>
                      </a:endParaRPr>
                    </a:p>
                  </a:txBody>
                  <a:tcPr/>
                </a:tc>
                <a:tc vMerge="1">
                  <a:txBody>
                    <a:bodyPr/>
                    <a:lstStyle/>
                    <a:p>
                      <a:endParaRPr lang="en-US" dirty="0"/>
                    </a:p>
                  </a:txBody>
                  <a:tcPr/>
                </a:tc>
                <a:tc vMerge="1">
                  <a:txBody>
                    <a:bodyPr/>
                    <a:lstStyle/>
                    <a:p>
                      <a:endParaRPr lang="en-US" dirty="0"/>
                    </a:p>
                  </a:txBody>
                  <a:tcPr/>
                </a:tc>
                <a:tc>
                  <a:txBody>
                    <a:bodyPr/>
                    <a:lstStyle/>
                    <a:p>
                      <a:r>
                        <a:rPr lang="en-US" sz="1800" dirty="0">
                          <a:latin typeface="Arial" panose="020B0604020202020204" pitchFamily="34" charset="0"/>
                          <a:cs typeface="Arial" panose="020B0604020202020204" pitchFamily="34" charset="0"/>
                        </a:rPr>
                        <a:t>Prophylaxis: 100</a:t>
                      </a:r>
                      <a:r>
                        <a:rPr lang="en-US" sz="1800" baseline="0" dirty="0">
                          <a:latin typeface="Arial" panose="020B0604020202020204" pitchFamily="34" charset="0"/>
                          <a:cs typeface="Arial" panose="020B0604020202020204" pitchFamily="34" charset="0"/>
                        </a:rPr>
                        <a:t> U/kg/dose Q24 hrs.</a:t>
                      </a:r>
                      <a:endParaRPr lang="en-US" sz="1800" dirty="0">
                        <a:latin typeface="Arial" panose="020B0604020202020204" pitchFamily="34" charset="0"/>
                        <a:cs typeface="Arial" panose="020B0604020202020204" pitchFamily="34" charset="0"/>
                      </a:endParaRPr>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extLst>
                  <a:ext uri="{0D108BD9-81ED-4DB2-BD59-A6C34878D82A}">
                    <a16:rowId xmlns:a16="http://schemas.microsoft.com/office/drawing/2014/main" val="2919740518"/>
                  </a:ext>
                </a:extLst>
              </a:tr>
              <a:tr h="56698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r>
                        <a:rPr lang="en-US" sz="1800" dirty="0">
                          <a:latin typeface="Arial" panose="020B0604020202020204" pitchFamily="34" charset="0"/>
                          <a:cs typeface="Arial" panose="020B0604020202020204" pitchFamily="34" charset="0"/>
                        </a:rPr>
                        <a:t>Therapeutic:</a:t>
                      </a:r>
                      <a:r>
                        <a:rPr lang="en-US" sz="1800" baseline="0" dirty="0">
                          <a:latin typeface="Arial" panose="020B0604020202020204" pitchFamily="34" charset="0"/>
                          <a:cs typeface="Arial" panose="020B0604020202020204" pitchFamily="34" charset="0"/>
                        </a:rPr>
                        <a:t> 100-150  U/kg/dose Q12 </a:t>
                      </a:r>
                      <a:r>
                        <a:rPr lang="en-US" sz="1800" baseline="0" dirty="0" err="1">
                          <a:latin typeface="Arial" panose="020B0604020202020204" pitchFamily="34" charset="0"/>
                          <a:cs typeface="Arial" panose="020B0604020202020204" pitchFamily="34" charset="0"/>
                        </a:rPr>
                        <a:t>hrs</a:t>
                      </a:r>
                      <a:endParaRPr lang="en-US" sz="1800" dirty="0">
                        <a:latin typeface="Arial" panose="020B0604020202020204" pitchFamily="34" charset="0"/>
                        <a:cs typeface="Arial" panose="020B0604020202020204" pitchFamily="34" charset="0"/>
                      </a:endParaRPr>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209177668"/>
                  </a:ext>
                </a:extLst>
              </a:tr>
            </a:tbl>
          </a:graphicData>
        </a:graphic>
      </p:graphicFrame>
      <p:sp>
        <p:nvSpPr>
          <p:cNvPr id="2" name="Rectangle 1"/>
          <p:cNvSpPr/>
          <p:nvPr/>
        </p:nvSpPr>
        <p:spPr>
          <a:xfrm>
            <a:off x="247971" y="5350878"/>
            <a:ext cx="8384585" cy="523220"/>
          </a:xfrm>
          <a:prstGeom prst="rect">
            <a:avLst/>
          </a:prstGeom>
        </p:spPr>
        <p:txBody>
          <a:bodyPr wrap="square">
            <a:spAutoFit/>
          </a:bodyPr>
          <a:lstStyle/>
          <a:p>
            <a:r>
              <a:rPr lang="en-US" sz="1400" i="1" dirty="0">
                <a:latin typeface="Arial" panose="020B0604020202020204" pitchFamily="34" charset="0"/>
                <a:cs typeface="Arial" panose="020B0604020202020204" pitchFamily="34" charset="0"/>
              </a:rPr>
              <a:t>† Nadroparin, Tinzaparin, and Reviparin are not available in the United States</a:t>
            </a:r>
          </a:p>
          <a:p>
            <a:r>
              <a:rPr lang="en-US" sz="1400" i="1" dirty="0">
                <a:latin typeface="Arial" panose="020B0604020202020204" pitchFamily="34" charset="0"/>
                <a:cs typeface="Arial" panose="020B0604020202020204" pitchFamily="34" charset="0"/>
              </a:rPr>
              <a:t>‡ Protamine sulfate partially reverses LMWH</a:t>
            </a:r>
            <a:endParaRPr lang="en-US" sz="1400" i="1" dirty="0"/>
          </a:p>
        </p:txBody>
      </p:sp>
      <p:sp>
        <p:nvSpPr>
          <p:cNvPr id="7" name="Rectangle 6"/>
          <p:cNvSpPr/>
          <p:nvPr/>
        </p:nvSpPr>
        <p:spPr>
          <a:xfrm>
            <a:off x="247972" y="2638010"/>
            <a:ext cx="11627939" cy="1319645"/>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22700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a:t>Therapeutic Options for Secondary Thrombo-Prophylaxis</a:t>
            </a:r>
            <a:br>
              <a:rPr lang="en-US" dirty="0"/>
            </a:br>
            <a:r>
              <a:rPr lang="en-US" dirty="0">
                <a:solidFill>
                  <a:srgbClr val="C00000"/>
                </a:solidFill>
              </a:rPr>
              <a:t>Low Molecular Weight Heparin</a:t>
            </a:r>
          </a:p>
        </p:txBody>
      </p:sp>
      <p:sp>
        <p:nvSpPr>
          <p:cNvPr id="3" name="Footer Placeholder 2">
            <a:extLst>
              <a:ext uri="{FF2B5EF4-FFF2-40B4-BE49-F238E27FC236}">
                <a16:creationId xmlns:a16="http://schemas.microsoft.com/office/drawing/2014/main" id="{15E6FBD5-305B-2181-7B6D-554B66C82424}"/>
              </a:ext>
            </a:extLst>
          </p:cNvPr>
          <p:cNvSpPr>
            <a:spLocks noGrp="1"/>
          </p:cNvSpPr>
          <p:nvPr>
            <p:ph type="ftr" sz="quarter" idx="3"/>
          </p:nvPr>
        </p:nvSpPr>
        <p:spPr>
          <a:xfrm>
            <a:off x="609600" y="5892800"/>
            <a:ext cx="10744199" cy="905681"/>
          </a:xfrm>
        </p:spPr>
        <p:txBody>
          <a:bodyPr/>
          <a:lstStyle/>
          <a:p>
            <a:r>
              <a:rPr lang="da-DK" dirty="0"/>
              <a:t>Dix D, et al. </a:t>
            </a:r>
            <a:r>
              <a:rPr lang="da-DK" i="1" dirty="0"/>
              <a:t>J Pediatr. </a:t>
            </a:r>
            <a:r>
              <a:rPr lang="da-DK" dirty="0"/>
              <a:t>2000;136(4):439-45. </a:t>
            </a:r>
          </a:p>
          <a:p>
            <a:r>
              <a:rPr lang="da-DK" dirty="0"/>
              <a:t>Massicotte P, et al. </a:t>
            </a:r>
            <a:r>
              <a:rPr lang="da-DK" i="1" dirty="0"/>
              <a:t>J Pediatr. </a:t>
            </a:r>
            <a:r>
              <a:rPr lang="da-DK" dirty="0"/>
              <a:t>1996;128(3):313-8. </a:t>
            </a:r>
          </a:p>
          <a:p>
            <a:r>
              <a:rPr lang="da-DK" dirty="0"/>
              <a:t>Malowany JI, et al. </a:t>
            </a:r>
            <a:r>
              <a:rPr lang="da-DK" i="1" dirty="0"/>
              <a:t>Thromb Res. </a:t>
            </a:r>
            <a:r>
              <a:rPr lang="da-DK" dirty="0"/>
              <a:t>2008;122(6):826-30.</a:t>
            </a:r>
          </a:p>
          <a:p>
            <a:r>
              <a:rPr lang="da-DK" dirty="0"/>
              <a:t>O'Brien SH, et al. </a:t>
            </a:r>
            <a:r>
              <a:rPr lang="da-DK" i="1" dirty="0"/>
              <a:t>J Thromb Haemost. </a:t>
            </a:r>
            <a:r>
              <a:rPr lang="da-DK" dirty="0"/>
              <a:t>2014;12(11):1822-5. </a:t>
            </a:r>
            <a:endParaRPr lang="en-US" dirty="0"/>
          </a:p>
        </p:txBody>
      </p:sp>
      <p:graphicFrame>
        <p:nvGraphicFramePr>
          <p:cNvPr id="5" name="Content Placeholder 4"/>
          <p:cNvGraphicFramePr>
            <a:graphicFrameLocks noGrp="1"/>
          </p:cNvGraphicFramePr>
          <p:nvPr>
            <p:ph idx="4294967295"/>
          </p:nvPr>
        </p:nvGraphicFramePr>
        <p:xfrm>
          <a:off x="213207" y="2010656"/>
          <a:ext cx="11711963" cy="3200400"/>
        </p:xfrm>
        <a:graphic>
          <a:graphicData uri="http://schemas.openxmlformats.org/drawingml/2006/table">
            <a:tbl>
              <a:tblPr firstRow="1" bandRow="1">
                <a:tableStyleId>{5C22544A-7EE6-4342-B048-85BDC9FD1C3A}</a:tableStyleId>
              </a:tblPr>
              <a:tblGrid>
                <a:gridCol w="1586589">
                  <a:extLst>
                    <a:ext uri="{9D8B030D-6E8A-4147-A177-3AD203B41FA5}">
                      <a16:colId xmlns:a16="http://schemas.microsoft.com/office/drawing/2014/main" val="4202591886"/>
                    </a:ext>
                  </a:extLst>
                </a:gridCol>
                <a:gridCol w="1742631">
                  <a:extLst>
                    <a:ext uri="{9D8B030D-6E8A-4147-A177-3AD203B41FA5}">
                      <a16:colId xmlns:a16="http://schemas.microsoft.com/office/drawing/2014/main" val="3561527446"/>
                    </a:ext>
                  </a:extLst>
                </a:gridCol>
                <a:gridCol w="1007786">
                  <a:extLst>
                    <a:ext uri="{9D8B030D-6E8A-4147-A177-3AD203B41FA5}">
                      <a16:colId xmlns:a16="http://schemas.microsoft.com/office/drawing/2014/main" val="2695766719"/>
                    </a:ext>
                  </a:extLst>
                </a:gridCol>
                <a:gridCol w="2849881">
                  <a:extLst>
                    <a:ext uri="{9D8B030D-6E8A-4147-A177-3AD203B41FA5}">
                      <a16:colId xmlns:a16="http://schemas.microsoft.com/office/drawing/2014/main" val="2560684556"/>
                    </a:ext>
                  </a:extLst>
                </a:gridCol>
                <a:gridCol w="1550112">
                  <a:extLst>
                    <a:ext uri="{9D8B030D-6E8A-4147-A177-3AD203B41FA5}">
                      <a16:colId xmlns:a16="http://schemas.microsoft.com/office/drawing/2014/main" val="184989313"/>
                    </a:ext>
                  </a:extLst>
                </a:gridCol>
                <a:gridCol w="1581428">
                  <a:extLst>
                    <a:ext uri="{9D8B030D-6E8A-4147-A177-3AD203B41FA5}">
                      <a16:colId xmlns:a16="http://schemas.microsoft.com/office/drawing/2014/main" val="361540097"/>
                    </a:ext>
                  </a:extLst>
                </a:gridCol>
                <a:gridCol w="1393536">
                  <a:extLst>
                    <a:ext uri="{9D8B030D-6E8A-4147-A177-3AD203B41FA5}">
                      <a16:colId xmlns:a16="http://schemas.microsoft.com/office/drawing/2014/main" val="2151917463"/>
                    </a:ext>
                  </a:extLst>
                </a:gridCol>
              </a:tblGrid>
              <a:tr h="458364">
                <a:tc>
                  <a:txBody>
                    <a:bodyPr/>
                    <a:lstStyle/>
                    <a:p>
                      <a:r>
                        <a:rPr lang="en-US" sz="1800" dirty="0">
                          <a:latin typeface="Arial" panose="020B0604020202020204" pitchFamily="34" charset="0"/>
                          <a:cs typeface="Arial" panose="020B0604020202020204" pitchFamily="34" charset="0"/>
                        </a:rPr>
                        <a:t>Name †</a:t>
                      </a:r>
                    </a:p>
                  </a:txBody>
                  <a:tcPr/>
                </a:tc>
                <a:tc>
                  <a:txBody>
                    <a:bodyPr/>
                    <a:lstStyle/>
                    <a:p>
                      <a:r>
                        <a:rPr lang="en-US" sz="1800" dirty="0">
                          <a:latin typeface="Arial" panose="020B0604020202020204" pitchFamily="34" charset="0"/>
                          <a:cs typeface="Arial" panose="020B0604020202020204" pitchFamily="34" charset="0"/>
                        </a:rPr>
                        <a:t>Mechanism of action</a:t>
                      </a:r>
                    </a:p>
                  </a:txBody>
                  <a:tcPr/>
                </a:tc>
                <a:tc>
                  <a:txBody>
                    <a:bodyPr/>
                    <a:lstStyle/>
                    <a:p>
                      <a:r>
                        <a:rPr lang="en-US" sz="1800" dirty="0">
                          <a:latin typeface="Arial" panose="020B0604020202020204" pitchFamily="34" charset="0"/>
                          <a:cs typeface="Arial" panose="020B0604020202020204" pitchFamily="34" charset="0"/>
                        </a:rPr>
                        <a:t>Route</a:t>
                      </a:r>
                    </a:p>
                  </a:txBody>
                  <a:tcPr/>
                </a:tc>
                <a:tc>
                  <a:txBody>
                    <a:bodyPr/>
                    <a:lstStyle/>
                    <a:p>
                      <a:r>
                        <a:rPr lang="en-US" sz="1800" dirty="0">
                          <a:latin typeface="Arial" panose="020B0604020202020204" pitchFamily="34" charset="0"/>
                          <a:cs typeface="Arial" panose="020B0604020202020204" pitchFamily="34" charset="0"/>
                        </a:rPr>
                        <a:t>Dose</a:t>
                      </a:r>
                    </a:p>
                  </a:txBody>
                  <a:tcPr/>
                </a:tc>
                <a:tc>
                  <a:txBody>
                    <a:bodyPr/>
                    <a:lstStyle/>
                    <a:p>
                      <a:r>
                        <a:rPr lang="en-US" sz="1800" dirty="0">
                          <a:latin typeface="Arial" panose="020B0604020202020204" pitchFamily="34" charset="0"/>
                          <a:cs typeface="Arial" panose="020B0604020202020204" pitchFamily="34" charset="0"/>
                        </a:rPr>
                        <a:t>Laboratory</a:t>
                      </a:r>
                      <a:r>
                        <a:rPr lang="en-US" sz="1800" baseline="0" dirty="0">
                          <a:latin typeface="Arial" panose="020B0604020202020204" pitchFamily="34" charset="0"/>
                          <a:cs typeface="Arial" panose="020B0604020202020204" pitchFamily="34" charset="0"/>
                        </a:rPr>
                        <a:t> monitoring</a:t>
                      </a:r>
                      <a:endParaRPr lang="en-US" sz="1800" dirty="0">
                        <a:latin typeface="Arial" panose="020B0604020202020204" pitchFamily="34" charset="0"/>
                        <a:cs typeface="Arial" panose="020B0604020202020204" pitchFamily="34" charset="0"/>
                      </a:endParaRPr>
                    </a:p>
                  </a:txBody>
                  <a:tcPr/>
                </a:tc>
                <a:tc>
                  <a:txBody>
                    <a:bodyPr/>
                    <a:lstStyle/>
                    <a:p>
                      <a:r>
                        <a:rPr lang="en-US" sz="1800" dirty="0">
                          <a:latin typeface="Arial" panose="020B0604020202020204" pitchFamily="34" charset="0"/>
                          <a:cs typeface="Arial" panose="020B0604020202020204" pitchFamily="34" charset="0"/>
                        </a:rPr>
                        <a:t>Drug elimination</a:t>
                      </a:r>
                    </a:p>
                  </a:txBody>
                  <a:tcPr/>
                </a:tc>
                <a:tc>
                  <a:txBody>
                    <a:bodyPr/>
                    <a:lstStyle/>
                    <a:p>
                      <a:r>
                        <a:rPr lang="en-US" sz="1800" dirty="0">
                          <a:latin typeface="Arial" panose="020B0604020202020204" pitchFamily="34" charset="0"/>
                          <a:cs typeface="Arial" panose="020B0604020202020204" pitchFamily="34" charset="0"/>
                        </a:rPr>
                        <a:t>Reversal Agent</a:t>
                      </a:r>
                    </a:p>
                  </a:txBody>
                  <a:tcPr/>
                </a:tc>
                <a:extLst>
                  <a:ext uri="{0D108BD9-81ED-4DB2-BD59-A6C34878D82A}">
                    <a16:rowId xmlns:a16="http://schemas.microsoft.com/office/drawing/2014/main" val="808452426"/>
                  </a:ext>
                </a:extLst>
              </a:tr>
              <a:tr h="566980">
                <a:tc rowSpan="2">
                  <a:txBody>
                    <a:bodyPr/>
                    <a:lstStyle/>
                    <a:p>
                      <a:endParaRPr lang="en-US" sz="1800" b="1" dirty="0">
                        <a:latin typeface="Arial" panose="020B0604020202020204" pitchFamily="34" charset="0"/>
                        <a:cs typeface="Arial" panose="020B0604020202020204" pitchFamily="34" charset="0"/>
                      </a:endParaRPr>
                    </a:p>
                    <a:p>
                      <a:endParaRPr lang="en-US" sz="1800" b="1" dirty="0">
                        <a:latin typeface="Arial" panose="020B0604020202020204" pitchFamily="34" charset="0"/>
                        <a:cs typeface="Arial" panose="020B0604020202020204" pitchFamily="34" charset="0"/>
                      </a:endParaRPr>
                    </a:p>
                    <a:p>
                      <a:r>
                        <a:rPr lang="en-US" sz="1800" b="1" dirty="0">
                          <a:latin typeface="Arial" panose="020B0604020202020204" pitchFamily="34" charset="0"/>
                          <a:cs typeface="Arial" panose="020B0604020202020204" pitchFamily="34" charset="0"/>
                        </a:rPr>
                        <a:t>Enoxaparin</a:t>
                      </a:r>
                    </a:p>
                  </a:txBody>
                  <a:tcPr/>
                </a:tc>
                <a:tc rowSpan="4">
                  <a:txBody>
                    <a:bodyPr/>
                    <a:lstStyle/>
                    <a:p>
                      <a:r>
                        <a:rPr lang="en-US" sz="1800" dirty="0">
                          <a:latin typeface="Arial" panose="020B0604020202020204" pitchFamily="34" charset="0"/>
                          <a:cs typeface="Arial" panose="020B0604020202020204" pitchFamily="34" charset="0"/>
                        </a:rPr>
                        <a:t>Antithrombin</a:t>
                      </a:r>
                      <a:r>
                        <a:rPr lang="en-US" sz="1800" baseline="0" dirty="0">
                          <a:latin typeface="Arial" panose="020B0604020202020204" pitchFamily="34" charset="0"/>
                          <a:cs typeface="Arial" panose="020B0604020202020204" pitchFamily="34" charset="0"/>
                        </a:rPr>
                        <a:t> mediated inhibition of </a:t>
                      </a:r>
                      <a:r>
                        <a:rPr lang="en-US" sz="1800" baseline="0" dirty="0" err="1">
                          <a:latin typeface="Arial" panose="020B0604020202020204" pitchFamily="34" charset="0"/>
                          <a:cs typeface="Arial" panose="020B0604020202020204" pitchFamily="34" charset="0"/>
                        </a:rPr>
                        <a:t>FXa</a:t>
                      </a:r>
                      <a:endParaRPr lang="en-US" sz="1800" dirty="0">
                        <a:latin typeface="Arial" panose="020B0604020202020204" pitchFamily="34" charset="0"/>
                        <a:cs typeface="Arial" panose="020B0604020202020204" pitchFamily="34" charset="0"/>
                      </a:endParaRPr>
                    </a:p>
                  </a:txBody>
                  <a:tcPr/>
                </a:tc>
                <a:tc rowSpan="4">
                  <a:txBody>
                    <a:bodyPr/>
                    <a:lstStyle/>
                    <a:p>
                      <a:endParaRPr lang="en-US" sz="1800"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SC</a:t>
                      </a:r>
                    </a:p>
                  </a:txBody>
                  <a:tcPr/>
                </a:tc>
                <a:tc>
                  <a:txBody>
                    <a:bodyPr/>
                    <a:lstStyle/>
                    <a:p>
                      <a:r>
                        <a:rPr lang="en-US" sz="1800" b="0" dirty="0">
                          <a:latin typeface="Arial" panose="020B0604020202020204" pitchFamily="34" charset="0"/>
                          <a:cs typeface="Arial" panose="020B0604020202020204" pitchFamily="34" charset="0"/>
                        </a:rPr>
                        <a:t>Prophylaxis: 0.5-0.75</a:t>
                      </a:r>
                      <a:r>
                        <a:rPr lang="en-US" sz="1800" b="0" baseline="0" dirty="0">
                          <a:latin typeface="Arial" panose="020B0604020202020204" pitchFamily="34" charset="0"/>
                          <a:cs typeface="Arial" panose="020B0604020202020204" pitchFamily="34" charset="0"/>
                        </a:rPr>
                        <a:t> mg/kg/dose  Q12 </a:t>
                      </a:r>
                      <a:r>
                        <a:rPr lang="en-US" sz="1800" b="0" baseline="0" dirty="0" err="1">
                          <a:latin typeface="Arial" panose="020B0604020202020204" pitchFamily="34" charset="0"/>
                          <a:cs typeface="Arial" panose="020B0604020202020204" pitchFamily="34" charset="0"/>
                        </a:rPr>
                        <a:t>hrs</a:t>
                      </a:r>
                      <a:endParaRPr lang="en-US" sz="1800" b="0" dirty="0">
                        <a:latin typeface="Arial" panose="020B0604020202020204" pitchFamily="34" charset="0"/>
                        <a:cs typeface="Arial" panose="020B0604020202020204" pitchFamily="34" charset="0"/>
                      </a:endParaRPr>
                    </a:p>
                  </a:txBody>
                  <a:tcPr/>
                </a:tc>
                <a:tc rowSpan="4">
                  <a:txBody>
                    <a:bodyPr/>
                    <a:lstStyle/>
                    <a:p>
                      <a:endParaRPr lang="en-US" sz="1800" b="0" dirty="0">
                        <a:latin typeface="Arial" panose="020B0604020202020204" pitchFamily="34" charset="0"/>
                        <a:cs typeface="Arial" panose="020B0604020202020204" pitchFamily="34" charset="0"/>
                      </a:endParaRPr>
                    </a:p>
                    <a:p>
                      <a:r>
                        <a:rPr lang="en-US" sz="1800" b="0" dirty="0">
                          <a:latin typeface="Arial" panose="020B0604020202020204" pitchFamily="34" charset="0"/>
                          <a:cs typeface="Arial" panose="020B0604020202020204" pitchFamily="34" charset="0"/>
                        </a:rPr>
                        <a:t>Anti-</a:t>
                      </a:r>
                      <a:r>
                        <a:rPr lang="en-US" sz="1800" b="0" dirty="0" err="1">
                          <a:latin typeface="Arial" panose="020B0604020202020204" pitchFamily="34" charset="0"/>
                          <a:cs typeface="Arial" panose="020B0604020202020204" pitchFamily="34" charset="0"/>
                        </a:rPr>
                        <a:t>FXa</a:t>
                      </a:r>
                      <a:endParaRPr lang="en-US" sz="1800" b="0" dirty="0">
                        <a:latin typeface="Arial" panose="020B0604020202020204" pitchFamily="34" charset="0"/>
                        <a:cs typeface="Arial" panose="020B0604020202020204" pitchFamily="34" charset="0"/>
                      </a:endParaRPr>
                    </a:p>
                  </a:txBody>
                  <a:tcPr/>
                </a:tc>
                <a:tc rowSpan="4">
                  <a:txBody>
                    <a:bodyPr/>
                    <a:lstStyle/>
                    <a:p>
                      <a:endParaRPr lang="en-US" sz="1800" baseline="0" dirty="0">
                        <a:latin typeface="Arial" panose="020B0604020202020204" pitchFamily="34" charset="0"/>
                        <a:cs typeface="Arial" panose="020B0604020202020204" pitchFamily="34" charset="0"/>
                      </a:endParaRPr>
                    </a:p>
                    <a:p>
                      <a:r>
                        <a:rPr lang="en-US" sz="1800" baseline="0" dirty="0">
                          <a:latin typeface="Arial" panose="020B0604020202020204" pitchFamily="34" charset="0"/>
                          <a:cs typeface="Arial" panose="020B0604020202020204" pitchFamily="34" charset="0"/>
                        </a:rPr>
                        <a:t>Renal</a:t>
                      </a:r>
                    </a:p>
                  </a:txBody>
                  <a:tcPr/>
                </a:tc>
                <a:tc rowSpan="4">
                  <a:txBody>
                    <a:bodyPr/>
                    <a:lstStyle/>
                    <a:p>
                      <a:endParaRPr lang="en-US" sz="1800" baseline="0" dirty="0">
                        <a:latin typeface="Arial" panose="020B0604020202020204" pitchFamily="34" charset="0"/>
                        <a:cs typeface="Arial" panose="020B0604020202020204" pitchFamily="34" charset="0"/>
                      </a:endParaRPr>
                    </a:p>
                    <a:p>
                      <a:r>
                        <a:rPr lang="en-US" sz="1800" baseline="0" dirty="0">
                          <a:latin typeface="Arial" panose="020B0604020202020204" pitchFamily="34" charset="0"/>
                          <a:cs typeface="Arial" panose="020B0604020202020204" pitchFamily="34" charset="0"/>
                        </a:rPr>
                        <a:t>Protamine sulfate‡</a:t>
                      </a:r>
                    </a:p>
                    <a:p>
                      <a:endParaRPr lang="en-US" sz="1800" baseline="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108472571"/>
                  </a:ext>
                </a:extLst>
              </a:tr>
              <a:tr h="56698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r>
                        <a:rPr lang="en-US" sz="1800" b="0" dirty="0">
                          <a:latin typeface="Arial" panose="020B0604020202020204" pitchFamily="34" charset="0"/>
                          <a:cs typeface="Arial" panose="020B0604020202020204" pitchFamily="34" charset="0"/>
                        </a:rPr>
                        <a:t>Therapeutic:</a:t>
                      </a:r>
                      <a:r>
                        <a:rPr lang="en-US" sz="1800" b="0" baseline="0" dirty="0">
                          <a:latin typeface="Arial" panose="020B0604020202020204" pitchFamily="34" charset="0"/>
                          <a:cs typeface="Arial" panose="020B0604020202020204" pitchFamily="34" charset="0"/>
                        </a:rPr>
                        <a:t> 1 – 1.5 mg/kg/dose Q12 </a:t>
                      </a:r>
                      <a:r>
                        <a:rPr lang="en-US" sz="1800" b="0" baseline="0" dirty="0" err="1">
                          <a:latin typeface="Arial" panose="020B0604020202020204" pitchFamily="34" charset="0"/>
                          <a:cs typeface="Arial" panose="020B0604020202020204" pitchFamily="34" charset="0"/>
                        </a:rPr>
                        <a:t>hrs</a:t>
                      </a:r>
                      <a:endParaRPr lang="en-US" sz="1800" b="0" dirty="0">
                        <a:latin typeface="Arial" panose="020B0604020202020204" pitchFamily="34" charset="0"/>
                        <a:cs typeface="Arial" panose="020B0604020202020204" pitchFamily="34" charset="0"/>
                      </a:endParaRPr>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854774563"/>
                  </a:ext>
                </a:extLst>
              </a:tr>
              <a:tr h="566980">
                <a:tc rowSpan="2">
                  <a:txBody>
                    <a:bodyPr/>
                    <a:lstStyle/>
                    <a:p>
                      <a:endParaRPr lang="en-US" sz="1800" b="1" dirty="0">
                        <a:latin typeface="Arial" panose="020B0604020202020204" pitchFamily="34" charset="0"/>
                        <a:cs typeface="Arial" panose="020B0604020202020204" pitchFamily="34" charset="0"/>
                      </a:endParaRPr>
                    </a:p>
                    <a:p>
                      <a:endParaRPr lang="en-US" sz="1800" b="1" dirty="0">
                        <a:latin typeface="Arial" panose="020B0604020202020204" pitchFamily="34" charset="0"/>
                        <a:cs typeface="Arial" panose="020B0604020202020204" pitchFamily="34" charset="0"/>
                      </a:endParaRPr>
                    </a:p>
                    <a:p>
                      <a:r>
                        <a:rPr lang="en-US" sz="1800" b="1" dirty="0" err="1">
                          <a:latin typeface="Arial" panose="020B0604020202020204" pitchFamily="34" charset="0"/>
                          <a:cs typeface="Arial" panose="020B0604020202020204" pitchFamily="34" charset="0"/>
                        </a:rPr>
                        <a:t>Dalteparin</a:t>
                      </a:r>
                      <a:endParaRPr lang="en-US" sz="1800" b="1" dirty="0">
                        <a:latin typeface="Arial" panose="020B0604020202020204" pitchFamily="34" charset="0"/>
                        <a:cs typeface="Arial" panose="020B0604020202020204" pitchFamily="34" charset="0"/>
                      </a:endParaRPr>
                    </a:p>
                  </a:txBody>
                  <a:tcPr/>
                </a:tc>
                <a:tc vMerge="1">
                  <a:txBody>
                    <a:bodyPr/>
                    <a:lstStyle/>
                    <a:p>
                      <a:endParaRPr lang="en-US" dirty="0"/>
                    </a:p>
                  </a:txBody>
                  <a:tcPr/>
                </a:tc>
                <a:tc vMerge="1">
                  <a:txBody>
                    <a:bodyPr/>
                    <a:lstStyle/>
                    <a:p>
                      <a:endParaRPr lang="en-US" dirty="0"/>
                    </a:p>
                  </a:txBody>
                  <a:tcPr/>
                </a:tc>
                <a:tc>
                  <a:txBody>
                    <a:bodyPr/>
                    <a:lstStyle/>
                    <a:p>
                      <a:r>
                        <a:rPr lang="en-US" sz="1800" dirty="0">
                          <a:latin typeface="Arial" panose="020B0604020202020204" pitchFamily="34" charset="0"/>
                          <a:cs typeface="Arial" panose="020B0604020202020204" pitchFamily="34" charset="0"/>
                        </a:rPr>
                        <a:t>Prophylaxis: 100</a:t>
                      </a:r>
                      <a:r>
                        <a:rPr lang="en-US" sz="1800" baseline="0" dirty="0">
                          <a:latin typeface="Arial" panose="020B0604020202020204" pitchFamily="34" charset="0"/>
                          <a:cs typeface="Arial" panose="020B0604020202020204" pitchFamily="34" charset="0"/>
                        </a:rPr>
                        <a:t> U/kg/dose Q24 hrs.</a:t>
                      </a:r>
                      <a:endParaRPr lang="en-US" sz="1800" dirty="0">
                        <a:latin typeface="Arial" panose="020B0604020202020204" pitchFamily="34" charset="0"/>
                        <a:cs typeface="Arial" panose="020B0604020202020204" pitchFamily="34" charset="0"/>
                      </a:endParaRPr>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extLst>
                  <a:ext uri="{0D108BD9-81ED-4DB2-BD59-A6C34878D82A}">
                    <a16:rowId xmlns:a16="http://schemas.microsoft.com/office/drawing/2014/main" val="2919740518"/>
                  </a:ext>
                </a:extLst>
              </a:tr>
              <a:tr h="56698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r>
                        <a:rPr lang="en-US" sz="1800" dirty="0">
                          <a:latin typeface="Arial" panose="020B0604020202020204" pitchFamily="34" charset="0"/>
                          <a:cs typeface="Arial" panose="020B0604020202020204" pitchFamily="34" charset="0"/>
                        </a:rPr>
                        <a:t>Therapeutic:</a:t>
                      </a:r>
                      <a:r>
                        <a:rPr lang="en-US" sz="1800" baseline="0" dirty="0">
                          <a:latin typeface="Arial" panose="020B0604020202020204" pitchFamily="34" charset="0"/>
                          <a:cs typeface="Arial" panose="020B0604020202020204" pitchFamily="34" charset="0"/>
                        </a:rPr>
                        <a:t> 100-150  U/kg/dose Q12 </a:t>
                      </a:r>
                      <a:r>
                        <a:rPr lang="en-US" sz="1800" baseline="0" dirty="0" err="1">
                          <a:latin typeface="Arial" panose="020B0604020202020204" pitchFamily="34" charset="0"/>
                          <a:cs typeface="Arial" panose="020B0604020202020204" pitchFamily="34" charset="0"/>
                        </a:rPr>
                        <a:t>hrs</a:t>
                      </a:r>
                      <a:endParaRPr lang="en-US" sz="1800" dirty="0">
                        <a:latin typeface="Arial" panose="020B0604020202020204" pitchFamily="34" charset="0"/>
                        <a:cs typeface="Arial" panose="020B0604020202020204" pitchFamily="34" charset="0"/>
                      </a:endParaRPr>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209177668"/>
                  </a:ext>
                </a:extLst>
              </a:tr>
            </a:tbl>
          </a:graphicData>
        </a:graphic>
      </p:graphicFrame>
      <p:sp>
        <p:nvSpPr>
          <p:cNvPr id="2" name="Rectangle 1"/>
          <p:cNvSpPr/>
          <p:nvPr/>
        </p:nvSpPr>
        <p:spPr>
          <a:xfrm>
            <a:off x="247971" y="5350878"/>
            <a:ext cx="8384585" cy="523220"/>
          </a:xfrm>
          <a:prstGeom prst="rect">
            <a:avLst/>
          </a:prstGeom>
        </p:spPr>
        <p:txBody>
          <a:bodyPr wrap="square">
            <a:spAutoFit/>
          </a:bodyPr>
          <a:lstStyle/>
          <a:p>
            <a:r>
              <a:rPr lang="en-US" sz="1400" i="1" dirty="0">
                <a:latin typeface="Arial" panose="020B0604020202020204" pitchFamily="34" charset="0"/>
                <a:cs typeface="Arial" panose="020B0604020202020204" pitchFamily="34" charset="0"/>
              </a:rPr>
              <a:t>† Nadroparin, Tinzaparin, and Reviparin are not available in the United States</a:t>
            </a:r>
          </a:p>
          <a:p>
            <a:r>
              <a:rPr lang="en-US" sz="1400" i="1" dirty="0">
                <a:latin typeface="Arial" panose="020B0604020202020204" pitchFamily="34" charset="0"/>
                <a:cs typeface="Arial" panose="020B0604020202020204" pitchFamily="34" charset="0"/>
              </a:rPr>
              <a:t>‡ Protamine sulfate partially reverses LMWH</a:t>
            </a:r>
            <a:endParaRPr lang="en-US" sz="1400" i="1" dirty="0"/>
          </a:p>
        </p:txBody>
      </p:sp>
      <p:sp>
        <p:nvSpPr>
          <p:cNvPr id="7" name="Rectangle 6"/>
          <p:cNvSpPr/>
          <p:nvPr/>
        </p:nvSpPr>
        <p:spPr>
          <a:xfrm>
            <a:off x="247972" y="2638010"/>
            <a:ext cx="11627939" cy="1319645"/>
          </a:xfrm>
          <a:prstGeom prst="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Line Callout 1 8"/>
          <p:cNvSpPr/>
          <p:nvPr/>
        </p:nvSpPr>
        <p:spPr>
          <a:xfrm>
            <a:off x="8530934" y="1143814"/>
            <a:ext cx="3429000" cy="633845"/>
          </a:xfrm>
          <a:prstGeom prst="borderCallout1">
            <a:avLst>
              <a:gd name="adj1" fmla="val 43340"/>
              <a:gd name="adj2" fmla="val -454"/>
              <a:gd name="adj3" fmla="val 292828"/>
              <a:gd name="adj4" fmla="val -483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Prophylaxis: 1-1.5 mg/kg/dose Q24 has been used in children</a:t>
            </a:r>
          </a:p>
        </p:txBody>
      </p:sp>
    </p:spTree>
    <p:extLst>
      <p:ext uri="{BB962C8B-B14F-4D97-AF65-F5344CB8AC3E}">
        <p14:creationId xmlns:p14="http://schemas.microsoft.com/office/powerpoint/2010/main" val="2677519463"/>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1681</Words>
  <Application>Microsoft Office PowerPoint</Application>
  <PresentationFormat>Widescreen</PresentationFormat>
  <Paragraphs>347</Paragraphs>
  <Slides>16</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2020 Peds</vt:lpstr>
      <vt:lpstr>What Therapeutic Options Are Currently Available for Post- Acute Anticoagulation Therapy To Prevent Recurrent VTE in Pediatric Patients? </vt:lpstr>
      <vt:lpstr>Disclaimer</vt:lpstr>
      <vt:lpstr>Therapeutic Options for Secondary Thrombo-Prophylaxis</vt:lpstr>
      <vt:lpstr>Therapeutic Options for Secondary Thrombo-Prophylaxis Vitamin K Antagonist</vt:lpstr>
      <vt:lpstr>Therapeutic Options for Secondary Thrombo-Prophylaxis Vitamin K Antagonist</vt:lpstr>
      <vt:lpstr>Therapeutic Options for Secondary Thrombo-Prophylaxis Vitamin K Antagonist</vt:lpstr>
      <vt:lpstr>Therapeutic Options for Secondary Thrombo-Prophylaxis Low Molecular Weight Heparin</vt:lpstr>
      <vt:lpstr>Therapeutic Options for Secondary Thrombo-Prophylaxis Low Molecular Weight Heparin</vt:lpstr>
      <vt:lpstr>Therapeutic Options for Secondary Thrombo-Prophylaxis Low Molecular Weight Heparin</vt:lpstr>
      <vt:lpstr>Therapeutic Options for Secondary Thrombo-Prophylaxis Low Molecular Weight Heparin</vt:lpstr>
      <vt:lpstr>Therapeutic Options for Secondary Thrombo-Prophylaxis Low Molecular Weight Heparin</vt:lpstr>
      <vt:lpstr>LMWH, Fondaparinux and VKA have several limitations: </vt:lpstr>
      <vt:lpstr>PowerPoint Presentation</vt:lpstr>
      <vt:lpstr>Therapeutic Options for Secondary Thrombo-Prophylaxis Direct Oral Anticoagulants</vt:lpstr>
      <vt:lpstr>Therapeutic Options for Secondary Thrombo-Prophylaxis Direct Oral Anticoagulants</vt:lpstr>
      <vt:lpstr>Therapeutic Options for Secondary Thrombo-Prophylaxis Direct Oral Anticoagulants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2022-06-16T16:01:03Z</dcterms:modified>
</cp:coreProperties>
</file>