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0"/>
  </p:notesMasterIdLst>
  <p:sldIdLst>
    <p:sldId id="262" r:id="rId2"/>
    <p:sldId id="256" r:id="rId3"/>
    <p:sldId id="263" r:id="rId4"/>
    <p:sldId id="268" r:id="rId5"/>
    <p:sldId id="269" r:id="rId6"/>
    <p:sldId id="272" r:id="rId7"/>
    <p:sldId id="271"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2"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22" autoAdjust="0"/>
    <p:restoredTop sz="95166" autoAdjust="0"/>
  </p:normalViewPr>
  <p:slideViewPr>
    <p:cSldViewPr snapToGrid="0">
      <p:cViewPr varScale="1">
        <p:scale>
          <a:sx n="118" d="100"/>
          <a:sy n="118" d="100"/>
        </p:scale>
        <p:origin x="108" y="240"/>
      </p:cViewPr>
      <p:guideLst>
        <p:guide orient="horz" pos="1032"/>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C9419-F3DB-4ABE-A9CB-7FFD8A65329F}"/>
              </a:ext>
            </a:extLst>
          </p:cNvPr>
          <p:cNvSpPr>
            <a:spLocks noGrp="1"/>
          </p:cNvSpPr>
          <p:nvPr>
            <p:ph type="title"/>
          </p:nvPr>
        </p:nvSpPr>
        <p:spPr>
          <a:xfrm>
            <a:off x="609601" y="1481140"/>
            <a:ext cx="10515600" cy="2852737"/>
          </a:xfrm>
        </p:spPr>
        <p:txBody>
          <a:bodyPr>
            <a:normAutofit/>
          </a:bodyPr>
          <a:lstStyle/>
          <a:p>
            <a:r>
              <a:rPr lang="en-US" sz="4000" dirty="0"/>
              <a:t>A "Breakthrough" Case - 16-Year-Old Male Who Develops Recurrent DVT While on Prophylactic Anticoagulation</a:t>
            </a:r>
          </a:p>
        </p:txBody>
      </p:sp>
      <p:sp>
        <p:nvSpPr>
          <p:cNvPr id="6" name="Text Placeholder 5">
            <a:extLst>
              <a:ext uri="{FF2B5EF4-FFF2-40B4-BE49-F238E27FC236}">
                <a16:creationId xmlns:a16="http://schemas.microsoft.com/office/drawing/2014/main" id="{F0FEE252-3C9E-A756-378F-2BEEE05B9FF8}"/>
              </a:ext>
            </a:extLst>
          </p:cNvPr>
          <p:cNvSpPr>
            <a:spLocks noGrp="1"/>
          </p:cNvSpPr>
          <p:nvPr>
            <p:ph type="body" idx="1"/>
          </p:nvPr>
        </p:nvSpPr>
        <p:spPr>
          <a:xfrm>
            <a:off x="609601" y="4132267"/>
            <a:ext cx="10515600" cy="2268537"/>
          </a:xfrm>
        </p:spPr>
        <p:txBody>
          <a:bodyPr>
            <a:normAutofit fontScale="92500" lnSpcReduction="10000"/>
          </a:bodyPr>
          <a:lstStyle/>
          <a:p>
            <a:pPr marL="0" indent="0" algn="l">
              <a:buNone/>
            </a:pPr>
            <a:r>
              <a:rPr lang="en-US" sz="1800" dirty="0"/>
              <a:t>Leslie </a:t>
            </a:r>
            <a:r>
              <a:rPr lang="en-US" sz="1800" dirty="0" err="1"/>
              <a:t>Raffini</a:t>
            </a:r>
            <a:r>
              <a:rPr lang="en-US" sz="1800" dirty="0"/>
              <a:t>, MD, MSCE</a:t>
            </a:r>
          </a:p>
          <a:p>
            <a:pPr marL="0" indent="0" algn="l">
              <a:buNone/>
            </a:pPr>
            <a:r>
              <a:rPr lang="en-US" sz="1800" dirty="0"/>
              <a:t>Director, Hemostasis and Thrombosis Center</a:t>
            </a:r>
          </a:p>
          <a:p>
            <a:pPr marL="0" indent="0">
              <a:buNone/>
            </a:pPr>
            <a:r>
              <a:rPr lang="en-US" sz="1800" dirty="0"/>
              <a:t>Children’s Hospital of Philadelphia </a:t>
            </a:r>
          </a:p>
          <a:p>
            <a:pPr marL="0" indent="0">
              <a:buNone/>
            </a:pPr>
            <a:r>
              <a:rPr lang="en-US" sz="1800" dirty="0"/>
              <a:t>Professor of Pediatrics</a:t>
            </a:r>
          </a:p>
          <a:p>
            <a:pPr marL="0" indent="0" algn="l">
              <a:buNone/>
            </a:pPr>
            <a:r>
              <a:rPr lang="en-US" sz="1800" dirty="0"/>
              <a:t>University of Pennsylvania</a:t>
            </a:r>
          </a:p>
          <a:p>
            <a:pPr marL="0" indent="0" algn="l">
              <a:buNone/>
            </a:pPr>
            <a:r>
              <a:rPr lang="en-US" sz="1800" dirty="0"/>
              <a:t>Philadelphia, PA</a:t>
            </a:r>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16-Year-Old Male Who Develops Recurrent DVT While on Prophylactic Anticoagulation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638300"/>
            <a:ext cx="10744200" cy="4722477"/>
          </a:xfrm>
        </p:spPr>
        <p:txBody>
          <a:bodyPr/>
          <a:lstStyle/>
          <a:p>
            <a:pPr marL="0" indent="0">
              <a:buNone/>
            </a:pPr>
            <a:r>
              <a:rPr lang="en-US" b="1" dirty="0"/>
              <a:t>Relevant Past Medical History</a:t>
            </a:r>
          </a:p>
          <a:p>
            <a:r>
              <a:rPr lang="en-US" dirty="0"/>
              <a:t>Generally healthy, active male (no chronic medical conditions)</a:t>
            </a:r>
          </a:p>
          <a:p>
            <a:r>
              <a:rPr lang="en-US" dirty="0"/>
              <a:t>History of a left calf vein thrombosis after left ankle fracture (bike injury) at age 8 years</a:t>
            </a:r>
          </a:p>
          <a:p>
            <a:pPr lvl="1"/>
            <a:r>
              <a:rPr lang="en-US" dirty="0"/>
              <a:t>Family history notable for father with DVT at age 35 (after international flight)</a:t>
            </a:r>
          </a:p>
          <a:p>
            <a:pPr lvl="1"/>
            <a:r>
              <a:rPr lang="en-US" dirty="0"/>
              <a:t>Thrombophilia evaluation in the boy reveals protein S activity of 27%</a:t>
            </a:r>
          </a:p>
          <a:p>
            <a:pPr lvl="1"/>
            <a:r>
              <a:rPr lang="en-US" dirty="0"/>
              <a:t>Treated for 3 months with enoxaparin for calf vein thrombosis/provoked DVT</a:t>
            </a:r>
          </a:p>
          <a:p>
            <a:endParaRPr lang="en-US" dirty="0"/>
          </a:p>
        </p:txBody>
      </p:sp>
    </p:spTree>
    <p:extLst>
      <p:ext uri="{BB962C8B-B14F-4D97-AF65-F5344CB8AC3E}">
        <p14:creationId xmlns:p14="http://schemas.microsoft.com/office/powerpoint/2010/main" val="240628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16-Year-Old Male Who Develops Recurrent DVT While on Prophylactic Anticoagulation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638300"/>
            <a:ext cx="10744200" cy="4722477"/>
          </a:xfrm>
        </p:spPr>
        <p:txBody>
          <a:bodyPr>
            <a:normAutofit/>
          </a:bodyPr>
          <a:lstStyle/>
          <a:p>
            <a:pPr marL="0" indent="0">
              <a:buNone/>
            </a:pPr>
            <a:r>
              <a:rPr lang="en-US" b="1" dirty="0"/>
              <a:t>Relevant History</a:t>
            </a:r>
          </a:p>
          <a:p>
            <a:r>
              <a:rPr lang="en-US" dirty="0"/>
              <a:t>At age 16, he has a left tib/fib fracture while downhill skiing and is non-weight bearing with a cast for 8 weeks</a:t>
            </a:r>
          </a:p>
          <a:p>
            <a:r>
              <a:rPr lang="en-US" dirty="0"/>
              <a:t>He is placed on prophylactic enoxaparin 30 mg bid (weight, 73 kg) due to his history of protein S deficiency and prior provoked VTE</a:t>
            </a:r>
          </a:p>
          <a:p>
            <a:pPr lvl="1"/>
            <a:r>
              <a:rPr lang="en-US" dirty="0"/>
              <a:t>Father recently developed a near-fatal PE and is on apixaban</a:t>
            </a:r>
          </a:p>
          <a:p>
            <a:r>
              <a:rPr lang="en-US" dirty="0"/>
              <a:t>After 6 weeks of bid prophylaxis and long discussion with family, they elect to continue once-daily enoxaparin 40 mg for prophylaxis</a:t>
            </a:r>
          </a:p>
          <a:p>
            <a:pPr lvl="1"/>
            <a:r>
              <a:rPr lang="en-US" dirty="0"/>
              <a:t>Administers after soccer practice</a:t>
            </a:r>
          </a:p>
          <a:p>
            <a:r>
              <a:rPr lang="en-US" dirty="0"/>
              <a:t>6 months later, he comes in with a new, right lower-extremity DVT</a:t>
            </a:r>
          </a:p>
        </p:txBody>
      </p:sp>
    </p:spTree>
    <p:extLst>
      <p:ext uri="{BB962C8B-B14F-4D97-AF65-F5344CB8AC3E}">
        <p14:creationId xmlns:p14="http://schemas.microsoft.com/office/powerpoint/2010/main" val="1419311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16-Year-Old Male Who Develops Recurrent DVT While on Prophylactic Anticoagulation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638300"/>
            <a:ext cx="10744200" cy="4722477"/>
          </a:xfrm>
        </p:spPr>
        <p:txBody>
          <a:bodyPr/>
          <a:lstStyle/>
          <a:p>
            <a:pPr>
              <a:spcBef>
                <a:spcPts val="600"/>
              </a:spcBef>
              <a:spcAft>
                <a:spcPts val="600"/>
              </a:spcAft>
            </a:pPr>
            <a:r>
              <a:rPr lang="en-US" dirty="0"/>
              <a:t>Mother thinks he may have “missed a few doses” and “didn’t like the shots”</a:t>
            </a:r>
          </a:p>
          <a:p>
            <a:pPr>
              <a:spcBef>
                <a:spcPts val="600"/>
              </a:spcBef>
              <a:spcAft>
                <a:spcPts val="600"/>
              </a:spcAft>
            </a:pPr>
            <a:r>
              <a:rPr lang="en-US" dirty="0"/>
              <a:t>What are the treatment options for this boy with </a:t>
            </a:r>
            <a:r>
              <a:rPr lang="en-US" dirty="0">
                <a:solidFill>
                  <a:srgbClr val="FF0000"/>
                </a:solidFill>
              </a:rPr>
              <a:t>unprovoked DVT,</a:t>
            </a:r>
            <a:br>
              <a:rPr lang="en-US" dirty="0">
                <a:solidFill>
                  <a:srgbClr val="FF0000"/>
                </a:solidFill>
              </a:rPr>
            </a:br>
            <a:r>
              <a:rPr lang="en-US" dirty="0">
                <a:solidFill>
                  <a:srgbClr val="FF0000"/>
                </a:solidFill>
              </a:rPr>
              <a:t>history of prior DVT, </a:t>
            </a:r>
            <a:r>
              <a:rPr lang="en-US" dirty="0">
                <a:solidFill>
                  <a:schemeClr val="tx1"/>
                </a:solidFill>
              </a:rPr>
              <a:t>and</a:t>
            </a:r>
            <a:r>
              <a:rPr lang="en-US" dirty="0">
                <a:solidFill>
                  <a:srgbClr val="FF0000"/>
                </a:solidFill>
              </a:rPr>
              <a:t> protein S deficiency</a:t>
            </a:r>
            <a:r>
              <a:rPr lang="en-US" dirty="0"/>
              <a:t>?</a:t>
            </a:r>
          </a:p>
          <a:p>
            <a:pPr lvl="1">
              <a:spcBef>
                <a:spcPts val="600"/>
              </a:spcBef>
              <a:spcAft>
                <a:spcPts val="600"/>
              </a:spcAft>
            </a:pPr>
            <a:r>
              <a:rPr lang="en-US" dirty="0"/>
              <a:t>Options include:</a:t>
            </a:r>
          </a:p>
          <a:p>
            <a:pPr lvl="2">
              <a:spcBef>
                <a:spcPts val="600"/>
              </a:spcBef>
              <a:spcAft>
                <a:spcPts val="600"/>
              </a:spcAft>
            </a:pPr>
            <a:r>
              <a:rPr lang="en-US" b="1" dirty="0"/>
              <a:t>Increase dose of enoxaparin to full dose, then switch to a DOAC</a:t>
            </a:r>
          </a:p>
          <a:p>
            <a:pPr lvl="3">
              <a:spcBef>
                <a:spcPts val="600"/>
              </a:spcBef>
              <a:spcAft>
                <a:spcPts val="600"/>
              </a:spcAft>
            </a:pPr>
            <a:r>
              <a:rPr lang="en-US" dirty="0"/>
              <a:t>FDA-approved options include rivaroxaban or dabigatran</a:t>
            </a:r>
          </a:p>
          <a:p>
            <a:pPr lvl="3">
              <a:spcBef>
                <a:spcPts val="600"/>
              </a:spcBef>
              <a:spcAft>
                <a:spcPts val="600"/>
              </a:spcAft>
            </a:pPr>
            <a:r>
              <a:rPr lang="en-US" dirty="0"/>
              <a:t>Both approved for acute pediatric VTE only after &gt; 5 days of parenteral anticoagulant</a:t>
            </a:r>
          </a:p>
          <a:p>
            <a:pPr lvl="2">
              <a:spcBef>
                <a:spcPts val="600"/>
              </a:spcBef>
              <a:spcAft>
                <a:spcPts val="600"/>
              </a:spcAft>
            </a:pPr>
            <a:r>
              <a:rPr lang="en-US" b="1" dirty="0"/>
              <a:t>Use adult regimen and switch directly to a DOAC (off-label, but reasonable option for weight &gt; 50 kg)</a:t>
            </a:r>
          </a:p>
          <a:p>
            <a:pPr lvl="2">
              <a:spcBef>
                <a:spcPts val="600"/>
              </a:spcBef>
              <a:spcAft>
                <a:spcPts val="600"/>
              </a:spcAft>
            </a:pPr>
            <a:r>
              <a:rPr lang="en-US" b="1" dirty="0"/>
              <a:t>Enoxaparin followed by transition to warfarin</a:t>
            </a:r>
          </a:p>
        </p:txBody>
      </p:sp>
    </p:spTree>
    <p:extLst>
      <p:ext uri="{BB962C8B-B14F-4D97-AF65-F5344CB8AC3E}">
        <p14:creationId xmlns:p14="http://schemas.microsoft.com/office/powerpoint/2010/main" val="360507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a:t>16-Year-Old Male Who Develops Recurrent DVT While on Prophylactic Anticoagulation</a:t>
            </a:r>
            <a:endParaRPr lang="en-US" dirty="0"/>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638300"/>
            <a:ext cx="10744200" cy="4722477"/>
          </a:xfrm>
        </p:spPr>
        <p:txBody>
          <a:bodyPr/>
          <a:lstStyle/>
          <a:p>
            <a:pPr>
              <a:spcBef>
                <a:spcPts val="600"/>
              </a:spcBef>
              <a:spcAft>
                <a:spcPts val="600"/>
              </a:spcAft>
            </a:pPr>
            <a:r>
              <a:rPr lang="en-US" dirty="0"/>
              <a:t>Mother thinks he may have “missed a few doses” and “didn’t like the shots”</a:t>
            </a:r>
          </a:p>
          <a:p>
            <a:pPr>
              <a:spcBef>
                <a:spcPts val="600"/>
              </a:spcBef>
              <a:spcAft>
                <a:spcPts val="600"/>
              </a:spcAft>
            </a:pPr>
            <a:r>
              <a:rPr lang="en-US" dirty="0"/>
              <a:t>What are the treatment options for this boy with unprovoked DVT, </a:t>
            </a:r>
            <a:br>
              <a:rPr lang="en-US" dirty="0"/>
            </a:br>
            <a:r>
              <a:rPr lang="en-US" dirty="0"/>
              <a:t>history of prior DVT, and protein S deficiency?</a:t>
            </a:r>
          </a:p>
          <a:p>
            <a:pPr lvl="1">
              <a:spcBef>
                <a:spcPts val="600"/>
              </a:spcBef>
              <a:spcAft>
                <a:spcPts val="600"/>
              </a:spcAft>
            </a:pPr>
            <a:r>
              <a:rPr lang="en-US" dirty="0"/>
              <a:t>Needs therapeutic anticoagulation for acute DVT</a:t>
            </a:r>
          </a:p>
          <a:p>
            <a:pPr lvl="1">
              <a:spcBef>
                <a:spcPts val="600"/>
              </a:spcBef>
              <a:spcAft>
                <a:spcPts val="600"/>
              </a:spcAft>
            </a:pPr>
            <a:r>
              <a:rPr lang="en-US" dirty="0"/>
              <a:t>Options include:</a:t>
            </a:r>
          </a:p>
          <a:p>
            <a:pPr lvl="2">
              <a:spcBef>
                <a:spcPts val="600"/>
              </a:spcBef>
              <a:spcAft>
                <a:spcPts val="600"/>
              </a:spcAft>
            </a:pPr>
            <a:r>
              <a:rPr lang="en-US" dirty="0"/>
              <a:t>Increase dose of enoxaparin to full dose, then switch to a DOAC</a:t>
            </a:r>
          </a:p>
          <a:p>
            <a:pPr lvl="3">
              <a:spcBef>
                <a:spcPts val="600"/>
              </a:spcBef>
              <a:spcAft>
                <a:spcPts val="600"/>
              </a:spcAft>
            </a:pPr>
            <a:r>
              <a:rPr lang="en-US" dirty="0"/>
              <a:t>FDA-approved options include rivaroxaban or dabigatran</a:t>
            </a:r>
          </a:p>
          <a:p>
            <a:pPr lvl="3">
              <a:spcBef>
                <a:spcPts val="600"/>
              </a:spcBef>
              <a:spcAft>
                <a:spcPts val="600"/>
              </a:spcAft>
            </a:pPr>
            <a:r>
              <a:rPr lang="en-US" dirty="0"/>
              <a:t>Both approved for acute pediatric VTE only after &gt; 5 days of parenteral anticoagulant</a:t>
            </a:r>
          </a:p>
          <a:p>
            <a:pPr lvl="2">
              <a:spcBef>
                <a:spcPts val="600"/>
              </a:spcBef>
              <a:spcAft>
                <a:spcPts val="600"/>
              </a:spcAft>
            </a:pPr>
            <a:r>
              <a:rPr lang="en-US" b="1" dirty="0">
                <a:solidFill>
                  <a:srgbClr val="FF0000"/>
                </a:solidFill>
              </a:rPr>
              <a:t>Use adult regimen and switch </a:t>
            </a:r>
            <a:r>
              <a:rPr lang="en-US" b="1">
                <a:solidFill>
                  <a:srgbClr val="FF0000"/>
                </a:solidFill>
              </a:rPr>
              <a:t>directly to a </a:t>
            </a:r>
            <a:r>
              <a:rPr lang="en-US" b="1" dirty="0">
                <a:solidFill>
                  <a:srgbClr val="FF0000"/>
                </a:solidFill>
              </a:rPr>
              <a:t>DOAC (off-label, but reasonable option for weight &gt; 50 kg) </a:t>
            </a:r>
          </a:p>
          <a:p>
            <a:pPr lvl="2">
              <a:spcBef>
                <a:spcPts val="600"/>
              </a:spcBef>
              <a:spcAft>
                <a:spcPts val="600"/>
              </a:spcAft>
            </a:pPr>
            <a:r>
              <a:rPr lang="en-US" dirty="0"/>
              <a:t>Enoxaparin followed by transition to warfarin</a:t>
            </a:r>
          </a:p>
        </p:txBody>
      </p:sp>
    </p:spTree>
    <p:extLst>
      <p:ext uri="{BB962C8B-B14F-4D97-AF65-F5344CB8AC3E}">
        <p14:creationId xmlns:p14="http://schemas.microsoft.com/office/powerpoint/2010/main" val="1027262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16-Year-Old Male Who Develops Recurrent DVT While on Prophylactic Anticoagulation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599" y="1638300"/>
            <a:ext cx="11008895" cy="4722477"/>
          </a:xfrm>
        </p:spPr>
        <p:txBody>
          <a:bodyPr>
            <a:normAutofit/>
          </a:bodyPr>
          <a:lstStyle/>
          <a:p>
            <a:r>
              <a:rPr lang="en-US" dirty="0"/>
              <a:t>You decide to treat with rivaroxaban 15 mg bid x 21 d followed by 20 mg daily</a:t>
            </a:r>
          </a:p>
          <a:p>
            <a:r>
              <a:rPr lang="en-US" dirty="0"/>
              <a:t>At 3 months, he has no further pain or swelling</a:t>
            </a:r>
          </a:p>
          <a:p>
            <a:r>
              <a:rPr lang="en-US" b="1" dirty="0"/>
              <a:t>How long should he be treated?</a:t>
            </a:r>
          </a:p>
          <a:p>
            <a:pPr lvl="1"/>
            <a:r>
              <a:rPr lang="en-US" dirty="0"/>
              <a:t>Very little data on treatment duration for recurrent DVT</a:t>
            </a:r>
          </a:p>
          <a:p>
            <a:pPr lvl="1"/>
            <a:r>
              <a:rPr lang="en-US" dirty="0"/>
              <a:t>Thrombus was unprovoked, and this is his second event</a:t>
            </a:r>
          </a:p>
          <a:p>
            <a:pPr lvl="2"/>
            <a:r>
              <a:rPr lang="en-US" dirty="0"/>
              <a:t>Would support “indefinite” anticoagulation</a:t>
            </a:r>
          </a:p>
          <a:p>
            <a:pPr lvl="2"/>
            <a:r>
              <a:rPr lang="en-US" dirty="0"/>
              <a:t>Once-daily DOAC is a very “feasible” option (compared to LMWH or warfarin)</a:t>
            </a:r>
          </a:p>
          <a:p>
            <a:pPr lvl="2"/>
            <a:r>
              <a:rPr lang="en-US" dirty="0"/>
              <a:t>Can probably continue to play soccer on DOAC (with some precautions)</a:t>
            </a:r>
          </a:p>
          <a:p>
            <a:pPr lvl="2"/>
            <a:r>
              <a:rPr lang="en-US" dirty="0"/>
              <a:t>Optimal dosing (20 mg vs. 10 mg rivaroxaban) for prophylaxis not well established</a:t>
            </a:r>
          </a:p>
          <a:p>
            <a:pPr lvl="1"/>
            <a:r>
              <a:rPr lang="en-US" dirty="0"/>
              <a:t>Would follow every 6 months and assess adherence and risk factors for bleeding</a:t>
            </a:r>
          </a:p>
        </p:txBody>
      </p:sp>
    </p:spTree>
    <p:extLst>
      <p:ext uri="{BB962C8B-B14F-4D97-AF65-F5344CB8AC3E}">
        <p14:creationId xmlns:p14="http://schemas.microsoft.com/office/powerpoint/2010/main" val="195923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16-Year-Old Male Who Develops Recurrent DVT While on Prophylactic Anticoagulation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p:txBody>
          <a:bodyPr>
            <a:normAutofit/>
          </a:bodyPr>
          <a:lstStyle/>
          <a:p>
            <a:pPr>
              <a:spcBef>
                <a:spcPts val="1200"/>
              </a:spcBef>
              <a:spcAft>
                <a:spcPts val="1200"/>
              </a:spcAft>
            </a:pPr>
            <a:r>
              <a:rPr lang="en-US" sz="2800" dirty="0"/>
              <a:t>Summary</a:t>
            </a:r>
          </a:p>
          <a:p>
            <a:pPr lvl="1">
              <a:spcBef>
                <a:spcPts val="1200"/>
              </a:spcBef>
              <a:spcAft>
                <a:spcPts val="1200"/>
              </a:spcAft>
            </a:pPr>
            <a:r>
              <a:rPr lang="en-US" sz="2400" dirty="0"/>
              <a:t>Pediatric patients with unprovoked thrombosis and strong inherited thrombophilia are at high risk of recurrence (~25%)</a:t>
            </a:r>
          </a:p>
          <a:p>
            <a:pPr lvl="1">
              <a:spcBef>
                <a:spcPts val="1200"/>
              </a:spcBef>
              <a:spcAft>
                <a:spcPts val="1200"/>
              </a:spcAft>
            </a:pPr>
            <a:r>
              <a:rPr lang="en-US" sz="2400" dirty="0"/>
              <a:t>DOACs can provide an option for extended thromboprophylaxis that is likely safer and more practical for pediatric patients than traditional anticoagulants (LMWH or Warfarin)</a:t>
            </a:r>
          </a:p>
        </p:txBody>
      </p:sp>
    </p:spTree>
    <p:extLst>
      <p:ext uri="{BB962C8B-B14F-4D97-AF65-F5344CB8AC3E}">
        <p14:creationId xmlns:p14="http://schemas.microsoft.com/office/powerpoint/2010/main" val="2101659989"/>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804</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2020 Peds</vt:lpstr>
      <vt:lpstr>A "Breakthrough" Case - 16-Year-Old Male Who Develops Recurrent DVT While on Prophylactic Anticoagulation</vt:lpstr>
      <vt:lpstr>Disclaimer</vt:lpstr>
      <vt:lpstr>16-Year-Old Male Who Develops Recurrent DVT While on Prophylactic Anticoagulation</vt:lpstr>
      <vt:lpstr>16-Year-Old Male Who Develops Recurrent DVT While on Prophylactic Anticoagulation</vt:lpstr>
      <vt:lpstr>16-Year-Old Male Who Develops Recurrent DVT While on Prophylactic Anticoagulation</vt:lpstr>
      <vt:lpstr>16-Year-Old Male Who Develops Recurrent DVT While on Prophylactic Anticoagulation</vt:lpstr>
      <vt:lpstr>16-Year-Old Male Who Develops Recurrent DVT While on Prophylactic Anticoagulation</vt:lpstr>
      <vt:lpstr>16-Year-Old Male Who Develops Recurrent DVT While on Prophylactic Anticoagulation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2022-06-03T15:24:46Z</dcterms:modified>
</cp:coreProperties>
</file>