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notesMasterIdLst>
    <p:notesMasterId r:id="rId11"/>
  </p:notesMasterIdLst>
  <p:sldIdLst>
    <p:sldId id="263" r:id="rId2"/>
    <p:sldId id="256" r:id="rId3"/>
    <p:sldId id="264" r:id="rId4"/>
    <p:sldId id="275" r:id="rId5"/>
    <p:sldId id="271" r:id="rId6"/>
    <p:sldId id="269" r:id="rId7"/>
    <p:sldId id="268" r:id="rId8"/>
    <p:sldId id="277"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2" userDrawn="1">
          <p15:clr>
            <a:srgbClr val="A4A3A4"/>
          </p15:clr>
        </p15:guide>
        <p15:guide id="2" pos="3816" userDrawn="1">
          <p15:clr>
            <a:srgbClr val="A4A3A4"/>
          </p15:clr>
        </p15:guide>
        <p15:guide id="3" pos="288"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DEDE"/>
    <a:srgbClr val="EAEAEA"/>
    <a:srgbClr val="F0F0F0"/>
    <a:srgbClr val="E9EF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819" autoAdjust="0"/>
    <p:restoredTop sz="95166" autoAdjust="0"/>
  </p:normalViewPr>
  <p:slideViewPr>
    <p:cSldViewPr snapToGrid="0">
      <p:cViewPr varScale="1">
        <p:scale>
          <a:sx n="109" d="100"/>
          <a:sy n="109" d="100"/>
        </p:scale>
        <p:origin x="828" y="96"/>
      </p:cViewPr>
      <p:guideLst>
        <p:guide orient="horz" pos="1032"/>
        <p:guide pos="3816"/>
        <p:guide pos="288"/>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99BC7A-BB4B-4968-AA34-6F92F657B56F}" type="datetimeFigureOut">
              <a:rPr lang="en-US" smtClean="0"/>
              <a:t>5/25/2022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B41CCF-1001-4D52-BCF3-658308EC8578}" type="slidenum">
              <a:rPr lang="en-US" smtClean="0"/>
              <a:t>‹#›</a:t>
            </a:fld>
            <a:endParaRPr lang="en-US"/>
          </a:p>
        </p:txBody>
      </p:sp>
    </p:spTree>
    <p:extLst>
      <p:ext uri="{BB962C8B-B14F-4D97-AF65-F5344CB8AC3E}">
        <p14:creationId xmlns:p14="http://schemas.microsoft.com/office/powerpoint/2010/main" val="2304171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C4BB22-8840-4D06-AAA8-AD8F4AB0F8F7}" type="slidenum">
              <a:rPr lang="en-US" smtClean="0"/>
              <a:t>6</a:t>
            </a:fld>
            <a:endParaRPr lang="en-US"/>
          </a:p>
        </p:txBody>
      </p:sp>
    </p:spTree>
    <p:extLst>
      <p:ext uri="{BB962C8B-B14F-4D97-AF65-F5344CB8AC3E}">
        <p14:creationId xmlns:p14="http://schemas.microsoft.com/office/powerpoint/2010/main" val="14925968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6C4BB22-8840-4D06-AAA8-AD8F4AB0F8F7}" type="slidenum">
              <a:rPr lang="en-US" smtClean="0"/>
              <a:t>7</a:t>
            </a:fld>
            <a:endParaRPr lang="en-US"/>
          </a:p>
        </p:txBody>
      </p:sp>
    </p:spTree>
    <p:extLst>
      <p:ext uri="{BB962C8B-B14F-4D97-AF65-F5344CB8AC3E}">
        <p14:creationId xmlns:p14="http://schemas.microsoft.com/office/powerpoint/2010/main" val="112251125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8" name="Picture 7">
            <a:extLst>
              <a:ext uri="{FF2B5EF4-FFF2-40B4-BE49-F238E27FC236}">
                <a16:creationId xmlns:a16="http://schemas.microsoft.com/office/drawing/2014/main" id="{1A83E91B-0E38-457E-9D74-11EC7CF82DBB}"/>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9" name="Picture 8">
            <a:extLst>
              <a:ext uri="{FF2B5EF4-FFF2-40B4-BE49-F238E27FC236}">
                <a16:creationId xmlns:a16="http://schemas.microsoft.com/office/drawing/2014/main" id="{8738BBDE-63E0-461E-B54F-B886F32E21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977ED46F-C931-4691-8D4C-482ED069C23E}"/>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F006A481-1630-49E3-A133-2CE281B5CFB2}"/>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31543240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003981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366686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513251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9" name="Picture 8">
            <a:extLst>
              <a:ext uri="{FF2B5EF4-FFF2-40B4-BE49-F238E27FC236}">
                <a16:creationId xmlns:a16="http://schemas.microsoft.com/office/drawing/2014/main" id="{DC987743-EBB5-492F-8DB2-3B5E732581F8}"/>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55DF39AA-05FC-471D-A96F-318DD40C896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pic>
        <p:nvPicPr>
          <p:cNvPr id="10" name="Picture 9">
            <a:extLst>
              <a:ext uri="{FF2B5EF4-FFF2-40B4-BE49-F238E27FC236}">
                <a16:creationId xmlns:a16="http://schemas.microsoft.com/office/drawing/2014/main" id="{1FB1E669-C51E-4424-905A-F8B0611E1A3B}"/>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975360"/>
          </a:xfrm>
          <a:prstGeom prst="rect">
            <a:avLst/>
          </a:prstGeom>
        </p:spPr>
      </p:pic>
      <p:pic>
        <p:nvPicPr>
          <p:cNvPr id="11" name="Picture 10">
            <a:extLst>
              <a:ext uri="{FF2B5EF4-FFF2-40B4-BE49-F238E27FC236}">
                <a16:creationId xmlns:a16="http://schemas.microsoft.com/office/drawing/2014/main" id="{8953675E-76F4-48A7-A502-2F787169CC31}"/>
              </a:ext>
            </a:extLst>
          </p:cNvPr>
          <p:cNvPicPr>
            <a:picLocks noChangeAspect="1"/>
          </p:cNvPicPr>
          <p:nvPr userDrawn="1"/>
        </p:nvPicPr>
        <p:blipFill rotWithShape="1">
          <a:blip r:embed="rId4" cstate="screen">
            <a:extLst>
              <a:ext uri="{28A0092B-C50C-407E-A947-70E740481C1C}">
                <a14:useLocalDpi xmlns:a14="http://schemas.microsoft.com/office/drawing/2010/main"/>
              </a:ext>
            </a:extLst>
          </a:blip>
          <a:srcRect/>
          <a:stretch/>
        </p:blipFill>
        <p:spPr>
          <a:xfrm>
            <a:off x="609600" y="93853"/>
            <a:ext cx="1537746" cy="787653"/>
          </a:xfrm>
          <a:prstGeom prst="rect">
            <a:avLst/>
          </a:prstGeom>
        </p:spPr>
      </p:pic>
    </p:spTree>
    <p:extLst>
      <p:ext uri="{BB962C8B-B14F-4D97-AF65-F5344CB8AC3E}">
        <p14:creationId xmlns:p14="http://schemas.microsoft.com/office/powerpoint/2010/main" val="1952289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1395030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100000">
              <a:srgbClr val="EBEBEB"/>
            </a:gs>
            <a:gs pos="0">
              <a:schemeClr val="bg1"/>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96541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893652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10102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2"/>
              </a:buClr>
              <a:buFont typeface="Arial" panose="020B0604020202020204" pitchFamily="34" charset="0"/>
              <a:buChar char="•"/>
              <a:defRPr/>
            </a:lvl1pPr>
            <a:lvl2pPr marL="685800" indent="-228600">
              <a:buClr>
                <a:schemeClr val="accent2"/>
              </a:buClr>
              <a:buFont typeface="Arial" panose="020B0604020202020204" pitchFamily="34" charset="0"/>
              <a:buChar char="•"/>
              <a:defRPr/>
            </a:lvl2pPr>
            <a:lvl3pPr marL="1143000" indent="-228600">
              <a:buClr>
                <a:schemeClr val="accent2"/>
              </a:buClr>
              <a:buFont typeface="Arial" panose="020B0604020202020204" pitchFamily="34" charset="0"/>
              <a:buChar char="•"/>
              <a:defRPr/>
            </a:lvl3pPr>
            <a:lvl4pPr marL="1600200" indent="-228600">
              <a:buClr>
                <a:schemeClr val="accent2"/>
              </a:buClr>
              <a:buFont typeface="Arial" panose="020B0604020202020204" pitchFamily="34" charset="0"/>
              <a:buChar char="•"/>
              <a:defRPr/>
            </a:lvl4pPr>
            <a:lvl5pPr marL="2057400" indent="-228600">
              <a:buClr>
                <a:schemeClr val="accent2"/>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4184639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69541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2131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Rectangle 5">
            <a:extLst>
              <a:ext uri="{FF2B5EF4-FFF2-40B4-BE49-F238E27FC236}">
                <a16:creationId xmlns:a16="http://schemas.microsoft.com/office/drawing/2014/main" id="{8540BD09-B14B-4B0C-B8CE-38402C9123A6}"/>
              </a:ext>
            </a:extLst>
          </p:cNvPr>
          <p:cNvSpPr/>
          <p:nvPr/>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ACD7140-D735-4645-B9B8-EF425968E740}"/>
              </a:ext>
            </a:extLst>
          </p:cNvPr>
          <p:cNvSpPr/>
          <p:nvPr userDrawn="1"/>
        </p:nvSpPr>
        <p:spPr>
          <a:xfrm>
            <a:off x="0" y="-1"/>
            <a:ext cx="12192000" cy="106681"/>
          </a:xfrm>
          <a:prstGeom prst="rect">
            <a:avLst/>
          </a:prstGeom>
          <a:gradFill flip="none" rotWithShape="1">
            <a:gsLst>
              <a:gs pos="0">
                <a:srgbClr val="2F3393"/>
              </a:gs>
              <a:gs pos="97345">
                <a:srgbClr val="7E93A4"/>
              </a:gs>
              <a:gs pos="53000">
                <a:srgbClr val="4E71A7"/>
              </a:gs>
            </a:gsLst>
            <a:lin ang="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650965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microsoft.com/office/2007/relationships/hdphoto" Target="../media/hdphoto2.wdp"/><Relationship Id="rId5" Type="http://schemas.openxmlformats.org/officeDocument/2006/relationships/image" Target="../media/image5.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C9419-F3DB-4ABE-A9CB-7FFD8A65329F}"/>
              </a:ext>
            </a:extLst>
          </p:cNvPr>
          <p:cNvSpPr>
            <a:spLocks noGrp="1"/>
          </p:cNvSpPr>
          <p:nvPr>
            <p:ph type="title"/>
          </p:nvPr>
        </p:nvSpPr>
        <p:spPr>
          <a:xfrm>
            <a:off x="609601" y="1439918"/>
            <a:ext cx="10515600" cy="2852737"/>
          </a:xfrm>
        </p:spPr>
        <p:txBody>
          <a:bodyPr>
            <a:normAutofit/>
          </a:bodyPr>
          <a:lstStyle/>
          <a:p>
            <a:r>
              <a:rPr lang="en-US" sz="4400" dirty="0"/>
              <a:t>Which Pediatric Patients With</a:t>
            </a:r>
            <a:br>
              <a:rPr lang="en-US" sz="4400" dirty="0"/>
            </a:br>
            <a:r>
              <a:rPr lang="en-US" sz="4400" dirty="0"/>
              <a:t>Venous Thromboembolism Are</a:t>
            </a:r>
            <a:br>
              <a:rPr lang="en-US" sz="4400" dirty="0"/>
            </a:br>
            <a:r>
              <a:rPr lang="en-US" sz="4400" dirty="0"/>
              <a:t>at Risk for Recurrence?</a:t>
            </a:r>
          </a:p>
        </p:txBody>
      </p:sp>
      <p:sp>
        <p:nvSpPr>
          <p:cNvPr id="6" name="Text Placeholder 5">
            <a:extLst>
              <a:ext uri="{FF2B5EF4-FFF2-40B4-BE49-F238E27FC236}">
                <a16:creationId xmlns:a16="http://schemas.microsoft.com/office/drawing/2014/main" id="{78BEC67A-2F6A-7758-D0B2-C501C4276FAC}"/>
              </a:ext>
            </a:extLst>
          </p:cNvPr>
          <p:cNvSpPr>
            <a:spLocks noGrp="1"/>
          </p:cNvSpPr>
          <p:nvPr>
            <p:ph type="body" idx="1"/>
          </p:nvPr>
        </p:nvSpPr>
        <p:spPr>
          <a:xfrm>
            <a:off x="609601" y="4229703"/>
            <a:ext cx="10515600" cy="2268537"/>
          </a:xfrm>
        </p:spPr>
        <p:txBody>
          <a:bodyPr>
            <a:normAutofit fontScale="92500" lnSpcReduction="10000"/>
          </a:bodyPr>
          <a:lstStyle/>
          <a:p>
            <a:pPr marL="0" indent="0" algn="l">
              <a:buNone/>
            </a:pPr>
            <a:r>
              <a:rPr lang="en-US" sz="1800" dirty="0"/>
              <a:t>Leslie </a:t>
            </a:r>
            <a:r>
              <a:rPr lang="en-US" sz="1800" dirty="0" err="1"/>
              <a:t>Raffini</a:t>
            </a:r>
            <a:r>
              <a:rPr lang="en-US" sz="1800" dirty="0"/>
              <a:t>, MD, MSCE</a:t>
            </a:r>
          </a:p>
          <a:p>
            <a:pPr marL="0" indent="0" algn="l">
              <a:buNone/>
            </a:pPr>
            <a:r>
              <a:rPr lang="en-US" sz="1800" dirty="0"/>
              <a:t>Director, Hemostasis and Thrombosis Center</a:t>
            </a:r>
          </a:p>
          <a:p>
            <a:pPr marL="0" indent="0" algn="l">
              <a:buNone/>
            </a:pPr>
            <a:r>
              <a:rPr lang="en-US" sz="1800" dirty="0"/>
              <a:t>Children’s Hospital of Philadelphia</a:t>
            </a:r>
          </a:p>
          <a:p>
            <a:pPr marL="0" indent="0">
              <a:buNone/>
            </a:pPr>
            <a:r>
              <a:rPr lang="en-US" sz="1800" dirty="0"/>
              <a:t>Professor of Pediatrics</a:t>
            </a:r>
          </a:p>
          <a:p>
            <a:pPr marL="0" indent="0" algn="l">
              <a:buNone/>
            </a:pPr>
            <a:r>
              <a:rPr lang="en-US" sz="1800" dirty="0"/>
              <a:t>University of Pennsylvania</a:t>
            </a:r>
          </a:p>
          <a:p>
            <a:pPr marL="0" indent="0" algn="l">
              <a:buNone/>
            </a:pPr>
            <a:r>
              <a:rPr lang="en-US" sz="1800" dirty="0"/>
              <a:t>Philadelphia, PA</a:t>
            </a:r>
          </a:p>
        </p:txBody>
      </p:sp>
    </p:spTree>
    <p:extLst>
      <p:ext uri="{BB962C8B-B14F-4D97-AF65-F5344CB8AC3E}">
        <p14:creationId xmlns:p14="http://schemas.microsoft.com/office/powerpoint/2010/main" val="6845631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833C424-C95B-4649-4FA7-6335C35DBB3A}"/>
              </a:ext>
            </a:extLst>
          </p:cNvPr>
          <p:cNvSpPr>
            <a:spLocks noGrp="1"/>
          </p:cNvSpPr>
          <p:nvPr>
            <p:ph type="ftr" sz="quarter" idx="3"/>
          </p:nvPr>
        </p:nvSpPr>
        <p:spPr/>
        <p:txBody>
          <a:bodyPr/>
          <a:lstStyle/>
          <a:p>
            <a:r>
              <a:rPr lang="en-US" dirty="0"/>
              <a:t>CVC-VTE: Central Venous Catheter- Venous Thromboembolism </a:t>
            </a:r>
          </a:p>
        </p:txBody>
      </p:sp>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Recurrent VTE in Children: Things To Consider</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p:txBody>
          <a:bodyPr>
            <a:normAutofit/>
          </a:bodyPr>
          <a:lstStyle/>
          <a:p>
            <a:pPr>
              <a:spcBef>
                <a:spcPts val="600"/>
              </a:spcBef>
              <a:spcAft>
                <a:spcPts val="600"/>
              </a:spcAft>
            </a:pPr>
            <a:r>
              <a:rPr lang="en-US" sz="2800" dirty="0"/>
              <a:t>What is the patient population?</a:t>
            </a:r>
          </a:p>
          <a:p>
            <a:pPr lvl="1">
              <a:spcBef>
                <a:spcPts val="600"/>
              </a:spcBef>
              <a:spcAft>
                <a:spcPts val="600"/>
              </a:spcAft>
            </a:pPr>
            <a:r>
              <a:rPr lang="en-US" sz="2400" dirty="0"/>
              <a:t>Age – all children (0–18) vs. neonates or adolescents?</a:t>
            </a:r>
          </a:p>
          <a:p>
            <a:pPr lvl="1">
              <a:spcBef>
                <a:spcPts val="600"/>
              </a:spcBef>
              <a:spcAft>
                <a:spcPts val="600"/>
              </a:spcAft>
            </a:pPr>
            <a:r>
              <a:rPr lang="en-US" sz="2400" dirty="0"/>
              <a:t>Provoked vs. unprovoked, CVC-VTE, antiphospholipid antibody syndrome?</a:t>
            </a:r>
          </a:p>
          <a:p>
            <a:pPr>
              <a:spcBef>
                <a:spcPts val="600"/>
              </a:spcBef>
              <a:spcAft>
                <a:spcPts val="600"/>
              </a:spcAft>
            </a:pPr>
            <a:r>
              <a:rPr lang="en-US" sz="2800" dirty="0"/>
              <a:t>What is the duration of follow-up?</a:t>
            </a:r>
          </a:p>
          <a:p>
            <a:pPr>
              <a:spcBef>
                <a:spcPts val="600"/>
              </a:spcBef>
              <a:spcAft>
                <a:spcPts val="600"/>
              </a:spcAft>
            </a:pPr>
            <a:r>
              <a:rPr lang="en-US" sz="2800" dirty="0"/>
              <a:t>When do recurrent events occur?</a:t>
            </a:r>
          </a:p>
          <a:p>
            <a:pPr>
              <a:spcBef>
                <a:spcPts val="600"/>
              </a:spcBef>
              <a:spcAft>
                <a:spcPts val="600"/>
              </a:spcAft>
            </a:pPr>
            <a:r>
              <a:rPr lang="en-US" sz="2800" dirty="0"/>
              <a:t>Can we identify those at highest risk of recurrence?</a:t>
            </a:r>
          </a:p>
          <a:p>
            <a:pPr>
              <a:spcBef>
                <a:spcPts val="600"/>
              </a:spcBef>
              <a:spcAft>
                <a:spcPts val="600"/>
              </a:spcAft>
            </a:pPr>
            <a:endParaRPr lang="en-US" sz="2800" dirty="0"/>
          </a:p>
        </p:txBody>
      </p:sp>
    </p:spTree>
    <p:extLst>
      <p:ext uri="{BB962C8B-B14F-4D97-AF65-F5344CB8AC3E}">
        <p14:creationId xmlns:p14="http://schemas.microsoft.com/office/powerpoint/2010/main" val="24062821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7231C75-1F18-854A-3DF0-0A6228E16540}"/>
              </a:ext>
            </a:extLst>
          </p:cNvPr>
          <p:cNvSpPr>
            <a:spLocks noGrp="1"/>
          </p:cNvSpPr>
          <p:nvPr>
            <p:ph type="ftr" sz="quarter" idx="3"/>
          </p:nvPr>
        </p:nvSpPr>
        <p:spPr>
          <a:xfrm>
            <a:off x="609600" y="5936106"/>
            <a:ext cx="10744199" cy="862376"/>
          </a:xfrm>
        </p:spPr>
        <p:txBody>
          <a:bodyPr/>
          <a:lstStyle/>
          <a:p>
            <a:pPr marL="228600" indent="-228600">
              <a:buFont typeface="+mj-lt"/>
              <a:buAutoNum type="arabicPeriod"/>
            </a:pPr>
            <a:r>
              <a:rPr lang="en-US" dirty="0"/>
              <a:t>Andrew, M, et al. </a:t>
            </a:r>
            <a:r>
              <a:rPr lang="en-US" i="1" dirty="0"/>
              <a:t>Blood. </a:t>
            </a:r>
            <a:r>
              <a:rPr lang="en-US" dirty="0"/>
              <a:t>1994;83(5):1251-57.</a:t>
            </a:r>
          </a:p>
          <a:p>
            <a:pPr marL="228600" indent="-228600">
              <a:buFont typeface="+mj-lt"/>
              <a:buAutoNum type="arabicPeriod"/>
            </a:pPr>
            <a:r>
              <a:rPr lang="en-US" dirty="0"/>
              <a:t>Van </a:t>
            </a:r>
            <a:r>
              <a:rPr lang="en-US" dirty="0" err="1"/>
              <a:t>Ommen</a:t>
            </a:r>
            <a:r>
              <a:rPr lang="en-US" dirty="0"/>
              <a:t> CH, et al. </a:t>
            </a:r>
            <a:r>
              <a:rPr lang="en-US" i="1" dirty="0"/>
              <a:t>J </a:t>
            </a:r>
            <a:r>
              <a:rPr lang="en-US" i="1" dirty="0" err="1"/>
              <a:t>Pediatr</a:t>
            </a:r>
            <a:r>
              <a:rPr lang="en-US" i="1" dirty="0"/>
              <a:t>. </a:t>
            </a:r>
            <a:r>
              <a:rPr lang="en-US" dirty="0"/>
              <a:t>2001;139(5):676-81.</a:t>
            </a:r>
          </a:p>
          <a:p>
            <a:pPr marL="228600" indent="-228600">
              <a:buFont typeface="+mj-lt"/>
              <a:buAutoNum type="arabicPeriod"/>
            </a:pPr>
            <a:r>
              <a:rPr lang="en-US" dirty="0" err="1"/>
              <a:t>Raffini</a:t>
            </a:r>
            <a:r>
              <a:rPr lang="en-US" dirty="0"/>
              <a:t> L, et al. </a:t>
            </a:r>
            <a:r>
              <a:rPr lang="en-US" i="1" dirty="0"/>
              <a:t>Pediatrics. </a:t>
            </a:r>
            <a:r>
              <a:rPr lang="en-US" dirty="0"/>
              <a:t>2009;124(4):1001-1008. </a:t>
            </a:r>
          </a:p>
          <a:p>
            <a:pPr marL="228600" indent="-228600">
              <a:buFont typeface="+mj-lt"/>
              <a:buAutoNum type="arabicPeriod"/>
            </a:pPr>
            <a:r>
              <a:rPr lang="en-US" dirty="0"/>
              <a:t>O’Brien SH, et al. </a:t>
            </a:r>
            <a:r>
              <a:rPr lang="en-US" i="1" dirty="0"/>
              <a:t>Pediatrics. </a:t>
            </a:r>
            <a:r>
              <a:rPr lang="en-US" dirty="0"/>
              <a:t>2022;149(3):e202105649.</a:t>
            </a:r>
          </a:p>
        </p:txBody>
      </p:sp>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How Common Is Recurrent VTE in Children?</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600" y="1283034"/>
            <a:ext cx="10744200" cy="4722477"/>
          </a:xfrm>
        </p:spPr>
        <p:txBody>
          <a:bodyPr>
            <a:normAutofit lnSpcReduction="10000"/>
          </a:bodyPr>
          <a:lstStyle/>
          <a:p>
            <a:r>
              <a:rPr lang="en-US" sz="2000" b="1" dirty="0"/>
              <a:t>Population-Based Studies</a:t>
            </a:r>
          </a:p>
          <a:p>
            <a:pPr lvl="1"/>
            <a:r>
              <a:rPr lang="en-US" sz="1800" dirty="0"/>
              <a:t>Canadian registry</a:t>
            </a:r>
            <a:r>
              <a:rPr lang="en-US" sz="1800" baseline="30000" dirty="0"/>
              <a:t>1</a:t>
            </a:r>
            <a:r>
              <a:rPr lang="en-US" sz="1800" dirty="0"/>
              <a:t>         </a:t>
            </a:r>
          </a:p>
          <a:p>
            <a:pPr lvl="2"/>
            <a:r>
              <a:rPr lang="en-US" sz="1600" dirty="0"/>
              <a:t>N=137; age, 1 m to &lt; 18 </a:t>
            </a:r>
            <a:r>
              <a:rPr lang="en-US" sz="1600" dirty="0" err="1"/>
              <a:t>yrs</a:t>
            </a:r>
            <a:endParaRPr lang="en-US" sz="1600" dirty="0"/>
          </a:p>
          <a:p>
            <a:pPr lvl="2"/>
            <a:r>
              <a:rPr lang="en-US" sz="1600" dirty="0"/>
              <a:t>Patients entered over 30 m</a:t>
            </a:r>
          </a:p>
          <a:p>
            <a:pPr lvl="2"/>
            <a:r>
              <a:rPr lang="en-US" sz="1600" dirty="0"/>
              <a:t>Recurrent thrombosis incidence, </a:t>
            </a:r>
            <a:r>
              <a:rPr lang="en-US" sz="1600" b="1" dirty="0">
                <a:solidFill>
                  <a:srgbClr val="FF0000"/>
                </a:solidFill>
              </a:rPr>
              <a:t>18.5% </a:t>
            </a:r>
            <a:r>
              <a:rPr lang="en-US" sz="1600" dirty="0"/>
              <a:t>(23/124)</a:t>
            </a:r>
          </a:p>
          <a:p>
            <a:pPr lvl="2"/>
            <a:endParaRPr lang="en-US" sz="500" dirty="0"/>
          </a:p>
          <a:p>
            <a:pPr lvl="1"/>
            <a:r>
              <a:rPr lang="en-US" sz="1800" dirty="0"/>
              <a:t>Prospective 2-year registry in The Netherlands</a:t>
            </a:r>
            <a:r>
              <a:rPr lang="en-US" sz="1800" baseline="30000" dirty="0"/>
              <a:t>2</a:t>
            </a:r>
          </a:p>
          <a:p>
            <a:pPr lvl="2"/>
            <a:r>
              <a:rPr lang="en-US" sz="1600" dirty="0"/>
              <a:t>N=99; age, 0–18 </a:t>
            </a:r>
            <a:r>
              <a:rPr lang="en-US" sz="1600" dirty="0" err="1"/>
              <a:t>yrs</a:t>
            </a:r>
            <a:r>
              <a:rPr lang="en-US" sz="1600" dirty="0"/>
              <a:t> (50% newborns)</a:t>
            </a:r>
          </a:p>
          <a:p>
            <a:pPr lvl="2"/>
            <a:r>
              <a:rPr lang="en-US" sz="1600" dirty="0"/>
              <a:t>Recurrent thrombosis incidence, </a:t>
            </a:r>
            <a:r>
              <a:rPr lang="en-US" sz="1600" b="1" dirty="0">
                <a:solidFill>
                  <a:srgbClr val="FF0000"/>
                </a:solidFill>
              </a:rPr>
              <a:t>7%</a:t>
            </a:r>
          </a:p>
          <a:p>
            <a:pPr marL="914400" lvl="2" indent="0">
              <a:buNone/>
            </a:pPr>
            <a:endParaRPr lang="en-US" sz="500" dirty="0"/>
          </a:p>
          <a:p>
            <a:r>
              <a:rPr lang="en-US" sz="2000" b="1" dirty="0"/>
              <a:t>Database Studies</a:t>
            </a:r>
          </a:p>
          <a:p>
            <a:pPr lvl="1"/>
            <a:r>
              <a:rPr lang="en-US" sz="1800" dirty="0"/>
              <a:t>Pediatric Health Information System (PHIS)</a:t>
            </a:r>
            <a:r>
              <a:rPr lang="en-US" sz="1800" baseline="30000" dirty="0"/>
              <a:t>3,4</a:t>
            </a:r>
            <a:r>
              <a:rPr lang="en-US" sz="1800" dirty="0"/>
              <a:t> </a:t>
            </a:r>
          </a:p>
          <a:p>
            <a:pPr lvl="2"/>
            <a:r>
              <a:rPr lang="en-US" sz="1600" dirty="0"/>
              <a:t>N=11,337 (2001–2007); N=39,713 (2008–2019)</a:t>
            </a:r>
          </a:p>
          <a:p>
            <a:pPr lvl="2"/>
            <a:r>
              <a:rPr lang="en-US" sz="1600" dirty="0"/>
              <a:t>Recurrent thrombosis (&gt; 1 admission with VTE code) incidence rates, </a:t>
            </a:r>
            <a:r>
              <a:rPr lang="en-US" sz="1600" b="1" dirty="0">
                <a:solidFill>
                  <a:srgbClr val="FF0000"/>
                </a:solidFill>
              </a:rPr>
              <a:t>13% </a:t>
            </a:r>
            <a:r>
              <a:rPr lang="en-US" sz="1600" dirty="0"/>
              <a:t>(2001–2007) and</a:t>
            </a:r>
            <a:r>
              <a:rPr lang="en-US" sz="1600" b="1" dirty="0">
                <a:solidFill>
                  <a:srgbClr val="FF0000"/>
                </a:solidFill>
              </a:rPr>
              <a:t> 18% </a:t>
            </a:r>
            <a:r>
              <a:rPr lang="en-US" sz="1600" dirty="0"/>
              <a:t>(2008–19)</a:t>
            </a:r>
          </a:p>
          <a:p>
            <a:pPr lvl="2"/>
            <a:r>
              <a:rPr lang="en-US" sz="1600" dirty="0"/>
              <a:t>Recurrent events not validated</a:t>
            </a:r>
          </a:p>
        </p:txBody>
      </p:sp>
    </p:spTree>
    <p:extLst>
      <p:ext uri="{BB962C8B-B14F-4D97-AF65-F5344CB8AC3E}">
        <p14:creationId xmlns:p14="http://schemas.microsoft.com/office/powerpoint/2010/main" val="5376920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2642E6BB-B133-FD4D-EFE3-BCA6F5AA3EE1}"/>
              </a:ext>
            </a:extLst>
          </p:cNvPr>
          <p:cNvSpPr>
            <a:spLocks noGrp="1"/>
          </p:cNvSpPr>
          <p:nvPr>
            <p:ph type="ftr" sz="quarter" idx="3"/>
          </p:nvPr>
        </p:nvSpPr>
        <p:spPr/>
        <p:txBody>
          <a:bodyPr/>
          <a:lstStyle/>
          <a:p>
            <a:pPr marL="228600" indent="-228600">
              <a:buFont typeface="+mj-lt"/>
              <a:buAutoNum type="arabicPeriod"/>
            </a:pPr>
            <a:r>
              <a:rPr lang="en-US" dirty="0"/>
              <a:t>Male C, et al. </a:t>
            </a:r>
            <a:r>
              <a:rPr lang="en-US" i="1" dirty="0"/>
              <a:t>Lancet </a:t>
            </a:r>
            <a:r>
              <a:rPr lang="en-US" i="1" dirty="0" err="1"/>
              <a:t>Haematol</a:t>
            </a:r>
            <a:r>
              <a:rPr lang="en-US" i="1" dirty="0"/>
              <a:t>. </a:t>
            </a:r>
            <a:r>
              <a:rPr lang="en-US" dirty="0"/>
              <a:t>2020;7(1):e18-e27.</a:t>
            </a:r>
          </a:p>
          <a:p>
            <a:pPr marL="228600" indent="-228600">
              <a:buFont typeface="+mj-lt"/>
              <a:buAutoNum type="arabicPeriod"/>
            </a:pPr>
            <a:r>
              <a:rPr lang="en-US" dirty="0"/>
              <a:t>Halton J, et al. </a:t>
            </a:r>
            <a:r>
              <a:rPr lang="en-US" i="1" dirty="0"/>
              <a:t>Lancet </a:t>
            </a:r>
            <a:r>
              <a:rPr lang="en-US" i="1" dirty="0" err="1"/>
              <a:t>Haematol</a:t>
            </a:r>
            <a:r>
              <a:rPr lang="en-US" i="1" dirty="0"/>
              <a:t>. </a:t>
            </a:r>
            <a:r>
              <a:rPr lang="en-US" dirty="0"/>
              <a:t>2021;8(1):e22-e33.</a:t>
            </a:r>
          </a:p>
          <a:p>
            <a:pPr marL="228600" indent="-228600">
              <a:buFont typeface="+mj-lt"/>
              <a:buAutoNum type="arabicPeriod"/>
            </a:pPr>
            <a:r>
              <a:rPr lang="en-US" dirty="0"/>
              <a:t>Goldenberg NA, et al. </a:t>
            </a:r>
            <a:r>
              <a:rPr lang="en-US" i="1" dirty="0"/>
              <a:t>JAMA. </a:t>
            </a:r>
            <a:r>
              <a:rPr lang="en-US" dirty="0"/>
              <a:t>2022;327(2):129-137.</a:t>
            </a:r>
          </a:p>
        </p:txBody>
      </p:sp>
      <p:sp>
        <p:nvSpPr>
          <p:cNvPr id="2" name="Title 1">
            <a:extLst>
              <a:ext uri="{FF2B5EF4-FFF2-40B4-BE49-F238E27FC236}">
                <a16:creationId xmlns:a16="http://schemas.microsoft.com/office/drawing/2014/main" id="{60BA8B95-8A5C-4642-B400-43B0F92793B5}"/>
              </a:ext>
            </a:extLst>
          </p:cNvPr>
          <p:cNvSpPr>
            <a:spLocks noGrp="1"/>
          </p:cNvSpPr>
          <p:nvPr>
            <p:ph type="title"/>
          </p:nvPr>
        </p:nvSpPr>
        <p:spPr/>
        <p:txBody>
          <a:bodyPr/>
          <a:lstStyle/>
          <a:p>
            <a:r>
              <a:rPr lang="en-US" dirty="0"/>
              <a:t>Recurrent VTE in Pediatric VTE Trials</a:t>
            </a:r>
          </a:p>
        </p:txBody>
      </p:sp>
      <p:sp>
        <p:nvSpPr>
          <p:cNvPr id="4" name="Content Placeholder 3">
            <a:extLst>
              <a:ext uri="{FF2B5EF4-FFF2-40B4-BE49-F238E27FC236}">
                <a16:creationId xmlns:a16="http://schemas.microsoft.com/office/drawing/2014/main" id="{096CBF8D-9E78-F145-9ACD-1B32374A88E4}"/>
              </a:ext>
            </a:extLst>
          </p:cNvPr>
          <p:cNvSpPr>
            <a:spLocks noGrp="1"/>
          </p:cNvSpPr>
          <p:nvPr>
            <p:ph idx="1"/>
          </p:nvPr>
        </p:nvSpPr>
        <p:spPr>
          <a:xfrm>
            <a:off x="609600" y="1275348"/>
            <a:ext cx="10744200" cy="5125452"/>
          </a:xfrm>
        </p:spPr>
        <p:txBody>
          <a:bodyPr>
            <a:normAutofit/>
          </a:bodyPr>
          <a:lstStyle/>
          <a:p>
            <a:pPr>
              <a:spcBef>
                <a:spcPts val="600"/>
              </a:spcBef>
              <a:spcAft>
                <a:spcPts val="600"/>
              </a:spcAft>
            </a:pPr>
            <a:r>
              <a:rPr lang="en-US" sz="2000" b="1" dirty="0"/>
              <a:t>DIVERSITY: </a:t>
            </a:r>
            <a:r>
              <a:rPr lang="en-US" sz="2000" dirty="0"/>
              <a:t>N=267; age, 0–17 </a:t>
            </a:r>
            <a:r>
              <a:rPr lang="en-US" sz="2000" dirty="0" err="1"/>
              <a:t>yrs</a:t>
            </a:r>
            <a:r>
              <a:rPr lang="en-US" sz="2000" dirty="0"/>
              <a:t>; randomized (2:1) to dabigatran vs. standard anticoagulants; followed for 3 months</a:t>
            </a:r>
            <a:r>
              <a:rPr lang="en-US" sz="2000" baseline="30000" dirty="0"/>
              <a:t>1</a:t>
            </a:r>
            <a:r>
              <a:rPr lang="en-US" sz="2000" dirty="0"/>
              <a:t> </a:t>
            </a:r>
          </a:p>
          <a:p>
            <a:pPr lvl="1">
              <a:spcBef>
                <a:spcPts val="600"/>
              </a:spcBef>
              <a:spcAft>
                <a:spcPts val="600"/>
              </a:spcAft>
            </a:pPr>
            <a:r>
              <a:rPr lang="en-US" sz="1800" dirty="0"/>
              <a:t>Symptomatic recurrent VTE occurred in </a:t>
            </a:r>
            <a:r>
              <a:rPr lang="en-US" sz="1800" b="1" dirty="0">
                <a:solidFill>
                  <a:srgbClr val="FF0000"/>
                </a:solidFill>
              </a:rPr>
              <a:t>4% </a:t>
            </a:r>
            <a:r>
              <a:rPr lang="en-US" sz="1800" dirty="0"/>
              <a:t>of children on dabigatran and in </a:t>
            </a:r>
            <a:r>
              <a:rPr lang="en-US" sz="1800" b="1" dirty="0">
                <a:solidFill>
                  <a:srgbClr val="FF0000"/>
                </a:solidFill>
              </a:rPr>
              <a:t>8% </a:t>
            </a:r>
            <a:r>
              <a:rPr lang="en-US" sz="1800" dirty="0"/>
              <a:t>of those receiving SOC</a:t>
            </a:r>
          </a:p>
          <a:p>
            <a:pPr>
              <a:spcBef>
                <a:spcPts val="600"/>
              </a:spcBef>
              <a:spcAft>
                <a:spcPts val="600"/>
              </a:spcAft>
            </a:pPr>
            <a:r>
              <a:rPr lang="en-US" sz="2000" b="1" dirty="0"/>
              <a:t>EINSTEIN-Jr: </a:t>
            </a:r>
            <a:r>
              <a:rPr lang="en-US" sz="2000" dirty="0"/>
              <a:t>N=500; age, 0–17 </a:t>
            </a:r>
            <a:r>
              <a:rPr lang="en-US" sz="2000" dirty="0" err="1"/>
              <a:t>yrs</a:t>
            </a:r>
            <a:r>
              <a:rPr lang="en-US" sz="2000" dirty="0"/>
              <a:t>; randomized (2:1) to rivaroxaban vs. standard anticoagulants; followed for 3 months ( or for 31 d for patients &lt; 2 </a:t>
            </a:r>
            <a:r>
              <a:rPr lang="en-US" sz="2000" dirty="0" err="1"/>
              <a:t>yo</a:t>
            </a:r>
            <a:r>
              <a:rPr lang="en-US" sz="2000" dirty="0"/>
              <a:t>)</a:t>
            </a:r>
            <a:r>
              <a:rPr lang="en-US" sz="2000" baseline="30000" dirty="0"/>
              <a:t>2</a:t>
            </a:r>
            <a:r>
              <a:rPr lang="en-US" sz="2000" dirty="0"/>
              <a:t> </a:t>
            </a:r>
          </a:p>
          <a:p>
            <a:pPr lvl="1">
              <a:spcBef>
                <a:spcPts val="600"/>
              </a:spcBef>
              <a:spcAft>
                <a:spcPts val="600"/>
              </a:spcAft>
            </a:pPr>
            <a:r>
              <a:rPr lang="en-US" sz="1800" dirty="0"/>
              <a:t>Symptomatic recurrent VTE occurred in </a:t>
            </a:r>
            <a:r>
              <a:rPr lang="en-US" sz="1800" b="1" dirty="0">
                <a:solidFill>
                  <a:srgbClr val="FF0000"/>
                </a:solidFill>
              </a:rPr>
              <a:t>1% </a:t>
            </a:r>
            <a:r>
              <a:rPr lang="en-US" sz="1800" dirty="0"/>
              <a:t>of children on rivaroxaban and in </a:t>
            </a:r>
            <a:r>
              <a:rPr lang="en-US" sz="1800" b="1" dirty="0">
                <a:solidFill>
                  <a:srgbClr val="FF0000"/>
                </a:solidFill>
              </a:rPr>
              <a:t>3% </a:t>
            </a:r>
            <a:r>
              <a:rPr lang="en-US" sz="1800" dirty="0"/>
              <a:t>of those receiving SOC</a:t>
            </a:r>
          </a:p>
          <a:p>
            <a:pPr>
              <a:spcBef>
                <a:spcPts val="600"/>
              </a:spcBef>
              <a:spcAft>
                <a:spcPts val="600"/>
              </a:spcAft>
            </a:pPr>
            <a:r>
              <a:rPr lang="en-US" sz="2000" b="1" dirty="0"/>
              <a:t>Kids-DOTT: </a:t>
            </a:r>
            <a:r>
              <a:rPr lang="en-US" sz="2000" dirty="0"/>
              <a:t>N=417; randomized to 6-week vs. 3-month duration of anticoagulation for first provoked VTE with negative APA and non-occlusive thrombus at 6 weeks; followed for 1 yr</a:t>
            </a:r>
            <a:r>
              <a:rPr lang="en-US" sz="2000" baseline="30000" dirty="0"/>
              <a:t>3</a:t>
            </a:r>
            <a:r>
              <a:rPr lang="en-US" sz="2000" dirty="0"/>
              <a:t> </a:t>
            </a:r>
          </a:p>
          <a:p>
            <a:pPr lvl="1">
              <a:spcBef>
                <a:spcPts val="600"/>
              </a:spcBef>
              <a:spcAft>
                <a:spcPts val="600"/>
              </a:spcAft>
            </a:pPr>
            <a:r>
              <a:rPr lang="en-US" sz="1800" dirty="0"/>
              <a:t>Rate of recurrent VTE within 1 </a:t>
            </a:r>
            <a:r>
              <a:rPr lang="en-US" sz="1800" dirty="0" err="1"/>
              <a:t>yr</a:t>
            </a:r>
            <a:r>
              <a:rPr lang="en-US" sz="1800" dirty="0"/>
              <a:t> was very low</a:t>
            </a:r>
          </a:p>
          <a:p>
            <a:pPr lvl="1">
              <a:spcBef>
                <a:spcPts val="600"/>
              </a:spcBef>
              <a:spcAft>
                <a:spcPts val="600"/>
              </a:spcAft>
            </a:pPr>
            <a:r>
              <a:rPr lang="en-US" sz="1800" b="1" dirty="0">
                <a:solidFill>
                  <a:srgbClr val="FF0000"/>
                </a:solidFill>
              </a:rPr>
              <a:t>1.0% </a:t>
            </a:r>
            <a:r>
              <a:rPr lang="en-US" sz="1800" dirty="0"/>
              <a:t>(0–2.4%)  for 6-week group vs. </a:t>
            </a:r>
            <a:r>
              <a:rPr lang="en-US" sz="1800" b="1" dirty="0">
                <a:solidFill>
                  <a:srgbClr val="FF0000"/>
                </a:solidFill>
              </a:rPr>
              <a:t>1.6% </a:t>
            </a:r>
            <a:r>
              <a:rPr lang="en-US" sz="1800" dirty="0"/>
              <a:t>(0–3.4) for 3-month group </a:t>
            </a:r>
          </a:p>
        </p:txBody>
      </p:sp>
    </p:spTree>
    <p:extLst>
      <p:ext uri="{BB962C8B-B14F-4D97-AF65-F5344CB8AC3E}">
        <p14:creationId xmlns:p14="http://schemas.microsoft.com/office/powerpoint/2010/main" val="2849587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7D9558E3-E340-A230-2EEB-F6C84262CA26}"/>
              </a:ext>
            </a:extLst>
          </p:cNvPr>
          <p:cNvSpPr>
            <a:spLocks noGrp="1"/>
          </p:cNvSpPr>
          <p:nvPr>
            <p:ph type="ftr" sz="quarter" idx="3"/>
          </p:nvPr>
        </p:nvSpPr>
        <p:spPr>
          <a:xfrm>
            <a:off x="609600" y="5787190"/>
            <a:ext cx="10744199" cy="1011292"/>
          </a:xfrm>
        </p:spPr>
        <p:txBody>
          <a:bodyPr/>
          <a:lstStyle/>
          <a:p>
            <a:pPr marL="228600" indent="-228600">
              <a:buFont typeface="+mj-lt"/>
              <a:buAutoNum type="arabicPeriod"/>
            </a:pPr>
            <a:r>
              <a:rPr lang="en-US" dirty="0"/>
              <a:t>Avila ML, et al. </a:t>
            </a:r>
            <a:r>
              <a:rPr lang="en-US" i="1" dirty="0"/>
              <a:t>Am J </a:t>
            </a:r>
            <a:r>
              <a:rPr lang="en-US" i="1" dirty="0" err="1"/>
              <a:t>Hematol</a:t>
            </a:r>
            <a:r>
              <a:rPr lang="en-US" i="1" dirty="0"/>
              <a:t>. </a:t>
            </a:r>
            <a:r>
              <a:rPr lang="en-US" dirty="0"/>
              <a:t>2022. </a:t>
            </a:r>
          </a:p>
          <a:p>
            <a:pPr marL="228600" indent="-228600">
              <a:buFont typeface="+mj-lt"/>
              <a:buAutoNum type="arabicPeriod"/>
            </a:pPr>
            <a:r>
              <a:rPr lang="en-US" dirty="0" err="1"/>
              <a:t>Mikesky</a:t>
            </a:r>
            <a:r>
              <a:rPr lang="en-US" dirty="0"/>
              <a:t> AE, et al. </a:t>
            </a:r>
            <a:r>
              <a:rPr lang="en-US" i="1" dirty="0"/>
              <a:t>Arthritis Rheum. </a:t>
            </a:r>
            <a:r>
              <a:rPr lang="en-US" dirty="0"/>
              <a:t>2006;15(55): 850-855. </a:t>
            </a:r>
          </a:p>
          <a:p>
            <a:pPr marL="228600" indent="-228600">
              <a:buFont typeface="+mj-lt"/>
              <a:buAutoNum type="arabicPeriod"/>
            </a:pPr>
            <a:r>
              <a:rPr lang="en-US" dirty="0" err="1"/>
              <a:t>Gattorno</a:t>
            </a:r>
            <a:r>
              <a:rPr lang="en-US" dirty="0"/>
              <a:t> M, et al. </a:t>
            </a:r>
            <a:r>
              <a:rPr lang="en-US" i="1" dirty="0"/>
              <a:t>Lupus. </a:t>
            </a:r>
            <a:r>
              <a:rPr lang="en-US" dirty="0"/>
              <a:t>2003;12(6):449-453.</a:t>
            </a:r>
          </a:p>
          <a:p>
            <a:pPr marL="228600" indent="-228600">
              <a:buFont typeface="+mj-lt"/>
              <a:buAutoNum type="arabicPeriod"/>
            </a:pPr>
            <a:r>
              <a:rPr lang="en-US" dirty="0" err="1"/>
              <a:t>Islabão</a:t>
            </a:r>
            <a:r>
              <a:rPr lang="en-US" dirty="0"/>
              <a:t> AG, et al. </a:t>
            </a:r>
            <a:r>
              <a:rPr lang="en-US" i="1" dirty="0" err="1"/>
              <a:t>Autoimmun</a:t>
            </a:r>
            <a:r>
              <a:rPr lang="en-US" i="1" dirty="0"/>
              <a:t> Rev. </a:t>
            </a:r>
            <a:r>
              <a:rPr lang="en-US" dirty="0"/>
              <a:t>2020;19(12):102693.</a:t>
            </a:r>
          </a:p>
          <a:p>
            <a:pPr marL="228600" indent="-228600">
              <a:buFont typeface="+mj-lt"/>
              <a:buAutoNum type="arabicPeriod"/>
            </a:pPr>
            <a:r>
              <a:rPr lang="en-US" dirty="0" err="1"/>
              <a:t>Kenet</a:t>
            </a:r>
            <a:r>
              <a:rPr lang="en-US" dirty="0"/>
              <a:t> G, et al. </a:t>
            </a:r>
            <a:r>
              <a:rPr lang="en-US" i="1" dirty="0"/>
              <a:t>Lancet Neurol. </a:t>
            </a:r>
            <a:r>
              <a:rPr lang="en-US" dirty="0"/>
              <a:t>2007;6(7):595-603.</a:t>
            </a:r>
          </a:p>
        </p:txBody>
      </p:sp>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Recurrent VTE in Specific Pediatric Populations</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a:xfrm>
            <a:off x="609599" y="1477907"/>
            <a:ext cx="11085095" cy="4321314"/>
          </a:xfrm>
        </p:spPr>
        <p:txBody>
          <a:bodyPr>
            <a:normAutofit/>
          </a:bodyPr>
          <a:lstStyle/>
          <a:p>
            <a:r>
              <a:rPr lang="en-US" sz="2800" b="1" dirty="0"/>
              <a:t>Antiphospholipid Antibody Syndrome</a:t>
            </a:r>
          </a:p>
          <a:p>
            <a:pPr lvl="1"/>
            <a:r>
              <a:rPr lang="en-US" sz="2400" dirty="0"/>
              <a:t>Single-center study: </a:t>
            </a:r>
            <a:r>
              <a:rPr lang="en-US" sz="2400" b="1" dirty="0">
                <a:solidFill>
                  <a:srgbClr val="FF0000"/>
                </a:solidFill>
              </a:rPr>
              <a:t>32% </a:t>
            </a:r>
            <a:r>
              <a:rPr lang="en-US" sz="2400" dirty="0"/>
              <a:t>(17/53) with recurrence; median follow-up, 4 yrs</a:t>
            </a:r>
            <a:r>
              <a:rPr lang="en-US" sz="2400" baseline="30000" dirty="0"/>
              <a:t>1</a:t>
            </a:r>
          </a:p>
          <a:p>
            <a:pPr lvl="1"/>
            <a:r>
              <a:rPr lang="en-US" sz="2400" dirty="0"/>
              <a:t>Similar to other pediatric studies (</a:t>
            </a:r>
            <a:r>
              <a:rPr lang="en-US" sz="2400" b="1" dirty="0">
                <a:solidFill>
                  <a:srgbClr val="FF0000"/>
                </a:solidFill>
              </a:rPr>
              <a:t>27–29%</a:t>
            </a:r>
            <a:r>
              <a:rPr lang="en-US" sz="2400" dirty="0">
                <a:solidFill>
                  <a:schemeClr val="tx1"/>
                </a:solidFill>
              </a:rPr>
              <a:t>)</a:t>
            </a:r>
            <a:r>
              <a:rPr lang="en-US" sz="2400" baseline="30000" dirty="0"/>
              <a:t>2–4</a:t>
            </a:r>
          </a:p>
          <a:p>
            <a:pPr lvl="1"/>
            <a:endParaRPr lang="en-US" sz="2400" dirty="0"/>
          </a:p>
          <a:p>
            <a:r>
              <a:rPr lang="en-US" sz="2800" b="1" dirty="0"/>
              <a:t>Cerebral </a:t>
            </a:r>
            <a:r>
              <a:rPr lang="en-US" sz="2800" b="1" dirty="0" err="1"/>
              <a:t>Sinovenous</a:t>
            </a:r>
            <a:r>
              <a:rPr lang="en-US" sz="2800" b="1" dirty="0"/>
              <a:t> Thrombosis</a:t>
            </a:r>
          </a:p>
          <a:p>
            <a:pPr lvl="1"/>
            <a:r>
              <a:rPr lang="en-US" sz="2400" dirty="0"/>
              <a:t>Multicenter cohort study</a:t>
            </a:r>
            <a:r>
              <a:rPr lang="en-US" sz="2400" baseline="30000" dirty="0"/>
              <a:t>5</a:t>
            </a:r>
            <a:r>
              <a:rPr lang="en-US" sz="2400" dirty="0"/>
              <a:t>: N=396; age, 0–18 </a:t>
            </a:r>
            <a:r>
              <a:rPr lang="en-US" sz="2400" dirty="0" err="1"/>
              <a:t>yrs</a:t>
            </a:r>
            <a:r>
              <a:rPr lang="en-US" sz="2400" dirty="0"/>
              <a:t>; median follow-up, 36 m</a:t>
            </a:r>
          </a:p>
          <a:p>
            <a:pPr lvl="1"/>
            <a:r>
              <a:rPr lang="en-US" sz="2400" b="1" dirty="0">
                <a:solidFill>
                  <a:srgbClr val="FF0000"/>
                </a:solidFill>
              </a:rPr>
              <a:t>6% </a:t>
            </a:r>
            <a:r>
              <a:rPr lang="en-US" sz="2400" dirty="0"/>
              <a:t>(22/39) with recurrent VT</a:t>
            </a:r>
          </a:p>
          <a:p>
            <a:pPr lvl="1"/>
            <a:r>
              <a:rPr lang="en-US" sz="2400" dirty="0"/>
              <a:t>Factors associated with recurrence: age &gt; 2 </a:t>
            </a:r>
            <a:r>
              <a:rPr lang="en-US" sz="2400" dirty="0" err="1"/>
              <a:t>yrs</a:t>
            </a:r>
            <a:r>
              <a:rPr lang="en-US" sz="2400" dirty="0"/>
              <a:t> at index event; persistent occlusion; non-anticoagulation</a:t>
            </a:r>
          </a:p>
        </p:txBody>
      </p:sp>
    </p:spTree>
    <p:extLst>
      <p:ext uri="{BB962C8B-B14F-4D97-AF65-F5344CB8AC3E}">
        <p14:creationId xmlns:p14="http://schemas.microsoft.com/office/powerpoint/2010/main" val="3531659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338349E7-E35C-512D-D263-3A5F951B44A0}"/>
              </a:ext>
            </a:extLst>
          </p:cNvPr>
          <p:cNvSpPr/>
          <p:nvPr/>
        </p:nvSpPr>
        <p:spPr>
          <a:xfrm>
            <a:off x="466725" y="3848100"/>
            <a:ext cx="11220450" cy="2362200"/>
          </a:xfrm>
          <a:prstGeom prst="rect">
            <a:avLst/>
          </a:prstGeom>
          <a:gradFill>
            <a:gsLst>
              <a:gs pos="36000">
                <a:schemeClr val="bg1"/>
              </a:gs>
              <a:gs pos="100000">
                <a:srgbClr val="DEDEDE"/>
              </a:gs>
            </a:gsLst>
            <a:lin ang="10800000" scaled="0"/>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1394425-E9D6-1170-67C5-C17721344E39}"/>
              </a:ext>
            </a:extLst>
          </p:cNvPr>
          <p:cNvSpPr/>
          <p:nvPr/>
        </p:nvSpPr>
        <p:spPr>
          <a:xfrm>
            <a:off x="466725" y="1314449"/>
            <a:ext cx="11220450" cy="2543175"/>
          </a:xfrm>
          <a:prstGeom prst="rect">
            <a:avLst/>
          </a:prstGeom>
          <a:gradFill>
            <a:gsLst>
              <a:gs pos="36000">
                <a:schemeClr val="bg1"/>
              </a:gs>
              <a:gs pos="100000">
                <a:srgbClr val="E9EFF7"/>
              </a:gs>
            </a:gsLst>
            <a:lin ang="10800000" scaled="0"/>
          </a:gra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Recurrent VTE in Specific Pediatric Populations</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sz="half" idx="1"/>
          </p:nvPr>
        </p:nvSpPr>
        <p:spPr>
          <a:xfrm>
            <a:off x="771524" y="1658216"/>
            <a:ext cx="6477001" cy="1942234"/>
          </a:xfrm>
        </p:spPr>
        <p:txBody>
          <a:bodyPr>
            <a:normAutofit/>
          </a:bodyPr>
          <a:lstStyle/>
          <a:p>
            <a:r>
              <a:rPr lang="en-US" sz="2000" dirty="0"/>
              <a:t>“</a:t>
            </a:r>
            <a:r>
              <a:rPr lang="en-US" sz="2000" b="1" dirty="0"/>
              <a:t>High-Risk” </a:t>
            </a:r>
            <a:r>
              <a:rPr lang="en-US" sz="2000" b="1" dirty="0" err="1"/>
              <a:t>Thrombophilias</a:t>
            </a:r>
            <a:endParaRPr lang="en-US" sz="2000" b="1" dirty="0"/>
          </a:p>
          <a:p>
            <a:pPr lvl="1"/>
            <a:r>
              <a:rPr lang="en-US" sz="1800" dirty="0"/>
              <a:t>Multicenter German study</a:t>
            </a:r>
            <a:r>
              <a:rPr lang="en-US" sz="1800" baseline="30000" dirty="0"/>
              <a:t>1</a:t>
            </a:r>
            <a:r>
              <a:rPr lang="en-US" sz="1800" dirty="0"/>
              <a:t> of consecutive children with VTE and protein C, S, or AT deficiency: N=85;</a:t>
            </a:r>
            <a:br>
              <a:rPr lang="en-US" sz="1800" dirty="0"/>
            </a:br>
            <a:r>
              <a:rPr lang="en-US" sz="1800" b="1" dirty="0">
                <a:solidFill>
                  <a:srgbClr val="FF0000"/>
                </a:solidFill>
              </a:rPr>
              <a:t>19% </a:t>
            </a:r>
            <a:r>
              <a:rPr lang="en-US" sz="1800" dirty="0"/>
              <a:t>with recurrent event </a:t>
            </a:r>
          </a:p>
          <a:p>
            <a:pPr lvl="1"/>
            <a:r>
              <a:rPr lang="en-US" sz="1800" dirty="0"/>
              <a:t>Combined </a:t>
            </a:r>
            <a:r>
              <a:rPr lang="en-US" sz="1800" dirty="0" err="1"/>
              <a:t>thrombophilias</a:t>
            </a:r>
            <a:r>
              <a:rPr lang="en-US" sz="1800" dirty="0"/>
              <a:t> have highest risk </a:t>
            </a:r>
          </a:p>
          <a:p>
            <a:pPr lvl="1"/>
            <a:endParaRPr lang="en-US" sz="1800" dirty="0"/>
          </a:p>
        </p:txBody>
      </p:sp>
      <p:sp>
        <p:nvSpPr>
          <p:cNvPr id="7" name="Footer Placeholder 6">
            <a:extLst>
              <a:ext uri="{FF2B5EF4-FFF2-40B4-BE49-F238E27FC236}">
                <a16:creationId xmlns:a16="http://schemas.microsoft.com/office/drawing/2014/main" id="{64B63608-5969-9DBE-F2E0-22BDBA81C1EB}"/>
              </a:ext>
            </a:extLst>
          </p:cNvPr>
          <p:cNvSpPr>
            <a:spLocks noGrp="1"/>
          </p:cNvSpPr>
          <p:nvPr>
            <p:ph type="ftr" sz="quarter" idx="3"/>
          </p:nvPr>
        </p:nvSpPr>
        <p:spPr/>
        <p:txBody>
          <a:bodyPr/>
          <a:lstStyle/>
          <a:p>
            <a:pPr marL="228600" indent="-228600">
              <a:buFont typeface="+mj-lt"/>
              <a:buAutoNum type="arabicPeriod"/>
            </a:pPr>
            <a:r>
              <a:rPr lang="en-US" dirty="0" err="1"/>
              <a:t>Brüwer</a:t>
            </a:r>
            <a:r>
              <a:rPr lang="en-US" dirty="0"/>
              <a:t> G, et al. </a:t>
            </a:r>
            <a:r>
              <a:rPr lang="en-US" i="1" dirty="0"/>
              <a:t>Blood Cells Mol Dis. </a:t>
            </a:r>
            <a:r>
              <a:rPr lang="en-US" dirty="0"/>
              <a:t>2016;62:24-31. </a:t>
            </a:r>
          </a:p>
          <a:p>
            <a:pPr marL="228600" indent="-228600">
              <a:buFont typeface="+mj-lt"/>
              <a:buAutoNum type="arabicPeriod"/>
            </a:pPr>
            <a:r>
              <a:rPr lang="en-US" dirty="0"/>
              <a:t>Nowak-</a:t>
            </a:r>
            <a:r>
              <a:rPr lang="en-US" dirty="0" err="1"/>
              <a:t>Göttl</a:t>
            </a:r>
            <a:r>
              <a:rPr lang="en-US" dirty="0"/>
              <a:t> U, et al. </a:t>
            </a:r>
            <a:r>
              <a:rPr lang="en-US" i="1" dirty="0"/>
              <a:t>Blood. </a:t>
            </a:r>
            <a:r>
              <a:rPr lang="en-US" dirty="0"/>
              <a:t>2001;97(4):858-62. </a:t>
            </a:r>
          </a:p>
        </p:txBody>
      </p:sp>
      <p:pic>
        <p:nvPicPr>
          <p:cNvPr id="5" name="Picture 4" descr="Chart&#10;&#10;Description automatically generated">
            <a:extLst>
              <a:ext uri="{FF2B5EF4-FFF2-40B4-BE49-F238E27FC236}">
                <a16:creationId xmlns:a16="http://schemas.microsoft.com/office/drawing/2014/main" id="{01F30C7F-23CE-3C4D-A3ED-FC9A46FF8819}"/>
              </a:ext>
            </a:extLst>
          </p:cNvPr>
          <p:cNvPicPr>
            <a:picLocks noChangeAspect="1"/>
          </p:cNvPicPr>
          <p:nvPr/>
        </p:nvPicPr>
        <p:blipFill rotWithShape="1">
          <a:blip r:embed="rId3" cstate="screen">
            <a:extLst>
              <a:ext uri="{BEBA8EAE-BF5A-486C-A8C5-ECC9F3942E4B}">
                <a14:imgProps xmlns:a14="http://schemas.microsoft.com/office/drawing/2010/main">
                  <a14:imgLayer r:embed="rId4">
                    <a14:imgEffect>
                      <a14:sharpenSoften amount="25000"/>
                    </a14:imgEffect>
                  </a14:imgLayer>
                </a14:imgProps>
              </a:ext>
              <a:ext uri="{28A0092B-C50C-407E-A947-70E740481C1C}">
                <a14:useLocalDpi xmlns:a14="http://schemas.microsoft.com/office/drawing/2010/main"/>
              </a:ext>
            </a:extLst>
          </a:blip>
          <a:srcRect t="5136" b="1648"/>
          <a:stretch/>
        </p:blipFill>
        <p:spPr>
          <a:xfrm>
            <a:off x="7616551" y="1285875"/>
            <a:ext cx="3031413" cy="2457450"/>
          </a:xfrm>
          <a:prstGeom prst="rect">
            <a:avLst/>
          </a:prstGeom>
        </p:spPr>
      </p:pic>
      <p:pic>
        <p:nvPicPr>
          <p:cNvPr id="6" name="Picture 5" descr="A picture containing diagram&#10;&#10;Description automatically generated">
            <a:extLst>
              <a:ext uri="{FF2B5EF4-FFF2-40B4-BE49-F238E27FC236}">
                <a16:creationId xmlns:a16="http://schemas.microsoft.com/office/drawing/2014/main" id="{348BF0AE-5155-BE42-A20B-04C0B69171F8}"/>
              </a:ext>
            </a:extLst>
          </p:cNvPr>
          <p:cNvPicPr>
            <a:picLocks noChangeAspect="1"/>
          </p:cNvPicPr>
          <p:nvPr/>
        </p:nvPicPr>
        <p:blipFill rotWithShape="1">
          <a:blip r:embed="rId5" cstate="screen">
            <a:extLst>
              <a:ext uri="{BEBA8EAE-BF5A-486C-A8C5-ECC9F3942E4B}">
                <a14:imgProps xmlns:a14="http://schemas.microsoft.com/office/drawing/2010/main">
                  <a14:imgLayer r:embed="rId6">
                    <a14:imgEffect>
                      <a14:sharpenSoften amount="25000"/>
                    </a14:imgEffect>
                  </a14:imgLayer>
                </a14:imgProps>
              </a:ext>
              <a:ext uri="{28A0092B-C50C-407E-A947-70E740481C1C}">
                <a14:useLocalDpi xmlns:a14="http://schemas.microsoft.com/office/drawing/2010/main"/>
              </a:ext>
            </a:extLst>
          </a:blip>
          <a:srcRect/>
          <a:stretch/>
        </p:blipFill>
        <p:spPr>
          <a:xfrm>
            <a:off x="7508974" y="3971925"/>
            <a:ext cx="2844701" cy="2297855"/>
          </a:xfrm>
          <a:prstGeom prst="rect">
            <a:avLst/>
          </a:prstGeom>
        </p:spPr>
      </p:pic>
      <p:sp>
        <p:nvSpPr>
          <p:cNvPr id="17" name="Content Placeholder 2">
            <a:extLst>
              <a:ext uri="{FF2B5EF4-FFF2-40B4-BE49-F238E27FC236}">
                <a16:creationId xmlns:a16="http://schemas.microsoft.com/office/drawing/2014/main" id="{FD7FCDBC-2A73-E542-91E0-209CD9620818}"/>
              </a:ext>
            </a:extLst>
          </p:cNvPr>
          <p:cNvSpPr txBox="1">
            <a:spLocks/>
          </p:cNvSpPr>
          <p:nvPr/>
        </p:nvSpPr>
        <p:spPr>
          <a:xfrm>
            <a:off x="771524" y="4220441"/>
            <a:ext cx="6477001" cy="1856509"/>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Clr>
                <a:schemeClr val="accent4"/>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accent1"/>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b="1" dirty="0"/>
              <a:t>Unprovoked (Spontaneous) VTE</a:t>
            </a:r>
          </a:p>
          <a:p>
            <a:pPr lvl="1"/>
            <a:r>
              <a:rPr lang="en-US" sz="1800" dirty="0"/>
              <a:t>Multicenter German study</a:t>
            </a:r>
            <a:r>
              <a:rPr lang="en-US" sz="1800" baseline="30000" dirty="0"/>
              <a:t>2</a:t>
            </a:r>
            <a:r>
              <a:rPr lang="en-US" sz="1800" dirty="0"/>
              <a:t>: N=301; median follow-up, 7 </a:t>
            </a:r>
            <a:r>
              <a:rPr lang="en-US" sz="1800" dirty="0" err="1"/>
              <a:t>yrs</a:t>
            </a:r>
            <a:r>
              <a:rPr lang="en-US" sz="1800" dirty="0"/>
              <a:t>; </a:t>
            </a:r>
            <a:r>
              <a:rPr lang="en-US" sz="1800" b="1" dirty="0">
                <a:solidFill>
                  <a:srgbClr val="FF0000"/>
                </a:solidFill>
              </a:rPr>
              <a:t>21% </a:t>
            </a:r>
            <a:r>
              <a:rPr lang="en-US" sz="1800" dirty="0"/>
              <a:t>with recurrent VTE (64/301) </a:t>
            </a:r>
          </a:p>
          <a:p>
            <a:pPr lvl="1"/>
            <a:r>
              <a:rPr lang="en-US" sz="1800" b="1" dirty="0"/>
              <a:t>Recurrence associated with thrombophilia 2 &gt; 1</a:t>
            </a:r>
          </a:p>
          <a:p>
            <a:pPr lvl="1"/>
            <a:endParaRPr lang="en-US" sz="1800" dirty="0"/>
          </a:p>
          <a:p>
            <a:pPr lvl="1"/>
            <a:endParaRPr lang="en-US" sz="1800" dirty="0"/>
          </a:p>
        </p:txBody>
      </p:sp>
    </p:spTree>
    <p:extLst>
      <p:ext uri="{BB962C8B-B14F-4D97-AF65-F5344CB8AC3E}">
        <p14:creationId xmlns:p14="http://schemas.microsoft.com/office/powerpoint/2010/main" val="21434520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3D280082-EF74-D698-0782-468EFEBF9338}"/>
              </a:ext>
            </a:extLst>
          </p:cNvPr>
          <p:cNvSpPr>
            <a:spLocks noGrp="1"/>
          </p:cNvSpPr>
          <p:nvPr>
            <p:ph type="ftr" sz="quarter" idx="3"/>
          </p:nvPr>
        </p:nvSpPr>
        <p:spPr/>
        <p:txBody>
          <a:bodyPr/>
          <a:lstStyle/>
          <a:p>
            <a:pPr marL="228600" indent="-228600">
              <a:buFont typeface="+mj-lt"/>
              <a:buAutoNum type="arabicPeriod"/>
            </a:pPr>
            <a:r>
              <a:rPr lang="en-US" dirty="0"/>
              <a:t>Avila L, et al. </a:t>
            </a:r>
            <a:r>
              <a:rPr lang="en-US" i="1" dirty="0"/>
              <a:t>Blood</a:t>
            </a:r>
            <a:r>
              <a:rPr lang="en-US" dirty="0"/>
              <a:t>. 2018;131(24):2712-19. </a:t>
            </a:r>
          </a:p>
          <a:p>
            <a:pPr marL="228600" indent="-228600">
              <a:buFont typeface="+mj-lt"/>
              <a:buAutoNum type="arabicPeriod"/>
            </a:pPr>
            <a:r>
              <a:rPr lang="en-US" dirty="0"/>
              <a:t>Clark H, et al. </a:t>
            </a:r>
            <a:r>
              <a:rPr lang="en-US" i="1" dirty="0"/>
              <a:t>Blood. </a:t>
            </a:r>
            <a:r>
              <a:rPr lang="en-US" dirty="0"/>
              <a:t>2022;139(3):452-60. </a:t>
            </a:r>
          </a:p>
          <a:p>
            <a:pPr marL="228600" indent="-228600">
              <a:buFont typeface="+mj-lt"/>
              <a:buAutoNum type="arabicPeriod"/>
            </a:pPr>
            <a:r>
              <a:rPr lang="en-US" dirty="0" err="1"/>
              <a:t>Jaffray</a:t>
            </a:r>
            <a:r>
              <a:rPr lang="en-US" dirty="0"/>
              <a:t> J et al. </a:t>
            </a:r>
            <a:r>
              <a:rPr lang="en-US" i="1" dirty="0"/>
              <a:t>Blood. </a:t>
            </a:r>
            <a:r>
              <a:rPr lang="en-US" dirty="0"/>
              <a:t>2020;135(3):220-26. </a:t>
            </a:r>
          </a:p>
        </p:txBody>
      </p:sp>
      <p:sp>
        <p:nvSpPr>
          <p:cNvPr id="2" name="Title 1">
            <a:extLst>
              <a:ext uri="{FF2B5EF4-FFF2-40B4-BE49-F238E27FC236}">
                <a16:creationId xmlns:a16="http://schemas.microsoft.com/office/drawing/2014/main" id="{60BA8B95-8A5C-4642-B400-43B0F92793B5}"/>
              </a:ext>
            </a:extLst>
          </p:cNvPr>
          <p:cNvSpPr>
            <a:spLocks noGrp="1"/>
          </p:cNvSpPr>
          <p:nvPr>
            <p:ph type="title"/>
          </p:nvPr>
        </p:nvSpPr>
        <p:spPr/>
        <p:txBody>
          <a:bodyPr/>
          <a:lstStyle/>
          <a:p>
            <a:r>
              <a:rPr lang="en-US" dirty="0"/>
              <a:t>Recurrent VTE in Specific Pediatric  Populations</a:t>
            </a:r>
          </a:p>
        </p:txBody>
      </p:sp>
      <p:sp>
        <p:nvSpPr>
          <p:cNvPr id="4" name="Content Placeholder 3">
            <a:extLst>
              <a:ext uri="{FF2B5EF4-FFF2-40B4-BE49-F238E27FC236}">
                <a16:creationId xmlns:a16="http://schemas.microsoft.com/office/drawing/2014/main" id="{096CBF8D-9E78-F145-9ACD-1B32374A88E4}"/>
              </a:ext>
            </a:extLst>
          </p:cNvPr>
          <p:cNvSpPr>
            <a:spLocks noGrp="1"/>
          </p:cNvSpPr>
          <p:nvPr>
            <p:ph idx="1"/>
          </p:nvPr>
        </p:nvSpPr>
        <p:spPr>
          <a:xfrm>
            <a:off x="609600" y="1258831"/>
            <a:ext cx="10744200" cy="4722477"/>
          </a:xfrm>
        </p:spPr>
        <p:txBody>
          <a:bodyPr/>
          <a:lstStyle/>
          <a:p>
            <a:r>
              <a:rPr lang="en-US" b="1" dirty="0"/>
              <a:t>Catheter-Related VTE</a:t>
            </a:r>
          </a:p>
          <a:p>
            <a:pPr lvl="1"/>
            <a:r>
              <a:rPr lang="en-US" dirty="0"/>
              <a:t>Children with chronic illnesses often require multiple CVCs </a:t>
            </a:r>
          </a:p>
          <a:p>
            <a:pPr lvl="1"/>
            <a:r>
              <a:rPr lang="en-US" dirty="0"/>
              <a:t>Patients with prior CVC-VTE have a high risk of recurrent CVC-VTE</a:t>
            </a:r>
            <a:r>
              <a:rPr lang="en-US" baseline="30000" dirty="0"/>
              <a:t>1–3</a:t>
            </a:r>
          </a:p>
          <a:p>
            <a:pPr lvl="2"/>
            <a:r>
              <a:rPr lang="en-US" b="1" dirty="0">
                <a:solidFill>
                  <a:srgbClr val="FF0000"/>
                </a:solidFill>
              </a:rPr>
              <a:t>27–34.3% </a:t>
            </a:r>
            <a:r>
              <a:rPr lang="en-US" dirty="0"/>
              <a:t>of patients require a new catheter after incident event</a:t>
            </a:r>
            <a:r>
              <a:rPr lang="en-US" baseline="30000" dirty="0"/>
              <a:t>1,2</a:t>
            </a:r>
          </a:p>
          <a:p>
            <a:pPr lvl="2"/>
            <a:r>
              <a:rPr lang="en-US" dirty="0"/>
              <a:t>Thrombophilia is not a strong predictor of recurrent CVC-VTE</a:t>
            </a:r>
            <a:r>
              <a:rPr lang="en-US" baseline="30000" dirty="0"/>
              <a:t>1,2</a:t>
            </a:r>
          </a:p>
          <a:p>
            <a:pPr lvl="2"/>
            <a:r>
              <a:rPr lang="en-US" dirty="0"/>
              <a:t>Younger age</a:t>
            </a:r>
            <a:r>
              <a:rPr lang="en-US" baseline="30000" dirty="0"/>
              <a:t>1</a:t>
            </a:r>
            <a:r>
              <a:rPr lang="en-US" dirty="0"/>
              <a:t>, cardiac disease</a:t>
            </a:r>
            <a:r>
              <a:rPr lang="en-US" baseline="30000" dirty="0"/>
              <a:t>2</a:t>
            </a:r>
            <a:r>
              <a:rPr lang="en-US" dirty="0"/>
              <a:t>, and parenteral nutrition</a:t>
            </a:r>
            <a:r>
              <a:rPr lang="en-US" baseline="30000" dirty="0"/>
              <a:t>2</a:t>
            </a:r>
            <a:r>
              <a:rPr lang="en-US" dirty="0"/>
              <a:t> are additional risk factors</a:t>
            </a:r>
          </a:p>
          <a:p>
            <a:pPr lvl="2"/>
            <a:r>
              <a:rPr lang="en-US" dirty="0"/>
              <a:t>Anticoagulation is associated with a low rate of recurrence</a:t>
            </a:r>
            <a:r>
              <a:rPr lang="en-US" baseline="30000" dirty="0"/>
              <a:t>1,2</a:t>
            </a:r>
          </a:p>
          <a:p>
            <a:pPr lvl="2"/>
            <a:endParaRPr lang="en-US" dirty="0"/>
          </a:p>
          <a:p>
            <a:pPr lvl="2"/>
            <a:endParaRPr lang="en-US" dirty="0"/>
          </a:p>
          <a:p>
            <a:pPr lvl="1"/>
            <a:endParaRPr lang="en-US" dirty="0"/>
          </a:p>
          <a:p>
            <a:pPr lvl="1"/>
            <a:endParaRPr lang="en-US" dirty="0"/>
          </a:p>
          <a:p>
            <a:endParaRPr lang="en-US" dirty="0"/>
          </a:p>
        </p:txBody>
      </p:sp>
      <p:pic>
        <p:nvPicPr>
          <p:cNvPr id="6" name="Picture 5">
            <a:extLst>
              <a:ext uri="{FF2B5EF4-FFF2-40B4-BE49-F238E27FC236}">
                <a16:creationId xmlns:a16="http://schemas.microsoft.com/office/drawing/2014/main" id="{0C26B5AF-527A-0547-9243-E7C95AF5D5BC}"/>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898436" y="4057649"/>
            <a:ext cx="4318928" cy="1905727"/>
          </a:xfrm>
          <a:prstGeom prst="rect">
            <a:avLst/>
          </a:prstGeom>
        </p:spPr>
      </p:pic>
    </p:spTree>
    <p:extLst>
      <p:ext uri="{BB962C8B-B14F-4D97-AF65-F5344CB8AC3E}">
        <p14:creationId xmlns:p14="http://schemas.microsoft.com/office/powerpoint/2010/main" val="980939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DCD4ECF-4F41-4BEB-A4FA-0089E58374CC}"/>
              </a:ext>
            </a:extLst>
          </p:cNvPr>
          <p:cNvSpPr>
            <a:spLocks noGrp="1"/>
          </p:cNvSpPr>
          <p:nvPr>
            <p:ph type="title"/>
          </p:nvPr>
        </p:nvSpPr>
        <p:spPr/>
        <p:txBody>
          <a:bodyPr/>
          <a:lstStyle/>
          <a:p>
            <a:r>
              <a:rPr lang="en-US" dirty="0"/>
              <a:t>Recurrent Pediatric VTE: Summary</a:t>
            </a:r>
          </a:p>
        </p:txBody>
      </p:sp>
      <p:sp>
        <p:nvSpPr>
          <p:cNvPr id="3" name="Content Placeholder 2">
            <a:extLst>
              <a:ext uri="{FF2B5EF4-FFF2-40B4-BE49-F238E27FC236}">
                <a16:creationId xmlns:a16="http://schemas.microsoft.com/office/drawing/2014/main" id="{40A042FC-A23D-497A-9182-221579FD2458}"/>
              </a:ext>
            </a:extLst>
          </p:cNvPr>
          <p:cNvSpPr>
            <a:spLocks noGrp="1"/>
          </p:cNvSpPr>
          <p:nvPr>
            <p:ph idx="1"/>
          </p:nvPr>
        </p:nvSpPr>
        <p:spPr/>
        <p:txBody>
          <a:bodyPr/>
          <a:lstStyle/>
          <a:p>
            <a:r>
              <a:rPr lang="en-US" dirty="0"/>
              <a:t>Rates of recurrent VTE vary widely across studies (</a:t>
            </a:r>
            <a:r>
              <a:rPr lang="en-US" b="1" dirty="0">
                <a:solidFill>
                  <a:srgbClr val="FF0000"/>
                </a:solidFill>
              </a:rPr>
              <a:t>1–34%</a:t>
            </a:r>
            <a:r>
              <a:rPr lang="en-US" dirty="0"/>
              <a:t>)</a:t>
            </a:r>
          </a:p>
          <a:p>
            <a:r>
              <a:rPr lang="en-US" dirty="0"/>
              <a:t>Patients at highest risk include:</a:t>
            </a:r>
          </a:p>
          <a:p>
            <a:pPr lvl="1"/>
            <a:r>
              <a:rPr lang="en-US" dirty="0"/>
              <a:t>Those with prior CVC-VTE who need additional CVC</a:t>
            </a:r>
          </a:p>
          <a:p>
            <a:pPr lvl="1"/>
            <a:r>
              <a:rPr lang="en-US" dirty="0"/>
              <a:t>Those with unprovoked VTE</a:t>
            </a:r>
          </a:p>
          <a:p>
            <a:pPr lvl="1"/>
            <a:r>
              <a:rPr lang="en-US" dirty="0"/>
              <a:t>Those with antiphospholipid antibody syndrome</a:t>
            </a:r>
          </a:p>
          <a:p>
            <a:r>
              <a:rPr lang="en-US" dirty="0"/>
              <a:t>Patients at low risk include:</a:t>
            </a:r>
          </a:p>
          <a:p>
            <a:pPr lvl="1"/>
            <a:r>
              <a:rPr lang="en-US" dirty="0"/>
              <a:t>Those with provoked VTE (without prior VTE, malignancy, or SLE/APS) and with non-occlusive VTE at 6 weeks</a:t>
            </a:r>
            <a:r>
              <a:rPr lang="en-US" baseline="30000" dirty="0"/>
              <a:t>1</a:t>
            </a:r>
            <a:r>
              <a:rPr lang="en-US" dirty="0"/>
              <a:t> </a:t>
            </a:r>
          </a:p>
          <a:p>
            <a:r>
              <a:rPr lang="en-US" dirty="0"/>
              <a:t>Future studies should focus on evaluating safety and efficacy of extended treatment duration for high-risk patients</a:t>
            </a:r>
          </a:p>
          <a:p>
            <a:endParaRPr lang="en-US" dirty="0"/>
          </a:p>
        </p:txBody>
      </p:sp>
      <p:sp>
        <p:nvSpPr>
          <p:cNvPr id="7" name="Footer Placeholder 6">
            <a:extLst>
              <a:ext uri="{FF2B5EF4-FFF2-40B4-BE49-F238E27FC236}">
                <a16:creationId xmlns:a16="http://schemas.microsoft.com/office/drawing/2014/main" id="{9904AEB7-E2B8-8550-A09A-2A76FCA3DF8E}"/>
              </a:ext>
            </a:extLst>
          </p:cNvPr>
          <p:cNvSpPr>
            <a:spLocks noGrp="1"/>
          </p:cNvSpPr>
          <p:nvPr>
            <p:ph type="ftr" sz="quarter" idx="3"/>
          </p:nvPr>
        </p:nvSpPr>
        <p:spPr/>
        <p:txBody>
          <a:bodyPr/>
          <a:lstStyle/>
          <a:p>
            <a:pPr marL="228600" indent="-228600">
              <a:buFont typeface="+mj-lt"/>
              <a:buAutoNum type="arabicPeriod"/>
            </a:pPr>
            <a:r>
              <a:rPr lang="en-US" sz="1200" dirty="0"/>
              <a:t>Goldenberg NA, et al. </a:t>
            </a:r>
            <a:r>
              <a:rPr lang="en-US" sz="1200" i="1" dirty="0">
                <a:latin typeface="Helvetica" pitchFamily="2" charset="0"/>
              </a:rPr>
              <a:t>JAMA. </a:t>
            </a:r>
            <a:r>
              <a:rPr lang="en-US" sz="1200" dirty="0">
                <a:latin typeface="Helvetica" pitchFamily="2" charset="0"/>
              </a:rPr>
              <a:t>2022;327(2):129-137</a:t>
            </a:r>
            <a:r>
              <a:rPr lang="en-US" sz="1200" i="1" dirty="0">
                <a:latin typeface="Helvetica" pitchFamily="2" charset="0"/>
              </a:rPr>
              <a:t>.</a:t>
            </a:r>
            <a:endParaRPr lang="en-US" sz="1200" i="1" dirty="0"/>
          </a:p>
        </p:txBody>
      </p:sp>
    </p:spTree>
    <p:extLst>
      <p:ext uri="{BB962C8B-B14F-4D97-AF65-F5344CB8AC3E}">
        <p14:creationId xmlns:p14="http://schemas.microsoft.com/office/powerpoint/2010/main" val="377545430"/>
      </p:ext>
    </p:extLst>
  </p:cSld>
  <p:clrMapOvr>
    <a:masterClrMapping/>
  </p:clrMapOvr>
</p:sld>
</file>

<file path=ppt/theme/theme1.xml><?xml version="1.0" encoding="utf-8"?>
<a:theme xmlns:a="http://schemas.openxmlformats.org/drawingml/2006/main" name="2020 Peds">
  <a:themeElements>
    <a:clrScheme name="Peds 19">
      <a:dk1>
        <a:srgbClr val="4D4D4D"/>
      </a:dk1>
      <a:lt1>
        <a:srgbClr val="FFFFFF"/>
      </a:lt1>
      <a:dk2>
        <a:srgbClr val="4D4D4D"/>
      </a:dk2>
      <a:lt2>
        <a:srgbClr val="FFFFFF"/>
      </a:lt2>
      <a:accent1>
        <a:srgbClr val="C3472E"/>
      </a:accent1>
      <a:accent2>
        <a:srgbClr val="FDB515"/>
      </a:accent2>
      <a:accent3>
        <a:srgbClr val="35A696"/>
      </a:accent3>
      <a:accent4>
        <a:srgbClr val="416BA9"/>
      </a:accent4>
      <a:accent5>
        <a:srgbClr val="2E4264"/>
      </a:accent5>
      <a:accent6>
        <a:srgbClr val="B1A089"/>
      </a:accent6>
      <a:hlink>
        <a:srgbClr val="416BA9"/>
      </a:hlink>
      <a:folHlink>
        <a:srgbClr val="949494"/>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0 Peds" id="{A1DF081F-D48E-4BA0-A720-C67A62D8180F}" vid="{0C7E4AF1-3218-4C7E-91D3-F85F1B04D7F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2020 Peds</Template>
  <TotalTime>0</TotalTime>
  <Words>1072</Words>
  <Application>Microsoft Office PowerPoint</Application>
  <PresentationFormat>Widescreen</PresentationFormat>
  <Paragraphs>97</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Helvetica</vt:lpstr>
      <vt:lpstr>2020 Peds</vt:lpstr>
      <vt:lpstr>Which Pediatric Patients With Venous Thromboembolism Are at Risk for Recurrence?</vt:lpstr>
      <vt:lpstr>Disclaimer</vt:lpstr>
      <vt:lpstr>Recurrent VTE in Children: Things To Consider</vt:lpstr>
      <vt:lpstr>How Common Is Recurrent VTE in Children?</vt:lpstr>
      <vt:lpstr>Recurrent VTE in Pediatric VTE Trials</vt:lpstr>
      <vt:lpstr>Recurrent VTE in Specific Pediatric Populations</vt:lpstr>
      <vt:lpstr>Recurrent VTE in Specific Pediatric Populations</vt:lpstr>
      <vt:lpstr>Recurrent VTE in Specific Pediatric  Populations</vt:lpstr>
      <vt:lpstr>Recurrent Pediatric VTE: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2022-05-25T20:21:30Z</dcterms:modified>
</cp:coreProperties>
</file>