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0"/>
  </p:notesMasterIdLst>
  <p:sldIdLst>
    <p:sldId id="262" r:id="rId2"/>
    <p:sldId id="256" r:id="rId3"/>
    <p:sldId id="270" r:id="rId4"/>
    <p:sldId id="271" r:id="rId5"/>
    <p:sldId id="269" r:id="rId6"/>
    <p:sldId id="273" r:id="rId7"/>
    <p:sldId id="272"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2" userDrawn="1">
          <p15:clr>
            <a:srgbClr val="A4A3A4"/>
          </p15:clr>
        </p15:guide>
        <p15:guide id="2" pos="3816" userDrawn="1">
          <p15:clr>
            <a:srgbClr val="A4A3A4"/>
          </p15:clr>
        </p15:guide>
        <p15:guide id="3" pos="28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EDEDE"/>
    <a:srgbClr val="EAEAEA"/>
    <a:srgbClr val="F0F0F0"/>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19" autoAdjust="0"/>
    <p:restoredTop sz="95166" autoAdjust="0"/>
  </p:normalViewPr>
  <p:slideViewPr>
    <p:cSldViewPr snapToGrid="0">
      <p:cViewPr varScale="1">
        <p:scale>
          <a:sx n="109" d="100"/>
          <a:sy n="109" d="100"/>
        </p:scale>
        <p:origin x="828" y="96"/>
      </p:cViewPr>
      <p:guideLst>
        <p:guide orient="horz" pos="1032"/>
        <p:guide pos="3816"/>
        <p:guide pos="28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0BD12C-6592-492D-A353-2883E576600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47E466E3-72F0-4DAF-9D2E-0608F05FC144}">
      <dgm:prSet/>
      <dgm:spPr/>
      <dgm:t>
        <a:bodyPr/>
        <a:lstStyle/>
        <a:p>
          <a:r>
            <a:rPr lang="en-US"/>
            <a:t>Children with thrombophilia</a:t>
          </a:r>
          <a:r>
            <a:rPr lang="en-US" baseline="30000"/>
            <a:t>1</a:t>
          </a:r>
          <a:r>
            <a:rPr lang="en-US"/>
            <a:t> </a:t>
          </a:r>
        </a:p>
      </dgm:t>
    </dgm:pt>
    <dgm:pt modelId="{9E84CEE3-7560-436A-B01F-D7C623FD5CE7}" type="parTrans" cxnId="{1EA679F0-0D6A-46F1-A98D-FDFE19555117}">
      <dgm:prSet/>
      <dgm:spPr/>
      <dgm:t>
        <a:bodyPr/>
        <a:lstStyle/>
        <a:p>
          <a:endParaRPr lang="en-US"/>
        </a:p>
      </dgm:t>
    </dgm:pt>
    <dgm:pt modelId="{74FFE179-52C2-46A4-9AE5-A2E4273256A6}" type="sibTrans" cxnId="{1EA679F0-0D6A-46F1-A98D-FDFE19555117}">
      <dgm:prSet/>
      <dgm:spPr/>
      <dgm:t>
        <a:bodyPr/>
        <a:lstStyle/>
        <a:p>
          <a:endParaRPr lang="en-US"/>
        </a:p>
      </dgm:t>
    </dgm:pt>
    <dgm:pt modelId="{AE8FC5F3-0DFA-4B99-86C5-8A13DCD16941}">
      <dgm:prSet/>
      <dgm:spPr/>
      <dgm:t>
        <a:bodyPr/>
        <a:lstStyle/>
        <a:p>
          <a:r>
            <a:rPr lang="en-US" dirty="0"/>
            <a:t>301 children with a history of VTE and FV Leiden, elevated lipoprotein a, prothrombin gene mutation, PC deficiency, PS deficiency or AT deficiency</a:t>
          </a:r>
        </a:p>
      </dgm:t>
    </dgm:pt>
    <dgm:pt modelId="{D82E1A4E-D52F-4E58-963B-D6EE32E976C4}" type="parTrans" cxnId="{624D70B1-8444-450F-B790-96A0A386D423}">
      <dgm:prSet/>
      <dgm:spPr/>
      <dgm:t>
        <a:bodyPr/>
        <a:lstStyle/>
        <a:p>
          <a:endParaRPr lang="en-US"/>
        </a:p>
      </dgm:t>
    </dgm:pt>
    <dgm:pt modelId="{B88C3A0D-A149-4E2E-B775-9A5CD4D4576C}" type="sibTrans" cxnId="{624D70B1-8444-450F-B790-96A0A386D423}">
      <dgm:prSet/>
      <dgm:spPr/>
      <dgm:t>
        <a:bodyPr/>
        <a:lstStyle/>
        <a:p>
          <a:endParaRPr lang="en-US"/>
        </a:p>
      </dgm:t>
    </dgm:pt>
    <dgm:pt modelId="{1F148CC5-15BE-4764-B624-4975FAB7DB42}">
      <dgm:prSet/>
      <dgm:spPr/>
      <dgm:t>
        <a:bodyPr/>
        <a:lstStyle/>
        <a:p>
          <a:r>
            <a:rPr lang="en-US" b="1" dirty="0">
              <a:solidFill>
                <a:srgbClr val="000000"/>
              </a:solidFill>
            </a:rPr>
            <a:t>21% of patients </a:t>
          </a:r>
          <a:r>
            <a:rPr lang="en-US" dirty="0"/>
            <a:t>(median time 3.5 years) after stopping anticoagulation</a:t>
          </a:r>
        </a:p>
      </dgm:t>
    </dgm:pt>
    <dgm:pt modelId="{16D6F5D9-A5FB-4445-ADAF-1AEE79822498}" type="parTrans" cxnId="{1623B92C-4849-405D-B6C1-B6EAE3B758A8}">
      <dgm:prSet/>
      <dgm:spPr/>
      <dgm:t>
        <a:bodyPr/>
        <a:lstStyle/>
        <a:p>
          <a:endParaRPr lang="en-US"/>
        </a:p>
      </dgm:t>
    </dgm:pt>
    <dgm:pt modelId="{8CFEA9FC-B8AC-4165-A091-CA6A58C56326}" type="sibTrans" cxnId="{1623B92C-4849-405D-B6C1-B6EAE3B758A8}">
      <dgm:prSet/>
      <dgm:spPr/>
      <dgm:t>
        <a:bodyPr/>
        <a:lstStyle/>
        <a:p>
          <a:endParaRPr lang="en-US"/>
        </a:p>
      </dgm:t>
    </dgm:pt>
    <dgm:pt modelId="{5CCD233B-5C9F-4C64-8943-4B0BC83C6943}">
      <dgm:prSet/>
      <dgm:spPr/>
      <dgm:t>
        <a:bodyPr/>
        <a:lstStyle/>
        <a:p>
          <a:r>
            <a:rPr lang="en-US" dirty="0"/>
            <a:t>Worse with combined defects </a:t>
          </a:r>
          <a:r>
            <a:rPr lang="en-US" dirty="0">
              <a:sym typeface="Wingdings" panose="05000000000000000000" pitchFamily="2" charset="2"/>
            </a:rPr>
            <a:t> </a:t>
          </a:r>
          <a:r>
            <a:rPr lang="en-US" dirty="0"/>
            <a:t>48%</a:t>
          </a:r>
        </a:p>
      </dgm:t>
    </dgm:pt>
    <dgm:pt modelId="{B63BCFD6-B298-4ED9-A881-A0A7F62106C8}" type="parTrans" cxnId="{B5E11E6F-EF57-46B2-B965-ED13D7DDEC2C}">
      <dgm:prSet/>
      <dgm:spPr/>
      <dgm:t>
        <a:bodyPr/>
        <a:lstStyle/>
        <a:p>
          <a:endParaRPr lang="en-US"/>
        </a:p>
      </dgm:t>
    </dgm:pt>
    <dgm:pt modelId="{96CB7824-BE0F-42D3-B720-A91582D95764}" type="sibTrans" cxnId="{B5E11E6F-EF57-46B2-B965-ED13D7DDEC2C}">
      <dgm:prSet/>
      <dgm:spPr/>
      <dgm:t>
        <a:bodyPr/>
        <a:lstStyle/>
        <a:p>
          <a:endParaRPr lang="en-US"/>
        </a:p>
      </dgm:t>
    </dgm:pt>
    <dgm:pt modelId="{C1CDF5AD-083C-40DE-8E48-95A19FCF48C8}">
      <dgm:prSet/>
      <dgm:spPr/>
      <dgm:t>
        <a:bodyPr/>
        <a:lstStyle/>
        <a:p>
          <a:r>
            <a:rPr lang="en-US" dirty="0"/>
            <a:t>Children with a CVC-VTE and new CVC</a:t>
          </a:r>
          <a:r>
            <a:rPr lang="en-US" baseline="30000" dirty="0"/>
            <a:t>2</a:t>
          </a:r>
          <a:endParaRPr lang="en-US" dirty="0"/>
        </a:p>
      </dgm:t>
    </dgm:pt>
    <dgm:pt modelId="{EA425D6C-87AE-4159-A657-214843F5FB52}" type="parTrans" cxnId="{64380D4A-8D58-483F-9880-5FE19F4FD0D0}">
      <dgm:prSet/>
      <dgm:spPr/>
      <dgm:t>
        <a:bodyPr/>
        <a:lstStyle/>
        <a:p>
          <a:endParaRPr lang="en-US"/>
        </a:p>
      </dgm:t>
    </dgm:pt>
    <dgm:pt modelId="{F452EBF1-0D4A-491E-BAD5-0E9C18C2FC4B}" type="sibTrans" cxnId="{64380D4A-8D58-483F-9880-5FE19F4FD0D0}">
      <dgm:prSet/>
      <dgm:spPr/>
      <dgm:t>
        <a:bodyPr/>
        <a:lstStyle/>
        <a:p>
          <a:endParaRPr lang="en-US"/>
        </a:p>
      </dgm:t>
    </dgm:pt>
    <dgm:pt modelId="{2D28038F-54DB-4FC9-ADDB-84801D3DDF4F}">
      <dgm:prSet/>
      <dgm:spPr/>
      <dgm:t>
        <a:bodyPr/>
        <a:lstStyle/>
        <a:p>
          <a:r>
            <a:rPr lang="en-US" dirty="0"/>
            <a:t>432 children with a history of CVC-associated VTE: </a:t>
          </a:r>
          <a:r>
            <a:rPr lang="en-US" b="1" dirty="0">
              <a:solidFill>
                <a:srgbClr val="000000"/>
              </a:solidFill>
            </a:rPr>
            <a:t>50% had a recurrence</a:t>
          </a:r>
          <a:endParaRPr lang="en-US" dirty="0">
            <a:solidFill>
              <a:srgbClr val="000000"/>
            </a:solidFill>
          </a:endParaRPr>
        </a:p>
      </dgm:t>
    </dgm:pt>
    <dgm:pt modelId="{44E75ED8-C152-4BB6-95A0-F266FBDF39E9}" type="parTrans" cxnId="{55F365EF-856F-4274-B548-BB862688FAF8}">
      <dgm:prSet/>
      <dgm:spPr/>
      <dgm:t>
        <a:bodyPr/>
        <a:lstStyle/>
        <a:p>
          <a:endParaRPr lang="en-US"/>
        </a:p>
      </dgm:t>
    </dgm:pt>
    <dgm:pt modelId="{BB817F1A-90E7-464D-9F35-741C576CCFD1}" type="sibTrans" cxnId="{55F365EF-856F-4274-B548-BB862688FAF8}">
      <dgm:prSet/>
      <dgm:spPr/>
      <dgm:t>
        <a:bodyPr/>
        <a:lstStyle/>
        <a:p>
          <a:endParaRPr lang="en-US"/>
        </a:p>
      </dgm:t>
    </dgm:pt>
    <dgm:pt modelId="{DD10FFB4-F293-7342-8F3E-0D142A826F29}">
      <dgm:prSet/>
      <dgm:spPr/>
      <dgm:t>
        <a:bodyPr/>
        <a:lstStyle/>
        <a:p>
          <a:r>
            <a:rPr lang="en-US" dirty="0"/>
            <a:t>Children with sickle cell disease</a:t>
          </a:r>
          <a:r>
            <a:rPr lang="en-US" baseline="30000" dirty="0"/>
            <a:t>3</a:t>
          </a:r>
          <a:endParaRPr lang="en-US" dirty="0"/>
        </a:p>
      </dgm:t>
    </dgm:pt>
    <dgm:pt modelId="{BA7385FE-B514-044E-AEC2-E5FA48C2E159}" type="sibTrans" cxnId="{8840B9CF-EB7F-3042-92C3-1636F85D86C3}">
      <dgm:prSet/>
      <dgm:spPr/>
      <dgm:t>
        <a:bodyPr/>
        <a:lstStyle/>
        <a:p>
          <a:endParaRPr lang="en-US"/>
        </a:p>
      </dgm:t>
    </dgm:pt>
    <dgm:pt modelId="{C54868FD-2EEE-E24E-A47C-C50A1C0D4BF4}" type="parTrans" cxnId="{8840B9CF-EB7F-3042-92C3-1636F85D86C3}">
      <dgm:prSet/>
      <dgm:spPr/>
      <dgm:t>
        <a:bodyPr/>
        <a:lstStyle/>
        <a:p>
          <a:endParaRPr lang="en-US"/>
        </a:p>
      </dgm:t>
    </dgm:pt>
    <dgm:pt modelId="{328C7638-31BF-5344-A851-45544A5443B9}">
      <dgm:prSet/>
      <dgm:spPr/>
      <dgm:t>
        <a:bodyPr/>
        <a:lstStyle/>
        <a:p>
          <a:r>
            <a:rPr lang="en-US" dirty="0"/>
            <a:t>119 children with SCD and VTE: </a:t>
          </a:r>
          <a:r>
            <a:rPr lang="en-US" b="1" dirty="0">
              <a:solidFill>
                <a:srgbClr val="000000"/>
              </a:solidFill>
            </a:rPr>
            <a:t>8% had recurrence at 1 year </a:t>
          </a:r>
          <a:r>
            <a:rPr lang="en-US" dirty="0"/>
            <a:t>and </a:t>
          </a:r>
          <a:r>
            <a:rPr lang="en-US" b="1" dirty="0">
              <a:solidFill>
                <a:srgbClr val="000000"/>
              </a:solidFill>
            </a:rPr>
            <a:t>21% at 5 years </a:t>
          </a:r>
          <a:r>
            <a:rPr lang="en-US" dirty="0"/>
            <a:t>from the index case</a:t>
          </a:r>
        </a:p>
      </dgm:t>
    </dgm:pt>
    <dgm:pt modelId="{EE2ED060-A71E-6847-9408-3597E6EEA347}" type="parTrans" cxnId="{865CBCCB-5F08-6C43-81FF-A5C5C1A7F836}">
      <dgm:prSet/>
      <dgm:spPr/>
      <dgm:t>
        <a:bodyPr/>
        <a:lstStyle/>
        <a:p>
          <a:endParaRPr lang="en-US"/>
        </a:p>
      </dgm:t>
    </dgm:pt>
    <dgm:pt modelId="{C5E7D01E-28DB-CC41-9DAB-AB1A6A96FE93}" type="sibTrans" cxnId="{865CBCCB-5F08-6C43-81FF-A5C5C1A7F836}">
      <dgm:prSet/>
      <dgm:spPr/>
      <dgm:t>
        <a:bodyPr/>
        <a:lstStyle/>
        <a:p>
          <a:endParaRPr lang="en-US"/>
        </a:p>
      </dgm:t>
    </dgm:pt>
    <dgm:pt modelId="{E0EB6606-DB4F-2640-AD5D-7ADE6605B1CF}" type="pres">
      <dgm:prSet presAssocID="{650BD12C-6592-492D-A353-2883E576600B}" presName="linear" presStyleCnt="0">
        <dgm:presLayoutVars>
          <dgm:dir/>
          <dgm:animLvl val="lvl"/>
          <dgm:resizeHandles val="exact"/>
        </dgm:presLayoutVars>
      </dgm:prSet>
      <dgm:spPr/>
    </dgm:pt>
    <dgm:pt modelId="{C68BB8A0-9CB8-D347-B543-37C6E759F0DE}" type="pres">
      <dgm:prSet presAssocID="{47E466E3-72F0-4DAF-9D2E-0608F05FC144}" presName="parentLin" presStyleCnt="0"/>
      <dgm:spPr/>
    </dgm:pt>
    <dgm:pt modelId="{AB0E25CE-68F0-BA4B-B898-ED1D5A565E92}" type="pres">
      <dgm:prSet presAssocID="{47E466E3-72F0-4DAF-9D2E-0608F05FC144}" presName="parentLeftMargin" presStyleLbl="node1" presStyleIdx="0" presStyleCnt="3"/>
      <dgm:spPr/>
    </dgm:pt>
    <dgm:pt modelId="{1BD6770E-6D4C-A342-BE58-4988AA2AF3DF}" type="pres">
      <dgm:prSet presAssocID="{47E466E3-72F0-4DAF-9D2E-0608F05FC144}" presName="parentText" presStyleLbl="node1" presStyleIdx="0" presStyleCnt="3">
        <dgm:presLayoutVars>
          <dgm:chMax val="0"/>
          <dgm:bulletEnabled val="1"/>
        </dgm:presLayoutVars>
      </dgm:prSet>
      <dgm:spPr/>
    </dgm:pt>
    <dgm:pt modelId="{09B1CF05-C70D-504F-BAD4-3BA4F877ABC5}" type="pres">
      <dgm:prSet presAssocID="{47E466E3-72F0-4DAF-9D2E-0608F05FC144}" presName="negativeSpace" presStyleCnt="0"/>
      <dgm:spPr/>
    </dgm:pt>
    <dgm:pt modelId="{F3949339-8B0A-7A40-8C33-AE806CB19CB1}" type="pres">
      <dgm:prSet presAssocID="{47E466E3-72F0-4DAF-9D2E-0608F05FC144}" presName="childText" presStyleLbl="conFgAcc1" presStyleIdx="0" presStyleCnt="3">
        <dgm:presLayoutVars>
          <dgm:bulletEnabled val="1"/>
        </dgm:presLayoutVars>
      </dgm:prSet>
      <dgm:spPr/>
    </dgm:pt>
    <dgm:pt modelId="{775DD963-681A-3142-A887-B0AA5F23135B}" type="pres">
      <dgm:prSet presAssocID="{74FFE179-52C2-46A4-9AE5-A2E4273256A6}" presName="spaceBetweenRectangles" presStyleCnt="0"/>
      <dgm:spPr/>
    </dgm:pt>
    <dgm:pt modelId="{AA344113-4F64-304F-8B38-DEE68E82EF78}" type="pres">
      <dgm:prSet presAssocID="{C1CDF5AD-083C-40DE-8E48-95A19FCF48C8}" presName="parentLin" presStyleCnt="0"/>
      <dgm:spPr/>
    </dgm:pt>
    <dgm:pt modelId="{DA78E7A7-B45F-CF4A-9450-5A2A0483AEC1}" type="pres">
      <dgm:prSet presAssocID="{C1CDF5AD-083C-40DE-8E48-95A19FCF48C8}" presName="parentLeftMargin" presStyleLbl="node1" presStyleIdx="0" presStyleCnt="3"/>
      <dgm:spPr/>
    </dgm:pt>
    <dgm:pt modelId="{14D2012A-460D-6341-9E6E-78EED56C014A}" type="pres">
      <dgm:prSet presAssocID="{C1CDF5AD-083C-40DE-8E48-95A19FCF48C8}" presName="parentText" presStyleLbl="node1" presStyleIdx="1" presStyleCnt="3">
        <dgm:presLayoutVars>
          <dgm:chMax val="0"/>
          <dgm:bulletEnabled val="1"/>
        </dgm:presLayoutVars>
      </dgm:prSet>
      <dgm:spPr/>
    </dgm:pt>
    <dgm:pt modelId="{0C5F6A16-8E14-E045-BC55-357954905CC4}" type="pres">
      <dgm:prSet presAssocID="{C1CDF5AD-083C-40DE-8E48-95A19FCF48C8}" presName="negativeSpace" presStyleCnt="0"/>
      <dgm:spPr/>
    </dgm:pt>
    <dgm:pt modelId="{4B527D2E-11CB-2540-AB84-D4A7747D53BA}" type="pres">
      <dgm:prSet presAssocID="{C1CDF5AD-083C-40DE-8E48-95A19FCF48C8}" presName="childText" presStyleLbl="conFgAcc1" presStyleIdx="1" presStyleCnt="3">
        <dgm:presLayoutVars>
          <dgm:bulletEnabled val="1"/>
        </dgm:presLayoutVars>
      </dgm:prSet>
      <dgm:spPr/>
    </dgm:pt>
    <dgm:pt modelId="{116F2F7C-9481-6245-82E5-7A9F551371B4}" type="pres">
      <dgm:prSet presAssocID="{F452EBF1-0D4A-491E-BAD5-0E9C18C2FC4B}" presName="spaceBetweenRectangles" presStyleCnt="0"/>
      <dgm:spPr/>
    </dgm:pt>
    <dgm:pt modelId="{98B2A060-7EB4-B54F-A032-2254A220E1BA}" type="pres">
      <dgm:prSet presAssocID="{DD10FFB4-F293-7342-8F3E-0D142A826F29}" presName="parentLin" presStyleCnt="0"/>
      <dgm:spPr/>
    </dgm:pt>
    <dgm:pt modelId="{8146FBAF-771F-E24B-B4D1-69E2751C4582}" type="pres">
      <dgm:prSet presAssocID="{DD10FFB4-F293-7342-8F3E-0D142A826F29}" presName="parentLeftMargin" presStyleLbl="node1" presStyleIdx="1" presStyleCnt="3"/>
      <dgm:spPr/>
    </dgm:pt>
    <dgm:pt modelId="{E22B1710-B215-9F40-AD62-B60923FE4351}" type="pres">
      <dgm:prSet presAssocID="{DD10FFB4-F293-7342-8F3E-0D142A826F29}" presName="parentText" presStyleLbl="node1" presStyleIdx="2" presStyleCnt="3">
        <dgm:presLayoutVars>
          <dgm:chMax val="0"/>
          <dgm:bulletEnabled val="1"/>
        </dgm:presLayoutVars>
      </dgm:prSet>
      <dgm:spPr/>
    </dgm:pt>
    <dgm:pt modelId="{0AD021C1-34A9-9340-B321-1D456CC006E5}" type="pres">
      <dgm:prSet presAssocID="{DD10FFB4-F293-7342-8F3E-0D142A826F29}" presName="negativeSpace" presStyleCnt="0"/>
      <dgm:spPr/>
    </dgm:pt>
    <dgm:pt modelId="{018DFC9C-6C63-AA46-8DE2-FA3513DE3E5E}" type="pres">
      <dgm:prSet presAssocID="{DD10FFB4-F293-7342-8F3E-0D142A826F29}" presName="childText" presStyleLbl="conFgAcc1" presStyleIdx="2" presStyleCnt="3">
        <dgm:presLayoutVars>
          <dgm:bulletEnabled val="1"/>
        </dgm:presLayoutVars>
      </dgm:prSet>
      <dgm:spPr/>
    </dgm:pt>
  </dgm:ptLst>
  <dgm:cxnLst>
    <dgm:cxn modelId="{D50CDE03-3207-8843-B2CB-61A5756D147E}" type="presOf" srcId="{DD10FFB4-F293-7342-8F3E-0D142A826F29}" destId="{8146FBAF-771F-E24B-B4D1-69E2751C4582}" srcOrd="0" destOrd="0" presId="urn:microsoft.com/office/officeart/2005/8/layout/list1"/>
    <dgm:cxn modelId="{DD9C3826-3CEB-E847-8E68-22C773B56C97}" type="presOf" srcId="{650BD12C-6592-492D-A353-2883E576600B}" destId="{E0EB6606-DB4F-2640-AD5D-7ADE6605B1CF}" srcOrd="0" destOrd="0" presId="urn:microsoft.com/office/officeart/2005/8/layout/list1"/>
    <dgm:cxn modelId="{1623B92C-4849-405D-B6C1-B6EAE3B758A8}" srcId="{47E466E3-72F0-4DAF-9D2E-0608F05FC144}" destId="{1F148CC5-15BE-4764-B624-4975FAB7DB42}" srcOrd="1" destOrd="0" parTransId="{16D6F5D9-A5FB-4445-ADAF-1AEE79822498}" sibTransId="{8CFEA9FC-B8AC-4165-A091-CA6A58C56326}"/>
    <dgm:cxn modelId="{166F5E37-E914-4041-A7C4-BEB822D07246}" type="presOf" srcId="{1F148CC5-15BE-4764-B624-4975FAB7DB42}" destId="{F3949339-8B0A-7A40-8C33-AE806CB19CB1}" srcOrd="0" destOrd="1" presId="urn:microsoft.com/office/officeart/2005/8/layout/list1"/>
    <dgm:cxn modelId="{214F305E-B812-2548-9520-739116BE4B9C}" type="presOf" srcId="{2D28038F-54DB-4FC9-ADDB-84801D3DDF4F}" destId="{4B527D2E-11CB-2540-AB84-D4A7747D53BA}" srcOrd="0" destOrd="0" presId="urn:microsoft.com/office/officeart/2005/8/layout/list1"/>
    <dgm:cxn modelId="{A1A61B60-7009-2A49-A225-772E39E5B263}" type="presOf" srcId="{47E466E3-72F0-4DAF-9D2E-0608F05FC144}" destId="{AB0E25CE-68F0-BA4B-B898-ED1D5A565E92}" srcOrd="0" destOrd="0" presId="urn:microsoft.com/office/officeart/2005/8/layout/list1"/>
    <dgm:cxn modelId="{DE65C260-BAA6-AB4B-ADC4-B359D62EED27}" type="presOf" srcId="{C1CDF5AD-083C-40DE-8E48-95A19FCF48C8}" destId="{14D2012A-460D-6341-9E6E-78EED56C014A}" srcOrd="1" destOrd="0" presId="urn:microsoft.com/office/officeart/2005/8/layout/list1"/>
    <dgm:cxn modelId="{64380D4A-8D58-483F-9880-5FE19F4FD0D0}" srcId="{650BD12C-6592-492D-A353-2883E576600B}" destId="{C1CDF5AD-083C-40DE-8E48-95A19FCF48C8}" srcOrd="1" destOrd="0" parTransId="{EA425D6C-87AE-4159-A657-214843F5FB52}" sibTransId="{F452EBF1-0D4A-491E-BAD5-0E9C18C2FC4B}"/>
    <dgm:cxn modelId="{B5E11E6F-EF57-46B2-B965-ED13D7DDEC2C}" srcId="{47E466E3-72F0-4DAF-9D2E-0608F05FC144}" destId="{5CCD233B-5C9F-4C64-8943-4B0BC83C6943}" srcOrd="2" destOrd="0" parTransId="{B63BCFD6-B298-4ED9-A881-A0A7F62106C8}" sibTransId="{96CB7824-BE0F-42D3-B720-A91582D95764}"/>
    <dgm:cxn modelId="{43C7C773-15AF-FA46-8D76-02E31FD529C3}" type="presOf" srcId="{DD10FFB4-F293-7342-8F3E-0D142A826F29}" destId="{E22B1710-B215-9F40-AD62-B60923FE4351}" srcOrd="1" destOrd="0" presId="urn:microsoft.com/office/officeart/2005/8/layout/list1"/>
    <dgm:cxn modelId="{724DF180-7998-ED45-8ED8-64CEFC59271E}" type="presOf" srcId="{47E466E3-72F0-4DAF-9D2E-0608F05FC144}" destId="{1BD6770E-6D4C-A342-BE58-4988AA2AF3DF}" srcOrd="1" destOrd="0" presId="urn:microsoft.com/office/officeart/2005/8/layout/list1"/>
    <dgm:cxn modelId="{B6C1719F-31F0-2E4F-8BDB-95C96E5B2C48}" type="presOf" srcId="{5CCD233B-5C9F-4C64-8943-4B0BC83C6943}" destId="{F3949339-8B0A-7A40-8C33-AE806CB19CB1}" srcOrd="0" destOrd="2" presId="urn:microsoft.com/office/officeart/2005/8/layout/list1"/>
    <dgm:cxn modelId="{624D70B1-8444-450F-B790-96A0A386D423}" srcId="{47E466E3-72F0-4DAF-9D2E-0608F05FC144}" destId="{AE8FC5F3-0DFA-4B99-86C5-8A13DCD16941}" srcOrd="0" destOrd="0" parTransId="{D82E1A4E-D52F-4E58-963B-D6EE32E976C4}" sibTransId="{B88C3A0D-A149-4E2E-B775-9A5CD4D4576C}"/>
    <dgm:cxn modelId="{FBA0AAC2-B82C-A44E-B4E0-645352AA6383}" type="presOf" srcId="{AE8FC5F3-0DFA-4B99-86C5-8A13DCD16941}" destId="{F3949339-8B0A-7A40-8C33-AE806CB19CB1}" srcOrd="0" destOrd="0" presId="urn:microsoft.com/office/officeart/2005/8/layout/list1"/>
    <dgm:cxn modelId="{2F5793C6-F46E-E149-B2CF-A0E81AD88A0F}" type="presOf" srcId="{C1CDF5AD-083C-40DE-8E48-95A19FCF48C8}" destId="{DA78E7A7-B45F-CF4A-9450-5A2A0483AEC1}" srcOrd="0" destOrd="0" presId="urn:microsoft.com/office/officeart/2005/8/layout/list1"/>
    <dgm:cxn modelId="{865CBCCB-5F08-6C43-81FF-A5C5C1A7F836}" srcId="{DD10FFB4-F293-7342-8F3E-0D142A826F29}" destId="{328C7638-31BF-5344-A851-45544A5443B9}" srcOrd="0" destOrd="0" parTransId="{EE2ED060-A71E-6847-9408-3597E6EEA347}" sibTransId="{C5E7D01E-28DB-CC41-9DAB-AB1A6A96FE93}"/>
    <dgm:cxn modelId="{8840B9CF-EB7F-3042-92C3-1636F85D86C3}" srcId="{650BD12C-6592-492D-A353-2883E576600B}" destId="{DD10FFB4-F293-7342-8F3E-0D142A826F29}" srcOrd="2" destOrd="0" parTransId="{C54868FD-2EEE-E24E-A47C-C50A1C0D4BF4}" sibTransId="{BA7385FE-B514-044E-AEC2-E5FA48C2E159}"/>
    <dgm:cxn modelId="{37C4D9D6-0565-CD4E-9864-0CC61C9E435F}" type="presOf" srcId="{328C7638-31BF-5344-A851-45544A5443B9}" destId="{018DFC9C-6C63-AA46-8DE2-FA3513DE3E5E}" srcOrd="0" destOrd="0" presId="urn:microsoft.com/office/officeart/2005/8/layout/list1"/>
    <dgm:cxn modelId="{55F365EF-856F-4274-B548-BB862688FAF8}" srcId="{C1CDF5AD-083C-40DE-8E48-95A19FCF48C8}" destId="{2D28038F-54DB-4FC9-ADDB-84801D3DDF4F}" srcOrd="0" destOrd="0" parTransId="{44E75ED8-C152-4BB6-95A0-F266FBDF39E9}" sibTransId="{BB817F1A-90E7-464D-9F35-741C576CCFD1}"/>
    <dgm:cxn modelId="{1EA679F0-0D6A-46F1-A98D-FDFE19555117}" srcId="{650BD12C-6592-492D-A353-2883E576600B}" destId="{47E466E3-72F0-4DAF-9D2E-0608F05FC144}" srcOrd="0" destOrd="0" parTransId="{9E84CEE3-7560-436A-B01F-D7C623FD5CE7}" sibTransId="{74FFE179-52C2-46A4-9AE5-A2E4273256A6}"/>
    <dgm:cxn modelId="{4E6B53BE-509D-6649-92F3-48D4DDFDFC77}" type="presParOf" srcId="{E0EB6606-DB4F-2640-AD5D-7ADE6605B1CF}" destId="{C68BB8A0-9CB8-D347-B543-37C6E759F0DE}" srcOrd="0" destOrd="0" presId="urn:microsoft.com/office/officeart/2005/8/layout/list1"/>
    <dgm:cxn modelId="{9C946A97-E16C-714F-A52A-A40F16AE8BB0}" type="presParOf" srcId="{C68BB8A0-9CB8-D347-B543-37C6E759F0DE}" destId="{AB0E25CE-68F0-BA4B-B898-ED1D5A565E92}" srcOrd="0" destOrd="0" presId="urn:microsoft.com/office/officeart/2005/8/layout/list1"/>
    <dgm:cxn modelId="{EFAF70EB-555A-024D-9C19-AA23837528C4}" type="presParOf" srcId="{C68BB8A0-9CB8-D347-B543-37C6E759F0DE}" destId="{1BD6770E-6D4C-A342-BE58-4988AA2AF3DF}" srcOrd="1" destOrd="0" presId="urn:microsoft.com/office/officeart/2005/8/layout/list1"/>
    <dgm:cxn modelId="{105B763A-71E0-5642-A305-6EFF65BCD0B6}" type="presParOf" srcId="{E0EB6606-DB4F-2640-AD5D-7ADE6605B1CF}" destId="{09B1CF05-C70D-504F-BAD4-3BA4F877ABC5}" srcOrd="1" destOrd="0" presId="urn:microsoft.com/office/officeart/2005/8/layout/list1"/>
    <dgm:cxn modelId="{0A92547C-C000-6348-8BE2-A5F98A6CEC18}" type="presParOf" srcId="{E0EB6606-DB4F-2640-AD5D-7ADE6605B1CF}" destId="{F3949339-8B0A-7A40-8C33-AE806CB19CB1}" srcOrd="2" destOrd="0" presId="urn:microsoft.com/office/officeart/2005/8/layout/list1"/>
    <dgm:cxn modelId="{DE6B3DD4-1816-E340-BE92-A93453D814CC}" type="presParOf" srcId="{E0EB6606-DB4F-2640-AD5D-7ADE6605B1CF}" destId="{775DD963-681A-3142-A887-B0AA5F23135B}" srcOrd="3" destOrd="0" presId="urn:microsoft.com/office/officeart/2005/8/layout/list1"/>
    <dgm:cxn modelId="{9CA9D7AD-19E2-8E45-B62A-97949359E1BF}" type="presParOf" srcId="{E0EB6606-DB4F-2640-AD5D-7ADE6605B1CF}" destId="{AA344113-4F64-304F-8B38-DEE68E82EF78}" srcOrd="4" destOrd="0" presId="urn:microsoft.com/office/officeart/2005/8/layout/list1"/>
    <dgm:cxn modelId="{2BBB12CB-1E53-244E-8CA4-7CDCF5C51DE4}" type="presParOf" srcId="{AA344113-4F64-304F-8B38-DEE68E82EF78}" destId="{DA78E7A7-B45F-CF4A-9450-5A2A0483AEC1}" srcOrd="0" destOrd="0" presId="urn:microsoft.com/office/officeart/2005/8/layout/list1"/>
    <dgm:cxn modelId="{B2FF1082-7FA0-A143-8C67-79F0D7DF33C5}" type="presParOf" srcId="{AA344113-4F64-304F-8B38-DEE68E82EF78}" destId="{14D2012A-460D-6341-9E6E-78EED56C014A}" srcOrd="1" destOrd="0" presId="urn:microsoft.com/office/officeart/2005/8/layout/list1"/>
    <dgm:cxn modelId="{97CB36DE-ACAD-B043-ACE7-ED05AFF8C785}" type="presParOf" srcId="{E0EB6606-DB4F-2640-AD5D-7ADE6605B1CF}" destId="{0C5F6A16-8E14-E045-BC55-357954905CC4}" srcOrd="5" destOrd="0" presId="urn:microsoft.com/office/officeart/2005/8/layout/list1"/>
    <dgm:cxn modelId="{0AAD12F2-2B97-B44E-8420-4C025436A4F5}" type="presParOf" srcId="{E0EB6606-DB4F-2640-AD5D-7ADE6605B1CF}" destId="{4B527D2E-11CB-2540-AB84-D4A7747D53BA}" srcOrd="6" destOrd="0" presId="urn:microsoft.com/office/officeart/2005/8/layout/list1"/>
    <dgm:cxn modelId="{11F3EB8C-6043-DB43-A3D7-A8D29B5FDE9C}" type="presParOf" srcId="{E0EB6606-DB4F-2640-AD5D-7ADE6605B1CF}" destId="{116F2F7C-9481-6245-82E5-7A9F551371B4}" srcOrd="7" destOrd="0" presId="urn:microsoft.com/office/officeart/2005/8/layout/list1"/>
    <dgm:cxn modelId="{F47EB035-D797-B046-A205-EF7A6E906439}" type="presParOf" srcId="{E0EB6606-DB4F-2640-AD5D-7ADE6605B1CF}" destId="{98B2A060-7EB4-B54F-A032-2254A220E1BA}" srcOrd="8" destOrd="0" presId="urn:microsoft.com/office/officeart/2005/8/layout/list1"/>
    <dgm:cxn modelId="{8F67D916-F1B8-3A4F-B22A-02126DAE514E}" type="presParOf" srcId="{98B2A060-7EB4-B54F-A032-2254A220E1BA}" destId="{8146FBAF-771F-E24B-B4D1-69E2751C4582}" srcOrd="0" destOrd="0" presId="urn:microsoft.com/office/officeart/2005/8/layout/list1"/>
    <dgm:cxn modelId="{91AFD4B9-8F50-4342-947E-3D58755E1874}" type="presParOf" srcId="{98B2A060-7EB4-B54F-A032-2254A220E1BA}" destId="{E22B1710-B215-9F40-AD62-B60923FE4351}" srcOrd="1" destOrd="0" presId="urn:microsoft.com/office/officeart/2005/8/layout/list1"/>
    <dgm:cxn modelId="{97AFC30C-B144-8041-8FFB-FC13BE809A1A}" type="presParOf" srcId="{E0EB6606-DB4F-2640-AD5D-7ADE6605B1CF}" destId="{0AD021C1-34A9-9340-B321-1D456CC006E5}" srcOrd="9" destOrd="0" presId="urn:microsoft.com/office/officeart/2005/8/layout/list1"/>
    <dgm:cxn modelId="{3D37CE59-569C-3840-A584-D2EC5BF1A1CA}" type="presParOf" srcId="{E0EB6606-DB4F-2640-AD5D-7ADE6605B1CF}" destId="{018DFC9C-6C63-AA46-8DE2-FA3513DE3E5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49339-8B0A-7A40-8C33-AE806CB19CB1}">
      <dsp:nvSpPr>
        <dsp:cNvPr id="0" name=""/>
        <dsp:cNvSpPr/>
      </dsp:nvSpPr>
      <dsp:spPr>
        <a:xfrm>
          <a:off x="0" y="251810"/>
          <a:ext cx="5340350" cy="1587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4470" tIns="291592" rIns="41447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301 children with a history of VTE and FV Leiden, elevated lipoprotein a, prothrombin gene mutation, PC deficiency, PS deficiency or AT deficiency</a:t>
          </a:r>
        </a:p>
        <a:p>
          <a:pPr marL="114300" lvl="1" indent="-114300" algn="l" defTabSz="622300">
            <a:lnSpc>
              <a:spcPct val="90000"/>
            </a:lnSpc>
            <a:spcBef>
              <a:spcPct val="0"/>
            </a:spcBef>
            <a:spcAft>
              <a:spcPct val="15000"/>
            </a:spcAft>
            <a:buChar char="•"/>
          </a:pPr>
          <a:r>
            <a:rPr lang="en-US" sz="1400" b="1" kern="1200" dirty="0">
              <a:solidFill>
                <a:srgbClr val="000000"/>
              </a:solidFill>
            </a:rPr>
            <a:t>21% of patients </a:t>
          </a:r>
          <a:r>
            <a:rPr lang="en-US" sz="1400" kern="1200" dirty="0"/>
            <a:t>(median time 3.5 years) after stopping anticoagulation</a:t>
          </a:r>
        </a:p>
        <a:p>
          <a:pPr marL="114300" lvl="1" indent="-114300" algn="l" defTabSz="622300">
            <a:lnSpc>
              <a:spcPct val="90000"/>
            </a:lnSpc>
            <a:spcBef>
              <a:spcPct val="0"/>
            </a:spcBef>
            <a:spcAft>
              <a:spcPct val="15000"/>
            </a:spcAft>
            <a:buChar char="•"/>
          </a:pPr>
          <a:r>
            <a:rPr lang="en-US" sz="1400" kern="1200" dirty="0"/>
            <a:t>Worse with combined defects </a:t>
          </a:r>
          <a:r>
            <a:rPr lang="en-US" sz="1400" kern="1200" dirty="0">
              <a:sym typeface="Wingdings" panose="05000000000000000000" pitchFamily="2" charset="2"/>
            </a:rPr>
            <a:t> </a:t>
          </a:r>
          <a:r>
            <a:rPr lang="en-US" sz="1400" kern="1200" dirty="0"/>
            <a:t>48%</a:t>
          </a:r>
        </a:p>
      </dsp:txBody>
      <dsp:txXfrm>
        <a:off x="0" y="251810"/>
        <a:ext cx="5340350" cy="1587600"/>
      </dsp:txXfrm>
    </dsp:sp>
    <dsp:sp modelId="{1BD6770E-6D4C-A342-BE58-4988AA2AF3DF}">
      <dsp:nvSpPr>
        <dsp:cNvPr id="0" name=""/>
        <dsp:cNvSpPr/>
      </dsp:nvSpPr>
      <dsp:spPr>
        <a:xfrm>
          <a:off x="267017" y="45170"/>
          <a:ext cx="3738245" cy="4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1297" tIns="0" rIns="141297" bIns="0" numCol="1" spcCol="1270" anchor="ctr" anchorCtr="0">
          <a:noAutofit/>
        </a:bodyPr>
        <a:lstStyle/>
        <a:p>
          <a:pPr marL="0" lvl="0" indent="0" algn="l" defTabSz="622300">
            <a:lnSpc>
              <a:spcPct val="90000"/>
            </a:lnSpc>
            <a:spcBef>
              <a:spcPct val="0"/>
            </a:spcBef>
            <a:spcAft>
              <a:spcPct val="35000"/>
            </a:spcAft>
            <a:buNone/>
          </a:pPr>
          <a:r>
            <a:rPr lang="en-US" sz="1400" kern="1200"/>
            <a:t>Children with thrombophilia</a:t>
          </a:r>
          <a:r>
            <a:rPr lang="en-US" sz="1400" kern="1200" baseline="30000"/>
            <a:t>1</a:t>
          </a:r>
          <a:r>
            <a:rPr lang="en-US" sz="1400" kern="1200"/>
            <a:t> </a:t>
          </a:r>
        </a:p>
      </dsp:txBody>
      <dsp:txXfrm>
        <a:off x="287192" y="65345"/>
        <a:ext cx="3697895" cy="372930"/>
      </dsp:txXfrm>
    </dsp:sp>
    <dsp:sp modelId="{4B527D2E-11CB-2540-AB84-D4A7747D53BA}">
      <dsp:nvSpPr>
        <dsp:cNvPr id="0" name=""/>
        <dsp:cNvSpPr/>
      </dsp:nvSpPr>
      <dsp:spPr>
        <a:xfrm>
          <a:off x="0" y="2121650"/>
          <a:ext cx="5340350" cy="7717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4470" tIns="291592" rIns="41447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432 children with a history of CVC-associated VTE: </a:t>
          </a:r>
          <a:r>
            <a:rPr lang="en-US" sz="1400" b="1" kern="1200" dirty="0">
              <a:solidFill>
                <a:srgbClr val="000000"/>
              </a:solidFill>
            </a:rPr>
            <a:t>50% had a recurrence</a:t>
          </a:r>
          <a:endParaRPr lang="en-US" sz="1400" kern="1200" dirty="0">
            <a:solidFill>
              <a:srgbClr val="000000"/>
            </a:solidFill>
          </a:endParaRPr>
        </a:p>
      </dsp:txBody>
      <dsp:txXfrm>
        <a:off x="0" y="2121650"/>
        <a:ext cx="5340350" cy="771750"/>
      </dsp:txXfrm>
    </dsp:sp>
    <dsp:sp modelId="{14D2012A-460D-6341-9E6E-78EED56C014A}">
      <dsp:nvSpPr>
        <dsp:cNvPr id="0" name=""/>
        <dsp:cNvSpPr/>
      </dsp:nvSpPr>
      <dsp:spPr>
        <a:xfrm>
          <a:off x="267017" y="1915011"/>
          <a:ext cx="3738245" cy="4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1297" tIns="0" rIns="141297" bIns="0" numCol="1" spcCol="1270" anchor="ctr" anchorCtr="0">
          <a:noAutofit/>
        </a:bodyPr>
        <a:lstStyle/>
        <a:p>
          <a:pPr marL="0" lvl="0" indent="0" algn="l" defTabSz="622300">
            <a:lnSpc>
              <a:spcPct val="90000"/>
            </a:lnSpc>
            <a:spcBef>
              <a:spcPct val="0"/>
            </a:spcBef>
            <a:spcAft>
              <a:spcPct val="35000"/>
            </a:spcAft>
            <a:buNone/>
          </a:pPr>
          <a:r>
            <a:rPr lang="en-US" sz="1400" kern="1200" dirty="0"/>
            <a:t>Children with a CVC-VTE and new CVC</a:t>
          </a:r>
          <a:r>
            <a:rPr lang="en-US" sz="1400" kern="1200" baseline="30000" dirty="0"/>
            <a:t>2</a:t>
          </a:r>
          <a:endParaRPr lang="en-US" sz="1400" kern="1200" dirty="0"/>
        </a:p>
      </dsp:txBody>
      <dsp:txXfrm>
        <a:off x="287192" y="1935186"/>
        <a:ext cx="3697895" cy="372930"/>
      </dsp:txXfrm>
    </dsp:sp>
    <dsp:sp modelId="{018DFC9C-6C63-AA46-8DE2-FA3513DE3E5E}">
      <dsp:nvSpPr>
        <dsp:cNvPr id="0" name=""/>
        <dsp:cNvSpPr/>
      </dsp:nvSpPr>
      <dsp:spPr>
        <a:xfrm>
          <a:off x="0" y="3175641"/>
          <a:ext cx="5340350" cy="7717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4470" tIns="291592" rIns="41447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a:t>119 children with SCD and VTE: </a:t>
          </a:r>
          <a:r>
            <a:rPr lang="en-US" sz="1400" b="1" kern="1200" dirty="0">
              <a:solidFill>
                <a:srgbClr val="000000"/>
              </a:solidFill>
            </a:rPr>
            <a:t>8% had recurrence at 1 year </a:t>
          </a:r>
          <a:r>
            <a:rPr lang="en-US" sz="1400" kern="1200" dirty="0"/>
            <a:t>and </a:t>
          </a:r>
          <a:r>
            <a:rPr lang="en-US" sz="1400" b="1" kern="1200" dirty="0">
              <a:solidFill>
                <a:srgbClr val="000000"/>
              </a:solidFill>
            </a:rPr>
            <a:t>21% at 5 years </a:t>
          </a:r>
          <a:r>
            <a:rPr lang="en-US" sz="1400" kern="1200" dirty="0"/>
            <a:t>from the index case</a:t>
          </a:r>
        </a:p>
      </dsp:txBody>
      <dsp:txXfrm>
        <a:off x="0" y="3175641"/>
        <a:ext cx="5340350" cy="771750"/>
      </dsp:txXfrm>
    </dsp:sp>
    <dsp:sp modelId="{E22B1710-B215-9F40-AD62-B60923FE4351}">
      <dsp:nvSpPr>
        <dsp:cNvPr id="0" name=""/>
        <dsp:cNvSpPr/>
      </dsp:nvSpPr>
      <dsp:spPr>
        <a:xfrm>
          <a:off x="267017" y="2969001"/>
          <a:ext cx="3738245" cy="4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1297" tIns="0" rIns="141297" bIns="0" numCol="1" spcCol="1270" anchor="ctr" anchorCtr="0">
          <a:noAutofit/>
        </a:bodyPr>
        <a:lstStyle/>
        <a:p>
          <a:pPr marL="0" lvl="0" indent="0" algn="l" defTabSz="622300">
            <a:lnSpc>
              <a:spcPct val="90000"/>
            </a:lnSpc>
            <a:spcBef>
              <a:spcPct val="0"/>
            </a:spcBef>
            <a:spcAft>
              <a:spcPct val="35000"/>
            </a:spcAft>
            <a:buNone/>
          </a:pPr>
          <a:r>
            <a:rPr lang="en-US" sz="1400" kern="1200" dirty="0"/>
            <a:t>Children with sickle cell disease</a:t>
          </a:r>
          <a:r>
            <a:rPr lang="en-US" sz="1400" kern="1200" baseline="30000" dirty="0"/>
            <a:t>3</a:t>
          </a:r>
          <a:endParaRPr lang="en-US" sz="1400" kern="1200" dirty="0"/>
        </a:p>
      </dsp:txBody>
      <dsp:txXfrm>
        <a:off x="287192" y="2989176"/>
        <a:ext cx="3697895"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5/26/2022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715D6E5-B662-4C31-B543-40D1A28C591E}" type="slidenum">
              <a:rPr lang="en-US" smtClean="0"/>
              <a:t>3</a:t>
            </a:fld>
            <a:endParaRPr lang="en-US"/>
          </a:p>
        </p:txBody>
      </p:sp>
    </p:spTree>
    <p:extLst>
      <p:ext uri="{BB962C8B-B14F-4D97-AF65-F5344CB8AC3E}">
        <p14:creationId xmlns:p14="http://schemas.microsoft.com/office/powerpoint/2010/main" val="380209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715D6E5-B662-4C31-B543-40D1A28C591E}" type="slidenum">
              <a:rPr lang="en-US" smtClean="0"/>
              <a:t>4</a:t>
            </a:fld>
            <a:endParaRPr lang="en-US"/>
          </a:p>
        </p:txBody>
      </p:sp>
    </p:spTree>
    <p:extLst>
      <p:ext uri="{BB962C8B-B14F-4D97-AF65-F5344CB8AC3E}">
        <p14:creationId xmlns:p14="http://schemas.microsoft.com/office/powerpoint/2010/main" val="677652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6715D6E5-B662-4C31-B543-40D1A28C591E}" type="slidenum">
              <a:rPr lang="en-US" smtClean="0"/>
              <a:t>5</a:t>
            </a:fld>
            <a:endParaRPr lang="en-US"/>
          </a:p>
        </p:txBody>
      </p:sp>
    </p:spTree>
    <p:extLst>
      <p:ext uri="{BB962C8B-B14F-4D97-AF65-F5344CB8AC3E}">
        <p14:creationId xmlns:p14="http://schemas.microsoft.com/office/powerpoint/2010/main" val="936890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715D6E5-B662-4C31-B543-40D1A28C591E}" type="slidenum">
              <a:rPr lang="en-US" smtClean="0"/>
              <a:t>7</a:t>
            </a:fld>
            <a:endParaRPr lang="en-US"/>
          </a:p>
        </p:txBody>
      </p:sp>
    </p:spTree>
    <p:extLst>
      <p:ext uri="{BB962C8B-B14F-4D97-AF65-F5344CB8AC3E}">
        <p14:creationId xmlns:p14="http://schemas.microsoft.com/office/powerpoint/2010/main" val="41185422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6.tif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05291B8-8CB9-1E0D-738F-06045961A9E4}"/>
              </a:ext>
            </a:extLst>
          </p:cNvPr>
          <p:cNvSpPr>
            <a:spLocks noGrp="1"/>
          </p:cNvSpPr>
          <p:nvPr>
            <p:ph type="title"/>
          </p:nvPr>
        </p:nvSpPr>
        <p:spPr>
          <a:xfrm>
            <a:off x="609601" y="1437686"/>
            <a:ext cx="10515600" cy="2852737"/>
          </a:xfrm>
        </p:spPr>
        <p:txBody>
          <a:bodyPr/>
          <a:lstStyle/>
          <a:p>
            <a:r>
              <a:rPr lang="en-US" sz="4800" b="1" dirty="0"/>
              <a:t>The Prevalence and Severity of Recurrent VTE in Children</a:t>
            </a:r>
            <a:endParaRPr lang="en-US" dirty="0"/>
          </a:p>
        </p:txBody>
      </p:sp>
      <p:sp>
        <p:nvSpPr>
          <p:cNvPr id="3" name="Content Placeholder 2">
            <a:extLst>
              <a:ext uri="{FF2B5EF4-FFF2-40B4-BE49-F238E27FC236}">
                <a16:creationId xmlns:a16="http://schemas.microsoft.com/office/drawing/2014/main" id="{AC1B31C6-B324-4CB2-8DA4-FB54DF27578B}"/>
              </a:ext>
            </a:extLst>
          </p:cNvPr>
          <p:cNvSpPr>
            <a:spLocks noGrp="1"/>
          </p:cNvSpPr>
          <p:nvPr>
            <p:ph type="body" idx="1"/>
          </p:nvPr>
        </p:nvSpPr>
        <p:spPr>
          <a:xfrm>
            <a:off x="609601" y="3969788"/>
            <a:ext cx="10515600" cy="2268537"/>
          </a:xfrm>
        </p:spPr>
        <p:txBody>
          <a:bodyPr>
            <a:normAutofit fontScale="85000" lnSpcReduction="20000"/>
          </a:bodyPr>
          <a:lstStyle/>
          <a:p>
            <a:pPr marL="0" indent="0" algn="l">
              <a:buNone/>
            </a:pPr>
            <a:r>
              <a:rPr lang="en-US" sz="1800" dirty="0"/>
              <a:t>Julie </a:t>
            </a:r>
            <a:r>
              <a:rPr lang="en-US" sz="1800" dirty="0" err="1"/>
              <a:t>Jaffray</a:t>
            </a:r>
            <a:r>
              <a:rPr lang="en-US" sz="1800" dirty="0"/>
              <a:t>, MD, MS</a:t>
            </a:r>
          </a:p>
          <a:p>
            <a:pPr marL="0" indent="0" algn="l">
              <a:buNone/>
            </a:pPr>
            <a:r>
              <a:rPr lang="en-US" sz="1800" dirty="0"/>
              <a:t>Assistant Professor of Clinical Pediatrics</a:t>
            </a:r>
          </a:p>
          <a:p>
            <a:pPr marL="0" indent="0" algn="l">
              <a:buNone/>
            </a:pPr>
            <a:r>
              <a:rPr lang="en-US" sz="1800" dirty="0"/>
              <a:t>Thrombosis Program Director</a:t>
            </a:r>
          </a:p>
          <a:p>
            <a:pPr marL="0" indent="0" algn="l">
              <a:buNone/>
            </a:pPr>
            <a:r>
              <a:rPr lang="en-US" sz="1800" dirty="0"/>
              <a:t>Associate Clinical Director of Hematology</a:t>
            </a:r>
          </a:p>
          <a:p>
            <a:pPr marL="0" indent="0" algn="l">
              <a:buNone/>
            </a:pPr>
            <a:r>
              <a:rPr lang="en-US" sz="1800" dirty="0"/>
              <a:t>Children's Center for Cancer and Blood Diseases</a:t>
            </a:r>
          </a:p>
          <a:p>
            <a:pPr marL="0" indent="0" algn="l">
              <a:buNone/>
            </a:pPr>
            <a:r>
              <a:rPr lang="en-US" sz="1800" dirty="0"/>
              <a:t>Children's Hospital Los Angeles</a:t>
            </a:r>
          </a:p>
          <a:p>
            <a:pPr marL="0" indent="0" algn="l">
              <a:buNone/>
            </a:pPr>
            <a:r>
              <a:rPr lang="en-US" sz="1800" dirty="0"/>
              <a:t>Los Angeles, CA</a:t>
            </a:r>
            <a:endParaRPr lang="en-US" dirty="0"/>
          </a:p>
        </p:txBody>
      </p:sp>
    </p:spTree>
    <p:extLst>
      <p:ext uri="{BB962C8B-B14F-4D97-AF65-F5344CB8AC3E}">
        <p14:creationId xmlns:p14="http://schemas.microsoft.com/office/powerpoint/2010/main" val="129209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DDE8520-B8BF-3639-D0EF-9D3518C49C25}"/>
              </a:ext>
            </a:extLst>
          </p:cNvPr>
          <p:cNvSpPr>
            <a:spLocks noGrp="1"/>
          </p:cNvSpPr>
          <p:nvPr>
            <p:ph type="ftr" sz="quarter" idx="3"/>
          </p:nvPr>
        </p:nvSpPr>
        <p:spPr/>
        <p:txBody>
          <a:bodyPr/>
          <a:lstStyle/>
          <a:p>
            <a:r>
              <a:rPr lang="fi-FI" dirty="0"/>
              <a:t>Heit JA, et al. </a:t>
            </a:r>
            <a:r>
              <a:rPr lang="fi-FI" i="1" dirty="0"/>
              <a:t>Blood. </a:t>
            </a:r>
            <a:r>
              <a:rPr lang="fi-FI" dirty="0"/>
              <a:t>2011;118(18):4992-9. </a:t>
            </a:r>
          </a:p>
          <a:p>
            <a:r>
              <a:rPr lang="fi-FI" dirty="0"/>
              <a:t>Heit JA, et al. </a:t>
            </a:r>
            <a:r>
              <a:rPr lang="fi-FI" i="1" dirty="0"/>
              <a:t>Thromb Haemost. </a:t>
            </a:r>
            <a:r>
              <a:rPr lang="fi-FI" dirty="0"/>
              <a:t>2001;86(1):452-63. </a:t>
            </a:r>
          </a:p>
        </p:txBody>
      </p:sp>
      <p:sp>
        <p:nvSpPr>
          <p:cNvPr id="2" name="Title 1">
            <a:extLst>
              <a:ext uri="{FF2B5EF4-FFF2-40B4-BE49-F238E27FC236}">
                <a16:creationId xmlns:a16="http://schemas.microsoft.com/office/drawing/2014/main" id="{0FDC0C78-803F-ABEC-A635-13313BC0A90B}"/>
              </a:ext>
            </a:extLst>
          </p:cNvPr>
          <p:cNvSpPr>
            <a:spLocks noGrp="1"/>
          </p:cNvSpPr>
          <p:nvPr>
            <p:ph type="title"/>
          </p:nvPr>
        </p:nvSpPr>
        <p:spPr/>
        <p:txBody>
          <a:bodyPr/>
          <a:lstStyle/>
          <a:p>
            <a:r>
              <a:rPr lang="en-US" dirty="0"/>
              <a:t>What is Recurrent VTE?</a:t>
            </a:r>
          </a:p>
        </p:txBody>
      </p:sp>
      <p:sp>
        <p:nvSpPr>
          <p:cNvPr id="3" name="Content Placeholder 2">
            <a:extLst>
              <a:ext uri="{FF2B5EF4-FFF2-40B4-BE49-F238E27FC236}">
                <a16:creationId xmlns:a16="http://schemas.microsoft.com/office/drawing/2014/main" id="{30A96B6A-246B-24E2-2014-32566EDC4CB3}"/>
              </a:ext>
            </a:extLst>
          </p:cNvPr>
          <p:cNvSpPr>
            <a:spLocks noGrp="1"/>
          </p:cNvSpPr>
          <p:nvPr>
            <p:ph idx="1"/>
          </p:nvPr>
        </p:nvSpPr>
        <p:spPr/>
        <p:txBody>
          <a:bodyPr>
            <a:normAutofit/>
          </a:bodyPr>
          <a:lstStyle/>
          <a:p>
            <a:pPr>
              <a:spcBef>
                <a:spcPts val="800"/>
              </a:spcBef>
              <a:spcAft>
                <a:spcPts val="800"/>
              </a:spcAft>
            </a:pPr>
            <a:r>
              <a:rPr lang="en-US" sz="2800" dirty="0"/>
              <a:t>“A venous thrombosis of a site that was either previously uninvolved or had interval documentation of incident DVT or PE resolution.”</a:t>
            </a:r>
          </a:p>
          <a:p>
            <a:pPr>
              <a:spcBef>
                <a:spcPts val="800"/>
              </a:spcBef>
              <a:spcAft>
                <a:spcPts val="800"/>
              </a:spcAft>
            </a:pPr>
            <a:r>
              <a:rPr lang="en-US" sz="2800" dirty="0"/>
              <a:t>Can occur during anticoagulation therapy</a:t>
            </a:r>
          </a:p>
          <a:p>
            <a:pPr>
              <a:spcBef>
                <a:spcPts val="800"/>
              </a:spcBef>
              <a:spcAft>
                <a:spcPts val="800"/>
              </a:spcAft>
            </a:pPr>
            <a:r>
              <a:rPr lang="en-US" sz="2800" dirty="0"/>
              <a:t>May be symptomatic or an incidental finding</a:t>
            </a:r>
          </a:p>
          <a:p>
            <a:pPr>
              <a:spcBef>
                <a:spcPts val="800"/>
              </a:spcBef>
              <a:spcAft>
                <a:spcPts val="800"/>
              </a:spcAft>
            </a:pPr>
            <a:r>
              <a:rPr lang="en-US" sz="2800" dirty="0"/>
              <a:t>Typically, the highest risk is within the first 6-12 months after the initial event </a:t>
            </a:r>
          </a:p>
        </p:txBody>
      </p:sp>
    </p:spTree>
    <p:extLst>
      <p:ext uri="{BB962C8B-B14F-4D97-AF65-F5344CB8AC3E}">
        <p14:creationId xmlns:p14="http://schemas.microsoft.com/office/powerpoint/2010/main" val="3270876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E0B330FD-677F-8D28-A227-B9A5B3DBBFC2}"/>
              </a:ext>
            </a:extLst>
          </p:cNvPr>
          <p:cNvSpPr>
            <a:spLocks noGrp="1"/>
          </p:cNvSpPr>
          <p:nvPr>
            <p:ph type="ftr" sz="quarter" idx="3"/>
          </p:nvPr>
        </p:nvSpPr>
        <p:spPr/>
        <p:txBody>
          <a:bodyPr/>
          <a:lstStyle/>
          <a:p>
            <a:r>
              <a:rPr lang="en-US" dirty="0" err="1"/>
              <a:t>Heit</a:t>
            </a:r>
            <a:r>
              <a:rPr lang="en-US" dirty="0"/>
              <a:t> JA, et al. </a:t>
            </a:r>
            <a:r>
              <a:rPr lang="en-US" i="1" dirty="0"/>
              <a:t>J </a:t>
            </a:r>
            <a:r>
              <a:rPr lang="en-US" i="1" dirty="0" err="1"/>
              <a:t>Vasc</a:t>
            </a:r>
            <a:r>
              <a:rPr lang="en-US" i="1" dirty="0"/>
              <a:t> Surg. </a:t>
            </a:r>
            <a:r>
              <a:rPr lang="en-US" dirty="0"/>
              <a:t>2001;33(5):1022-7. </a:t>
            </a:r>
          </a:p>
          <a:p>
            <a:r>
              <a:rPr lang="en-US" dirty="0" err="1"/>
              <a:t>Monagle</a:t>
            </a:r>
            <a:r>
              <a:rPr lang="en-US" dirty="0"/>
              <a:t> P, et al. </a:t>
            </a:r>
            <a:r>
              <a:rPr lang="en-US" i="1" dirty="0" err="1"/>
              <a:t>Pediatr</a:t>
            </a:r>
            <a:r>
              <a:rPr lang="en-US" i="1" dirty="0"/>
              <a:t> Res. </a:t>
            </a:r>
            <a:r>
              <a:rPr lang="en-US" dirty="0"/>
              <a:t>2000;47(6):763-6. </a:t>
            </a:r>
          </a:p>
          <a:p>
            <a:r>
              <a:rPr lang="en-US" dirty="0" err="1"/>
              <a:t>Prandoni</a:t>
            </a:r>
            <a:r>
              <a:rPr lang="en-US" dirty="0"/>
              <a:t> P, et al. </a:t>
            </a:r>
            <a:r>
              <a:rPr lang="en-US" i="1" dirty="0"/>
              <a:t>Ann Intern Med. </a:t>
            </a:r>
            <a:r>
              <a:rPr lang="en-US" dirty="0"/>
              <a:t>1996;125(1):1-7. </a:t>
            </a:r>
          </a:p>
        </p:txBody>
      </p:sp>
      <p:sp>
        <p:nvSpPr>
          <p:cNvPr id="2" name="Title 1">
            <a:extLst>
              <a:ext uri="{FF2B5EF4-FFF2-40B4-BE49-F238E27FC236}">
                <a16:creationId xmlns:a16="http://schemas.microsoft.com/office/drawing/2014/main" id="{76262766-6AC6-3D6F-30E9-C0258132DB3F}"/>
              </a:ext>
            </a:extLst>
          </p:cNvPr>
          <p:cNvSpPr>
            <a:spLocks noGrp="1"/>
          </p:cNvSpPr>
          <p:nvPr>
            <p:ph type="title"/>
          </p:nvPr>
        </p:nvSpPr>
        <p:spPr/>
        <p:txBody>
          <a:bodyPr/>
          <a:lstStyle/>
          <a:p>
            <a:r>
              <a:rPr lang="en-US" dirty="0"/>
              <a:t>Consequences of Recurrent VTE</a:t>
            </a:r>
          </a:p>
        </p:txBody>
      </p:sp>
      <p:sp>
        <p:nvSpPr>
          <p:cNvPr id="3" name="Content Placeholder 2">
            <a:extLst>
              <a:ext uri="{FF2B5EF4-FFF2-40B4-BE49-F238E27FC236}">
                <a16:creationId xmlns:a16="http://schemas.microsoft.com/office/drawing/2014/main" id="{AE59D10C-A8CC-5981-5F18-9F411046BD5D}"/>
              </a:ext>
            </a:extLst>
          </p:cNvPr>
          <p:cNvSpPr>
            <a:spLocks noGrp="1"/>
          </p:cNvSpPr>
          <p:nvPr>
            <p:ph idx="1"/>
          </p:nvPr>
        </p:nvSpPr>
        <p:spPr/>
        <p:txBody>
          <a:bodyPr>
            <a:normAutofit/>
          </a:bodyPr>
          <a:lstStyle/>
          <a:p>
            <a:pPr>
              <a:spcAft>
                <a:spcPts val="1000"/>
              </a:spcAft>
            </a:pPr>
            <a:r>
              <a:rPr lang="en-US" sz="2800" dirty="0"/>
              <a:t>Post thrombotic syndrome (PTS): recurrent DVT in the same limb </a:t>
            </a:r>
          </a:p>
          <a:p>
            <a:pPr lvl="1">
              <a:spcBef>
                <a:spcPts val="1000"/>
              </a:spcBef>
              <a:spcAft>
                <a:spcPts val="1000"/>
              </a:spcAft>
            </a:pPr>
            <a:r>
              <a:rPr lang="en-US" sz="2400" dirty="0"/>
              <a:t>Chronic pain and swelling; venous insufficiency</a:t>
            </a:r>
          </a:p>
          <a:p>
            <a:pPr>
              <a:spcAft>
                <a:spcPts val="1000"/>
              </a:spcAft>
            </a:pPr>
            <a:r>
              <a:rPr lang="en-US" sz="2800" dirty="0"/>
              <a:t>Loss of venous access needed for lifesaving treatment: recurrent central venous catheter(CVC)-related VTE</a:t>
            </a:r>
          </a:p>
          <a:p>
            <a:pPr>
              <a:spcAft>
                <a:spcPts val="1000"/>
              </a:spcAft>
            </a:pPr>
            <a:r>
              <a:rPr lang="en-US" sz="2800" dirty="0"/>
              <a:t>Requirement of lifelong anticoagulation</a:t>
            </a:r>
          </a:p>
          <a:p>
            <a:pPr>
              <a:spcAft>
                <a:spcPts val="1000"/>
              </a:spcAft>
            </a:pPr>
            <a:r>
              <a:rPr lang="en-US" sz="2800" dirty="0"/>
              <a:t>Chronic thromboembolic pulmonary hypertension (CTEPH): recurrent PE leading to severe pulmonary hypertension </a:t>
            </a:r>
          </a:p>
        </p:txBody>
      </p:sp>
    </p:spTree>
    <p:extLst>
      <p:ext uri="{BB962C8B-B14F-4D97-AF65-F5344CB8AC3E}">
        <p14:creationId xmlns:p14="http://schemas.microsoft.com/office/powerpoint/2010/main" val="3698016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C3DE4-D1BA-2137-B99C-A2FF697CEAA2}"/>
              </a:ext>
            </a:extLst>
          </p:cNvPr>
          <p:cNvSpPr>
            <a:spLocks noGrp="1"/>
          </p:cNvSpPr>
          <p:nvPr>
            <p:ph type="title"/>
          </p:nvPr>
        </p:nvSpPr>
        <p:spPr>
          <a:xfrm>
            <a:off x="630936" y="502920"/>
            <a:ext cx="3419856" cy="1463040"/>
          </a:xfrm>
        </p:spPr>
        <p:txBody>
          <a:bodyPr anchor="ctr">
            <a:normAutofit fontScale="90000"/>
          </a:bodyPr>
          <a:lstStyle/>
          <a:p>
            <a:pPr algn="ctr"/>
            <a:r>
              <a:rPr lang="en-US" sz="4800" b="1" dirty="0"/>
              <a:t>Incidence of Recurrence</a:t>
            </a:r>
          </a:p>
        </p:txBody>
      </p:sp>
      <p:sp>
        <p:nvSpPr>
          <p:cNvPr id="3" name="Content Placeholder 2">
            <a:extLst>
              <a:ext uri="{FF2B5EF4-FFF2-40B4-BE49-F238E27FC236}">
                <a16:creationId xmlns:a16="http://schemas.microsoft.com/office/drawing/2014/main" id="{46E714D7-53B4-14B6-D57D-C18DB31A25E6}"/>
              </a:ext>
            </a:extLst>
          </p:cNvPr>
          <p:cNvSpPr>
            <a:spLocks noGrp="1"/>
          </p:cNvSpPr>
          <p:nvPr>
            <p:ph idx="1"/>
          </p:nvPr>
        </p:nvSpPr>
        <p:spPr>
          <a:xfrm>
            <a:off x="4437124" y="571500"/>
            <a:ext cx="8261605" cy="1463040"/>
          </a:xfrm>
        </p:spPr>
        <p:txBody>
          <a:bodyPr anchor="ctr">
            <a:noAutofit/>
          </a:bodyPr>
          <a:lstStyle/>
          <a:p>
            <a:r>
              <a:rPr lang="en-US" sz="2200" dirty="0"/>
              <a:t>Risk of recurrent VTE estimated to be 10% in children</a:t>
            </a:r>
          </a:p>
          <a:p>
            <a:r>
              <a:rPr lang="en-US" sz="2200" dirty="0"/>
              <a:t>The mean time from first thrombotic event to recurrence: </a:t>
            </a:r>
            <a:br>
              <a:rPr lang="en-US" sz="2200" dirty="0"/>
            </a:br>
            <a:r>
              <a:rPr lang="en-US" sz="2200" dirty="0"/>
              <a:t>6 months (range 3 months to 5 years)</a:t>
            </a:r>
          </a:p>
        </p:txBody>
      </p:sp>
      <p:sp>
        <p:nvSpPr>
          <p:cNvPr id="6" name="Footer Placeholder 5">
            <a:extLst>
              <a:ext uri="{FF2B5EF4-FFF2-40B4-BE49-F238E27FC236}">
                <a16:creationId xmlns:a16="http://schemas.microsoft.com/office/drawing/2014/main" id="{8A173820-2AC4-03E6-D6B1-4F23A4F66107}"/>
              </a:ext>
            </a:extLst>
          </p:cNvPr>
          <p:cNvSpPr>
            <a:spLocks noGrp="1"/>
          </p:cNvSpPr>
          <p:nvPr>
            <p:ph type="ftr" sz="quarter" idx="3"/>
          </p:nvPr>
        </p:nvSpPr>
        <p:spPr/>
        <p:txBody>
          <a:bodyPr/>
          <a:lstStyle/>
          <a:p>
            <a:r>
              <a:rPr lang="fr-FR" dirty="0" err="1"/>
              <a:t>Monagle</a:t>
            </a:r>
            <a:r>
              <a:rPr lang="fr-FR" dirty="0"/>
              <a:t> P, et al. </a:t>
            </a:r>
            <a:r>
              <a:rPr lang="fr-FR" i="1" dirty="0" err="1"/>
              <a:t>Pediatr</a:t>
            </a:r>
            <a:r>
              <a:rPr lang="fr-FR" i="1" dirty="0"/>
              <a:t> </a:t>
            </a:r>
            <a:r>
              <a:rPr lang="fr-FR" i="1" dirty="0" err="1"/>
              <a:t>Res</a:t>
            </a:r>
            <a:r>
              <a:rPr lang="fr-FR" i="1" dirty="0"/>
              <a:t>. </a:t>
            </a:r>
            <a:r>
              <a:rPr lang="fr-FR" dirty="0"/>
              <a:t>2000;47(6):763-6. </a:t>
            </a:r>
          </a:p>
          <a:p>
            <a:r>
              <a:rPr lang="fr-FR" dirty="0"/>
              <a:t>Chan A, et al. </a:t>
            </a:r>
            <a:r>
              <a:rPr lang="fr-FR" i="1" dirty="0" err="1"/>
              <a:t>Thromb</a:t>
            </a:r>
            <a:r>
              <a:rPr lang="fr-FR" i="1" dirty="0"/>
              <a:t> J. </a:t>
            </a:r>
            <a:r>
              <a:rPr lang="fr-FR" dirty="0"/>
              <a:t>2018;16:29. </a:t>
            </a:r>
          </a:p>
        </p:txBody>
      </p:sp>
      <p:grpSp>
        <p:nvGrpSpPr>
          <p:cNvPr id="36" name="Group 35">
            <a:extLst>
              <a:ext uri="{FF2B5EF4-FFF2-40B4-BE49-F238E27FC236}">
                <a16:creationId xmlns:a16="http://schemas.microsoft.com/office/drawing/2014/main" id="{4FF9A53B-5815-48E7-D08A-31E121C378E1}"/>
              </a:ext>
            </a:extLst>
          </p:cNvPr>
          <p:cNvGrpSpPr/>
          <p:nvPr/>
        </p:nvGrpSpPr>
        <p:grpSpPr>
          <a:xfrm>
            <a:off x="1934464" y="2215871"/>
            <a:ext cx="7573326" cy="3975997"/>
            <a:chOff x="1934464" y="2215871"/>
            <a:chExt cx="7573326" cy="3975997"/>
          </a:xfrm>
        </p:grpSpPr>
        <p:grpSp>
          <p:nvGrpSpPr>
            <p:cNvPr id="14" name="Group 13">
              <a:extLst>
                <a:ext uri="{FF2B5EF4-FFF2-40B4-BE49-F238E27FC236}">
                  <a16:creationId xmlns:a16="http://schemas.microsoft.com/office/drawing/2014/main" id="{95D8F671-3AE7-6156-5F20-687E4A5F5186}"/>
                </a:ext>
              </a:extLst>
            </p:cNvPr>
            <p:cNvGrpSpPr/>
            <p:nvPr/>
          </p:nvGrpSpPr>
          <p:grpSpPr>
            <a:xfrm>
              <a:off x="1934464" y="2215871"/>
              <a:ext cx="7573326" cy="3975997"/>
              <a:chOff x="1934464" y="2215871"/>
              <a:chExt cx="7573326" cy="3975997"/>
            </a:xfrm>
          </p:grpSpPr>
          <p:pic>
            <p:nvPicPr>
              <p:cNvPr id="5" name="Picture 4">
                <a:extLst>
                  <a:ext uri="{FF2B5EF4-FFF2-40B4-BE49-F238E27FC236}">
                    <a16:creationId xmlns:a16="http://schemas.microsoft.com/office/drawing/2014/main" id="{9A0FE813-1E6F-B18B-EB4E-610CDCFEEBA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934464" y="2215871"/>
                <a:ext cx="7573326" cy="3975997"/>
              </a:xfrm>
              <a:prstGeom prst="rect">
                <a:avLst/>
              </a:prstGeom>
            </p:spPr>
          </p:pic>
          <p:sp>
            <p:nvSpPr>
              <p:cNvPr id="8" name="Rectangle 7">
                <a:extLst>
                  <a:ext uri="{FF2B5EF4-FFF2-40B4-BE49-F238E27FC236}">
                    <a16:creationId xmlns:a16="http://schemas.microsoft.com/office/drawing/2014/main" id="{2F55AEBE-A243-7634-CD43-F0F37F98CD1F}"/>
                  </a:ext>
                </a:extLst>
              </p:cNvPr>
              <p:cNvSpPr/>
              <p:nvPr/>
            </p:nvSpPr>
            <p:spPr>
              <a:xfrm>
                <a:off x="2984500" y="2470150"/>
                <a:ext cx="1873250" cy="10350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FAC17D81-1AD8-207B-C69F-E5C56F1F3D8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3235960" y="2649450"/>
                <a:ext cx="213360" cy="597228"/>
              </a:xfrm>
              <a:prstGeom prst="rect">
                <a:avLst/>
              </a:prstGeom>
            </p:spPr>
          </p:pic>
          <p:sp>
            <p:nvSpPr>
              <p:cNvPr id="7" name="TextBox 6">
                <a:extLst>
                  <a:ext uri="{FF2B5EF4-FFF2-40B4-BE49-F238E27FC236}">
                    <a16:creationId xmlns:a16="http://schemas.microsoft.com/office/drawing/2014/main" id="{35943E91-4C75-AB46-A269-177F3AF5AE97}"/>
                  </a:ext>
                </a:extLst>
              </p:cNvPr>
              <p:cNvSpPr txBox="1"/>
              <p:nvPr/>
            </p:nvSpPr>
            <p:spPr>
              <a:xfrm>
                <a:off x="3424061" y="2601915"/>
                <a:ext cx="1245729" cy="307777"/>
              </a:xfrm>
              <a:prstGeom prst="rect">
                <a:avLst/>
              </a:prstGeom>
              <a:noFill/>
            </p:spPr>
            <p:txBody>
              <a:bodyPr wrap="square" rtlCol="0">
                <a:spAutoFit/>
              </a:bodyPr>
              <a:lstStyle/>
              <a:p>
                <a:r>
                  <a:rPr lang="en-US" sz="1400" b="1" dirty="0">
                    <a:solidFill>
                      <a:srgbClr val="000000"/>
                    </a:solidFill>
                  </a:rPr>
                  <a:t>Recurrence</a:t>
                </a:r>
              </a:p>
            </p:txBody>
          </p:sp>
          <p:sp>
            <p:nvSpPr>
              <p:cNvPr id="11" name="TextBox 10">
                <a:extLst>
                  <a:ext uri="{FF2B5EF4-FFF2-40B4-BE49-F238E27FC236}">
                    <a16:creationId xmlns:a16="http://schemas.microsoft.com/office/drawing/2014/main" id="{90312B65-45CA-0426-4DA5-DE21A4A359DB}"/>
                  </a:ext>
                </a:extLst>
              </p:cNvPr>
              <p:cNvSpPr txBox="1"/>
              <p:nvPr/>
            </p:nvSpPr>
            <p:spPr>
              <a:xfrm>
                <a:off x="3420251" y="2984185"/>
                <a:ext cx="1672449" cy="523220"/>
              </a:xfrm>
              <a:prstGeom prst="rect">
                <a:avLst/>
              </a:prstGeom>
              <a:noFill/>
            </p:spPr>
            <p:txBody>
              <a:bodyPr wrap="square" rtlCol="0">
                <a:spAutoFit/>
              </a:bodyPr>
              <a:lstStyle/>
              <a:p>
                <a:r>
                  <a:rPr lang="en-US" sz="1400" b="1" dirty="0">
                    <a:solidFill>
                      <a:srgbClr val="000000"/>
                    </a:solidFill>
                  </a:rPr>
                  <a:t>Post Thrombotic</a:t>
                </a:r>
                <a:br>
                  <a:rPr lang="en-US" sz="1400" b="1" dirty="0">
                    <a:solidFill>
                      <a:srgbClr val="000000"/>
                    </a:solidFill>
                  </a:rPr>
                </a:br>
                <a:r>
                  <a:rPr lang="en-US" sz="1400" b="1" dirty="0">
                    <a:solidFill>
                      <a:srgbClr val="000000"/>
                    </a:solidFill>
                  </a:rPr>
                  <a:t>Syndrome</a:t>
                </a:r>
              </a:p>
            </p:txBody>
          </p:sp>
          <p:sp>
            <p:nvSpPr>
              <p:cNvPr id="9" name="Rectangle 8">
                <a:extLst>
                  <a:ext uri="{FF2B5EF4-FFF2-40B4-BE49-F238E27FC236}">
                    <a16:creationId xmlns:a16="http://schemas.microsoft.com/office/drawing/2014/main" id="{E99E4D47-1880-2457-6093-FDE087385523}"/>
                  </a:ext>
                </a:extLst>
              </p:cNvPr>
              <p:cNvSpPr/>
              <p:nvPr/>
            </p:nvSpPr>
            <p:spPr>
              <a:xfrm>
                <a:off x="3136900" y="2578100"/>
                <a:ext cx="1892300" cy="9525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29">
              <a:extLst>
                <a:ext uri="{FF2B5EF4-FFF2-40B4-BE49-F238E27FC236}">
                  <a16:creationId xmlns:a16="http://schemas.microsoft.com/office/drawing/2014/main" id="{7E05EDAA-8E8E-0A9D-996B-74D9550A9816}"/>
                </a:ext>
              </a:extLst>
            </p:cNvPr>
            <p:cNvSpPr/>
            <p:nvPr/>
          </p:nvSpPr>
          <p:spPr>
            <a:xfrm>
              <a:off x="2949973" y="3597121"/>
              <a:ext cx="6163291" cy="15720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83BA357-BC0C-5E65-C289-F3A5788931AF}"/>
                </a:ext>
              </a:extLst>
            </p:cNvPr>
            <p:cNvSpPr/>
            <p:nvPr/>
          </p:nvSpPr>
          <p:spPr>
            <a:xfrm>
              <a:off x="2949973" y="4354860"/>
              <a:ext cx="470278" cy="814331"/>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29480D1-AC57-1EAB-8BA8-67B1183E5987}"/>
                </a:ext>
              </a:extLst>
            </p:cNvPr>
            <p:cNvSpPr/>
            <p:nvPr/>
          </p:nvSpPr>
          <p:spPr>
            <a:xfrm>
              <a:off x="3419905" y="4632913"/>
              <a:ext cx="470278" cy="53627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6378-F8EC-757F-7781-0B8ED39FAA7F}"/>
                </a:ext>
              </a:extLst>
            </p:cNvPr>
            <p:cNvSpPr/>
            <p:nvPr/>
          </p:nvSpPr>
          <p:spPr>
            <a:xfrm>
              <a:off x="4240912" y="4754901"/>
              <a:ext cx="470278" cy="41429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3A4E537-F3D9-F245-2B1C-A982D030E074}"/>
                </a:ext>
              </a:extLst>
            </p:cNvPr>
            <p:cNvSpPr/>
            <p:nvPr/>
          </p:nvSpPr>
          <p:spPr>
            <a:xfrm>
              <a:off x="4707744" y="4087907"/>
              <a:ext cx="470278" cy="10812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48BE676-E998-FF08-6425-F1878A8E9618}"/>
                </a:ext>
              </a:extLst>
            </p:cNvPr>
            <p:cNvSpPr/>
            <p:nvPr/>
          </p:nvSpPr>
          <p:spPr>
            <a:xfrm>
              <a:off x="5443429" y="2332270"/>
              <a:ext cx="3669834" cy="2675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D37C9C4-4FB9-D4FE-92A0-E36386471870}"/>
                </a:ext>
              </a:extLst>
            </p:cNvPr>
            <p:cNvSpPr/>
            <p:nvPr/>
          </p:nvSpPr>
          <p:spPr>
            <a:xfrm>
              <a:off x="5528751" y="4225200"/>
              <a:ext cx="470278" cy="943991"/>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B7D6526-18EE-0FD9-E886-385DEFACF0EF}"/>
                </a:ext>
              </a:extLst>
            </p:cNvPr>
            <p:cNvSpPr/>
            <p:nvPr/>
          </p:nvSpPr>
          <p:spPr>
            <a:xfrm>
              <a:off x="5998532" y="2496752"/>
              <a:ext cx="470278" cy="267243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B2350E9-1D87-610C-F8A6-47241DA566AD}"/>
                </a:ext>
              </a:extLst>
            </p:cNvPr>
            <p:cNvSpPr/>
            <p:nvPr/>
          </p:nvSpPr>
          <p:spPr>
            <a:xfrm>
              <a:off x="6819538" y="3956719"/>
              <a:ext cx="470278" cy="1212472"/>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F2AD813-3F31-C8D9-F313-63828EBC5018}"/>
                </a:ext>
              </a:extLst>
            </p:cNvPr>
            <p:cNvSpPr/>
            <p:nvPr/>
          </p:nvSpPr>
          <p:spPr>
            <a:xfrm>
              <a:off x="7276642" y="3157579"/>
              <a:ext cx="470278" cy="20116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03C3F32-0AFE-2542-BA27-DD14D17BC863}"/>
                </a:ext>
              </a:extLst>
            </p:cNvPr>
            <p:cNvSpPr/>
            <p:nvPr/>
          </p:nvSpPr>
          <p:spPr>
            <a:xfrm>
              <a:off x="8097648" y="2751842"/>
              <a:ext cx="470278" cy="2417349"/>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4F9D4C28-7C5D-E535-8464-070744D5979D}"/>
                </a:ext>
              </a:extLst>
            </p:cNvPr>
            <p:cNvSpPr/>
            <p:nvPr/>
          </p:nvSpPr>
          <p:spPr>
            <a:xfrm>
              <a:off x="8567580" y="3034634"/>
              <a:ext cx="470278" cy="213455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5FEAD95-F0B5-2204-5F66-6C8366034182}"/>
                </a:ext>
              </a:extLst>
            </p:cNvPr>
            <p:cNvSpPr/>
            <p:nvPr/>
          </p:nvSpPr>
          <p:spPr>
            <a:xfrm>
              <a:off x="3223315" y="2678825"/>
              <a:ext cx="187205" cy="15216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7FD5148-6455-F4AA-F4D1-C08EE83618AE}"/>
                </a:ext>
              </a:extLst>
            </p:cNvPr>
            <p:cNvSpPr/>
            <p:nvPr/>
          </p:nvSpPr>
          <p:spPr>
            <a:xfrm>
              <a:off x="3215709" y="3058002"/>
              <a:ext cx="187205" cy="1521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8F81BD4-BE7A-239A-FB59-D397161FF9E4}"/>
                </a:ext>
              </a:extLst>
            </p:cNvPr>
            <p:cNvCxnSpPr>
              <a:cxnSpLocks/>
            </p:cNvCxnSpPr>
            <p:nvPr/>
          </p:nvCxnSpPr>
          <p:spPr>
            <a:xfrm>
              <a:off x="2758568" y="5169191"/>
              <a:ext cx="6403222" cy="0"/>
            </a:xfrm>
            <a:prstGeom prst="line">
              <a:avLst/>
            </a:prstGeom>
            <a:ln w="28575">
              <a:solidFill>
                <a:srgbClr val="00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68467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BCB0A09-5B12-447A-40DC-608EBDE69CD9}"/>
              </a:ext>
            </a:extLst>
          </p:cNvPr>
          <p:cNvSpPr>
            <a:spLocks noGrp="1"/>
          </p:cNvSpPr>
          <p:nvPr>
            <p:ph type="ftr" sz="quarter" idx="3"/>
          </p:nvPr>
        </p:nvSpPr>
        <p:spPr/>
        <p:txBody>
          <a:bodyPr/>
          <a:lstStyle/>
          <a:p>
            <a:r>
              <a:rPr lang="en-US" dirty="0"/>
              <a:t>Chan A, et al. </a:t>
            </a:r>
            <a:r>
              <a:rPr lang="en-US" i="1" dirty="0" err="1"/>
              <a:t>Thromb</a:t>
            </a:r>
            <a:r>
              <a:rPr lang="en-US" i="1" dirty="0"/>
              <a:t> J. </a:t>
            </a:r>
            <a:r>
              <a:rPr lang="en-US" dirty="0"/>
              <a:t>2018;16:29. </a:t>
            </a:r>
          </a:p>
        </p:txBody>
      </p:sp>
      <p:sp>
        <p:nvSpPr>
          <p:cNvPr id="2" name="Title 1">
            <a:extLst>
              <a:ext uri="{FF2B5EF4-FFF2-40B4-BE49-F238E27FC236}">
                <a16:creationId xmlns:a16="http://schemas.microsoft.com/office/drawing/2014/main" id="{B3D1B037-4080-B242-85DA-67855F0C10A0}"/>
              </a:ext>
            </a:extLst>
          </p:cNvPr>
          <p:cNvSpPr>
            <a:spLocks noGrp="1"/>
          </p:cNvSpPr>
          <p:nvPr>
            <p:ph type="title"/>
          </p:nvPr>
        </p:nvSpPr>
        <p:spPr/>
        <p:txBody>
          <a:bodyPr/>
          <a:lstStyle/>
          <a:p>
            <a:r>
              <a:rPr lang="en-US" dirty="0"/>
              <a:t>Recurrence and Anticoagulation</a:t>
            </a:r>
          </a:p>
        </p:txBody>
      </p:sp>
      <p:sp>
        <p:nvSpPr>
          <p:cNvPr id="8" name="Content Placeholder 2">
            <a:extLst>
              <a:ext uri="{FF2B5EF4-FFF2-40B4-BE49-F238E27FC236}">
                <a16:creationId xmlns:a16="http://schemas.microsoft.com/office/drawing/2014/main" id="{6ABC3EC4-1396-E049-A115-DA1E0DED69D4}"/>
              </a:ext>
            </a:extLst>
          </p:cNvPr>
          <p:cNvSpPr>
            <a:spLocks noGrp="1"/>
          </p:cNvSpPr>
          <p:nvPr>
            <p:ph idx="1"/>
          </p:nvPr>
        </p:nvSpPr>
        <p:spPr/>
        <p:txBody>
          <a:bodyPr/>
          <a:lstStyle/>
          <a:p>
            <a:pPr marL="0" indent="0">
              <a:buNone/>
            </a:pPr>
            <a:r>
              <a:rPr lang="en-US" dirty="0"/>
              <a:t>Group of investigators from the Rivaroxaban pediatric trial described a cohort of patients with a VTE at their hospital from 2011-2016</a:t>
            </a:r>
          </a:p>
          <a:p>
            <a:pPr marL="0" indent="0">
              <a:buNone/>
            </a:pPr>
            <a:endParaRPr lang="en-US" sz="500" dirty="0"/>
          </a:p>
          <a:p>
            <a:r>
              <a:rPr lang="en-US" dirty="0"/>
              <a:t>346 children identified</a:t>
            </a:r>
          </a:p>
          <a:p>
            <a:pPr lvl="1"/>
            <a:r>
              <a:rPr lang="en-US" dirty="0"/>
              <a:t>309 received anticoagulation and 17 (5.5%) had a recurrence </a:t>
            </a:r>
          </a:p>
          <a:p>
            <a:pPr lvl="1"/>
            <a:r>
              <a:rPr lang="en-US" dirty="0"/>
              <a:t>37 without anticoagulation and 4 (10.5%) had a recurrence</a:t>
            </a:r>
          </a:p>
        </p:txBody>
      </p:sp>
      <p:graphicFrame>
        <p:nvGraphicFramePr>
          <p:cNvPr id="6" name="Table 8">
            <a:extLst>
              <a:ext uri="{FF2B5EF4-FFF2-40B4-BE49-F238E27FC236}">
                <a16:creationId xmlns:a16="http://schemas.microsoft.com/office/drawing/2014/main" id="{CD2F6C65-C304-03B1-E93B-8D6814C942B7}"/>
              </a:ext>
            </a:extLst>
          </p:cNvPr>
          <p:cNvGraphicFramePr>
            <a:graphicFrameLocks noGrp="1"/>
          </p:cNvGraphicFramePr>
          <p:nvPr>
            <p:extLst>
              <p:ext uri="{D42A27DB-BD31-4B8C-83A1-F6EECF244321}">
                <p14:modId xmlns:p14="http://schemas.microsoft.com/office/powerpoint/2010/main" val="2955778706"/>
              </p:ext>
            </p:extLst>
          </p:nvPr>
        </p:nvGraphicFramePr>
        <p:xfrm>
          <a:off x="1091565" y="4057226"/>
          <a:ext cx="9932670" cy="1752600"/>
        </p:xfrm>
        <a:graphic>
          <a:graphicData uri="http://schemas.openxmlformats.org/drawingml/2006/table">
            <a:tbl>
              <a:tblPr firstRow="1" bandRow="1">
                <a:tableStyleId>{5C22544A-7EE6-4342-B048-85BDC9FD1C3A}</a:tableStyleId>
              </a:tblPr>
              <a:tblGrid>
                <a:gridCol w="5737860">
                  <a:extLst>
                    <a:ext uri="{9D8B030D-6E8A-4147-A177-3AD203B41FA5}">
                      <a16:colId xmlns:a16="http://schemas.microsoft.com/office/drawing/2014/main" val="13700101"/>
                    </a:ext>
                  </a:extLst>
                </a:gridCol>
                <a:gridCol w="2125980">
                  <a:extLst>
                    <a:ext uri="{9D8B030D-6E8A-4147-A177-3AD203B41FA5}">
                      <a16:colId xmlns:a16="http://schemas.microsoft.com/office/drawing/2014/main" val="710946289"/>
                    </a:ext>
                  </a:extLst>
                </a:gridCol>
                <a:gridCol w="2068830">
                  <a:extLst>
                    <a:ext uri="{9D8B030D-6E8A-4147-A177-3AD203B41FA5}">
                      <a16:colId xmlns:a16="http://schemas.microsoft.com/office/drawing/2014/main" val="4200034706"/>
                    </a:ext>
                  </a:extLst>
                </a:gridCol>
              </a:tblGrid>
              <a:tr h="370840">
                <a:tc>
                  <a:txBody>
                    <a:bodyPr/>
                    <a:lstStyle/>
                    <a:p>
                      <a:endParaRPr lang="en-US" dirty="0"/>
                    </a:p>
                  </a:txBody>
                  <a:tcPr/>
                </a:tc>
                <a:tc>
                  <a:txBody>
                    <a:bodyPr/>
                    <a:lstStyle/>
                    <a:p>
                      <a:r>
                        <a:rPr lang="en-US" dirty="0"/>
                        <a:t>CVC-VTE</a:t>
                      </a:r>
                      <a:br>
                        <a:rPr lang="en-US" dirty="0"/>
                      </a:br>
                      <a:r>
                        <a:rPr lang="en-US" i="1" dirty="0"/>
                        <a:t>N</a:t>
                      </a:r>
                      <a:r>
                        <a:rPr lang="en-US" dirty="0"/>
                        <a:t> = 227</a:t>
                      </a:r>
                    </a:p>
                  </a:txBody>
                  <a:tcPr/>
                </a:tc>
                <a:tc>
                  <a:txBody>
                    <a:bodyPr/>
                    <a:lstStyle/>
                    <a:p>
                      <a:r>
                        <a:rPr lang="en-US" dirty="0"/>
                        <a:t>Non-CVC-VTE</a:t>
                      </a:r>
                      <a:br>
                        <a:rPr lang="en-US" dirty="0"/>
                      </a:br>
                      <a:r>
                        <a:rPr lang="en-US" i="1" dirty="0"/>
                        <a:t>N</a:t>
                      </a:r>
                      <a:r>
                        <a:rPr lang="en-US" dirty="0"/>
                        <a:t> = 119</a:t>
                      </a:r>
                    </a:p>
                  </a:txBody>
                  <a:tcPr/>
                </a:tc>
                <a:extLst>
                  <a:ext uri="{0D108BD9-81ED-4DB2-BD59-A6C34878D82A}">
                    <a16:rowId xmlns:a16="http://schemas.microsoft.com/office/drawing/2014/main" val="2221779692"/>
                  </a:ext>
                </a:extLst>
              </a:tr>
              <a:tr h="370840">
                <a:tc>
                  <a:txBody>
                    <a:bodyPr/>
                    <a:lstStyle/>
                    <a:p>
                      <a:r>
                        <a:rPr lang="en-US" dirty="0">
                          <a:solidFill>
                            <a:srgbClr val="000000"/>
                          </a:solidFill>
                        </a:rPr>
                        <a:t>During anticoagulation, n/N (%)</a:t>
                      </a:r>
                    </a:p>
                  </a:txBody>
                  <a:tcPr/>
                </a:tc>
                <a:tc>
                  <a:txBody>
                    <a:bodyPr/>
                    <a:lstStyle/>
                    <a:p>
                      <a:r>
                        <a:rPr lang="en-US" dirty="0">
                          <a:solidFill>
                            <a:srgbClr val="000000"/>
                          </a:solidFill>
                        </a:rPr>
                        <a:t>6/199 (3.0)</a:t>
                      </a:r>
                    </a:p>
                  </a:txBody>
                  <a:tcPr/>
                </a:tc>
                <a:tc>
                  <a:txBody>
                    <a:bodyPr/>
                    <a:lstStyle/>
                    <a:p>
                      <a:r>
                        <a:rPr lang="en-US" dirty="0">
                          <a:solidFill>
                            <a:srgbClr val="000000"/>
                          </a:solidFill>
                        </a:rPr>
                        <a:t>2/110 (1.8)</a:t>
                      </a:r>
                    </a:p>
                  </a:txBody>
                  <a:tcPr/>
                </a:tc>
                <a:extLst>
                  <a:ext uri="{0D108BD9-81ED-4DB2-BD59-A6C34878D82A}">
                    <a16:rowId xmlns:a16="http://schemas.microsoft.com/office/drawing/2014/main" val="3994446071"/>
                  </a:ext>
                </a:extLst>
              </a:tr>
              <a:tr h="370840">
                <a:tc>
                  <a:txBody>
                    <a:bodyPr/>
                    <a:lstStyle/>
                    <a:p>
                      <a:r>
                        <a:rPr lang="en-US" dirty="0">
                          <a:solidFill>
                            <a:srgbClr val="000000"/>
                          </a:solidFill>
                        </a:rPr>
                        <a:t>Following discontinuation of anticoagulants, n/N (%)</a:t>
                      </a:r>
                    </a:p>
                  </a:txBody>
                  <a:tcPr/>
                </a:tc>
                <a:tc>
                  <a:txBody>
                    <a:bodyPr/>
                    <a:lstStyle/>
                    <a:p>
                      <a:r>
                        <a:rPr lang="en-US" dirty="0">
                          <a:solidFill>
                            <a:srgbClr val="000000"/>
                          </a:solidFill>
                        </a:rPr>
                        <a:t>8/199 (4.0)</a:t>
                      </a:r>
                    </a:p>
                  </a:txBody>
                  <a:tcPr/>
                </a:tc>
                <a:tc>
                  <a:txBody>
                    <a:bodyPr/>
                    <a:lstStyle/>
                    <a:p>
                      <a:r>
                        <a:rPr lang="en-US" dirty="0">
                          <a:solidFill>
                            <a:srgbClr val="000000"/>
                          </a:solidFill>
                        </a:rPr>
                        <a:t>1/110 (0.9)</a:t>
                      </a:r>
                    </a:p>
                  </a:txBody>
                  <a:tcPr/>
                </a:tc>
                <a:extLst>
                  <a:ext uri="{0D108BD9-81ED-4DB2-BD59-A6C34878D82A}">
                    <a16:rowId xmlns:a16="http://schemas.microsoft.com/office/drawing/2014/main" val="36648265"/>
                  </a:ext>
                </a:extLst>
              </a:tr>
              <a:tr h="370840">
                <a:tc>
                  <a:txBody>
                    <a:bodyPr/>
                    <a:lstStyle/>
                    <a:p>
                      <a:r>
                        <a:rPr lang="en-US" dirty="0">
                          <a:solidFill>
                            <a:srgbClr val="000000"/>
                          </a:solidFill>
                        </a:rPr>
                        <a:t>No anticoagulant group, n/N (%)</a:t>
                      </a:r>
                    </a:p>
                  </a:txBody>
                  <a:tcPr/>
                </a:tc>
                <a:tc>
                  <a:txBody>
                    <a:bodyPr/>
                    <a:lstStyle/>
                    <a:p>
                      <a:r>
                        <a:rPr lang="en-US" dirty="0">
                          <a:solidFill>
                            <a:srgbClr val="000000"/>
                          </a:solidFill>
                        </a:rPr>
                        <a:t>4/28 (14.3)</a:t>
                      </a:r>
                    </a:p>
                  </a:txBody>
                  <a:tcPr/>
                </a:tc>
                <a:tc>
                  <a:txBody>
                    <a:bodyPr/>
                    <a:lstStyle/>
                    <a:p>
                      <a:r>
                        <a:rPr lang="en-US" dirty="0">
                          <a:solidFill>
                            <a:srgbClr val="000000"/>
                          </a:solidFill>
                        </a:rPr>
                        <a:t>0/9 (0)</a:t>
                      </a:r>
                    </a:p>
                  </a:txBody>
                  <a:tcPr/>
                </a:tc>
                <a:extLst>
                  <a:ext uri="{0D108BD9-81ED-4DB2-BD59-A6C34878D82A}">
                    <a16:rowId xmlns:a16="http://schemas.microsoft.com/office/drawing/2014/main" val="2481715245"/>
                  </a:ext>
                </a:extLst>
              </a:tr>
            </a:tbl>
          </a:graphicData>
        </a:graphic>
      </p:graphicFrame>
    </p:spTree>
    <p:extLst>
      <p:ext uri="{BB962C8B-B14F-4D97-AF65-F5344CB8AC3E}">
        <p14:creationId xmlns:p14="http://schemas.microsoft.com/office/powerpoint/2010/main" val="2874740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5DACD-F333-6AD4-A057-6860BB43AC54}"/>
              </a:ext>
            </a:extLst>
          </p:cNvPr>
          <p:cNvSpPr>
            <a:spLocks noGrp="1"/>
          </p:cNvSpPr>
          <p:nvPr>
            <p:ph type="title"/>
          </p:nvPr>
        </p:nvSpPr>
        <p:spPr/>
        <p:txBody>
          <a:bodyPr/>
          <a:lstStyle/>
          <a:p>
            <a:r>
              <a:rPr lang="en-US" dirty="0"/>
              <a:t>Recurrence in Higher Risk Groups</a:t>
            </a:r>
          </a:p>
        </p:txBody>
      </p:sp>
      <p:graphicFrame>
        <p:nvGraphicFramePr>
          <p:cNvPr id="15" name="Content Placeholder 2">
            <a:extLst>
              <a:ext uri="{FF2B5EF4-FFF2-40B4-BE49-F238E27FC236}">
                <a16:creationId xmlns:a16="http://schemas.microsoft.com/office/drawing/2014/main" id="{1EC18714-9962-2E75-3899-A4B605000061}"/>
              </a:ext>
            </a:extLst>
          </p:cNvPr>
          <p:cNvGraphicFramePr>
            <a:graphicFrameLocks noGrp="1"/>
          </p:cNvGraphicFramePr>
          <p:nvPr>
            <p:ph idx="4294967295"/>
            <p:extLst>
              <p:ext uri="{D42A27DB-BD31-4B8C-83A1-F6EECF244321}">
                <p14:modId xmlns:p14="http://schemas.microsoft.com/office/powerpoint/2010/main" val="2184079562"/>
              </p:ext>
            </p:extLst>
          </p:nvPr>
        </p:nvGraphicFramePr>
        <p:xfrm>
          <a:off x="457200" y="1460818"/>
          <a:ext cx="5340350" cy="3992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3E18036F-466E-A540-8993-6A4F3872BA67}"/>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6211001" y="1505088"/>
            <a:ext cx="5269142" cy="3675490"/>
          </a:xfrm>
          <a:prstGeom prst="rect">
            <a:avLst/>
          </a:prstGeom>
        </p:spPr>
      </p:pic>
      <p:grpSp>
        <p:nvGrpSpPr>
          <p:cNvPr id="8" name="Group 7">
            <a:extLst>
              <a:ext uri="{FF2B5EF4-FFF2-40B4-BE49-F238E27FC236}">
                <a16:creationId xmlns:a16="http://schemas.microsoft.com/office/drawing/2014/main" id="{9F573314-948C-F3C5-48A0-C3C9DC72722B}"/>
              </a:ext>
            </a:extLst>
          </p:cNvPr>
          <p:cNvGrpSpPr/>
          <p:nvPr/>
        </p:nvGrpSpPr>
        <p:grpSpPr>
          <a:xfrm>
            <a:off x="7176090" y="5491935"/>
            <a:ext cx="4612664" cy="923330"/>
            <a:chOff x="6981780" y="4006035"/>
            <a:chExt cx="4612664" cy="923330"/>
          </a:xfrm>
        </p:grpSpPr>
        <p:sp>
          <p:nvSpPr>
            <p:cNvPr id="6" name="TextBox 5">
              <a:extLst>
                <a:ext uri="{FF2B5EF4-FFF2-40B4-BE49-F238E27FC236}">
                  <a16:creationId xmlns:a16="http://schemas.microsoft.com/office/drawing/2014/main" id="{52741F07-FA89-4743-95C0-46EC336086FF}"/>
                </a:ext>
              </a:extLst>
            </p:cNvPr>
            <p:cNvSpPr txBox="1"/>
            <p:nvPr/>
          </p:nvSpPr>
          <p:spPr>
            <a:xfrm>
              <a:off x="6981780" y="4006035"/>
              <a:ext cx="4612664" cy="923330"/>
            </a:xfrm>
            <a:prstGeom prst="rect">
              <a:avLst/>
            </a:prstGeom>
            <a:noFill/>
          </p:spPr>
          <p:txBody>
            <a:bodyPr wrap="square" rtlCol="0">
              <a:spAutoFit/>
            </a:bodyPr>
            <a:lstStyle/>
            <a:p>
              <a:r>
                <a:rPr lang="en-US" b="1" dirty="0"/>
                <a:t>             No thrombophilia defects</a:t>
              </a:r>
            </a:p>
            <a:p>
              <a:r>
                <a:rPr lang="en-US" b="1" dirty="0"/>
                <a:t>             Single defect</a:t>
              </a:r>
            </a:p>
            <a:p>
              <a:r>
                <a:rPr lang="en-US" b="1" dirty="0"/>
                <a:t>             Combined defects</a:t>
              </a:r>
            </a:p>
          </p:txBody>
        </p:sp>
        <p:cxnSp>
          <p:nvCxnSpPr>
            <p:cNvPr id="7" name="Straight Connector 6">
              <a:extLst>
                <a:ext uri="{FF2B5EF4-FFF2-40B4-BE49-F238E27FC236}">
                  <a16:creationId xmlns:a16="http://schemas.microsoft.com/office/drawing/2014/main" id="{3BA0E40E-7CDF-3C61-8732-22D798636EBF}"/>
                </a:ext>
              </a:extLst>
            </p:cNvPr>
            <p:cNvCxnSpPr/>
            <p:nvPr/>
          </p:nvCxnSpPr>
          <p:spPr>
            <a:xfrm>
              <a:off x="7075170" y="4183380"/>
              <a:ext cx="662940" cy="0"/>
            </a:xfrm>
            <a:prstGeom prst="line">
              <a:avLst/>
            </a:prstGeom>
            <a:ln w="38100">
              <a:solidFill>
                <a:srgbClr val="000000"/>
              </a:solidFill>
              <a:prstDash val="sysDas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F2E7C38-D4FA-0C4D-9485-21AB60866BAD}"/>
                </a:ext>
              </a:extLst>
            </p:cNvPr>
            <p:cNvCxnSpPr/>
            <p:nvPr/>
          </p:nvCxnSpPr>
          <p:spPr>
            <a:xfrm>
              <a:off x="7078980" y="4438650"/>
              <a:ext cx="662940" cy="0"/>
            </a:xfrm>
            <a:prstGeom prst="line">
              <a:avLst/>
            </a:prstGeom>
            <a:ln w="38100">
              <a:solidFill>
                <a:srgbClr val="000000"/>
              </a:solidFill>
              <a:prstDash val="soli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574F074-F249-38D3-1FFA-349A74F25177}"/>
                </a:ext>
              </a:extLst>
            </p:cNvPr>
            <p:cNvCxnSpPr/>
            <p:nvPr/>
          </p:nvCxnSpPr>
          <p:spPr>
            <a:xfrm>
              <a:off x="7078980" y="4724400"/>
              <a:ext cx="662940" cy="0"/>
            </a:xfrm>
            <a:prstGeom prst="line">
              <a:avLst/>
            </a:prstGeom>
            <a:ln w="38100">
              <a:solidFill>
                <a:srgbClr val="000000"/>
              </a:solidFill>
              <a:prstDash val="sysDot"/>
            </a:ln>
          </p:spPr>
          <p:style>
            <a:lnRef idx="1">
              <a:schemeClr val="accent1"/>
            </a:lnRef>
            <a:fillRef idx="0">
              <a:schemeClr val="accent1"/>
            </a:fillRef>
            <a:effectRef idx="0">
              <a:schemeClr val="accent1"/>
            </a:effectRef>
            <a:fontRef idx="minor">
              <a:schemeClr val="tx1"/>
            </a:fontRef>
          </p:style>
        </p:cxnSp>
      </p:grpSp>
      <p:sp>
        <p:nvSpPr>
          <p:cNvPr id="14" name="Footer Placeholder 13">
            <a:extLst>
              <a:ext uri="{FF2B5EF4-FFF2-40B4-BE49-F238E27FC236}">
                <a16:creationId xmlns:a16="http://schemas.microsoft.com/office/drawing/2014/main" id="{39308361-47F9-9D41-B1E5-0F3713CFE3A9}"/>
              </a:ext>
            </a:extLst>
          </p:cNvPr>
          <p:cNvSpPr>
            <a:spLocks noGrp="1"/>
          </p:cNvSpPr>
          <p:nvPr>
            <p:ph type="ftr" sz="quarter" idx="3"/>
          </p:nvPr>
        </p:nvSpPr>
        <p:spPr/>
        <p:txBody>
          <a:bodyPr/>
          <a:lstStyle/>
          <a:p>
            <a:pPr marL="228600" indent="-228600">
              <a:buFont typeface="+mj-lt"/>
              <a:buAutoNum type="arabicPeriod"/>
            </a:pPr>
            <a:r>
              <a:rPr lang="da-DK" dirty="0"/>
              <a:t>Nowak-Göttl U, et al. </a:t>
            </a:r>
            <a:r>
              <a:rPr lang="da-DK" i="1" dirty="0"/>
              <a:t>Blood. </a:t>
            </a:r>
            <a:r>
              <a:rPr lang="da-DK" dirty="0"/>
              <a:t>2001;97(4):858-62. </a:t>
            </a:r>
          </a:p>
          <a:p>
            <a:pPr marL="228600" indent="-228600">
              <a:buFont typeface="+mj-lt"/>
              <a:buAutoNum type="arabicPeriod"/>
            </a:pPr>
            <a:r>
              <a:rPr lang="da-DK" dirty="0"/>
              <a:t>Kamdar, A, et al. </a:t>
            </a:r>
            <a:r>
              <a:rPr lang="da-DK" i="1" dirty="0"/>
              <a:t>Blood.</a:t>
            </a:r>
            <a:r>
              <a:rPr lang="da-DK" dirty="0"/>
              <a:t>2017;130: 1098.</a:t>
            </a:r>
          </a:p>
          <a:p>
            <a:pPr marL="228600" indent="-228600">
              <a:buFont typeface="+mj-lt"/>
              <a:buAutoNum type="arabicPeriod"/>
            </a:pPr>
            <a:r>
              <a:rPr lang="da-DK" dirty="0"/>
              <a:t>Betensky M, et al. </a:t>
            </a:r>
            <a:r>
              <a:rPr lang="da-DK" i="1" dirty="0"/>
              <a:t>Blood Adv. </a:t>
            </a:r>
            <a:r>
              <a:rPr lang="da-DK" dirty="0"/>
              <a:t>2021;5(1):233-239. </a:t>
            </a:r>
          </a:p>
        </p:txBody>
      </p:sp>
    </p:spTree>
    <p:extLst>
      <p:ext uri="{BB962C8B-B14F-4D97-AF65-F5344CB8AC3E}">
        <p14:creationId xmlns:p14="http://schemas.microsoft.com/office/powerpoint/2010/main" val="416567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p:txBody>
          <a:bodyPr>
            <a:normAutofit/>
          </a:bodyPr>
          <a:lstStyle/>
          <a:p>
            <a:r>
              <a:rPr lang="en-US" sz="2800" dirty="0"/>
              <a:t>Relevance of the results to current clinical practice:</a:t>
            </a:r>
          </a:p>
          <a:p>
            <a:endParaRPr lang="en-US" sz="2800" dirty="0"/>
          </a:p>
          <a:p>
            <a:r>
              <a:rPr lang="en-US" sz="2800" dirty="0"/>
              <a:t>Recurrent VTE can frequently occur in children—especially in those who do not receive anticoagulation</a:t>
            </a:r>
          </a:p>
          <a:p>
            <a:endParaRPr lang="en-US" sz="2800" dirty="0"/>
          </a:p>
          <a:p>
            <a:r>
              <a:rPr lang="en-US" sz="2800" dirty="0"/>
              <a:t>Children with a thrombophilia, history of a CVC-related VTE with a new CVC placement, and those with SCD have the highest incidence of recurrent VTE</a:t>
            </a:r>
          </a:p>
          <a:p>
            <a:endParaRPr lang="en-US" sz="2800" dirty="0"/>
          </a:p>
        </p:txBody>
      </p:sp>
    </p:spTree>
    <p:extLst>
      <p:ext uri="{BB962C8B-B14F-4D97-AF65-F5344CB8AC3E}">
        <p14:creationId xmlns:p14="http://schemas.microsoft.com/office/powerpoint/2010/main" val="377545430"/>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763</Words>
  <Application>Microsoft Office PowerPoint</Application>
  <PresentationFormat>Widescreen</PresentationFormat>
  <Paragraphs>76</Paragraphs>
  <Slides>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2020 Peds</vt:lpstr>
      <vt:lpstr>The Prevalence and Severity of Recurrent VTE in Children</vt:lpstr>
      <vt:lpstr>Disclaimer</vt:lpstr>
      <vt:lpstr>What is Recurrent VTE?</vt:lpstr>
      <vt:lpstr>Consequences of Recurrent VTE</vt:lpstr>
      <vt:lpstr>Incidence of Recurrence</vt:lpstr>
      <vt:lpstr>Recurrence and Anticoagulation</vt:lpstr>
      <vt:lpstr>Recurrence in Higher Risk Groups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2022-05-26T20:49:18Z</dcterms:modified>
</cp:coreProperties>
</file>