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2" r:id="rId1"/>
    <p:sldMasterId id="2147483725" r:id="rId2"/>
  </p:sldMasterIdLst>
  <p:notesMasterIdLst>
    <p:notesMasterId r:id="rId10"/>
  </p:notesMasterIdLst>
  <p:sldIdLst>
    <p:sldId id="259" r:id="rId3"/>
    <p:sldId id="274" r:id="rId4"/>
    <p:sldId id="256" r:id="rId5"/>
    <p:sldId id="261" r:id="rId6"/>
    <p:sldId id="265" r:id="rId7"/>
    <p:sldId id="266"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5" autoAdjust="0"/>
    <p:restoredTop sz="96327"/>
  </p:normalViewPr>
  <p:slideViewPr>
    <p:cSldViewPr snapToGrid="0">
      <p:cViewPr varScale="1">
        <p:scale>
          <a:sx n="124" d="100"/>
          <a:sy n="124" d="100"/>
        </p:scale>
        <p:origin x="39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9/15/23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929422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216716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22410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25615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9/15/23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627154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9/15/23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1181846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9/15/23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4176492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9/15/23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0840732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9/15/23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9036556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9/15/23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5520712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9/15/23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250490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40628387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9/15/23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0360082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9/15/23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3583929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9/15/23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7068235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9/15/23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417055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8322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46079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269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28026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762196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43231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2621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13860416"/>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9/15/23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3922517421"/>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mededonthego.com/Video/program/1045" TargetMode="External"/><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19.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hyperlink" Target="mailto:support@MedEdOTG.com" TargetMode="External"/><Relationship Id="rId10" Type="http://schemas.openxmlformats.org/officeDocument/2006/relationships/image" Target="../media/image8.png"/><Relationship Id="rId4" Type="http://schemas.openxmlformats.org/officeDocument/2006/relationships/hyperlink" Target="http://www.mededonthego.com/" TargetMode="External"/><Relationship Id="rId9" Type="http://schemas.openxmlformats.org/officeDocument/2006/relationships/image" Target="../media/image7.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0.png"/><Relationship Id="rId7" Type="http://schemas.openxmlformats.org/officeDocument/2006/relationships/hyperlink" Target="http://www.mededonthego.com/" TargetMode="External"/><Relationship Id="rId2" Type="http://schemas.openxmlformats.org/officeDocument/2006/relationships/notesSlide" Target="../notesSlides/notesSlide2.xml"/><Relationship Id="rId1" Type="http://schemas.openxmlformats.org/officeDocument/2006/relationships/slideLayout" Target="../slideLayouts/slideLayout19.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5.svg"/><Relationship Id="rId4" Type="http://schemas.openxmlformats.org/officeDocument/2006/relationships/image" Target="../media/image11.sv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B0D0-4D64-4459-95DF-0B74CEBFB011}"/>
              </a:ext>
            </a:extLst>
          </p:cNvPr>
          <p:cNvSpPr>
            <a:spLocks noGrp="1"/>
          </p:cNvSpPr>
          <p:nvPr>
            <p:ph type="title"/>
          </p:nvPr>
        </p:nvSpPr>
        <p:spPr/>
        <p:txBody>
          <a:bodyPr/>
          <a:lstStyle/>
          <a:p>
            <a:r>
              <a:rPr lang="en-US" dirty="0"/>
              <a:t>Patient Case: How Would You Treat a Newly Diagnosed PNH Patient?</a:t>
            </a:r>
          </a:p>
        </p:txBody>
      </p:sp>
      <p:sp>
        <p:nvSpPr>
          <p:cNvPr id="10" name="Text Placeholder 9">
            <a:extLst>
              <a:ext uri="{FF2B5EF4-FFF2-40B4-BE49-F238E27FC236}">
                <a16:creationId xmlns:a16="http://schemas.microsoft.com/office/drawing/2014/main" id="{10935DD7-B87A-4169-AD29-DA31816084D2}"/>
              </a:ext>
            </a:extLst>
          </p:cNvPr>
          <p:cNvSpPr>
            <a:spLocks noGrp="1"/>
          </p:cNvSpPr>
          <p:nvPr>
            <p:ph type="body" idx="1"/>
          </p:nvPr>
        </p:nvSpPr>
        <p:spPr/>
        <p:txBody>
          <a:bodyPr>
            <a:noAutofit/>
          </a:bodyPr>
          <a:lstStyle/>
          <a:p>
            <a:r>
              <a:rPr lang="en-US" dirty="0"/>
              <a:t>Carlos M. de Castro, MD</a:t>
            </a:r>
          </a:p>
          <a:p>
            <a:r>
              <a:rPr lang="en-US" dirty="0"/>
              <a:t>Professor of Medicine</a:t>
            </a:r>
          </a:p>
          <a:p>
            <a:r>
              <a:rPr lang="en-US" dirty="0"/>
              <a:t>Duke University School of Medicine, Division of Malignant Hematology and Cellular Therapy</a:t>
            </a:r>
          </a:p>
          <a:p>
            <a:r>
              <a:rPr lang="en-US" dirty="0"/>
              <a:t>Duke Cancer Institute</a:t>
            </a:r>
          </a:p>
          <a:p>
            <a:r>
              <a:rPr lang="en-US" dirty="0"/>
              <a:t>Durham, NC</a:t>
            </a:r>
          </a:p>
        </p:txBody>
      </p:sp>
    </p:spTree>
    <p:extLst>
      <p:ext uri="{BB962C8B-B14F-4D97-AF65-F5344CB8AC3E}">
        <p14:creationId xmlns:p14="http://schemas.microsoft.com/office/powerpoint/2010/main" val="4273225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289310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3"/>
              </a:rPr>
              <a:t>Reconsidering First Line PNH Treatment: Is There a Standard of Care?</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Explain the advantages and limitations of each FDA-approved complement inhibitor in the first-line treatment of PNH</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Evaluate recent practice-changing data in first-line complement inhibitor treatment of PNH</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Recognize and manage treatment-related adverse events associated with the use of complement inhibitors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DC9BF4D-FAE3-40A3-9763-F71667DCD5D6}"/>
              </a:ext>
            </a:extLst>
          </p:cNvPr>
          <p:cNvSpPr>
            <a:spLocks noGrp="1"/>
          </p:cNvSpPr>
          <p:nvPr>
            <p:ph type="ftr" sz="quarter" idx="3"/>
          </p:nvPr>
        </p:nvSpPr>
        <p:spPr/>
        <p:txBody>
          <a:bodyPr/>
          <a:lstStyle/>
          <a:p>
            <a:r>
              <a:rPr lang="en-US" sz="1200" b="0" dirty="0">
                <a:solidFill>
                  <a:srgbClr val="969696"/>
                </a:solidFill>
                <a:latin typeface="Arial"/>
                <a:cs typeface="Arial"/>
              </a:rPr>
              <a:t>ATG, anti-thymocyte globulin; BM, bone marrow; FISH, fluorescence in situ hybridization; HCT, hematocrit; Hgb, hemoglobin; LDH, lactate dehydrogenase; PLT, platelet; PNH, paroxysmal nocturnal hemoglobinuria; retic, reticulocyte; WBC, white blood cell; W/U, work-up.</a:t>
            </a:r>
          </a:p>
        </p:txBody>
      </p:sp>
      <p:sp>
        <p:nvSpPr>
          <p:cNvPr id="4" name="Title 3">
            <a:extLst>
              <a:ext uri="{FF2B5EF4-FFF2-40B4-BE49-F238E27FC236}">
                <a16:creationId xmlns:a16="http://schemas.microsoft.com/office/drawing/2014/main" id="{7EC750AD-24D2-4770-9E79-122EA6DC23E1}"/>
              </a:ext>
            </a:extLst>
          </p:cNvPr>
          <p:cNvSpPr>
            <a:spLocks noGrp="1"/>
          </p:cNvSpPr>
          <p:nvPr>
            <p:ph type="title"/>
          </p:nvPr>
        </p:nvSpPr>
        <p:spPr/>
        <p:txBody>
          <a:bodyPr/>
          <a:lstStyle/>
          <a:p>
            <a:r>
              <a:rPr lang="en-US" dirty="0"/>
              <a:t>Patient Case</a:t>
            </a:r>
          </a:p>
        </p:txBody>
      </p:sp>
      <p:sp>
        <p:nvSpPr>
          <p:cNvPr id="5" name="Content Placeholder 4">
            <a:extLst>
              <a:ext uri="{FF2B5EF4-FFF2-40B4-BE49-F238E27FC236}">
                <a16:creationId xmlns:a16="http://schemas.microsoft.com/office/drawing/2014/main" id="{FE83F1C3-E75F-4873-B05E-53FBF212A2E9}"/>
              </a:ext>
            </a:extLst>
          </p:cNvPr>
          <p:cNvSpPr>
            <a:spLocks noGrp="1"/>
          </p:cNvSpPr>
          <p:nvPr>
            <p:ph idx="1"/>
          </p:nvPr>
        </p:nvSpPr>
        <p:spPr/>
        <p:txBody>
          <a:bodyPr>
            <a:normAutofit lnSpcReduction="10000"/>
          </a:bodyPr>
          <a:lstStyle/>
          <a:p>
            <a:pPr>
              <a:lnSpc>
                <a:spcPct val="100000"/>
              </a:lnSpc>
            </a:pPr>
            <a:r>
              <a:rPr lang="en-US" altLang="en-US" sz="2400" dirty="0"/>
              <a:t>Patient C is a 41-year-old female who presented 10 years ago with shortness of breath and heavy menstrual periods. She was found to be </a:t>
            </a:r>
            <a:r>
              <a:rPr lang="en-US" altLang="en-US" sz="2400" dirty="0" err="1"/>
              <a:t>pancytopenic</a:t>
            </a:r>
            <a:endParaRPr lang="en-US" altLang="en-US" sz="2400" strike="sngStrike" dirty="0"/>
          </a:p>
          <a:p>
            <a:pPr>
              <a:lnSpc>
                <a:spcPct val="100000"/>
              </a:lnSpc>
            </a:pPr>
            <a:r>
              <a:rPr lang="en-US" altLang="en-US" sz="2400" dirty="0"/>
              <a:t>W/U showed aplastic anemia. She was treated with ATG and cyclosporine with complete count recovery. A bone marrow biopsy one year later was normocellular.</a:t>
            </a:r>
            <a:endParaRPr lang="en-US" altLang="en-US" sz="2400" strike="sngStrike" dirty="0"/>
          </a:p>
          <a:p>
            <a:pPr>
              <a:lnSpc>
                <a:spcPct val="100000"/>
              </a:lnSpc>
            </a:pPr>
            <a:r>
              <a:rPr lang="en-US" altLang="en-US" sz="2400" dirty="0"/>
              <a:t>She did well until recently when she noticed fatigue.</a:t>
            </a:r>
            <a:endParaRPr lang="en-US" altLang="en-US" sz="2400" strike="sngStrike" dirty="0"/>
          </a:p>
          <a:p>
            <a:pPr>
              <a:lnSpc>
                <a:spcPct val="100000"/>
              </a:lnSpc>
            </a:pPr>
            <a:r>
              <a:rPr lang="en-US" altLang="en-US" sz="2400" dirty="0"/>
              <a:t>Labs now showed WBC 3.4K/µL, Hgb 5.7 g/dL, HCT 17.5%, PLT 142K/</a:t>
            </a:r>
            <a:r>
              <a:rPr lang="en-US" sz="2400" i="0" u="none" strike="noStrike" dirty="0">
                <a:effectLst/>
              </a:rPr>
              <a:t>µL</a:t>
            </a:r>
            <a:r>
              <a:rPr lang="en-US" altLang="en-US" sz="2400" dirty="0"/>
              <a:t>, retic count 7.8%, LDH 2645 units/L</a:t>
            </a:r>
            <a:endParaRPr lang="en-US" altLang="en-US" sz="2400" strike="sngStrike" dirty="0"/>
          </a:p>
          <a:p>
            <a:pPr>
              <a:lnSpc>
                <a:spcPct val="100000"/>
              </a:lnSpc>
            </a:pPr>
            <a:r>
              <a:rPr lang="en-US" altLang="en-US" sz="2400" dirty="0"/>
              <a:t>BM biopsy showed 40-45% cellular marrow with erythroid hyperplasia. Normal FISH, normal cytogenetics</a:t>
            </a:r>
          </a:p>
          <a:p>
            <a:pPr>
              <a:lnSpc>
                <a:spcPct val="100000"/>
              </a:lnSpc>
            </a:pPr>
            <a:r>
              <a:rPr lang="en-US" altLang="en-US" sz="2400" dirty="0"/>
              <a:t>Peripheral blood flow cytometry was positive for PNH</a:t>
            </a:r>
            <a:endParaRPr lang="en-US" altLang="en-US" sz="2400" strike="sngStrike" dirty="0"/>
          </a:p>
        </p:txBody>
      </p:sp>
    </p:spTree>
    <p:extLst>
      <p:ext uri="{BB962C8B-B14F-4D97-AF65-F5344CB8AC3E}">
        <p14:creationId xmlns:p14="http://schemas.microsoft.com/office/powerpoint/2010/main" val="3993785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DC9BF4D-FAE3-40A3-9763-F71667DCD5D6}"/>
              </a:ext>
            </a:extLst>
          </p:cNvPr>
          <p:cNvSpPr>
            <a:spLocks noGrp="1"/>
          </p:cNvSpPr>
          <p:nvPr>
            <p:ph type="ftr" sz="quarter" idx="3"/>
          </p:nvPr>
        </p:nvSpPr>
        <p:spPr/>
        <p:txBody>
          <a:bodyPr/>
          <a:lstStyle/>
          <a:p>
            <a:r>
              <a:rPr lang="en-US" b="0" dirty="0">
                <a:solidFill>
                  <a:srgbClr val="969696"/>
                </a:solidFill>
              </a:rPr>
              <a:t>FDA, US Food and Drug Administration; OBI, on-body injector. </a:t>
            </a:r>
          </a:p>
        </p:txBody>
      </p:sp>
      <p:sp>
        <p:nvSpPr>
          <p:cNvPr id="4" name="Title 3">
            <a:extLst>
              <a:ext uri="{FF2B5EF4-FFF2-40B4-BE49-F238E27FC236}">
                <a16:creationId xmlns:a16="http://schemas.microsoft.com/office/drawing/2014/main" id="{7EC750AD-24D2-4770-9E79-122EA6DC23E1}"/>
              </a:ext>
            </a:extLst>
          </p:cNvPr>
          <p:cNvSpPr>
            <a:spLocks noGrp="1"/>
          </p:cNvSpPr>
          <p:nvPr>
            <p:ph type="title"/>
          </p:nvPr>
        </p:nvSpPr>
        <p:spPr/>
        <p:txBody>
          <a:bodyPr/>
          <a:lstStyle/>
          <a:p>
            <a:r>
              <a:rPr lang="en-US" dirty="0"/>
              <a:t>Patient Case</a:t>
            </a:r>
          </a:p>
        </p:txBody>
      </p:sp>
      <p:sp>
        <p:nvSpPr>
          <p:cNvPr id="5" name="Content Placeholder 4">
            <a:extLst>
              <a:ext uri="{FF2B5EF4-FFF2-40B4-BE49-F238E27FC236}">
                <a16:creationId xmlns:a16="http://schemas.microsoft.com/office/drawing/2014/main" id="{FE83F1C3-E75F-4873-B05E-53FBF212A2E9}"/>
              </a:ext>
            </a:extLst>
          </p:cNvPr>
          <p:cNvSpPr>
            <a:spLocks noGrp="1"/>
          </p:cNvSpPr>
          <p:nvPr>
            <p:ph idx="1"/>
          </p:nvPr>
        </p:nvSpPr>
        <p:spPr/>
        <p:txBody>
          <a:bodyPr/>
          <a:lstStyle/>
          <a:p>
            <a:pPr>
              <a:lnSpc>
                <a:spcPct val="100000"/>
              </a:lnSpc>
            </a:pPr>
            <a:r>
              <a:rPr lang="en-US" altLang="en-US" dirty="0"/>
              <a:t>What therapy should you start with?</a:t>
            </a:r>
          </a:p>
          <a:p>
            <a:pPr lvl="1">
              <a:lnSpc>
                <a:spcPct val="100000"/>
              </a:lnSpc>
            </a:pPr>
            <a:r>
              <a:rPr lang="en-US" altLang="en-US" dirty="0"/>
              <a:t>C3 inhibitor (</a:t>
            </a:r>
            <a:r>
              <a:rPr lang="en-US" altLang="en-US" dirty="0" err="1"/>
              <a:t>pegcetacoplan</a:t>
            </a:r>
            <a:r>
              <a:rPr lang="en-US" altLang="en-US" dirty="0"/>
              <a:t>)</a:t>
            </a:r>
          </a:p>
          <a:p>
            <a:pPr lvl="2">
              <a:lnSpc>
                <a:spcPct val="100000"/>
              </a:lnSpc>
            </a:pPr>
            <a:r>
              <a:rPr lang="en-US" altLang="en-US" dirty="0"/>
              <a:t>Now over 2 years since FDA approval</a:t>
            </a:r>
          </a:p>
          <a:p>
            <a:pPr lvl="2">
              <a:lnSpc>
                <a:spcPct val="100000"/>
              </a:lnSpc>
            </a:pPr>
            <a:r>
              <a:rPr lang="en-US" altLang="en-US" dirty="0"/>
              <a:t>Administered at home subcutaneously via pump (or OBI)</a:t>
            </a:r>
          </a:p>
          <a:p>
            <a:pPr lvl="2">
              <a:lnSpc>
                <a:spcPct val="100000"/>
              </a:lnSpc>
            </a:pPr>
            <a:r>
              <a:rPr lang="en-US" altLang="en-US" dirty="0"/>
              <a:t>Blocks both intravascular and extravascular thrombosis</a:t>
            </a:r>
          </a:p>
          <a:p>
            <a:pPr lvl="2">
              <a:lnSpc>
                <a:spcPct val="100000"/>
              </a:lnSpc>
            </a:pPr>
            <a:r>
              <a:rPr lang="en-US" altLang="en-US" dirty="0"/>
              <a:t>Higher hemoglobin levels</a:t>
            </a:r>
          </a:p>
          <a:p>
            <a:pPr lvl="1">
              <a:lnSpc>
                <a:spcPct val="100000"/>
              </a:lnSpc>
            </a:pPr>
            <a:r>
              <a:rPr lang="en-US" altLang="en-US" dirty="0"/>
              <a:t>C5 inhibitors (eculizumab, </a:t>
            </a:r>
            <a:r>
              <a:rPr lang="en-US" altLang="en-US" dirty="0" err="1"/>
              <a:t>ravulizumab</a:t>
            </a:r>
            <a:r>
              <a:rPr lang="en-US" altLang="en-US" dirty="0"/>
              <a:t>)</a:t>
            </a:r>
          </a:p>
          <a:p>
            <a:pPr lvl="2">
              <a:lnSpc>
                <a:spcPct val="100000"/>
              </a:lnSpc>
            </a:pPr>
            <a:r>
              <a:rPr lang="en-US" altLang="en-US" dirty="0"/>
              <a:t>Very long term data regarding efficacy and safety</a:t>
            </a:r>
          </a:p>
          <a:p>
            <a:pPr lvl="2">
              <a:lnSpc>
                <a:spcPct val="100000"/>
              </a:lnSpc>
            </a:pPr>
            <a:r>
              <a:rPr lang="en-US" altLang="en-US" dirty="0"/>
              <a:t>Administered in an infusion center</a:t>
            </a:r>
          </a:p>
          <a:p>
            <a:pPr lvl="2">
              <a:lnSpc>
                <a:spcPct val="100000"/>
              </a:lnSpc>
            </a:pPr>
            <a:r>
              <a:rPr lang="en-US" altLang="en-US" dirty="0"/>
              <a:t>Intravenously every 2 weeks or every 8 weeks</a:t>
            </a:r>
          </a:p>
        </p:txBody>
      </p:sp>
    </p:spTree>
    <p:extLst>
      <p:ext uri="{BB962C8B-B14F-4D97-AF65-F5344CB8AC3E}">
        <p14:creationId xmlns:p14="http://schemas.microsoft.com/office/powerpoint/2010/main" val="3716655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DC9BF4D-FAE3-40A3-9763-F71667DCD5D6}"/>
              </a:ext>
            </a:extLst>
          </p:cNvPr>
          <p:cNvSpPr>
            <a:spLocks noGrp="1"/>
          </p:cNvSpPr>
          <p:nvPr>
            <p:ph type="ftr" sz="quarter" idx="3"/>
          </p:nvPr>
        </p:nvSpPr>
        <p:spPr/>
        <p:txBody>
          <a:bodyPr/>
          <a:lstStyle/>
          <a:p>
            <a:r>
              <a:rPr lang="en-US" sz="1200" b="0" dirty="0">
                <a:solidFill>
                  <a:srgbClr val="969696"/>
                </a:solidFill>
              </a:rPr>
              <a:t>CBC, complete blood count.</a:t>
            </a:r>
          </a:p>
        </p:txBody>
      </p:sp>
      <p:sp>
        <p:nvSpPr>
          <p:cNvPr id="4" name="Title 3">
            <a:extLst>
              <a:ext uri="{FF2B5EF4-FFF2-40B4-BE49-F238E27FC236}">
                <a16:creationId xmlns:a16="http://schemas.microsoft.com/office/drawing/2014/main" id="{7EC750AD-24D2-4770-9E79-122EA6DC23E1}"/>
              </a:ext>
            </a:extLst>
          </p:cNvPr>
          <p:cNvSpPr>
            <a:spLocks noGrp="1"/>
          </p:cNvSpPr>
          <p:nvPr>
            <p:ph type="title"/>
          </p:nvPr>
        </p:nvSpPr>
        <p:spPr/>
        <p:txBody>
          <a:bodyPr/>
          <a:lstStyle/>
          <a:p>
            <a:r>
              <a:rPr lang="en-US" dirty="0"/>
              <a:t>Patient Case</a:t>
            </a:r>
          </a:p>
        </p:txBody>
      </p:sp>
      <p:sp>
        <p:nvSpPr>
          <p:cNvPr id="5" name="Content Placeholder 4">
            <a:extLst>
              <a:ext uri="{FF2B5EF4-FFF2-40B4-BE49-F238E27FC236}">
                <a16:creationId xmlns:a16="http://schemas.microsoft.com/office/drawing/2014/main" id="{FE83F1C3-E75F-4873-B05E-53FBF212A2E9}"/>
              </a:ext>
            </a:extLst>
          </p:cNvPr>
          <p:cNvSpPr>
            <a:spLocks noGrp="1"/>
          </p:cNvSpPr>
          <p:nvPr>
            <p:ph idx="1"/>
          </p:nvPr>
        </p:nvSpPr>
        <p:spPr/>
        <p:txBody>
          <a:bodyPr/>
          <a:lstStyle/>
          <a:p>
            <a:pPr>
              <a:defRPr/>
            </a:pPr>
            <a:r>
              <a:rPr lang="en-US" dirty="0"/>
              <a:t>Monitor patients frequently during initiation</a:t>
            </a:r>
          </a:p>
          <a:p>
            <a:pPr lvl="1">
              <a:defRPr/>
            </a:pPr>
            <a:r>
              <a:rPr lang="en-US" dirty="0"/>
              <a:t>CBC, LDH, retic count every 1-2 weeks</a:t>
            </a:r>
          </a:p>
          <a:p>
            <a:pPr>
              <a:defRPr/>
            </a:pPr>
            <a:r>
              <a:rPr lang="en-US" dirty="0"/>
              <a:t>Monitor less </a:t>
            </a:r>
            <a:r>
              <a:rPr lang="en-US"/>
              <a:t>frequently once </a:t>
            </a:r>
            <a:r>
              <a:rPr lang="en-US" dirty="0"/>
              <a:t>stabilized</a:t>
            </a:r>
          </a:p>
          <a:p>
            <a:pPr lvl="1">
              <a:defRPr/>
            </a:pPr>
            <a:r>
              <a:rPr lang="en-US" dirty="0"/>
              <a:t>CBC, LDH, retic count every 3-6 months</a:t>
            </a:r>
          </a:p>
          <a:p>
            <a:pPr lvl="1">
              <a:defRPr/>
            </a:pPr>
            <a:r>
              <a:rPr lang="en-US" dirty="0"/>
              <a:t>Discuss fatigue levels</a:t>
            </a:r>
          </a:p>
          <a:p>
            <a:pPr>
              <a:defRPr/>
            </a:pPr>
            <a:r>
              <a:rPr lang="en-US" dirty="0"/>
              <a:t>What to do for breakthrough hemolysis?</a:t>
            </a:r>
          </a:p>
          <a:p>
            <a:pPr>
              <a:defRPr/>
            </a:pPr>
            <a:r>
              <a:rPr lang="en-US" dirty="0"/>
              <a:t>Complement inhibitor adverse effects</a:t>
            </a:r>
          </a:p>
          <a:p>
            <a:pPr lvl="1">
              <a:defRPr/>
            </a:pPr>
            <a:r>
              <a:rPr lang="en-US" dirty="0"/>
              <a:t>Eculizumab/</a:t>
            </a:r>
            <a:r>
              <a:rPr lang="en-US" dirty="0" err="1"/>
              <a:t>ravulizumab</a:t>
            </a:r>
            <a:endParaRPr lang="en-US" dirty="0"/>
          </a:p>
          <a:p>
            <a:pPr lvl="1">
              <a:defRPr/>
            </a:pPr>
            <a:r>
              <a:rPr lang="en-US" dirty="0" err="1"/>
              <a:t>Pegcetacoplan</a:t>
            </a:r>
            <a:endParaRPr lang="en-US" dirty="0"/>
          </a:p>
        </p:txBody>
      </p:sp>
    </p:spTree>
    <p:extLst>
      <p:ext uri="{BB962C8B-B14F-4D97-AF65-F5344CB8AC3E}">
        <p14:creationId xmlns:p14="http://schemas.microsoft.com/office/powerpoint/2010/main" val="2538297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a:extLs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theme/theme1.xml><?xml version="1.0" encoding="utf-8"?>
<a:theme xmlns:a="http://schemas.openxmlformats.org/drawingml/2006/main" name="2022 Hem Onc">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Hem Onc" id="{1BD2C11B-1E1D-4714-A12C-2D116F31C9E6}" vid="{7C79B49B-5FF8-488B-985C-FF1AF5D36A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2022 Hem Onc</Template>
  <TotalTime>0</TotalTime>
  <Words>684</Words>
  <Application>Microsoft Macintosh PowerPoint</Application>
  <PresentationFormat>Widescreen</PresentationFormat>
  <Paragraphs>64</Paragraphs>
  <Slides>7</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Calibri</vt:lpstr>
      <vt:lpstr>Calibri Light</vt:lpstr>
      <vt:lpstr>Century Gothic</vt:lpstr>
      <vt:lpstr>Trebuchet MS</vt:lpstr>
      <vt:lpstr>2022 Hem Onc</vt:lpstr>
      <vt:lpstr>Office Theme</vt:lpstr>
      <vt:lpstr>Patient Case: How Would You Treat a Newly Diagnosed PNH Patient?</vt:lpstr>
      <vt:lpstr>PowerPoint Presentation</vt:lpstr>
      <vt:lpstr>Disclaimer</vt:lpstr>
      <vt:lpstr>Patient Case</vt:lpstr>
      <vt:lpstr>Patient Case</vt:lpstr>
      <vt:lpstr>Patient Case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2019-05-10T15:34:56Z</dcterms:created>
  <dcterms:modified xsi:type="dcterms:W3CDTF">2023-09-15T17:44:48Z</dcterms:modified>
  <cp:category/>
</cp:coreProperties>
</file>