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4"/>
  </p:notesMasterIdLst>
  <p:sldIdLst>
    <p:sldId id="259" r:id="rId3"/>
    <p:sldId id="274" r:id="rId4"/>
    <p:sldId id="256" r:id="rId5"/>
    <p:sldId id="265" r:id="rId6"/>
    <p:sldId id="266" r:id="rId7"/>
    <p:sldId id="269" r:id="rId8"/>
    <p:sldId id="267" r:id="rId9"/>
    <p:sldId id="268" r:id="rId10"/>
    <p:sldId id="271" r:id="rId11"/>
    <p:sldId id="27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4694"/>
  </p:normalViewPr>
  <p:slideViewPr>
    <p:cSldViewPr snapToGrid="0">
      <p:cViewPr varScale="1">
        <p:scale>
          <a:sx n="117" d="100"/>
          <a:sy n="11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585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603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7135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3736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142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954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868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5315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0271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2313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740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2537682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4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mmun.elte.hu/adaptive-immunity-and-compleme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1" y="1709738"/>
            <a:ext cx="10811434" cy="2852737"/>
          </a:xfrm>
        </p:spPr>
        <p:txBody>
          <a:bodyPr/>
          <a:lstStyle/>
          <a:p>
            <a:r>
              <a:rPr lang="en-US" dirty="0"/>
              <a:t>Is Long-Term Complement Inhibition Safe and Effective in PNH?</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lnSpcReduction="10000"/>
          </a:bodyPr>
          <a:lstStyle/>
          <a:p>
            <a:r>
              <a:rPr lang="en-US" dirty="0"/>
              <a:t>Catherine Broome, MD</a:t>
            </a:r>
          </a:p>
          <a:p>
            <a:r>
              <a:rPr lang="en-US" dirty="0"/>
              <a:t>Associate Professor</a:t>
            </a:r>
          </a:p>
          <a:p>
            <a:r>
              <a:rPr lang="en-US" dirty="0"/>
              <a:t>Medicine MedStar Georgetown University Lombardi Cancer Center</a:t>
            </a:r>
          </a:p>
          <a:p>
            <a:r>
              <a:rPr lang="en-US" dirty="0"/>
              <a:t>Washington, DC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baseline="30000" dirty="0" err="1">
                <a:effectLst/>
                <a:latin typeface="Roboto" panose="02000000000000000000" pitchFamily="2" charset="0"/>
              </a:rPr>
              <a:t>a</a:t>
            </a:r>
            <a:r>
              <a:rPr lang="en-US" sz="1200" b="0" i="0" dirty="0" err="1">
                <a:effectLst/>
                <a:latin typeface="Roboto" panose="02000000000000000000" pitchFamily="2" charset="0"/>
              </a:rPr>
              <a:t>Supportive</a:t>
            </a:r>
            <a:r>
              <a:rPr lang="en-US" sz="1200" b="0" i="0" dirty="0">
                <a:effectLst/>
                <a:latin typeface="Roboto" panose="02000000000000000000" pitchFamily="2" charset="0"/>
              </a:rPr>
              <a:t> treatment including blood transfusions, anti-coagulants, corticosteroids, and supplements (iron, folate, vitamin B12); </a:t>
            </a:r>
            <a:r>
              <a:rPr lang="en-US" sz="1200" b="0" i="0" dirty="0" err="1">
                <a:effectLst/>
                <a:latin typeface="Roboto" panose="02000000000000000000" pitchFamily="2" charset="0"/>
              </a:rPr>
              <a:t>bTerminology</a:t>
            </a:r>
            <a:r>
              <a:rPr lang="en-US" sz="1200" b="0" i="0" dirty="0">
                <a:effectLst/>
                <a:latin typeface="Roboto" panose="02000000000000000000" pitchFamily="2" charset="0"/>
              </a:rPr>
              <a:t> used: general disorders and administration site reactions; </a:t>
            </a:r>
            <a:r>
              <a:rPr lang="en-US" sz="1200" b="0" i="0" baseline="30000" dirty="0" err="1">
                <a:effectLst/>
                <a:latin typeface="Roboto" panose="02000000000000000000" pitchFamily="2" charset="0"/>
              </a:rPr>
              <a:t>c</a:t>
            </a:r>
            <a:r>
              <a:rPr lang="en-US" sz="1200" b="0" i="0" dirty="0" err="1">
                <a:effectLst/>
                <a:latin typeface="Roboto" panose="02000000000000000000" pitchFamily="2" charset="0"/>
              </a:rPr>
              <a:t>Infections</a:t>
            </a:r>
            <a:r>
              <a:rPr lang="en-US" sz="1200" b="0" i="0" dirty="0">
                <a:effectLst/>
                <a:latin typeface="Roboto" panose="02000000000000000000" pitchFamily="2" charset="0"/>
              </a:rPr>
              <a:t> and infestations were defined as upper respiratory tract infection, urinary tract infection, chronic sinusitis, diverticulitis, pyelonephritis acute, appendicitis, </a:t>
            </a:r>
            <a:r>
              <a:rPr lang="en-US" sz="1200" dirty="0" err="1">
                <a:latin typeface="Roboto" panose="02000000000000000000" pitchFamily="2" charset="0"/>
              </a:rPr>
              <a:t>bartholinitis</a:t>
            </a:r>
            <a:r>
              <a:rPr lang="en-US" sz="1200" dirty="0">
                <a:latin typeface="Roboto" panose="02000000000000000000" pitchFamily="2" charset="0"/>
              </a:rPr>
              <a:t>, biliary sepsis, breast abscess, bronchitis, cystitis, device-related sepsis, fungal skin infection, gastroenteritis, herpes virus infection, undefined infection, and malaria; </a:t>
            </a:r>
            <a:r>
              <a:rPr lang="en-US" sz="1200" baseline="30000" dirty="0" err="1">
                <a:latin typeface="Roboto" panose="02000000000000000000" pitchFamily="2" charset="0"/>
              </a:rPr>
              <a:t>d</a:t>
            </a:r>
            <a:r>
              <a:rPr lang="en-US" sz="1200" dirty="0" err="1">
                <a:latin typeface="Roboto" panose="02000000000000000000" pitchFamily="2" charset="0"/>
              </a:rPr>
              <a:t>Both</a:t>
            </a:r>
            <a:r>
              <a:rPr lang="en-US" sz="1200" dirty="0">
                <a:latin typeface="Roboto" panose="02000000000000000000" pitchFamily="2" charset="0"/>
              </a:rPr>
              <a:t> thrombotic events (one in the setting of diffuse large B-cell lymphoma, one in the setting of pneumonia infection in the presence of renal failure) were deemed unrelated to </a:t>
            </a:r>
            <a:r>
              <a:rPr lang="en-US" sz="1200" dirty="0" err="1">
                <a:latin typeface="Roboto" panose="02000000000000000000" pitchFamily="2" charset="0"/>
              </a:rPr>
              <a:t>pegcetacoplan</a:t>
            </a:r>
            <a:r>
              <a:rPr lang="en-US" sz="1200" dirty="0">
                <a:latin typeface="Roboto" panose="02000000000000000000" pitchFamily="2" charset="0"/>
              </a:rPr>
              <a:t>; neither event resulted in study discontinuation.</a:t>
            </a:r>
          </a:p>
          <a:p>
            <a:r>
              <a:rPr lang="en-US" sz="1200" b="0" i="0" dirty="0">
                <a:effectLst/>
                <a:latin typeface="Roboto" panose="02000000000000000000" pitchFamily="2" charset="0"/>
              </a:rPr>
              <a:t>TEAE, treatment-emergent adverse event.</a:t>
            </a:r>
          </a:p>
          <a:p>
            <a:r>
              <a:rPr lang="en-US" sz="1200" b="0" i="0" dirty="0">
                <a:effectLst/>
                <a:latin typeface="Roboto" panose="02000000000000000000" pitchFamily="2" charset="0"/>
              </a:rPr>
              <a:t>Wong RSM. </a:t>
            </a:r>
            <a:r>
              <a:rPr lang="en-US" sz="1200" b="0" i="1" dirty="0" err="1">
                <a:effectLst/>
                <a:latin typeface="Roboto" panose="02000000000000000000" pitchFamily="2" charset="0"/>
              </a:rPr>
              <a:t>Ther</a:t>
            </a:r>
            <a:r>
              <a:rPr lang="en-US" sz="1200" b="0" i="1" dirty="0">
                <a:effectLst/>
                <a:latin typeface="Roboto" panose="02000000000000000000" pitchFamily="2" charset="0"/>
              </a:rPr>
              <a:t> Adv </a:t>
            </a:r>
            <a:r>
              <a:rPr lang="en-US" sz="1200" b="0" i="1" dirty="0" err="1">
                <a:effectLst/>
                <a:latin typeface="Roboto" panose="02000000000000000000" pitchFamily="2" charset="0"/>
              </a:rPr>
              <a:t>Hematol</a:t>
            </a:r>
            <a:r>
              <a:rPr lang="en-US" sz="1200" b="0" i="1" dirty="0">
                <a:effectLst/>
                <a:latin typeface="Roboto" panose="02000000000000000000" pitchFamily="2" charset="0"/>
              </a:rPr>
              <a:t>.</a:t>
            </a:r>
            <a:r>
              <a:rPr lang="en-US" sz="1200" b="0" dirty="0">
                <a:effectLst/>
                <a:latin typeface="Roboto" panose="02000000000000000000" pitchFamily="2" charset="0"/>
              </a:rPr>
              <a:t> 2022;13:20406207221114673.</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Long-Term Safety C3 Inhibition for PNH</a:t>
            </a:r>
          </a:p>
        </p:txBody>
      </p:sp>
      <p:pic>
        <p:nvPicPr>
          <p:cNvPr id="7" name="Content Placeholder 3">
            <a:extLst>
              <a:ext uri="{FF2B5EF4-FFF2-40B4-BE49-F238E27FC236}">
                <a16:creationId xmlns:a16="http://schemas.microsoft.com/office/drawing/2014/main" id="{9EBE331A-F3EA-A77A-DB4C-F5F12C378721}"/>
              </a:ext>
            </a:extLst>
          </p:cNvPr>
          <p:cNvPicPr>
            <a:picLocks noGrp="1" noChangeAspect="1"/>
          </p:cNvPicPr>
          <p:nvPr>
            <p:ph idx="1"/>
          </p:nvPr>
        </p:nvPicPr>
        <p:blipFill rotWithShape="1">
          <a:blip r:embed="rId2"/>
          <a:srcRect b="28149"/>
          <a:stretch/>
        </p:blipFill>
        <p:spPr>
          <a:xfrm>
            <a:off x="634721" y="1385082"/>
            <a:ext cx="10922558" cy="3536223"/>
          </a:xfrm>
          <a:prstGeom prst="rect">
            <a:avLst/>
          </a:prstGeom>
        </p:spPr>
      </p:pic>
    </p:spTree>
    <p:extLst>
      <p:ext uri="{BB962C8B-B14F-4D97-AF65-F5344CB8AC3E}">
        <p14:creationId xmlns:p14="http://schemas.microsoft.com/office/powerpoint/2010/main" val="103743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Reconsidering First Line PNH Treatment: Is There a Standard of Care?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FDA-approved complement inhibitor in the first-line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in first-line complement inhibitor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complement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solidFill>
                  <a:srgbClr val="969696"/>
                </a:solidFill>
              </a:rPr>
              <a:t>MAC, membrane attack complex. </a:t>
            </a:r>
          </a:p>
          <a:p>
            <a:r>
              <a:rPr lang="en-US" sz="1200" dirty="0">
                <a:solidFill>
                  <a:srgbClr val="969696"/>
                </a:solidFill>
              </a:rPr>
              <a:t>Department of Immunology, Eötvös </a:t>
            </a:r>
            <a:r>
              <a:rPr lang="en-US" sz="1200" dirty="0" err="1">
                <a:solidFill>
                  <a:srgbClr val="969696"/>
                </a:solidFill>
              </a:rPr>
              <a:t>Loránd</a:t>
            </a:r>
            <a:r>
              <a:rPr lang="en-US" sz="1200" dirty="0">
                <a:solidFill>
                  <a:srgbClr val="969696"/>
                </a:solidFill>
              </a:rPr>
              <a:t> University. Adaptive Immunity and Complement Research Group. </a:t>
            </a:r>
            <a:br>
              <a:rPr lang="en-US" sz="1200" dirty="0">
                <a:solidFill>
                  <a:srgbClr val="969696"/>
                </a:solidFill>
              </a:rPr>
            </a:br>
            <a:r>
              <a:rPr lang="en-US" sz="1200" dirty="0">
                <a:solidFill>
                  <a:srgbClr val="969696"/>
                </a:solidFill>
                <a:effectLst/>
                <a:hlinkClick r:id="rId2" tooltip="https://immun.elte.hu/adaptive-immunity-and-complement">
                  <a:extLst>
                    <a:ext uri="{A12FA001-AC4F-418D-AE19-62706E023703}">
                      <ahyp:hlinkClr xmlns:ahyp="http://schemas.microsoft.com/office/drawing/2018/hyperlinkcolor" val="tx"/>
                    </a:ext>
                  </a:extLst>
                </a:hlinkClick>
              </a:rPr>
              <a:t>https://immun.elte.hu/adaptive-immunity-and-complement</a:t>
            </a:r>
            <a:r>
              <a:rPr lang="en-US" sz="1200" dirty="0">
                <a:solidFill>
                  <a:srgbClr val="969696"/>
                </a:solidFill>
                <a:effectLst/>
              </a:rPr>
              <a:t>.</a:t>
            </a:r>
            <a:endParaRPr lang="en-US" sz="1200"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Complement Functions</a:t>
            </a:r>
          </a:p>
        </p:txBody>
      </p:sp>
      <p:pic>
        <p:nvPicPr>
          <p:cNvPr id="7" name="Content Placeholder 6">
            <a:extLst>
              <a:ext uri="{FF2B5EF4-FFF2-40B4-BE49-F238E27FC236}">
                <a16:creationId xmlns:a16="http://schemas.microsoft.com/office/drawing/2014/main" id="{5D9C64CE-87A2-13D8-974F-FF9901BA8427}"/>
              </a:ext>
            </a:extLst>
          </p:cNvPr>
          <p:cNvPicPr>
            <a:picLocks noGrp="1" noChangeAspect="1"/>
          </p:cNvPicPr>
          <p:nvPr>
            <p:ph idx="1"/>
          </p:nvPr>
        </p:nvPicPr>
        <p:blipFill>
          <a:blip r:embed="rId3"/>
          <a:stretch>
            <a:fillRect/>
          </a:stretch>
        </p:blipFill>
        <p:spPr>
          <a:xfrm>
            <a:off x="2802833" y="1331843"/>
            <a:ext cx="6281531" cy="4693307"/>
          </a:xfrm>
          <a:prstGeom prst="rect">
            <a:avLst/>
          </a:prstGeom>
        </p:spPr>
      </p:pic>
    </p:spTree>
    <p:extLst>
      <p:ext uri="{BB962C8B-B14F-4D97-AF65-F5344CB8AC3E}">
        <p14:creationId xmlns:p14="http://schemas.microsoft.com/office/powerpoint/2010/main" val="419010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839788" y="457200"/>
            <a:ext cx="4357245" cy="989635"/>
          </a:xfrm>
        </p:spPr>
        <p:txBody>
          <a:bodyPr>
            <a:normAutofit fontScale="90000"/>
          </a:bodyPr>
          <a:lstStyle/>
          <a:p>
            <a:r>
              <a:rPr lang="en-US" dirty="0"/>
              <a:t>C5 Inhibition for PNH Long-Term Safety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839788" y="1548886"/>
            <a:ext cx="4779749" cy="4873625"/>
          </a:xfrm>
        </p:spPr>
        <p:txBody>
          <a:bodyPr>
            <a:noAutofit/>
          </a:bodyPr>
          <a:lstStyle/>
          <a:p>
            <a:pPr marL="285750" indent="-285750">
              <a:buFont typeface="Arial" panose="020B0604020202020204" pitchFamily="34" charset="0"/>
              <a:buChar char="•"/>
            </a:pPr>
            <a:r>
              <a:rPr lang="en-US" sz="2000" b="0" i="0" dirty="0">
                <a:solidFill>
                  <a:srgbClr val="333333"/>
                </a:solidFill>
                <a:effectLst/>
              </a:rPr>
              <a:t>The probability of a patient experiencing one or more AEs was significantly lower in the last 6 months of eculizumab treatment than in the first 6 months, suggesting that no cumulative toxicity is associated with long-term administration of eculizumab</a:t>
            </a:r>
          </a:p>
          <a:p>
            <a:pPr marL="285750" indent="-285750">
              <a:buFont typeface="Arial" panose="020B0604020202020204" pitchFamily="34" charset="0"/>
              <a:buChar char="•"/>
            </a:pPr>
            <a:r>
              <a:rPr lang="en-US" sz="2000" b="0" i="0" dirty="0">
                <a:solidFill>
                  <a:srgbClr val="333333"/>
                </a:solidFill>
                <a:effectLst/>
              </a:rPr>
              <a:t>However, although serious infection-related AEs were not fatal, patients under eculizumab treatment should be closely monitored throughout treatment</a:t>
            </a:r>
            <a:endParaRPr lang="en-US" sz="2000" strike="sngStrike" dirty="0">
              <a:solidFill>
                <a:srgbClr val="FF0000"/>
              </a:solidFill>
            </a:endParaRPr>
          </a:p>
        </p:txBody>
      </p:sp>
      <p:graphicFrame>
        <p:nvGraphicFramePr>
          <p:cNvPr id="7" name="Content Placeholder 3">
            <a:extLst>
              <a:ext uri="{FF2B5EF4-FFF2-40B4-BE49-F238E27FC236}">
                <a16:creationId xmlns:a16="http://schemas.microsoft.com/office/drawing/2014/main" id="{2CD748D2-B428-8B92-C08C-FB3888C2CC32}"/>
              </a:ext>
            </a:extLst>
          </p:cNvPr>
          <p:cNvGraphicFramePr>
            <a:graphicFrameLocks/>
          </p:cNvGraphicFramePr>
          <p:nvPr>
            <p:extLst>
              <p:ext uri="{D42A27DB-BD31-4B8C-83A1-F6EECF244321}">
                <p14:modId xmlns:p14="http://schemas.microsoft.com/office/powerpoint/2010/main" val="1043508024"/>
              </p:ext>
            </p:extLst>
          </p:nvPr>
        </p:nvGraphicFramePr>
        <p:xfrm>
          <a:off x="5619537" y="438150"/>
          <a:ext cx="6446013" cy="6109867"/>
        </p:xfrm>
        <a:graphic>
          <a:graphicData uri="http://schemas.openxmlformats.org/drawingml/2006/table">
            <a:tbl>
              <a:tblPr/>
              <a:tblGrid>
                <a:gridCol w="920859">
                  <a:extLst>
                    <a:ext uri="{9D8B030D-6E8A-4147-A177-3AD203B41FA5}">
                      <a16:colId xmlns:a16="http://schemas.microsoft.com/office/drawing/2014/main" val="3847334770"/>
                    </a:ext>
                  </a:extLst>
                </a:gridCol>
                <a:gridCol w="920859">
                  <a:extLst>
                    <a:ext uri="{9D8B030D-6E8A-4147-A177-3AD203B41FA5}">
                      <a16:colId xmlns:a16="http://schemas.microsoft.com/office/drawing/2014/main" val="4182581977"/>
                    </a:ext>
                  </a:extLst>
                </a:gridCol>
                <a:gridCol w="920859">
                  <a:extLst>
                    <a:ext uri="{9D8B030D-6E8A-4147-A177-3AD203B41FA5}">
                      <a16:colId xmlns:a16="http://schemas.microsoft.com/office/drawing/2014/main" val="3778326473"/>
                    </a:ext>
                  </a:extLst>
                </a:gridCol>
                <a:gridCol w="932203">
                  <a:extLst>
                    <a:ext uri="{9D8B030D-6E8A-4147-A177-3AD203B41FA5}">
                      <a16:colId xmlns:a16="http://schemas.microsoft.com/office/drawing/2014/main" val="4029644444"/>
                    </a:ext>
                  </a:extLst>
                </a:gridCol>
                <a:gridCol w="909515">
                  <a:extLst>
                    <a:ext uri="{9D8B030D-6E8A-4147-A177-3AD203B41FA5}">
                      <a16:colId xmlns:a16="http://schemas.microsoft.com/office/drawing/2014/main" val="356919235"/>
                    </a:ext>
                  </a:extLst>
                </a:gridCol>
                <a:gridCol w="920859">
                  <a:extLst>
                    <a:ext uri="{9D8B030D-6E8A-4147-A177-3AD203B41FA5}">
                      <a16:colId xmlns:a16="http://schemas.microsoft.com/office/drawing/2014/main" val="326545791"/>
                    </a:ext>
                  </a:extLst>
                </a:gridCol>
                <a:gridCol w="920859">
                  <a:extLst>
                    <a:ext uri="{9D8B030D-6E8A-4147-A177-3AD203B41FA5}">
                      <a16:colId xmlns:a16="http://schemas.microsoft.com/office/drawing/2014/main" val="336556213"/>
                    </a:ext>
                  </a:extLst>
                </a:gridCol>
              </a:tblGrid>
              <a:tr h="153254">
                <a:tc rowSpan="4">
                  <a:txBody>
                    <a:bodyPr/>
                    <a:lstStyle/>
                    <a:p>
                      <a:pPr algn="ctr"/>
                      <a:r>
                        <a:rPr lang="en-US" sz="800" b="1">
                          <a:effectLst/>
                        </a:rPr>
                        <a:t>Adverse event</a:t>
                      </a:r>
                    </a:p>
                  </a:txBody>
                  <a:tcPr marL="94085" marR="94085" marT="47042" marB="470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gridSpan="6">
                  <a:txBody>
                    <a:bodyPr/>
                    <a:lstStyle/>
                    <a:p>
                      <a:pPr algn="ctr"/>
                      <a:r>
                        <a:rPr lang="en-US" sz="800" b="1">
                          <a:effectLst/>
                        </a:rPr>
                        <a:t>Patients, no. (%)</a:t>
                      </a:r>
                    </a:p>
                  </a:txBody>
                  <a:tcPr marL="94085" marR="94085" marT="47042" marB="470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6624199"/>
                  </a:ext>
                </a:extLst>
              </a:tr>
              <a:tr h="278700">
                <a:tc vMerge="1">
                  <a:txBody>
                    <a:bodyPr/>
                    <a:lstStyle/>
                    <a:p>
                      <a:endParaRPr lang="en-US"/>
                    </a:p>
                  </a:txBody>
                  <a:tcPr/>
                </a:tc>
                <a:tc gridSpan="3">
                  <a:txBody>
                    <a:bodyPr/>
                    <a:lstStyle/>
                    <a:p>
                      <a:pPr algn="ctr"/>
                      <a:r>
                        <a:rPr lang="en-US" sz="800" b="1">
                          <a:effectLst/>
                        </a:rPr>
                        <a:t>SHEPHERD</a:t>
                      </a:r>
                    </a:p>
                  </a:txBody>
                  <a:tcPr marL="94085" marR="94085" marT="47042" marB="470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ctr"/>
                      <a:r>
                        <a:rPr lang="en-US" sz="800" b="1">
                          <a:effectLst/>
                        </a:rPr>
                        <a:t>TRIUMPH</a:t>
                      </a:r>
                    </a:p>
                  </a:txBody>
                  <a:tcPr marL="94085" marR="94085" marT="47042" marB="470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r>
                        <a:rPr lang="en-US" sz="800" b="1">
                          <a:effectLst/>
                        </a:rPr>
                        <a:t>Long-term extension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9139862"/>
                  </a:ext>
                </a:extLst>
              </a:tr>
              <a:tr h="153254">
                <a:tc vMerge="1">
                  <a:txBody>
                    <a:bodyPr/>
                    <a:lstStyle/>
                    <a:p>
                      <a:endParaRPr lang="en-US"/>
                    </a:p>
                  </a:txBody>
                  <a:tcPr/>
                </a:tc>
                <a:tc gridSpan="3">
                  <a:txBody>
                    <a:bodyPr/>
                    <a:lstStyle/>
                    <a:p>
                      <a:pPr algn="ctr"/>
                      <a:r>
                        <a:rPr lang="en-US" sz="800" b="1">
                          <a:effectLst/>
                        </a:rPr>
                        <a:t>Eculizumab</a:t>
                      </a:r>
                    </a:p>
                  </a:txBody>
                  <a:tcPr marL="94085" marR="94085" marT="47042" marB="470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a:r>
                        <a:rPr lang="en-US" sz="800" b="1">
                          <a:effectLst/>
                        </a:rPr>
                        <a:t>Eculizumab</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a:effectLst/>
                        </a:rPr>
                        <a:t>Placebo</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a:effectLst/>
                        </a:rPr>
                        <a:t>Eculizumab*</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8736456"/>
                  </a:ext>
                </a:extLst>
              </a:tr>
              <a:tr h="278700">
                <a:tc vMerge="1">
                  <a:txBody>
                    <a:bodyPr/>
                    <a:lstStyle/>
                    <a:p>
                      <a:endParaRPr lang="en-US"/>
                    </a:p>
                  </a:txBody>
                  <a:tcPr/>
                </a:tc>
                <a:tc>
                  <a:txBody>
                    <a:bodyPr/>
                    <a:lstStyle/>
                    <a:p>
                      <a:pPr algn="ctr"/>
                      <a:r>
                        <a:rPr lang="en-US" sz="800" b="1">
                          <a:effectLst/>
                        </a:rPr>
                        <a:t>52 wk,</a:t>
                      </a:r>
                      <a:br>
                        <a:rPr lang="en-US" sz="800" b="1">
                          <a:effectLst/>
                        </a:rPr>
                      </a:br>
                      <a:r>
                        <a:rPr lang="en-US" sz="800" b="1">
                          <a:effectLst/>
                        </a:rPr>
                        <a:t>n = 97</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a:effectLst/>
                        </a:rPr>
                        <a:t>1st 26 wk,</a:t>
                      </a:r>
                      <a:br>
                        <a:rPr lang="en-US" sz="800" b="1">
                          <a:effectLst/>
                        </a:rPr>
                      </a:br>
                      <a:r>
                        <a:rPr lang="en-US" sz="800" b="1">
                          <a:effectLst/>
                        </a:rPr>
                        <a:t>n = 97</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pt-BR" sz="800" b="1" dirty="0">
                          <a:effectLst/>
                        </a:rPr>
                        <a:t>2nd 26 </a:t>
                      </a:r>
                      <a:r>
                        <a:rPr lang="pt-BR" sz="800" b="1" dirty="0" err="1">
                          <a:effectLst/>
                        </a:rPr>
                        <a:t>wk</a:t>
                      </a:r>
                      <a:r>
                        <a:rPr lang="pt-BR" sz="800" b="1" dirty="0">
                          <a:effectLst/>
                        </a:rPr>
                        <a:t>,</a:t>
                      </a:r>
                      <a:br>
                        <a:rPr lang="pt-BR" sz="800" b="1" dirty="0">
                          <a:effectLst/>
                        </a:rPr>
                      </a:br>
                      <a:r>
                        <a:rPr lang="pt-BR" sz="800" b="1" dirty="0" err="1">
                          <a:effectLst/>
                        </a:rPr>
                        <a:t>n</a:t>
                      </a:r>
                      <a:r>
                        <a:rPr lang="pt-BR" sz="800" b="1" dirty="0">
                          <a:effectLst/>
                        </a:rPr>
                        <a:t> = 96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a:effectLst/>
                        </a:rPr>
                        <a:t>26 wk,</a:t>
                      </a:r>
                      <a:br>
                        <a:rPr lang="en-US" sz="800" b="1">
                          <a:effectLst/>
                        </a:rPr>
                      </a:br>
                      <a:r>
                        <a:rPr lang="en-US" sz="800" b="1">
                          <a:effectLst/>
                        </a:rPr>
                        <a:t>n = 43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a:effectLst/>
                        </a:rPr>
                        <a:t>26 wk,</a:t>
                      </a:r>
                      <a:br>
                        <a:rPr lang="en-US" sz="800" b="1">
                          <a:effectLst/>
                        </a:rPr>
                      </a:br>
                      <a:r>
                        <a:rPr lang="en-US" sz="800" b="1">
                          <a:effectLst/>
                        </a:rPr>
                        <a:t>n = 44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b="1" dirty="0">
                          <a:effectLst/>
                        </a:rPr>
                        <a:t>N = 195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1262186"/>
                  </a:ext>
                </a:extLst>
              </a:tr>
              <a:tr h="153254">
                <a:tc>
                  <a:txBody>
                    <a:bodyPr/>
                    <a:lstStyle/>
                    <a:p>
                      <a:pPr algn="l"/>
                      <a:r>
                        <a:rPr lang="en-US" sz="800">
                          <a:effectLst/>
                        </a:rPr>
                        <a:t>Headache</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 (52.6)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47 (48.5)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14 (14.6)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19(44.2)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12(27.3)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107 (54.9)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0108800"/>
                  </a:ext>
                </a:extLst>
              </a:tr>
              <a:tr h="212389">
                <a:tc>
                  <a:txBody>
                    <a:bodyPr/>
                    <a:lstStyle/>
                    <a:p>
                      <a:pPr algn="l"/>
                      <a:r>
                        <a:rPr lang="en-US" sz="800">
                          <a:effectLst/>
                        </a:rPr>
                        <a:t>Nasopharyngitis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31 (32.0)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22 (22.7)</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15 (15.6)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10(23.3)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8(18.2)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97 (49.7)</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4312371"/>
                  </a:ext>
                </a:extLst>
              </a:tr>
              <a:tr h="303412">
                <a:tc>
                  <a:txBody>
                    <a:bodyPr/>
                    <a:lstStyle/>
                    <a:p>
                      <a:pPr algn="l"/>
                      <a:r>
                        <a:rPr lang="en-US" sz="800">
                          <a:effectLst/>
                        </a:rPr>
                        <a:t>Upper respiratory tract infection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29 (29.9)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14 (14.4)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18 (18.8)</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6(14.0)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10(22.7)</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80 (41.0)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3702392"/>
                  </a:ext>
                </a:extLst>
              </a:tr>
              <a:tr h="153254">
                <a:tc>
                  <a:txBody>
                    <a:bodyPr/>
                    <a:lstStyle/>
                    <a:p>
                      <a:pPr algn="l"/>
                      <a:r>
                        <a:rPr lang="en-US" sz="800">
                          <a:effectLst/>
                        </a:rPr>
                        <a:t>Nausea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20 (20.6)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16 (16.5)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7 (7.3)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7(16.3)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63 (2.3)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636502"/>
                  </a:ext>
                </a:extLst>
              </a:tr>
              <a:tr h="153254">
                <a:tc>
                  <a:txBody>
                    <a:bodyPr/>
                    <a:lstStyle/>
                    <a:p>
                      <a:pPr algn="l"/>
                      <a:r>
                        <a:rPr lang="en-US" sz="800">
                          <a:effectLst/>
                        </a:rPr>
                        <a:t>Pyrexia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19 (19.6)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11 (11.3)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 (10.4)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40 (20.5)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9616322"/>
                  </a:ext>
                </a:extLst>
              </a:tr>
              <a:tr h="153254">
                <a:tc>
                  <a:txBody>
                    <a:bodyPr/>
                    <a:lstStyle/>
                    <a:p>
                      <a:pPr algn="l"/>
                      <a:r>
                        <a:rPr lang="en-US" sz="800">
                          <a:effectLst/>
                        </a:rPr>
                        <a:t>Back pain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15 (15.5)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7 (7.2)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9 (9.4)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8(18.6)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48 (24.6)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6731895"/>
                  </a:ext>
                </a:extLst>
              </a:tr>
              <a:tr h="153254">
                <a:tc>
                  <a:txBody>
                    <a:bodyPr/>
                    <a:lstStyle/>
                    <a:p>
                      <a:pPr algn="l"/>
                      <a:r>
                        <a:rPr lang="en-US" sz="800">
                          <a:effectLst/>
                        </a:rPr>
                        <a:t>Dizziness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14 (14.4)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6 (6.3)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39 (20.0)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8684593"/>
                  </a:ext>
                </a:extLst>
              </a:tr>
              <a:tr h="278700">
                <a:tc>
                  <a:txBody>
                    <a:bodyPr/>
                    <a:lstStyle/>
                    <a:p>
                      <a:pPr algn="l"/>
                      <a:r>
                        <a:rPr lang="en-US" sz="800">
                          <a:effectLst/>
                        </a:rPr>
                        <a:t>Urinary tract infection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13 (13.4)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7 (7.2)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7 (7.3)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33 (16.9)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0214332"/>
                  </a:ext>
                </a:extLst>
              </a:tr>
              <a:tr h="153254">
                <a:tc>
                  <a:txBody>
                    <a:bodyPr/>
                    <a:lstStyle/>
                    <a:p>
                      <a:pPr algn="l"/>
                      <a:r>
                        <a:rPr lang="en-US" sz="800">
                          <a:effectLst/>
                        </a:rPr>
                        <a:t>Arthralgia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12 (12.4)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2 (2.1)</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43 (22.1)</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379951"/>
                  </a:ext>
                </a:extLst>
              </a:tr>
              <a:tr h="153254">
                <a:tc>
                  <a:txBody>
                    <a:bodyPr/>
                    <a:lstStyle/>
                    <a:p>
                      <a:pPr algn="l"/>
                      <a:r>
                        <a:rPr lang="en-US" sz="800">
                          <a:effectLst/>
                        </a:rPr>
                        <a:t>Diarrhea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12 (12.4)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8 (8.2)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6 (6.3)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68 (34.9)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4279694"/>
                  </a:ext>
                </a:extLst>
              </a:tr>
              <a:tr h="153254">
                <a:tc>
                  <a:txBody>
                    <a:bodyPr/>
                    <a:lstStyle/>
                    <a:p>
                      <a:pPr algn="l"/>
                      <a:r>
                        <a:rPr lang="en-US" sz="800">
                          <a:effectLst/>
                        </a:rPr>
                        <a:t>Abdominal pain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11 (11.3)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9 (9.3)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2 (2.1)</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43 (22.1)</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1574"/>
                  </a:ext>
                </a:extLst>
              </a:tr>
              <a:tr h="153254">
                <a:tc>
                  <a:txBody>
                    <a:bodyPr/>
                    <a:lstStyle/>
                    <a:p>
                      <a:pPr algn="l"/>
                      <a:r>
                        <a:rPr lang="en-US" sz="800">
                          <a:effectLst/>
                        </a:rPr>
                        <a:t>Myalgia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9 (9.3)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3 (3.1)</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29 (14.9)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7349676"/>
                  </a:ext>
                </a:extLst>
              </a:tr>
              <a:tr h="153254">
                <a:tc>
                  <a:txBody>
                    <a:bodyPr/>
                    <a:lstStyle/>
                    <a:p>
                      <a:pPr algn="l"/>
                      <a:r>
                        <a:rPr lang="en-US" sz="800">
                          <a:effectLst/>
                        </a:rPr>
                        <a:t>Vomiting</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10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8 (8.2)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4 (4.2)</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50 (25.6)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763170"/>
                  </a:ext>
                </a:extLst>
              </a:tr>
              <a:tr h="153254">
                <a:tc>
                  <a:txBody>
                    <a:bodyPr/>
                    <a:lstStyle/>
                    <a:p>
                      <a:pPr algn="l"/>
                      <a:r>
                        <a:rPr lang="en-US" sz="800">
                          <a:effectLst/>
                        </a:rPr>
                        <a:t>Cough</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39 (20.0)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1589976"/>
                  </a:ext>
                </a:extLst>
              </a:tr>
              <a:tr h="153254">
                <a:tc>
                  <a:txBody>
                    <a:bodyPr/>
                    <a:lstStyle/>
                    <a:p>
                      <a:pPr algn="l"/>
                      <a:r>
                        <a:rPr lang="en-US" sz="800" dirty="0">
                          <a:effectLst/>
                        </a:rPr>
                        <a:t>Fatigue</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5(11.6)</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25 (12.8)</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922840"/>
                  </a:ext>
                </a:extLst>
              </a:tr>
              <a:tr h="278700">
                <a:tc>
                  <a:txBody>
                    <a:bodyPr/>
                    <a:lstStyle/>
                    <a:p>
                      <a:pPr algn="l"/>
                      <a:r>
                        <a:rPr lang="en-US" sz="800">
                          <a:effectLst/>
                        </a:rPr>
                        <a:t>Oropharyngeal pain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42 (21.5)</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5746921"/>
                  </a:ext>
                </a:extLst>
              </a:tr>
              <a:tr h="212389">
                <a:tc>
                  <a:txBody>
                    <a:bodyPr/>
                    <a:lstStyle/>
                    <a:p>
                      <a:pPr algn="l"/>
                      <a:r>
                        <a:rPr lang="en-US" sz="800">
                          <a:effectLst/>
                        </a:rPr>
                        <a:t>Pain in extremity</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39 (20.0)</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2310053"/>
                  </a:ext>
                </a:extLst>
              </a:tr>
              <a:tr h="278700">
                <a:tc>
                  <a:txBody>
                    <a:bodyPr/>
                    <a:lstStyle/>
                    <a:p>
                      <a:pPr algn="l"/>
                      <a:r>
                        <a:rPr lang="en-US" sz="800">
                          <a:effectLst/>
                        </a:rPr>
                        <a:t>Influenza-like illness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34 (17.4)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7136377"/>
                  </a:ext>
                </a:extLst>
              </a:tr>
              <a:tr h="153254">
                <a:tc>
                  <a:txBody>
                    <a:bodyPr/>
                    <a:lstStyle/>
                    <a:p>
                      <a:pPr algn="l"/>
                      <a:r>
                        <a:rPr lang="en-US" sz="800">
                          <a:effectLst/>
                        </a:rPr>
                        <a:t>Viral infection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30 (15.4)</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6393308"/>
                  </a:ext>
                </a:extLst>
              </a:tr>
              <a:tr h="153254">
                <a:tc>
                  <a:txBody>
                    <a:bodyPr/>
                    <a:lstStyle/>
                    <a:p>
                      <a:pPr algn="l"/>
                      <a:r>
                        <a:rPr lang="en-US" sz="800">
                          <a:effectLst/>
                        </a:rPr>
                        <a:t>Constipation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29 (14.9)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7514034"/>
                  </a:ext>
                </a:extLst>
              </a:tr>
              <a:tr h="153254">
                <a:tc>
                  <a:txBody>
                    <a:bodyPr/>
                    <a:lstStyle/>
                    <a:p>
                      <a:pPr algn="l"/>
                      <a:r>
                        <a:rPr lang="en-US" sz="800">
                          <a:effectLst/>
                        </a:rPr>
                        <a:t>Contusion</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29 (14.9)</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80392"/>
                  </a:ext>
                </a:extLst>
              </a:tr>
              <a:tr h="278700">
                <a:tc>
                  <a:txBody>
                    <a:bodyPr/>
                    <a:lstStyle/>
                    <a:p>
                      <a:pPr algn="l"/>
                      <a:r>
                        <a:rPr lang="en-US" sz="800">
                          <a:effectLst/>
                        </a:rPr>
                        <a:t>Abdominal pain upper</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24 (12.3)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923543"/>
                  </a:ext>
                </a:extLst>
              </a:tr>
              <a:tr h="153254">
                <a:tc>
                  <a:txBody>
                    <a:bodyPr/>
                    <a:lstStyle/>
                    <a:p>
                      <a:pPr algn="l"/>
                      <a:r>
                        <a:rPr lang="en-US" sz="800">
                          <a:effectLst/>
                        </a:rPr>
                        <a:t>Insomnia</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23 (11.8)</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1666217"/>
                  </a:ext>
                </a:extLst>
              </a:tr>
              <a:tr h="153254">
                <a:tc>
                  <a:txBody>
                    <a:bodyPr/>
                    <a:lstStyle/>
                    <a:p>
                      <a:pPr algn="l"/>
                      <a:r>
                        <a:rPr lang="en-US" sz="800">
                          <a:effectLst/>
                        </a:rPr>
                        <a:t>Sinusitis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23 (11.8)</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202512"/>
                  </a:ext>
                </a:extLst>
              </a:tr>
              <a:tr h="153254">
                <a:tc>
                  <a:txBody>
                    <a:bodyPr/>
                    <a:lstStyle/>
                    <a:p>
                      <a:pPr algn="l"/>
                      <a:r>
                        <a:rPr lang="en-US" sz="800">
                          <a:effectLst/>
                        </a:rPr>
                        <a:t>Epistaxis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21 (10.8)</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1272936"/>
                  </a:ext>
                </a:extLst>
              </a:tr>
              <a:tr h="212389">
                <a:tc>
                  <a:txBody>
                    <a:bodyPr/>
                    <a:lstStyle/>
                    <a:p>
                      <a:pPr algn="l"/>
                      <a:r>
                        <a:rPr lang="en-US" sz="800">
                          <a:effectLst/>
                        </a:rPr>
                        <a:t>Edema peripheral</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9415687"/>
                  </a:ext>
                </a:extLst>
              </a:tr>
              <a:tr h="153254">
                <a:tc>
                  <a:txBody>
                    <a:bodyPr/>
                    <a:lstStyle/>
                    <a:p>
                      <a:pPr algn="l"/>
                      <a:r>
                        <a:rPr lang="en-US" sz="800">
                          <a:effectLst/>
                        </a:rPr>
                        <a:t>Pruritus</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a:effectLst/>
                        </a:rPr>
                        <a:t>20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2084683"/>
                  </a:ext>
                </a:extLst>
              </a:tr>
              <a:tr h="153254">
                <a:tc>
                  <a:txBody>
                    <a:bodyPr/>
                    <a:lstStyle/>
                    <a:p>
                      <a:pPr algn="l"/>
                      <a:r>
                        <a:rPr lang="en-US" sz="800">
                          <a:effectLst/>
                        </a:rPr>
                        <a:t>Rash</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dirty="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US" sz="800">
                          <a:effectLst/>
                        </a:rPr>
                        <a:t>-</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800" dirty="0">
                          <a:effectLst/>
                        </a:rPr>
                        <a:t>20 (10.3)</a:t>
                      </a:r>
                    </a:p>
                  </a:txBody>
                  <a:tcPr marL="27809" marR="27809" marT="13904" marB="139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734239"/>
                  </a:ext>
                </a:extLst>
              </a:tr>
            </a:tbl>
          </a:graphicData>
        </a:graphic>
      </p:graphicFrame>
    </p:spTree>
    <p:extLst>
      <p:ext uri="{BB962C8B-B14F-4D97-AF65-F5344CB8AC3E}">
        <p14:creationId xmlns:p14="http://schemas.microsoft.com/office/powerpoint/2010/main" val="69835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normAutofit/>
          </a:bodyPr>
          <a:lstStyle/>
          <a:p>
            <a:r>
              <a:rPr lang="en-US" dirty="0"/>
              <a:t>C5 Inhibition for PNH Long-Term Safety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sz="half" idx="1"/>
          </p:nvPr>
        </p:nvSpPr>
        <p:spPr>
          <a:xfrm>
            <a:off x="609600" y="1496291"/>
            <a:ext cx="4519961" cy="4680672"/>
          </a:xfrm>
        </p:spPr>
        <p:txBody>
          <a:bodyPr>
            <a:noAutofit/>
          </a:bodyPr>
          <a:lstStyle/>
          <a:p>
            <a:r>
              <a:rPr lang="en-US" sz="2000" b="0" i="0" dirty="0">
                <a:solidFill>
                  <a:srgbClr val="333333"/>
                </a:solidFill>
                <a:effectLst/>
                <a:latin typeface="Open Sans" panose="020B0606030504020204" pitchFamily="34" charset="0"/>
              </a:rPr>
              <a:t>Seventy‐six cases of meningococcal infection were reported, representing an overall rate of 0.25 reports per 100 PY (0.24 per 100 PY for PNH and 0.29 per 100 PY for </a:t>
            </a:r>
            <a:r>
              <a:rPr lang="en-US" sz="2000" b="0" i="0" dirty="0" err="1">
                <a:solidFill>
                  <a:srgbClr val="333333"/>
                </a:solidFill>
                <a:effectLst/>
                <a:latin typeface="Open Sans" panose="020B0606030504020204" pitchFamily="34" charset="0"/>
              </a:rPr>
              <a:t>aHUS</a:t>
            </a:r>
            <a:r>
              <a:rPr lang="en-US" sz="2000" b="0" i="0" dirty="0">
                <a:solidFill>
                  <a:srgbClr val="333333"/>
                </a:solidFill>
                <a:effectLst/>
                <a:latin typeface="Open Sans" panose="020B0606030504020204" pitchFamily="34" charset="0"/>
              </a:rPr>
              <a:t>). There were eight fatal cases of meningococcal infection (by serotype B in two, X, C, and Y in one each, unknown in three) (0.03 per 100 PY), all of which occurred in patients with PNH. All eight patients had </a:t>
            </a:r>
            <a:r>
              <a:rPr lang="en-US" sz="2000" b="0" i="0" dirty="0">
                <a:effectLst/>
                <a:latin typeface="Open Sans" panose="020B0606030504020204" pitchFamily="34" charset="0"/>
              </a:rPr>
              <a:t>received</a:t>
            </a:r>
            <a:r>
              <a:rPr lang="en-US" sz="2000" dirty="0">
                <a:latin typeface="Open Sans" panose="020B0606030504020204" pitchFamily="34" charset="0"/>
              </a:rPr>
              <a:t> a</a:t>
            </a:r>
            <a:r>
              <a:rPr lang="en-US" sz="2000" b="0" i="0" dirty="0">
                <a:effectLst/>
                <a:latin typeface="Open Sans" panose="020B0606030504020204" pitchFamily="34" charset="0"/>
              </a:rPr>
              <a:t> </a:t>
            </a:r>
            <a:r>
              <a:rPr lang="en-US" sz="2000" b="0" i="0" dirty="0">
                <a:solidFill>
                  <a:srgbClr val="333333"/>
                </a:solidFill>
                <a:effectLst/>
                <a:latin typeface="Open Sans" panose="020B0606030504020204" pitchFamily="34" charset="0"/>
              </a:rPr>
              <a:t>meningococcal vaccination, although not against </a:t>
            </a:r>
            <a:br>
              <a:rPr lang="en-US" sz="2000" b="0" i="0" dirty="0">
                <a:solidFill>
                  <a:srgbClr val="333333"/>
                </a:solidFill>
                <a:effectLst/>
                <a:latin typeface="Open Sans" panose="020B0606030504020204" pitchFamily="34" charset="0"/>
              </a:rPr>
            </a:br>
            <a:r>
              <a:rPr lang="en-US" sz="2000" b="0" i="0" dirty="0">
                <a:solidFill>
                  <a:srgbClr val="333333"/>
                </a:solidFill>
                <a:effectLst/>
                <a:latin typeface="Open Sans" panose="020B0606030504020204" pitchFamily="34" charset="0"/>
              </a:rPr>
              <a:t>all serotypes</a:t>
            </a:r>
            <a:endParaRPr lang="en-US" sz="2000" strike="sngStrike" dirty="0">
              <a:solidFill>
                <a:srgbClr val="FF0000"/>
              </a:solidFill>
            </a:endParaRPr>
          </a:p>
        </p:txBody>
      </p:sp>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err="1"/>
              <a:t>aHUS</a:t>
            </a:r>
            <a:r>
              <a:rPr lang="en-US" sz="1200" dirty="0"/>
              <a:t>, atypical hemolytic uremic syndrome; PY, patient-years.</a:t>
            </a:r>
          </a:p>
          <a:p>
            <a:r>
              <a:rPr lang="en-US" sz="1200" dirty="0"/>
              <a:t>Lee S, et al. </a:t>
            </a:r>
            <a:r>
              <a:rPr lang="en-US" sz="1200" i="1" dirty="0"/>
              <a:t>Expert </a:t>
            </a:r>
            <a:r>
              <a:rPr lang="en-US" sz="1200" i="1" dirty="0" err="1"/>
              <a:t>Opin</a:t>
            </a:r>
            <a:r>
              <a:rPr lang="en-US" sz="1200" i="1" dirty="0"/>
              <a:t> Drug </a:t>
            </a:r>
            <a:r>
              <a:rPr lang="en-US" sz="1200" i="1" dirty="0" err="1"/>
              <a:t>Saf</a:t>
            </a:r>
            <a:r>
              <a:rPr lang="en-US" sz="1200" i="1" dirty="0"/>
              <a:t>.</a:t>
            </a:r>
            <a:r>
              <a:rPr lang="en-US" sz="1200" dirty="0"/>
              <a:t> 2021;20(2):171-9.</a:t>
            </a:r>
          </a:p>
        </p:txBody>
      </p:sp>
      <p:pic>
        <p:nvPicPr>
          <p:cNvPr id="6" name="Picture 5">
            <a:extLst>
              <a:ext uri="{FF2B5EF4-FFF2-40B4-BE49-F238E27FC236}">
                <a16:creationId xmlns:a16="http://schemas.microsoft.com/office/drawing/2014/main" id="{91535F9C-B3A9-D4C4-3842-F6A0D1160FC0}"/>
              </a:ext>
            </a:extLst>
          </p:cNvPr>
          <p:cNvPicPr>
            <a:picLocks noChangeAspect="1"/>
          </p:cNvPicPr>
          <p:nvPr/>
        </p:nvPicPr>
        <p:blipFill>
          <a:blip r:embed="rId2"/>
          <a:stretch>
            <a:fillRect/>
          </a:stretch>
        </p:blipFill>
        <p:spPr>
          <a:xfrm>
            <a:off x="5070069" y="1891670"/>
            <a:ext cx="7023201" cy="3889913"/>
          </a:xfrm>
          <a:prstGeom prst="rect">
            <a:avLst/>
          </a:prstGeom>
        </p:spPr>
      </p:pic>
    </p:spTree>
    <p:extLst>
      <p:ext uri="{BB962C8B-B14F-4D97-AF65-F5344CB8AC3E}">
        <p14:creationId xmlns:p14="http://schemas.microsoft.com/office/powerpoint/2010/main" val="409260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marL="171450" marR="0" lvl="0" indent="-171450" defTabSz="914400" rtl="0" eaLnBrk="0" fontAlgn="base" latinLnBrk="0" hangingPunct="0">
              <a:lnSpc>
                <a:spcPct val="100000"/>
              </a:lnSpc>
              <a:spcBef>
                <a:spcPct val="0"/>
              </a:spcBef>
              <a:spcAft>
                <a:spcPct val="0"/>
              </a:spcAft>
              <a:buClrTx/>
              <a:buSzTx/>
              <a:buFont typeface="Arial"/>
              <a:buChar char="•"/>
              <a:tabLst/>
            </a:pPr>
            <a:r>
              <a:rPr kumimoji="0" lang="en-US" altLang="en-US" sz="1200" b="0" i="0" u="none" strike="noStrike" cap="none" normalizeH="0" baseline="0" dirty="0">
                <a:ln>
                  <a:noFill/>
                </a:ln>
                <a:effectLst/>
                <a:latin typeface="Open Sans"/>
                <a:ea typeface="Open Sans"/>
                <a:cs typeface="Open Sans"/>
              </a:rPr>
              <a:t>64.5% were myelodysplastic syndromes; † Among skin tumors, 25% were melanomas.</a:t>
            </a:r>
            <a:endParaRPr lang="en-US" dirty="0"/>
          </a:p>
          <a:p>
            <a:pPr eaLnBrk="0" fontAlgn="base" hangingPunct="0">
              <a:spcBef>
                <a:spcPct val="0"/>
              </a:spcBef>
              <a:spcAft>
                <a:spcPct val="0"/>
              </a:spcAft>
            </a:pPr>
            <a:r>
              <a:rPr kumimoji="0" lang="en-US" altLang="en-US" sz="1200" b="0" i="0" u="none" strike="noStrike" cap="none" normalizeH="0" baseline="0" dirty="0">
                <a:ln>
                  <a:noFill/>
                </a:ln>
                <a:effectLst/>
                <a:latin typeface="Open Sans" panose="020B0606030504020204" pitchFamily="34" charset="0"/>
              </a:rPr>
              <a:t>NOS, not otherwise specified (causative infective agent was not reported).</a:t>
            </a:r>
          </a:p>
          <a:p>
            <a:pPr eaLnBrk="0" fontAlgn="base" hangingPunct="0">
              <a:spcBef>
                <a:spcPct val="0"/>
              </a:spcBef>
              <a:spcAft>
                <a:spcPct val="0"/>
              </a:spcAft>
            </a:pPr>
            <a:r>
              <a:rPr lang="en-US" sz="1200" dirty="0"/>
              <a:t>Lee S, et al. </a:t>
            </a:r>
            <a:r>
              <a:rPr lang="en-US" sz="1200" i="1" dirty="0"/>
              <a:t>Expert </a:t>
            </a:r>
            <a:r>
              <a:rPr lang="en-US" sz="1200" i="1" dirty="0" err="1"/>
              <a:t>Opin</a:t>
            </a:r>
            <a:r>
              <a:rPr lang="en-US" sz="1200" i="1" dirty="0"/>
              <a:t> Drug Saf.</a:t>
            </a:r>
            <a:r>
              <a:rPr lang="en-US" sz="1200" dirty="0"/>
              <a:t> 2021;20(2):171-9.</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C5 Inhibition for PNH Long-Term Safety</a:t>
            </a:r>
          </a:p>
        </p:txBody>
      </p:sp>
      <p:graphicFrame>
        <p:nvGraphicFramePr>
          <p:cNvPr id="7" name="Content Placeholder 3">
            <a:extLst>
              <a:ext uri="{FF2B5EF4-FFF2-40B4-BE49-F238E27FC236}">
                <a16:creationId xmlns:a16="http://schemas.microsoft.com/office/drawing/2014/main" id="{DAD07775-F889-EC04-9BEC-6BBD2E8E2F72}"/>
              </a:ext>
            </a:extLst>
          </p:cNvPr>
          <p:cNvGraphicFramePr>
            <a:graphicFrameLocks noGrp="1"/>
          </p:cNvGraphicFramePr>
          <p:nvPr>
            <p:ph idx="1"/>
            <p:extLst>
              <p:ext uri="{D42A27DB-BD31-4B8C-83A1-F6EECF244321}">
                <p14:modId xmlns:p14="http://schemas.microsoft.com/office/powerpoint/2010/main" val="3423950112"/>
              </p:ext>
            </p:extLst>
          </p:nvPr>
        </p:nvGraphicFramePr>
        <p:xfrm>
          <a:off x="2084523" y="1385082"/>
          <a:ext cx="7794352" cy="4644292"/>
        </p:xfrm>
        <a:graphic>
          <a:graphicData uri="http://schemas.openxmlformats.org/drawingml/2006/table">
            <a:tbl>
              <a:tblPr/>
              <a:tblGrid>
                <a:gridCol w="3897176">
                  <a:extLst>
                    <a:ext uri="{9D8B030D-6E8A-4147-A177-3AD203B41FA5}">
                      <a16:colId xmlns:a16="http://schemas.microsoft.com/office/drawing/2014/main" val="2136549103"/>
                    </a:ext>
                  </a:extLst>
                </a:gridCol>
                <a:gridCol w="3897176">
                  <a:extLst>
                    <a:ext uri="{9D8B030D-6E8A-4147-A177-3AD203B41FA5}">
                      <a16:colId xmlns:a16="http://schemas.microsoft.com/office/drawing/2014/main" val="4032280632"/>
                    </a:ext>
                  </a:extLst>
                </a:gridCol>
              </a:tblGrid>
              <a:tr h="441041">
                <a:tc>
                  <a:txBody>
                    <a:bodyPr/>
                    <a:lstStyle/>
                    <a:p>
                      <a:pPr algn="ctr"/>
                      <a:r>
                        <a:rPr lang="en-US" sz="1200" b="1" dirty="0">
                          <a:effectLst/>
                        </a:rPr>
                        <a:t>Serious non-meningococcal infection rate per 100 PY</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a:effectLst/>
                        </a:rPr>
                        <a:t>5.8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0672649"/>
                  </a:ext>
                </a:extLst>
              </a:tr>
              <a:tr h="250814">
                <a:tc>
                  <a:txBody>
                    <a:bodyPr/>
                    <a:lstStyle/>
                    <a:p>
                      <a:pPr algn="l"/>
                      <a:r>
                        <a:rPr lang="en-US" sz="1200">
                          <a:effectLst/>
                        </a:rPr>
                        <a:t> Causal organism NOS, (%) of total infections</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62.8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1823429"/>
                  </a:ext>
                </a:extLst>
              </a:tr>
              <a:tr h="250814">
                <a:tc>
                  <a:txBody>
                    <a:bodyPr/>
                    <a:lstStyle/>
                    <a:p>
                      <a:pPr algn="l"/>
                      <a:r>
                        <a:rPr lang="en-US" sz="1200">
                          <a:effectLst/>
                        </a:rPr>
                        <a:t> Bacterial infection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22.8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8586647"/>
                  </a:ext>
                </a:extLst>
              </a:tr>
              <a:tr h="250814">
                <a:tc>
                  <a:txBody>
                    <a:bodyPr/>
                    <a:lstStyle/>
                    <a:p>
                      <a:pPr algn="l"/>
                      <a:r>
                        <a:rPr lang="en-US" sz="1200">
                          <a:effectLst/>
                        </a:rPr>
                        <a:t> Viral infection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11.2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29156"/>
                  </a:ext>
                </a:extLst>
              </a:tr>
              <a:tr h="250814">
                <a:tc>
                  <a:txBody>
                    <a:bodyPr/>
                    <a:lstStyle/>
                    <a:p>
                      <a:pPr algn="l"/>
                      <a:r>
                        <a:rPr lang="en-US" sz="1200" dirty="0">
                          <a:effectLst/>
                        </a:rPr>
                        <a:t> Fungal infection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2.4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159809"/>
                  </a:ext>
                </a:extLst>
              </a:tr>
              <a:tr h="250814">
                <a:tc>
                  <a:txBody>
                    <a:bodyPr/>
                    <a:lstStyle/>
                    <a:p>
                      <a:pPr algn="l"/>
                      <a:r>
                        <a:rPr lang="en-US" sz="1200" dirty="0">
                          <a:effectLst/>
                        </a:rPr>
                        <a:t> Sepsis among infections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11.7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4891893"/>
                  </a:ext>
                </a:extLst>
              </a:tr>
              <a:tr h="441041">
                <a:tc>
                  <a:txBody>
                    <a:bodyPr/>
                    <a:lstStyle/>
                    <a:p>
                      <a:pPr algn="l"/>
                      <a:r>
                        <a:rPr lang="en-US" sz="1200">
                          <a:effectLst/>
                        </a:rPr>
                        <a:t>Solid tumor and hematological malignancy rate</a:t>
                      </a:r>
                      <a:br>
                        <a:rPr lang="en-US" sz="1200">
                          <a:effectLst/>
                        </a:rPr>
                      </a:br>
                      <a:r>
                        <a:rPr lang="en-US" sz="1200">
                          <a:effectLst/>
                        </a:rPr>
                        <a:t>per 100 PY</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2.6</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1522912"/>
                  </a:ext>
                </a:extLst>
              </a:tr>
              <a:tr h="250814">
                <a:tc>
                  <a:txBody>
                    <a:bodyPr/>
                    <a:lstStyle/>
                    <a:p>
                      <a:pPr algn="l"/>
                      <a:r>
                        <a:rPr lang="en-US" sz="1200">
                          <a:effectLst/>
                        </a:rPr>
                        <a:t>Hematological tumors, (%) of total malignancies</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53*</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807133"/>
                  </a:ext>
                </a:extLst>
              </a:tr>
              <a:tr h="250814">
                <a:tc>
                  <a:txBody>
                    <a:bodyPr/>
                    <a:lstStyle/>
                    <a:p>
                      <a:pPr algn="l"/>
                      <a:r>
                        <a:rPr lang="en-US" sz="1200">
                          <a:effectLst/>
                        </a:rPr>
                        <a:t> Leukemia, (%) of hematological tumors</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90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404245"/>
                  </a:ext>
                </a:extLst>
              </a:tr>
              <a:tr h="250814">
                <a:tc>
                  <a:txBody>
                    <a:bodyPr/>
                    <a:lstStyle/>
                    <a:p>
                      <a:pPr algn="l"/>
                      <a:r>
                        <a:rPr lang="en-US" sz="1200">
                          <a:effectLst/>
                        </a:rPr>
                        <a:t> Lymphomas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6.2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4845018"/>
                  </a:ext>
                </a:extLst>
              </a:tr>
              <a:tr h="250814">
                <a:tc>
                  <a:txBody>
                    <a:bodyPr/>
                    <a:lstStyle/>
                    <a:p>
                      <a:pPr algn="l"/>
                      <a:r>
                        <a:rPr lang="en-US" sz="1200">
                          <a:effectLst/>
                        </a:rPr>
                        <a:t> Other NOS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3.8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5282490"/>
                  </a:ext>
                </a:extLst>
              </a:tr>
              <a:tr h="250814">
                <a:tc>
                  <a:txBody>
                    <a:bodyPr/>
                    <a:lstStyle/>
                    <a:p>
                      <a:pPr algn="l"/>
                      <a:r>
                        <a:rPr lang="en-US" sz="1200">
                          <a:effectLst/>
                        </a:rPr>
                        <a:t>Solid tumors, (%) of total malignancies</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47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190202"/>
                  </a:ext>
                </a:extLst>
              </a:tr>
              <a:tr h="250814">
                <a:tc>
                  <a:txBody>
                    <a:bodyPr/>
                    <a:lstStyle/>
                    <a:p>
                      <a:pPr algn="l"/>
                      <a:r>
                        <a:rPr lang="en-US" sz="1200">
                          <a:effectLst/>
                        </a:rPr>
                        <a:t> Gastrointestinal, (%) of solid tumors</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17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2682043"/>
                  </a:ext>
                </a:extLst>
              </a:tr>
              <a:tr h="250814">
                <a:tc>
                  <a:txBody>
                    <a:bodyPr/>
                    <a:lstStyle/>
                    <a:p>
                      <a:pPr algn="l"/>
                      <a:r>
                        <a:rPr lang="en-US" sz="1200" dirty="0">
                          <a:effectLst/>
                        </a:rPr>
                        <a:t> Skin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15.2†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2067610"/>
                  </a:ext>
                </a:extLst>
              </a:tr>
              <a:tr h="250814">
                <a:tc>
                  <a:txBody>
                    <a:bodyPr/>
                    <a:lstStyle/>
                    <a:p>
                      <a:pPr algn="l"/>
                      <a:r>
                        <a:rPr lang="en-US" sz="1200" dirty="0">
                          <a:effectLst/>
                        </a:rPr>
                        <a:t> Reproductive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12.2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158681"/>
                  </a:ext>
                </a:extLst>
              </a:tr>
              <a:tr h="250814">
                <a:tc>
                  <a:txBody>
                    <a:bodyPr/>
                    <a:lstStyle/>
                    <a:p>
                      <a:pPr algn="l"/>
                      <a:r>
                        <a:rPr lang="en-US" sz="1200" dirty="0">
                          <a:effectLst/>
                        </a:rPr>
                        <a:t> Breast</a:t>
                      </a:r>
                      <a:r>
                        <a:rPr lang="en-US" sz="1200" strike="noStrike" dirty="0">
                          <a:solidFill>
                            <a:srgbClr val="FF0000"/>
                          </a:solidFill>
                          <a:effectLst/>
                        </a:rPr>
                        <a:t> </a:t>
                      </a:r>
                      <a:r>
                        <a:rPr lang="en-US" sz="1200" dirty="0">
                          <a:effectLst/>
                        </a:rPr>
                        <a:t>(%)</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a:effectLst/>
                        </a:rPr>
                        <a:t>9.2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5443084"/>
                  </a:ext>
                </a:extLst>
              </a:tr>
              <a:tr h="250814">
                <a:tc>
                  <a:txBody>
                    <a:bodyPr/>
                    <a:lstStyle/>
                    <a:p>
                      <a:pPr algn="l"/>
                      <a:r>
                        <a:rPr lang="en-US" sz="1200" dirty="0">
                          <a:effectLst/>
                        </a:rPr>
                        <a:t> Other (%)</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200" dirty="0">
                          <a:effectLst/>
                        </a:rPr>
                        <a:t>46.4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2811413"/>
                  </a:ext>
                </a:extLst>
              </a:tr>
            </a:tbl>
          </a:graphicData>
        </a:graphic>
      </p:graphicFrame>
    </p:spTree>
    <p:extLst>
      <p:ext uri="{BB962C8B-B14F-4D97-AF65-F5344CB8AC3E}">
        <p14:creationId xmlns:p14="http://schemas.microsoft.com/office/powerpoint/2010/main" val="331379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aseline="30000" dirty="0" err="1"/>
              <a:t>a</a:t>
            </a:r>
            <a:r>
              <a:rPr lang="en-US" sz="1200" dirty="0" err="1"/>
              <a:t>Infections</a:t>
            </a:r>
            <a:r>
              <a:rPr lang="en-US" sz="1200" dirty="0"/>
              <a:t> in the </a:t>
            </a:r>
            <a:r>
              <a:rPr lang="en-US" sz="1200" dirty="0" err="1"/>
              <a:t>ravulizumab</a:t>
            </a:r>
            <a:r>
              <a:rPr lang="en-US" sz="1200" dirty="0"/>
              <a:t> arms included: leptospirosis, influenza lower respiratory tract infection and a systemic infection. Infections in the eculizumab arm included: limb abscess, cellulitis, pneumonia, upper viral respiratory infection and pyelonephritis. No patients in either study had meningococcal infection.</a:t>
            </a:r>
          </a:p>
          <a:p>
            <a:r>
              <a:rPr lang="en-US" sz="1200" dirty="0"/>
              <a:t>Stern RM, et al. </a:t>
            </a:r>
            <a:r>
              <a:rPr lang="en-US" sz="1200" i="1" dirty="0" err="1"/>
              <a:t>Ther</a:t>
            </a:r>
            <a:r>
              <a:rPr lang="en-US" sz="1200" i="1" dirty="0"/>
              <a:t> Adv </a:t>
            </a:r>
            <a:r>
              <a:rPr lang="en-US" sz="1200" i="1" dirty="0" err="1"/>
              <a:t>Hematol</a:t>
            </a:r>
            <a:r>
              <a:rPr lang="en-US" sz="1200" i="1" dirty="0"/>
              <a:t>. </a:t>
            </a:r>
            <a:r>
              <a:rPr lang="en-US" sz="1200" dirty="0"/>
              <a:t>2019;10:20406020719874728.</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Reported Adverse Events From the </a:t>
            </a:r>
            <a:r>
              <a:rPr lang="en-US" dirty="0" err="1"/>
              <a:t>Ravulizumab</a:t>
            </a:r>
            <a:r>
              <a:rPr lang="en-US" dirty="0"/>
              <a:t> Phase III Clinical Trials</a:t>
            </a:r>
          </a:p>
        </p:txBody>
      </p:sp>
      <p:pic>
        <p:nvPicPr>
          <p:cNvPr id="7" name="Content Placeholder 3">
            <a:extLst>
              <a:ext uri="{FF2B5EF4-FFF2-40B4-BE49-F238E27FC236}">
                <a16:creationId xmlns:a16="http://schemas.microsoft.com/office/drawing/2014/main" id="{3380F4C4-8452-7535-18AD-FF22621858EA}"/>
              </a:ext>
            </a:extLst>
          </p:cNvPr>
          <p:cNvPicPr>
            <a:picLocks noGrp="1" noChangeAspect="1"/>
          </p:cNvPicPr>
          <p:nvPr>
            <p:ph idx="1"/>
          </p:nvPr>
        </p:nvPicPr>
        <p:blipFill rotWithShape="1">
          <a:blip r:embed="rId2"/>
          <a:srcRect t="2239" b="14353"/>
          <a:stretch/>
        </p:blipFill>
        <p:spPr>
          <a:xfrm>
            <a:off x="1975359" y="1464701"/>
            <a:ext cx="8012680" cy="4276770"/>
          </a:xfrm>
          <a:prstGeom prst="rect">
            <a:avLst/>
          </a:prstGeom>
        </p:spPr>
      </p:pic>
    </p:spTree>
    <p:extLst>
      <p:ext uri="{BB962C8B-B14F-4D97-AF65-F5344CB8AC3E}">
        <p14:creationId xmlns:p14="http://schemas.microsoft.com/office/powerpoint/2010/main" val="142199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1" i="0" u="none" strike="noStrike" dirty="0">
                <a:effectLst/>
                <a:latin typeface="Google Sans"/>
              </a:rPr>
              <a:t>✫</a:t>
            </a:r>
            <a:r>
              <a:rPr lang="en-US" sz="1200" dirty="0">
                <a:latin typeface="inherit"/>
              </a:rPr>
              <a:t> Patients were required to receive vaccinations against </a:t>
            </a:r>
            <a:r>
              <a:rPr lang="en-US" sz="1200" i="1" dirty="0">
                <a:latin typeface="inherit"/>
              </a:rPr>
              <a:t>Neisseria </a:t>
            </a:r>
            <a:r>
              <a:rPr lang="en-US" sz="1200" dirty="0">
                <a:latin typeface="inherit"/>
              </a:rPr>
              <a:t>meningitides types A, C, W, Y, and B, </a:t>
            </a:r>
            <a:r>
              <a:rPr lang="en-US" sz="1200" i="1" dirty="0">
                <a:latin typeface="inherit"/>
              </a:rPr>
              <a:t>Streptococcus pneumoniae, </a:t>
            </a:r>
            <a:r>
              <a:rPr lang="en-US" sz="1200" dirty="0">
                <a:latin typeface="inherit"/>
              </a:rPr>
              <a:t>and </a:t>
            </a:r>
            <a:r>
              <a:rPr lang="en-US" sz="1200" i="1" dirty="0" err="1">
                <a:latin typeface="inherit"/>
              </a:rPr>
              <a:t>Haemophilus</a:t>
            </a:r>
            <a:r>
              <a:rPr lang="en-US" sz="1200" i="1" dirty="0">
                <a:latin typeface="inherit"/>
              </a:rPr>
              <a:t> </a:t>
            </a:r>
            <a:r>
              <a:rPr lang="en-US" sz="1200" dirty="0">
                <a:latin typeface="inherit"/>
              </a:rPr>
              <a:t>influenzae type B within 2 years before receiving the first dose of </a:t>
            </a:r>
            <a:r>
              <a:rPr lang="en-US" sz="1200" dirty="0" err="1">
                <a:latin typeface="inherit"/>
              </a:rPr>
              <a:t>pegcetacoplan</a:t>
            </a:r>
            <a:r>
              <a:rPr lang="en-US" sz="1200" dirty="0">
                <a:latin typeface="inherit"/>
              </a:rPr>
              <a:t> or within 14 days after the first dose.</a:t>
            </a:r>
          </a:p>
          <a:p>
            <a:r>
              <a:rPr kumimoji="0" lang="en-US" altLang="en-US" sz="1200" b="0" u="none" strike="noStrike" cap="none" normalizeH="0" baseline="0" dirty="0">
                <a:ln>
                  <a:noFill/>
                </a:ln>
                <a:effectLst/>
                <a:latin typeface="inherit"/>
              </a:rPr>
              <a:t>Hillmen</a:t>
            </a:r>
            <a:r>
              <a:rPr kumimoji="0" lang="en-US" altLang="en-US" sz="1200" b="0" i="0" u="none" strike="noStrike" cap="none" normalizeH="0" baseline="0" dirty="0">
                <a:ln>
                  <a:noFill/>
                </a:ln>
                <a:effectLst/>
                <a:latin typeface="inherit"/>
              </a:rPr>
              <a:t> P, et al. </a:t>
            </a:r>
            <a:r>
              <a:rPr kumimoji="0" lang="en-US" altLang="en-US" sz="1200" b="0" i="1" u="none" strike="noStrike" cap="none" normalizeH="0" baseline="0" dirty="0">
                <a:ln>
                  <a:noFill/>
                </a:ln>
                <a:effectLst/>
                <a:latin typeface="inherit"/>
              </a:rPr>
              <a:t>N </a:t>
            </a:r>
            <a:r>
              <a:rPr kumimoji="0" lang="en-US" altLang="en-US" sz="1200" b="0" i="1" u="none" strike="noStrike" cap="none" normalizeH="0" baseline="0" dirty="0" err="1">
                <a:ln>
                  <a:noFill/>
                </a:ln>
                <a:effectLst/>
                <a:latin typeface="inherit"/>
              </a:rPr>
              <a:t>Engl</a:t>
            </a:r>
            <a:r>
              <a:rPr kumimoji="0" lang="en-US" altLang="en-US" sz="1200" b="0" i="1" u="none" strike="noStrike" cap="none" normalizeH="0" baseline="0" dirty="0">
                <a:ln>
                  <a:noFill/>
                </a:ln>
                <a:effectLst/>
                <a:latin typeface="inherit"/>
              </a:rPr>
              <a:t> J Med. </a:t>
            </a:r>
            <a:r>
              <a:rPr kumimoji="0" lang="en-US" altLang="en-US" sz="1200" b="0" u="none" strike="noStrike" cap="none" normalizeH="0" baseline="0" dirty="0">
                <a:ln>
                  <a:noFill/>
                </a:ln>
                <a:effectLst/>
                <a:latin typeface="inherit"/>
              </a:rPr>
              <a:t>2021;384(11):1028-37.</a:t>
            </a:r>
            <a:endParaRPr kumimoji="0" lang="en-US" altLang="en-US" sz="1200" b="0" i="0" u="none" strike="noStrike" cap="none" normalizeH="0" baseline="0" dirty="0">
              <a:ln>
                <a:noFill/>
              </a:ln>
              <a:effectLst/>
              <a:latin typeface="inherit"/>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Long-Term Safety C3 Inhibition for PNH</a:t>
            </a:r>
          </a:p>
        </p:txBody>
      </p:sp>
      <p:pic>
        <p:nvPicPr>
          <p:cNvPr id="7" name="Content Placeholder 3">
            <a:extLst>
              <a:ext uri="{FF2B5EF4-FFF2-40B4-BE49-F238E27FC236}">
                <a16:creationId xmlns:a16="http://schemas.microsoft.com/office/drawing/2014/main" id="{D9A76931-2CD7-6772-3CE3-3D321D7D9DB0}"/>
              </a:ext>
            </a:extLst>
          </p:cNvPr>
          <p:cNvPicPr>
            <a:picLocks noGrp="1" noChangeAspect="1"/>
          </p:cNvPicPr>
          <p:nvPr>
            <p:ph idx="1"/>
          </p:nvPr>
        </p:nvPicPr>
        <p:blipFill rotWithShape="1">
          <a:blip r:embed="rId2"/>
          <a:srcRect b="49690"/>
          <a:stretch/>
        </p:blipFill>
        <p:spPr>
          <a:xfrm>
            <a:off x="1213805" y="1329327"/>
            <a:ext cx="4593476" cy="4614815"/>
          </a:xfrm>
          <a:prstGeom prst="rect">
            <a:avLst/>
          </a:prstGeom>
        </p:spPr>
      </p:pic>
      <p:grpSp>
        <p:nvGrpSpPr>
          <p:cNvPr id="8" name="Group 7">
            <a:extLst>
              <a:ext uri="{FF2B5EF4-FFF2-40B4-BE49-F238E27FC236}">
                <a16:creationId xmlns:a16="http://schemas.microsoft.com/office/drawing/2014/main" id="{F39A23E2-7B70-40AC-668C-3E5BA2397754}"/>
              </a:ext>
            </a:extLst>
          </p:cNvPr>
          <p:cNvGrpSpPr/>
          <p:nvPr/>
        </p:nvGrpSpPr>
        <p:grpSpPr>
          <a:xfrm>
            <a:off x="5874834" y="1401689"/>
            <a:ext cx="4442511" cy="4542453"/>
            <a:chOff x="5874834" y="1511400"/>
            <a:chExt cx="5459559" cy="4542453"/>
          </a:xfrm>
        </p:grpSpPr>
        <p:pic>
          <p:nvPicPr>
            <p:cNvPr id="9" name="Content Placeholder 3">
              <a:extLst>
                <a:ext uri="{FF2B5EF4-FFF2-40B4-BE49-F238E27FC236}">
                  <a16:creationId xmlns:a16="http://schemas.microsoft.com/office/drawing/2014/main" id="{CBE98857-701A-237F-489D-90A6A77FC699}"/>
                </a:ext>
              </a:extLst>
            </p:cNvPr>
            <p:cNvPicPr>
              <a:picLocks noChangeAspect="1"/>
            </p:cNvPicPr>
            <p:nvPr/>
          </p:nvPicPr>
          <p:blipFill rotWithShape="1">
            <a:blip r:embed="rId2"/>
            <a:srcRect t="50682" b="7443"/>
            <a:stretch/>
          </p:blipFill>
          <p:spPr>
            <a:xfrm>
              <a:off x="5877730" y="2158304"/>
              <a:ext cx="5456663" cy="3895549"/>
            </a:xfrm>
            <a:prstGeom prst="rect">
              <a:avLst/>
            </a:prstGeom>
          </p:spPr>
        </p:pic>
        <p:pic>
          <p:nvPicPr>
            <p:cNvPr id="10" name="Content Placeholder 3">
              <a:extLst>
                <a:ext uri="{FF2B5EF4-FFF2-40B4-BE49-F238E27FC236}">
                  <a16:creationId xmlns:a16="http://schemas.microsoft.com/office/drawing/2014/main" id="{B5514105-8D9A-63B5-084F-AF45CECE037F}"/>
                </a:ext>
              </a:extLst>
            </p:cNvPr>
            <p:cNvPicPr>
              <a:picLocks noChangeAspect="1"/>
            </p:cNvPicPr>
            <p:nvPr/>
          </p:nvPicPr>
          <p:blipFill rotWithShape="1">
            <a:blip r:embed="rId2"/>
            <a:srcRect t="5638" b="87670"/>
            <a:stretch/>
          </p:blipFill>
          <p:spPr>
            <a:xfrm>
              <a:off x="5874834" y="1511400"/>
              <a:ext cx="5450658" cy="621792"/>
            </a:xfrm>
            <a:prstGeom prst="rect">
              <a:avLst/>
            </a:prstGeom>
          </p:spPr>
        </p:pic>
      </p:grpSp>
    </p:spTree>
    <p:extLst>
      <p:ext uri="{BB962C8B-B14F-4D97-AF65-F5344CB8AC3E}">
        <p14:creationId xmlns:p14="http://schemas.microsoft.com/office/powerpoint/2010/main" val="719790673"/>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1513</Words>
  <Application>Microsoft Macintosh PowerPoint</Application>
  <PresentationFormat>Widescreen</PresentationFormat>
  <Paragraphs>301</Paragraphs>
  <Slides>11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Calibri Light</vt:lpstr>
      <vt:lpstr>Century Gothic</vt:lpstr>
      <vt:lpstr>Google Sans</vt:lpstr>
      <vt:lpstr>inherit</vt:lpstr>
      <vt:lpstr>Open Sans</vt:lpstr>
      <vt:lpstr>Roboto</vt:lpstr>
      <vt:lpstr>Trebuchet MS</vt:lpstr>
      <vt:lpstr>2022 Hem Onc</vt:lpstr>
      <vt:lpstr>Office Theme</vt:lpstr>
      <vt:lpstr>Is Long-Term Complement Inhibition Safe and Effective in PNH?</vt:lpstr>
      <vt:lpstr>PowerPoint Presentation</vt:lpstr>
      <vt:lpstr>Disclaimer</vt:lpstr>
      <vt:lpstr>Complement Functions</vt:lpstr>
      <vt:lpstr>C5 Inhibition for PNH Long-Term Safety</vt:lpstr>
      <vt:lpstr>C5 Inhibition for PNH Long-Term Safety</vt:lpstr>
      <vt:lpstr>C5 Inhibition for PNH Long-Term Safety</vt:lpstr>
      <vt:lpstr>Reported Adverse Events From the Ravulizumab Phase III Clinical Trials</vt:lpstr>
      <vt:lpstr>Long-Term Safety C3 Inhibition for PNH</vt:lpstr>
      <vt:lpstr>Long-Term Safety C3 Inhibition for PNH</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2023-09-15T17:43:50Z</dcterms:modified>
  <cp:category/>
</cp:coreProperties>
</file>