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5" r:id="rId2"/>
  </p:sldMasterIdLst>
  <p:notesMasterIdLst>
    <p:notesMasterId r:id="rId16"/>
  </p:notesMasterIdLst>
  <p:sldIdLst>
    <p:sldId id="259" r:id="rId3"/>
    <p:sldId id="274" r:id="rId4"/>
    <p:sldId id="256" r:id="rId5"/>
    <p:sldId id="261" r:id="rId6"/>
    <p:sldId id="265" r:id="rId7"/>
    <p:sldId id="266" r:id="rId8"/>
    <p:sldId id="267" r:id="rId9"/>
    <p:sldId id="268" r:id="rId10"/>
    <p:sldId id="269" r:id="rId11"/>
    <p:sldId id="270" r:id="rId12"/>
    <p:sldId id="272" r:id="rId13"/>
    <p:sldId id="262"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8" autoAdjust="0"/>
    <p:restoredTop sz="96327"/>
  </p:normalViewPr>
  <p:slideViewPr>
    <p:cSldViewPr snapToGrid="0">
      <p:cViewPr varScale="1">
        <p:scale>
          <a:sx n="119" d="100"/>
          <a:sy n="119" d="100"/>
        </p:scale>
        <p:origin x="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152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4070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56716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6765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29891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83217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3723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35557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03957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58911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043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9/15/23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03079634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45"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a:xfrm>
            <a:off x="609600" y="1709738"/>
            <a:ext cx="10739717" cy="2852737"/>
          </a:xfrm>
        </p:spPr>
        <p:txBody>
          <a:bodyPr/>
          <a:lstStyle/>
          <a:p>
            <a:r>
              <a:rPr lang="en-US" dirty="0"/>
              <a:t>What Are the Data Supporting First Line C5 Inhibitor Treatment of PNH?</a:t>
            </a:r>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lnSpcReduction="10000"/>
          </a:bodyPr>
          <a:lstStyle/>
          <a:p>
            <a:r>
              <a:rPr lang="en-US" dirty="0"/>
              <a:t>Catherine Broome, MD</a:t>
            </a:r>
          </a:p>
          <a:p>
            <a:r>
              <a:rPr lang="en-US" dirty="0"/>
              <a:t>Associat Professor</a:t>
            </a:r>
          </a:p>
          <a:p>
            <a:r>
              <a:rPr lang="en-US" dirty="0"/>
              <a:t>Medicine MedStar Georgetown University Lombardi Cancer Center</a:t>
            </a:r>
          </a:p>
          <a:p>
            <a:r>
              <a:rPr lang="en-US" dirty="0"/>
              <a:t>Washington, DC</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dirty="0">
                <a:solidFill>
                  <a:srgbClr val="969696"/>
                </a:solidFill>
                <a:effectLst/>
                <a:latin typeface="Roboto" panose="02000000000000000000" pitchFamily="2" charset="0"/>
              </a:rPr>
              <a:t>Lee JW, et al. </a:t>
            </a:r>
            <a:r>
              <a:rPr lang="en-US" sz="1200" b="0" i="1" dirty="0">
                <a:solidFill>
                  <a:srgbClr val="969696"/>
                </a:solidFill>
                <a:effectLst/>
                <a:latin typeface="Roboto" panose="02000000000000000000" pitchFamily="2" charset="0"/>
              </a:rPr>
              <a:t>Blood</a:t>
            </a:r>
            <a:r>
              <a:rPr lang="en-US" sz="1200" b="0" i="0" dirty="0">
                <a:solidFill>
                  <a:srgbClr val="969696"/>
                </a:solidFill>
                <a:effectLst/>
                <a:latin typeface="Roboto" panose="02000000000000000000" pitchFamily="2" charset="0"/>
              </a:rPr>
              <a:t>. 2019;133(6):530-9.</a:t>
            </a:r>
            <a:endParaRPr lang="en-US" dirty="0">
              <a:solidFill>
                <a:srgbClr val="969696"/>
              </a:solidFill>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The 301 Study</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lstStyle/>
          <a:p>
            <a:r>
              <a:rPr lang="en-US" b="0" i="0" dirty="0">
                <a:effectLst/>
                <a:latin typeface="+mj-lt"/>
              </a:rPr>
              <a:t>This phase 3, open-label study assessed the noninferiority of </a:t>
            </a:r>
            <a:r>
              <a:rPr lang="en-US" b="0" i="0" dirty="0" err="1">
                <a:effectLst/>
                <a:latin typeface="+mj-lt"/>
              </a:rPr>
              <a:t>ravulizumab</a:t>
            </a:r>
            <a:r>
              <a:rPr lang="en-US" b="0" i="0" dirty="0">
                <a:effectLst/>
                <a:latin typeface="+mj-lt"/>
              </a:rPr>
              <a:t> to eculizumab in complement inhibitor-naive adults with PNH Patients with LDH ≥1.5 times the upper limit of normal and at least 1 PNH symptom were randomized 1:1 to receive </a:t>
            </a:r>
            <a:r>
              <a:rPr lang="en-US" b="0" i="0" dirty="0" err="1">
                <a:effectLst/>
                <a:latin typeface="+mj-lt"/>
              </a:rPr>
              <a:t>ravulizumab</a:t>
            </a:r>
            <a:r>
              <a:rPr lang="en-US" b="0" i="0" dirty="0">
                <a:effectLst/>
                <a:latin typeface="+mj-lt"/>
              </a:rPr>
              <a:t> or eculizumab for 183 days</a:t>
            </a:r>
            <a:endParaRPr lang="en-US" b="0" i="0" strike="sngStrike" dirty="0">
              <a:effectLst/>
              <a:latin typeface="+mj-lt"/>
            </a:endParaRPr>
          </a:p>
          <a:p>
            <a:r>
              <a:rPr lang="en-US" b="0" i="0" dirty="0">
                <a:effectLst/>
                <a:latin typeface="+mj-lt"/>
              </a:rPr>
              <a:t>Coprimary efficacy end points were proportion of patients remaining transfusion-free and LDH normalization. Secondary end points were percent change from baseline in LDH, change from baseline in FACIT-Fatigue score, proportion of patients with breakthrough hemolysis, stabilized hemoglobin, and change in serum free C5</a:t>
            </a:r>
            <a:endParaRPr lang="en-US" b="0" i="0" strike="sngStrike" dirty="0">
              <a:effectLst/>
              <a:latin typeface="+mj-lt"/>
            </a:endParaRPr>
          </a:p>
          <a:p>
            <a:r>
              <a:rPr lang="en-US" b="0" i="0" dirty="0" err="1">
                <a:effectLst/>
                <a:latin typeface="+mj-lt"/>
              </a:rPr>
              <a:t>Ravulizumab</a:t>
            </a:r>
            <a:r>
              <a:rPr lang="en-US" b="0" i="0" dirty="0">
                <a:effectLst/>
                <a:latin typeface="+mj-lt"/>
              </a:rPr>
              <a:t> was noninferior to eculizumab for both coprimary and all key secondary end points (</a:t>
            </a:r>
            <a:r>
              <a:rPr lang="en-US" b="0" i="1" dirty="0" err="1">
                <a:effectLst/>
                <a:latin typeface="+mj-lt"/>
              </a:rPr>
              <a:t>P</a:t>
            </a:r>
            <a:r>
              <a:rPr lang="en-US" b="0" i="1" baseline="-25000" dirty="0" err="1">
                <a:effectLst/>
                <a:latin typeface="+mj-lt"/>
              </a:rPr>
              <a:t>inf</a:t>
            </a:r>
            <a:r>
              <a:rPr lang="en-US" b="0" i="0" dirty="0">
                <a:effectLst/>
                <a:latin typeface="+mj-lt"/>
              </a:rPr>
              <a:t> &lt; .0001)</a:t>
            </a:r>
            <a:endParaRPr lang="en-US" strike="sngStrike" dirty="0">
              <a:latin typeface="+mj-lt"/>
            </a:endParaRPr>
          </a:p>
        </p:txBody>
      </p:sp>
    </p:spTree>
    <p:extLst>
      <p:ext uri="{BB962C8B-B14F-4D97-AF65-F5344CB8AC3E}">
        <p14:creationId xmlns:p14="http://schemas.microsoft.com/office/powerpoint/2010/main" val="229668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dirty="0">
                <a:effectLst/>
                <a:latin typeface="Roboto"/>
                <a:ea typeface="Roboto"/>
                <a:cs typeface="Roboto"/>
              </a:rPr>
              <a:t>*For transfusion avoidance, percent change in LDH, breakthrough hemolysis, and hemoglobin stabilization, difference (95% CI) was based on estimated differences in percentage with 95% CI. For LDH normalization, adjusted prevalence within each treatment was displayed. For change in FACIT-Fatigue, difference (95% CI) was based on estimated difference in change from baseline with 95% CI. Treatment </a:t>
            </a:r>
            <a:r>
              <a:rPr lang="en-US" sz="1200">
                <a:latin typeface="Roboto"/>
                <a:ea typeface="Roboto"/>
                <a:cs typeface="Roboto"/>
              </a:rPr>
              <a:t>differences</a:t>
            </a:r>
            <a:r>
              <a:rPr lang="en-US" sz="1200" b="0" i="0" dirty="0">
                <a:effectLst/>
                <a:latin typeface="Roboto"/>
                <a:ea typeface="Roboto"/>
                <a:cs typeface="Roboto"/>
              </a:rPr>
              <a:t> are displayed as </a:t>
            </a:r>
            <a:r>
              <a:rPr lang="en-US" sz="1200" b="0" i="0" dirty="0" err="1">
                <a:effectLst/>
                <a:latin typeface="Roboto"/>
                <a:ea typeface="Roboto"/>
                <a:cs typeface="Roboto"/>
              </a:rPr>
              <a:t>ravulizumab</a:t>
            </a:r>
            <a:r>
              <a:rPr lang="en-US" sz="1200" b="0" i="0" dirty="0">
                <a:effectLst/>
                <a:latin typeface="Roboto"/>
                <a:ea typeface="Roboto"/>
                <a:cs typeface="Roboto"/>
              </a:rPr>
              <a:t> -- eculizumab for all endpoints except breakthrough hemolysis, which is displayed as eculizumab – </a:t>
            </a:r>
            <a:r>
              <a:rPr lang="en-US" sz="1200" b="0" i="0" dirty="0" err="1">
                <a:effectLst/>
                <a:latin typeface="Roboto"/>
                <a:ea typeface="Roboto"/>
                <a:cs typeface="Roboto"/>
              </a:rPr>
              <a:t>ravulizumab</a:t>
            </a:r>
            <a:r>
              <a:rPr lang="en-US" sz="1200" b="0" i="0" dirty="0">
                <a:effectLst/>
                <a:latin typeface="Roboto"/>
                <a:ea typeface="Roboto"/>
                <a:cs typeface="Roboto"/>
              </a:rPr>
              <a:t>. The </a:t>
            </a:r>
            <a:r>
              <a:rPr lang="en-US" sz="1200" dirty="0">
                <a:latin typeface="Roboto"/>
                <a:ea typeface="Roboto"/>
                <a:cs typeface="Roboto"/>
              </a:rPr>
              <a:t>red triangle indicates the noninferiority margin.</a:t>
            </a:r>
          </a:p>
          <a:p>
            <a:r>
              <a:rPr lang="en-US" sz="1200" dirty="0">
                <a:latin typeface="Roboto" panose="02000000000000000000" pitchFamily="2" charset="0"/>
              </a:rPr>
              <a:t>CI, confidence interval.</a:t>
            </a:r>
          </a:p>
          <a:p>
            <a:r>
              <a:rPr lang="en-US" sz="1200" b="0" i="0" dirty="0">
                <a:effectLst/>
                <a:latin typeface="Roboto" panose="02000000000000000000" pitchFamily="2" charset="0"/>
              </a:rPr>
              <a:t>Lee JW, et al. </a:t>
            </a:r>
            <a:r>
              <a:rPr lang="en-US" sz="1200" b="0" i="1" dirty="0">
                <a:effectLst/>
                <a:latin typeface="Roboto" panose="02000000000000000000" pitchFamily="2" charset="0"/>
              </a:rPr>
              <a:t>Blood</a:t>
            </a:r>
            <a:r>
              <a:rPr lang="en-US" sz="1200" b="0" i="0" dirty="0">
                <a:effectLst/>
                <a:latin typeface="Roboto" panose="02000000000000000000" pitchFamily="2" charset="0"/>
              </a:rPr>
              <a:t>. 2019;133(6):530-9.</a:t>
            </a:r>
            <a:endParaRPr lang="en-US" sz="1200" dirty="0"/>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301 Study Results</a:t>
            </a:r>
          </a:p>
        </p:txBody>
      </p:sp>
      <p:pic>
        <p:nvPicPr>
          <p:cNvPr id="7" name="Picture 2">
            <a:extLst>
              <a:ext uri="{FF2B5EF4-FFF2-40B4-BE49-F238E27FC236}">
                <a16:creationId xmlns:a16="http://schemas.microsoft.com/office/drawing/2014/main" id="{403822E7-E6A9-86C7-DC20-9B07DA51E2B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2" t="1059" r="715" b="15755"/>
          <a:stretch/>
        </p:blipFill>
        <p:spPr bwMode="auto">
          <a:xfrm>
            <a:off x="2857840" y="1021216"/>
            <a:ext cx="6476319" cy="441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6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98CE-F104-45AC-A998-2FA49A13E508}"/>
              </a:ext>
            </a:extLst>
          </p:cNvPr>
          <p:cNvSpPr>
            <a:spLocks noGrp="1"/>
          </p:cNvSpPr>
          <p:nvPr>
            <p:ph type="title"/>
          </p:nvPr>
        </p:nvSpPr>
        <p:spPr/>
        <p:txBody>
          <a:bodyPr/>
          <a:lstStyle/>
          <a:p>
            <a:r>
              <a:rPr lang="en-US" dirty="0"/>
              <a:t>Eculizumab Has a Major Impact on Survival in PNH</a:t>
            </a:r>
          </a:p>
        </p:txBody>
      </p:sp>
      <p:sp>
        <p:nvSpPr>
          <p:cNvPr id="5" name="Rectangle 4">
            <a:extLst>
              <a:ext uri="{FF2B5EF4-FFF2-40B4-BE49-F238E27FC236}">
                <a16:creationId xmlns:a16="http://schemas.microsoft.com/office/drawing/2014/main" id="{0E5B8313-75C3-C0F0-293E-4E06CD072D59}"/>
              </a:ext>
            </a:extLst>
          </p:cNvPr>
          <p:cNvSpPr/>
          <p:nvPr/>
        </p:nvSpPr>
        <p:spPr>
          <a:xfrm>
            <a:off x="2128761" y="904185"/>
            <a:ext cx="8553450" cy="357021"/>
          </a:xfrm>
          <a:prstGeom prst="rect">
            <a:avLst/>
          </a:prstGeom>
        </p:spPr>
        <p:txBody>
          <a:bodyPr>
            <a:spAutoFit/>
          </a:bodyPr>
          <a:lstStyle/>
          <a:p>
            <a:pPr algn="ctr" eaLnBrk="0" hangingPunct="0">
              <a:lnSpc>
                <a:spcPct val="114000"/>
              </a:lnSpc>
              <a:spcBef>
                <a:spcPts val="1800"/>
              </a:spcBef>
              <a:spcAft>
                <a:spcPts val="1200"/>
              </a:spcAft>
              <a:defRPr/>
            </a:pPr>
            <a:r>
              <a:rPr lang="en-US" sz="1600" b="1" i="1" kern="0" dirty="0">
                <a:solidFill>
                  <a:srgbClr val="FF0000"/>
                </a:solidFill>
                <a:effectLst>
                  <a:outerShdw blurRad="38100" dist="38100" dir="2700000" algn="tl">
                    <a:srgbClr val="000000"/>
                  </a:outerShdw>
                </a:effectLst>
                <a:ea typeface="+mj-ea"/>
              </a:rPr>
              <a:t>Survival is comparable to age- and gender-matched control population out to 8 years</a:t>
            </a:r>
          </a:p>
        </p:txBody>
      </p:sp>
      <p:sp>
        <p:nvSpPr>
          <p:cNvPr id="7" name="TextBox 246">
            <a:extLst>
              <a:ext uri="{FF2B5EF4-FFF2-40B4-BE49-F238E27FC236}">
                <a16:creationId xmlns:a16="http://schemas.microsoft.com/office/drawing/2014/main" id="{C55CCD5B-042F-0382-5F46-1AA0C8650C7F}"/>
              </a:ext>
            </a:extLst>
          </p:cNvPr>
          <p:cNvSpPr txBox="1">
            <a:spLocks noChangeArrowheads="1"/>
          </p:cNvSpPr>
          <p:nvPr/>
        </p:nvSpPr>
        <p:spPr bwMode="auto">
          <a:xfrm rot="-5400000">
            <a:off x="938417" y="3375644"/>
            <a:ext cx="3208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600" b="1" dirty="0"/>
              <a:t>Cumulative surviving (%)</a:t>
            </a:r>
          </a:p>
        </p:txBody>
      </p:sp>
      <p:sp>
        <p:nvSpPr>
          <p:cNvPr id="8" name="TextBox 248">
            <a:extLst>
              <a:ext uri="{FF2B5EF4-FFF2-40B4-BE49-F238E27FC236}">
                <a16:creationId xmlns:a16="http://schemas.microsoft.com/office/drawing/2014/main" id="{16212185-0492-3207-FEE1-102833D28A7A}"/>
              </a:ext>
            </a:extLst>
          </p:cNvPr>
          <p:cNvSpPr txBox="1">
            <a:spLocks noChangeArrowheads="1"/>
          </p:cNvSpPr>
          <p:nvPr/>
        </p:nvSpPr>
        <p:spPr bwMode="auto">
          <a:xfrm>
            <a:off x="4545014" y="5155867"/>
            <a:ext cx="3500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600" b="1" dirty="0"/>
              <a:t>Time (years)</a:t>
            </a:r>
          </a:p>
        </p:txBody>
      </p:sp>
      <p:grpSp>
        <p:nvGrpSpPr>
          <p:cNvPr id="9" name="Group 7">
            <a:extLst>
              <a:ext uri="{FF2B5EF4-FFF2-40B4-BE49-F238E27FC236}">
                <a16:creationId xmlns:a16="http://schemas.microsoft.com/office/drawing/2014/main" id="{442A1A30-E0E5-E7E8-CB03-1539C022B7E5}"/>
              </a:ext>
            </a:extLst>
          </p:cNvPr>
          <p:cNvGrpSpPr>
            <a:grpSpLocks/>
          </p:cNvGrpSpPr>
          <p:nvPr/>
        </p:nvGrpSpPr>
        <p:grpSpPr bwMode="auto">
          <a:xfrm>
            <a:off x="2824038" y="1318879"/>
            <a:ext cx="6527683" cy="3835555"/>
            <a:chOff x="1427236" y="1969581"/>
            <a:chExt cx="5284471" cy="4009435"/>
          </a:xfrm>
        </p:grpSpPr>
        <p:grpSp>
          <p:nvGrpSpPr>
            <p:cNvPr id="10" name="Group 5">
              <a:extLst>
                <a:ext uri="{FF2B5EF4-FFF2-40B4-BE49-F238E27FC236}">
                  <a16:creationId xmlns:a16="http://schemas.microsoft.com/office/drawing/2014/main" id="{BA6274FC-00D0-EB3B-FA28-A7B5E69A4E9A}"/>
                </a:ext>
              </a:extLst>
            </p:cNvPr>
            <p:cNvGrpSpPr>
              <a:grpSpLocks/>
            </p:cNvGrpSpPr>
            <p:nvPr/>
          </p:nvGrpSpPr>
          <p:grpSpPr bwMode="auto">
            <a:xfrm>
              <a:off x="1737469" y="2071142"/>
              <a:ext cx="4944297" cy="3600297"/>
              <a:chOff x="589" y="978"/>
              <a:chExt cx="2927" cy="2016"/>
            </a:xfrm>
          </p:grpSpPr>
          <p:sp>
            <p:nvSpPr>
              <p:cNvPr id="29" name="Freeform 6">
                <a:extLst>
                  <a:ext uri="{FF2B5EF4-FFF2-40B4-BE49-F238E27FC236}">
                    <a16:creationId xmlns:a16="http://schemas.microsoft.com/office/drawing/2014/main" id="{6632EDE4-F82F-EA36-2A49-C90C1BA54FE7}"/>
                  </a:ext>
                </a:extLst>
              </p:cNvPr>
              <p:cNvSpPr>
                <a:spLocks/>
              </p:cNvSpPr>
              <p:nvPr/>
            </p:nvSpPr>
            <p:spPr bwMode="auto">
              <a:xfrm>
                <a:off x="653" y="978"/>
                <a:ext cx="2864" cy="1950"/>
              </a:xfrm>
              <a:custGeom>
                <a:avLst/>
                <a:gdLst>
                  <a:gd name="T0" fmla="*/ 0 w 2862"/>
                  <a:gd name="T1" fmla="*/ 0 h 1950"/>
                  <a:gd name="T2" fmla="*/ 0 w 2862"/>
                  <a:gd name="T3" fmla="*/ 1950 h 1950"/>
                  <a:gd name="T4" fmla="*/ 2862 w 2862"/>
                  <a:gd name="T5" fmla="*/ 1950 h 1950"/>
                  <a:gd name="T6" fmla="*/ 0 60000 65536"/>
                  <a:gd name="T7" fmla="*/ 0 60000 65536"/>
                  <a:gd name="T8" fmla="*/ 0 60000 65536"/>
                  <a:gd name="T9" fmla="*/ 0 w 2862"/>
                  <a:gd name="T10" fmla="*/ 0 h 1950"/>
                  <a:gd name="T11" fmla="*/ 2862 w 2862"/>
                  <a:gd name="T12" fmla="*/ 1950 h 1950"/>
                </a:gdLst>
                <a:ahLst/>
                <a:cxnLst>
                  <a:cxn ang="T6">
                    <a:pos x="T0" y="T1"/>
                  </a:cxn>
                  <a:cxn ang="T7">
                    <a:pos x="T2" y="T3"/>
                  </a:cxn>
                  <a:cxn ang="T8">
                    <a:pos x="T4" y="T5"/>
                  </a:cxn>
                </a:cxnLst>
                <a:rect l="T9" t="T10" r="T11" b="T12"/>
                <a:pathLst>
                  <a:path w="2862" h="1950">
                    <a:moveTo>
                      <a:pt x="0" y="0"/>
                    </a:moveTo>
                    <a:lnTo>
                      <a:pt x="0" y="1950"/>
                    </a:lnTo>
                    <a:lnTo>
                      <a:pt x="2862" y="1950"/>
                    </a:lnTo>
                  </a:path>
                </a:pathLst>
              </a:cu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grpSp>
            <p:nvGrpSpPr>
              <p:cNvPr id="30" name="Group 7">
                <a:extLst>
                  <a:ext uri="{FF2B5EF4-FFF2-40B4-BE49-F238E27FC236}">
                    <a16:creationId xmlns:a16="http://schemas.microsoft.com/office/drawing/2014/main" id="{7B38AE8C-9470-AFD1-800D-110A7FB3DF1F}"/>
                  </a:ext>
                </a:extLst>
              </p:cNvPr>
              <p:cNvGrpSpPr>
                <a:grpSpLocks/>
              </p:cNvGrpSpPr>
              <p:nvPr/>
            </p:nvGrpSpPr>
            <p:grpSpPr bwMode="auto">
              <a:xfrm>
                <a:off x="589" y="987"/>
                <a:ext cx="66" cy="1941"/>
                <a:chOff x="589" y="987"/>
                <a:chExt cx="66" cy="1941"/>
              </a:xfrm>
            </p:grpSpPr>
            <p:sp>
              <p:nvSpPr>
                <p:cNvPr id="42" name="Line 8">
                  <a:extLst>
                    <a:ext uri="{FF2B5EF4-FFF2-40B4-BE49-F238E27FC236}">
                      <a16:creationId xmlns:a16="http://schemas.microsoft.com/office/drawing/2014/main" id="{14BB2358-F5C1-180C-7A0D-5EE6D857026F}"/>
                    </a:ext>
                  </a:extLst>
                </p:cNvPr>
                <p:cNvSpPr>
                  <a:spLocks noChangeShapeType="1"/>
                </p:cNvSpPr>
                <p:nvPr/>
              </p:nvSpPr>
              <p:spPr bwMode="auto">
                <a:xfrm flipH="1">
                  <a:off x="589" y="995"/>
                  <a:ext cx="66"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3" name="Line 9">
                  <a:extLst>
                    <a:ext uri="{FF2B5EF4-FFF2-40B4-BE49-F238E27FC236}">
                      <a16:creationId xmlns:a16="http://schemas.microsoft.com/office/drawing/2014/main" id="{A3ADB032-45A0-3379-598E-9B29406194DB}"/>
                    </a:ext>
                  </a:extLst>
                </p:cNvPr>
                <p:cNvSpPr>
                  <a:spLocks noChangeShapeType="1"/>
                </p:cNvSpPr>
                <p:nvPr/>
              </p:nvSpPr>
              <p:spPr bwMode="auto">
                <a:xfrm flipH="1">
                  <a:off x="589" y="1378"/>
                  <a:ext cx="66"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4" name="Line 10">
                  <a:extLst>
                    <a:ext uri="{FF2B5EF4-FFF2-40B4-BE49-F238E27FC236}">
                      <a16:creationId xmlns:a16="http://schemas.microsoft.com/office/drawing/2014/main" id="{EEDB5ED7-8392-5188-AF31-ADE897AAD9D3}"/>
                    </a:ext>
                  </a:extLst>
                </p:cNvPr>
                <p:cNvSpPr>
                  <a:spLocks noChangeShapeType="1"/>
                </p:cNvSpPr>
                <p:nvPr/>
              </p:nvSpPr>
              <p:spPr bwMode="auto">
                <a:xfrm flipH="1">
                  <a:off x="589" y="1761"/>
                  <a:ext cx="66"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5" name="Line 11">
                  <a:extLst>
                    <a:ext uri="{FF2B5EF4-FFF2-40B4-BE49-F238E27FC236}">
                      <a16:creationId xmlns:a16="http://schemas.microsoft.com/office/drawing/2014/main" id="{2CC65448-73EC-9A8D-9992-4748FD778A2B}"/>
                    </a:ext>
                  </a:extLst>
                </p:cNvPr>
                <p:cNvSpPr>
                  <a:spLocks noChangeShapeType="1"/>
                </p:cNvSpPr>
                <p:nvPr/>
              </p:nvSpPr>
              <p:spPr bwMode="auto">
                <a:xfrm flipH="1">
                  <a:off x="589" y="2151"/>
                  <a:ext cx="66"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6" name="Line 12">
                  <a:extLst>
                    <a:ext uri="{FF2B5EF4-FFF2-40B4-BE49-F238E27FC236}">
                      <a16:creationId xmlns:a16="http://schemas.microsoft.com/office/drawing/2014/main" id="{6BC0B109-3CF3-8763-2C35-14CCD3C1A84E}"/>
                    </a:ext>
                  </a:extLst>
                </p:cNvPr>
                <p:cNvSpPr>
                  <a:spLocks noChangeShapeType="1"/>
                </p:cNvSpPr>
                <p:nvPr/>
              </p:nvSpPr>
              <p:spPr bwMode="auto">
                <a:xfrm flipH="1">
                  <a:off x="589" y="2536"/>
                  <a:ext cx="66"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7" name="Line 13">
                  <a:extLst>
                    <a:ext uri="{FF2B5EF4-FFF2-40B4-BE49-F238E27FC236}">
                      <a16:creationId xmlns:a16="http://schemas.microsoft.com/office/drawing/2014/main" id="{60D2294A-7499-1F37-3981-6A2CF81E92E0}"/>
                    </a:ext>
                  </a:extLst>
                </p:cNvPr>
                <p:cNvSpPr>
                  <a:spLocks noChangeShapeType="1"/>
                </p:cNvSpPr>
                <p:nvPr/>
              </p:nvSpPr>
              <p:spPr bwMode="auto">
                <a:xfrm flipH="1">
                  <a:off x="589" y="2918"/>
                  <a:ext cx="66"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grpSp>
          <p:grpSp>
            <p:nvGrpSpPr>
              <p:cNvPr id="31" name="Group 14">
                <a:extLst>
                  <a:ext uri="{FF2B5EF4-FFF2-40B4-BE49-F238E27FC236}">
                    <a16:creationId xmlns:a16="http://schemas.microsoft.com/office/drawing/2014/main" id="{5439811C-C5BF-3779-C827-09F3732E26AD}"/>
                  </a:ext>
                </a:extLst>
              </p:cNvPr>
              <p:cNvGrpSpPr>
                <a:grpSpLocks/>
              </p:cNvGrpSpPr>
              <p:nvPr/>
            </p:nvGrpSpPr>
            <p:grpSpPr bwMode="auto">
              <a:xfrm>
                <a:off x="655" y="2922"/>
                <a:ext cx="2854" cy="72"/>
                <a:chOff x="655" y="2922"/>
                <a:chExt cx="2854" cy="72"/>
              </a:xfrm>
            </p:grpSpPr>
            <p:sp>
              <p:nvSpPr>
                <p:cNvPr id="32" name="Line 15">
                  <a:extLst>
                    <a:ext uri="{FF2B5EF4-FFF2-40B4-BE49-F238E27FC236}">
                      <a16:creationId xmlns:a16="http://schemas.microsoft.com/office/drawing/2014/main" id="{B5D80BED-74B9-7F8D-FAA9-93A466B7FD68}"/>
                    </a:ext>
                  </a:extLst>
                </p:cNvPr>
                <p:cNvSpPr>
                  <a:spLocks noChangeShapeType="1"/>
                </p:cNvSpPr>
                <p:nvPr/>
              </p:nvSpPr>
              <p:spPr bwMode="auto">
                <a:xfrm rot="5400000" flipH="1">
                  <a:off x="626"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3" name="Line 16">
                  <a:extLst>
                    <a:ext uri="{FF2B5EF4-FFF2-40B4-BE49-F238E27FC236}">
                      <a16:creationId xmlns:a16="http://schemas.microsoft.com/office/drawing/2014/main" id="{E6FC7CF2-2D90-060A-5789-24DC4D0D3BAE}"/>
                    </a:ext>
                  </a:extLst>
                </p:cNvPr>
                <p:cNvSpPr>
                  <a:spLocks noChangeShapeType="1"/>
                </p:cNvSpPr>
                <p:nvPr/>
              </p:nvSpPr>
              <p:spPr bwMode="auto">
                <a:xfrm rot="5400000" flipH="1">
                  <a:off x="944"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4" name="Line 17">
                  <a:extLst>
                    <a:ext uri="{FF2B5EF4-FFF2-40B4-BE49-F238E27FC236}">
                      <a16:creationId xmlns:a16="http://schemas.microsoft.com/office/drawing/2014/main" id="{00283958-29D7-ECDB-8DA5-CD8F9007D35F}"/>
                    </a:ext>
                  </a:extLst>
                </p:cNvPr>
                <p:cNvSpPr>
                  <a:spLocks noChangeShapeType="1"/>
                </p:cNvSpPr>
                <p:nvPr/>
              </p:nvSpPr>
              <p:spPr bwMode="auto">
                <a:xfrm rot="5400000" flipH="1">
                  <a:off x="1253"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5" name="Line 18">
                  <a:extLst>
                    <a:ext uri="{FF2B5EF4-FFF2-40B4-BE49-F238E27FC236}">
                      <a16:creationId xmlns:a16="http://schemas.microsoft.com/office/drawing/2014/main" id="{55F63E5A-ADA0-3B3E-80C6-B6BD56B43DD2}"/>
                    </a:ext>
                  </a:extLst>
                </p:cNvPr>
                <p:cNvSpPr>
                  <a:spLocks noChangeShapeType="1"/>
                </p:cNvSpPr>
                <p:nvPr/>
              </p:nvSpPr>
              <p:spPr bwMode="auto">
                <a:xfrm rot="5400000" flipH="1">
                  <a:off x="2540"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6" name="Line 19">
                  <a:extLst>
                    <a:ext uri="{FF2B5EF4-FFF2-40B4-BE49-F238E27FC236}">
                      <a16:creationId xmlns:a16="http://schemas.microsoft.com/office/drawing/2014/main" id="{E9C37585-EA91-5C5C-3C06-227F15A1A88A}"/>
                    </a:ext>
                  </a:extLst>
                </p:cNvPr>
                <p:cNvSpPr>
                  <a:spLocks noChangeShapeType="1"/>
                </p:cNvSpPr>
                <p:nvPr/>
              </p:nvSpPr>
              <p:spPr bwMode="auto">
                <a:xfrm rot="5400000" flipH="1">
                  <a:off x="2865"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7" name="Line 20">
                  <a:extLst>
                    <a:ext uri="{FF2B5EF4-FFF2-40B4-BE49-F238E27FC236}">
                      <a16:creationId xmlns:a16="http://schemas.microsoft.com/office/drawing/2014/main" id="{21078D3D-DB5A-BC51-B7F7-F24C2FA6E8D5}"/>
                    </a:ext>
                  </a:extLst>
                </p:cNvPr>
                <p:cNvSpPr>
                  <a:spLocks noChangeShapeType="1"/>
                </p:cNvSpPr>
                <p:nvPr/>
              </p:nvSpPr>
              <p:spPr bwMode="auto">
                <a:xfrm rot="5400000" flipH="1">
                  <a:off x="3491"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8" name="Line 17">
                  <a:extLst>
                    <a:ext uri="{FF2B5EF4-FFF2-40B4-BE49-F238E27FC236}">
                      <a16:creationId xmlns:a16="http://schemas.microsoft.com/office/drawing/2014/main" id="{902934EC-3303-C9F6-3198-8D62E496EC00}"/>
                    </a:ext>
                  </a:extLst>
                </p:cNvPr>
                <p:cNvSpPr>
                  <a:spLocks noChangeShapeType="1"/>
                </p:cNvSpPr>
                <p:nvPr/>
              </p:nvSpPr>
              <p:spPr bwMode="auto">
                <a:xfrm rot="5400000" flipH="1">
                  <a:off x="1905"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39" name="Line 17">
                  <a:extLst>
                    <a:ext uri="{FF2B5EF4-FFF2-40B4-BE49-F238E27FC236}">
                      <a16:creationId xmlns:a16="http://schemas.microsoft.com/office/drawing/2014/main" id="{5356810C-2298-4ADF-EF52-06A09809B389}"/>
                    </a:ext>
                  </a:extLst>
                </p:cNvPr>
                <p:cNvSpPr>
                  <a:spLocks noChangeShapeType="1"/>
                </p:cNvSpPr>
                <p:nvPr/>
              </p:nvSpPr>
              <p:spPr bwMode="auto">
                <a:xfrm rot="5400000" flipH="1">
                  <a:off x="2224" y="2954"/>
                  <a:ext cx="59"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0" name="Line 19">
                  <a:extLst>
                    <a:ext uri="{FF2B5EF4-FFF2-40B4-BE49-F238E27FC236}">
                      <a16:creationId xmlns:a16="http://schemas.microsoft.com/office/drawing/2014/main" id="{DB6238A7-8338-AED4-37C0-F221C3936E35}"/>
                    </a:ext>
                  </a:extLst>
                </p:cNvPr>
                <p:cNvSpPr>
                  <a:spLocks noChangeShapeType="1"/>
                </p:cNvSpPr>
                <p:nvPr/>
              </p:nvSpPr>
              <p:spPr bwMode="auto">
                <a:xfrm rot="5400000" flipH="1">
                  <a:off x="3173"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sp>
              <p:nvSpPr>
                <p:cNvPr id="41" name="Line 17">
                  <a:extLst>
                    <a:ext uri="{FF2B5EF4-FFF2-40B4-BE49-F238E27FC236}">
                      <a16:creationId xmlns:a16="http://schemas.microsoft.com/office/drawing/2014/main" id="{3DC72700-4826-C7E9-74FD-BCC6FE7D5B20}"/>
                    </a:ext>
                  </a:extLst>
                </p:cNvPr>
                <p:cNvSpPr>
                  <a:spLocks noChangeShapeType="1"/>
                </p:cNvSpPr>
                <p:nvPr/>
              </p:nvSpPr>
              <p:spPr bwMode="auto">
                <a:xfrm rot="5400000" flipH="1">
                  <a:off x="1580" y="2964"/>
                  <a:ext cx="58" cy="0"/>
                </a:xfrm>
                <a:prstGeom prst="line">
                  <a:avLst/>
                </a:prstGeom>
                <a:noFill/>
                <a:ln w="28575">
                  <a:solidFill>
                    <a:schemeClr val="tx1"/>
                  </a:solidFill>
                  <a:round/>
                  <a:headEnd/>
                  <a:tailEnd/>
                </a:ln>
              </p:spPr>
              <p:txBody>
                <a:bodyPr/>
                <a:lstStyle/>
                <a:p>
                  <a:pPr>
                    <a:defRPr/>
                  </a:pPr>
                  <a:endParaRPr lang="en-US">
                    <a:solidFill>
                      <a:schemeClr val="bg2"/>
                    </a:solidFill>
                    <a:effectLst>
                      <a:outerShdw blurRad="38100" dist="38100" dir="2700000" algn="tl">
                        <a:srgbClr val="000000">
                          <a:alpha val="43137"/>
                        </a:srgbClr>
                      </a:outerShdw>
                    </a:effectLst>
                  </a:endParaRPr>
                </a:p>
              </p:txBody>
            </p:sp>
          </p:grpSp>
        </p:grpSp>
        <p:grpSp>
          <p:nvGrpSpPr>
            <p:cNvPr id="11" name="Group 9">
              <a:extLst>
                <a:ext uri="{FF2B5EF4-FFF2-40B4-BE49-F238E27FC236}">
                  <a16:creationId xmlns:a16="http://schemas.microsoft.com/office/drawing/2014/main" id="{BDB15D2B-45FA-2935-02DA-D419EF82C1C9}"/>
                </a:ext>
              </a:extLst>
            </p:cNvPr>
            <p:cNvGrpSpPr>
              <a:grpSpLocks/>
            </p:cNvGrpSpPr>
            <p:nvPr/>
          </p:nvGrpSpPr>
          <p:grpSpPr bwMode="auto">
            <a:xfrm>
              <a:off x="1427236" y="1969581"/>
              <a:ext cx="276411" cy="3687502"/>
              <a:chOff x="1332463" y="2231673"/>
              <a:chExt cx="338165" cy="3446645"/>
            </a:xfrm>
          </p:grpSpPr>
          <p:sp>
            <p:nvSpPr>
              <p:cNvPr id="23" name="Rectangle 35">
                <a:extLst>
                  <a:ext uri="{FF2B5EF4-FFF2-40B4-BE49-F238E27FC236}">
                    <a16:creationId xmlns:a16="http://schemas.microsoft.com/office/drawing/2014/main" id="{2FF38839-65D5-9A78-A188-5E00659C272B}"/>
                  </a:ext>
                </a:extLst>
              </p:cNvPr>
              <p:cNvSpPr>
                <a:spLocks noChangeArrowheads="1"/>
              </p:cNvSpPr>
              <p:nvPr/>
            </p:nvSpPr>
            <p:spPr bwMode="auto">
              <a:xfrm>
                <a:off x="1332463" y="2231673"/>
                <a:ext cx="338165" cy="240572"/>
              </a:xfrm>
              <a:prstGeom prst="rect">
                <a:avLst/>
              </a:prstGeom>
              <a:noFill/>
              <a:ln w="9525">
                <a:noFill/>
                <a:miter lim="800000"/>
                <a:headEnd/>
                <a:tailEnd/>
              </a:ln>
            </p:spPr>
            <p:txBody>
              <a:bodyPr wrap="none" lIns="0" tIns="0" rIns="0" bIns="0">
                <a:spAutoFit/>
              </a:bodyPr>
              <a:lstStyle/>
              <a:p>
                <a:pPr algn="r">
                  <a:defRPr/>
                </a:pPr>
                <a:r>
                  <a:rPr lang="en-US" sz="1600" b="1" dirty="0">
                    <a:effectLst>
                      <a:outerShdw blurRad="38100" dist="38100" dir="2700000" algn="tl">
                        <a:srgbClr val="000000">
                          <a:alpha val="43137"/>
                        </a:srgbClr>
                      </a:outerShdw>
                    </a:effectLst>
                    <a:ea typeface="ＭＳ Ｐゴシック" pitchFamily="34" charset="-128"/>
                  </a:rPr>
                  <a:t>100</a:t>
                </a:r>
              </a:p>
            </p:txBody>
          </p:sp>
          <p:sp>
            <p:nvSpPr>
              <p:cNvPr id="24" name="Rectangle 36">
                <a:extLst>
                  <a:ext uri="{FF2B5EF4-FFF2-40B4-BE49-F238E27FC236}">
                    <a16:creationId xmlns:a16="http://schemas.microsoft.com/office/drawing/2014/main" id="{E47A2CC6-7640-9F06-2368-40F7F182AC3A}"/>
                  </a:ext>
                </a:extLst>
              </p:cNvPr>
              <p:cNvSpPr>
                <a:spLocks noChangeArrowheads="1"/>
              </p:cNvSpPr>
              <p:nvPr/>
            </p:nvSpPr>
            <p:spPr bwMode="auto">
              <a:xfrm>
                <a:off x="1445183" y="2875370"/>
                <a:ext cx="225444" cy="240572"/>
              </a:xfrm>
              <a:prstGeom prst="rect">
                <a:avLst/>
              </a:prstGeom>
              <a:noFill/>
              <a:ln w="9525">
                <a:noFill/>
                <a:miter lim="800000"/>
                <a:headEnd/>
                <a:tailEnd/>
              </a:ln>
            </p:spPr>
            <p:txBody>
              <a:bodyPr wrap="none" lIns="0" tIns="0" rIns="0" bIns="0">
                <a:spAutoFit/>
              </a:bodyPr>
              <a:lstStyle/>
              <a:p>
                <a:pPr algn="r">
                  <a:defRPr/>
                </a:pPr>
                <a:r>
                  <a:rPr lang="en-US" sz="1600" b="1" dirty="0">
                    <a:effectLst>
                      <a:outerShdw blurRad="38100" dist="38100" dir="2700000" algn="tl">
                        <a:srgbClr val="000000">
                          <a:alpha val="43137"/>
                        </a:srgbClr>
                      </a:outerShdw>
                    </a:effectLst>
                    <a:ea typeface="ＭＳ Ｐゴシック" pitchFamily="34" charset="-128"/>
                  </a:rPr>
                  <a:t>80</a:t>
                </a:r>
              </a:p>
            </p:txBody>
          </p:sp>
          <p:sp>
            <p:nvSpPr>
              <p:cNvPr id="25" name="Rectangle 37">
                <a:extLst>
                  <a:ext uri="{FF2B5EF4-FFF2-40B4-BE49-F238E27FC236}">
                    <a16:creationId xmlns:a16="http://schemas.microsoft.com/office/drawing/2014/main" id="{02257548-F3E5-E911-7AC2-4C88C9BBFF24}"/>
                  </a:ext>
                </a:extLst>
              </p:cNvPr>
              <p:cNvSpPr>
                <a:spLocks noChangeArrowheads="1"/>
              </p:cNvSpPr>
              <p:nvPr/>
            </p:nvSpPr>
            <p:spPr bwMode="auto">
              <a:xfrm>
                <a:off x="1445183" y="3520617"/>
                <a:ext cx="225444" cy="240572"/>
              </a:xfrm>
              <a:prstGeom prst="rect">
                <a:avLst/>
              </a:prstGeom>
              <a:noFill/>
              <a:ln w="9525">
                <a:noFill/>
                <a:miter lim="800000"/>
                <a:headEnd/>
                <a:tailEnd/>
              </a:ln>
            </p:spPr>
            <p:txBody>
              <a:bodyPr wrap="none" lIns="0" tIns="0" rIns="0" bIns="0">
                <a:spAutoFit/>
              </a:bodyPr>
              <a:lstStyle/>
              <a:p>
                <a:pPr algn="r">
                  <a:defRPr/>
                </a:pPr>
                <a:r>
                  <a:rPr lang="en-US" sz="1600" b="1" dirty="0">
                    <a:effectLst>
                      <a:outerShdw blurRad="38100" dist="38100" dir="2700000" algn="tl">
                        <a:srgbClr val="000000">
                          <a:alpha val="43137"/>
                        </a:srgbClr>
                      </a:outerShdw>
                    </a:effectLst>
                    <a:ea typeface="ＭＳ Ｐゴシック" pitchFamily="34" charset="-128"/>
                  </a:rPr>
                  <a:t>60</a:t>
                </a:r>
              </a:p>
            </p:txBody>
          </p:sp>
          <p:sp>
            <p:nvSpPr>
              <p:cNvPr id="26" name="Rectangle 38">
                <a:extLst>
                  <a:ext uri="{FF2B5EF4-FFF2-40B4-BE49-F238E27FC236}">
                    <a16:creationId xmlns:a16="http://schemas.microsoft.com/office/drawing/2014/main" id="{D87A8767-DBE1-23CD-AEBE-3B17B50F5D38}"/>
                  </a:ext>
                </a:extLst>
              </p:cNvPr>
              <p:cNvSpPr>
                <a:spLocks noChangeArrowheads="1"/>
              </p:cNvSpPr>
              <p:nvPr/>
            </p:nvSpPr>
            <p:spPr bwMode="auto">
              <a:xfrm>
                <a:off x="1445183" y="4165865"/>
                <a:ext cx="225444" cy="240572"/>
              </a:xfrm>
              <a:prstGeom prst="rect">
                <a:avLst/>
              </a:prstGeom>
              <a:noFill/>
              <a:ln w="9525">
                <a:noFill/>
                <a:miter lim="800000"/>
                <a:headEnd/>
                <a:tailEnd/>
              </a:ln>
            </p:spPr>
            <p:txBody>
              <a:bodyPr wrap="none" lIns="0" tIns="0" rIns="0" bIns="0">
                <a:spAutoFit/>
              </a:bodyPr>
              <a:lstStyle/>
              <a:p>
                <a:pPr algn="r">
                  <a:defRPr/>
                </a:pPr>
                <a:r>
                  <a:rPr lang="en-US" sz="1600" b="1" dirty="0">
                    <a:effectLst>
                      <a:outerShdw blurRad="38100" dist="38100" dir="2700000" algn="tl">
                        <a:srgbClr val="000000">
                          <a:alpha val="43137"/>
                        </a:srgbClr>
                      </a:outerShdw>
                    </a:effectLst>
                    <a:ea typeface="ＭＳ Ｐゴシック" pitchFamily="34" charset="-128"/>
                  </a:rPr>
                  <a:t>40</a:t>
                </a:r>
              </a:p>
            </p:txBody>
          </p:sp>
          <p:sp>
            <p:nvSpPr>
              <p:cNvPr id="27" name="Rectangle 39">
                <a:extLst>
                  <a:ext uri="{FF2B5EF4-FFF2-40B4-BE49-F238E27FC236}">
                    <a16:creationId xmlns:a16="http://schemas.microsoft.com/office/drawing/2014/main" id="{66BFC44C-1586-674F-7003-FC73B4830ED3}"/>
                  </a:ext>
                </a:extLst>
              </p:cNvPr>
              <p:cNvSpPr>
                <a:spLocks noChangeArrowheads="1"/>
              </p:cNvSpPr>
              <p:nvPr/>
            </p:nvSpPr>
            <p:spPr bwMode="auto">
              <a:xfrm>
                <a:off x="1445183" y="4809560"/>
                <a:ext cx="225444" cy="240572"/>
              </a:xfrm>
              <a:prstGeom prst="rect">
                <a:avLst/>
              </a:prstGeom>
              <a:noFill/>
              <a:ln w="9525">
                <a:noFill/>
                <a:miter lim="800000"/>
                <a:headEnd/>
                <a:tailEnd/>
              </a:ln>
            </p:spPr>
            <p:txBody>
              <a:bodyPr wrap="none" lIns="0" tIns="0" rIns="0" bIns="0">
                <a:spAutoFit/>
              </a:bodyPr>
              <a:lstStyle/>
              <a:p>
                <a:pPr algn="r">
                  <a:defRPr/>
                </a:pPr>
                <a:r>
                  <a:rPr lang="en-US" sz="1600" b="1" dirty="0">
                    <a:effectLst>
                      <a:outerShdw blurRad="38100" dist="38100" dir="2700000" algn="tl">
                        <a:srgbClr val="000000">
                          <a:alpha val="43137"/>
                        </a:srgbClr>
                      </a:outerShdw>
                    </a:effectLst>
                    <a:ea typeface="ＭＳ Ｐゴシック" pitchFamily="34" charset="-128"/>
                  </a:rPr>
                  <a:t>20</a:t>
                </a:r>
              </a:p>
            </p:txBody>
          </p:sp>
          <p:sp>
            <p:nvSpPr>
              <p:cNvPr id="28" name="Rectangle 40">
                <a:extLst>
                  <a:ext uri="{FF2B5EF4-FFF2-40B4-BE49-F238E27FC236}">
                    <a16:creationId xmlns:a16="http://schemas.microsoft.com/office/drawing/2014/main" id="{6BB768D1-36B2-07E8-05E0-3045FD5E0BA5}"/>
                  </a:ext>
                </a:extLst>
              </p:cNvPr>
              <p:cNvSpPr>
                <a:spLocks noChangeArrowheads="1"/>
              </p:cNvSpPr>
              <p:nvPr/>
            </p:nvSpPr>
            <p:spPr bwMode="auto">
              <a:xfrm>
                <a:off x="1557904" y="5437746"/>
                <a:ext cx="112723" cy="240572"/>
              </a:xfrm>
              <a:prstGeom prst="rect">
                <a:avLst/>
              </a:prstGeom>
              <a:noFill/>
              <a:ln w="9525">
                <a:noFill/>
                <a:miter lim="800000"/>
                <a:headEnd/>
                <a:tailEnd/>
              </a:ln>
            </p:spPr>
            <p:txBody>
              <a:bodyPr wrap="none" lIns="0" tIns="0" rIns="0" bIns="0">
                <a:spAutoFit/>
              </a:bodyPr>
              <a:lstStyle/>
              <a:p>
                <a:pPr algn="r">
                  <a:defRPr/>
                </a:pPr>
                <a:r>
                  <a:rPr lang="en-US" sz="1600" b="1" dirty="0">
                    <a:effectLst>
                      <a:outerShdw blurRad="38100" dist="38100" dir="2700000" algn="tl">
                        <a:srgbClr val="000000">
                          <a:alpha val="43137"/>
                        </a:srgbClr>
                      </a:outerShdw>
                    </a:effectLst>
                    <a:ea typeface="ＭＳ Ｐゴシック" pitchFamily="34" charset="-128"/>
                  </a:rPr>
                  <a:t>0</a:t>
                </a:r>
              </a:p>
            </p:txBody>
          </p:sp>
        </p:grpSp>
        <p:grpSp>
          <p:nvGrpSpPr>
            <p:cNvPr id="12" name="Group 10">
              <a:extLst>
                <a:ext uri="{FF2B5EF4-FFF2-40B4-BE49-F238E27FC236}">
                  <a16:creationId xmlns:a16="http://schemas.microsoft.com/office/drawing/2014/main" id="{9A4725E4-D391-67FD-8BC6-FB99BD58B624}"/>
                </a:ext>
              </a:extLst>
            </p:cNvPr>
            <p:cNvGrpSpPr>
              <a:grpSpLocks/>
            </p:cNvGrpSpPr>
            <p:nvPr/>
          </p:nvGrpSpPr>
          <p:grpSpPr bwMode="auto">
            <a:xfrm>
              <a:off x="1802158" y="5711676"/>
              <a:ext cx="4909549" cy="267340"/>
              <a:chOff x="1791150" y="5729353"/>
              <a:chExt cx="6006417" cy="249878"/>
            </a:xfrm>
          </p:grpSpPr>
          <p:sp>
            <p:nvSpPr>
              <p:cNvPr id="13" name="Rectangle 41">
                <a:extLst>
                  <a:ext uri="{FF2B5EF4-FFF2-40B4-BE49-F238E27FC236}">
                    <a16:creationId xmlns:a16="http://schemas.microsoft.com/office/drawing/2014/main" id="{25C6DE79-08B5-AEB8-A753-4C1AC1AB5DE6}"/>
                  </a:ext>
                </a:extLst>
              </p:cNvPr>
              <p:cNvSpPr>
                <a:spLocks noChangeArrowheads="1"/>
              </p:cNvSpPr>
              <p:nvPr/>
            </p:nvSpPr>
            <p:spPr bwMode="auto">
              <a:xfrm>
                <a:off x="1791150"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0</a:t>
                </a:r>
              </a:p>
            </p:txBody>
          </p:sp>
          <p:sp>
            <p:nvSpPr>
              <p:cNvPr id="14" name="Rectangle 42">
                <a:extLst>
                  <a:ext uri="{FF2B5EF4-FFF2-40B4-BE49-F238E27FC236}">
                    <a16:creationId xmlns:a16="http://schemas.microsoft.com/office/drawing/2014/main" id="{A91D1FB7-C82C-01E2-EA07-D3A0B9EA7EE1}"/>
                  </a:ext>
                </a:extLst>
              </p:cNvPr>
              <p:cNvSpPr>
                <a:spLocks noChangeArrowheads="1"/>
              </p:cNvSpPr>
              <p:nvPr/>
            </p:nvSpPr>
            <p:spPr bwMode="auto">
              <a:xfrm>
                <a:off x="2460944"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1</a:t>
                </a:r>
              </a:p>
            </p:txBody>
          </p:sp>
          <p:sp>
            <p:nvSpPr>
              <p:cNvPr id="15" name="Rectangle 43">
                <a:extLst>
                  <a:ext uri="{FF2B5EF4-FFF2-40B4-BE49-F238E27FC236}">
                    <a16:creationId xmlns:a16="http://schemas.microsoft.com/office/drawing/2014/main" id="{744A8376-6578-54A3-F7E5-072BC6472A30}"/>
                  </a:ext>
                </a:extLst>
              </p:cNvPr>
              <p:cNvSpPr>
                <a:spLocks noChangeArrowheads="1"/>
              </p:cNvSpPr>
              <p:nvPr/>
            </p:nvSpPr>
            <p:spPr bwMode="auto">
              <a:xfrm>
                <a:off x="3109509"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2</a:t>
                </a:r>
              </a:p>
            </p:txBody>
          </p:sp>
          <p:sp>
            <p:nvSpPr>
              <p:cNvPr id="16" name="Rectangle 44">
                <a:extLst>
                  <a:ext uri="{FF2B5EF4-FFF2-40B4-BE49-F238E27FC236}">
                    <a16:creationId xmlns:a16="http://schemas.microsoft.com/office/drawing/2014/main" id="{6E0EB6F2-5097-5B9E-AFCD-49EFA4CDE1FF}"/>
                  </a:ext>
                </a:extLst>
              </p:cNvPr>
              <p:cNvSpPr>
                <a:spLocks noChangeArrowheads="1"/>
              </p:cNvSpPr>
              <p:nvPr/>
            </p:nvSpPr>
            <p:spPr bwMode="auto">
              <a:xfrm>
                <a:off x="5719494"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6</a:t>
                </a:r>
              </a:p>
            </p:txBody>
          </p:sp>
          <p:sp>
            <p:nvSpPr>
              <p:cNvPr id="17" name="Rectangle 45">
                <a:extLst>
                  <a:ext uri="{FF2B5EF4-FFF2-40B4-BE49-F238E27FC236}">
                    <a16:creationId xmlns:a16="http://schemas.microsoft.com/office/drawing/2014/main" id="{11740E5E-5610-C9D8-E9D8-2C5BE83955FA}"/>
                  </a:ext>
                </a:extLst>
              </p:cNvPr>
              <p:cNvSpPr>
                <a:spLocks noChangeArrowheads="1"/>
              </p:cNvSpPr>
              <p:nvPr/>
            </p:nvSpPr>
            <p:spPr bwMode="auto">
              <a:xfrm>
                <a:off x="6406580"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7</a:t>
                </a:r>
              </a:p>
            </p:txBody>
          </p:sp>
          <p:sp>
            <p:nvSpPr>
              <p:cNvPr id="18" name="Rectangle 46">
                <a:extLst>
                  <a:ext uri="{FF2B5EF4-FFF2-40B4-BE49-F238E27FC236}">
                    <a16:creationId xmlns:a16="http://schemas.microsoft.com/office/drawing/2014/main" id="{A2C85D69-EE2C-3DB1-5132-344CF5C0BE4F}"/>
                  </a:ext>
                </a:extLst>
              </p:cNvPr>
              <p:cNvSpPr>
                <a:spLocks noChangeArrowheads="1"/>
              </p:cNvSpPr>
              <p:nvPr/>
            </p:nvSpPr>
            <p:spPr bwMode="auto">
              <a:xfrm>
                <a:off x="7684844"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9</a:t>
                </a:r>
              </a:p>
            </p:txBody>
          </p:sp>
          <p:sp>
            <p:nvSpPr>
              <p:cNvPr id="19" name="Rectangle 43">
                <a:extLst>
                  <a:ext uri="{FF2B5EF4-FFF2-40B4-BE49-F238E27FC236}">
                    <a16:creationId xmlns:a16="http://schemas.microsoft.com/office/drawing/2014/main" id="{6BCBACA0-9079-6EEF-B182-40A4CE1E3311}"/>
                  </a:ext>
                </a:extLst>
              </p:cNvPr>
              <p:cNvSpPr>
                <a:spLocks noChangeArrowheads="1"/>
              </p:cNvSpPr>
              <p:nvPr/>
            </p:nvSpPr>
            <p:spPr bwMode="auto">
              <a:xfrm>
                <a:off x="4425507"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4</a:t>
                </a:r>
              </a:p>
            </p:txBody>
          </p:sp>
          <p:sp>
            <p:nvSpPr>
              <p:cNvPr id="20" name="Rectangle 43">
                <a:extLst>
                  <a:ext uri="{FF2B5EF4-FFF2-40B4-BE49-F238E27FC236}">
                    <a16:creationId xmlns:a16="http://schemas.microsoft.com/office/drawing/2014/main" id="{A96DD629-42A0-FEAE-A834-A5D65E3B4D1A}"/>
                  </a:ext>
                </a:extLst>
              </p:cNvPr>
              <p:cNvSpPr>
                <a:spLocks noChangeArrowheads="1"/>
              </p:cNvSpPr>
              <p:nvPr/>
            </p:nvSpPr>
            <p:spPr bwMode="auto">
              <a:xfrm>
                <a:off x="5062281" y="5729353"/>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5</a:t>
                </a:r>
              </a:p>
            </p:txBody>
          </p:sp>
          <p:sp>
            <p:nvSpPr>
              <p:cNvPr id="21" name="Rectangle 45">
                <a:extLst>
                  <a:ext uri="{FF2B5EF4-FFF2-40B4-BE49-F238E27FC236}">
                    <a16:creationId xmlns:a16="http://schemas.microsoft.com/office/drawing/2014/main" id="{DDD188DF-FE0F-E1F8-DF5A-8F67C0CD700F}"/>
                  </a:ext>
                </a:extLst>
              </p:cNvPr>
              <p:cNvSpPr>
                <a:spLocks noChangeArrowheads="1"/>
              </p:cNvSpPr>
              <p:nvPr/>
            </p:nvSpPr>
            <p:spPr bwMode="auto">
              <a:xfrm>
                <a:off x="7043353"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8</a:t>
                </a:r>
              </a:p>
            </p:txBody>
          </p:sp>
          <p:sp>
            <p:nvSpPr>
              <p:cNvPr id="22" name="Rectangle 43">
                <a:extLst>
                  <a:ext uri="{FF2B5EF4-FFF2-40B4-BE49-F238E27FC236}">
                    <a16:creationId xmlns:a16="http://schemas.microsoft.com/office/drawing/2014/main" id="{7502F0CB-16EC-DB04-9106-DD67CDEF4F46}"/>
                  </a:ext>
                </a:extLst>
              </p:cNvPr>
              <p:cNvSpPr>
                <a:spLocks noChangeArrowheads="1"/>
              </p:cNvSpPr>
              <p:nvPr/>
            </p:nvSpPr>
            <p:spPr bwMode="auto">
              <a:xfrm>
                <a:off x="3773011" y="5738659"/>
                <a:ext cx="112723" cy="240572"/>
              </a:xfrm>
              <a:prstGeom prst="rect">
                <a:avLst/>
              </a:prstGeom>
              <a:noFill/>
              <a:ln w="9525">
                <a:noFill/>
                <a:miter lim="800000"/>
                <a:headEnd/>
                <a:tailEnd/>
              </a:ln>
            </p:spPr>
            <p:txBody>
              <a:bodyPr wrap="none" lIns="0" tIns="0" rIns="0" bIns="0">
                <a:spAutoFit/>
              </a:bodyPr>
              <a:lstStyle/>
              <a:p>
                <a:pPr algn="ctr">
                  <a:defRPr/>
                </a:pPr>
                <a:r>
                  <a:rPr lang="en-US" sz="1600" b="1" dirty="0">
                    <a:effectLst>
                      <a:outerShdw blurRad="38100" dist="38100" dir="2700000" algn="tl">
                        <a:srgbClr val="000000">
                          <a:alpha val="43137"/>
                        </a:srgbClr>
                      </a:outerShdw>
                    </a:effectLst>
                    <a:ea typeface="ＭＳ Ｐゴシック" pitchFamily="34" charset="-128"/>
                  </a:rPr>
                  <a:t>3</a:t>
                </a:r>
              </a:p>
            </p:txBody>
          </p:sp>
        </p:grpSp>
      </p:grpSp>
      <p:grpSp>
        <p:nvGrpSpPr>
          <p:cNvPr id="48" name="Group 3">
            <a:extLst>
              <a:ext uri="{FF2B5EF4-FFF2-40B4-BE49-F238E27FC236}">
                <a16:creationId xmlns:a16="http://schemas.microsoft.com/office/drawing/2014/main" id="{A0572404-D2A2-5573-9599-E4A03C9426E7}"/>
              </a:ext>
            </a:extLst>
          </p:cNvPr>
          <p:cNvGrpSpPr>
            <a:grpSpLocks/>
          </p:cNvGrpSpPr>
          <p:nvPr/>
        </p:nvGrpSpPr>
        <p:grpSpPr bwMode="auto">
          <a:xfrm>
            <a:off x="3348039" y="1677653"/>
            <a:ext cx="5946775" cy="241300"/>
            <a:chOff x="1824038" y="1892300"/>
            <a:chExt cx="5946775" cy="241300"/>
          </a:xfrm>
        </p:grpSpPr>
        <p:cxnSp>
          <p:nvCxnSpPr>
            <p:cNvPr id="49" name="Straight Connector 243">
              <a:extLst>
                <a:ext uri="{FF2B5EF4-FFF2-40B4-BE49-F238E27FC236}">
                  <a16:creationId xmlns:a16="http://schemas.microsoft.com/office/drawing/2014/main" id="{756C1C8E-7DE6-A540-1C6A-AA5FA7A843EB}"/>
                </a:ext>
              </a:extLst>
            </p:cNvPr>
            <p:cNvCxnSpPr>
              <a:cxnSpLocks noChangeShapeType="1"/>
            </p:cNvCxnSpPr>
            <p:nvPr/>
          </p:nvCxnSpPr>
          <p:spPr bwMode="auto">
            <a:xfrm>
              <a:off x="1824859" y="1951075"/>
              <a:ext cx="5945954" cy="1825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grpSp>
          <p:nvGrpSpPr>
            <p:cNvPr id="50" name="Group 2">
              <a:extLst>
                <a:ext uri="{FF2B5EF4-FFF2-40B4-BE49-F238E27FC236}">
                  <a16:creationId xmlns:a16="http://schemas.microsoft.com/office/drawing/2014/main" id="{EFDCA728-E15D-79AA-2573-07B78238F5AF}"/>
                </a:ext>
              </a:extLst>
            </p:cNvPr>
            <p:cNvGrpSpPr>
              <a:grpSpLocks/>
            </p:cNvGrpSpPr>
            <p:nvPr/>
          </p:nvGrpSpPr>
          <p:grpSpPr bwMode="auto">
            <a:xfrm>
              <a:off x="1824038" y="1892300"/>
              <a:ext cx="5380568" cy="209441"/>
              <a:chOff x="1824038" y="1892300"/>
              <a:chExt cx="5380568" cy="209441"/>
            </a:xfrm>
          </p:grpSpPr>
          <p:grpSp>
            <p:nvGrpSpPr>
              <p:cNvPr id="51" name="Group 2">
                <a:extLst>
                  <a:ext uri="{FF2B5EF4-FFF2-40B4-BE49-F238E27FC236}">
                    <a16:creationId xmlns:a16="http://schemas.microsoft.com/office/drawing/2014/main" id="{94E11A3F-DB66-F257-6C40-F9BED26D139D}"/>
                  </a:ext>
                </a:extLst>
              </p:cNvPr>
              <p:cNvGrpSpPr>
                <a:grpSpLocks/>
              </p:cNvGrpSpPr>
              <p:nvPr/>
            </p:nvGrpSpPr>
            <p:grpSpPr bwMode="auto">
              <a:xfrm>
                <a:off x="1824038" y="1892300"/>
                <a:ext cx="5380333" cy="199811"/>
                <a:chOff x="2359403" y="4066126"/>
                <a:chExt cx="5380108" cy="236654"/>
              </a:xfrm>
            </p:grpSpPr>
            <p:cxnSp>
              <p:nvCxnSpPr>
                <p:cNvPr id="53" name="Straight Connector 47">
                  <a:extLst>
                    <a:ext uri="{FF2B5EF4-FFF2-40B4-BE49-F238E27FC236}">
                      <a16:creationId xmlns:a16="http://schemas.microsoft.com/office/drawing/2014/main" id="{54331818-1AB1-F82D-0372-E51232270BB7}"/>
                    </a:ext>
                  </a:extLst>
                </p:cNvPr>
                <p:cNvCxnSpPr>
                  <a:cxnSpLocks noChangeShapeType="1"/>
                </p:cNvCxnSpPr>
                <p:nvPr/>
              </p:nvCxnSpPr>
              <p:spPr bwMode="auto">
                <a:xfrm>
                  <a:off x="5744354" y="4243005"/>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54" name="Straight Connector 48">
                  <a:extLst>
                    <a:ext uri="{FF2B5EF4-FFF2-40B4-BE49-F238E27FC236}">
                      <a16:creationId xmlns:a16="http://schemas.microsoft.com/office/drawing/2014/main" id="{158A97B6-0D54-0E4E-2779-BA2889057365}"/>
                    </a:ext>
                  </a:extLst>
                </p:cNvPr>
                <p:cNvCxnSpPr>
                  <a:cxnSpLocks noChangeShapeType="1"/>
                </p:cNvCxnSpPr>
                <p:nvPr/>
              </p:nvCxnSpPr>
              <p:spPr bwMode="auto">
                <a:xfrm>
                  <a:off x="5597623"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55" name="Straight Connector 49">
                  <a:extLst>
                    <a:ext uri="{FF2B5EF4-FFF2-40B4-BE49-F238E27FC236}">
                      <a16:creationId xmlns:a16="http://schemas.microsoft.com/office/drawing/2014/main" id="{FA4522E7-32C4-8D2F-FA19-092D130309FD}"/>
                    </a:ext>
                  </a:extLst>
                </p:cNvPr>
                <p:cNvCxnSpPr>
                  <a:cxnSpLocks noChangeShapeType="1"/>
                </p:cNvCxnSpPr>
                <p:nvPr/>
              </p:nvCxnSpPr>
              <p:spPr bwMode="auto">
                <a:xfrm>
                  <a:off x="5620684"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56" name="Straight Connector 50">
                  <a:extLst>
                    <a:ext uri="{FF2B5EF4-FFF2-40B4-BE49-F238E27FC236}">
                      <a16:creationId xmlns:a16="http://schemas.microsoft.com/office/drawing/2014/main" id="{7075D20B-516C-288E-5F81-50229BE3F269}"/>
                    </a:ext>
                  </a:extLst>
                </p:cNvPr>
                <p:cNvCxnSpPr>
                  <a:cxnSpLocks noChangeShapeType="1"/>
                </p:cNvCxnSpPr>
                <p:nvPr/>
              </p:nvCxnSpPr>
              <p:spPr bwMode="auto">
                <a:xfrm>
                  <a:off x="5681431"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57" name="Straight Connector 51">
                  <a:extLst>
                    <a:ext uri="{FF2B5EF4-FFF2-40B4-BE49-F238E27FC236}">
                      <a16:creationId xmlns:a16="http://schemas.microsoft.com/office/drawing/2014/main" id="{C9AB774E-D8A0-1364-B8EA-CC2E19553814}"/>
                    </a:ext>
                  </a:extLst>
                </p:cNvPr>
                <p:cNvCxnSpPr>
                  <a:cxnSpLocks noChangeShapeType="1"/>
                </p:cNvCxnSpPr>
                <p:nvPr/>
              </p:nvCxnSpPr>
              <p:spPr bwMode="auto">
                <a:xfrm>
                  <a:off x="5652052"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58" name="Straight Connector 52">
                  <a:extLst>
                    <a:ext uri="{FF2B5EF4-FFF2-40B4-BE49-F238E27FC236}">
                      <a16:creationId xmlns:a16="http://schemas.microsoft.com/office/drawing/2014/main" id="{60F93737-AB77-1AE8-F67B-0339BBC455F5}"/>
                    </a:ext>
                  </a:extLst>
                </p:cNvPr>
                <p:cNvCxnSpPr>
                  <a:cxnSpLocks noChangeShapeType="1"/>
                </p:cNvCxnSpPr>
                <p:nvPr/>
              </p:nvCxnSpPr>
              <p:spPr bwMode="auto">
                <a:xfrm>
                  <a:off x="5766989"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59" name="Straight Connector 53">
                  <a:extLst>
                    <a:ext uri="{FF2B5EF4-FFF2-40B4-BE49-F238E27FC236}">
                      <a16:creationId xmlns:a16="http://schemas.microsoft.com/office/drawing/2014/main" id="{839EC4FA-7C5B-1E23-DA7A-749CFB14E27D}"/>
                    </a:ext>
                  </a:extLst>
                </p:cNvPr>
                <p:cNvCxnSpPr>
                  <a:cxnSpLocks noChangeShapeType="1"/>
                </p:cNvCxnSpPr>
                <p:nvPr/>
              </p:nvCxnSpPr>
              <p:spPr bwMode="auto">
                <a:xfrm>
                  <a:off x="5698763"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0" name="Straight Connector 54">
                  <a:extLst>
                    <a:ext uri="{FF2B5EF4-FFF2-40B4-BE49-F238E27FC236}">
                      <a16:creationId xmlns:a16="http://schemas.microsoft.com/office/drawing/2014/main" id="{736BAC95-FAFF-9321-9A35-3084C8CF6143}"/>
                    </a:ext>
                  </a:extLst>
                </p:cNvPr>
                <p:cNvCxnSpPr>
                  <a:cxnSpLocks noChangeShapeType="1"/>
                </p:cNvCxnSpPr>
                <p:nvPr/>
              </p:nvCxnSpPr>
              <p:spPr bwMode="auto">
                <a:xfrm>
                  <a:off x="5713626"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1" name="Straight Connector 55">
                  <a:extLst>
                    <a:ext uri="{FF2B5EF4-FFF2-40B4-BE49-F238E27FC236}">
                      <a16:creationId xmlns:a16="http://schemas.microsoft.com/office/drawing/2014/main" id="{B630CDC7-A97F-B817-43AC-9E73A6407CF6}"/>
                    </a:ext>
                  </a:extLst>
                </p:cNvPr>
                <p:cNvCxnSpPr>
                  <a:cxnSpLocks noChangeShapeType="1"/>
                </p:cNvCxnSpPr>
                <p:nvPr/>
              </p:nvCxnSpPr>
              <p:spPr bwMode="auto">
                <a:xfrm>
                  <a:off x="5911533"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2" name="Straight Connector 56">
                  <a:extLst>
                    <a:ext uri="{FF2B5EF4-FFF2-40B4-BE49-F238E27FC236}">
                      <a16:creationId xmlns:a16="http://schemas.microsoft.com/office/drawing/2014/main" id="{D7395145-5251-34E5-53A6-EF2F76833455}"/>
                    </a:ext>
                  </a:extLst>
                </p:cNvPr>
                <p:cNvCxnSpPr>
                  <a:cxnSpLocks noChangeShapeType="1"/>
                </p:cNvCxnSpPr>
                <p:nvPr/>
              </p:nvCxnSpPr>
              <p:spPr bwMode="auto">
                <a:xfrm>
                  <a:off x="5938374"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3" name="Straight Connector 57">
                  <a:extLst>
                    <a:ext uri="{FF2B5EF4-FFF2-40B4-BE49-F238E27FC236}">
                      <a16:creationId xmlns:a16="http://schemas.microsoft.com/office/drawing/2014/main" id="{FA69A5A0-E3A3-6F30-0905-0AB89880718B}"/>
                    </a:ext>
                  </a:extLst>
                </p:cNvPr>
                <p:cNvCxnSpPr>
                  <a:cxnSpLocks noChangeShapeType="1"/>
                </p:cNvCxnSpPr>
                <p:nvPr/>
              </p:nvCxnSpPr>
              <p:spPr bwMode="auto">
                <a:xfrm>
                  <a:off x="6093227"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4" name="Straight Connector 58">
                  <a:extLst>
                    <a:ext uri="{FF2B5EF4-FFF2-40B4-BE49-F238E27FC236}">
                      <a16:creationId xmlns:a16="http://schemas.microsoft.com/office/drawing/2014/main" id="{7ED6C009-52E8-A377-FE69-F3535FEEBBBE}"/>
                    </a:ext>
                  </a:extLst>
                </p:cNvPr>
                <p:cNvCxnSpPr>
                  <a:cxnSpLocks noChangeShapeType="1"/>
                </p:cNvCxnSpPr>
                <p:nvPr/>
              </p:nvCxnSpPr>
              <p:spPr bwMode="auto">
                <a:xfrm>
                  <a:off x="6027482"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5" name="Straight Connector 59">
                  <a:extLst>
                    <a:ext uri="{FF2B5EF4-FFF2-40B4-BE49-F238E27FC236}">
                      <a16:creationId xmlns:a16="http://schemas.microsoft.com/office/drawing/2014/main" id="{4BEEF687-A249-C45F-8B24-A24B1B9C185F}"/>
                    </a:ext>
                  </a:extLst>
                </p:cNvPr>
                <p:cNvCxnSpPr>
                  <a:cxnSpLocks noChangeShapeType="1"/>
                </p:cNvCxnSpPr>
                <p:nvPr/>
              </p:nvCxnSpPr>
              <p:spPr bwMode="auto">
                <a:xfrm>
                  <a:off x="5971588"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6" name="Straight Connector 60">
                  <a:extLst>
                    <a:ext uri="{FF2B5EF4-FFF2-40B4-BE49-F238E27FC236}">
                      <a16:creationId xmlns:a16="http://schemas.microsoft.com/office/drawing/2014/main" id="{F7CC6F87-6A78-D91A-7108-F343579039FB}"/>
                    </a:ext>
                  </a:extLst>
                </p:cNvPr>
                <p:cNvCxnSpPr>
                  <a:cxnSpLocks noChangeShapeType="1"/>
                </p:cNvCxnSpPr>
                <p:nvPr/>
              </p:nvCxnSpPr>
              <p:spPr bwMode="auto">
                <a:xfrm>
                  <a:off x="7739511"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7" name="Straight Connector 200">
                  <a:extLst>
                    <a:ext uri="{FF2B5EF4-FFF2-40B4-BE49-F238E27FC236}">
                      <a16:creationId xmlns:a16="http://schemas.microsoft.com/office/drawing/2014/main" id="{89A07AEC-1269-BFCB-5C22-ACED095C6733}"/>
                    </a:ext>
                  </a:extLst>
                </p:cNvPr>
                <p:cNvCxnSpPr>
                  <a:cxnSpLocks noChangeShapeType="1"/>
                </p:cNvCxnSpPr>
                <p:nvPr/>
              </p:nvCxnSpPr>
              <p:spPr bwMode="auto">
                <a:xfrm>
                  <a:off x="7721387"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8" name="Straight Connector 201">
                  <a:extLst>
                    <a:ext uri="{FF2B5EF4-FFF2-40B4-BE49-F238E27FC236}">
                      <a16:creationId xmlns:a16="http://schemas.microsoft.com/office/drawing/2014/main" id="{E4B7C5F1-5B8E-4FD0-DC07-63D6F31C81BB}"/>
                    </a:ext>
                  </a:extLst>
                </p:cNvPr>
                <p:cNvCxnSpPr>
                  <a:cxnSpLocks noChangeShapeType="1"/>
                </p:cNvCxnSpPr>
                <p:nvPr/>
              </p:nvCxnSpPr>
              <p:spPr bwMode="auto">
                <a:xfrm>
                  <a:off x="7694225" y="4236402"/>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69" name="Straight Connector 202">
                  <a:extLst>
                    <a:ext uri="{FF2B5EF4-FFF2-40B4-BE49-F238E27FC236}">
                      <a16:creationId xmlns:a16="http://schemas.microsoft.com/office/drawing/2014/main" id="{71835FD2-0AC5-97AF-11FD-1BC01EC344E9}"/>
                    </a:ext>
                  </a:extLst>
                </p:cNvPr>
                <p:cNvCxnSpPr>
                  <a:cxnSpLocks noChangeShapeType="1"/>
                </p:cNvCxnSpPr>
                <p:nvPr/>
              </p:nvCxnSpPr>
              <p:spPr bwMode="auto">
                <a:xfrm>
                  <a:off x="7655410"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0" name="Straight Connector 203">
                  <a:extLst>
                    <a:ext uri="{FF2B5EF4-FFF2-40B4-BE49-F238E27FC236}">
                      <a16:creationId xmlns:a16="http://schemas.microsoft.com/office/drawing/2014/main" id="{590B4EA6-DB73-AED2-8BB7-11D09F790234}"/>
                    </a:ext>
                  </a:extLst>
                </p:cNvPr>
                <p:cNvCxnSpPr>
                  <a:cxnSpLocks noChangeShapeType="1"/>
                </p:cNvCxnSpPr>
                <p:nvPr/>
              </p:nvCxnSpPr>
              <p:spPr bwMode="auto">
                <a:xfrm>
                  <a:off x="7628248" y="4236402"/>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1" name="Straight Connector 204">
                  <a:extLst>
                    <a:ext uri="{FF2B5EF4-FFF2-40B4-BE49-F238E27FC236}">
                      <a16:creationId xmlns:a16="http://schemas.microsoft.com/office/drawing/2014/main" id="{DBD0D4EF-3111-1ECC-49FE-4F051B072632}"/>
                    </a:ext>
                  </a:extLst>
                </p:cNvPr>
                <p:cNvCxnSpPr>
                  <a:cxnSpLocks noChangeShapeType="1"/>
                </p:cNvCxnSpPr>
                <p:nvPr/>
              </p:nvCxnSpPr>
              <p:spPr bwMode="auto">
                <a:xfrm>
                  <a:off x="7578456"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2" name="Straight Connector 205">
                  <a:extLst>
                    <a:ext uri="{FF2B5EF4-FFF2-40B4-BE49-F238E27FC236}">
                      <a16:creationId xmlns:a16="http://schemas.microsoft.com/office/drawing/2014/main" id="{F6420E9B-E697-5CA5-2ADC-A207B2CD3D67}"/>
                    </a:ext>
                  </a:extLst>
                </p:cNvPr>
                <p:cNvCxnSpPr>
                  <a:cxnSpLocks noChangeShapeType="1"/>
                </p:cNvCxnSpPr>
                <p:nvPr/>
              </p:nvCxnSpPr>
              <p:spPr bwMode="auto">
                <a:xfrm>
                  <a:off x="7551294" y="4236402"/>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3" name="Straight Connector 206">
                  <a:extLst>
                    <a:ext uri="{FF2B5EF4-FFF2-40B4-BE49-F238E27FC236}">
                      <a16:creationId xmlns:a16="http://schemas.microsoft.com/office/drawing/2014/main" id="{4033272B-099F-CFEB-B436-203FA0212795}"/>
                    </a:ext>
                  </a:extLst>
                </p:cNvPr>
                <p:cNvCxnSpPr>
                  <a:cxnSpLocks noChangeShapeType="1"/>
                </p:cNvCxnSpPr>
                <p:nvPr/>
              </p:nvCxnSpPr>
              <p:spPr bwMode="auto">
                <a:xfrm>
                  <a:off x="7517101" y="4236402"/>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4" name="Straight Connector 207">
                  <a:extLst>
                    <a:ext uri="{FF2B5EF4-FFF2-40B4-BE49-F238E27FC236}">
                      <a16:creationId xmlns:a16="http://schemas.microsoft.com/office/drawing/2014/main" id="{C20DE992-F05D-6C40-C15E-E97F18C6E8AE}"/>
                    </a:ext>
                  </a:extLst>
                </p:cNvPr>
                <p:cNvCxnSpPr>
                  <a:cxnSpLocks noChangeShapeType="1"/>
                </p:cNvCxnSpPr>
                <p:nvPr/>
              </p:nvCxnSpPr>
              <p:spPr bwMode="auto">
                <a:xfrm>
                  <a:off x="6118022" y="4236402"/>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5" name="Straight Connector 208">
                  <a:extLst>
                    <a:ext uri="{FF2B5EF4-FFF2-40B4-BE49-F238E27FC236}">
                      <a16:creationId xmlns:a16="http://schemas.microsoft.com/office/drawing/2014/main" id="{F871E9CC-3B51-6B2C-49A3-6010691FE02B}"/>
                    </a:ext>
                  </a:extLst>
                </p:cNvPr>
                <p:cNvCxnSpPr>
                  <a:cxnSpLocks noChangeShapeType="1"/>
                </p:cNvCxnSpPr>
                <p:nvPr/>
              </p:nvCxnSpPr>
              <p:spPr bwMode="auto">
                <a:xfrm>
                  <a:off x="6060735"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6" name="Straight Connector 209">
                  <a:extLst>
                    <a:ext uri="{FF2B5EF4-FFF2-40B4-BE49-F238E27FC236}">
                      <a16:creationId xmlns:a16="http://schemas.microsoft.com/office/drawing/2014/main" id="{20977817-5037-EFA1-1D65-5BC49B2C4F06}"/>
                    </a:ext>
                  </a:extLst>
                </p:cNvPr>
                <p:cNvCxnSpPr>
                  <a:cxnSpLocks noChangeShapeType="1"/>
                </p:cNvCxnSpPr>
                <p:nvPr/>
              </p:nvCxnSpPr>
              <p:spPr bwMode="auto">
                <a:xfrm>
                  <a:off x="5998750"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7" name="Straight Connector 210">
                  <a:extLst>
                    <a:ext uri="{FF2B5EF4-FFF2-40B4-BE49-F238E27FC236}">
                      <a16:creationId xmlns:a16="http://schemas.microsoft.com/office/drawing/2014/main" id="{1D314E6B-8FB6-E3D1-64EE-323CB8B04246}"/>
                    </a:ext>
                  </a:extLst>
                </p:cNvPr>
                <p:cNvCxnSpPr>
                  <a:cxnSpLocks noChangeShapeType="1"/>
                </p:cNvCxnSpPr>
                <p:nvPr/>
              </p:nvCxnSpPr>
              <p:spPr bwMode="auto">
                <a:xfrm>
                  <a:off x="5541611"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8" name="Straight Connector 211">
                  <a:extLst>
                    <a:ext uri="{FF2B5EF4-FFF2-40B4-BE49-F238E27FC236}">
                      <a16:creationId xmlns:a16="http://schemas.microsoft.com/office/drawing/2014/main" id="{A7A51068-7EEB-781C-758E-D3ED49F7A657}"/>
                    </a:ext>
                  </a:extLst>
                </p:cNvPr>
                <p:cNvCxnSpPr>
                  <a:cxnSpLocks noChangeShapeType="1"/>
                </p:cNvCxnSpPr>
                <p:nvPr/>
              </p:nvCxnSpPr>
              <p:spPr bwMode="auto">
                <a:xfrm>
                  <a:off x="5491817"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79" name="Straight Connector 212">
                  <a:extLst>
                    <a:ext uri="{FF2B5EF4-FFF2-40B4-BE49-F238E27FC236}">
                      <a16:creationId xmlns:a16="http://schemas.microsoft.com/office/drawing/2014/main" id="{C000539E-9540-267F-7AB6-225D7F8C5613}"/>
                    </a:ext>
                  </a:extLst>
                </p:cNvPr>
                <p:cNvCxnSpPr>
                  <a:cxnSpLocks noChangeShapeType="1"/>
                </p:cNvCxnSpPr>
                <p:nvPr/>
              </p:nvCxnSpPr>
              <p:spPr bwMode="auto">
                <a:xfrm>
                  <a:off x="4344477"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0" name="Straight Connector 213">
                  <a:extLst>
                    <a:ext uri="{FF2B5EF4-FFF2-40B4-BE49-F238E27FC236}">
                      <a16:creationId xmlns:a16="http://schemas.microsoft.com/office/drawing/2014/main" id="{61697250-1496-9C59-13FF-B932EEFA4B9D}"/>
                    </a:ext>
                  </a:extLst>
                </p:cNvPr>
                <p:cNvCxnSpPr>
                  <a:cxnSpLocks noChangeShapeType="1"/>
                </p:cNvCxnSpPr>
                <p:nvPr/>
              </p:nvCxnSpPr>
              <p:spPr bwMode="auto">
                <a:xfrm>
                  <a:off x="3787768"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1" name="Straight Connector 214">
                  <a:extLst>
                    <a:ext uri="{FF2B5EF4-FFF2-40B4-BE49-F238E27FC236}">
                      <a16:creationId xmlns:a16="http://schemas.microsoft.com/office/drawing/2014/main" id="{A2059927-8E62-2819-5882-42D5EF33A920}"/>
                    </a:ext>
                  </a:extLst>
                </p:cNvPr>
                <p:cNvCxnSpPr>
                  <a:cxnSpLocks noChangeShapeType="1"/>
                </p:cNvCxnSpPr>
                <p:nvPr/>
              </p:nvCxnSpPr>
              <p:spPr bwMode="auto">
                <a:xfrm>
                  <a:off x="3666299"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2" name="Straight Connector 216">
                  <a:extLst>
                    <a:ext uri="{FF2B5EF4-FFF2-40B4-BE49-F238E27FC236}">
                      <a16:creationId xmlns:a16="http://schemas.microsoft.com/office/drawing/2014/main" id="{2309184A-59A2-6320-5E37-1E4E6D4DB5F9}"/>
                    </a:ext>
                  </a:extLst>
                </p:cNvPr>
                <p:cNvCxnSpPr>
                  <a:cxnSpLocks noChangeShapeType="1"/>
                </p:cNvCxnSpPr>
                <p:nvPr/>
              </p:nvCxnSpPr>
              <p:spPr bwMode="auto">
                <a:xfrm>
                  <a:off x="3589344"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3" name="Straight Connector 217">
                  <a:extLst>
                    <a:ext uri="{FF2B5EF4-FFF2-40B4-BE49-F238E27FC236}">
                      <a16:creationId xmlns:a16="http://schemas.microsoft.com/office/drawing/2014/main" id="{DDE0462D-1215-5F73-9B78-E39556D9E014}"/>
                    </a:ext>
                  </a:extLst>
                </p:cNvPr>
                <p:cNvCxnSpPr>
                  <a:cxnSpLocks noChangeShapeType="1"/>
                </p:cNvCxnSpPr>
                <p:nvPr/>
              </p:nvCxnSpPr>
              <p:spPr bwMode="auto">
                <a:xfrm>
                  <a:off x="3507863"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4" name="Straight Connector 218">
                  <a:extLst>
                    <a:ext uri="{FF2B5EF4-FFF2-40B4-BE49-F238E27FC236}">
                      <a16:creationId xmlns:a16="http://schemas.microsoft.com/office/drawing/2014/main" id="{C903423C-DDB4-B83E-A303-70C6B8AF143E}"/>
                    </a:ext>
                  </a:extLst>
                </p:cNvPr>
                <p:cNvCxnSpPr>
                  <a:cxnSpLocks noChangeShapeType="1"/>
                </p:cNvCxnSpPr>
                <p:nvPr/>
              </p:nvCxnSpPr>
              <p:spPr bwMode="auto">
                <a:xfrm>
                  <a:off x="3495247" y="424305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5" name="Straight Connector 219">
                  <a:extLst>
                    <a:ext uri="{FF2B5EF4-FFF2-40B4-BE49-F238E27FC236}">
                      <a16:creationId xmlns:a16="http://schemas.microsoft.com/office/drawing/2014/main" id="{E51A10AD-F014-CF2A-20F8-F52818453F5C}"/>
                    </a:ext>
                  </a:extLst>
                </p:cNvPr>
                <p:cNvCxnSpPr>
                  <a:cxnSpLocks noChangeShapeType="1"/>
                </p:cNvCxnSpPr>
                <p:nvPr/>
              </p:nvCxnSpPr>
              <p:spPr bwMode="auto">
                <a:xfrm>
                  <a:off x="3472612" y="4239640"/>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6" name="Straight Connector 220">
                  <a:extLst>
                    <a:ext uri="{FF2B5EF4-FFF2-40B4-BE49-F238E27FC236}">
                      <a16:creationId xmlns:a16="http://schemas.microsoft.com/office/drawing/2014/main" id="{48F5267E-D42D-1AF8-7859-C488C1D9A554}"/>
                    </a:ext>
                  </a:extLst>
                </p:cNvPr>
                <p:cNvCxnSpPr>
                  <a:cxnSpLocks noChangeShapeType="1"/>
                </p:cNvCxnSpPr>
                <p:nvPr/>
              </p:nvCxnSpPr>
              <p:spPr bwMode="auto">
                <a:xfrm>
                  <a:off x="3459035" y="4239640"/>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7" name="Straight Connector 221">
                  <a:extLst>
                    <a:ext uri="{FF2B5EF4-FFF2-40B4-BE49-F238E27FC236}">
                      <a16:creationId xmlns:a16="http://schemas.microsoft.com/office/drawing/2014/main" id="{A95DB627-1E65-5C56-EDF8-729DACA48E1C}"/>
                    </a:ext>
                  </a:extLst>
                </p:cNvPr>
                <p:cNvCxnSpPr>
                  <a:cxnSpLocks noChangeShapeType="1"/>
                </p:cNvCxnSpPr>
                <p:nvPr/>
              </p:nvCxnSpPr>
              <p:spPr bwMode="auto">
                <a:xfrm>
                  <a:off x="3427347" y="4239640"/>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8" name="Straight Connector 222">
                  <a:extLst>
                    <a:ext uri="{FF2B5EF4-FFF2-40B4-BE49-F238E27FC236}">
                      <a16:creationId xmlns:a16="http://schemas.microsoft.com/office/drawing/2014/main" id="{470BB17F-46D5-D9F4-343B-033721F968A8}"/>
                    </a:ext>
                  </a:extLst>
                </p:cNvPr>
                <p:cNvCxnSpPr>
                  <a:cxnSpLocks noChangeShapeType="1"/>
                </p:cNvCxnSpPr>
                <p:nvPr/>
              </p:nvCxnSpPr>
              <p:spPr bwMode="auto">
                <a:xfrm>
                  <a:off x="3363973" y="4239640"/>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89" name="Straight Connector 223">
                  <a:extLst>
                    <a:ext uri="{FF2B5EF4-FFF2-40B4-BE49-F238E27FC236}">
                      <a16:creationId xmlns:a16="http://schemas.microsoft.com/office/drawing/2014/main" id="{C4CF6D8F-9102-242C-68ED-E91320E80A86}"/>
                    </a:ext>
                  </a:extLst>
                </p:cNvPr>
                <p:cNvCxnSpPr>
                  <a:cxnSpLocks noChangeShapeType="1"/>
                </p:cNvCxnSpPr>
                <p:nvPr/>
              </p:nvCxnSpPr>
              <p:spPr bwMode="auto">
                <a:xfrm>
                  <a:off x="3232698" y="4239640"/>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0" name="Straight Connector 224">
                  <a:extLst>
                    <a:ext uri="{FF2B5EF4-FFF2-40B4-BE49-F238E27FC236}">
                      <a16:creationId xmlns:a16="http://schemas.microsoft.com/office/drawing/2014/main" id="{FA80E848-7DCB-84CB-BDBF-E991CB0809C6}"/>
                    </a:ext>
                  </a:extLst>
                </p:cNvPr>
                <p:cNvCxnSpPr>
                  <a:cxnSpLocks noChangeShapeType="1"/>
                </p:cNvCxnSpPr>
                <p:nvPr/>
              </p:nvCxnSpPr>
              <p:spPr bwMode="auto">
                <a:xfrm>
                  <a:off x="3128584" y="4239640"/>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1" name="Straight Connector 225">
                  <a:extLst>
                    <a:ext uri="{FF2B5EF4-FFF2-40B4-BE49-F238E27FC236}">
                      <a16:creationId xmlns:a16="http://schemas.microsoft.com/office/drawing/2014/main" id="{AAF10A26-B6AC-7181-E649-B35081BB2BDE}"/>
                    </a:ext>
                  </a:extLst>
                </p:cNvPr>
                <p:cNvCxnSpPr>
                  <a:cxnSpLocks noChangeShapeType="1"/>
                </p:cNvCxnSpPr>
                <p:nvPr/>
              </p:nvCxnSpPr>
              <p:spPr bwMode="auto">
                <a:xfrm>
                  <a:off x="3065206" y="418797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2" name="Straight Connector 226">
                  <a:extLst>
                    <a:ext uri="{FF2B5EF4-FFF2-40B4-BE49-F238E27FC236}">
                      <a16:creationId xmlns:a16="http://schemas.microsoft.com/office/drawing/2014/main" id="{7DD4FB0E-1653-50A9-7365-DF96DC80993B}"/>
                    </a:ext>
                  </a:extLst>
                </p:cNvPr>
                <p:cNvCxnSpPr>
                  <a:cxnSpLocks noChangeShapeType="1"/>
                </p:cNvCxnSpPr>
                <p:nvPr/>
              </p:nvCxnSpPr>
              <p:spPr bwMode="auto">
                <a:xfrm>
                  <a:off x="3021509" y="418797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3" name="Straight Connector 227">
                  <a:extLst>
                    <a:ext uri="{FF2B5EF4-FFF2-40B4-BE49-F238E27FC236}">
                      <a16:creationId xmlns:a16="http://schemas.microsoft.com/office/drawing/2014/main" id="{238175EA-5FFF-8B1D-DC83-CEA8DB9EA72E}"/>
                    </a:ext>
                  </a:extLst>
                </p:cNvPr>
                <p:cNvCxnSpPr>
                  <a:cxnSpLocks noChangeShapeType="1"/>
                </p:cNvCxnSpPr>
                <p:nvPr/>
              </p:nvCxnSpPr>
              <p:spPr bwMode="auto">
                <a:xfrm>
                  <a:off x="2975036" y="4187971"/>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4" name="Straight Connector 229">
                  <a:extLst>
                    <a:ext uri="{FF2B5EF4-FFF2-40B4-BE49-F238E27FC236}">
                      <a16:creationId xmlns:a16="http://schemas.microsoft.com/office/drawing/2014/main" id="{23A05785-DCF5-B278-618A-D64218CDB7E3}"/>
                    </a:ext>
                  </a:extLst>
                </p:cNvPr>
                <p:cNvCxnSpPr>
                  <a:cxnSpLocks noChangeShapeType="1"/>
                </p:cNvCxnSpPr>
                <p:nvPr/>
              </p:nvCxnSpPr>
              <p:spPr bwMode="auto">
                <a:xfrm>
                  <a:off x="2843760" y="4139998"/>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5" name="Straight Connector 230">
                  <a:extLst>
                    <a:ext uri="{FF2B5EF4-FFF2-40B4-BE49-F238E27FC236}">
                      <a16:creationId xmlns:a16="http://schemas.microsoft.com/office/drawing/2014/main" id="{EDC64C6A-8D0A-5459-A9F1-84FAEFEC566A}"/>
                    </a:ext>
                  </a:extLst>
                </p:cNvPr>
                <p:cNvCxnSpPr>
                  <a:cxnSpLocks noChangeShapeType="1"/>
                </p:cNvCxnSpPr>
                <p:nvPr/>
              </p:nvCxnSpPr>
              <p:spPr bwMode="auto">
                <a:xfrm>
                  <a:off x="2807546" y="4139998"/>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6" name="Straight Connector 231">
                  <a:extLst>
                    <a:ext uri="{FF2B5EF4-FFF2-40B4-BE49-F238E27FC236}">
                      <a16:creationId xmlns:a16="http://schemas.microsoft.com/office/drawing/2014/main" id="{5A868454-DE9A-12A8-14A6-3FC6C63B072F}"/>
                    </a:ext>
                  </a:extLst>
                </p:cNvPr>
                <p:cNvCxnSpPr>
                  <a:cxnSpLocks noChangeShapeType="1"/>
                </p:cNvCxnSpPr>
                <p:nvPr/>
              </p:nvCxnSpPr>
              <p:spPr bwMode="auto">
                <a:xfrm>
                  <a:off x="2766806" y="4139998"/>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7" name="Straight Connector 232">
                  <a:extLst>
                    <a:ext uri="{FF2B5EF4-FFF2-40B4-BE49-F238E27FC236}">
                      <a16:creationId xmlns:a16="http://schemas.microsoft.com/office/drawing/2014/main" id="{85A6F91A-DD4E-40C2-B507-E54B7FE85C2C}"/>
                    </a:ext>
                  </a:extLst>
                </p:cNvPr>
                <p:cNvCxnSpPr>
                  <a:cxnSpLocks noChangeShapeType="1"/>
                </p:cNvCxnSpPr>
                <p:nvPr/>
              </p:nvCxnSpPr>
              <p:spPr bwMode="auto">
                <a:xfrm>
                  <a:off x="2707959" y="4066126"/>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8" name="Straight Connector 233">
                  <a:extLst>
                    <a:ext uri="{FF2B5EF4-FFF2-40B4-BE49-F238E27FC236}">
                      <a16:creationId xmlns:a16="http://schemas.microsoft.com/office/drawing/2014/main" id="{EFCDBBF3-87D9-07BC-8E47-E0D7359B303E}"/>
                    </a:ext>
                  </a:extLst>
                </p:cNvPr>
                <p:cNvCxnSpPr>
                  <a:cxnSpLocks noChangeShapeType="1"/>
                </p:cNvCxnSpPr>
                <p:nvPr/>
              </p:nvCxnSpPr>
              <p:spPr bwMode="auto">
                <a:xfrm>
                  <a:off x="2658165" y="4066126"/>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99" name="Straight Connector 235">
                  <a:extLst>
                    <a:ext uri="{FF2B5EF4-FFF2-40B4-BE49-F238E27FC236}">
                      <a16:creationId xmlns:a16="http://schemas.microsoft.com/office/drawing/2014/main" id="{DAB6C0D9-6153-74BD-73B8-F3DD424BC1A1}"/>
                    </a:ext>
                  </a:extLst>
                </p:cNvPr>
                <p:cNvCxnSpPr>
                  <a:cxnSpLocks noChangeShapeType="1"/>
                </p:cNvCxnSpPr>
                <p:nvPr/>
              </p:nvCxnSpPr>
              <p:spPr bwMode="auto">
                <a:xfrm>
                  <a:off x="2481622" y="4066126"/>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100" name="Straight Connector 236">
                  <a:extLst>
                    <a:ext uri="{FF2B5EF4-FFF2-40B4-BE49-F238E27FC236}">
                      <a16:creationId xmlns:a16="http://schemas.microsoft.com/office/drawing/2014/main" id="{4E7BDF6F-75BD-A615-1837-582357D6B406}"/>
                    </a:ext>
                  </a:extLst>
                </p:cNvPr>
                <p:cNvCxnSpPr>
                  <a:cxnSpLocks noChangeShapeType="1"/>
                </p:cNvCxnSpPr>
                <p:nvPr/>
              </p:nvCxnSpPr>
              <p:spPr bwMode="auto">
                <a:xfrm>
                  <a:off x="2414701" y="4066126"/>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101" name="Straight Connector 237">
                  <a:extLst>
                    <a:ext uri="{FF2B5EF4-FFF2-40B4-BE49-F238E27FC236}">
                      <a16:creationId xmlns:a16="http://schemas.microsoft.com/office/drawing/2014/main" id="{FB99BD9F-48B7-478C-77BB-534C976AB415}"/>
                    </a:ext>
                  </a:extLst>
                </p:cNvPr>
                <p:cNvCxnSpPr>
                  <a:cxnSpLocks noChangeShapeType="1"/>
                </p:cNvCxnSpPr>
                <p:nvPr/>
              </p:nvCxnSpPr>
              <p:spPr bwMode="auto">
                <a:xfrm>
                  <a:off x="2382037" y="4066126"/>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cxnSp>
              <p:nvCxnSpPr>
                <p:cNvPr id="102" name="Straight Connector 238">
                  <a:extLst>
                    <a:ext uri="{FF2B5EF4-FFF2-40B4-BE49-F238E27FC236}">
                      <a16:creationId xmlns:a16="http://schemas.microsoft.com/office/drawing/2014/main" id="{58DEC0F5-A7A2-C1A5-69A5-8321502E8716}"/>
                    </a:ext>
                  </a:extLst>
                </p:cNvPr>
                <p:cNvCxnSpPr>
                  <a:cxnSpLocks noChangeShapeType="1"/>
                </p:cNvCxnSpPr>
                <p:nvPr/>
              </p:nvCxnSpPr>
              <p:spPr bwMode="auto">
                <a:xfrm>
                  <a:off x="2359403" y="4066126"/>
                  <a:ext cx="0" cy="59729"/>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cxnSp>
          </p:grpSp>
          <p:sp>
            <p:nvSpPr>
              <p:cNvPr id="52" name="Freeform 3">
                <a:extLst>
                  <a:ext uri="{FF2B5EF4-FFF2-40B4-BE49-F238E27FC236}">
                    <a16:creationId xmlns:a16="http://schemas.microsoft.com/office/drawing/2014/main" id="{7666047B-B020-38C3-7D7E-D7CEDB529963}"/>
                  </a:ext>
                </a:extLst>
              </p:cNvPr>
              <p:cNvSpPr>
                <a:spLocks/>
              </p:cNvSpPr>
              <p:nvPr/>
            </p:nvSpPr>
            <p:spPr bwMode="auto">
              <a:xfrm>
                <a:off x="1830797" y="1951343"/>
                <a:ext cx="5373809" cy="150398"/>
              </a:xfrm>
              <a:custGeom>
                <a:avLst/>
                <a:gdLst>
                  <a:gd name="T0" fmla="*/ 0 w 5373584"/>
                  <a:gd name="T1" fmla="*/ 0 h 178130"/>
                  <a:gd name="T2" fmla="*/ 350757 w 5373584"/>
                  <a:gd name="T3" fmla="*/ 0 h 178130"/>
                  <a:gd name="T4" fmla="*/ 344790 w 5373584"/>
                  <a:gd name="T5" fmla="*/ 483 h 178130"/>
                  <a:gd name="T6" fmla="*/ 505310 w 5373584"/>
                  <a:gd name="T7" fmla="*/ 483 h 178130"/>
                  <a:gd name="T8" fmla="*/ 511248 w 5373584"/>
                  <a:gd name="T9" fmla="*/ 877 h 178130"/>
                  <a:gd name="T10" fmla="*/ 701485 w 5373584"/>
                  <a:gd name="T11" fmla="*/ 877 h 178130"/>
                  <a:gd name="T12" fmla="*/ 701485 w 5373584"/>
                  <a:gd name="T13" fmla="*/ 1316 h 178130"/>
                  <a:gd name="T14" fmla="*/ 5380093 w 5373584"/>
                  <a:gd name="T15" fmla="*/ 1272 h 178130"/>
                  <a:gd name="T16" fmla="*/ 0 60000 65536"/>
                  <a:gd name="T17" fmla="*/ 0 60000 65536"/>
                  <a:gd name="T18" fmla="*/ 0 60000 65536"/>
                  <a:gd name="T19" fmla="*/ 0 60000 65536"/>
                  <a:gd name="T20" fmla="*/ 0 60000 65536"/>
                  <a:gd name="T21" fmla="*/ 0 60000 65536"/>
                  <a:gd name="T22" fmla="*/ 0 60000 65536"/>
                  <a:gd name="T23" fmla="*/ 0 60000 65536"/>
                  <a:gd name="T24" fmla="*/ 0 w 5373584"/>
                  <a:gd name="T25" fmla="*/ 0 h 178130"/>
                  <a:gd name="T26" fmla="*/ 5373584 w 5373584"/>
                  <a:gd name="T27" fmla="*/ 178130 h 178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73584" h="178130">
                    <a:moveTo>
                      <a:pt x="0" y="0"/>
                    </a:moveTo>
                    <a:lnTo>
                      <a:pt x="350322" y="0"/>
                    </a:lnTo>
                    <a:lnTo>
                      <a:pt x="344384" y="65314"/>
                    </a:lnTo>
                    <a:lnTo>
                      <a:pt x="504701" y="65314"/>
                    </a:lnTo>
                    <a:lnTo>
                      <a:pt x="510639" y="118753"/>
                    </a:lnTo>
                    <a:lnTo>
                      <a:pt x="700644" y="118753"/>
                    </a:lnTo>
                    <a:lnTo>
                      <a:pt x="700644" y="178130"/>
                    </a:lnTo>
                    <a:lnTo>
                      <a:pt x="5373584" y="172192"/>
                    </a:lnTo>
                  </a:path>
                </a:pathLst>
              </a:cu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2"/>
                  </a:solidFill>
                </a:endParaRPr>
              </a:p>
            </p:txBody>
          </p:sp>
        </p:grpSp>
      </p:grpSp>
      <p:grpSp>
        <p:nvGrpSpPr>
          <p:cNvPr id="103" name="Group 251">
            <a:extLst>
              <a:ext uri="{FF2B5EF4-FFF2-40B4-BE49-F238E27FC236}">
                <a16:creationId xmlns:a16="http://schemas.microsoft.com/office/drawing/2014/main" id="{ACFDE5BF-C99A-A54B-246B-3509AA6C5EDC}"/>
              </a:ext>
            </a:extLst>
          </p:cNvPr>
          <p:cNvGrpSpPr>
            <a:grpSpLocks/>
          </p:cNvGrpSpPr>
          <p:nvPr/>
        </p:nvGrpSpPr>
        <p:grpSpPr bwMode="auto">
          <a:xfrm>
            <a:off x="4573588" y="2495218"/>
            <a:ext cx="4405312" cy="621875"/>
            <a:chOff x="3049853" y="2525937"/>
            <a:chExt cx="4404494" cy="738718"/>
          </a:xfrm>
        </p:grpSpPr>
        <p:cxnSp>
          <p:nvCxnSpPr>
            <p:cNvPr id="104" name="Straight Connector 240">
              <a:extLst>
                <a:ext uri="{FF2B5EF4-FFF2-40B4-BE49-F238E27FC236}">
                  <a16:creationId xmlns:a16="http://schemas.microsoft.com/office/drawing/2014/main" id="{EFE68E59-DFF2-2A67-3DEE-A3860FEA3721}"/>
                </a:ext>
              </a:extLst>
            </p:cNvPr>
            <p:cNvCxnSpPr>
              <a:cxnSpLocks noChangeShapeType="1"/>
            </p:cNvCxnSpPr>
            <p:nvPr/>
          </p:nvCxnSpPr>
          <p:spPr bwMode="auto">
            <a:xfrm>
              <a:off x="3049853" y="3066082"/>
              <a:ext cx="292886" cy="0"/>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cxnSp>
          <p:nvCxnSpPr>
            <p:cNvPr id="105" name="Straight Connector 242">
              <a:extLst>
                <a:ext uri="{FF2B5EF4-FFF2-40B4-BE49-F238E27FC236}">
                  <a16:creationId xmlns:a16="http://schemas.microsoft.com/office/drawing/2014/main" id="{66A4C25D-72E4-4098-6709-E0ECEEBD5B61}"/>
                </a:ext>
              </a:extLst>
            </p:cNvPr>
            <p:cNvCxnSpPr>
              <a:cxnSpLocks noChangeShapeType="1"/>
            </p:cNvCxnSpPr>
            <p:nvPr/>
          </p:nvCxnSpPr>
          <p:spPr bwMode="auto">
            <a:xfrm>
              <a:off x="3049853" y="2701700"/>
              <a:ext cx="292886"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06" name="TextBox 250">
              <a:extLst>
                <a:ext uri="{FF2B5EF4-FFF2-40B4-BE49-F238E27FC236}">
                  <a16:creationId xmlns:a16="http://schemas.microsoft.com/office/drawing/2014/main" id="{D08A9704-191E-0072-C74D-10B22DAE0A5E}"/>
                </a:ext>
              </a:extLst>
            </p:cNvPr>
            <p:cNvSpPr txBox="1">
              <a:spLocks noChangeArrowheads="1"/>
            </p:cNvSpPr>
            <p:nvPr/>
          </p:nvSpPr>
          <p:spPr bwMode="auto">
            <a:xfrm>
              <a:off x="3302982" y="2525937"/>
              <a:ext cx="4151365" cy="40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dirty="0"/>
                <a:t>Age- and sex-matched normal population</a:t>
              </a:r>
            </a:p>
          </p:txBody>
        </p:sp>
        <p:sp>
          <p:nvSpPr>
            <p:cNvPr id="107" name="TextBox 252">
              <a:extLst>
                <a:ext uri="{FF2B5EF4-FFF2-40B4-BE49-F238E27FC236}">
                  <a16:creationId xmlns:a16="http://schemas.microsoft.com/office/drawing/2014/main" id="{D028D4AF-905E-CFEC-A609-5F5A9F7A8ECC}"/>
                </a:ext>
              </a:extLst>
            </p:cNvPr>
            <p:cNvSpPr txBox="1">
              <a:spLocks noChangeArrowheads="1"/>
            </p:cNvSpPr>
            <p:nvPr/>
          </p:nvSpPr>
          <p:spPr bwMode="auto">
            <a:xfrm>
              <a:off x="3302982" y="2862490"/>
              <a:ext cx="4151365" cy="40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dirty="0" err="1"/>
                <a:t>Eculizumab</a:t>
              </a:r>
              <a:r>
                <a:rPr lang="en-GB" sz="1600" dirty="0"/>
                <a:t> treated</a:t>
              </a:r>
            </a:p>
          </p:txBody>
        </p:sp>
      </p:grpSp>
      <p:grpSp>
        <p:nvGrpSpPr>
          <p:cNvPr id="211" name="Group 254">
            <a:extLst>
              <a:ext uri="{FF2B5EF4-FFF2-40B4-BE49-F238E27FC236}">
                <a16:creationId xmlns:a16="http://schemas.microsoft.com/office/drawing/2014/main" id="{5DB0D8C0-7323-F3A8-17DB-173BCB778B72}"/>
              </a:ext>
            </a:extLst>
          </p:cNvPr>
          <p:cNvGrpSpPr>
            <a:grpSpLocks/>
          </p:cNvGrpSpPr>
          <p:nvPr/>
        </p:nvGrpSpPr>
        <p:grpSpPr bwMode="auto">
          <a:xfrm>
            <a:off x="838200" y="5540150"/>
            <a:ext cx="10116845" cy="1000073"/>
            <a:chOff x="1025525" y="5275677"/>
            <a:chExt cx="7069138" cy="1006061"/>
          </a:xfrm>
        </p:grpSpPr>
        <p:pic>
          <p:nvPicPr>
            <p:cNvPr id="212" name="Rectangle 3">
              <a:extLst>
                <a:ext uri="{FF2B5EF4-FFF2-40B4-BE49-F238E27FC236}">
                  <a16:creationId xmlns:a16="http://schemas.microsoft.com/office/drawing/2014/main" id="{513362B9-83FC-F714-C0CE-EAAC7CAEF15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25" y="5283200"/>
              <a:ext cx="70691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Text Box 5">
              <a:extLst>
                <a:ext uri="{FF2B5EF4-FFF2-40B4-BE49-F238E27FC236}">
                  <a16:creationId xmlns:a16="http://schemas.microsoft.com/office/drawing/2014/main" id="{C98DE992-47E3-45C7-0DE2-169402008524}"/>
                </a:ext>
              </a:extLst>
            </p:cNvPr>
            <p:cNvSpPr txBox="1">
              <a:spLocks noChangeArrowheads="1"/>
            </p:cNvSpPr>
            <p:nvPr/>
          </p:nvSpPr>
          <p:spPr bwMode="auto">
            <a:xfrm>
              <a:off x="1120775" y="5275677"/>
              <a:ext cx="6880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91440" rIns="137160" bIns="91440" anchorCtr="1">
              <a:spAutoFit/>
            </a:bodyPr>
            <a:lstStyle>
              <a:lvl1pPr marL="285750" indent="-2190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300"/>
                </a:spcBef>
                <a:buFont typeface="Arial" pitchFamily="34" charset="0"/>
                <a:buChar char="•"/>
              </a:pPr>
              <a:r>
                <a:rPr lang="en-US" sz="1600" dirty="0">
                  <a:solidFill>
                    <a:schemeClr val="bg1"/>
                  </a:solidFill>
                  <a:ea typeface="MS PGothic" pitchFamily="34" charset="-128"/>
                </a:rPr>
                <a:t>96% (76/79) patient survival </a:t>
              </a:r>
            </a:p>
            <a:p>
              <a:pPr eaLnBrk="1" hangingPunct="1">
                <a:spcBef>
                  <a:spcPts val="300"/>
                </a:spcBef>
                <a:buFont typeface="Arial" pitchFamily="34" charset="0"/>
                <a:buChar char="•"/>
              </a:pPr>
              <a:r>
                <a:rPr lang="en-US" sz="1600" dirty="0">
                  <a:solidFill>
                    <a:schemeClr val="bg1"/>
                  </a:solidFill>
                  <a:ea typeface="MS PGothic" pitchFamily="34" charset="-128"/>
                </a:rPr>
                <a:t>There was no difference in mortality between patients on </a:t>
              </a:r>
              <a:r>
                <a:rPr lang="en-US" sz="1600" dirty="0" err="1">
                  <a:solidFill>
                    <a:schemeClr val="bg1"/>
                  </a:solidFill>
                  <a:ea typeface="MS PGothic" pitchFamily="34" charset="-128"/>
                </a:rPr>
                <a:t>eculizumab</a:t>
              </a:r>
              <a:r>
                <a:rPr lang="en-US" sz="1600" dirty="0">
                  <a:solidFill>
                    <a:schemeClr val="bg1"/>
                  </a:solidFill>
                  <a:ea typeface="MS PGothic" pitchFamily="34" charset="-128"/>
                </a:rPr>
                <a:t> and the normal population (</a:t>
              </a:r>
              <a:r>
                <a:rPr lang="en-US" sz="1600" i="1" dirty="0">
                  <a:solidFill>
                    <a:schemeClr val="bg1"/>
                  </a:solidFill>
                  <a:ea typeface="MS PGothic" pitchFamily="34" charset="-128"/>
                </a:rPr>
                <a:t>P</a:t>
              </a:r>
              <a:r>
                <a:rPr lang="en-US" sz="1600" dirty="0">
                  <a:solidFill>
                    <a:schemeClr val="bg1"/>
                  </a:solidFill>
                  <a:ea typeface="MS PGothic" pitchFamily="34" charset="-128"/>
                </a:rPr>
                <a:t>=0.46)</a:t>
              </a:r>
            </a:p>
          </p:txBody>
        </p:sp>
      </p:grpSp>
      <p:sp>
        <p:nvSpPr>
          <p:cNvPr id="214" name="TextBox 247">
            <a:extLst>
              <a:ext uri="{FF2B5EF4-FFF2-40B4-BE49-F238E27FC236}">
                <a16:creationId xmlns:a16="http://schemas.microsoft.com/office/drawing/2014/main" id="{2BD2F428-910D-D8E6-81D8-CD16C2C688F6}"/>
              </a:ext>
            </a:extLst>
          </p:cNvPr>
          <p:cNvSpPr txBox="1">
            <a:spLocks noChangeArrowheads="1"/>
          </p:cNvSpPr>
          <p:nvPr/>
        </p:nvSpPr>
        <p:spPr bwMode="auto">
          <a:xfrm>
            <a:off x="8537576" y="1924050"/>
            <a:ext cx="1031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i="1" dirty="0"/>
              <a:t>n </a:t>
            </a:r>
            <a:r>
              <a:rPr lang="en-GB" sz="1600" dirty="0"/>
              <a:t>= 79</a:t>
            </a:r>
            <a:endParaRPr lang="en-GB" sz="1600" i="1" dirty="0"/>
          </a:p>
        </p:txBody>
      </p:sp>
      <p:sp>
        <p:nvSpPr>
          <p:cNvPr id="216" name="Footer Placeholder 1">
            <a:extLst>
              <a:ext uri="{FF2B5EF4-FFF2-40B4-BE49-F238E27FC236}">
                <a16:creationId xmlns:a16="http://schemas.microsoft.com/office/drawing/2014/main" id="{5A7EC635-359F-012C-483E-64376C4BE619}"/>
              </a:ext>
            </a:extLst>
          </p:cNvPr>
          <p:cNvSpPr>
            <a:spLocks noGrp="1"/>
          </p:cNvSpPr>
          <p:nvPr>
            <p:ph type="ftr" sz="quarter" idx="3"/>
          </p:nvPr>
        </p:nvSpPr>
        <p:spPr>
          <a:xfrm>
            <a:off x="609600" y="6356350"/>
            <a:ext cx="10744199" cy="442131"/>
          </a:xfrm>
        </p:spPr>
        <p:txBody>
          <a:bodyPr/>
          <a:lstStyle/>
          <a:p>
            <a:pPr eaLnBrk="1" hangingPunct="1"/>
            <a:r>
              <a:rPr lang="en-GB" sz="1200" dirty="0"/>
              <a:t>Kelly RJ, et al. </a:t>
            </a:r>
            <a:r>
              <a:rPr lang="en-GB" sz="1200" i="1" dirty="0"/>
              <a:t>Blood.</a:t>
            </a:r>
            <a:r>
              <a:rPr lang="en-GB" sz="1200" dirty="0"/>
              <a:t> 2011;117:6786-92</a:t>
            </a:r>
            <a:r>
              <a:rPr lang="en-GB" sz="1200" dirty="0">
                <a:solidFill>
                  <a:srgbClr val="FFC000"/>
                </a:solidFill>
              </a:rPr>
              <a:t>.</a:t>
            </a:r>
            <a:endParaRPr lang="en-GB" sz="1200" strike="sngStrike" dirty="0">
              <a:solidFill>
                <a:srgbClr val="FF0000"/>
              </a:solidFill>
            </a:endParaRPr>
          </a:p>
        </p:txBody>
      </p:sp>
    </p:spTree>
    <p:extLst>
      <p:ext uri="{BB962C8B-B14F-4D97-AF65-F5344CB8AC3E}">
        <p14:creationId xmlns:p14="http://schemas.microsoft.com/office/powerpoint/2010/main" val="3949980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Reconsidering First Line PNH Treatment: Is There a Standard of Care?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FDA-approved complement inhibitor in the first-line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in first-line complement inhibitor treatment of PNH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Recognize and manage treatment-related adverse events associated with the use of complement inhibitors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dirty="0"/>
              <a:t>PNH, paroxysmal nocturnal hemoglobinuria.</a:t>
            </a:r>
          </a:p>
          <a:p>
            <a:r>
              <a:rPr lang="en-US" sz="1200" dirty="0"/>
              <a:t>Hillmen P, et al. </a:t>
            </a:r>
            <a:r>
              <a:rPr lang="en-US" sz="1200" i="1" dirty="0"/>
              <a:t>N </a:t>
            </a:r>
            <a:r>
              <a:rPr lang="en-US" sz="1200" i="1" dirty="0" err="1"/>
              <a:t>Engl</a:t>
            </a:r>
            <a:r>
              <a:rPr lang="en-US" sz="1200" i="1" dirty="0"/>
              <a:t> J Med.</a:t>
            </a:r>
            <a:r>
              <a:rPr lang="en-US" sz="1200" dirty="0"/>
              <a:t> 1995;333:1253-8. </a:t>
            </a: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Natural History of PNH</a:t>
            </a:r>
          </a:p>
        </p:txBody>
      </p:sp>
      <p:pic>
        <p:nvPicPr>
          <p:cNvPr id="7" name="Content Placeholder 3">
            <a:extLst>
              <a:ext uri="{FF2B5EF4-FFF2-40B4-BE49-F238E27FC236}">
                <a16:creationId xmlns:a16="http://schemas.microsoft.com/office/drawing/2014/main" id="{CA3CB068-814F-CAE6-7B69-DF1CD5278A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527836" y="1329708"/>
            <a:ext cx="7136327" cy="5026642"/>
          </a:xfrm>
          <a:prstGeom prst="rect">
            <a:avLst/>
          </a:prstGeom>
        </p:spPr>
      </p:pic>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2D1D4EF-99EA-A648-6E8A-1FAB198A9738}"/>
              </a:ext>
            </a:extLst>
          </p:cNvPr>
          <p:cNvSpPr>
            <a:spLocks noGrp="1"/>
          </p:cNvSpPr>
          <p:nvPr>
            <p:ph type="body" idx="1"/>
          </p:nvPr>
        </p:nvSpPr>
        <p:spPr>
          <a:xfrm>
            <a:off x="877457" y="1459895"/>
            <a:ext cx="5157787" cy="651538"/>
          </a:xfrm>
        </p:spPr>
        <p:txBody>
          <a:bodyPr/>
          <a:lstStyle/>
          <a:p>
            <a:pPr algn="ctr"/>
            <a:r>
              <a:rPr kumimoji="0" lang="en-US" sz="2400" i="0" u="none" strike="noStrike" kern="1200" cap="none" spc="0" normalizeH="0" baseline="0" noProof="0" dirty="0">
                <a:ln>
                  <a:noFill/>
                </a:ln>
                <a:solidFill>
                  <a:srgbClr val="FF0000"/>
                </a:solidFill>
                <a:effectLst/>
                <a:uLnTx/>
                <a:uFillTx/>
                <a:ea typeface="+mj-ea"/>
                <a:cs typeface="+mj-cs"/>
              </a:rPr>
              <a:t>TRIUMPH</a:t>
            </a:r>
            <a:endParaRPr lang="en-US"/>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sz="half" idx="2"/>
          </p:nvPr>
        </p:nvSpPr>
        <p:spPr>
          <a:xfrm>
            <a:off x="877457" y="2111433"/>
            <a:ext cx="5157787" cy="3956856"/>
          </a:xfrm>
        </p:spPr>
        <p:txBody>
          <a:bodyPr>
            <a:noAutofit/>
          </a:bodyPr>
          <a:lstStyle/>
          <a:p>
            <a:pPr marL="0" indent="0">
              <a:spcBef>
                <a:spcPts val="100"/>
              </a:spcBef>
              <a:spcAft>
                <a:spcPts val="100"/>
              </a:spcAft>
              <a:buNone/>
            </a:pPr>
            <a:r>
              <a:rPr lang="en-US" sz="1600" dirty="0"/>
              <a:t>Patients N=87</a:t>
            </a:r>
          </a:p>
          <a:p>
            <a:pPr marL="0" indent="0">
              <a:spcBef>
                <a:spcPts val="100"/>
              </a:spcBef>
              <a:spcAft>
                <a:spcPts val="100"/>
              </a:spcAft>
              <a:buNone/>
            </a:pPr>
            <a:r>
              <a:rPr kumimoji="0" lang="en-US" sz="1600" b="0" i="0" u="none" strike="noStrike" kern="1200" cap="none" spc="0" normalizeH="0" baseline="0" noProof="0" dirty="0">
                <a:ln>
                  <a:noFill/>
                </a:ln>
                <a:effectLst/>
                <a:uLnTx/>
                <a:uFillTx/>
                <a:latin typeface="ff-quadraat-web-pro"/>
                <a:ea typeface="+mn-ea"/>
                <a:cs typeface="+mn-cs"/>
              </a:rPr>
              <a:t>Randomized, Multicenter, Double-Blind, Placebo-Controlled</a:t>
            </a:r>
          </a:p>
          <a:p>
            <a:pPr marL="0" indent="0">
              <a:spcBef>
                <a:spcPts val="100"/>
              </a:spcBef>
              <a:spcAft>
                <a:spcPts val="100"/>
              </a:spcAft>
              <a:buNone/>
            </a:pPr>
            <a:endParaRPr lang="en-US" sz="1600" dirty="0">
              <a:latin typeface="ff-quadraat-web-pro"/>
            </a:endParaRPr>
          </a:p>
          <a:p>
            <a:pPr marL="0" indent="0">
              <a:spcBef>
                <a:spcPts val="100"/>
              </a:spcBef>
              <a:spcAft>
                <a:spcPts val="100"/>
              </a:spcAft>
              <a:buNone/>
            </a:pPr>
            <a:r>
              <a:rPr lang="en-US" sz="1600" dirty="0">
                <a:latin typeface="ff-quadraat-web-pro"/>
              </a:rPr>
              <a:t>Primary Endpoints</a:t>
            </a:r>
          </a:p>
          <a:p>
            <a:pPr marL="285750" indent="-285750">
              <a:spcBef>
                <a:spcPts val="100"/>
              </a:spcBef>
              <a:spcAft>
                <a:spcPts val="100"/>
              </a:spcAft>
              <a:buFont typeface="Arial" panose="020B0604020202020204" pitchFamily="34" charset="0"/>
              <a:buChar char="•"/>
            </a:pPr>
            <a:r>
              <a:rPr lang="en-US" sz="1600" dirty="0"/>
              <a:t>Stabilization of hemoglobin levels </a:t>
            </a:r>
          </a:p>
          <a:p>
            <a:pPr marL="285750" indent="-285750">
              <a:spcBef>
                <a:spcPts val="100"/>
              </a:spcBef>
              <a:spcAft>
                <a:spcPts val="100"/>
              </a:spcAft>
              <a:buFont typeface="Arial" panose="020B0604020202020204" pitchFamily="34" charset="0"/>
              <a:buChar char="•"/>
            </a:pPr>
            <a:r>
              <a:rPr lang="en-US" sz="1600" dirty="0"/>
              <a:t>Number of units of packed red cells transfused</a:t>
            </a:r>
          </a:p>
          <a:p>
            <a:pPr marL="0" indent="0">
              <a:spcBef>
                <a:spcPts val="100"/>
              </a:spcBef>
              <a:spcAft>
                <a:spcPts val="100"/>
              </a:spcAft>
              <a:buNone/>
            </a:pPr>
            <a:r>
              <a:rPr lang="en-US" sz="1600" dirty="0"/>
              <a:t>Other Endpoints</a:t>
            </a:r>
          </a:p>
          <a:p>
            <a:pPr marL="285750" indent="-285750">
              <a:spcBef>
                <a:spcPts val="100"/>
              </a:spcBef>
              <a:spcAft>
                <a:spcPts val="100"/>
              </a:spcAft>
              <a:buFont typeface="Arial" panose="020B0604020202020204" pitchFamily="34" charset="0"/>
              <a:buChar char="•"/>
            </a:pPr>
            <a:r>
              <a:rPr lang="en-US" sz="1600" dirty="0"/>
              <a:t>Fatigue and QoL</a:t>
            </a:r>
          </a:p>
          <a:p>
            <a:pPr marL="285750" indent="-285750">
              <a:spcBef>
                <a:spcPts val="100"/>
              </a:spcBef>
              <a:spcAft>
                <a:spcPts val="100"/>
              </a:spcAft>
              <a:buFont typeface="Arial" panose="020B0604020202020204" pitchFamily="34" charset="0"/>
              <a:buChar char="•"/>
            </a:pPr>
            <a:r>
              <a:rPr lang="en-US" sz="1600" dirty="0"/>
              <a:t>Transfusion avoidance</a:t>
            </a:r>
          </a:p>
          <a:p>
            <a:pPr marL="285750" indent="-285750">
              <a:spcBef>
                <a:spcPts val="100"/>
              </a:spcBef>
              <a:spcAft>
                <a:spcPts val="100"/>
              </a:spcAft>
              <a:buFont typeface="Arial" panose="020B0604020202020204" pitchFamily="34" charset="0"/>
              <a:buChar char="•"/>
            </a:pPr>
            <a:r>
              <a:rPr lang="en-US" sz="1600" dirty="0"/>
              <a:t>Hgb levels</a:t>
            </a:r>
          </a:p>
          <a:p>
            <a:pPr marL="285750" indent="-285750">
              <a:spcBef>
                <a:spcPts val="100"/>
              </a:spcBef>
              <a:spcAft>
                <a:spcPts val="100"/>
              </a:spcAft>
              <a:buFont typeface="Arial" panose="020B0604020202020204" pitchFamily="34" charset="0"/>
              <a:buChar char="•"/>
            </a:pPr>
            <a:r>
              <a:rPr lang="en-US" sz="1600" dirty="0"/>
              <a:t>Hemolysis</a:t>
            </a:r>
          </a:p>
          <a:p>
            <a:pPr marL="285750" indent="-285750">
              <a:spcBef>
                <a:spcPts val="100"/>
              </a:spcBef>
              <a:spcAft>
                <a:spcPts val="100"/>
              </a:spcAft>
              <a:buFont typeface="Arial" panose="020B0604020202020204" pitchFamily="34" charset="0"/>
              <a:buChar char="•"/>
            </a:pPr>
            <a:r>
              <a:rPr lang="en-US" sz="1600" dirty="0"/>
              <a:t>Thromboembolic events</a:t>
            </a:r>
          </a:p>
          <a:p>
            <a:pPr marL="285750" indent="-285750">
              <a:spcBef>
                <a:spcPts val="100"/>
              </a:spcBef>
              <a:spcAft>
                <a:spcPts val="100"/>
              </a:spcAft>
              <a:buFont typeface="Arial" panose="020B0604020202020204" pitchFamily="34" charset="0"/>
              <a:buChar char="•"/>
            </a:pPr>
            <a:r>
              <a:rPr lang="en-US" sz="1600" dirty="0"/>
              <a:t>PNH RBCs</a:t>
            </a:r>
          </a:p>
        </p:txBody>
      </p:sp>
      <p:sp>
        <p:nvSpPr>
          <p:cNvPr id="9" name="Text Placeholder 8">
            <a:extLst>
              <a:ext uri="{FF2B5EF4-FFF2-40B4-BE49-F238E27FC236}">
                <a16:creationId xmlns:a16="http://schemas.microsoft.com/office/drawing/2014/main" id="{540A35D6-F04C-CBAE-658F-BD5F7F21A390}"/>
              </a:ext>
            </a:extLst>
          </p:cNvPr>
          <p:cNvSpPr>
            <a:spLocks noGrp="1"/>
          </p:cNvSpPr>
          <p:nvPr>
            <p:ph type="body" sz="quarter" idx="3"/>
          </p:nvPr>
        </p:nvSpPr>
        <p:spPr>
          <a:xfrm>
            <a:off x="6184467" y="1459895"/>
            <a:ext cx="5183188" cy="651538"/>
          </a:xfrm>
        </p:spPr>
        <p:txBody>
          <a:bodyPr/>
          <a:lstStyle/>
          <a:p>
            <a:pPr algn="ctr"/>
            <a:r>
              <a:rPr kumimoji="0" lang="en-US" sz="2400" i="0" u="none" strike="noStrike" kern="1200" cap="none" spc="0" normalizeH="0" baseline="0" noProof="0" dirty="0">
                <a:ln>
                  <a:noFill/>
                </a:ln>
                <a:solidFill>
                  <a:srgbClr val="00B0F0"/>
                </a:solidFill>
                <a:effectLst/>
                <a:uLnTx/>
                <a:uFillTx/>
                <a:ea typeface="+mj-ea"/>
                <a:cs typeface="+mj-cs"/>
              </a:rPr>
              <a:t>SHEPHARD</a:t>
            </a:r>
            <a:endParaRPr lang="en-US" dirty="0"/>
          </a:p>
        </p:txBody>
      </p:sp>
      <p:sp>
        <p:nvSpPr>
          <p:cNvPr id="10" name="Content Placeholder 9">
            <a:extLst>
              <a:ext uri="{FF2B5EF4-FFF2-40B4-BE49-F238E27FC236}">
                <a16:creationId xmlns:a16="http://schemas.microsoft.com/office/drawing/2014/main" id="{E55AA949-32A0-46B9-7290-AAC0752F57D7}"/>
              </a:ext>
            </a:extLst>
          </p:cNvPr>
          <p:cNvSpPr>
            <a:spLocks noGrp="1"/>
          </p:cNvSpPr>
          <p:nvPr>
            <p:ph sz="quarter" idx="4"/>
          </p:nvPr>
        </p:nvSpPr>
        <p:spPr>
          <a:xfrm>
            <a:off x="6184467" y="2111433"/>
            <a:ext cx="5183188" cy="3956856"/>
          </a:xfrm>
        </p:spPr>
        <p:txBody>
          <a:bodyPr>
            <a:noAutofit/>
          </a:bodyPr>
          <a:lstStyle/>
          <a:p>
            <a:pPr marL="0" indent="0">
              <a:spcBef>
                <a:spcPts val="100"/>
              </a:spcBef>
              <a:spcAft>
                <a:spcPts val="100"/>
              </a:spcAft>
              <a:buNone/>
            </a:pPr>
            <a:r>
              <a:rPr lang="en-US" sz="1600" dirty="0"/>
              <a:t>Patients N=97</a:t>
            </a:r>
          </a:p>
          <a:p>
            <a:pPr marL="0" indent="0">
              <a:spcBef>
                <a:spcPts val="100"/>
              </a:spcBef>
              <a:spcAft>
                <a:spcPts val="100"/>
              </a:spcAft>
              <a:buNone/>
            </a:pPr>
            <a:r>
              <a:rPr lang="en-US" sz="1600" dirty="0"/>
              <a:t>Open-Label,</a:t>
            </a:r>
          </a:p>
          <a:p>
            <a:pPr marL="0" indent="0">
              <a:spcBef>
                <a:spcPts val="100"/>
              </a:spcBef>
              <a:spcAft>
                <a:spcPts val="100"/>
              </a:spcAft>
              <a:buNone/>
            </a:pPr>
            <a:r>
              <a:rPr lang="en-US" sz="1600" dirty="0"/>
              <a:t>Minimal Transfusions</a:t>
            </a:r>
          </a:p>
          <a:p>
            <a:pPr marL="0" indent="0">
              <a:spcBef>
                <a:spcPts val="100"/>
              </a:spcBef>
              <a:spcAft>
                <a:spcPts val="100"/>
              </a:spcAft>
              <a:buNone/>
            </a:pPr>
            <a:r>
              <a:rPr lang="en-US" sz="1600" dirty="0"/>
              <a:t>Lower platelet cut off</a:t>
            </a:r>
          </a:p>
          <a:p>
            <a:pPr>
              <a:spcBef>
                <a:spcPts val="100"/>
              </a:spcBef>
              <a:spcAft>
                <a:spcPts val="100"/>
              </a:spcAft>
            </a:pPr>
            <a:endParaRPr lang="en-US" sz="1600" dirty="0"/>
          </a:p>
          <a:p>
            <a:pPr marL="0" indent="0">
              <a:spcBef>
                <a:spcPts val="100"/>
              </a:spcBef>
              <a:spcAft>
                <a:spcPts val="100"/>
              </a:spcAft>
              <a:buNone/>
            </a:pPr>
            <a:r>
              <a:rPr lang="en-US" sz="1600" dirty="0"/>
              <a:t>Primary Endpoints</a:t>
            </a:r>
          </a:p>
          <a:p>
            <a:pPr marL="285750" indent="-285750">
              <a:spcBef>
                <a:spcPts val="100"/>
              </a:spcBef>
              <a:spcAft>
                <a:spcPts val="100"/>
              </a:spcAft>
              <a:buFont typeface="Arial" panose="020B0604020202020204" pitchFamily="34" charset="0"/>
              <a:buChar char="•"/>
            </a:pPr>
            <a:r>
              <a:rPr lang="en-US" sz="1600" dirty="0"/>
              <a:t>Hemolysis as assessed by LDH area under the curve (AUC)</a:t>
            </a:r>
          </a:p>
          <a:p>
            <a:pPr marL="285750" indent="-285750">
              <a:spcBef>
                <a:spcPts val="100"/>
              </a:spcBef>
              <a:spcAft>
                <a:spcPts val="100"/>
              </a:spcAft>
              <a:buFont typeface="Arial" panose="020B0604020202020204" pitchFamily="34" charset="0"/>
              <a:buChar char="•"/>
            </a:pPr>
            <a:r>
              <a:rPr lang="en-US" sz="1600" dirty="0"/>
              <a:t>Safety</a:t>
            </a:r>
          </a:p>
          <a:p>
            <a:pPr marL="0" indent="0">
              <a:spcBef>
                <a:spcPts val="100"/>
              </a:spcBef>
              <a:spcAft>
                <a:spcPts val="100"/>
              </a:spcAft>
              <a:buNone/>
            </a:pPr>
            <a:r>
              <a:rPr lang="en-US" sz="1600" dirty="0"/>
              <a:t>Other Endpoints</a:t>
            </a:r>
          </a:p>
          <a:p>
            <a:pPr marL="285750" indent="-285750">
              <a:spcBef>
                <a:spcPts val="100"/>
              </a:spcBef>
              <a:spcAft>
                <a:spcPts val="100"/>
              </a:spcAft>
              <a:buFont typeface="Arial" panose="020B0604020202020204" pitchFamily="34" charset="0"/>
              <a:buChar char="•"/>
            </a:pPr>
            <a:r>
              <a:rPr lang="en-US" sz="1600" dirty="0"/>
              <a:t>Hgb levels</a:t>
            </a:r>
          </a:p>
          <a:p>
            <a:pPr marL="285750" indent="-285750">
              <a:spcBef>
                <a:spcPts val="100"/>
              </a:spcBef>
              <a:spcAft>
                <a:spcPts val="100"/>
              </a:spcAft>
              <a:buFont typeface="Arial" panose="020B0604020202020204" pitchFamily="34" charset="0"/>
              <a:buChar char="•"/>
            </a:pPr>
            <a:r>
              <a:rPr lang="en-US" sz="1600" dirty="0"/>
              <a:t>Transfusions</a:t>
            </a:r>
          </a:p>
          <a:p>
            <a:pPr marL="285750" indent="-285750">
              <a:spcBef>
                <a:spcPts val="100"/>
              </a:spcBef>
              <a:spcAft>
                <a:spcPts val="100"/>
              </a:spcAft>
              <a:buFont typeface="Arial" panose="020B0604020202020204" pitchFamily="34" charset="0"/>
              <a:buChar char="•"/>
            </a:pPr>
            <a:r>
              <a:rPr lang="en-US" sz="1600" dirty="0"/>
              <a:t>Thromboembolic events</a:t>
            </a:r>
          </a:p>
          <a:p>
            <a:pPr marL="285750" indent="-285750">
              <a:spcBef>
                <a:spcPts val="100"/>
              </a:spcBef>
              <a:spcAft>
                <a:spcPts val="100"/>
              </a:spcAft>
              <a:buFont typeface="Arial" panose="020B0604020202020204" pitchFamily="34" charset="0"/>
              <a:buChar char="•"/>
            </a:pPr>
            <a:r>
              <a:rPr lang="en-US" sz="1600" dirty="0"/>
              <a:t>Fatigue and QoL</a:t>
            </a:r>
          </a:p>
          <a:p>
            <a:pPr marL="285750" indent="-285750">
              <a:spcBef>
                <a:spcPts val="100"/>
              </a:spcBef>
              <a:spcAft>
                <a:spcPts val="100"/>
              </a:spcAft>
              <a:buFont typeface="Arial" panose="020B0604020202020204" pitchFamily="34" charset="0"/>
              <a:buChar char="•"/>
            </a:pPr>
            <a:r>
              <a:rPr lang="en-US" sz="1600" dirty="0"/>
              <a:t>PNH RBCs</a:t>
            </a:r>
          </a:p>
        </p:txBody>
      </p:sp>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12"/>
          </p:nvPr>
        </p:nvSpPr>
        <p:spPr/>
        <p:txBody>
          <a:bodyPr/>
          <a:lstStyle/>
          <a:p>
            <a:r>
              <a:rPr lang="en-US" sz="1200" b="0" i="0" dirty="0">
                <a:solidFill>
                  <a:srgbClr val="969696"/>
                </a:solidFill>
                <a:effectLst/>
                <a:latin typeface="BlinkMacSystemFont"/>
              </a:rPr>
              <a:t>AUC, area under the curve; Hgb, hemoglobin; LDH, lactate dehydrogenase; RBC, red blood cell; QoL, quality of life.</a:t>
            </a:r>
          </a:p>
          <a:p>
            <a:r>
              <a:rPr lang="en-US" sz="1200" b="0" i="0" dirty="0">
                <a:solidFill>
                  <a:srgbClr val="969696"/>
                </a:solidFill>
                <a:effectLst/>
                <a:latin typeface="BlinkMacSystemFont"/>
              </a:rPr>
              <a:t>Brodsky RA, et al.  </a:t>
            </a:r>
            <a:r>
              <a:rPr lang="en-US" sz="1200" b="0" i="1" dirty="0">
                <a:solidFill>
                  <a:srgbClr val="969696"/>
                </a:solidFill>
                <a:effectLst/>
                <a:latin typeface="BlinkMacSystemFont"/>
              </a:rPr>
              <a:t>Blood</a:t>
            </a:r>
            <a:r>
              <a:rPr lang="en-US" sz="1200" b="0" i="0" dirty="0">
                <a:solidFill>
                  <a:srgbClr val="969696"/>
                </a:solidFill>
                <a:effectLst/>
                <a:latin typeface="BlinkMacSystemFont"/>
              </a:rPr>
              <a:t>. 2008;111(4):1840-7; Hillmen P, et al. </a:t>
            </a:r>
            <a:r>
              <a:rPr lang="en-US" sz="1200" b="0" i="1" dirty="0">
                <a:solidFill>
                  <a:srgbClr val="969696"/>
                </a:solidFill>
                <a:effectLst/>
                <a:latin typeface="BlinkMacSystemFont"/>
              </a:rPr>
              <a:t>N Engl J Med</a:t>
            </a:r>
            <a:r>
              <a:rPr lang="en-US" sz="1200" b="0" i="0" dirty="0">
                <a:solidFill>
                  <a:srgbClr val="969696"/>
                </a:solidFill>
                <a:effectLst/>
                <a:latin typeface="BlinkMacSystemFont"/>
              </a:rPr>
              <a:t>. 2006;355(12):1233-43. </a:t>
            </a:r>
            <a:endParaRPr lang="en-US" sz="1200" b="0" i="0" strike="sngStrike" dirty="0">
              <a:solidFill>
                <a:srgbClr val="969696"/>
              </a:solidFill>
              <a:effectLst/>
              <a:latin typeface="BlinkMacSystemFont"/>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solidFill>
                  <a:srgbClr val="FF0000"/>
                </a:solidFill>
              </a:rPr>
              <a:t>TRIUMPH</a:t>
            </a:r>
            <a:r>
              <a:rPr lang="en-US" dirty="0"/>
              <a:t> and </a:t>
            </a:r>
            <a:r>
              <a:rPr lang="en-US" dirty="0">
                <a:solidFill>
                  <a:srgbClr val="00B0F0"/>
                </a:solidFill>
              </a:rPr>
              <a:t>SHEPHARD</a:t>
            </a:r>
            <a:r>
              <a:rPr lang="en-US" dirty="0"/>
              <a:t> TRIALS for PNH</a:t>
            </a:r>
          </a:p>
        </p:txBody>
      </p:sp>
      <p:sp>
        <p:nvSpPr>
          <p:cNvPr id="11" name="Rectangle 10">
            <a:extLst>
              <a:ext uri="{FF2B5EF4-FFF2-40B4-BE49-F238E27FC236}">
                <a16:creationId xmlns:a16="http://schemas.microsoft.com/office/drawing/2014/main" id="{DD9D41DC-1F21-716A-94C7-1E12756C428B}"/>
              </a:ext>
            </a:extLst>
          </p:cNvPr>
          <p:cNvSpPr/>
          <p:nvPr/>
        </p:nvSpPr>
        <p:spPr>
          <a:xfrm>
            <a:off x="801257" y="2102468"/>
            <a:ext cx="5183188" cy="4119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361DA8-5DEA-3BE1-0AC5-6CAB2288493A}"/>
              </a:ext>
            </a:extLst>
          </p:cNvPr>
          <p:cNvSpPr/>
          <p:nvPr/>
        </p:nvSpPr>
        <p:spPr>
          <a:xfrm>
            <a:off x="6136749" y="2102468"/>
            <a:ext cx="5183188" cy="41190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3962F7F-5632-C92F-813F-01904CABDC89}"/>
              </a:ext>
            </a:extLst>
          </p:cNvPr>
          <p:cNvGrpSpPr/>
          <p:nvPr/>
        </p:nvGrpSpPr>
        <p:grpSpPr>
          <a:xfrm>
            <a:off x="4941326" y="1071912"/>
            <a:ext cx="2309349" cy="914400"/>
            <a:chOff x="4546834" y="1082740"/>
            <a:chExt cx="2309349" cy="914400"/>
          </a:xfrm>
        </p:grpSpPr>
        <p:sp>
          <p:nvSpPr>
            <p:cNvPr id="13" name="TextBox 12">
              <a:extLst>
                <a:ext uri="{FF2B5EF4-FFF2-40B4-BE49-F238E27FC236}">
                  <a16:creationId xmlns:a16="http://schemas.microsoft.com/office/drawing/2014/main" id="{651BD00B-9963-98F7-8703-C7F48CA43CA9}"/>
                </a:ext>
              </a:extLst>
            </p:cNvPr>
            <p:cNvSpPr txBox="1"/>
            <p:nvPr/>
          </p:nvSpPr>
          <p:spPr>
            <a:xfrm>
              <a:off x="4576994" y="1124441"/>
              <a:ext cx="2279189" cy="830997"/>
            </a:xfrm>
            <a:prstGeom prst="rect">
              <a:avLst/>
            </a:prstGeom>
            <a:noFill/>
          </p:spPr>
          <p:txBody>
            <a:bodyPr wrap="square" rtlCol="0">
              <a:spAutoFit/>
            </a:bodyPr>
            <a:lstStyle/>
            <a:p>
              <a:r>
                <a:rPr lang="en-US" sz="1600" dirty="0"/>
                <a:t>Patient with PNH</a:t>
              </a:r>
            </a:p>
            <a:p>
              <a:r>
                <a:rPr lang="en-US" sz="1600" dirty="0"/>
                <a:t>Evidence of Hemolysis</a:t>
              </a:r>
            </a:p>
            <a:p>
              <a:r>
                <a:rPr lang="en-US" sz="1600" dirty="0"/>
                <a:t>Transfusions</a:t>
              </a:r>
            </a:p>
          </p:txBody>
        </p:sp>
        <p:sp>
          <p:nvSpPr>
            <p:cNvPr id="14" name="Rectangle 13">
              <a:extLst>
                <a:ext uri="{FF2B5EF4-FFF2-40B4-BE49-F238E27FC236}">
                  <a16:creationId xmlns:a16="http://schemas.microsoft.com/office/drawing/2014/main" id="{88D91DD5-1815-5E7E-F906-1344A4B59734}"/>
                </a:ext>
              </a:extLst>
            </p:cNvPr>
            <p:cNvSpPr/>
            <p:nvPr/>
          </p:nvSpPr>
          <p:spPr>
            <a:xfrm>
              <a:off x="4546834" y="1082740"/>
              <a:ext cx="2231471" cy="9144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297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839788" y="457200"/>
            <a:ext cx="3932237" cy="651164"/>
          </a:xfrm>
        </p:spPr>
        <p:txBody>
          <a:bodyPr/>
          <a:lstStyle/>
          <a:p>
            <a:r>
              <a:rPr lang="en-US" dirty="0"/>
              <a:t>TRIUMPH</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7325200" y="1921655"/>
            <a:ext cx="4609149" cy="3668529"/>
          </a:xfrm>
        </p:spPr>
        <p:txBody>
          <a:bodyPr>
            <a:normAutofit/>
          </a:bodyPr>
          <a:lstStyle/>
          <a:p>
            <a:pPr marL="285750" indent="-285750">
              <a:buFont typeface="Arial" panose="020B0604020202020204" pitchFamily="34" charset="0"/>
              <a:buChar char="•"/>
            </a:pPr>
            <a:r>
              <a:rPr lang="en-US" sz="2000" b="0" i="0" dirty="0">
                <a:solidFill>
                  <a:srgbClr val="4D4D4D"/>
                </a:solidFill>
                <a:effectLst/>
                <a:latin typeface="ff-quadraat-web-pro"/>
              </a:rPr>
              <a:t>The effect of eculizumab on chronic intravascular hemolysis was demonstrated by an immediate (1 week) and sustained decrease in lactate dehydrogenase levels</a:t>
            </a:r>
          </a:p>
          <a:p>
            <a:pPr marL="285750" indent="-285750">
              <a:buFont typeface="Arial" panose="020B0604020202020204" pitchFamily="34" charset="0"/>
              <a:buChar char="•"/>
            </a:pPr>
            <a:r>
              <a:rPr lang="en-US" sz="2000" b="0" i="0" dirty="0">
                <a:solidFill>
                  <a:srgbClr val="4D4D4D"/>
                </a:solidFill>
                <a:effectLst/>
                <a:latin typeface="ff-quadraat-web-pro"/>
              </a:rPr>
              <a:t>The median value of the areas under the curve for lactate dehydrogenase plotted against time (in days) was 85.8% lower in the eculizumab group than in the placebo group (58,587 vs. 411,822 </a:t>
            </a:r>
            <a:r>
              <a:rPr lang="en-US" sz="2000" dirty="0">
                <a:solidFill>
                  <a:srgbClr val="4D4D4D"/>
                </a:solidFill>
                <a:latin typeface="ff-quadraat-web-pro"/>
              </a:rPr>
              <a:t>U/liter</a:t>
            </a:r>
            <a:r>
              <a:rPr lang="en-US" sz="2000" b="0" i="0" dirty="0">
                <a:solidFill>
                  <a:srgbClr val="4D4D4D"/>
                </a:solidFill>
                <a:effectLst/>
                <a:latin typeface="ff-quadraat-web-pro"/>
              </a:rPr>
              <a:t>; P&lt;0.001)</a:t>
            </a:r>
            <a:endParaRPr lang="en-US" sz="2000" dirty="0"/>
          </a:p>
        </p:txBody>
      </p:sp>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dirty="0">
                <a:solidFill>
                  <a:srgbClr val="969696"/>
                </a:solidFill>
                <a:effectLst/>
                <a:latin typeface="BlinkMacSystemFont"/>
              </a:rPr>
              <a:t>U, unit.</a:t>
            </a:r>
          </a:p>
          <a:p>
            <a:r>
              <a:rPr lang="en-US" sz="1200" b="0" i="0" dirty="0">
                <a:solidFill>
                  <a:srgbClr val="969696"/>
                </a:solidFill>
                <a:effectLst/>
                <a:latin typeface="BlinkMacSystemFont"/>
              </a:rPr>
              <a:t>Hillmen P, et al. </a:t>
            </a:r>
            <a:r>
              <a:rPr lang="en-US" sz="1200" b="0" i="1" dirty="0">
                <a:solidFill>
                  <a:srgbClr val="969696"/>
                </a:solidFill>
                <a:effectLst/>
                <a:latin typeface="BlinkMacSystemFont"/>
              </a:rPr>
              <a:t>N Engl J Med</a:t>
            </a:r>
            <a:r>
              <a:rPr lang="en-US" sz="1200" b="0" i="0" dirty="0">
                <a:solidFill>
                  <a:srgbClr val="969696"/>
                </a:solidFill>
                <a:effectLst/>
                <a:latin typeface="BlinkMacSystemFont"/>
              </a:rPr>
              <a:t>. 2006;355(12):1233-43. </a:t>
            </a:r>
            <a:endParaRPr lang="en-US" sz="1200" b="0" i="0" strike="sngStrike" dirty="0">
              <a:solidFill>
                <a:srgbClr val="969696"/>
              </a:solidFill>
              <a:effectLst/>
              <a:latin typeface="BlinkMacSystemFont"/>
            </a:endParaRPr>
          </a:p>
        </p:txBody>
      </p:sp>
      <p:pic>
        <p:nvPicPr>
          <p:cNvPr id="6" name="Content Placeholder 3">
            <a:extLst>
              <a:ext uri="{FF2B5EF4-FFF2-40B4-BE49-F238E27FC236}">
                <a16:creationId xmlns:a16="http://schemas.microsoft.com/office/drawing/2014/main" id="{EE18EED8-96C9-8063-E583-74E65FB71B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7652" y="1111041"/>
            <a:ext cx="6925185" cy="5289759"/>
          </a:xfrm>
          <a:prstGeom prst="rect">
            <a:avLst/>
          </a:prstGeom>
        </p:spPr>
      </p:pic>
    </p:spTree>
    <p:extLst>
      <p:ext uri="{BB962C8B-B14F-4D97-AF65-F5344CB8AC3E}">
        <p14:creationId xmlns:p14="http://schemas.microsoft.com/office/powerpoint/2010/main" val="328641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i="0" u="none" strike="noStrike" dirty="0">
                <a:effectLst/>
                <a:cs typeface="Arial" panose="020B0604020202020204" pitchFamily="34" charset="0"/>
              </a:rPr>
              <a:t>☆Plus-minus values are means ±SE; †Transfusion data obtained during 12 months before treatment were normalized to a value equivalent to the value for a 6-month period; ‡The P value is for the comparison between groups during treatment, calculated with the use of a two-tailed Fisher’s exact test; § The P value is for the comparison between groups during treatment, calculated with the use of the Wilcoxon rank-sum test.</a:t>
            </a:r>
          </a:p>
          <a:p>
            <a:r>
              <a:rPr lang="en-US" sz="1200" b="0" i="0" dirty="0">
                <a:effectLst/>
                <a:latin typeface="BlinkMacSystemFont"/>
              </a:rPr>
              <a:t>FACIT, Functional Assessment of Chronic Illness Therapy; NA, not applicable; SE, standard error. </a:t>
            </a:r>
          </a:p>
          <a:p>
            <a:r>
              <a:rPr lang="en-US" sz="1200" b="0" i="0" dirty="0">
                <a:effectLst/>
                <a:latin typeface="BlinkMacSystemFont"/>
              </a:rPr>
              <a:t>Hillmen P, et al. </a:t>
            </a:r>
            <a:r>
              <a:rPr lang="en-US" sz="1200" b="0" i="1" dirty="0">
                <a:effectLst/>
                <a:latin typeface="BlinkMacSystemFont"/>
              </a:rPr>
              <a:t>N Engl J Med</a:t>
            </a:r>
            <a:r>
              <a:rPr lang="en-US" sz="1200" b="0" i="0" dirty="0">
                <a:effectLst/>
                <a:latin typeface="BlinkMacSystemFont"/>
              </a:rPr>
              <a:t>. 2006;355(12):1233-43. </a:t>
            </a:r>
            <a:endParaRPr lang="en-US" sz="1200" b="0" i="0" strike="sngStrike" dirty="0">
              <a:effectLst/>
              <a:latin typeface="BlinkMacSystemFont"/>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TRIUMPH</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a:xfrm>
            <a:off x="609600" y="4124725"/>
            <a:ext cx="10744200" cy="2151985"/>
          </a:xfrm>
        </p:spPr>
        <p:txBody>
          <a:bodyPr>
            <a:normAutofit/>
          </a:bodyPr>
          <a:lstStyle/>
          <a:p>
            <a:pPr marL="285750" indent="-285750">
              <a:buFont typeface="Arial" panose="020B0604020202020204" pitchFamily="34" charset="0"/>
              <a:buChar char="•"/>
            </a:pPr>
            <a:r>
              <a:rPr lang="en-US" sz="1300" b="0" i="0" dirty="0">
                <a:solidFill>
                  <a:srgbClr val="4D4D4D"/>
                </a:solidFill>
                <a:effectLst/>
                <a:latin typeface="ff-quadraat-web-pro"/>
              </a:rPr>
              <a:t>At the end of the treatment period, 49% of patients in the eculizumab group (21 of 43) had levels of hemoglobin that remained above the prespecified set point (median, 7.7 g per deciliter for both groups) in the absence of transfusions, whereas stabilization of hemoglobin levels did not occur in any patient in the placebo group (P&lt;0.001)</a:t>
            </a:r>
          </a:p>
          <a:p>
            <a:pPr marL="285750" indent="-285750">
              <a:buFont typeface="Arial" panose="020B0604020202020204" pitchFamily="34" charset="0"/>
              <a:buChar char="•"/>
            </a:pPr>
            <a:r>
              <a:rPr lang="en-US" sz="1300" b="0" i="0" dirty="0">
                <a:solidFill>
                  <a:srgbClr val="4D4D4D"/>
                </a:solidFill>
                <a:effectLst/>
                <a:latin typeface="ff-quadraat-web-pro"/>
              </a:rPr>
              <a:t>By week 26, the median number of units of packed red cells transfused per patient was 0 in the eculizumab group and 10 in the placebo group (P&lt;0.001)</a:t>
            </a:r>
          </a:p>
          <a:p>
            <a:pPr marL="285750" indent="-285750">
              <a:buFont typeface="Arial" panose="020B0604020202020204" pitchFamily="34" charset="0"/>
              <a:buChar char="•"/>
            </a:pPr>
            <a:r>
              <a:rPr lang="en-US" sz="1300" b="0" i="0" dirty="0">
                <a:solidFill>
                  <a:srgbClr val="4D4D4D"/>
                </a:solidFill>
                <a:effectLst/>
                <a:latin typeface="ff-quadraat-web-pro"/>
              </a:rPr>
              <a:t>Patients in the eculizumab group had a mean increase (improvement) in scores on the FACIT-Fatigue instrument of 6.4±1.2 points from baseline to week 26, whereas in the placebo group the mean score decreased by 4.0±1.7 points during this period, for a total difference between the two groups </a:t>
            </a:r>
            <a:br>
              <a:rPr lang="en-US" sz="1300" b="0" i="0" dirty="0">
                <a:solidFill>
                  <a:srgbClr val="4D4D4D"/>
                </a:solidFill>
                <a:effectLst/>
                <a:latin typeface="ff-quadraat-web-pro"/>
              </a:rPr>
            </a:br>
            <a:r>
              <a:rPr lang="en-US" sz="1300" b="0" i="0" dirty="0">
                <a:solidFill>
                  <a:srgbClr val="4D4D4D"/>
                </a:solidFill>
                <a:effectLst/>
                <a:latin typeface="ff-quadraat-web-pro"/>
              </a:rPr>
              <a:t>of 10.4 point </a:t>
            </a:r>
            <a:endParaRPr lang="en-US" sz="1300" dirty="0"/>
          </a:p>
        </p:txBody>
      </p:sp>
      <p:pic>
        <p:nvPicPr>
          <p:cNvPr id="3" name="Content Placeholder 4">
            <a:extLst>
              <a:ext uri="{FF2B5EF4-FFF2-40B4-BE49-F238E27FC236}">
                <a16:creationId xmlns:a16="http://schemas.microsoft.com/office/drawing/2014/main" id="{180010B4-4AA2-A8C2-5349-AED32F324180}"/>
              </a:ext>
            </a:extLst>
          </p:cNvPr>
          <p:cNvPicPr>
            <a:picLocks noChangeAspect="1"/>
          </p:cNvPicPr>
          <p:nvPr/>
        </p:nvPicPr>
        <p:blipFill>
          <a:blip r:embed="rId2">
            <a:extLst>
              <a:ext uri="{28A0092B-C50C-407E-A947-70E740481C1C}">
                <a14:useLocalDpi xmlns:a14="http://schemas.microsoft.com/office/drawing/2010/main" val="0"/>
              </a:ext>
            </a:extLst>
          </a:blip>
          <a:srcRect t="60" b="60"/>
          <a:stretch/>
        </p:blipFill>
        <p:spPr>
          <a:xfrm>
            <a:off x="503343" y="1067588"/>
            <a:ext cx="5107067" cy="3107102"/>
          </a:xfrm>
          <a:prstGeom prst="rect">
            <a:avLst/>
          </a:prstGeom>
        </p:spPr>
      </p:pic>
      <p:pic>
        <p:nvPicPr>
          <p:cNvPr id="6" name="Picture 5">
            <a:extLst>
              <a:ext uri="{FF2B5EF4-FFF2-40B4-BE49-F238E27FC236}">
                <a16:creationId xmlns:a16="http://schemas.microsoft.com/office/drawing/2014/main" id="{CB10FB1B-9815-1A20-564F-9BD2967315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0410" y="1069801"/>
            <a:ext cx="6145301" cy="3102676"/>
          </a:xfrm>
          <a:prstGeom prst="rect">
            <a:avLst/>
          </a:prstGeom>
        </p:spPr>
      </p:pic>
    </p:spTree>
    <p:extLst>
      <p:ext uri="{BB962C8B-B14F-4D97-AF65-F5344CB8AC3E}">
        <p14:creationId xmlns:p14="http://schemas.microsoft.com/office/powerpoint/2010/main" val="305798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dirty="0">
                <a:solidFill>
                  <a:srgbClr val="969696"/>
                </a:solidFill>
                <a:effectLst/>
                <a:latin typeface="BlinkMacSystemFont"/>
              </a:rPr>
              <a:t>Brodsky RA, et al. </a:t>
            </a:r>
            <a:r>
              <a:rPr lang="en-US" sz="1200" b="0" i="1" dirty="0">
                <a:solidFill>
                  <a:srgbClr val="969696"/>
                </a:solidFill>
                <a:effectLst/>
                <a:latin typeface="BlinkMacSystemFont"/>
              </a:rPr>
              <a:t>Blood</a:t>
            </a:r>
            <a:r>
              <a:rPr lang="en-US" sz="1200" b="0" i="0" dirty="0">
                <a:solidFill>
                  <a:srgbClr val="969696"/>
                </a:solidFill>
                <a:effectLst/>
                <a:latin typeface="BlinkMacSystemFont"/>
              </a:rPr>
              <a:t>. 2008;111(4):1840-7. </a:t>
            </a:r>
            <a:endParaRPr lang="en-US" sz="1200" strike="sngStrike" dirty="0">
              <a:solidFill>
                <a:srgbClr val="969696"/>
              </a:solidFill>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SHEPARD</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1"/>
          </p:nvPr>
        </p:nvSpPr>
        <p:spPr/>
        <p:txBody>
          <a:bodyPr/>
          <a:lstStyle/>
          <a:p>
            <a:r>
              <a:rPr lang="en-US" b="0" i="0" dirty="0">
                <a:effectLst/>
                <a:latin typeface="acumin-pro"/>
              </a:rPr>
              <a:t>89 of 97 patients maintained complete inhibition of serum hemolytic activity with </a:t>
            </a:r>
            <a:r>
              <a:rPr lang="en-US" b="0" i="0" dirty="0">
                <a:solidFill>
                  <a:srgbClr val="1A1A1A"/>
                </a:solidFill>
                <a:effectLst/>
                <a:latin typeface="acumin-pro"/>
              </a:rPr>
              <a:t>every 14-day dosing throughout the duration of the treatment period</a:t>
            </a:r>
            <a:endParaRPr lang="en-US" b="0" i="0" strike="sngStrike" dirty="0">
              <a:solidFill>
                <a:srgbClr val="FF0000"/>
              </a:solidFill>
              <a:effectLst/>
              <a:latin typeface="acumin-pro"/>
            </a:endParaRPr>
          </a:p>
          <a:p>
            <a:r>
              <a:rPr lang="en-US" b="0" i="0" dirty="0">
                <a:solidFill>
                  <a:srgbClr val="1A1A1A"/>
                </a:solidFill>
                <a:effectLst/>
                <a:latin typeface="acumin-pro"/>
              </a:rPr>
              <a:t>Every patient treated with eculizumab had a substantial reduction in hemolysis as measured by levels of LDH. The primary efficacy end point of LDH AUC was significantly reduced compared with baseline with a median change of − 632 264 U/L × day (</a:t>
            </a:r>
            <a:r>
              <a:rPr lang="en-US" b="0" i="1" dirty="0">
                <a:solidFill>
                  <a:srgbClr val="1A1A1A"/>
                </a:solidFill>
                <a:effectLst/>
                <a:latin typeface="acumin-pro"/>
              </a:rPr>
              <a:t>P</a:t>
            </a:r>
            <a:r>
              <a:rPr lang="en-US" b="0" i="0" dirty="0">
                <a:solidFill>
                  <a:srgbClr val="1A1A1A"/>
                </a:solidFill>
                <a:effectLst/>
                <a:latin typeface="acumin-pro"/>
              </a:rPr>
              <a:t> &lt; .001). Lactate dehydrogenase was reduced from a mean of 2201 ± 105 U/L at baseline to 297 ± 21 U/L at 52 weeks (</a:t>
            </a:r>
            <a:r>
              <a:rPr lang="en-US" b="0" i="1" dirty="0">
                <a:solidFill>
                  <a:srgbClr val="1A1A1A"/>
                </a:solidFill>
                <a:effectLst/>
                <a:latin typeface="acumin-pro"/>
              </a:rPr>
              <a:t>P</a:t>
            </a:r>
            <a:r>
              <a:rPr lang="en-US" b="0" i="0" dirty="0">
                <a:solidFill>
                  <a:srgbClr val="1A1A1A"/>
                </a:solidFill>
                <a:effectLst/>
                <a:latin typeface="acumin-pro"/>
              </a:rPr>
              <a:t> &lt; .001, mixed model analysis)</a:t>
            </a:r>
            <a:endParaRPr lang="en-US" dirty="0"/>
          </a:p>
        </p:txBody>
      </p:sp>
    </p:spTree>
    <p:extLst>
      <p:ext uri="{BB962C8B-B14F-4D97-AF65-F5344CB8AC3E}">
        <p14:creationId xmlns:p14="http://schemas.microsoft.com/office/powerpoint/2010/main" val="105053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C9BF4D-FAE3-40A3-9763-F71667DCD5D6}"/>
              </a:ext>
            </a:extLst>
          </p:cNvPr>
          <p:cNvSpPr>
            <a:spLocks noGrp="1"/>
          </p:cNvSpPr>
          <p:nvPr>
            <p:ph type="ftr" sz="quarter" idx="3"/>
          </p:nvPr>
        </p:nvSpPr>
        <p:spPr/>
        <p:txBody>
          <a:bodyPr/>
          <a:lstStyle/>
          <a:p>
            <a:r>
              <a:rPr lang="en-US" sz="1200" b="0" i="0" dirty="0">
                <a:solidFill>
                  <a:srgbClr val="969696"/>
                </a:solidFill>
                <a:effectLst/>
                <a:latin typeface="BlinkMacSystemFont"/>
              </a:rPr>
              <a:t>Brodsky RA, et al. </a:t>
            </a:r>
            <a:r>
              <a:rPr lang="en-US" sz="1200" b="0" i="1" dirty="0">
                <a:solidFill>
                  <a:srgbClr val="969696"/>
                </a:solidFill>
                <a:effectLst/>
                <a:latin typeface="BlinkMacSystemFont"/>
              </a:rPr>
              <a:t>Blood</a:t>
            </a:r>
            <a:r>
              <a:rPr lang="en-US" sz="1200" b="0" i="0" dirty="0">
                <a:solidFill>
                  <a:srgbClr val="969696"/>
                </a:solidFill>
                <a:effectLst/>
                <a:latin typeface="BlinkMacSystemFont"/>
              </a:rPr>
              <a:t>. 2008;111(4):1840-7. </a:t>
            </a:r>
            <a:endParaRPr lang="en-US" sz="1200" strike="sngStrike" dirty="0">
              <a:solidFill>
                <a:srgbClr val="969696"/>
              </a:solidFill>
            </a:endParaRPr>
          </a:p>
        </p:txBody>
      </p:sp>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dirty="0"/>
              <a:t>SHEPARD</a:t>
            </a:r>
          </a:p>
        </p:txBody>
      </p:sp>
      <p:sp>
        <p:nvSpPr>
          <p:cNvPr id="6" name="Content Placeholder 5">
            <a:extLst>
              <a:ext uri="{FF2B5EF4-FFF2-40B4-BE49-F238E27FC236}">
                <a16:creationId xmlns:a16="http://schemas.microsoft.com/office/drawing/2014/main" id="{84BF7484-3E04-9EF6-07DC-637BB7C41B33}"/>
              </a:ext>
            </a:extLst>
          </p:cNvPr>
          <p:cNvSpPr>
            <a:spLocks noGrp="1"/>
          </p:cNvSpPr>
          <p:nvPr>
            <p:ph idx="1"/>
          </p:nvPr>
        </p:nvSpPr>
        <p:spPr>
          <a:xfrm>
            <a:off x="2639701" y="5411968"/>
            <a:ext cx="6991351" cy="967794"/>
          </a:xfrm>
        </p:spPr>
        <p:txBody>
          <a:bodyPr>
            <a:normAutofit/>
          </a:bodyPr>
          <a:lstStyle/>
          <a:p>
            <a:pPr marL="0" indent="0">
              <a:buNone/>
            </a:pPr>
            <a:r>
              <a:rPr lang="en-US" sz="2000" i="0" dirty="0">
                <a:solidFill>
                  <a:srgbClr val="1A1A1A"/>
                </a:solidFill>
                <a:effectLst/>
              </a:rPr>
              <a:t>Change from baseline in FACIT-Fatigue scores (mean ± SE) </a:t>
            </a:r>
          </a:p>
          <a:p>
            <a:pPr marL="0" indent="0">
              <a:buNone/>
            </a:pPr>
            <a:r>
              <a:rPr lang="en-US" sz="2000" i="0" dirty="0">
                <a:solidFill>
                  <a:srgbClr val="1A1A1A"/>
                </a:solidFill>
                <a:effectLst/>
              </a:rPr>
              <a:t>during eculizumab treatment</a:t>
            </a:r>
            <a:endParaRPr lang="en-US" sz="2000" dirty="0"/>
          </a:p>
        </p:txBody>
      </p:sp>
      <p:pic>
        <p:nvPicPr>
          <p:cNvPr id="7" name="Picture 2" descr="Figure 2. Change from baseline in FACIT-Fatigue scores (mean ± SE) during eculizumab treatment. Patients received eculizumab for up to 52 weeks. P value is based on change from baseline using a signed rank test. (FACIT indicates Functional Assessment of Chronic Illness Therapy.)">
            <a:extLst>
              <a:ext uri="{FF2B5EF4-FFF2-40B4-BE49-F238E27FC236}">
                <a16:creationId xmlns:a16="http://schemas.microsoft.com/office/drawing/2014/main" id="{F911BFB3-BD16-A9FD-5DEF-50A3C70E9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701" y="1197863"/>
            <a:ext cx="6683996" cy="415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972862"/>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1381</Words>
  <Application>Microsoft Macintosh PowerPoint</Application>
  <PresentationFormat>Widescreen</PresentationFormat>
  <Paragraphs>125</Paragraphs>
  <Slides>13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acumin-pro</vt:lpstr>
      <vt:lpstr>Arial</vt:lpstr>
      <vt:lpstr>BlinkMacSystemFont</vt:lpstr>
      <vt:lpstr>Calibri</vt:lpstr>
      <vt:lpstr>Calibri Light</vt:lpstr>
      <vt:lpstr>Century Gothic</vt:lpstr>
      <vt:lpstr>ff-quadraat-web-pro</vt:lpstr>
      <vt:lpstr>Roboto</vt:lpstr>
      <vt:lpstr>Trebuchet MS</vt:lpstr>
      <vt:lpstr>2022 Hem Onc</vt:lpstr>
      <vt:lpstr>Office Theme</vt:lpstr>
      <vt:lpstr>What Are the Data Supporting First Line C5 Inhibitor Treatment of PNH?</vt:lpstr>
      <vt:lpstr>PowerPoint Presentation</vt:lpstr>
      <vt:lpstr>Disclaimer</vt:lpstr>
      <vt:lpstr>Natural History of PNH</vt:lpstr>
      <vt:lpstr>TRIUMPH and SHEPHARD TRIALS for PNH</vt:lpstr>
      <vt:lpstr>TRIUMPH</vt:lpstr>
      <vt:lpstr>TRIUMPH</vt:lpstr>
      <vt:lpstr>SHEPARD</vt:lpstr>
      <vt:lpstr>SHEPARD</vt:lpstr>
      <vt:lpstr>The 301 Study</vt:lpstr>
      <vt:lpstr>301 Study Results</vt:lpstr>
      <vt:lpstr>Eculizumab Has a Major Impact on Survival in PNH</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2023-09-15T17:41:23Z</dcterms:modified>
  <cp:category/>
</cp:coreProperties>
</file>