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3" r:id="rId1"/>
  </p:sldMasterIdLst>
  <p:notesMasterIdLst>
    <p:notesMasterId r:id="rId7"/>
  </p:notesMasterIdLst>
  <p:sldIdLst>
    <p:sldId id="267" r:id="rId2"/>
    <p:sldId id="256" r:id="rId3"/>
    <p:sldId id="257" r:id="rId4"/>
    <p:sldId id="258" r:id="rId5"/>
    <p:sldId id="268"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25"/>
    <p:restoredTop sz="96327"/>
  </p:normalViewPr>
  <p:slideViewPr>
    <p:cSldViewPr snapToGrid="0">
      <p:cViewPr varScale="1">
        <p:scale>
          <a:sx n="119" d="100"/>
          <a:sy n="119" d="100"/>
        </p:scale>
        <p:origin x="736"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6E9CF54-17C4-9848-BC4D-65D4DDDE1038}" type="datetimeFigureOut">
              <a:rPr lang="en-US" smtClean="0"/>
              <a:t>4/12/23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203AC27-02B9-8F4C-9CEE-ED1E23123F0D}" type="slidenum">
              <a:rPr lang="en-US" smtClean="0"/>
              <a:t>‹#›</a:t>
            </a:fld>
            <a:endParaRPr lang="en-US"/>
          </a:p>
        </p:txBody>
      </p:sp>
    </p:spTree>
    <p:extLst>
      <p:ext uri="{BB962C8B-B14F-4D97-AF65-F5344CB8AC3E}">
        <p14:creationId xmlns:p14="http://schemas.microsoft.com/office/powerpoint/2010/main" val="12469331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pic>
        <p:nvPicPr>
          <p:cNvPr id="2" name="Picture 1">
            <a:extLst>
              <a:ext uri="{FF2B5EF4-FFF2-40B4-BE49-F238E27FC236}">
                <a16:creationId xmlns:a16="http://schemas.microsoft.com/office/drawing/2014/main" id="{B4443BE8-4646-1FA0-681A-88D8860DD744}"/>
              </a:ext>
            </a:extLst>
          </p:cNvPr>
          <p:cNvPicPr>
            <a:picLocks noChangeAspect="1"/>
          </p:cNvPicPr>
          <p:nvPr userDrawn="1"/>
        </p:nvPicPr>
        <p:blipFill>
          <a:blip r:embed="rId2"/>
          <a:stretch>
            <a:fillRect/>
          </a:stretch>
        </p:blipFill>
        <p:spPr>
          <a:xfrm>
            <a:off x="0" y="-1"/>
            <a:ext cx="12192000" cy="975360"/>
          </a:xfrm>
          <a:prstGeom prst="rect">
            <a:avLst/>
          </a:prstGeom>
        </p:spPr>
      </p:pic>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4" name="Picture 3">
            <a:extLst>
              <a:ext uri="{FF2B5EF4-FFF2-40B4-BE49-F238E27FC236}">
                <a16:creationId xmlns:a16="http://schemas.microsoft.com/office/drawing/2014/main" id="{7F769840-AFB3-41D5-B8CE-7626D91553BC}"/>
              </a:ext>
            </a:extLst>
          </p:cNvPr>
          <p:cNvPicPr>
            <a:picLocks noChangeAspect="1"/>
          </p:cNvPicPr>
          <p:nvPr/>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32382934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1476153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b">
            <a:normAutofit/>
          </a:bodyPr>
          <a:lstStyle>
            <a:lvl1pPr algn="r">
              <a:defRPr sz="3600"/>
            </a:lvl1pPr>
          </a:lstStyle>
          <a:p>
            <a:r>
              <a:rPr lang="en-US" dirty="0"/>
              <a:t>Click to edit Master title style</a:t>
            </a:r>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4B928810-DA6E-89D1-0245-996C3A1237F5}"/>
              </a:ext>
            </a:extLst>
          </p:cNvPr>
          <p:cNvPicPr>
            <a:picLocks noChangeAspect="1"/>
          </p:cNvPicPr>
          <p:nvPr userDrawn="1"/>
        </p:nvPicPr>
        <p:blipFill>
          <a:blip r:embed="rId2"/>
          <a:stretch>
            <a:fillRect/>
          </a:stretch>
        </p:blipFill>
        <p:spPr>
          <a:xfrm>
            <a:off x="0" y="-1"/>
            <a:ext cx="12192000" cy="975360"/>
          </a:xfrm>
          <a:prstGeom prst="rect">
            <a:avLst/>
          </a:prstGeom>
        </p:spPr>
      </p:pic>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2" name="Picture 1">
            <a:extLst>
              <a:ext uri="{FF2B5EF4-FFF2-40B4-BE49-F238E27FC236}">
                <a16:creationId xmlns:a16="http://schemas.microsoft.com/office/drawing/2014/main" id="{B8243155-C1BE-4C8F-A1B8-E05BE1DC5B68}"/>
              </a:ext>
            </a:extLst>
          </p:cNvPr>
          <p:cNvPicPr>
            <a:picLocks noChangeAspect="1"/>
          </p:cNvPicPr>
          <p:nvPr/>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24177334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p:bg>
      <p:bgPr>
        <a:solidFill>
          <a:schemeClr val="bg1"/>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7980245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4055618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2"/>
              </a:buClr>
              <a:buSzPct val="100000"/>
              <a:buFont typeface="Arial" panose="020B0604020202020204" pitchFamily="34" charset="0"/>
              <a:buChar char="•"/>
              <a:defRPr/>
            </a:lvl1pPr>
            <a:lvl2pPr marL="685800" indent="-228600">
              <a:buClr>
                <a:schemeClr val="accent2"/>
              </a:buClr>
              <a:buSzPct val="100000"/>
              <a:buFont typeface="Arial" panose="020B0604020202020204" pitchFamily="34" charset="0"/>
              <a:buChar char="•"/>
              <a:defRPr/>
            </a:lvl2pPr>
            <a:lvl3pPr marL="1143000" indent="-228600">
              <a:buClr>
                <a:schemeClr val="accent2"/>
              </a:buClr>
              <a:buSzPct val="100000"/>
              <a:buFont typeface="Arial" panose="020B0604020202020204" pitchFamily="34" charset="0"/>
              <a:buChar char="•"/>
              <a:defRPr/>
            </a:lvl3pPr>
            <a:lvl4pPr marL="1600200" indent="-228600">
              <a:buClr>
                <a:schemeClr val="accent2"/>
              </a:buClr>
              <a:buSzPct val="100000"/>
              <a:buFont typeface="Arial" panose="020B0604020202020204" pitchFamily="34" charset="0"/>
              <a:buChar char="•"/>
              <a:defRPr/>
            </a:lvl4pPr>
            <a:lvl5pPr marL="2057400" indent="-228600">
              <a:buClr>
                <a:schemeClr val="accent2"/>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4"/>
              </a:buClr>
              <a:buFont typeface="Arial" panose="020B0604020202020204" pitchFamily="34" charset="0"/>
              <a:buChar char="•"/>
              <a:defRPr/>
            </a:lvl1pPr>
            <a:lvl2pPr marL="685800" indent="-228600">
              <a:buClr>
                <a:schemeClr val="accent4"/>
              </a:buClr>
              <a:buFont typeface="Arial" panose="020B0604020202020204" pitchFamily="34" charset="0"/>
              <a:buChar char="•"/>
              <a:defRPr/>
            </a:lvl2pPr>
            <a:lvl3pPr marL="1143000" indent="-228600">
              <a:buClr>
                <a:schemeClr val="accent4"/>
              </a:buClr>
              <a:buFont typeface="Arial" panose="020B0604020202020204" pitchFamily="34" charset="0"/>
              <a:buChar char="•"/>
              <a:defRPr/>
            </a:lvl3pPr>
            <a:lvl4pPr marL="1600200" indent="-228600">
              <a:buClr>
                <a:schemeClr val="accent4"/>
              </a:buClr>
              <a:buFont typeface="Arial" panose="020B0604020202020204" pitchFamily="34" charset="0"/>
              <a:buChar char="•"/>
              <a:defRPr/>
            </a:lvl4pPr>
            <a:lvl5pPr marL="2057400" indent="-228600">
              <a:buClr>
                <a:schemeClr val="accent4"/>
              </a:buClr>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7985618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4764851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3686163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8070334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3454289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7" name="Rectangle 6">
            <a:extLst>
              <a:ext uri="{FF2B5EF4-FFF2-40B4-BE49-F238E27FC236}">
                <a16:creationId xmlns:a16="http://schemas.microsoft.com/office/drawing/2014/main" id="{28BAFC7C-C4EC-4B09-AB0B-7ABA6DA3C09F}"/>
              </a:ext>
            </a:extLst>
          </p:cNvPr>
          <p:cNvSpPr/>
          <p:nvPr/>
        </p:nvSpPr>
        <p:spPr>
          <a:xfrm>
            <a:off x="0" y="0"/>
            <a:ext cx="12192000" cy="106681"/>
          </a:xfrm>
          <a:prstGeom prst="rect">
            <a:avLst/>
          </a:prstGeom>
          <a:gradFill>
            <a:gsLst>
              <a:gs pos="0">
                <a:srgbClr val="898CAD"/>
              </a:gs>
              <a:gs pos="100000">
                <a:srgbClr val="1C2463"/>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258525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1"/>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bg1">
            <a:lumMod val="65000"/>
          </a:schemeClr>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accent2"/>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864">
          <p15:clr>
            <a:srgbClr val="F26B43"/>
          </p15:clr>
        </p15:guide>
        <p15:guide id="4" orient="horz" pos="1056">
          <p15:clr>
            <a:srgbClr val="F26B43"/>
          </p15:clr>
        </p15:guide>
        <p15:guide id="5" pos="6168">
          <p15:clr>
            <a:srgbClr val="F26B43"/>
          </p15:clr>
        </p15:guide>
        <p15:guide id="6" pos="6072">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 name="The Young and the Restless: Meet Crysten Hester"/>
          <p:cNvSpPr txBox="1">
            <a:spLocks noGrp="1"/>
          </p:cNvSpPr>
          <p:nvPr>
            <p:ph type="title"/>
          </p:nvPr>
        </p:nvSpPr>
        <p:spPr/>
        <p:txBody>
          <a:bodyPr>
            <a:noAutofit/>
          </a:bodyPr>
          <a:lstStyle>
            <a:lvl1pPr defTabSz="502412">
              <a:defRPr sz="6880"/>
            </a:lvl1pPr>
          </a:lstStyle>
          <a:p>
            <a:r>
              <a:rPr lang="en-US" sz="5400" dirty="0"/>
              <a:t>The Young and the Restless: Meet Crysten Hester</a:t>
            </a:r>
          </a:p>
        </p:txBody>
      </p:sp>
      <p:sp>
        <p:nvSpPr>
          <p:cNvPr id="120" name="Sharlena Wilson, MD…"/>
          <p:cNvSpPr txBox="1">
            <a:spLocks noGrp="1"/>
          </p:cNvSpPr>
          <p:nvPr>
            <p:ph type="body" idx="1"/>
          </p:nvPr>
        </p:nvSpPr>
        <p:spPr/>
        <p:txBody>
          <a:bodyPr/>
          <a:lstStyle/>
          <a:p>
            <a:r>
              <a:rPr lang="en-US" b="1" dirty="0" err="1">
                <a:solidFill>
                  <a:schemeClr val="accent1"/>
                </a:solidFill>
              </a:rPr>
              <a:t>Sharlena</a:t>
            </a:r>
            <a:r>
              <a:rPr lang="en-US" b="1" dirty="0">
                <a:solidFill>
                  <a:schemeClr val="accent1"/>
                </a:solidFill>
              </a:rPr>
              <a:t> Wilson</a:t>
            </a:r>
            <a:br>
              <a:rPr lang="en-US" dirty="0"/>
            </a:br>
            <a:r>
              <a:rPr lang="en-US" dirty="0"/>
              <a:t>Vice Chair, Department of Psychiatry</a:t>
            </a:r>
            <a:br>
              <a:rPr lang="en-US" dirty="0"/>
            </a:br>
            <a:r>
              <a:rPr lang="en-US" dirty="0"/>
              <a:t>Providence Little Company of Mary Medical Center</a:t>
            </a:r>
            <a:br>
              <a:rPr lang="en-US" dirty="0"/>
            </a:br>
            <a:r>
              <a:rPr lang="en-US" dirty="0"/>
              <a:t>Torrance, CA</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284658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dirty="0"/>
              <a:t>The views and opinions expressed in this educational activity are those of the faculty and do not necessarily represent the views of </a:t>
            </a:r>
            <a:r>
              <a:rPr lang="en-US" sz="1600" dirty="0" err="1"/>
              <a:t>TotalCME</a:t>
            </a:r>
            <a:r>
              <a:rPr lang="en-US" sz="1600" dirty="0"/>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4BEFD2B-FC19-650A-0179-8B172BD1F405}"/>
              </a:ext>
            </a:extLst>
          </p:cNvPr>
          <p:cNvSpPr>
            <a:spLocks noGrp="1"/>
          </p:cNvSpPr>
          <p:nvPr>
            <p:ph type="title"/>
          </p:nvPr>
        </p:nvSpPr>
        <p:spPr/>
        <p:txBody>
          <a:bodyPr/>
          <a:lstStyle/>
          <a:p>
            <a:r>
              <a:rPr lang="en-US" dirty="0"/>
              <a:t>Meet </a:t>
            </a:r>
            <a:r>
              <a:rPr lang="en-US" dirty="0" err="1"/>
              <a:t>Crysten</a:t>
            </a:r>
            <a:r>
              <a:rPr lang="en-US" dirty="0"/>
              <a:t> Hester</a:t>
            </a:r>
          </a:p>
        </p:txBody>
      </p:sp>
      <p:sp>
        <p:nvSpPr>
          <p:cNvPr id="122" name="Crysten Hester is a 32 year old female with a history of bipolar disorder who presents to the emergency department complaining of anxiety. “It’s like I can’t stop moving…I feel like I’m going crazy.” Mr. Hester reports that for about the past week, she has been feeling extremely anxious. She feels very restless, with a constant urge to move her feet, and can’t ever seem to get comfortable."/>
          <p:cNvSpPr txBox="1">
            <a:spLocks noGrp="1"/>
          </p:cNvSpPr>
          <p:nvPr>
            <p:ph sz="half" idx="1"/>
          </p:nvPr>
        </p:nvSpPr>
        <p:spPr>
          <a:xfrm>
            <a:off x="609600" y="1496291"/>
            <a:ext cx="5061735" cy="4680672"/>
          </a:xfrm>
        </p:spPr>
        <p:txBody>
          <a:bodyPr/>
          <a:lstStyle>
            <a:lvl1pPr marL="0" indent="0">
              <a:buSzTx/>
              <a:buNone/>
            </a:lvl1pPr>
          </a:lstStyle>
          <a:p>
            <a:pPr marL="342900" indent="-342900">
              <a:buFont typeface="Arial" panose="020B0604020202020204" pitchFamily="34" charset="0"/>
              <a:buChar char="•"/>
            </a:pPr>
            <a:r>
              <a:rPr lang="en-US" dirty="0"/>
              <a:t>Crysten Hester is a 32-year-old female with a history of bipolar disorder who presents to the emergency department complaining of anxiety.</a:t>
            </a:r>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r>
              <a:rPr lang="en-US" dirty="0"/>
              <a:t>“It’s like I can’t stop moving…I feel like I’m going crazy.”</a:t>
            </a:r>
          </a:p>
        </p:txBody>
      </p:sp>
      <p:sp>
        <p:nvSpPr>
          <p:cNvPr id="4" name="Content Placeholder 3">
            <a:extLst>
              <a:ext uri="{FF2B5EF4-FFF2-40B4-BE49-F238E27FC236}">
                <a16:creationId xmlns:a16="http://schemas.microsoft.com/office/drawing/2014/main" id="{4A05DAB2-51BC-BF45-17B3-B1B672F60617}"/>
              </a:ext>
            </a:extLst>
          </p:cNvPr>
          <p:cNvSpPr>
            <a:spLocks noGrp="1"/>
          </p:cNvSpPr>
          <p:nvPr>
            <p:ph sz="half" idx="2"/>
          </p:nvPr>
        </p:nvSpPr>
        <p:spPr/>
        <p:txBody>
          <a:bodyPr/>
          <a:lstStyle/>
          <a:p>
            <a:r>
              <a:rPr lang="en-US" dirty="0"/>
              <a:t>Ms. Hester reports that for about the past week, she has been feeling extremely anxious. </a:t>
            </a:r>
          </a:p>
          <a:p>
            <a:endParaRPr lang="en-US" dirty="0"/>
          </a:p>
          <a:p>
            <a:r>
              <a:rPr lang="en-US" dirty="0"/>
              <a:t>She feels very restless, with a constant urge to move her feet, and she can’t ever seem to get comfortable.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A74F32-8B34-0E48-4F23-6B9BF87A106B}"/>
              </a:ext>
            </a:extLst>
          </p:cNvPr>
          <p:cNvSpPr>
            <a:spLocks noGrp="1"/>
          </p:cNvSpPr>
          <p:nvPr>
            <p:ph type="title"/>
          </p:nvPr>
        </p:nvSpPr>
        <p:spPr/>
        <p:txBody>
          <a:bodyPr/>
          <a:lstStyle/>
          <a:p>
            <a:r>
              <a:rPr lang="en-US" dirty="0"/>
              <a:t>Meet </a:t>
            </a:r>
            <a:r>
              <a:rPr lang="en-US" dirty="0" err="1"/>
              <a:t>Crysten</a:t>
            </a:r>
            <a:r>
              <a:rPr lang="en-US" dirty="0"/>
              <a:t> Hester</a:t>
            </a:r>
          </a:p>
        </p:txBody>
      </p:sp>
      <p:sp>
        <p:nvSpPr>
          <p:cNvPr id="124" name="Ms. Hester reports a history of bipolar disorder. About a month ago, she was started on aripiprazole due to weight gain on her previous mood stabilizer. At her last appointment about a week ago, her dose was increased. She denies any depressed mood up until this week; now reports feeling “miserable” due to her restlessness. She is not on any other medications and denies any other medical history."/>
          <p:cNvSpPr txBox="1">
            <a:spLocks noGrp="1"/>
          </p:cNvSpPr>
          <p:nvPr>
            <p:ph sz="half" idx="1"/>
          </p:nvPr>
        </p:nvSpPr>
        <p:spPr>
          <a:xfrm>
            <a:off x="609600" y="1496291"/>
            <a:ext cx="5041187" cy="4680672"/>
          </a:xfrm>
        </p:spPr>
        <p:txBody>
          <a:bodyPr/>
          <a:lstStyle>
            <a:lvl1pPr marL="0" indent="0">
              <a:buSzTx/>
              <a:buNone/>
            </a:lvl1pPr>
          </a:lstStyle>
          <a:p>
            <a:pPr marL="342900" indent="-342900">
              <a:buFont typeface="Arial" panose="020B0604020202020204" pitchFamily="34" charset="0"/>
              <a:buChar char="•"/>
            </a:pPr>
            <a:r>
              <a:rPr lang="en-US" dirty="0"/>
              <a:t>Ms. Hester reports a history of bipolar disorder. </a:t>
            </a:r>
          </a:p>
          <a:p>
            <a:pPr marL="342900" indent="-342900">
              <a:buFont typeface="Arial" panose="020B0604020202020204" pitchFamily="34" charset="0"/>
              <a:buChar char="•"/>
            </a:pPr>
            <a:r>
              <a:rPr lang="en-US" dirty="0"/>
              <a:t>About a month ago, she was started on aripiprazole due to weight gain on her previous mood stabilizer. </a:t>
            </a:r>
          </a:p>
          <a:p>
            <a:pPr marL="342900" indent="-342900">
              <a:buFont typeface="Arial" panose="020B0604020202020204" pitchFamily="34" charset="0"/>
              <a:buChar char="•"/>
            </a:pPr>
            <a:r>
              <a:rPr lang="en-US" dirty="0"/>
              <a:t>At her last appointment which occurred about a week ago, her dose was increased. </a:t>
            </a:r>
          </a:p>
        </p:txBody>
      </p:sp>
      <p:sp>
        <p:nvSpPr>
          <p:cNvPr id="3" name="Content Placeholder 2">
            <a:extLst>
              <a:ext uri="{FF2B5EF4-FFF2-40B4-BE49-F238E27FC236}">
                <a16:creationId xmlns:a16="http://schemas.microsoft.com/office/drawing/2014/main" id="{78C004A1-F4E0-1F8D-C03F-E7191B45FCF5}"/>
              </a:ext>
            </a:extLst>
          </p:cNvPr>
          <p:cNvSpPr>
            <a:spLocks noGrp="1"/>
          </p:cNvSpPr>
          <p:nvPr>
            <p:ph sz="half" idx="2"/>
          </p:nvPr>
        </p:nvSpPr>
        <p:spPr/>
        <p:txBody>
          <a:bodyPr/>
          <a:lstStyle/>
          <a:p>
            <a:r>
              <a:rPr lang="en-US" dirty="0"/>
              <a:t>She denies any depressed mood prior to this week.</a:t>
            </a:r>
          </a:p>
          <a:p>
            <a:r>
              <a:rPr lang="en-US" dirty="0"/>
              <a:t> She reports feeling “miserable” due to her restlessness. </a:t>
            </a:r>
          </a:p>
          <a:p>
            <a:r>
              <a:rPr lang="en-US" dirty="0"/>
              <a:t>She is not on any other medications and denies any other medical history.</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E36C1C-5507-7AB1-736E-4FFA8071E40C}"/>
              </a:ext>
            </a:extLst>
          </p:cNvPr>
          <p:cNvSpPr>
            <a:spLocks noGrp="1"/>
          </p:cNvSpPr>
          <p:nvPr>
            <p:ph type="title"/>
          </p:nvPr>
        </p:nvSpPr>
        <p:spPr/>
        <p:txBody>
          <a:bodyPr/>
          <a:lstStyle/>
          <a:p>
            <a:r>
              <a:rPr lang="en-US" dirty="0"/>
              <a:t>Meet </a:t>
            </a:r>
            <a:r>
              <a:rPr lang="en-US" dirty="0" err="1"/>
              <a:t>Crysten</a:t>
            </a:r>
            <a:r>
              <a:rPr lang="en-US" dirty="0"/>
              <a:t> Hester</a:t>
            </a:r>
          </a:p>
        </p:txBody>
      </p:sp>
      <p:sp>
        <p:nvSpPr>
          <p:cNvPr id="126" name="On exam, Ms. Hester is noted to be pacing about the room or rocking from foot to foot during interview. Despite calming efforts by the treatment team, she does not sit for the exam. She is somewhat irritable and easily frustrated, often saying things like “I just need you to give me something for the anxiety!” There is no evidence of hallucinations, delusions, or disorganized thought process. Other than tachycardia with a heart rate of 117 and her observed restlessness, there are no notable physical exam findings."/>
          <p:cNvSpPr txBox="1">
            <a:spLocks noGrp="1"/>
          </p:cNvSpPr>
          <p:nvPr>
            <p:ph sz="half" idx="1"/>
          </p:nvPr>
        </p:nvSpPr>
        <p:spPr/>
        <p:txBody>
          <a:bodyPr/>
          <a:lstStyle>
            <a:lvl1pPr marL="0" indent="0">
              <a:buSzTx/>
              <a:buNone/>
            </a:lvl1pPr>
          </a:lstStyle>
          <a:p>
            <a:pPr marL="342900" indent="-342900">
              <a:buFont typeface="Arial" panose="020B0604020202020204" pitchFamily="34" charset="0"/>
              <a:buChar char="•"/>
            </a:pPr>
            <a:r>
              <a:rPr lang="en-US" dirty="0"/>
              <a:t>Ms. Hester paces about the room and rocks from foot to foot during the interview. </a:t>
            </a:r>
          </a:p>
          <a:p>
            <a:pPr marL="342900" indent="-342900">
              <a:buFont typeface="Arial" panose="020B0604020202020204" pitchFamily="34" charset="0"/>
              <a:buChar char="•"/>
            </a:pPr>
            <a:r>
              <a:rPr lang="en-US" dirty="0"/>
              <a:t>Despite the treatment team’s efforts to calm her, she does not sit for the exam. </a:t>
            </a:r>
          </a:p>
          <a:p>
            <a:pPr marL="342900" indent="-342900">
              <a:buFont typeface="Arial" panose="020B0604020202020204" pitchFamily="34" charset="0"/>
              <a:buChar char="•"/>
            </a:pPr>
            <a:r>
              <a:rPr lang="en-US" dirty="0"/>
              <a:t>She is somewhat irritable and easily frustrated, often saying things like “I just need you to give me something for the anxiety!”</a:t>
            </a:r>
          </a:p>
        </p:txBody>
      </p:sp>
      <p:sp>
        <p:nvSpPr>
          <p:cNvPr id="3" name="Content Placeholder 2">
            <a:extLst>
              <a:ext uri="{FF2B5EF4-FFF2-40B4-BE49-F238E27FC236}">
                <a16:creationId xmlns:a16="http://schemas.microsoft.com/office/drawing/2014/main" id="{91E3754F-4351-748B-ECCE-F02904191187}"/>
              </a:ext>
            </a:extLst>
          </p:cNvPr>
          <p:cNvSpPr>
            <a:spLocks noGrp="1"/>
          </p:cNvSpPr>
          <p:nvPr>
            <p:ph sz="half" idx="2"/>
          </p:nvPr>
        </p:nvSpPr>
        <p:spPr/>
        <p:txBody>
          <a:bodyPr/>
          <a:lstStyle/>
          <a:p>
            <a:r>
              <a:rPr lang="en-US" dirty="0"/>
              <a:t>There is no evidence of hallucinations, delusions, or disorganized thought process.</a:t>
            </a:r>
          </a:p>
          <a:p>
            <a:r>
              <a:rPr lang="en-US" dirty="0"/>
              <a:t>Other than tachycardia with a heart rate of 117 and her observed restlessness, there are no notable physical exam findings.</a:t>
            </a:r>
          </a:p>
        </p:txBody>
      </p:sp>
    </p:spTree>
  </p:cSld>
  <p:clrMapOvr>
    <a:masterClrMapping/>
  </p:clrMapOvr>
</p:sld>
</file>

<file path=ppt/theme/theme1.xml><?xml version="1.0" encoding="utf-8"?>
<a:theme xmlns:a="http://schemas.openxmlformats.org/drawingml/2006/main" name="Neurology2023">
  <a:themeElements>
    <a:clrScheme name="NeuroPsych23">
      <a:dk1>
        <a:srgbClr val="3F3F3F"/>
      </a:dk1>
      <a:lt1>
        <a:srgbClr val="FFFFFF"/>
      </a:lt1>
      <a:dk2>
        <a:srgbClr val="5E5E5E"/>
      </a:dk2>
      <a:lt2>
        <a:srgbClr val="FFFFFF"/>
      </a:lt2>
      <a:accent1>
        <a:srgbClr val="2B407E"/>
      </a:accent1>
      <a:accent2>
        <a:srgbClr val="A84657"/>
      </a:accent2>
      <a:accent3>
        <a:srgbClr val="98E9ED"/>
      </a:accent3>
      <a:accent4>
        <a:srgbClr val="8589A7"/>
      </a:accent4>
      <a:accent5>
        <a:srgbClr val="642C50"/>
      </a:accent5>
      <a:accent6>
        <a:srgbClr val="1D224C"/>
      </a:accent6>
      <a:hlink>
        <a:srgbClr val="3500FF"/>
      </a:hlink>
      <a:folHlink>
        <a:srgbClr val="9C266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urology2023" id="{6B2DFC96-7B20-6A45-8521-B7802BE8BE55}" vid="{48BB2579-8D5B-E643-8D3E-498541DF600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Neurology2023</Template>
  <TotalTime>19</TotalTime>
  <Words>442</Words>
  <Application>Microsoft Macintosh PowerPoint</Application>
  <PresentationFormat>Widescreen</PresentationFormat>
  <Paragraphs>24</Paragraphs>
  <Slides>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vt:i4>
      </vt:variant>
    </vt:vector>
  </HeadingPairs>
  <TitlesOfParts>
    <vt:vector size="8" baseType="lpstr">
      <vt:lpstr>Arial</vt:lpstr>
      <vt:lpstr>Calibri</vt:lpstr>
      <vt:lpstr>Neurology2023</vt:lpstr>
      <vt:lpstr>The Young and the Restless: Meet Crysten Hester</vt:lpstr>
      <vt:lpstr>Disclaimer</vt:lpstr>
      <vt:lpstr>Meet Crysten Hester</vt:lpstr>
      <vt:lpstr>Meet Crysten Hester</vt:lpstr>
      <vt:lpstr>Meet Crysten Hester</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MedEd On The Go</dc:creator>
  <cp:keywords/>
  <dc:description/>
  <cp:lastModifiedBy>Moriah Diethorn</cp:lastModifiedBy>
  <cp:revision>8</cp:revision>
  <cp:lastPrinted>2023-02-11T00:53:38Z</cp:lastPrinted>
  <dcterms:created xsi:type="dcterms:W3CDTF">2023-02-11T00:50:27Z</dcterms:created>
  <dcterms:modified xsi:type="dcterms:W3CDTF">2023-04-12T23:47:51Z</dcterms:modified>
  <cp:category/>
</cp:coreProperties>
</file>