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12195" r:id="rId3"/>
    <p:sldId id="257"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450A3C-4AD8-14C3-BE8D-52870263434C}" name="Canan Schumann" initials="CS" userId="S::cschumann@ushealthconnect.com::d28afc93-6bf0-45d0-b3c3-1d5d563b5562" providerId="AD"/>
  <p188:author id="{769D7DEB-EC52-D9B9-B6A7-F8BA9CA8B894}" name="Michael Gooch" initials="MG" userId="0fba7a235d7fbef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56" autoAdjust="0"/>
    <p:restoredTop sz="92109" autoAdjust="0"/>
  </p:normalViewPr>
  <p:slideViewPr>
    <p:cSldViewPr snapToGrid="0">
      <p:cViewPr varScale="1">
        <p:scale>
          <a:sx n="113" d="100"/>
          <a:sy n="113" d="100"/>
        </p:scale>
        <p:origin x="100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3D2E54-77B7-4D7D-9CFA-D6DEC7AC7E37}" type="datetimeFigureOut">
              <a:rPr lang="en-US" smtClean="0"/>
              <a:t>4/12/23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7AD808-DB7E-414F-A37A-AD2134D64E2D}" type="slidenum">
              <a:rPr lang="en-US" smtClean="0"/>
              <a:t>‹#›</a:t>
            </a:fld>
            <a:endParaRPr lang="en-US" dirty="0"/>
          </a:p>
        </p:txBody>
      </p:sp>
    </p:spTree>
    <p:extLst>
      <p:ext uri="{BB962C8B-B14F-4D97-AF65-F5344CB8AC3E}">
        <p14:creationId xmlns:p14="http://schemas.microsoft.com/office/powerpoint/2010/main" val="2717485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7AD808-DB7E-414F-A37A-AD2134D64E2D}" type="slidenum">
              <a:rPr lang="en-US" smtClean="0"/>
              <a:t>3</a:t>
            </a:fld>
            <a:endParaRPr lang="en-US" dirty="0"/>
          </a:p>
        </p:txBody>
      </p:sp>
    </p:spTree>
    <p:extLst>
      <p:ext uri="{BB962C8B-B14F-4D97-AF65-F5344CB8AC3E}">
        <p14:creationId xmlns:p14="http://schemas.microsoft.com/office/powerpoint/2010/main" val="3576532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7AD808-DB7E-414F-A37A-AD2134D64E2D}" type="slidenum">
              <a:rPr lang="en-US" smtClean="0"/>
              <a:t>4</a:t>
            </a:fld>
            <a:endParaRPr lang="en-US" dirty="0"/>
          </a:p>
        </p:txBody>
      </p:sp>
    </p:spTree>
    <p:extLst>
      <p:ext uri="{BB962C8B-B14F-4D97-AF65-F5344CB8AC3E}">
        <p14:creationId xmlns:p14="http://schemas.microsoft.com/office/powerpoint/2010/main" val="2811682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7AD808-DB7E-414F-A37A-AD2134D64E2D}" type="slidenum">
              <a:rPr lang="en-US" smtClean="0"/>
              <a:t>5</a:t>
            </a:fld>
            <a:endParaRPr lang="en-US" dirty="0"/>
          </a:p>
        </p:txBody>
      </p:sp>
    </p:spTree>
    <p:extLst>
      <p:ext uri="{BB962C8B-B14F-4D97-AF65-F5344CB8AC3E}">
        <p14:creationId xmlns:p14="http://schemas.microsoft.com/office/powerpoint/2010/main" val="3433196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7AD808-DB7E-414F-A37A-AD2134D64E2D}" type="slidenum">
              <a:rPr lang="en-US" smtClean="0"/>
              <a:t>6</a:t>
            </a:fld>
            <a:endParaRPr lang="en-US" dirty="0"/>
          </a:p>
        </p:txBody>
      </p:sp>
    </p:spTree>
    <p:extLst>
      <p:ext uri="{BB962C8B-B14F-4D97-AF65-F5344CB8AC3E}">
        <p14:creationId xmlns:p14="http://schemas.microsoft.com/office/powerpoint/2010/main" val="4005949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7AD808-DB7E-414F-A37A-AD2134D64E2D}" type="slidenum">
              <a:rPr lang="en-US" smtClean="0"/>
              <a:t>7</a:t>
            </a:fld>
            <a:endParaRPr lang="en-US" dirty="0"/>
          </a:p>
        </p:txBody>
      </p:sp>
    </p:spTree>
    <p:extLst>
      <p:ext uri="{BB962C8B-B14F-4D97-AF65-F5344CB8AC3E}">
        <p14:creationId xmlns:p14="http://schemas.microsoft.com/office/powerpoint/2010/main" val="1080842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657AD808-DB7E-414F-A37A-AD2134D64E2D}" type="slidenum">
              <a:rPr lang="en-US" smtClean="0"/>
              <a:t>8</a:t>
            </a:fld>
            <a:endParaRPr lang="en-US" dirty="0"/>
          </a:p>
        </p:txBody>
      </p:sp>
    </p:spTree>
    <p:extLst>
      <p:ext uri="{BB962C8B-B14F-4D97-AF65-F5344CB8AC3E}">
        <p14:creationId xmlns:p14="http://schemas.microsoft.com/office/powerpoint/2010/main" val="582716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7AD808-DB7E-414F-A37A-AD2134D64E2D}" type="slidenum">
              <a:rPr lang="en-US" smtClean="0"/>
              <a:t>9</a:t>
            </a:fld>
            <a:endParaRPr lang="en-US" dirty="0"/>
          </a:p>
        </p:txBody>
      </p:sp>
    </p:spTree>
    <p:extLst>
      <p:ext uri="{BB962C8B-B14F-4D97-AF65-F5344CB8AC3E}">
        <p14:creationId xmlns:p14="http://schemas.microsoft.com/office/powerpoint/2010/main" val="2605475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7AD808-DB7E-414F-A37A-AD2134D64E2D}" type="slidenum">
              <a:rPr lang="en-US" smtClean="0"/>
              <a:t>10</a:t>
            </a:fld>
            <a:endParaRPr lang="en-US" dirty="0"/>
          </a:p>
        </p:txBody>
      </p:sp>
    </p:spTree>
    <p:extLst>
      <p:ext uri="{BB962C8B-B14F-4D97-AF65-F5344CB8AC3E}">
        <p14:creationId xmlns:p14="http://schemas.microsoft.com/office/powerpoint/2010/main" val="14759916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89082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70945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70204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5554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71538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780123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33875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428102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614233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726699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15089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6.sv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D460D-015E-17EE-C213-92A69BDF31AC}"/>
              </a:ext>
            </a:extLst>
          </p:cNvPr>
          <p:cNvSpPr>
            <a:spLocks noGrp="1"/>
          </p:cNvSpPr>
          <p:nvPr>
            <p:ph type="title"/>
          </p:nvPr>
        </p:nvSpPr>
        <p:spPr/>
        <p:txBody>
          <a:bodyPr/>
          <a:lstStyle/>
          <a:p>
            <a:r>
              <a:rPr lang="en-US" dirty="0"/>
              <a:t>As Different as Day and Night</a:t>
            </a:r>
          </a:p>
        </p:txBody>
      </p:sp>
      <p:sp>
        <p:nvSpPr>
          <p:cNvPr id="3" name="Subtitle 2">
            <a:extLst>
              <a:ext uri="{FF2B5EF4-FFF2-40B4-BE49-F238E27FC236}">
                <a16:creationId xmlns:a16="http://schemas.microsoft.com/office/drawing/2014/main" id="{E385BC6D-7EA6-361F-021A-F547F0422996}"/>
              </a:ext>
            </a:extLst>
          </p:cNvPr>
          <p:cNvSpPr>
            <a:spLocks noGrp="1"/>
          </p:cNvSpPr>
          <p:nvPr>
            <p:ph type="body" idx="1"/>
          </p:nvPr>
        </p:nvSpPr>
        <p:spPr/>
        <p:txBody>
          <a:bodyPr>
            <a:normAutofit/>
          </a:bodyPr>
          <a:lstStyle/>
          <a:p>
            <a:r>
              <a:rPr lang="en-US" sz="2000" b="1" dirty="0">
                <a:solidFill>
                  <a:schemeClr val="accent1"/>
                </a:solidFill>
              </a:rPr>
              <a:t>Michael D. Gooch, DNP, APRN, CCP, ACNP-BC, FNP-BC, ENP-C</a:t>
            </a:r>
            <a:br>
              <a:rPr lang="en-US" sz="2000" b="1" dirty="0"/>
            </a:br>
            <a:r>
              <a:rPr lang="en-US" dirty="0"/>
              <a:t>Assistant Professor of Nursing |Vanderbilt University School of Nursing</a:t>
            </a:r>
            <a:br>
              <a:rPr lang="en-US" dirty="0"/>
            </a:br>
            <a:r>
              <a:rPr lang="en-US" dirty="0"/>
              <a:t>Emergency-Flight Nurse Practitioner | Vanderbilt University Medical Center </a:t>
            </a:r>
            <a:br>
              <a:rPr lang="en-US" dirty="0"/>
            </a:br>
            <a:r>
              <a:rPr lang="en-US" dirty="0"/>
              <a:t>Nashville, TN </a:t>
            </a:r>
          </a:p>
        </p:txBody>
      </p:sp>
    </p:spTree>
    <p:extLst>
      <p:ext uri="{BB962C8B-B14F-4D97-AF65-F5344CB8AC3E}">
        <p14:creationId xmlns:p14="http://schemas.microsoft.com/office/powerpoint/2010/main" val="679397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1C960-1C70-850E-6235-F32A98002274}"/>
              </a:ext>
            </a:extLst>
          </p:cNvPr>
          <p:cNvSpPr>
            <a:spLocks noGrp="1"/>
          </p:cNvSpPr>
          <p:nvPr>
            <p:ph type="title"/>
          </p:nvPr>
        </p:nvSpPr>
        <p:spPr/>
        <p:txBody>
          <a:bodyPr/>
          <a:lstStyle/>
          <a:p>
            <a:r>
              <a:rPr lang="en-US" dirty="0"/>
              <a:t>Disposition</a:t>
            </a:r>
          </a:p>
        </p:txBody>
      </p:sp>
      <p:sp>
        <p:nvSpPr>
          <p:cNvPr id="3" name="Content Placeholder 2">
            <a:extLst>
              <a:ext uri="{FF2B5EF4-FFF2-40B4-BE49-F238E27FC236}">
                <a16:creationId xmlns:a16="http://schemas.microsoft.com/office/drawing/2014/main" id="{D5AD7A45-2D41-F0A6-5097-EB9A57DE57A0}"/>
              </a:ext>
            </a:extLst>
          </p:cNvPr>
          <p:cNvSpPr>
            <a:spLocks noGrp="1"/>
          </p:cNvSpPr>
          <p:nvPr>
            <p:ph sz="half" idx="1"/>
          </p:nvPr>
        </p:nvSpPr>
        <p:spPr/>
        <p:txBody>
          <a:bodyPr>
            <a:normAutofit/>
          </a:bodyPr>
          <a:lstStyle/>
          <a:p>
            <a:pPr>
              <a:spcAft>
                <a:spcPts val="1200"/>
              </a:spcAft>
            </a:pPr>
            <a:r>
              <a:rPr lang="en-US" sz="2800" dirty="0"/>
              <a:t>Workup revealed no red flags</a:t>
            </a:r>
          </a:p>
          <a:p>
            <a:pPr>
              <a:spcAft>
                <a:spcPts val="1200"/>
              </a:spcAft>
            </a:pPr>
            <a:r>
              <a:rPr lang="en-US" sz="2800" dirty="0"/>
              <a:t>Patient was evaluated by mental health once awake</a:t>
            </a:r>
          </a:p>
          <a:p>
            <a:pPr>
              <a:spcAft>
                <a:spcPts val="1200"/>
              </a:spcAft>
            </a:pPr>
            <a:r>
              <a:rPr lang="en-US" sz="2800" dirty="0"/>
              <a:t>Patient was admitted to inpatient services for further care and re-initiation of medication therapy </a:t>
            </a:r>
          </a:p>
          <a:p>
            <a:pPr>
              <a:spcAft>
                <a:spcPts val="1200"/>
              </a:spcAft>
            </a:pPr>
            <a:endParaRPr lang="en-US" sz="2800" dirty="0"/>
          </a:p>
        </p:txBody>
      </p:sp>
      <p:sp>
        <p:nvSpPr>
          <p:cNvPr id="7" name="Footer Placeholder 6">
            <a:extLst>
              <a:ext uri="{FF2B5EF4-FFF2-40B4-BE49-F238E27FC236}">
                <a16:creationId xmlns:a16="http://schemas.microsoft.com/office/drawing/2014/main" id="{A5DDF6FE-DCC8-1F65-D5F4-5B1C21EB9EC7}"/>
              </a:ext>
            </a:extLst>
          </p:cNvPr>
          <p:cNvSpPr>
            <a:spLocks noGrp="1"/>
          </p:cNvSpPr>
          <p:nvPr>
            <p:ph type="ftr" sz="quarter" idx="3"/>
          </p:nvPr>
        </p:nvSpPr>
        <p:spPr/>
        <p:txBody>
          <a:bodyPr/>
          <a:lstStyle/>
          <a:p>
            <a:r>
              <a:rPr lang="en-US" dirty="0"/>
              <a:t>D/C, discharge; ED, emergency department.</a:t>
            </a:r>
          </a:p>
        </p:txBody>
      </p:sp>
      <p:sp>
        <p:nvSpPr>
          <p:cNvPr id="10" name="Content Placeholder 3">
            <a:extLst>
              <a:ext uri="{FF2B5EF4-FFF2-40B4-BE49-F238E27FC236}">
                <a16:creationId xmlns:a16="http://schemas.microsoft.com/office/drawing/2014/main" id="{A21E691D-C25B-470E-8397-4B060CDD058B}"/>
              </a:ext>
            </a:extLst>
          </p:cNvPr>
          <p:cNvSpPr txBox="1">
            <a:spLocks/>
          </p:cNvSpPr>
          <p:nvPr/>
        </p:nvSpPr>
        <p:spPr>
          <a:xfrm>
            <a:off x="6481117" y="2355085"/>
            <a:ext cx="4872683" cy="1728823"/>
          </a:xfrm>
          <a:prstGeom prst="rect">
            <a:avLst/>
          </a:prstGeom>
        </p:spPr>
        <p:style>
          <a:lnRef idx="1">
            <a:schemeClr val="accent2"/>
          </a:lnRef>
          <a:fillRef idx="3">
            <a:schemeClr val="accent2"/>
          </a:fillRef>
          <a:effectRef idx="2">
            <a:schemeClr val="accent2"/>
          </a:effectRef>
          <a:fontRef idx="minor">
            <a:schemeClr val="lt1"/>
          </a:fontRef>
        </p:style>
        <p:txBody>
          <a:bodyPr vert="horz" lIns="91440" tIns="457200" rIns="91440" bIns="182880" rtlCol="0">
            <a:normAutofit/>
          </a:bodyPr>
          <a:lst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lt1"/>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lt1"/>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lt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lt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b="1" dirty="0">
                <a:solidFill>
                  <a:schemeClr val="bg1"/>
                </a:solidFill>
              </a:rPr>
              <a:t>OR could be changed to</a:t>
            </a:r>
            <a:br>
              <a:rPr lang="en-US" b="1" dirty="0">
                <a:solidFill>
                  <a:schemeClr val="bg1"/>
                </a:solidFill>
              </a:rPr>
            </a:br>
            <a:r>
              <a:rPr lang="en-US" b="1" dirty="0">
                <a:solidFill>
                  <a:schemeClr val="bg1"/>
                </a:solidFill>
              </a:rPr>
              <a:t>D/C from ED with oral meds</a:t>
            </a:r>
          </a:p>
        </p:txBody>
      </p:sp>
    </p:spTree>
    <p:extLst>
      <p:ext uri="{BB962C8B-B14F-4D97-AF65-F5344CB8AC3E}">
        <p14:creationId xmlns:p14="http://schemas.microsoft.com/office/powerpoint/2010/main" val="4013251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5450F-287A-38CD-A76A-B946D06AEB27}"/>
              </a:ext>
            </a:extLst>
          </p:cNvPr>
          <p:cNvSpPr>
            <a:spLocks noGrp="1"/>
          </p:cNvSpPr>
          <p:nvPr>
            <p:ph type="title"/>
          </p:nvPr>
        </p:nvSpPr>
        <p:spPr/>
        <p:txBody>
          <a:bodyPr/>
          <a:lstStyle/>
          <a:p>
            <a:r>
              <a:rPr lang="en-US" dirty="0"/>
              <a:t>Meet Jason Bradshaw</a:t>
            </a:r>
          </a:p>
        </p:txBody>
      </p:sp>
      <p:sp>
        <p:nvSpPr>
          <p:cNvPr id="3" name="Content Placeholder 2">
            <a:extLst>
              <a:ext uri="{FF2B5EF4-FFF2-40B4-BE49-F238E27FC236}">
                <a16:creationId xmlns:a16="http://schemas.microsoft.com/office/drawing/2014/main" id="{963DA633-D890-E201-1BE4-DB272B89D52D}"/>
              </a:ext>
            </a:extLst>
          </p:cNvPr>
          <p:cNvSpPr>
            <a:spLocks noGrp="1"/>
          </p:cNvSpPr>
          <p:nvPr>
            <p:ph idx="1"/>
          </p:nvPr>
        </p:nvSpPr>
        <p:spPr>
          <a:xfrm>
            <a:off x="609600" y="1477906"/>
            <a:ext cx="9922933" cy="4722477"/>
          </a:xfrm>
        </p:spPr>
        <p:txBody>
          <a:bodyPr>
            <a:normAutofit/>
          </a:bodyPr>
          <a:lstStyle/>
          <a:p>
            <a:r>
              <a:rPr lang="en-US" sz="3200" dirty="0"/>
              <a:t>You respond to triage for a staff assist call</a:t>
            </a:r>
          </a:p>
          <a:p>
            <a:r>
              <a:rPr lang="en-US" sz="3200" dirty="0"/>
              <a:t>Arrive to find Jason agitated and shouting, pacing in the room</a:t>
            </a:r>
          </a:p>
        </p:txBody>
      </p:sp>
      <p:sp>
        <p:nvSpPr>
          <p:cNvPr id="5" name="Content Placeholder 3">
            <a:extLst>
              <a:ext uri="{FF2B5EF4-FFF2-40B4-BE49-F238E27FC236}">
                <a16:creationId xmlns:a16="http://schemas.microsoft.com/office/drawing/2014/main" id="{2F0A6F32-FAEC-57E3-2A1E-08F5DE7454CC}"/>
              </a:ext>
            </a:extLst>
          </p:cNvPr>
          <p:cNvSpPr txBox="1">
            <a:spLocks/>
          </p:cNvSpPr>
          <p:nvPr/>
        </p:nvSpPr>
        <p:spPr>
          <a:xfrm>
            <a:off x="2778973" y="4132892"/>
            <a:ext cx="6405453" cy="1816352"/>
          </a:xfrm>
          <a:prstGeom prst="rect">
            <a:avLst/>
          </a:prstGeom>
        </p:spPr>
        <p:style>
          <a:lnRef idx="1">
            <a:schemeClr val="accent2"/>
          </a:lnRef>
          <a:fillRef idx="3">
            <a:schemeClr val="accent2"/>
          </a:fillRef>
          <a:effectRef idx="2">
            <a:schemeClr val="accent2"/>
          </a:effectRef>
          <a:fontRef idx="minor">
            <a:schemeClr val="lt1"/>
          </a:fontRef>
        </p:style>
        <p:txBody>
          <a:bodyPr vert="horz" lIns="91440" tIns="640080" rIns="91440" bIns="182880" rtlCol="0">
            <a:normAutofit/>
          </a:bodyPr>
          <a:lst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lt1"/>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lt1"/>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lt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lt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3600" b="1" dirty="0">
                <a:solidFill>
                  <a:schemeClr val="bg2"/>
                </a:solidFill>
              </a:rPr>
              <a:t>What should you do?</a:t>
            </a:r>
          </a:p>
        </p:txBody>
      </p:sp>
    </p:spTree>
    <p:extLst>
      <p:ext uri="{BB962C8B-B14F-4D97-AF65-F5344CB8AC3E}">
        <p14:creationId xmlns:p14="http://schemas.microsoft.com/office/powerpoint/2010/main" val="2592202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1A64-0D12-7DA9-0F26-FBA762384BFD}"/>
              </a:ext>
            </a:extLst>
          </p:cNvPr>
          <p:cNvSpPr>
            <a:spLocks noGrp="1"/>
          </p:cNvSpPr>
          <p:nvPr>
            <p:ph type="title"/>
          </p:nvPr>
        </p:nvSpPr>
        <p:spPr/>
        <p:txBody>
          <a:bodyPr/>
          <a:lstStyle/>
          <a:p>
            <a:r>
              <a:rPr lang="en-US" dirty="0"/>
              <a:t>Verbal Intervention</a:t>
            </a:r>
          </a:p>
        </p:txBody>
      </p:sp>
      <p:sp>
        <p:nvSpPr>
          <p:cNvPr id="3" name="Content Placeholder 2">
            <a:extLst>
              <a:ext uri="{FF2B5EF4-FFF2-40B4-BE49-F238E27FC236}">
                <a16:creationId xmlns:a16="http://schemas.microsoft.com/office/drawing/2014/main" id="{1F21BA3B-AFFF-6F5C-F7C3-59C58428F7BC}"/>
              </a:ext>
            </a:extLst>
          </p:cNvPr>
          <p:cNvSpPr>
            <a:spLocks noGrp="1"/>
          </p:cNvSpPr>
          <p:nvPr>
            <p:ph sz="half" idx="1"/>
          </p:nvPr>
        </p:nvSpPr>
        <p:spPr/>
        <p:txBody>
          <a:bodyPr>
            <a:normAutofit/>
          </a:bodyPr>
          <a:lstStyle/>
          <a:p>
            <a:r>
              <a:rPr lang="en-US" dirty="0"/>
              <a:t>You introduce yourself and assess the situation </a:t>
            </a:r>
          </a:p>
          <a:p>
            <a:r>
              <a:rPr lang="en-US" dirty="0"/>
              <a:t>As you ask to enter the room, the patient pauses and then goes back to pacing</a:t>
            </a:r>
          </a:p>
          <a:p>
            <a:r>
              <a:rPr lang="en-US" dirty="0"/>
              <a:t>On second request, he mutters, “yeah sure”</a:t>
            </a:r>
          </a:p>
          <a:p>
            <a:r>
              <a:rPr lang="en-US" dirty="0"/>
              <a:t>As you step in the room and start to talk, the patient stops and stares </a:t>
            </a:r>
          </a:p>
        </p:txBody>
      </p:sp>
      <p:sp>
        <p:nvSpPr>
          <p:cNvPr id="4" name="Content Placeholder 3">
            <a:extLst>
              <a:ext uri="{FF2B5EF4-FFF2-40B4-BE49-F238E27FC236}">
                <a16:creationId xmlns:a16="http://schemas.microsoft.com/office/drawing/2014/main" id="{2B7B78E9-709E-6030-98D2-6F89060003EB}"/>
              </a:ext>
            </a:extLst>
          </p:cNvPr>
          <p:cNvSpPr>
            <a:spLocks noGrp="1"/>
          </p:cNvSpPr>
          <p:nvPr>
            <p:ph sz="half" idx="2"/>
          </p:nvPr>
        </p:nvSpPr>
        <p:spPr>
          <a:xfrm>
            <a:off x="5981700" y="1496291"/>
            <a:ext cx="5181600" cy="4680672"/>
          </a:xfrm>
        </p:spPr>
        <p:txBody>
          <a:bodyPr>
            <a:normAutofit/>
          </a:bodyPr>
          <a:lstStyle/>
          <a:p>
            <a:r>
              <a:rPr lang="en-US" dirty="0"/>
              <a:t>You re-introduce yourself and ask the patient how you can help </a:t>
            </a:r>
          </a:p>
          <a:p>
            <a:r>
              <a:rPr lang="en-US" dirty="0"/>
              <a:t>He responds, “make this all stop”</a:t>
            </a:r>
          </a:p>
          <a:p>
            <a:r>
              <a:rPr lang="en-US" dirty="0"/>
              <a:t>When prompted, he elaborates </a:t>
            </a:r>
          </a:p>
          <a:p>
            <a:endParaRPr lang="en-US" dirty="0"/>
          </a:p>
        </p:txBody>
      </p:sp>
      <p:pic>
        <p:nvPicPr>
          <p:cNvPr id="6" name="Graphic 5" descr="Chat outline">
            <a:extLst>
              <a:ext uri="{FF2B5EF4-FFF2-40B4-BE49-F238E27FC236}">
                <a16:creationId xmlns:a16="http://schemas.microsoft.com/office/drawing/2014/main" id="{1E153281-B14F-30B4-77BB-FA71620E9E0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82247" y="3601848"/>
            <a:ext cx="2825579" cy="2825579"/>
          </a:xfrm>
          <a:prstGeom prst="rect">
            <a:avLst/>
          </a:prstGeom>
        </p:spPr>
      </p:pic>
    </p:spTree>
    <p:extLst>
      <p:ext uri="{BB962C8B-B14F-4D97-AF65-F5344CB8AC3E}">
        <p14:creationId xmlns:p14="http://schemas.microsoft.com/office/powerpoint/2010/main" val="389826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B82FB-2D98-35D1-EA9E-69909F462EA6}"/>
              </a:ext>
            </a:extLst>
          </p:cNvPr>
          <p:cNvSpPr>
            <a:spLocks noGrp="1"/>
          </p:cNvSpPr>
          <p:nvPr>
            <p:ph type="title"/>
          </p:nvPr>
        </p:nvSpPr>
        <p:spPr/>
        <p:txBody>
          <a:bodyPr/>
          <a:lstStyle/>
          <a:p>
            <a:r>
              <a:rPr lang="en-US" dirty="0"/>
              <a:t>Jason’s Story</a:t>
            </a:r>
          </a:p>
        </p:txBody>
      </p:sp>
      <p:sp>
        <p:nvSpPr>
          <p:cNvPr id="3" name="Content Placeholder 2">
            <a:extLst>
              <a:ext uri="{FF2B5EF4-FFF2-40B4-BE49-F238E27FC236}">
                <a16:creationId xmlns:a16="http://schemas.microsoft.com/office/drawing/2014/main" id="{37A0CDCC-665F-5F21-D9C9-F78A384D831F}"/>
              </a:ext>
            </a:extLst>
          </p:cNvPr>
          <p:cNvSpPr>
            <a:spLocks noGrp="1"/>
          </p:cNvSpPr>
          <p:nvPr>
            <p:ph sz="half" idx="1"/>
          </p:nvPr>
        </p:nvSpPr>
        <p:spPr/>
        <p:txBody>
          <a:bodyPr>
            <a:normAutofit/>
          </a:bodyPr>
          <a:lstStyle/>
          <a:p>
            <a:r>
              <a:rPr lang="en-US" dirty="0"/>
              <a:t>History of schizophrenia</a:t>
            </a:r>
          </a:p>
          <a:p>
            <a:r>
              <a:rPr lang="en-US" dirty="0"/>
              <a:t>Had been well controlled on his medication </a:t>
            </a:r>
          </a:p>
          <a:p>
            <a:r>
              <a:rPr lang="en-US" dirty="0"/>
              <a:t>Lost his job and insurance and has now been out of his meds for at least five days</a:t>
            </a:r>
          </a:p>
        </p:txBody>
      </p:sp>
      <p:sp>
        <p:nvSpPr>
          <p:cNvPr id="4" name="Content Placeholder 3">
            <a:extLst>
              <a:ext uri="{FF2B5EF4-FFF2-40B4-BE49-F238E27FC236}">
                <a16:creationId xmlns:a16="http://schemas.microsoft.com/office/drawing/2014/main" id="{042DFB3C-0E2D-0431-592E-CA415261778C}"/>
              </a:ext>
            </a:extLst>
          </p:cNvPr>
          <p:cNvSpPr>
            <a:spLocks noGrp="1"/>
          </p:cNvSpPr>
          <p:nvPr>
            <p:ph sz="half" idx="2"/>
          </p:nvPr>
        </p:nvSpPr>
        <p:spPr/>
        <p:txBody>
          <a:bodyPr>
            <a:normAutofit/>
          </a:bodyPr>
          <a:lstStyle/>
          <a:p>
            <a:r>
              <a:rPr lang="en-US" dirty="0"/>
              <a:t>He started having audible hallucinations two days ago</a:t>
            </a:r>
          </a:p>
          <a:p>
            <a:r>
              <a:rPr lang="en-US" dirty="0"/>
              <a:t>He feels out of control and very anxious</a:t>
            </a:r>
          </a:p>
          <a:p>
            <a:r>
              <a:rPr lang="en-US" dirty="0"/>
              <a:t>He yells out “Just stop, leave me alone!”</a:t>
            </a:r>
          </a:p>
          <a:p>
            <a:endParaRPr lang="en-US" dirty="0"/>
          </a:p>
        </p:txBody>
      </p:sp>
      <p:pic>
        <p:nvPicPr>
          <p:cNvPr id="8" name="Graphic 7" descr="Open book outline">
            <a:extLst>
              <a:ext uri="{FF2B5EF4-FFF2-40B4-BE49-F238E27FC236}">
                <a16:creationId xmlns:a16="http://schemas.microsoft.com/office/drawing/2014/main" id="{3EE47CC7-180F-4B89-032A-84FE8202A7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26643" y="4053952"/>
            <a:ext cx="2615513" cy="2615513"/>
          </a:xfrm>
          <a:prstGeom prst="rect">
            <a:avLst/>
          </a:prstGeom>
        </p:spPr>
      </p:pic>
    </p:spTree>
    <p:extLst>
      <p:ext uri="{BB962C8B-B14F-4D97-AF65-F5344CB8AC3E}">
        <p14:creationId xmlns:p14="http://schemas.microsoft.com/office/powerpoint/2010/main" val="93472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8B256-AD20-5C0E-1B3C-EB9AC568EBA6}"/>
              </a:ext>
            </a:extLst>
          </p:cNvPr>
          <p:cNvSpPr>
            <a:spLocks noGrp="1"/>
          </p:cNvSpPr>
          <p:nvPr>
            <p:ph type="title"/>
          </p:nvPr>
        </p:nvSpPr>
        <p:spPr/>
        <p:txBody>
          <a:bodyPr/>
          <a:lstStyle/>
          <a:p>
            <a:r>
              <a:rPr lang="en-US" dirty="0"/>
              <a:t>What Are You Thinking Now?</a:t>
            </a:r>
          </a:p>
        </p:txBody>
      </p:sp>
      <p:sp>
        <p:nvSpPr>
          <p:cNvPr id="3" name="Content Placeholder 2">
            <a:extLst>
              <a:ext uri="{FF2B5EF4-FFF2-40B4-BE49-F238E27FC236}">
                <a16:creationId xmlns:a16="http://schemas.microsoft.com/office/drawing/2014/main" id="{11CE289D-524C-000B-E587-B5608964B8A7}"/>
              </a:ext>
            </a:extLst>
          </p:cNvPr>
          <p:cNvSpPr>
            <a:spLocks noGrp="1"/>
          </p:cNvSpPr>
          <p:nvPr>
            <p:ph idx="1"/>
          </p:nvPr>
        </p:nvSpPr>
        <p:spPr/>
        <p:txBody>
          <a:bodyPr>
            <a:normAutofit/>
          </a:bodyPr>
          <a:lstStyle/>
          <a:p>
            <a:pPr>
              <a:lnSpc>
                <a:spcPct val="150000"/>
              </a:lnSpc>
            </a:pPr>
            <a:r>
              <a:rPr lang="en-US" sz="2800" dirty="0"/>
              <a:t>Move to a secure psych room</a:t>
            </a:r>
          </a:p>
          <a:p>
            <a:pPr>
              <a:lnSpc>
                <a:spcPct val="150000"/>
              </a:lnSpc>
            </a:pPr>
            <a:r>
              <a:rPr lang="en-US" sz="2800" dirty="0"/>
              <a:t>The patient allows you to complete a brief exam and history</a:t>
            </a:r>
          </a:p>
          <a:p>
            <a:pPr lvl="1">
              <a:lnSpc>
                <a:spcPct val="150000"/>
              </a:lnSpc>
            </a:pPr>
            <a:r>
              <a:rPr lang="en-US" sz="2400" dirty="0"/>
              <a:t>No red flags or concerns</a:t>
            </a:r>
          </a:p>
          <a:p>
            <a:pPr>
              <a:lnSpc>
                <a:spcPct val="150000"/>
              </a:lnSpc>
            </a:pPr>
            <a:r>
              <a:rPr lang="en-US" sz="2800" dirty="0"/>
              <a:t>You order basic labs per policy</a:t>
            </a:r>
          </a:p>
          <a:p>
            <a:pPr>
              <a:lnSpc>
                <a:spcPct val="150000"/>
              </a:lnSpc>
            </a:pPr>
            <a:r>
              <a:rPr lang="en-US" sz="2800" dirty="0"/>
              <a:t>You order oral lorazepam and olanzapine</a:t>
            </a:r>
          </a:p>
          <a:p>
            <a:pPr lvl="1">
              <a:lnSpc>
                <a:spcPct val="150000"/>
              </a:lnSpc>
            </a:pPr>
            <a:endParaRPr lang="en-US" sz="2400" dirty="0"/>
          </a:p>
          <a:p>
            <a:pPr>
              <a:lnSpc>
                <a:spcPct val="150000"/>
              </a:lnSpc>
            </a:pPr>
            <a:endParaRPr lang="en-US" sz="2800" dirty="0"/>
          </a:p>
        </p:txBody>
      </p:sp>
      <p:pic>
        <p:nvPicPr>
          <p:cNvPr id="11" name="Graphic 10" descr="Thought with solid fill">
            <a:extLst>
              <a:ext uri="{FF2B5EF4-FFF2-40B4-BE49-F238E27FC236}">
                <a16:creationId xmlns:a16="http://schemas.microsoft.com/office/drawing/2014/main" id="{87FA56E6-DF05-55C9-7EAD-33204B53E05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82464" y="3200401"/>
            <a:ext cx="3818237" cy="3818237"/>
          </a:xfrm>
          <a:prstGeom prst="rect">
            <a:avLst/>
          </a:prstGeom>
        </p:spPr>
      </p:pic>
    </p:spTree>
    <p:extLst>
      <p:ext uri="{BB962C8B-B14F-4D97-AF65-F5344CB8AC3E}">
        <p14:creationId xmlns:p14="http://schemas.microsoft.com/office/powerpoint/2010/main" val="3346862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6F9C7-DF7C-64E1-F799-C59865F8CE38}"/>
              </a:ext>
            </a:extLst>
          </p:cNvPr>
          <p:cNvSpPr>
            <a:spLocks noGrp="1"/>
          </p:cNvSpPr>
          <p:nvPr>
            <p:ph type="title"/>
          </p:nvPr>
        </p:nvSpPr>
        <p:spPr/>
        <p:txBody>
          <a:bodyPr/>
          <a:lstStyle/>
          <a:p>
            <a:r>
              <a:rPr lang="en-US" dirty="0"/>
              <a:t>10 Minutes Later</a:t>
            </a:r>
          </a:p>
        </p:txBody>
      </p:sp>
      <p:sp>
        <p:nvSpPr>
          <p:cNvPr id="3" name="Content Placeholder 2">
            <a:extLst>
              <a:ext uri="{FF2B5EF4-FFF2-40B4-BE49-F238E27FC236}">
                <a16:creationId xmlns:a16="http://schemas.microsoft.com/office/drawing/2014/main" id="{D6F0AA50-F238-B648-7B79-A72E70BA91BC}"/>
              </a:ext>
            </a:extLst>
          </p:cNvPr>
          <p:cNvSpPr>
            <a:spLocks noGrp="1"/>
          </p:cNvSpPr>
          <p:nvPr>
            <p:ph sz="half" idx="1"/>
          </p:nvPr>
        </p:nvSpPr>
        <p:spPr>
          <a:xfrm>
            <a:off x="609600" y="1496291"/>
            <a:ext cx="5181600" cy="5073842"/>
          </a:xfrm>
        </p:spPr>
        <p:txBody>
          <a:bodyPr>
            <a:normAutofit/>
          </a:bodyPr>
          <a:lstStyle/>
          <a:p>
            <a:r>
              <a:rPr lang="en-US" sz="3200" dirty="0"/>
              <a:t>You are called to the patient’s room; he is more agitated and more  aggressive</a:t>
            </a:r>
          </a:p>
          <a:p>
            <a:r>
              <a:rPr lang="en-US" sz="3200" dirty="0"/>
              <a:t>You attempt to talk with the patient, but he is not interacting; he is visibly more agitated, with shaky and clenched fists</a:t>
            </a:r>
          </a:p>
          <a:p>
            <a:endParaRPr lang="en-US" sz="3200" dirty="0"/>
          </a:p>
        </p:txBody>
      </p:sp>
      <p:sp>
        <p:nvSpPr>
          <p:cNvPr id="4" name="Content Placeholder 3">
            <a:extLst>
              <a:ext uri="{FF2B5EF4-FFF2-40B4-BE49-F238E27FC236}">
                <a16:creationId xmlns:a16="http://schemas.microsoft.com/office/drawing/2014/main" id="{D58296C5-47F8-14C4-88D0-7D1ED61A61C2}"/>
              </a:ext>
            </a:extLst>
          </p:cNvPr>
          <p:cNvSpPr>
            <a:spLocks noGrp="1"/>
          </p:cNvSpPr>
          <p:nvPr>
            <p:ph sz="half" idx="2"/>
          </p:nvPr>
        </p:nvSpPr>
        <p:spPr>
          <a:xfrm>
            <a:off x="6777451" y="2155109"/>
            <a:ext cx="3982995" cy="2547781"/>
          </a:xfrm>
          <a:prstGeom prst="wedgeEllipseCallout">
            <a:avLst/>
          </a:prstGeom>
        </p:spPr>
        <p:style>
          <a:lnRef idx="1">
            <a:schemeClr val="accent2"/>
          </a:lnRef>
          <a:fillRef idx="3">
            <a:schemeClr val="accent2"/>
          </a:fillRef>
          <a:effectRef idx="2">
            <a:schemeClr val="accent2"/>
          </a:effectRef>
          <a:fontRef idx="minor">
            <a:schemeClr val="lt1"/>
          </a:fontRef>
        </p:style>
        <p:txBody>
          <a:bodyPr tIns="640080" bIns="182880">
            <a:normAutofit/>
          </a:bodyPr>
          <a:lstStyle/>
          <a:p>
            <a:pPr marL="0" indent="0" algn="ctr">
              <a:buNone/>
            </a:pPr>
            <a:r>
              <a:rPr lang="en-US" sz="3200" b="1" dirty="0">
                <a:solidFill>
                  <a:schemeClr val="bg2"/>
                </a:solidFill>
              </a:rPr>
              <a:t>Now what?</a:t>
            </a:r>
          </a:p>
        </p:txBody>
      </p:sp>
    </p:spTree>
    <p:extLst>
      <p:ext uri="{BB962C8B-B14F-4D97-AF65-F5344CB8AC3E}">
        <p14:creationId xmlns:p14="http://schemas.microsoft.com/office/powerpoint/2010/main" val="1011266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95B1780A-3DD4-CE40-2754-5CAF8552C685}"/>
              </a:ext>
            </a:extLst>
          </p:cNvPr>
          <p:cNvSpPr>
            <a:spLocks noGrp="1"/>
          </p:cNvSpPr>
          <p:nvPr>
            <p:ph type="ftr" sz="quarter" idx="3"/>
          </p:nvPr>
        </p:nvSpPr>
        <p:spPr/>
        <p:txBody>
          <a:bodyPr/>
          <a:lstStyle/>
          <a:p>
            <a:r>
              <a:rPr lang="en-US" dirty="0"/>
              <a:t>IM, intramuscular; SL, sublingual.</a:t>
            </a:r>
          </a:p>
        </p:txBody>
      </p:sp>
      <p:sp>
        <p:nvSpPr>
          <p:cNvPr id="2" name="Title 1">
            <a:extLst>
              <a:ext uri="{FF2B5EF4-FFF2-40B4-BE49-F238E27FC236}">
                <a16:creationId xmlns:a16="http://schemas.microsoft.com/office/drawing/2014/main" id="{8DFE10AE-0D48-C45E-D8B4-E352F385DCB8}"/>
              </a:ext>
            </a:extLst>
          </p:cNvPr>
          <p:cNvSpPr>
            <a:spLocks noGrp="1"/>
          </p:cNvSpPr>
          <p:nvPr>
            <p:ph type="title"/>
          </p:nvPr>
        </p:nvSpPr>
        <p:spPr/>
        <p:txBody>
          <a:bodyPr/>
          <a:lstStyle/>
          <a:p>
            <a:r>
              <a:rPr lang="en-US" dirty="0"/>
              <a:t>Pharmacologic Options</a:t>
            </a:r>
          </a:p>
        </p:txBody>
      </p:sp>
      <p:grpSp>
        <p:nvGrpSpPr>
          <p:cNvPr id="6" name="Group 5">
            <a:extLst>
              <a:ext uri="{FF2B5EF4-FFF2-40B4-BE49-F238E27FC236}">
                <a16:creationId xmlns:a16="http://schemas.microsoft.com/office/drawing/2014/main" id="{521484F0-E1F5-9D7D-B25A-AEEB242D86F7}"/>
              </a:ext>
            </a:extLst>
          </p:cNvPr>
          <p:cNvGrpSpPr/>
          <p:nvPr/>
        </p:nvGrpSpPr>
        <p:grpSpPr>
          <a:xfrm>
            <a:off x="1165653" y="1631092"/>
            <a:ext cx="9860694" cy="4049781"/>
            <a:chOff x="1721706" y="1241265"/>
            <a:chExt cx="8748586" cy="5415792"/>
          </a:xfrm>
        </p:grpSpPr>
        <p:sp>
          <p:nvSpPr>
            <p:cNvPr id="8" name="Freeform 7">
              <a:extLst>
                <a:ext uri="{FF2B5EF4-FFF2-40B4-BE49-F238E27FC236}">
                  <a16:creationId xmlns:a16="http://schemas.microsoft.com/office/drawing/2014/main" id="{A613F002-D8AB-F996-884C-E17B82619FFD}"/>
                </a:ext>
              </a:extLst>
            </p:cNvPr>
            <p:cNvSpPr/>
            <p:nvPr/>
          </p:nvSpPr>
          <p:spPr>
            <a:xfrm>
              <a:off x="1721706" y="1241265"/>
              <a:ext cx="4165993" cy="2499596"/>
            </a:xfrm>
            <a:custGeom>
              <a:avLst/>
              <a:gdLst>
                <a:gd name="connsiteX0" fmla="*/ 0 w 4165993"/>
                <a:gd name="connsiteY0" fmla="*/ 0 h 2499596"/>
                <a:gd name="connsiteX1" fmla="*/ 4165993 w 4165993"/>
                <a:gd name="connsiteY1" fmla="*/ 0 h 2499596"/>
                <a:gd name="connsiteX2" fmla="*/ 4165993 w 4165993"/>
                <a:gd name="connsiteY2" fmla="*/ 2499596 h 2499596"/>
                <a:gd name="connsiteX3" fmla="*/ 0 w 4165993"/>
                <a:gd name="connsiteY3" fmla="*/ 2499596 h 2499596"/>
                <a:gd name="connsiteX4" fmla="*/ 0 w 4165993"/>
                <a:gd name="connsiteY4" fmla="*/ 0 h 249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5993" h="2499596">
                  <a:moveTo>
                    <a:pt x="0" y="0"/>
                  </a:moveTo>
                  <a:lnTo>
                    <a:pt x="4165993" y="0"/>
                  </a:lnTo>
                  <a:lnTo>
                    <a:pt x="4165993" y="2499596"/>
                  </a:lnTo>
                  <a:lnTo>
                    <a:pt x="0" y="2499596"/>
                  </a:lnTo>
                  <a:lnTo>
                    <a:pt x="0" y="0"/>
                  </a:lnTo>
                  <a:close/>
                </a:path>
              </a:pathLst>
            </a:custGeom>
            <a:solidFill>
              <a:schemeClr val="accent1"/>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Haloperidol/lorazepam IM</a:t>
              </a:r>
              <a:endParaRPr lang="en-US" sz="2400" b="1" kern="1200" dirty="0"/>
            </a:p>
          </p:txBody>
        </p:sp>
        <p:sp>
          <p:nvSpPr>
            <p:cNvPr id="9" name="Freeform 8">
              <a:extLst>
                <a:ext uri="{FF2B5EF4-FFF2-40B4-BE49-F238E27FC236}">
                  <a16:creationId xmlns:a16="http://schemas.microsoft.com/office/drawing/2014/main" id="{4275043F-F485-47C9-38E8-CE19083700C0}"/>
                </a:ext>
              </a:extLst>
            </p:cNvPr>
            <p:cNvSpPr/>
            <p:nvPr/>
          </p:nvSpPr>
          <p:spPr>
            <a:xfrm>
              <a:off x="6304299" y="1241265"/>
              <a:ext cx="4165993" cy="2499596"/>
            </a:xfrm>
            <a:custGeom>
              <a:avLst/>
              <a:gdLst>
                <a:gd name="connsiteX0" fmla="*/ 0 w 4165993"/>
                <a:gd name="connsiteY0" fmla="*/ 0 h 2499596"/>
                <a:gd name="connsiteX1" fmla="*/ 4165993 w 4165993"/>
                <a:gd name="connsiteY1" fmla="*/ 0 h 2499596"/>
                <a:gd name="connsiteX2" fmla="*/ 4165993 w 4165993"/>
                <a:gd name="connsiteY2" fmla="*/ 2499596 h 2499596"/>
                <a:gd name="connsiteX3" fmla="*/ 0 w 4165993"/>
                <a:gd name="connsiteY3" fmla="*/ 2499596 h 2499596"/>
                <a:gd name="connsiteX4" fmla="*/ 0 w 4165993"/>
                <a:gd name="connsiteY4" fmla="*/ 0 h 249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5993" h="2499596">
                  <a:moveTo>
                    <a:pt x="0" y="0"/>
                  </a:moveTo>
                  <a:lnTo>
                    <a:pt x="4165993" y="0"/>
                  </a:lnTo>
                  <a:lnTo>
                    <a:pt x="4165993" y="2499596"/>
                  </a:lnTo>
                  <a:lnTo>
                    <a:pt x="0" y="2499596"/>
                  </a:lnTo>
                  <a:lnTo>
                    <a:pt x="0" y="0"/>
                  </a:lnTo>
                  <a:close/>
                </a:path>
              </a:pathLst>
            </a:custGeom>
            <a:solidFill>
              <a:schemeClr val="accent6"/>
            </a:solid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bg1"/>
                  </a:solidFill>
                </a:rPr>
                <a:t>Olanzapine/midazolam IM</a:t>
              </a:r>
            </a:p>
          </p:txBody>
        </p:sp>
        <p:sp>
          <p:nvSpPr>
            <p:cNvPr id="10" name="Freeform 9">
              <a:extLst>
                <a:ext uri="{FF2B5EF4-FFF2-40B4-BE49-F238E27FC236}">
                  <a16:creationId xmlns:a16="http://schemas.microsoft.com/office/drawing/2014/main" id="{E6A6021C-BA7E-AAD3-DC02-A0DC815DB6ED}"/>
                </a:ext>
              </a:extLst>
            </p:cNvPr>
            <p:cNvSpPr/>
            <p:nvPr/>
          </p:nvSpPr>
          <p:spPr>
            <a:xfrm>
              <a:off x="1721706" y="4157461"/>
              <a:ext cx="4165993" cy="2499596"/>
            </a:xfrm>
            <a:custGeom>
              <a:avLst/>
              <a:gdLst>
                <a:gd name="connsiteX0" fmla="*/ 0 w 4165993"/>
                <a:gd name="connsiteY0" fmla="*/ 0 h 2499596"/>
                <a:gd name="connsiteX1" fmla="*/ 4165993 w 4165993"/>
                <a:gd name="connsiteY1" fmla="*/ 0 h 2499596"/>
                <a:gd name="connsiteX2" fmla="*/ 4165993 w 4165993"/>
                <a:gd name="connsiteY2" fmla="*/ 2499596 h 2499596"/>
                <a:gd name="connsiteX3" fmla="*/ 0 w 4165993"/>
                <a:gd name="connsiteY3" fmla="*/ 2499596 h 2499596"/>
                <a:gd name="connsiteX4" fmla="*/ 0 w 4165993"/>
                <a:gd name="connsiteY4" fmla="*/ 0 h 249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5993" h="2499596">
                  <a:moveTo>
                    <a:pt x="0" y="0"/>
                  </a:moveTo>
                  <a:lnTo>
                    <a:pt x="4165993" y="0"/>
                  </a:lnTo>
                  <a:lnTo>
                    <a:pt x="4165993" y="2499596"/>
                  </a:lnTo>
                  <a:lnTo>
                    <a:pt x="0" y="2499596"/>
                  </a:lnTo>
                  <a:lnTo>
                    <a:pt x="0" y="0"/>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Dexmedetomidine SL</a:t>
              </a:r>
              <a:endParaRPr lang="en-US" sz="2400" b="1" kern="1200" dirty="0"/>
            </a:p>
          </p:txBody>
        </p:sp>
        <p:sp>
          <p:nvSpPr>
            <p:cNvPr id="11" name="Freeform 10">
              <a:extLst>
                <a:ext uri="{FF2B5EF4-FFF2-40B4-BE49-F238E27FC236}">
                  <a16:creationId xmlns:a16="http://schemas.microsoft.com/office/drawing/2014/main" id="{22720DB9-202E-48F6-825A-62AF97F7465A}"/>
                </a:ext>
              </a:extLst>
            </p:cNvPr>
            <p:cNvSpPr/>
            <p:nvPr/>
          </p:nvSpPr>
          <p:spPr>
            <a:xfrm>
              <a:off x="6304299" y="4157461"/>
              <a:ext cx="4165993" cy="2499596"/>
            </a:xfrm>
            <a:custGeom>
              <a:avLst/>
              <a:gdLst>
                <a:gd name="connsiteX0" fmla="*/ 0 w 4165993"/>
                <a:gd name="connsiteY0" fmla="*/ 0 h 2499596"/>
                <a:gd name="connsiteX1" fmla="*/ 4165993 w 4165993"/>
                <a:gd name="connsiteY1" fmla="*/ 0 h 2499596"/>
                <a:gd name="connsiteX2" fmla="*/ 4165993 w 4165993"/>
                <a:gd name="connsiteY2" fmla="*/ 2499596 h 2499596"/>
                <a:gd name="connsiteX3" fmla="*/ 0 w 4165993"/>
                <a:gd name="connsiteY3" fmla="*/ 2499596 h 2499596"/>
                <a:gd name="connsiteX4" fmla="*/ 0 w 4165993"/>
                <a:gd name="connsiteY4" fmla="*/ 0 h 249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5993" h="2499596">
                  <a:moveTo>
                    <a:pt x="0" y="0"/>
                  </a:moveTo>
                  <a:lnTo>
                    <a:pt x="4165993" y="0"/>
                  </a:lnTo>
                  <a:lnTo>
                    <a:pt x="4165993" y="2499596"/>
                  </a:lnTo>
                  <a:lnTo>
                    <a:pt x="0" y="2499596"/>
                  </a:lnTo>
                  <a:lnTo>
                    <a:pt x="0" y="0"/>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Or something else?</a:t>
              </a:r>
              <a:endParaRPr lang="en-US" sz="2400" b="1" kern="1200" dirty="0"/>
            </a:p>
          </p:txBody>
        </p:sp>
      </p:grpSp>
    </p:spTree>
    <p:extLst>
      <p:ext uri="{BB962C8B-B14F-4D97-AF65-F5344CB8AC3E}">
        <p14:creationId xmlns:p14="http://schemas.microsoft.com/office/powerpoint/2010/main" val="280683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AABA8-D6AE-C3D4-1902-D1D184E56CD7}"/>
              </a:ext>
            </a:extLst>
          </p:cNvPr>
          <p:cNvSpPr>
            <a:spLocks noGrp="1"/>
          </p:cNvSpPr>
          <p:nvPr>
            <p:ph type="title"/>
          </p:nvPr>
        </p:nvSpPr>
        <p:spPr/>
        <p:txBody>
          <a:bodyPr/>
          <a:lstStyle/>
          <a:p>
            <a:r>
              <a:rPr lang="en-US" dirty="0"/>
              <a:t>The Plan</a:t>
            </a:r>
          </a:p>
        </p:txBody>
      </p:sp>
      <p:grpSp>
        <p:nvGrpSpPr>
          <p:cNvPr id="24" name="Group 23">
            <a:extLst>
              <a:ext uri="{FF2B5EF4-FFF2-40B4-BE49-F238E27FC236}">
                <a16:creationId xmlns:a16="http://schemas.microsoft.com/office/drawing/2014/main" id="{4251C490-35E6-ED08-0AB1-069ECA721C1C}"/>
              </a:ext>
            </a:extLst>
          </p:cNvPr>
          <p:cNvGrpSpPr/>
          <p:nvPr/>
        </p:nvGrpSpPr>
        <p:grpSpPr>
          <a:xfrm>
            <a:off x="838200" y="1323298"/>
            <a:ext cx="10604153" cy="2796612"/>
            <a:chOff x="609600" y="2075738"/>
            <a:chExt cx="5393054" cy="4779165"/>
          </a:xfrm>
        </p:grpSpPr>
        <p:sp>
          <p:nvSpPr>
            <p:cNvPr id="11" name="Rounded Rectangle 10">
              <a:extLst>
                <a:ext uri="{FF2B5EF4-FFF2-40B4-BE49-F238E27FC236}">
                  <a16:creationId xmlns:a16="http://schemas.microsoft.com/office/drawing/2014/main" id="{7A6BAAF0-2FEC-15CD-E6F1-CA34167CEAB5}"/>
                </a:ext>
              </a:extLst>
            </p:cNvPr>
            <p:cNvSpPr/>
            <p:nvPr/>
          </p:nvSpPr>
          <p:spPr>
            <a:xfrm>
              <a:off x="609600" y="2075738"/>
              <a:ext cx="1419225" cy="3526812"/>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75478" tIns="75478" rIns="75478" bIns="75478" numCol="1" spcCol="1270" anchor="ctr" anchorCtr="0">
              <a:noAutofit/>
            </a:bodyPr>
            <a:lstStyle/>
            <a:p>
              <a:pPr marL="0" lvl="0" indent="0" algn="ctr" defTabSz="533400">
                <a:spcBef>
                  <a:spcPct val="0"/>
                </a:spcBef>
                <a:spcAft>
                  <a:spcPct val="35000"/>
                </a:spcAft>
                <a:buNone/>
              </a:pPr>
              <a:r>
                <a:rPr lang="en-US" sz="2400" kern="1200" dirty="0"/>
                <a:t>Haloperidol 5mg &amp; lorazepam 2mg IM</a:t>
              </a:r>
            </a:p>
          </p:txBody>
        </p:sp>
        <p:sp>
          <p:nvSpPr>
            <p:cNvPr id="12" name="Freeform 11">
              <a:extLst>
                <a:ext uri="{FF2B5EF4-FFF2-40B4-BE49-F238E27FC236}">
                  <a16:creationId xmlns:a16="http://schemas.microsoft.com/office/drawing/2014/main" id="{C6060AB1-EFDD-6652-7254-2388A03939E8}"/>
                </a:ext>
              </a:extLst>
            </p:cNvPr>
            <p:cNvSpPr/>
            <p:nvPr/>
          </p:nvSpPr>
          <p:spPr>
            <a:xfrm>
              <a:off x="2170746" y="3488901"/>
              <a:ext cx="300876" cy="700486"/>
            </a:xfrm>
            <a:custGeom>
              <a:avLst/>
              <a:gdLst>
                <a:gd name="connsiteX0" fmla="*/ 0 w 215392"/>
                <a:gd name="connsiteY0" fmla="*/ 50394 h 251968"/>
                <a:gd name="connsiteX1" fmla="*/ 107696 w 215392"/>
                <a:gd name="connsiteY1" fmla="*/ 50394 h 251968"/>
                <a:gd name="connsiteX2" fmla="*/ 107696 w 215392"/>
                <a:gd name="connsiteY2" fmla="*/ 0 h 251968"/>
                <a:gd name="connsiteX3" fmla="*/ 215392 w 215392"/>
                <a:gd name="connsiteY3" fmla="*/ 125984 h 251968"/>
                <a:gd name="connsiteX4" fmla="*/ 107696 w 215392"/>
                <a:gd name="connsiteY4" fmla="*/ 251968 h 251968"/>
                <a:gd name="connsiteX5" fmla="*/ 107696 w 215392"/>
                <a:gd name="connsiteY5" fmla="*/ 201574 h 251968"/>
                <a:gd name="connsiteX6" fmla="*/ 0 w 215392"/>
                <a:gd name="connsiteY6" fmla="*/ 201574 h 251968"/>
                <a:gd name="connsiteX7" fmla="*/ 0 w 215392"/>
                <a:gd name="connsiteY7" fmla="*/ 50394 h 25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392" h="251968">
                  <a:moveTo>
                    <a:pt x="0" y="50394"/>
                  </a:moveTo>
                  <a:lnTo>
                    <a:pt x="107696" y="50394"/>
                  </a:lnTo>
                  <a:lnTo>
                    <a:pt x="107696" y="0"/>
                  </a:lnTo>
                  <a:lnTo>
                    <a:pt x="215392" y="125984"/>
                  </a:lnTo>
                  <a:lnTo>
                    <a:pt x="107696" y="251968"/>
                  </a:lnTo>
                  <a:lnTo>
                    <a:pt x="107696" y="201574"/>
                  </a:lnTo>
                  <a:lnTo>
                    <a:pt x="0" y="201574"/>
                  </a:lnTo>
                  <a:lnTo>
                    <a:pt x="0" y="50394"/>
                  </a:lnTo>
                  <a:close/>
                </a:path>
              </a:pathLst>
            </a:custGeom>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50394" rIns="64618" bIns="50394" numCol="1" spcCol="1270" anchor="ctr" anchorCtr="0">
              <a:noAutofit/>
            </a:bodyPr>
            <a:lstStyle/>
            <a:p>
              <a:pPr marL="0" lvl="0" indent="0" algn="ctr" defTabSz="444500">
                <a:spcBef>
                  <a:spcPct val="0"/>
                </a:spcBef>
                <a:spcAft>
                  <a:spcPct val="35000"/>
                </a:spcAft>
                <a:buNone/>
              </a:pPr>
              <a:endParaRPr lang="en-US" sz="1600" kern="1200"/>
            </a:p>
          </p:txBody>
        </p:sp>
        <p:sp>
          <p:nvSpPr>
            <p:cNvPr id="13" name="Rounded Rectangle 12">
              <a:extLst>
                <a:ext uri="{FF2B5EF4-FFF2-40B4-BE49-F238E27FC236}">
                  <a16:creationId xmlns:a16="http://schemas.microsoft.com/office/drawing/2014/main" id="{658D66BC-8086-60AB-B182-C75E4B0331D8}"/>
                </a:ext>
              </a:extLst>
            </p:cNvPr>
            <p:cNvSpPr/>
            <p:nvPr/>
          </p:nvSpPr>
          <p:spPr>
            <a:xfrm>
              <a:off x="2596514" y="2075738"/>
              <a:ext cx="1419225" cy="3526812"/>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75478" tIns="75478" rIns="75478" bIns="75478" numCol="1" spcCol="1270" anchor="ctr" anchorCtr="0">
              <a:noAutofit/>
            </a:bodyPr>
            <a:lstStyle/>
            <a:p>
              <a:pPr marL="0" lvl="0" indent="0" algn="ctr" defTabSz="533400">
                <a:spcBef>
                  <a:spcPct val="0"/>
                </a:spcBef>
                <a:spcAft>
                  <a:spcPct val="35000"/>
                </a:spcAft>
                <a:buNone/>
              </a:pPr>
              <a:r>
                <a:rPr lang="en-US" sz="2400" kern="1200">
                  <a:solidFill>
                    <a:schemeClr val="tx1"/>
                  </a:solidFill>
                </a:rPr>
                <a:t>Secure patient and administer medications</a:t>
              </a:r>
              <a:endParaRPr lang="en-US" sz="2400" kern="1200" dirty="0">
                <a:solidFill>
                  <a:schemeClr val="tx1"/>
                </a:solidFill>
              </a:endParaRPr>
            </a:p>
          </p:txBody>
        </p:sp>
        <p:sp>
          <p:nvSpPr>
            <p:cNvPr id="14" name="Freeform 13">
              <a:extLst>
                <a:ext uri="{FF2B5EF4-FFF2-40B4-BE49-F238E27FC236}">
                  <a16:creationId xmlns:a16="http://schemas.microsoft.com/office/drawing/2014/main" id="{262C718A-6B52-65EC-2900-79D6EEB184F9}"/>
                </a:ext>
              </a:extLst>
            </p:cNvPr>
            <p:cNvSpPr/>
            <p:nvPr/>
          </p:nvSpPr>
          <p:spPr>
            <a:xfrm>
              <a:off x="4157661" y="3488901"/>
              <a:ext cx="300876" cy="700486"/>
            </a:xfrm>
            <a:custGeom>
              <a:avLst/>
              <a:gdLst>
                <a:gd name="connsiteX0" fmla="*/ 0 w 215392"/>
                <a:gd name="connsiteY0" fmla="*/ 50394 h 251968"/>
                <a:gd name="connsiteX1" fmla="*/ 107696 w 215392"/>
                <a:gd name="connsiteY1" fmla="*/ 50394 h 251968"/>
                <a:gd name="connsiteX2" fmla="*/ 107696 w 215392"/>
                <a:gd name="connsiteY2" fmla="*/ 0 h 251968"/>
                <a:gd name="connsiteX3" fmla="*/ 215392 w 215392"/>
                <a:gd name="connsiteY3" fmla="*/ 125984 h 251968"/>
                <a:gd name="connsiteX4" fmla="*/ 107696 w 215392"/>
                <a:gd name="connsiteY4" fmla="*/ 251968 h 251968"/>
                <a:gd name="connsiteX5" fmla="*/ 107696 w 215392"/>
                <a:gd name="connsiteY5" fmla="*/ 201574 h 251968"/>
                <a:gd name="connsiteX6" fmla="*/ 0 w 215392"/>
                <a:gd name="connsiteY6" fmla="*/ 201574 h 251968"/>
                <a:gd name="connsiteX7" fmla="*/ 0 w 215392"/>
                <a:gd name="connsiteY7" fmla="*/ 50394 h 25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392" h="251968">
                  <a:moveTo>
                    <a:pt x="0" y="50394"/>
                  </a:moveTo>
                  <a:lnTo>
                    <a:pt x="107696" y="50394"/>
                  </a:lnTo>
                  <a:lnTo>
                    <a:pt x="107696" y="0"/>
                  </a:lnTo>
                  <a:lnTo>
                    <a:pt x="215392" y="125984"/>
                  </a:lnTo>
                  <a:lnTo>
                    <a:pt x="107696" y="251968"/>
                  </a:lnTo>
                  <a:lnTo>
                    <a:pt x="107696" y="201574"/>
                  </a:lnTo>
                  <a:lnTo>
                    <a:pt x="0" y="201574"/>
                  </a:lnTo>
                  <a:lnTo>
                    <a:pt x="0" y="50394"/>
                  </a:lnTo>
                  <a:close/>
                </a:path>
              </a:pathLst>
            </a:custGeom>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0" tIns="50394" rIns="64618" bIns="50394" numCol="1" spcCol="1270" anchor="ctr" anchorCtr="0">
              <a:noAutofit/>
            </a:bodyPr>
            <a:lstStyle/>
            <a:p>
              <a:pPr marL="0" lvl="0" indent="0" algn="ctr" defTabSz="444500">
                <a:spcBef>
                  <a:spcPct val="0"/>
                </a:spcBef>
                <a:spcAft>
                  <a:spcPct val="35000"/>
                </a:spcAft>
                <a:buNone/>
              </a:pPr>
              <a:endParaRPr lang="en-US" sz="1600" kern="1200"/>
            </a:p>
          </p:txBody>
        </p:sp>
        <p:sp>
          <p:nvSpPr>
            <p:cNvPr id="15" name="Rounded Rectangle 14">
              <a:extLst>
                <a:ext uri="{FF2B5EF4-FFF2-40B4-BE49-F238E27FC236}">
                  <a16:creationId xmlns:a16="http://schemas.microsoft.com/office/drawing/2014/main" id="{044378A6-E0C7-43A2-4240-F18C3144FE13}"/>
                </a:ext>
              </a:extLst>
            </p:cNvPr>
            <p:cNvSpPr/>
            <p:nvPr/>
          </p:nvSpPr>
          <p:spPr>
            <a:xfrm>
              <a:off x="4583429" y="2075738"/>
              <a:ext cx="1419225" cy="3526812"/>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75478" tIns="75478" rIns="75478" bIns="75478" numCol="1" spcCol="1270" anchor="ctr" anchorCtr="0">
              <a:noAutofit/>
            </a:bodyPr>
            <a:lstStyle/>
            <a:p>
              <a:pPr marL="0" lvl="0" indent="0" algn="ctr" defTabSz="533400">
                <a:spcBef>
                  <a:spcPct val="0"/>
                </a:spcBef>
                <a:spcAft>
                  <a:spcPct val="35000"/>
                </a:spcAft>
                <a:buNone/>
              </a:pPr>
              <a:r>
                <a:rPr lang="en-US" sz="2400" kern="1200"/>
                <a:t>Wait</a:t>
              </a:r>
              <a:endParaRPr lang="en-US" sz="2400" kern="1200" dirty="0"/>
            </a:p>
          </p:txBody>
        </p:sp>
        <p:sp>
          <p:nvSpPr>
            <p:cNvPr id="16" name="Freeform 15">
              <a:extLst>
                <a:ext uri="{FF2B5EF4-FFF2-40B4-BE49-F238E27FC236}">
                  <a16:creationId xmlns:a16="http://schemas.microsoft.com/office/drawing/2014/main" id="{5C76CA69-B5FE-E4C8-63F7-BF2253EA7477}"/>
                </a:ext>
              </a:extLst>
            </p:cNvPr>
            <p:cNvSpPr/>
            <p:nvPr/>
          </p:nvSpPr>
          <p:spPr>
            <a:xfrm rot="5400000">
              <a:off x="4804582" y="6245176"/>
              <a:ext cx="1010987" cy="208468"/>
            </a:xfrm>
            <a:custGeom>
              <a:avLst/>
              <a:gdLst>
                <a:gd name="connsiteX0" fmla="*/ 0 w 215391"/>
                <a:gd name="connsiteY0" fmla="*/ 50394 h 251968"/>
                <a:gd name="connsiteX1" fmla="*/ 107696 w 215391"/>
                <a:gd name="connsiteY1" fmla="*/ 50394 h 251968"/>
                <a:gd name="connsiteX2" fmla="*/ 107696 w 215391"/>
                <a:gd name="connsiteY2" fmla="*/ 0 h 251968"/>
                <a:gd name="connsiteX3" fmla="*/ 215391 w 215391"/>
                <a:gd name="connsiteY3" fmla="*/ 125984 h 251968"/>
                <a:gd name="connsiteX4" fmla="*/ 107696 w 215391"/>
                <a:gd name="connsiteY4" fmla="*/ 251968 h 251968"/>
                <a:gd name="connsiteX5" fmla="*/ 107696 w 215391"/>
                <a:gd name="connsiteY5" fmla="*/ 201574 h 251968"/>
                <a:gd name="connsiteX6" fmla="*/ 0 w 215391"/>
                <a:gd name="connsiteY6" fmla="*/ 201574 h 251968"/>
                <a:gd name="connsiteX7" fmla="*/ 0 w 215391"/>
                <a:gd name="connsiteY7" fmla="*/ 50394 h 25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391" h="251968">
                  <a:moveTo>
                    <a:pt x="0" y="50394"/>
                  </a:moveTo>
                  <a:lnTo>
                    <a:pt x="107696" y="50394"/>
                  </a:lnTo>
                  <a:lnTo>
                    <a:pt x="107696" y="0"/>
                  </a:lnTo>
                  <a:lnTo>
                    <a:pt x="215391" y="125984"/>
                  </a:lnTo>
                  <a:lnTo>
                    <a:pt x="107696" y="251968"/>
                  </a:lnTo>
                  <a:lnTo>
                    <a:pt x="107696" y="201574"/>
                  </a:lnTo>
                  <a:lnTo>
                    <a:pt x="0" y="201574"/>
                  </a:lnTo>
                  <a:lnTo>
                    <a:pt x="0" y="50394"/>
                  </a:lnTo>
                  <a:close/>
                </a:path>
              </a:pathLst>
            </a:custGeom>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0" tIns="50394" rIns="64617" bIns="50394" numCol="1" spcCol="1270" anchor="ctr" anchorCtr="0">
              <a:noAutofit/>
            </a:bodyPr>
            <a:lstStyle/>
            <a:p>
              <a:pPr marL="0" lvl="0" indent="0" algn="ctr" defTabSz="444500">
                <a:spcBef>
                  <a:spcPct val="0"/>
                </a:spcBef>
                <a:spcAft>
                  <a:spcPct val="35000"/>
                </a:spcAft>
                <a:buNone/>
              </a:pPr>
              <a:endParaRPr lang="en-US" sz="1600" kern="1200"/>
            </a:p>
          </p:txBody>
        </p:sp>
      </p:grpSp>
      <p:grpSp>
        <p:nvGrpSpPr>
          <p:cNvPr id="25" name="Group 24">
            <a:extLst>
              <a:ext uri="{FF2B5EF4-FFF2-40B4-BE49-F238E27FC236}">
                <a16:creationId xmlns:a16="http://schemas.microsoft.com/office/drawing/2014/main" id="{E57555DF-1258-AB48-D601-0A7176C3B6A7}"/>
              </a:ext>
            </a:extLst>
          </p:cNvPr>
          <p:cNvGrpSpPr/>
          <p:nvPr/>
        </p:nvGrpSpPr>
        <p:grpSpPr>
          <a:xfrm>
            <a:off x="838200" y="4261151"/>
            <a:ext cx="10498122" cy="2063776"/>
            <a:chOff x="6641304" y="2075738"/>
            <a:chExt cx="5339129" cy="3526812"/>
          </a:xfrm>
        </p:grpSpPr>
        <p:sp>
          <p:nvSpPr>
            <p:cNvPr id="17" name="Rounded Rectangle 16">
              <a:extLst>
                <a:ext uri="{FF2B5EF4-FFF2-40B4-BE49-F238E27FC236}">
                  <a16:creationId xmlns:a16="http://schemas.microsoft.com/office/drawing/2014/main" id="{58214A97-A028-2D41-67F0-A5031A4B4258}"/>
                </a:ext>
              </a:extLst>
            </p:cNvPr>
            <p:cNvSpPr/>
            <p:nvPr/>
          </p:nvSpPr>
          <p:spPr>
            <a:xfrm>
              <a:off x="10561208" y="2075738"/>
              <a:ext cx="1419225" cy="3526812"/>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75478" tIns="75478" rIns="75478" bIns="75478" numCol="1" spcCol="1270" anchor="ctr" anchorCtr="0">
              <a:noAutofit/>
            </a:bodyPr>
            <a:lstStyle/>
            <a:p>
              <a:pPr marL="0" lvl="0" indent="0" algn="ctr" defTabSz="533400">
                <a:spcBef>
                  <a:spcPct val="0"/>
                </a:spcBef>
                <a:spcAft>
                  <a:spcPct val="35000"/>
                </a:spcAft>
                <a:buNone/>
              </a:pPr>
              <a:r>
                <a:rPr lang="en-US" sz="2400" kern="1200"/>
                <a:t>Patient becomes more calm </a:t>
              </a:r>
              <a:endParaRPr lang="en-US" sz="2400" kern="1200" dirty="0"/>
            </a:p>
          </p:txBody>
        </p:sp>
        <p:sp>
          <p:nvSpPr>
            <p:cNvPr id="18" name="Freeform 17">
              <a:extLst>
                <a:ext uri="{FF2B5EF4-FFF2-40B4-BE49-F238E27FC236}">
                  <a16:creationId xmlns:a16="http://schemas.microsoft.com/office/drawing/2014/main" id="{622E115D-C20C-E2B2-8322-7C88433FDBA5}"/>
                </a:ext>
              </a:extLst>
            </p:cNvPr>
            <p:cNvSpPr/>
            <p:nvPr/>
          </p:nvSpPr>
          <p:spPr>
            <a:xfrm rot="10800000">
              <a:off x="8131491" y="3488901"/>
              <a:ext cx="300876" cy="700487"/>
            </a:xfrm>
            <a:custGeom>
              <a:avLst/>
              <a:gdLst>
                <a:gd name="connsiteX0" fmla="*/ 0 w 215392"/>
                <a:gd name="connsiteY0" fmla="*/ 50394 h 251968"/>
                <a:gd name="connsiteX1" fmla="*/ 107696 w 215392"/>
                <a:gd name="connsiteY1" fmla="*/ 50394 h 251968"/>
                <a:gd name="connsiteX2" fmla="*/ 107696 w 215392"/>
                <a:gd name="connsiteY2" fmla="*/ 0 h 251968"/>
                <a:gd name="connsiteX3" fmla="*/ 215392 w 215392"/>
                <a:gd name="connsiteY3" fmla="*/ 125984 h 251968"/>
                <a:gd name="connsiteX4" fmla="*/ 107696 w 215392"/>
                <a:gd name="connsiteY4" fmla="*/ 251968 h 251968"/>
                <a:gd name="connsiteX5" fmla="*/ 107696 w 215392"/>
                <a:gd name="connsiteY5" fmla="*/ 201574 h 251968"/>
                <a:gd name="connsiteX6" fmla="*/ 0 w 215392"/>
                <a:gd name="connsiteY6" fmla="*/ 201574 h 251968"/>
                <a:gd name="connsiteX7" fmla="*/ 0 w 215392"/>
                <a:gd name="connsiteY7" fmla="*/ 50394 h 25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392" h="251968">
                  <a:moveTo>
                    <a:pt x="0" y="50394"/>
                  </a:moveTo>
                  <a:lnTo>
                    <a:pt x="107696" y="50394"/>
                  </a:lnTo>
                  <a:lnTo>
                    <a:pt x="107696" y="0"/>
                  </a:lnTo>
                  <a:lnTo>
                    <a:pt x="215392" y="125984"/>
                  </a:lnTo>
                  <a:lnTo>
                    <a:pt x="107696" y="251968"/>
                  </a:lnTo>
                  <a:lnTo>
                    <a:pt x="107696" y="201574"/>
                  </a:lnTo>
                  <a:lnTo>
                    <a:pt x="0" y="201574"/>
                  </a:lnTo>
                  <a:lnTo>
                    <a:pt x="0" y="50394"/>
                  </a:lnTo>
                  <a:close/>
                </a:path>
              </a:pathLst>
            </a:custGeom>
            <a:solidFill>
              <a:schemeClr val="accent6"/>
            </a:solidFill>
          </p:spPr>
          <p:style>
            <a:lnRef idx="0">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0" tIns="50394" rIns="64618" bIns="50394" numCol="1" spcCol="1270" anchor="ctr" anchorCtr="0">
              <a:noAutofit/>
            </a:bodyPr>
            <a:lstStyle/>
            <a:p>
              <a:pPr marL="0" lvl="0" indent="0" algn="ctr" defTabSz="444500">
                <a:spcBef>
                  <a:spcPct val="0"/>
                </a:spcBef>
                <a:spcAft>
                  <a:spcPct val="35000"/>
                </a:spcAft>
                <a:buNone/>
              </a:pPr>
              <a:endParaRPr lang="en-US" sz="1600" kern="1200"/>
            </a:p>
          </p:txBody>
        </p:sp>
        <p:sp>
          <p:nvSpPr>
            <p:cNvPr id="19" name="Rounded Rectangle 18">
              <a:extLst>
                <a:ext uri="{FF2B5EF4-FFF2-40B4-BE49-F238E27FC236}">
                  <a16:creationId xmlns:a16="http://schemas.microsoft.com/office/drawing/2014/main" id="{2C271A7C-7019-222B-842A-43692CF555A6}"/>
                </a:ext>
              </a:extLst>
            </p:cNvPr>
            <p:cNvSpPr/>
            <p:nvPr/>
          </p:nvSpPr>
          <p:spPr>
            <a:xfrm>
              <a:off x="8557259" y="2075738"/>
              <a:ext cx="1419225" cy="3526812"/>
            </a:xfrm>
            <a:prstGeom prst="roundRect">
              <a:avLst/>
            </a:prstGeom>
            <a:solidFill>
              <a:schemeClr val="accent5">
                <a:lumMod val="75000"/>
              </a:schemeClr>
            </a:solidFill>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75478" tIns="75478" rIns="75478" bIns="75478" numCol="1" spcCol="1270" anchor="ctr" anchorCtr="0">
              <a:noAutofit/>
            </a:bodyPr>
            <a:lstStyle/>
            <a:p>
              <a:pPr marL="0" lvl="0" indent="0" algn="ctr" defTabSz="533400">
                <a:spcBef>
                  <a:spcPct val="0"/>
                </a:spcBef>
                <a:spcAft>
                  <a:spcPct val="35000"/>
                </a:spcAft>
                <a:buNone/>
              </a:pPr>
              <a:r>
                <a:rPr lang="en-US" sz="2400" kern="1200" dirty="0">
                  <a:solidFill>
                    <a:schemeClr val="bg1"/>
                  </a:solidFill>
                </a:rPr>
                <a:t>Continue evaluation and work up</a:t>
              </a:r>
            </a:p>
          </p:txBody>
        </p:sp>
        <p:sp>
          <p:nvSpPr>
            <p:cNvPr id="20" name="Freeform 19">
              <a:extLst>
                <a:ext uri="{FF2B5EF4-FFF2-40B4-BE49-F238E27FC236}">
                  <a16:creationId xmlns:a16="http://schemas.microsoft.com/office/drawing/2014/main" id="{61616503-617C-5C0C-D227-51945A47B45F}"/>
                </a:ext>
              </a:extLst>
            </p:cNvPr>
            <p:cNvSpPr/>
            <p:nvPr/>
          </p:nvSpPr>
          <p:spPr>
            <a:xfrm rot="10800000">
              <a:off x="10118408" y="3488901"/>
              <a:ext cx="300876" cy="700487"/>
            </a:xfrm>
            <a:custGeom>
              <a:avLst/>
              <a:gdLst>
                <a:gd name="connsiteX0" fmla="*/ 0 w 215392"/>
                <a:gd name="connsiteY0" fmla="*/ 50394 h 251968"/>
                <a:gd name="connsiteX1" fmla="*/ 107696 w 215392"/>
                <a:gd name="connsiteY1" fmla="*/ 50394 h 251968"/>
                <a:gd name="connsiteX2" fmla="*/ 107696 w 215392"/>
                <a:gd name="connsiteY2" fmla="*/ 0 h 251968"/>
                <a:gd name="connsiteX3" fmla="*/ 215392 w 215392"/>
                <a:gd name="connsiteY3" fmla="*/ 125984 h 251968"/>
                <a:gd name="connsiteX4" fmla="*/ 107696 w 215392"/>
                <a:gd name="connsiteY4" fmla="*/ 251968 h 251968"/>
                <a:gd name="connsiteX5" fmla="*/ 107696 w 215392"/>
                <a:gd name="connsiteY5" fmla="*/ 201574 h 251968"/>
                <a:gd name="connsiteX6" fmla="*/ 0 w 215392"/>
                <a:gd name="connsiteY6" fmla="*/ 201574 h 251968"/>
                <a:gd name="connsiteX7" fmla="*/ 0 w 215392"/>
                <a:gd name="connsiteY7" fmla="*/ 50394 h 251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392" h="251968">
                  <a:moveTo>
                    <a:pt x="0" y="50394"/>
                  </a:moveTo>
                  <a:lnTo>
                    <a:pt x="107696" y="50394"/>
                  </a:lnTo>
                  <a:lnTo>
                    <a:pt x="107696" y="0"/>
                  </a:lnTo>
                  <a:lnTo>
                    <a:pt x="215392" y="125984"/>
                  </a:lnTo>
                  <a:lnTo>
                    <a:pt x="107696" y="251968"/>
                  </a:lnTo>
                  <a:lnTo>
                    <a:pt x="107696" y="201574"/>
                  </a:lnTo>
                  <a:lnTo>
                    <a:pt x="0" y="201574"/>
                  </a:lnTo>
                  <a:lnTo>
                    <a:pt x="0" y="50394"/>
                  </a:lnTo>
                  <a:close/>
                </a:path>
              </a:pathLst>
            </a:custGeom>
            <a:solidFill>
              <a:schemeClr val="accent5"/>
            </a:solidFill>
          </p:spPr>
          <p:style>
            <a:lnRef idx="0">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0" tIns="50394" rIns="64618" bIns="50394" numCol="1" spcCol="1270" anchor="ctr" anchorCtr="0">
              <a:noAutofit/>
            </a:bodyPr>
            <a:lstStyle/>
            <a:p>
              <a:pPr marL="0" lvl="0" indent="0" algn="ctr" defTabSz="444500">
                <a:spcBef>
                  <a:spcPct val="0"/>
                </a:spcBef>
                <a:spcAft>
                  <a:spcPct val="35000"/>
                </a:spcAft>
                <a:buNone/>
              </a:pPr>
              <a:endParaRPr lang="en-US" sz="1600" kern="1200"/>
            </a:p>
          </p:txBody>
        </p:sp>
        <p:sp>
          <p:nvSpPr>
            <p:cNvPr id="21" name="Rounded Rectangle 20">
              <a:extLst>
                <a:ext uri="{FF2B5EF4-FFF2-40B4-BE49-F238E27FC236}">
                  <a16:creationId xmlns:a16="http://schemas.microsoft.com/office/drawing/2014/main" id="{32D80179-9242-9742-5706-A4C462064A7F}"/>
                </a:ext>
              </a:extLst>
            </p:cNvPr>
            <p:cNvSpPr/>
            <p:nvPr/>
          </p:nvSpPr>
          <p:spPr>
            <a:xfrm>
              <a:off x="6641304" y="2075738"/>
              <a:ext cx="1419225" cy="3526812"/>
            </a:xfrm>
            <a:prstGeom prst="roundRect">
              <a:avLst/>
            </a:prstGeom>
            <a:solidFill>
              <a:schemeClr val="accent6"/>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75478" tIns="75478" rIns="75478" bIns="75478" numCol="1" spcCol="1270" anchor="ctr" anchorCtr="0">
              <a:noAutofit/>
            </a:bodyPr>
            <a:lstStyle/>
            <a:p>
              <a:pPr marL="0" lvl="0" indent="0" algn="ctr" defTabSz="533400">
                <a:spcBef>
                  <a:spcPct val="0"/>
                </a:spcBef>
                <a:spcAft>
                  <a:spcPct val="35000"/>
                </a:spcAft>
                <a:buNone/>
              </a:pPr>
              <a:r>
                <a:rPr lang="en-US" sz="2400" kern="1200" dirty="0"/>
                <a:t>Place patient on psych hold to await mental health evaluation</a:t>
              </a:r>
            </a:p>
          </p:txBody>
        </p:sp>
      </p:grpSp>
    </p:spTree>
    <p:extLst>
      <p:ext uri="{BB962C8B-B14F-4D97-AF65-F5344CB8AC3E}">
        <p14:creationId xmlns:p14="http://schemas.microsoft.com/office/powerpoint/2010/main" val="2089108015"/>
      </p:ext>
    </p:extLst>
  </p:cSld>
  <p:clrMapOvr>
    <a:masterClrMapping/>
  </p:clrMapOvr>
</p:sld>
</file>

<file path=ppt/theme/theme1.xml><?xml version="1.0" encoding="utf-8"?>
<a:theme xmlns:a="http://schemas.openxmlformats.org/drawingml/2006/main" name="OakGraphix_MedEd ON THE GO_Psychiatry Template_Theme1">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akGraphix_MedEd ON THE GO_Psychiatry Template_Theme1" id="{722CD718-30A3-4CB4-B6AF-7A90BF6AEDF4}" vid="{AC3C259C-3D90-4EFF-A8EC-F2C7B0198B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OakGraphix_MedEd ON THE GO_Psychiatry Template_Theme1</Template>
  <TotalTime>538</TotalTime>
  <Words>562</Words>
  <Application>Microsoft Macintosh PowerPoint</Application>
  <PresentationFormat>Widescreen</PresentationFormat>
  <Paragraphs>60</Paragraphs>
  <Slides>10</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OakGraphix_MedEd ON THE GO_Psychiatry Template_Theme1</vt:lpstr>
      <vt:lpstr>As Different as Day and Night</vt:lpstr>
      <vt:lpstr>Disclaimer</vt:lpstr>
      <vt:lpstr>Meet Jason Bradshaw</vt:lpstr>
      <vt:lpstr>Verbal Intervention</vt:lpstr>
      <vt:lpstr>Jason’s Story</vt:lpstr>
      <vt:lpstr>What Are You Thinking Now?</vt:lpstr>
      <vt:lpstr>10 Minutes Later</vt:lpstr>
      <vt:lpstr>Pharmacologic Options</vt:lpstr>
      <vt:lpstr>The Plan</vt:lpstr>
      <vt:lpstr>Disposition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Moriah Diethorn</cp:lastModifiedBy>
  <cp:revision>15</cp:revision>
  <dcterms:created xsi:type="dcterms:W3CDTF">2023-02-27T20:11:47Z</dcterms:created>
  <dcterms:modified xsi:type="dcterms:W3CDTF">2023-04-12T23:47:06Z</dcterms:modified>
  <cp:category/>
</cp:coreProperties>
</file>