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523" r:id="rId2"/>
    <p:sldId id="256" r:id="rId3"/>
    <p:sldId id="480" r:id="rId4"/>
    <p:sldId id="481" r:id="rId5"/>
    <p:sldId id="482" r:id="rId6"/>
    <p:sldId id="483" r:id="rId7"/>
    <p:sldId id="484" r:id="rId8"/>
    <p:sldId id="485" r:id="rId9"/>
    <p:sldId id="448" r:id="rId10"/>
    <p:sldId id="522" r:id="rId11"/>
    <p:sldId id="512" r:id="rId12"/>
    <p:sldId id="513" r:id="rId13"/>
    <p:sldId id="51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3450A3C-4AD8-14C3-BE8D-52870263434C}" name="Canan Schumann" initials="CS" userId="S::cschumann@ushealthconnect.com::d28afc93-6bf0-45d0-b3c3-1d5d563b5562" providerId="AD"/>
  <p188:author id="{F3E1953C-E598-CF27-2C59-E8F151A745D1}" name="Kevin Silveira" initials="KS" userId="b8f8a146050c0a76" providerId="Windows Live"/>
  <p188:author id="{769D7DEB-EC52-D9B9-B6A7-F8BA9CA8B894}" name="Michael Gooch" initials="MG" userId="0fba7a235d7fbe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8" autoAdjust="0"/>
    <p:restoredTop sz="94830" autoAdjust="0"/>
  </p:normalViewPr>
  <p:slideViewPr>
    <p:cSldViewPr snapToGrid="0">
      <p:cViewPr varScale="1">
        <p:scale>
          <a:sx n="117" d="100"/>
          <a:sy n="117" d="100"/>
        </p:scale>
        <p:origin x="82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FBCEE5-2E8D-437D-8B81-FC6EB039C9A5}" type="datetimeFigureOut">
              <a:rPr lang="en-US" smtClean="0"/>
              <a:t>4/12/23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D5EC46-9F5F-4E64-8351-54F42D705106}" type="slidenum">
              <a:rPr lang="en-US" smtClean="0"/>
              <a:t>‹#›</a:t>
            </a:fld>
            <a:endParaRPr lang="en-US" dirty="0"/>
          </a:p>
        </p:txBody>
      </p:sp>
    </p:spTree>
    <p:extLst>
      <p:ext uri="{BB962C8B-B14F-4D97-AF65-F5344CB8AC3E}">
        <p14:creationId xmlns:p14="http://schemas.microsoft.com/office/powerpoint/2010/main" val="2861210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2771735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5F4D6E-7D19-4B35-B603-C03C42169F10}" type="slidenum">
              <a:rPr lang="en-US" smtClean="0"/>
              <a:t>12</a:t>
            </a:fld>
            <a:endParaRPr lang="en-US" dirty="0"/>
          </a:p>
        </p:txBody>
      </p:sp>
    </p:spTree>
    <p:extLst>
      <p:ext uri="{BB962C8B-B14F-4D97-AF65-F5344CB8AC3E}">
        <p14:creationId xmlns:p14="http://schemas.microsoft.com/office/powerpoint/2010/main" val="20532790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5F4D6E-7D19-4B35-B603-C03C42169F10}" type="slidenum">
              <a:rPr lang="en-US" smtClean="0"/>
              <a:t>13</a:t>
            </a:fld>
            <a:endParaRPr lang="en-US" dirty="0"/>
          </a:p>
        </p:txBody>
      </p:sp>
    </p:spTree>
    <p:extLst>
      <p:ext uri="{BB962C8B-B14F-4D97-AF65-F5344CB8AC3E}">
        <p14:creationId xmlns:p14="http://schemas.microsoft.com/office/powerpoint/2010/main" val="1599147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1348155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1619908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6</a:t>
            </a:fld>
            <a:endParaRPr lang="en-US" dirty="0">
              <a:solidFill>
                <a:prstClr val="black"/>
              </a:solidFill>
            </a:endParaRPr>
          </a:p>
        </p:txBody>
      </p:sp>
    </p:spTree>
    <p:extLst>
      <p:ext uri="{BB962C8B-B14F-4D97-AF65-F5344CB8AC3E}">
        <p14:creationId xmlns:p14="http://schemas.microsoft.com/office/powerpoint/2010/main" val="1791991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696371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9321964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8164904-B0C9-4CA0-BEA0-D9FBC67B8EF3}"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1603764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5F4D6E-7D19-4B35-B603-C03C42169F10}" type="slidenum">
              <a:rPr lang="en-US" smtClean="0"/>
              <a:t>10</a:t>
            </a:fld>
            <a:endParaRPr lang="en-US" dirty="0"/>
          </a:p>
        </p:txBody>
      </p:sp>
    </p:spTree>
    <p:extLst>
      <p:ext uri="{BB962C8B-B14F-4D97-AF65-F5344CB8AC3E}">
        <p14:creationId xmlns:p14="http://schemas.microsoft.com/office/powerpoint/2010/main" val="3637726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15F4D6E-7D19-4B35-B603-C03C42169F10}" type="slidenum">
              <a:rPr lang="en-US" smtClean="0"/>
              <a:t>11</a:t>
            </a:fld>
            <a:endParaRPr lang="en-US" dirty="0"/>
          </a:p>
        </p:txBody>
      </p:sp>
    </p:spTree>
    <p:extLst>
      <p:ext uri="{BB962C8B-B14F-4D97-AF65-F5344CB8AC3E}">
        <p14:creationId xmlns:p14="http://schemas.microsoft.com/office/powerpoint/2010/main" val="34458495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68986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84761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24975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53622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653757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12832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7679695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908068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541337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722954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20937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678B4-2BCB-4CAB-63AE-FD3CF90E05F2}"/>
              </a:ext>
            </a:extLst>
          </p:cNvPr>
          <p:cNvSpPr>
            <a:spLocks noGrp="1"/>
          </p:cNvSpPr>
          <p:nvPr>
            <p:ph type="title"/>
          </p:nvPr>
        </p:nvSpPr>
        <p:spPr>
          <a:xfrm>
            <a:off x="609601" y="1330658"/>
            <a:ext cx="10515600" cy="3231818"/>
          </a:xfrm>
        </p:spPr>
        <p:txBody>
          <a:bodyPr>
            <a:normAutofit/>
          </a:bodyPr>
          <a:lstStyle/>
          <a:p>
            <a:r>
              <a:rPr lang="en-US" sz="4400" dirty="0"/>
              <a:t>Shelter from the Storm: </a:t>
            </a:r>
            <a:br>
              <a:rPr lang="en-US" sz="4400" dirty="0"/>
            </a:br>
            <a:r>
              <a:rPr lang="en-US" sz="3600" b="0" dirty="0"/>
              <a:t>The Role and Impact of Pharmacological Treatment Approaches​ for the Management of Acute Agitation in an Emergency Medicine Setting</a:t>
            </a:r>
            <a:endParaRPr lang="en-US" sz="4400" b="0" dirty="0"/>
          </a:p>
        </p:txBody>
      </p:sp>
      <p:sp>
        <p:nvSpPr>
          <p:cNvPr id="3" name="Subtitle 2">
            <a:extLst>
              <a:ext uri="{FF2B5EF4-FFF2-40B4-BE49-F238E27FC236}">
                <a16:creationId xmlns:a16="http://schemas.microsoft.com/office/drawing/2014/main" id="{C07CB303-C920-4D53-3DBD-F3D55D6DFBD1}"/>
              </a:ext>
            </a:extLst>
          </p:cNvPr>
          <p:cNvSpPr>
            <a:spLocks noGrp="1"/>
          </p:cNvSpPr>
          <p:nvPr>
            <p:ph type="body" idx="1"/>
          </p:nvPr>
        </p:nvSpPr>
        <p:spPr>
          <a:xfrm>
            <a:off x="609601" y="4879076"/>
            <a:ext cx="10515600" cy="1647304"/>
          </a:xfrm>
        </p:spPr>
        <p:txBody>
          <a:bodyPr>
            <a:normAutofit/>
          </a:bodyPr>
          <a:lstStyle/>
          <a:p>
            <a:r>
              <a:rPr lang="en-US" b="1" dirty="0">
                <a:solidFill>
                  <a:schemeClr val="accent1"/>
                </a:solidFill>
              </a:rPr>
              <a:t>Michael D. Gooch, DNP, APRN, CCP, ACNP-BC, FNP-BC, ENP-C</a:t>
            </a:r>
            <a:br>
              <a:rPr lang="en-US" b="1" dirty="0"/>
            </a:br>
            <a:r>
              <a:rPr lang="en-US" sz="1600" dirty="0"/>
              <a:t>Assistant Professor of Nursing | Vanderbilt University School of Nursing</a:t>
            </a:r>
            <a:br>
              <a:rPr lang="en-US" sz="1600" dirty="0"/>
            </a:br>
            <a:r>
              <a:rPr lang="en-US" sz="1600" dirty="0"/>
              <a:t>Emergency-Flight Nurse Practitioner | Vanderbilt University Medical Center </a:t>
            </a:r>
            <a:br>
              <a:rPr lang="en-US" sz="1600" dirty="0"/>
            </a:br>
            <a:r>
              <a:rPr lang="en-US" sz="1600" dirty="0"/>
              <a:t>Nashville, TN </a:t>
            </a:r>
          </a:p>
        </p:txBody>
      </p:sp>
    </p:spTree>
    <p:extLst>
      <p:ext uri="{BB962C8B-B14F-4D97-AF65-F5344CB8AC3E}">
        <p14:creationId xmlns:p14="http://schemas.microsoft.com/office/powerpoint/2010/main" val="125007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2032F68-7199-4AFE-D073-E2D13D94C791}"/>
              </a:ext>
            </a:extLst>
          </p:cNvPr>
          <p:cNvSpPr>
            <a:spLocks noGrp="1"/>
          </p:cNvSpPr>
          <p:nvPr>
            <p:ph type="title"/>
          </p:nvPr>
        </p:nvSpPr>
        <p:spPr/>
        <p:txBody>
          <a:bodyPr/>
          <a:lstStyle/>
          <a:p>
            <a:r>
              <a:rPr lang="en-US" dirty="0"/>
              <a:t>Benzodiazepines	</a:t>
            </a:r>
          </a:p>
        </p:txBody>
      </p:sp>
      <p:sp>
        <p:nvSpPr>
          <p:cNvPr id="6" name="Content Placeholder 5">
            <a:extLst>
              <a:ext uri="{FF2B5EF4-FFF2-40B4-BE49-F238E27FC236}">
                <a16:creationId xmlns:a16="http://schemas.microsoft.com/office/drawing/2014/main" id="{41C9A20D-7BAF-0046-7EDE-F6454B7E5D06}"/>
              </a:ext>
            </a:extLst>
          </p:cNvPr>
          <p:cNvSpPr>
            <a:spLocks noGrp="1"/>
          </p:cNvSpPr>
          <p:nvPr>
            <p:ph sz="half" idx="1"/>
          </p:nvPr>
        </p:nvSpPr>
        <p:spPr/>
        <p:txBody>
          <a:bodyPr/>
          <a:lstStyle/>
          <a:p>
            <a:r>
              <a:rPr lang="en-US" dirty="0"/>
              <a:t>New black box warnings</a:t>
            </a:r>
          </a:p>
          <a:p>
            <a:pPr lvl="1"/>
            <a:r>
              <a:rPr lang="en-US" dirty="0"/>
              <a:t>Risk of abuse, misuse, addiction, physical dependence and withdrawal </a:t>
            </a:r>
          </a:p>
          <a:p>
            <a:pPr lvl="1"/>
            <a:r>
              <a:rPr lang="en-US" dirty="0"/>
              <a:t>Increased risk of complications when combined with opioids </a:t>
            </a:r>
          </a:p>
          <a:p>
            <a:pPr lvl="1"/>
            <a:endParaRPr lang="en-US" dirty="0"/>
          </a:p>
          <a:p>
            <a:r>
              <a:rPr lang="en-US" dirty="0"/>
              <a:t>Should be prescribed at the lowest dose for a short duration, if possible</a:t>
            </a:r>
          </a:p>
        </p:txBody>
      </p:sp>
      <p:sp>
        <p:nvSpPr>
          <p:cNvPr id="2" name="Content Placeholder 1">
            <a:extLst>
              <a:ext uri="{FF2B5EF4-FFF2-40B4-BE49-F238E27FC236}">
                <a16:creationId xmlns:a16="http://schemas.microsoft.com/office/drawing/2014/main" id="{0F98F200-23A1-C0B7-A97E-AF4DE773C3B3}"/>
              </a:ext>
            </a:extLst>
          </p:cNvPr>
          <p:cNvSpPr>
            <a:spLocks noGrp="1"/>
          </p:cNvSpPr>
          <p:nvPr>
            <p:ph sz="half" idx="2"/>
          </p:nvPr>
        </p:nvSpPr>
        <p:spPr/>
        <p:txBody>
          <a:bodyPr/>
          <a:lstStyle/>
          <a:p>
            <a:r>
              <a:rPr lang="en-US" dirty="0"/>
              <a:t>Abruptly stopping or rapidly tapering benzodiazepines will likely lead to withdrawal symptoms, including seizures</a:t>
            </a:r>
          </a:p>
          <a:p>
            <a:endParaRPr lang="en-US" dirty="0"/>
          </a:p>
        </p:txBody>
      </p:sp>
    </p:spTree>
    <p:extLst>
      <p:ext uri="{BB962C8B-B14F-4D97-AF65-F5344CB8AC3E}">
        <p14:creationId xmlns:p14="http://schemas.microsoft.com/office/powerpoint/2010/main" val="4140673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94343-D280-4B4A-BC3B-505DE37AC6CD}"/>
              </a:ext>
            </a:extLst>
          </p:cNvPr>
          <p:cNvSpPr>
            <a:spLocks noGrp="1"/>
          </p:cNvSpPr>
          <p:nvPr>
            <p:ph type="title"/>
          </p:nvPr>
        </p:nvSpPr>
        <p:spPr/>
        <p:txBody>
          <a:bodyPr/>
          <a:lstStyle/>
          <a:p>
            <a:r>
              <a:rPr lang="en-US" dirty="0"/>
              <a:t>Ketamine</a:t>
            </a:r>
          </a:p>
        </p:txBody>
      </p:sp>
      <p:sp>
        <p:nvSpPr>
          <p:cNvPr id="3" name="Content Placeholder 2">
            <a:extLst>
              <a:ext uri="{FF2B5EF4-FFF2-40B4-BE49-F238E27FC236}">
                <a16:creationId xmlns:a16="http://schemas.microsoft.com/office/drawing/2014/main" id="{6BDB68C1-0638-4D39-AA4C-8D3772553D4E}"/>
              </a:ext>
            </a:extLst>
          </p:cNvPr>
          <p:cNvSpPr>
            <a:spLocks noGrp="1"/>
          </p:cNvSpPr>
          <p:nvPr>
            <p:ph sz="half" idx="1"/>
          </p:nvPr>
        </p:nvSpPr>
        <p:spPr/>
        <p:txBody>
          <a:bodyPr>
            <a:normAutofit/>
          </a:bodyPr>
          <a:lstStyle/>
          <a:p>
            <a:r>
              <a:rPr lang="en-US" dirty="0"/>
              <a:t>Suppresses the cortical and limbic systems, antagonizes NMDA receptors </a:t>
            </a:r>
          </a:p>
          <a:p>
            <a:r>
              <a:rPr lang="en-US" dirty="0"/>
              <a:t>Dissociative agent with analgesic properties</a:t>
            </a:r>
          </a:p>
          <a:p>
            <a:r>
              <a:rPr lang="en-US" dirty="0"/>
              <a:t>1-2 mg/kg IV; 2-4 mg/kg IM</a:t>
            </a:r>
            <a:br>
              <a:rPr lang="en-US" dirty="0"/>
            </a:br>
            <a:r>
              <a:rPr lang="en-US" dirty="0"/>
              <a:t>(off-label use)</a:t>
            </a:r>
          </a:p>
          <a:p>
            <a:pPr lvl="1"/>
            <a:r>
              <a:rPr lang="en-US" dirty="0"/>
              <a:t>Patients with excited delirium may be dosed at 5 mg/kg IM</a:t>
            </a:r>
          </a:p>
        </p:txBody>
      </p:sp>
      <p:sp>
        <p:nvSpPr>
          <p:cNvPr id="4" name="Content Placeholder 3">
            <a:extLst>
              <a:ext uri="{FF2B5EF4-FFF2-40B4-BE49-F238E27FC236}">
                <a16:creationId xmlns:a16="http://schemas.microsoft.com/office/drawing/2014/main" id="{806F19F4-4A9C-4F24-8DD8-B65375D86872}"/>
              </a:ext>
            </a:extLst>
          </p:cNvPr>
          <p:cNvSpPr>
            <a:spLocks noGrp="1"/>
          </p:cNvSpPr>
          <p:nvPr>
            <p:ph sz="half" idx="2"/>
          </p:nvPr>
        </p:nvSpPr>
        <p:spPr/>
        <p:txBody>
          <a:bodyPr/>
          <a:lstStyle/>
          <a:p>
            <a:r>
              <a:rPr lang="en-US" dirty="0"/>
              <a:t>Onset: 1 – 5 mins </a:t>
            </a:r>
          </a:p>
          <a:p>
            <a:r>
              <a:rPr lang="en-US" dirty="0"/>
              <a:t>Duration: 5 – 30 mins </a:t>
            </a:r>
          </a:p>
          <a:p>
            <a:r>
              <a:rPr lang="en-US" dirty="0"/>
              <a:t>Catecholamine release</a:t>
            </a:r>
          </a:p>
          <a:p>
            <a:pPr marL="0" indent="0">
              <a:buNone/>
            </a:pPr>
            <a:endParaRPr lang="en-US" dirty="0"/>
          </a:p>
        </p:txBody>
      </p:sp>
      <p:sp>
        <p:nvSpPr>
          <p:cNvPr id="7" name="Footer Placeholder 6">
            <a:extLst>
              <a:ext uri="{FF2B5EF4-FFF2-40B4-BE49-F238E27FC236}">
                <a16:creationId xmlns:a16="http://schemas.microsoft.com/office/drawing/2014/main" id="{0A085B63-A7C4-B94B-42E2-EE684C3F9C43}"/>
              </a:ext>
            </a:extLst>
          </p:cNvPr>
          <p:cNvSpPr>
            <a:spLocks noGrp="1"/>
          </p:cNvSpPr>
          <p:nvPr>
            <p:ph type="ftr" sz="quarter" idx="3"/>
          </p:nvPr>
        </p:nvSpPr>
        <p:spPr/>
        <p:txBody>
          <a:bodyPr/>
          <a:lstStyle/>
          <a:p>
            <a:r>
              <a:rPr lang="en-US" dirty="0"/>
              <a:t>IM, intramuscular; NMDA, N-methyl-D-aspartate.</a:t>
            </a:r>
          </a:p>
        </p:txBody>
      </p:sp>
    </p:spTree>
    <p:extLst>
      <p:ext uri="{BB962C8B-B14F-4D97-AF65-F5344CB8AC3E}">
        <p14:creationId xmlns:p14="http://schemas.microsoft.com/office/powerpoint/2010/main" val="3263056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A9A4B-7D0F-4B9A-AD8D-C66788C7D92B}"/>
              </a:ext>
            </a:extLst>
          </p:cNvPr>
          <p:cNvSpPr>
            <a:spLocks noGrp="1"/>
          </p:cNvSpPr>
          <p:nvPr>
            <p:ph type="title"/>
          </p:nvPr>
        </p:nvSpPr>
        <p:spPr/>
        <p:txBody>
          <a:bodyPr/>
          <a:lstStyle/>
          <a:p>
            <a:r>
              <a:rPr lang="en-US" dirty="0"/>
              <a:t>Ketamine</a:t>
            </a:r>
          </a:p>
        </p:txBody>
      </p:sp>
      <p:sp>
        <p:nvSpPr>
          <p:cNvPr id="3" name="Content Placeholder 2">
            <a:extLst>
              <a:ext uri="{FF2B5EF4-FFF2-40B4-BE49-F238E27FC236}">
                <a16:creationId xmlns:a16="http://schemas.microsoft.com/office/drawing/2014/main" id="{51937272-4F02-4D12-9022-AC8B2AD4C59D}"/>
              </a:ext>
            </a:extLst>
          </p:cNvPr>
          <p:cNvSpPr>
            <a:spLocks noGrp="1"/>
          </p:cNvSpPr>
          <p:nvPr>
            <p:ph sz="half" idx="1"/>
          </p:nvPr>
        </p:nvSpPr>
        <p:spPr/>
        <p:txBody>
          <a:bodyPr/>
          <a:lstStyle/>
          <a:p>
            <a:r>
              <a:rPr lang="en-US" dirty="0"/>
              <a:t>May consider administration with atropine or glycopyrrolate to decrease salivation</a:t>
            </a:r>
          </a:p>
          <a:p>
            <a:endParaRPr lang="en-US" dirty="0"/>
          </a:p>
          <a:p>
            <a:r>
              <a:rPr lang="en-US" dirty="0"/>
              <a:t>Stimulates GI tract</a:t>
            </a:r>
          </a:p>
        </p:txBody>
      </p:sp>
      <p:sp>
        <p:nvSpPr>
          <p:cNvPr id="4" name="Content Placeholder 3">
            <a:extLst>
              <a:ext uri="{FF2B5EF4-FFF2-40B4-BE49-F238E27FC236}">
                <a16:creationId xmlns:a16="http://schemas.microsoft.com/office/drawing/2014/main" id="{B63938ED-D711-4B3E-4150-8654233ED6EE}"/>
              </a:ext>
            </a:extLst>
          </p:cNvPr>
          <p:cNvSpPr>
            <a:spLocks noGrp="1"/>
          </p:cNvSpPr>
          <p:nvPr>
            <p:ph sz="half" idx="2"/>
          </p:nvPr>
        </p:nvSpPr>
        <p:spPr>
          <a:xfrm>
            <a:off x="5943600" y="1496291"/>
            <a:ext cx="5410200" cy="4680672"/>
          </a:xfrm>
        </p:spPr>
        <p:txBody>
          <a:bodyPr/>
          <a:lstStyle/>
          <a:p>
            <a:r>
              <a:rPr lang="en-US" dirty="0"/>
              <a:t>Contraindicated in hypertensive emergencies and ischemic events</a:t>
            </a:r>
          </a:p>
          <a:p>
            <a:pPr lvl="1"/>
            <a:r>
              <a:rPr lang="en-US" dirty="0"/>
              <a:t>New evidence has disproven head injuries &amp; increased intracranial pressure as contraindications</a:t>
            </a:r>
          </a:p>
          <a:p>
            <a:pPr lvl="1"/>
            <a:endParaRPr lang="en-US" dirty="0"/>
          </a:p>
          <a:p>
            <a:r>
              <a:rPr lang="en-US" dirty="0"/>
              <a:t>May cause emergence of nightmares; administration of a benzodiazepine may limit this effect</a:t>
            </a:r>
          </a:p>
          <a:p>
            <a:endParaRPr lang="en-US" dirty="0"/>
          </a:p>
        </p:txBody>
      </p:sp>
      <p:sp>
        <p:nvSpPr>
          <p:cNvPr id="7" name="Footer Placeholder 6">
            <a:extLst>
              <a:ext uri="{FF2B5EF4-FFF2-40B4-BE49-F238E27FC236}">
                <a16:creationId xmlns:a16="http://schemas.microsoft.com/office/drawing/2014/main" id="{0D6C4108-7E02-4AF9-9D9E-7DD0A2FB2159}"/>
              </a:ext>
            </a:extLst>
          </p:cNvPr>
          <p:cNvSpPr>
            <a:spLocks noGrp="1"/>
          </p:cNvSpPr>
          <p:nvPr>
            <p:ph type="ftr" sz="quarter" idx="3"/>
          </p:nvPr>
        </p:nvSpPr>
        <p:spPr/>
        <p:txBody>
          <a:bodyPr/>
          <a:lstStyle/>
          <a:p>
            <a:r>
              <a:rPr lang="en-US" dirty="0"/>
              <a:t>GI, gastrointestinal.</a:t>
            </a:r>
          </a:p>
        </p:txBody>
      </p:sp>
    </p:spTree>
    <p:extLst>
      <p:ext uri="{BB962C8B-B14F-4D97-AF65-F5344CB8AC3E}">
        <p14:creationId xmlns:p14="http://schemas.microsoft.com/office/powerpoint/2010/main" val="804843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A019A-047E-4E30-9FF4-962C401A4730}"/>
              </a:ext>
            </a:extLst>
          </p:cNvPr>
          <p:cNvSpPr>
            <a:spLocks noGrp="1"/>
          </p:cNvSpPr>
          <p:nvPr>
            <p:ph type="title"/>
          </p:nvPr>
        </p:nvSpPr>
        <p:spPr/>
        <p:txBody>
          <a:bodyPr/>
          <a:lstStyle/>
          <a:p>
            <a:r>
              <a:rPr lang="en-US" dirty="0"/>
              <a:t>Dexmedetomidine</a:t>
            </a:r>
          </a:p>
        </p:txBody>
      </p:sp>
      <p:sp>
        <p:nvSpPr>
          <p:cNvPr id="3" name="Content Placeholder 2">
            <a:extLst>
              <a:ext uri="{FF2B5EF4-FFF2-40B4-BE49-F238E27FC236}">
                <a16:creationId xmlns:a16="http://schemas.microsoft.com/office/drawing/2014/main" id="{53DE9887-0169-4522-971C-FA4B79405C21}"/>
              </a:ext>
            </a:extLst>
          </p:cNvPr>
          <p:cNvSpPr>
            <a:spLocks noGrp="1"/>
          </p:cNvSpPr>
          <p:nvPr>
            <p:ph sz="half" idx="1"/>
          </p:nvPr>
        </p:nvSpPr>
        <p:spPr/>
        <p:txBody>
          <a:bodyPr/>
          <a:lstStyle/>
          <a:p>
            <a:r>
              <a:rPr lang="en-US" dirty="0"/>
              <a:t>Central Alpha-2 Agonist (sympatholytic)</a:t>
            </a:r>
          </a:p>
          <a:p>
            <a:r>
              <a:rPr lang="en-US" dirty="0"/>
              <a:t>Decreases brain stem activity, allowing GABA to be more active</a:t>
            </a:r>
          </a:p>
          <a:p>
            <a:r>
              <a:rPr lang="en-US" dirty="0"/>
              <a:t>Does not induce respiratory depression like other GABA-associated agents </a:t>
            </a:r>
          </a:p>
          <a:p>
            <a:r>
              <a:rPr lang="en-US" dirty="0"/>
              <a:t>Major side effects: hypotension, bradycardia </a:t>
            </a:r>
          </a:p>
        </p:txBody>
      </p:sp>
      <p:sp>
        <p:nvSpPr>
          <p:cNvPr id="4" name="Content Placeholder 3">
            <a:extLst>
              <a:ext uri="{FF2B5EF4-FFF2-40B4-BE49-F238E27FC236}">
                <a16:creationId xmlns:a16="http://schemas.microsoft.com/office/drawing/2014/main" id="{22DA16DD-8FFB-9DF2-8D9B-B67885CBA050}"/>
              </a:ext>
            </a:extLst>
          </p:cNvPr>
          <p:cNvSpPr>
            <a:spLocks noGrp="1"/>
          </p:cNvSpPr>
          <p:nvPr>
            <p:ph sz="half" idx="2"/>
          </p:nvPr>
        </p:nvSpPr>
        <p:spPr/>
        <p:txBody>
          <a:bodyPr/>
          <a:lstStyle/>
          <a:p>
            <a:r>
              <a:rPr lang="en-US" dirty="0"/>
              <a:t>1 mcg/kg bolus, 1-1.5 mcg/kg/</a:t>
            </a:r>
            <a:r>
              <a:rPr lang="en-US" dirty="0" err="1"/>
              <a:t>hr</a:t>
            </a:r>
            <a:endParaRPr lang="en-US" dirty="0"/>
          </a:p>
          <a:p>
            <a:pPr lvl="1"/>
            <a:r>
              <a:rPr lang="en-US" dirty="0"/>
              <a:t>Off-label use </a:t>
            </a:r>
          </a:p>
          <a:p>
            <a:r>
              <a:rPr lang="en-US" dirty="0"/>
              <a:t>Sublingual formulation</a:t>
            </a:r>
          </a:p>
          <a:p>
            <a:pPr lvl="1"/>
            <a:r>
              <a:rPr lang="en-US" dirty="0"/>
              <a:t>120-180 mcg buccal/sublingual strip</a:t>
            </a:r>
          </a:p>
          <a:p>
            <a:pPr lvl="1"/>
            <a:r>
              <a:rPr lang="en-US" dirty="0"/>
              <a:t>Can repeat after 2 </a:t>
            </a:r>
            <a:r>
              <a:rPr lang="en-US" dirty="0" err="1"/>
              <a:t>hrs</a:t>
            </a:r>
            <a:r>
              <a:rPr lang="en-US" dirty="0"/>
              <a:t> if needed, max 3 doses in 24 </a:t>
            </a:r>
            <a:r>
              <a:rPr lang="en-US" dirty="0" err="1"/>
              <a:t>hrs</a:t>
            </a:r>
            <a:r>
              <a:rPr lang="en-US" dirty="0"/>
              <a:t>  </a:t>
            </a:r>
          </a:p>
          <a:p>
            <a:endParaRPr lang="en-US" dirty="0"/>
          </a:p>
        </p:txBody>
      </p:sp>
    </p:spTree>
    <p:extLst>
      <p:ext uri="{BB962C8B-B14F-4D97-AF65-F5344CB8AC3E}">
        <p14:creationId xmlns:p14="http://schemas.microsoft.com/office/powerpoint/2010/main" val="8378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Dopamine Antagonists (1</a:t>
            </a:r>
            <a:r>
              <a:rPr lang="en-US" baseline="30000" dirty="0"/>
              <a:t>st</a:t>
            </a:r>
            <a:r>
              <a:rPr lang="en-US" dirty="0"/>
              <a:t> Generation)</a:t>
            </a:r>
            <a:br>
              <a:rPr lang="en-US" dirty="0"/>
            </a:br>
            <a:r>
              <a:rPr lang="en-US" sz="2800" b="0" dirty="0"/>
              <a:t>(Typical Antipsychotics/Neuroleptics)</a:t>
            </a:r>
            <a:endParaRPr lang="en-US" b="0" dirty="0"/>
          </a:p>
        </p:txBody>
      </p:sp>
      <p:sp>
        <p:nvSpPr>
          <p:cNvPr id="3" name="Content Placeholder 2"/>
          <p:cNvSpPr>
            <a:spLocks noGrp="1"/>
          </p:cNvSpPr>
          <p:nvPr>
            <p:ph sz="half" idx="1"/>
          </p:nvPr>
        </p:nvSpPr>
        <p:spPr>
          <a:xfrm>
            <a:off x="609600" y="1628383"/>
            <a:ext cx="5181600" cy="4548579"/>
          </a:xfrm>
        </p:spPr>
        <p:txBody>
          <a:bodyPr>
            <a:normAutofit/>
          </a:bodyPr>
          <a:lstStyle/>
          <a:p>
            <a:r>
              <a:rPr lang="en-US" dirty="0"/>
              <a:t>Strong dopamine-2 receptor antagonist</a:t>
            </a:r>
          </a:p>
          <a:p>
            <a:r>
              <a:rPr lang="en-US" dirty="0"/>
              <a:t>Some are alpha-1 and/or histamine-1 receptor antagonists</a:t>
            </a:r>
          </a:p>
          <a:p>
            <a:r>
              <a:rPr lang="en-US" dirty="0"/>
              <a:t>Indications</a:t>
            </a:r>
          </a:p>
          <a:p>
            <a:pPr lvl="1"/>
            <a:r>
              <a:rPr lang="en-US" dirty="0"/>
              <a:t>Schizophrenia, Acute Mania</a:t>
            </a:r>
          </a:p>
          <a:p>
            <a:r>
              <a:rPr lang="en-US" dirty="0" err="1"/>
              <a:t>Loxapine</a:t>
            </a:r>
            <a:endParaRPr lang="en-US" dirty="0"/>
          </a:p>
          <a:p>
            <a:pPr lvl="1"/>
            <a:r>
              <a:rPr lang="en-US" dirty="0"/>
              <a:t>Inhaled formulation </a:t>
            </a:r>
          </a:p>
          <a:p>
            <a:pPr lvl="2"/>
            <a:r>
              <a:rPr lang="en-US" dirty="0"/>
              <a:t>REMS</a:t>
            </a:r>
          </a:p>
          <a:p>
            <a:pPr lvl="1"/>
            <a:r>
              <a:rPr lang="en-US" dirty="0"/>
              <a:t>Also blocks serotonin 5-HT 2</a:t>
            </a:r>
            <a:r>
              <a:rPr lang="en-US" baseline="-25000" dirty="0"/>
              <a:t>A</a:t>
            </a:r>
          </a:p>
        </p:txBody>
      </p:sp>
      <p:sp>
        <p:nvSpPr>
          <p:cNvPr id="4" name="Content Placeholder 3"/>
          <p:cNvSpPr>
            <a:spLocks noGrp="1"/>
          </p:cNvSpPr>
          <p:nvPr>
            <p:ph sz="half" idx="2"/>
          </p:nvPr>
        </p:nvSpPr>
        <p:spPr>
          <a:xfrm>
            <a:off x="5943600" y="1628383"/>
            <a:ext cx="5181600" cy="4548579"/>
          </a:xfrm>
        </p:spPr>
        <p:txBody>
          <a:bodyPr>
            <a:normAutofit/>
          </a:bodyPr>
          <a:lstStyle/>
          <a:p>
            <a:r>
              <a:rPr lang="en-US" dirty="0"/>
              <a:t>Phenothiazines</a:t>
            </a:r>
          </a:p>
          <a:p>
            <a:pPr lvl="1"/>
            <a:r>
              <a:rPr lang="en-US" dirty="0"/>
              <a:t>Chlorpromazine </a:t>
            </a:r>
          </a:p>
          <a:p>
            <a:pPr lvl="1"/>
            <a:r>
              <a:rPr lang="en-US" dirty="0"/>
              <a:t>Prochlorperazine </a:t>
            </a:r>
          </a:p>
          <a:p>
            <a:pPr lvl="1"/>
            <a:r>
              <a:rPr lang="en-US" dirty="0"/>
              <a:t>Thioridazine </a:t>
            </a:r>
          </a:p>
          <a:p>
            <a:pPr lvl="1"/>
            <a:r>
              <a:rPr lang="en-US" dirty="0"/>
              <a:t>Fluphenazine </a:t>
            </a:r>
          </a:p>
          <a:p>
            <a:r>
              <a:rPr lang="en-US" dirty="0"/>
              <a:t>Butyrophenones</a:t>
            </a:r>
          </a:p>
          <a:p>
            <a:pPr lvl="1"/>
            <a:r>
              <a:rPr lang="en-US" b="1" dirty="0"/>
              <a:t>Haloperidol </a:t>
            </a:r>
          </a:p>
          <a:p>
            <a:pPr lvl="1"/>
            <a:r>
              <a:rPr lang="en-US" dirty="0"/>
              <a:t>Droperidol 	</a:t>
            </a:r>
          </a:p>
          <a:p>
            <a:pPr lvl="2"/>
            <a:r>
              <a:rPr lang="en-US" dirty="0"/>
              <a:t>BBW – proarrhythmic effects</a:t>
            </a:r>
          </a:p>
        </p:txBody>
      </p:sp>
    </p:spTree>
    <p:extLst>
      <p:ext uri="{BB962C8B-B14F-4D97-AF65-F5344CB8AC3E}">
        <p14:creationId xmlns:p14="http://schemas.microsoft.com/office/powerpoint/2010/main" val="2457652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0DE29735-7F93-F4EC-3881-BB665AF2DFF4}"/>
              </a:ext>
            </a:extLst>
          </p:cNvPr>
          <p:cNvSpPr>
            <a:spLocks noGrp="1"/>
          </p:cNvSpPr>
          <p:nvPr>
            <p:ph type="ftr" sz="quarter" idx="3"/>
          </p:nvPr>
        </p:nvSpPr>
        <p:spPr/>
        <p:txBody>
          <a:bodyPr/>
          <a:lstStyle/>
          <a:p>
            <a:r>
              <a:rPr lang="en-US" dirty="0"/>
              <a:t>EPS, extrapyramidal symptoms.</a:t>
            </a:r>
          </a:p>
        </p:txBody>
      </p:sp>
      <p:sp>
        <p:nvSpPr>
          <p:cNvPr id="2" name="Title 1"/>
          <p:cNvSpPr>
            <a:spLocks noGrp="1"/>
          </p:cNvSpPr>
          <p:nvPr>
            <p:ph type="title"/>
          </p:nvPr>
        </p:nvSpPr>
        <p:spPr/>
        <p:txBody>
          <a:bodyPr/>
          <a:lstStyle/>
          <a:p>
            <a:r>
              <a:rPr lang="en-US" dirty="0"/>
              <a:t>Side Effects</a:t>
            </a:r>
          </a:p>
        </p:txBody>
      </p:sp>
      <p:sp>
        <p:nvSpPr>
          <p:cNvPr id="3" name="Content Placeholder 2"/>
          <p:cNvSpPr>
            <a:spLocks noGrp="1"/>
          </p:cNvSpPr>
          <p:nvPr>
            <p:ph idx="1"/>
          </p:nvPr>
        </p:nvSpPr>
        <p:spPr/>
        <p:txBody>
          <a:bodyPr>
            <a:normAutofit fontScale="92500" lnSpcReduction="10000"/>
          </a:bodyPr>
          <a:lstStyle/>
          <a:p>
            <a:pPr>
              <a:lnSpc>
                <a:spcPct val="150000"/>
              </a:lnSpc>
            </a:pPr>
            <a:r>
              <a:rPr lang="en-US" sz="2800" dirty="0"/>
              <a:t>Extrapyramidal Symptoms (EPS)</a:t>
            </a:r>
          </a:p>
          <a:p>
            <a:pPr lvl="1">
              <a:lnSpc>
                <a:spcPct val="150000"/>
              </a:lnSpc>
            </a:pPr>
            <a:r>
              <a:rPr lang="en-US" sz="2400" dirty="0"/>
              <a:t>Early occurring </a:t>
            </a:r>
          </a:p>
          <a:p>
            <a:pPr lvl="1">
              <a:lnSpc>
                <a:spcPct val="150000"/>
              </a:lnSpc>
            </a:pPr>
            <a:r>
              <a:rPr lang="en-US" sz="2400" dirty="0"/>
              <a:t>Parkinsonism-like symptoms</a:t>
            </a:r>
          </a:p>
          <a:p>
            <a:pPr lvl="1">
              <a:lnSpc>
                <a:spcPct val="150000"/>
              </a:lnSpc>
            </a:pPr>
            <a:r>
              <a:rPr lang="en-US" sz="2400" dirty="0"/>
              <a:t>Akathisias: extreme restlessness</a:t>
            </a:r>
          </a:p>
          <a:p>
            <a:pPr lvl="1">
              <a:lnSpc>
                <a:spcPct val="150000"/>
              </a:lnSpc>
            </a:pPr>
            <a:r>
              <a:rPr lang="en-US" sz="2400" dirty="0"/>
              <a:t>Acute dystonias: facial grimaces, torticollis, abnormal movements</a:t>
            </a:r>
          </a:p>
          <a:p>
            <a:pPr lvl="1">
              <a:lnSpc>
                <a:spcPct val="150000"/>
              </a:lnSpc>
            </a:pPr>
            <a:r>
              <a:rPr lang="en-US" sz="2400" dirty="0"/>
              <a:t>Management</a:t>
            </a:r>
          </a:p>
          <a:p>
            <a:pPr lvl="2">
              <a:lnSpc>
                <a:spcPct val="150000"/>
              </a:lnSpc>
            </a:pPr>
            <a:r>
              <a:rPr lang="en-US" sz="2000" dirty="0"/>
              <a:t>Lower the dose</a:t>
            </a:r>
          </a:p>
          <a:p>
            <a:pPr lvl="2">
              <a:lnSpc>
                <a:spcPct val="150000"/>
              </a:lnSpc>
            </a:pPr>
            <a:r>
              <a:rPr lang="en-US" sz="2000" dirty="0"/>
              <a:t>Antiparkinsonism or anticholinergic medications</a:t>
            </a:r>
          </a:p>
          <a:p>
            <a:pPr lvl="3">
              <a:lnSpc>
                <a:spcPct val="150000"/>
              </a:lnSpc>
            </a:pPr>
            <a:r>
              <a:rPr lang="en-US" sz="1800" dirty="0"/>
              <a:t>Diphenhydramine</a:t>
            </a:r>
          </a:p>
        </p:txBody>
      </p:sp>
    </p:spTree>
    <p:extLst>
      <p:ext uri="{BB962C8B-B14F-4D97-AF65-F5344CB8AC3E}">
        <p14:creationId xmlns:p14="http://schemas.microsoft.com/office/powerpoint/2010/main" val="4015637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Side Effects</a:t>
            </a:r>
          </a:p>
        </p:txBody>
      </p:sp>
      <p:sp>
        <p:nvSpPr>
          <p:cNvPr id="3" name="Content Placeholder 2"/>
          <p:cNvSpPr>
            <a:spLocks noGrp="1"/>
          </p:cNvSpPr>
          <p:nvPr>
            <p:ph sz="half" idx="1"/>
          </p:nvPr>
        </p:nvSpPr>
        <p:spPr/>
        <p:txBody>
          <a:bodyPr/>
          <a:lstStyle/>
          <a:p>
            <a:r>
              <a:rPr lang="en-US" b="1" dirty="0"/>
              <a:t>Tardive Dyskinesias</a:t>
            </a:r>
          </a:p>
          <a:p>
            <a:pPr lvl="1"/>
            <a:r>
              <a:rPr lang="en-US" dirty="0"/>
              <a:t>Usually after years of therapy</a:t>
            </a:r>
          </a:p>
          <a:p>
            <a:pPr lvl="1"/>
            <a:r>
              <a:rPr lang="en-US" dirty="0"/>
              <a:t>Late occurring choreoathetoid-like movements</a:t>
            </a:r>
          </a:p>
          <a:p>
            <a:pPr lvl="1"/>
            <a:r>
              <a:rPr lang="en-US" dirty="0"/>
              <a:t>May be irreversible</a:t>
            </a:r>
          </a:p>
          <a:p>
            <a:pPr lvl="1"/>
            <a:r>
              <a:rPr lang="en-US" dirty="0"/>
              <a:t>More common with older medications</a:t>
            </a:r>
          </a:p>
          <a:p>
            <a:pPr lvl="1"/>
            <a:endParaRPr lang="en-US" dirty="0"/>
          </a:p>
          <a:p>
            <a:r>
              <a:rPr lang="en-US" b="1" dirty="0"/>
              <a:t>Seizures</a:t>
            </a:r>
          </a:p>
          <a:p>
            <a:pPr lvl="1"/>
            <a:endParaRPr lang="en-US" dirty="0"/>
          </a:p>
        </p:txBody>
      </p:sp>
      <p:sp>
        <p:nvSpPr>
          <p:cNvPr id="4" name="Content Placeholder 3"/>
          <p:cNvSpPr>
            <a:spLocks noGrp="1"/>
          </p:cNvSpPr>
          <p:nvPr>
            <p:ph sz="half" idx="2"/>
          </p:nvPr>
        </p:nvSpPr>
        <p:spPr>
          <a:xfrm>
            <a:off x="6353033" y="1496291"/>
            <a:ext cx="5370881" cy="4680672"/>
          </a:xfrm>
        </p:spPr>
        <p:txBody>
          <a:bodyPr/>
          <a:lstStyle/>
          <a:p>
            <a:r>
              <a:rPr lang="en-US" b="1" dirty="0"/>
              <a:t>Endocrine</a:t>
            </a:r>
            <a:r>
              <a:rPr lang="en-US" dirty="0"/>
              <a:t> (R/T hyperprolactinemia)</a:t>
            </a:r>
          </a:p>
          <a:p>
            <a:pPr lvl="1"/>
            <a:r>
              <a:rPr lang="en-US" dirty="0"/>
              <a:t>Amenorrhea, galactorrhea, gynecomastia, impotence, infertility</a:t>
            </a:r>
          </a:p>
          <a:p>
            <a:pPr lvl="1"/>
            <a:endParaRPr lang="en-US" dirty="0"/>
          </a:p>
          <a:p>
            <a:r>
              <a:rPr lang="en-US" b="1" dirty="0"/>
              <a:t>Cardiac</a:t>
            </a:r>
          </a:p>
          <a:p>
            <a:pPr lvl="1"/>
            <a:r>
              <a:rPr lang="en-US" dirty="0"/>
              <a:t>Hypotension and QT prolongation</a:t>
            </a:r>
          </a:p>
          <a:p>
            <a:pPr lvl="1"/>
            <a:endParaRPr lang="en-US" dirty="0"/>
          </a:p>
          <a:p>
            <a:r>
              <a:rPr lang="en-US" b="1" dirty="0"/>
              <a:t>Weight Gain</a:t>
            </a:r>
          </a:p>
          <a:p>
            <a:endParaRPr lang="en-US" dirty="0"/>
          </a:p>
        </p:txBody>
      </p:sp>
      <p:sp>
        <p:nvSpPr>
          <p:cNvPr id="9" name="Footer Placeholder 8">
            <a:extLst>
              <a:ext uri="{FF2B5EF4-FFF2-40B4-BE49-F238E27FC236}">
                <a16:creationId xmlns:a16="http://schemas.microsoft.com/office/drawing/2014/main" id="{4A51F33B-FAAD-B043-B253-DEC7C3AE3927}"/>
              </a:ext>
            </a:extLst>
          </p:cNvPr>
          <p:cNvSpPr>
            <a:spLocks noGrp="1"/>
          </p:cNvSpPr>
          <p:nvPr>
            <p:ph type="ftr" sz="quarter" idx="3"/>
          </p:nvPr>
        </p:nvSpPr>
        <p:spPr/>
        <p:txBody>
          <a:bodyPr/>
          <a:lstStyle/>
          <a:p>
            <a:r>
              <a:rPr lang="en-US" dirty="0"/>
              <a:t>R/T, related to.</a:t>
            </a:r>
          </a:p>
        </p:txBody>
      </p:sp>
    </p:spTree>
    <p:extLst>
      <p:ext uri="{BB962C8B-B14F-4D97-AF65-F5344CB8AC3E}">
        <p14:creationId xmlns:p14="http://schemas.microsoft.com/office/powerpoint/2010/main" val="4068795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Atypical Antipsychotics (2</a:t>
            </a:r>
            <a:r>
              <a:rPr lang="en-US" baseline="30000" dirty="0"/>
              <a:t>nd</a:t>
            </a:r>
            <a:r>
              <a:rPr lang="en-US" dirty="0"/>
              <a:t> generation)</a:t>
            </a:r>
          </a:p>
        </p:txBody>
      </p:sp>
      <p:sp>
        <p:nvSpPr>
          <p:cNvPr id="3" name="Content Placeholder 2"/>
          <p:cNvSpPr>
            <a:spLocks noGrp="1"/>
          </p:cNvSpPr>
          <p:nvPr>
            <p:ph sz="half" idx="1"/>
          </p:nvPr>
        </p:nvSpPr>
        <p:spPr>
          <a:xfrm>
            <a:off x="609600" y="1496291"/>
            <a:ext cx="4778829" cy="4680672"/>
          </a:xfrm>
        </p:spPr>
        <p:txBody>
          <a:bodyPr/>
          <a:lstStyle/>
          <a:p>
            <a:r>
              <a:rPr lang="en-US" dirty="0"/>
              <a:t>Selectively antagonizes dopamine-2, serotonin 5-HT2</a:t>
            </a:r>
            <a:r>
              <a:rPr lang="en-US" baseline="-25000" dirty="0"/>
              <a:t>A</a:t>
            </a:r>
            <a:r>
              <a:rPr lang="en-US" dirty="0"/>
              <a:t>, histamine-1, and/or alpha-1 receptors</a:t>
            </a:r>
          </a:p>
          <a:p>
            <a:endParaRPr lang="en-US" dirty="0"/>
          </a:p>
          <a:p>
            <a:r>
              <a:rPr lang="en-US" b="1" dirty="0"/>
              <a:t>Indications</a:t>
            </a:r>
          </a:p>
          <a:p>
            <a:pPr lvl="1"/>
            <a:r>
              <a:rPr lang="en-US" sz="2400" dirty="0"/>
              <a:t>Schizophrenia, Bipolar, Acute Mania, Major Depressive Disorder (MDD)*</a:t>
            </a:r>
          </a:p>
          <a:p>
            <a:endParaRPr lang="en-US" dirty="0"/>
          </a:p>
          <a:p>
            <a:endParaRPr lang="en-US" dirty="0"/>
          </a:p>
          <a:p>
            <a:pPr lvl="1"/>
            <a:endParaRPr lang="en-US" dirty="0"/>
          </a:p>
        </p:txBody>
      </p:sp>
      <p:sp>
        <p:nvSpPr>
          <p:cNvPr id="9" name="Content Placeholder 8">
            <a:extLst>
              <a:ext uri="{FF2B5EF4-FFF2-40B4-BE49-F238E27FC236}">
                <a16:creationId xmlns:a16="http://schemas.microsoft.com/office/drawing/2014/main" id="{90C583BB-323C-5066-F437-A8C9321BE692}"/>
              </a:ext>
            </a:extLst>
          </p:cNvPr>
          <p:cNvSpPr>
            <a:spLocks noGrp="1"/>
          </p:cNvSpPr>
          <p:nvPr>
            <p:ph sz="half" idx="2"/>
          </p:nvPr>
        </p:nvSpPr>
        <p:spPr/>
        <p:txBody>
          <a:bodyPr/>
          <a:lstStyle/>
          <a:p>
            <a:pPr>
              <a:lnSpc>
                <a:spcPct val="150000"/>
              </a:lnSpc>
            </a:pPr>
            <a:r>
              <a:rPr lang="en-US" b="1" dirty="0"/>
              <a:t>Examples</a:t>
            </a:r>
          </a:p>
          <a:p>
            <a:pPr lvl="1">
              <a:lnSpc>
                <a:spcPct val="150000"/>
              </a:lnSpc>
            </a:pPr>
            <a:r>
              <a:rPr lang="en-US" dirty="0"/>
              <a:t>Ziprasidone	</a:t>
            </a:r>
            <a:r>
              <a:rPr lang="en-US" dirty="0">
                <a:solidFill>
                  <a:schemeClr val="bg1">
                    <a:lumMod val="65000"/>
                  </a:schemeClr>
                </a:solidFill>
              </a:rPr>
              <a:t>• </a:t>
            </a:r>
            <a:r>
              <a:rPr lang="en-US" dirty="0"/>
              <a:t>Aripiprazole*</a:t>
            </a:r>
          </a:p>
          <a:p>
            <a:pPr lvl="1">
              <a:lnSpc>
                <a:spcPct val="150000"/>
              </a:lnSpc>
            </a:pPr>
            <a:r>
              <a:rPr lang="en-US" dirty="0"/>
              <a:t>Olanzapine*	</a:t>
            </a:r>
            <a:r>
              <a:rPr lang="en-US" dirty="0">
                <a:solidFill>
                  <a:schemeClr val="bg1">
                    <a:lumMod val="65000"/>
                  </a:schemeClr>
                </a:solidFill>
              </a:rPr>
              <a:t>• </a:t>
            </a:r>
            <a:r>
              <a:rPr lang="en-US" dirty="0"/>
              <a:t>Quetiapine*</a:t>
            </a:r>
          </a:p>
          <a:p>
            <a:pPr lvl="1">
              <a:lnSpc>
                <a:spcPct val="150000"/>
              </a:lnSpc>
            </a:pPr>
            <a:r>
              <a:rPr lang="en-US" dirty="0"/>
              <a:t>Risperidone 	</a:t>
            </a:r>
            <a:r>
              <a:rPr lang="en-US" dirty="0">
                <a:solidFill>
                  <a:schemeClr val="bg1">
                    <a:lumMod val="65000"/>
                  </a:schemeClr>
                </a:solidFill>
              </a:rPr>
              <a:t>• </a:t>
            </a:r>
            <a:r>
              <a:rPr lang="en-US" dirty="0"/>
              <a:t>Paliperidone</a:t>
            </a:r>
          </a:p>
          <a:p>
            <a:pPr lvl="1">
              <a:lnSpc>
                <a:spcPct val="150000"/>
              </a:lnSpc>
            </a:pPr>
            <a:r>
              <a:rPr lang="en-US" dirty="0"/>
              <a:t>Clozapine		</a:t>
            </a:r>
            <a:r>
              <a:rPr lang="en-US" dirty="0">
                <a:solidFill>
                  <a:schemeClr val="bg1">
                    <a:lumMod val="65000"/>
                  </a:schemeClr>
                </a:solidFill>
              </a:rPr>
              <a:t>• </a:t>
            </a:r>
            <a:r>
              <a:rPr lang="en-US" dirty="0" err="1"/>
              <a:t>Cariprazine</a:t>
            </a:r>
            <a:r>
              <a:rPr lang="en-US" dirty="0"/>
              <a:t>*</a:t>
            </a:r>
          </a:p>
        </p:txBody>
      </p:sp>
      <p:sp>
        <p:nvSpPr>
          <p:cNvPr id="8" name="Footer Placeholder 7">
            <a:extLst>
              <a:ext uri="{FF2B5EF4-FFF2-40B4-BE49-F238E27FC236}">
                <a16:creationId xmlns:a16="http://schemas.microsoft.com/office/drawing/2014/main" id="{81130210-CC0C-A07C-9DC1-3A332F11A116}"/>
              </a:ext>
            </a:extLst>
          </p:cNvPr>
          <p:cNvSpPr>
            <a:spLocks noGrp="1"/>
          </p:cNvSpPr>
          <p:nvPr>
            <p:ph type="ftr" sz="quarter" idx="3"/>
          </p:nvPr>
        </p:nvSpPr>
        <p:spPr/>
        <p:txBody>
          <a:bodyPr/>
          <a:lstStyle/>
          <a:p>
            <a:r>
              <a:rPr lang="en-US" dirty="0"/>
              <a:t>MDD, major depressive disorder.</a:t>
            </a:r>
          </a:p>
        </p:txBody>
      </p:sp>
    </p:spTree>
    <p:extLst>
      <p:ext uri="{BB962C8B-B14F-4D97-AF65-F5344CB8AC3E}">
        <p14:creationId xmlns:p14="http://schemas.microsoft.com/office/powerpoint/2010/main" val="2071035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Atypical Antipsychotics</a:t>
            </a:r>
          </a:p>
        </p:txBody>
      </p:sp>
      <p:sp>
        <p:nvSpPr>
          <p:cNvPr id="3" name="Content Placeholder 2"/>
          <p:cNvSpPr>
            <a:spLocks noGrp="1"/>
          </p:cNvSpPr>
          <p:nvPr>
            <p:ph sz="half" idx="1"/>
          </p:nvPr>
        </p:nvSpPr>
        <p:spPr/>
        <p:txBody>
          <a:bodyPr/>
          <a:lstStyle/>
          <a:p>
            <a:r>
              <a:rPr lang="en-US" b="1" dirty="0"/>
              <a:t>Side Effects</a:t>
            </a:r>
          </a:p>
          <a:p>
            <a:pPr lvl="1"/>
            <a:r>
              <a:rPr lang="en-US" dirty="0"/>
              <a:t>Less sedating and milder EPS</a:t>
            </a:r>
          </a:p>
          <a:p>
            <a:pPr lvl="1"/>
            <a:r>
              <a:rPr lang="en-US" dirty="0"/>
              <a:t>Postural hypotension</a:t>
            </a:r>
          </a:p>
          <a:p>
            <a:pPr lvl="1"/>
            <a:r>
              <a:rPr lang="en-US" dirty="0"/>
              <a:t>Milder anticholinergic effects</a:t>
            </a:r>
          </a:p>
          <a:p>
            <a:pPr lvl="2"/>
            <a:r>
              <a:rPr lang="en-US" dirty="0"/>
              <a:t>Constipation</a:t>
            </a:r>
          </a:p>
          <a:p>
            <a:pPr lvl="2"/>
            <a:r>
              <a:rPr lang="en-US" dirty="0"/>
              <a:t>Weight gain </a:t>
            </a:r>
          </a:p>
          <a:p>
            <a:pPr lvl="1"/>
            <a:r>
              <a:rPr lang="en-US" dirty="0"/>
              <a:t>Seizures</a:t>
            </a:r>
          </a:p>
          <a:p>
            <a:pPr lvl="1"/>
            <a:r>
              <a:rPr lang="en-US" dirty="0"/>
              <a:t>QT prolongation – ziprasidone especially</a:t>
            </a:r>
          </a:p>
          <a:p>
            <a:pPr lvl="1"/>
            <a:r>
              <a:rPr lang="en-US" dirty="0"/>
              <a:t>Hyperglycemia</a:t>
            </a:r>
          </a:p>
          <a:p>
            <a:pPr lvl="1"/>
            <a:r>
              <a:rPr lang="en-US" dirty="0"/>
              <a:t>Elevated prolactin levels – sexual side effects</a:t>
            </a:r>
          </a:p>
          <a:p>
            <a:pPr lvl="1"/>
            <a:endParaRPr lang="en-US" dirty="0"/>
          </a:p>
        </p:txBody>
      </p:sp>
      <p:sp>
        <p:nvSpPr>
          <p:cNvPr id="4" name="Content Placeholder 3">
            <a:extLst>
              <a:ext uri="{FF2B5EF4-FFF2-40B4-BE49-F238E27FC236}">
                <a16:creationId xmlns:a16="http://schemas.microsoft.com/office/drawing/2014/main" id="{00698B2D-76F3-DB14-17B8-52BDEC46C370}"/>
              </a:ext>
            </a:extLst>
          </p:cNvPr>
          <p:cNvSpPr>
            <a:spLocks noGrp="1"/>
          </p:cNvSpPr>
          <p:nvPr>
            <p:ph sz="half" idx="2"/>
          </p:nvPr>
        </p:nvSpPr>
        <p:spPr/>
        <p:txBody>
          <a:bodyPr/>
          <a:lstStyle/>
          <a:p>
            <a:pPr lvl="1"/>
            <a:r>
              <a:rPr lang="en-US" dirty="0"/>
              <a:t>Agranulocytosis – clozapine</a:t>
            </a:r>
          </a:p>
          <a:p>
            <a:pPr lvl="2"/>
            <a:r>
              <a:rPr lang="en-US" dirty="0"/>
              <a:t>Weekly CBCs for first 6 months, then every 3 weeks</a:t>
            </a:r>
          </a:p>
          <a:p>
            <a:pPr lvl="2"/>
            <a:r>
              <a:rPr lang="en-US" dirty="0"/>
              <a:t>REMS due to multiple BBWs</a:t>
            </a:r>
          </a:p>
          <a:p>
            <a:pPr lvl="2"/>
            <a:endParaRPr lang="en-US" dirty="0"/>
          </a:p>
          <a:p>
            <a:r>
              <a:rPr lang="en-US" b="1" dirty="0"/>
              <a:t>Black Box Warnings </a:t>
            </a:r>
          </a:p>
          <a:p>
            <a:pPr lvl="1"/>
            <a:r>
              <a:rPr lang="en-US" dirty="0"/>
              <a:t>Use with dementia</a:t>
            </a:r>
          </a:p>
          <a:p>
            <a:pPr lvl="1"/>
            <a:r>
              <a:rPr lang="en-US" dirty="0"/>
              <a:t>Increased suicidality </a:t>
            </a:r>
          </a:p>
        </p:txBody>
      </p:sp>
      <p:sp>
        <p:nvSpPr>
          <p:cNvPr id="9" name="Footer Placeholder 8">
            <a:extLst>
              <a:ext uri="{FF2B5EF4-FFF2-40B4-BE49-F238E27FC236}">
                <a16:creationId xmlns:a16="http://schemas.microsoft.com/office/drawing/2014/main" id="{B12E5F5B-1C2C-D971-A676-0C9E6AC2868B}"/>
              </a:ext>
            </a:extLst>
          </p:cNvPr>
          <p:cNvSpPr>
            <a:spLocks noGrp="1"/>
          </p:cNvSpPr>
          <p:nvPr>
            <p:ph type="ftr" sz="quarter" idx="3"/>
          </p:nvPr>
        </p:nvSpPr>
        <p:spPr/>
        <p:txBody>
          <a:bodyPr/>
          <a:lstStyle/>
          <a:p>
            <a:r>
              <a:rPr lang="en-US" dirty="0"/>
              <a:t>CBC, complete blood count.</a:t>
            </a:r>
          </a:p>
        </p:txBody>
      </p:sp>
    </p:spTree>
    <p:extLst>
      <p:ext uri="{BB962C8B-B14F-4D97-AF65-F5344CB8AC3E}">
        <p14:creationId xmlns:p14="http://schemas.microsoft.com/office/powerpoint/2010/main" val="929067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Neuroleptic Malignant Syndrome</a:t>
            </a:r>
          </a:p>
        </p:txBody>
      </p:sp>
      <p:sp>
        <p:nvSpPr>
          <p:cNvPr id="3" name="Content Placeholder 2"/>
          <p:cNvSpPr>
            <a:spLocks noGrp="1"/>
          </p:cNvSpPr>
          <p:nvPr>
            <p:ph sz="half" idx="1"/>
          </p:nvPr>
        </p:nvSpPr>
        <p:spPr/>
        <p:txBody>
          <a:bodyPr>
            <a:normAutofit/>
          </a:bodyPr>
          <a:lstStyle/>
          <a:p>
            <a:r>
              <a:rPr lang="en-US" dirty="0"/>
              <a:t>Rare, but life-threatening type of EPS</a:t>
            </a:r>
          </a:p>
          <a:p>
            <a:r>
              <a:rPr lang="en-US" dirty="0"/>
              <a:t>S/S: muscle </a:t>
            </a:r>
            <a:r>
              <a:rPr lang="en-US" b="1" dirty="0">
                <a:solidFill>
                  <a:schemeClr val="tx1"/>
                </a:solidFill>
              </a:rPr>
              <a:t>rigidity</a:t>
            </a:r>
            <a:r>
              <a:rPr lang="en-US" dirty="0"/>
              <a:t>, malignant hyperthermia, hypo/hypertension, tachycardia, diaphoresis, seizures or tremors</a:t>
            </a:r>
          </a:p>
          <a:p>
            <a:pPr lvl="1"/>
            <a:endParaRPr lang="en-US" dirty="0"/>
          </a:p>
          <a:p>
            <a:pPr lvl="1"/>
            <a:endParaRPr lang="en-US" dirty="0"/>
          </a:p>
        </p:txBody>
      </p:sp>
      <p:sp>
        <p:nvSpPr>
          <p:cNvPr id="4" name="Content Placeholder 3">
            <a:extLst>
              <a:ext uri="{FF2B5EF4-FFF2-40B4-BE49-F238E27FC236}">
                <a16:creationId xmlns:a16="http://schemas.microsoft.com/office/drawing/2014/main" id="{AB662210-CB61-21D8-A1EB-53BA1C91CCF9}"/>
              </a:ext>
            </a:extLst>
          </p:cNvPr>
          <p:cNvSpPr>
            <a:spLocks noGrp="1"/>
          </p:cNvSpPr>
          <p:nvPr>
            <p:ph sz="half" idx="2"/>
          </p:nvPr>
        </p:nvSpPr>
        <p:spPr/>
        <p:txBody>
          <a:bodyPr>
            <a:normAutofit/>
          </a:bodyPr>
          <a:lstStyle/>
          <a:p>
            <a:r>
              <a:rPr lang="en-US" b="1" dirty="0"/>
              <a:t>Treatment:</a:t>
            </a:r>
          </a:p>
          <a:p>
            <a:pPr lvl="1"/>
            <a:r>
              <a:rPr lang="en-US" sz="2400" dirty="0"/>
              <a:t>Manage airway, breathing, and circulation </a:t>
            </a:r>
          </a:p>
          <a:p>
            <a:pPr lvl="1"/>
            <a:r>
              <a:rPr lang="en-US" sz="2400" dirty="0"/>
              <a:t>Benzodiazepines</a:t>
            </a:r>
          </a:p>
          <a:p>
            <a:pPr lvl="1"/>
            <a:r>
              <a:rPr lang="en-US" sz="2400" dirty="0"/>
              <a:t>Dantrolene</a:t>
            </a:r>
          </a:p>
          <a:p>
            <a:pPr lvl="1"/>
            <a:r>
              <a:rPr lang="en-US" sz="2400" dirty="0"/>
              <a:t>Bromocriptine</a:t>
            </a:r>
          </a:p>
          <a:p>
            <a:pPr lvl="1"/>
            <a:r>
              <a:rPr lang="en-US" sz="2400" dirty="0"/>
              <a:t>Cooling measures </a:t>
            </a:r>
          </a:p>
          <a:p>
            <a:endParaRPr lang="en-US" dirty="0"/>
          </a:p>
        </p:txBody>
      </p:sp>
      <p:sp>
        <p:nvSpPr>
          <p:cNvPr id="7" name="Footer Placeholder 6">
            <a:extLst>
              <a:ext uri="{FF2B5EF4-FFF2-40B4-BE49-F238E27FC236}">
                <a16:creationId xmlns:a16="http://schemas.microsoft.com/office/drawing/2014/main" id="{641726EB-3D55-60CE-D061-DD0EA09CEF89}"/>
              </a:ext>
            </a:extLst>
          </p:cNvPr>
          <p:cNvSpPr>
            <a:spLocks noGrp="1"/>
          </p:cNvSpPr>
          <p:nvPr>
            <p:ph type="ftr" sz="quarter" idx="3"/>
          </p:nvPr>
        </p:nvSpPr>
        <p:spPr/>
        <p:txBody>
          <a:bodyPr/>
          <a:lstStyle/>
          <a:p>
            <a:r>
              <a:rPr lang="en-US" dirty="0"/>
              <a:t>S/S, signs and symptoms.</a:t>
            </a:r>
          </a:p>
        </p:txBody>
      </p:sp>
    </p:spTree>
    <p:extLst>
      <p:ext uri="{BB962C8B-B14F-4D97-AF65-F5344CB8AC3E}">
        <p14:creationId xmlns:p14="http://schemas.microsoft.com/office/powerpoint/2010/main" val="875202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Benzodiazepines </a:t>
            </a:r>
          </a:p>
        </p:txBody>
      </p:sp>
      <p:sp>
        <p:nvSpPr>
          <p:cNvPr id="5" name="Content Placeholder 4"/>
          <p:cNvSpPr>
            <a:spLocks noGrp="1"/>
          </p:cNvSpPr>
          <p:nvPr>
            <p:ph sz="half" idx="1"/>
          </p:nvPr>
        </p:nvSpPr>
        <p:spPr>
          <a:xfrm>
            <a:off x="609600" y="1496291"/>
            <a:ext cx="5334000" cy="4680672"/>
          </a:xfrm>
        </p:spPr>
        <p:txBody>
          <a:bodyPr>
            <a:normAutofit lnSpcReduction="10000"/>
          </a:bodyPr>
          <a:lstStyle/>
          <a:p>
            <a:pPr>
              <a:lnSpc>
                <a:spcPct val="110000"/>
              </a:lnSpc>
            </a:pPr>
            <a:r>
              <a:rPr lang="en-US" dirty="0"/>
              <a:t>Enhance GABA at GABA</a:t>
            </a:r>
            <a:r>
              <a:rPr lang="en-US" baseline="-25000" dirty="0"/>
              <a:t>A</a:t>
            </a:r>
            <a:r>
              <a:rPr lang="en-US" dirty="0"/>
              <a:t> receptors and open chloride channels, hyperpolarizes the membrane and inhibits depolarization</a:t>
            </a:r>
          </a:p>
          <a:p>
            <a:pPr>
              <a:lnSpc>
                <a:spcPct val="110000"/>
              </a:lnSpc>
            </a:pPr>
            <a:endParaRPr lang="en-US" dirty="0"/>
          </a:p>
          <a:p>
            <a:pPr>
              <a:lnSpc>
                <a:spcPct val="110000"/>
              </a:lnSpc>
            </a:pPr>
            <a:r>
              <a:rPr lang="en-US" dirty="0"/>
              <a:t>Inhibit synapses in the limbic system</a:t>
            </a:r>
          </a:p>
          <a:p>
            <a:pPr lvl="1">
              <a:lnSpc>
                <a:spcPct val="110000"/>
              </a:lnSpc>
            </a:pPr>
            <a:r>
              <a:rPr lang="en-US" sz="2400" dirty="0"/>
              <a:t>Anxiolysis</a:t>
            </a:r>
          </a:p>
        </p:txBody>
      </p:sp>
      <p:sp>
        <p:nvSpPr>
          <p:cNvPr id="2" name="Content Placeholder 1"/>
          <p:cNvSpPr>
            <a:spLocks noGrp="1"/>
          </p:cNvSpPr>
          <p:nvPr>
            <p:ph sz="half" idx="2"/>
          </p:nvPr>
        </p:nvSpPr>
        <p:spPr>
          <a:xfrm>
            <a:off x="6781800" y="1496291"/>
            <a:ext cx="5181600" cy="4680672"/>
          </a:xfrm>
        </p:spPr>
        <p:txBody>
          <a:bodyPr>
            <a:normAutofit lnSpcReduction="10000"/>
          </a:bodyPr>
          <a:lstStyle/>
          <a:p>
            <a:pPr>
              <a:lnSpc>
                <a:spcPct val="150000"/>
              </a:lnSpc>
            </a:pPr>
            <a:r>
              <a:rPr lang="en-US" sz="2800" dirty="0"/>
              <a:t>Diazepam </a:t>
            </a:r>
          </a:p>
          <a:p>
            <a:pPr>
              <a:lnSpc>
                <a:spcPct val="150000"/>
              </a:lnSpc>
            </a:pPr>
            <a:r>
              <a:rPr lang="en-US" sz="2800" dirty="0"/>
              <a:t>Midazolam </a:t>
            </a:r>
          </a:p>
          <a:p>
            <a:pPr>
              <a:lnSpc>
                <a:spcPct val="150000"/>
              </a:lnSpc>
            </a:pPr>
            <a:r>
              <a:rPr lang="en-US" sz="2800" b="1" dirty="0">
                <a:solidFill>
                  <a:schemeClr val="tx1"/>
                </a:solidFill>
              </a:rPr>
              <a:t>Lorazepam </a:t>
            </a:r>
          </a:p>
          <a:p>
            <a:pPr>
              <a:lnSpc>
                <a:spcPct val="150000"/>
              </a:lnSpc>
            </a:pPr>
            <a:r>
              <a:rPr lang="en-US" sz="2800" dirty="0"/>
              <a:t>Oral options</a:t>
            </a:r>
          </a:p>
          <a:p>
            <a:pPr lvl="1">
              <a:lnSpc>
                <a:spcPct val="150000"/>
              </a:lnSpc>
            </a:pPr>
            <a:r>
              <a:rPr lang="en-US" sz="2400" dirty="0"/>
              <a:t>Alprazolam </a:t>
            </a:r>
          </a:p>
          <a:p>
            <a:pPr lvl="1">
              <a:lnSpc>
                <a:spcPct val="150000"/>
              </a:lnSpc>
            </a:pPr>
            <a:r>
              <a:rPr lang="en-US" sz="2400" dirty="0"/>
              <a:t>Chlordiazepoxide </a:t>
            </a:r>
          </a:p>
          <a:p>
            <a:pPr lvl="1">
              <a:lnSpc>
                <a:spcPct val="150000"/>
              </a:lnSpc>
            </a:pPr>
            <a:r>
              <a:rPr lang="en-US" sz="2400" dirty="0"/>
              <a:t>Clonazepam </a:t>
            </a:r>
          </a:p>
          <a:p>
            <a:pPr lvl="1">
              <a:lnSpc>
                <a:spcPct val="150000"/>
              </a:lnSpc>
            </a:pPr>
            <a:endParaRPr lang="en-US" sz="2400" dirty="0"/>
          </a:p>
          <a:p>
            <a:pPr>
              <a:lnSpc>
                <a:spcPct val="150000"/>
              </a:lnSpc>
            </a:pPr>
            <a:endParaRPr lang="en-US" sz="2800" dirty="0"/>
          </a:p>
        </p:txBody>
      </p:sp>
      <p:sp>
        <p:nvSpPr>
          <p:cNvPr id="9" name="Footer Placeholder 8">
            <a:extLst>
              <a:ext uri="{FF2B5EF4-FFF2-40B4-BE49-F238E27FC236}">
                <a16:creationId xmlns:a16="http://schemas.microsoft.com/office/drawing/2014/main" id="{A8F64A27-E341-6C86-5F36-6AC9BE22179E}"/>
              </a:ext>
            </a:extLst>
          </p:cNvPr>
          <p:cNvSpPr>
            <a:spLocks noGrp="1"/>
          </p:cNvSpPr>
          <p:nvPr>
            <p:ph type="ftr" sz="quarter" idx="3"/>
          </p:nvPr>
        </p:nvSpPr>
        <p:spPr/>
        <p:txBody>
          <a:bodyPr/>
          <a:lstStyle/>
          <a:p>
            <a:r>
              <a:rPr lang="en-US" dirty="0"/>
              <a:t>GABA, gamma-aminobutyric acid.</a:t>
            </a:r>
          </a:p>
        </p:txBody>
      </p:sp>
    </p:spTree>
    <p:extLst>
      <p:ext uri="{BB962C8B-B14F-4D97-AF65-F5344CB8AC3E}">
        <p14:creationId xmlns:p14="http://schemas.microsoft.com/office/powerpoint/2010/main" val="2064248670"/>
      </p:ext>
    </p:extLst>
  </p:cSld>
  <p:clrMapOvr>
    <a:masterClrMapping/>
  </p:clrMapOvr>
</p:sld>
</file>

<file path=ppt/theme/theme1.xml><?xml version="1.0" encoding="utf-8"?>
<a:theme xmlns:a="http://schemas.openxmlformats.org/drawingml/2006/main" name="OakGraphix_MedEd ON THE GO_Psychiatry Template_Theme1">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akGraphix_MedEd ON THE GO_Psychiatry Template_Theme1" id="{722CD718-30A3-4CB4-B6AF-7A90BF6AEDF4}" vid="{AC3C259C-3D90-4EFF-A8EC-F2C7B0198B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OakGraphix_MedEd ON THE GO_Psychiatry Template_Theme1</Template>
  <TotalTime>1690</TotalTime>
  <Words>827</Words>
  <Application>Microsoft Macintosh PowerPoint</Application>
  <PresentationFormat>Widescreen</PresentationFormat>
  <Paragraphs>149</Paragraphs>
  <Slides>13</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OakGraphix_MedEd ON THE GO_Psychiatry Template_Theme1</vt:lpstr>
      <vt:lpstr>Shelter from the Storm:  The Role and Impact of Pharmacological Treatment Approaches​ for the Management of Acute Agitation in an Emergency Medicine Setting</vt:lpstr>
      <vt:lpstr>Disclaimer</vt:lpstr>
      <vt:lpstr>Dopamine Antagonists (1st Generation) (Typical Antipsychotics/Neuroleptics)</vt:lpstr>
      <vt:lpstr>Side Effects</vt:lpstr>
      <vt:lpstr>Side Effects</vt:lpstr>
      <vt:lpstr>Atypical Antipsychotics (2nd generation)</vt:lpstr>
      <vt:lpstr>Atypical Antipsychotics</vt:lpstr>
      <vt:lpstr>Neuroleptic Malignant Syndrome</vt:lpstr>
      <vt:lpstr>Benzodiazepines </vt:lpstr>
      <vt:lpstr>Benzodiazepines </vt:lpstr>
      <vt:lpstr>Ketamine</vt:lpstr>
      <vt:lpstr>Ketamine</vt:lpstr>
      <vt:lpstr>Dexmedetomidine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MedEd On The Go</dc:creator>
  <cp:keywords/>
  <dc:description/>
  <cp:lastModifiedBy>Moriah Diethorn</cp:lastModifiedBy>
  <cp:revision>16</cp:revision>
  <dcterms:created xsi:type="dcterms:W3CDTF">2023-02-27T04:39:46Z</dcterms:created>
  <dcterms:modified xsi:type="dcterms:W3CDTF">2023-04-12T23:45:52Z</dcterms:modified>
  <cp:category/>
</cp:coreProperties>
</file>