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2"/>
  </p:notesMasterIdLst>
  <p:sldIdLst>
    <p:sldId id="279" r:id="rId2"/>
    <p:sldId id="256" r:id="rId3"/>
    <p:sldId id="260" r:id="rId4"/>
    <p:sldId id="264" r:id="rId5"/>
    <p:sldId id="268" r:id="rId6"/>
    <p:sldId id="274" r:id="rId7"/>
    <p:sldId id="276" r:id="rId8"/>
    <p:sldId id="259" r:id="rId9"/>
    <p:sldId id="277"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542B1B-FE4D-E5DC-CE88-3AA3FA879F9B}" name="Scott Zeller" initials="SZ" userId="Scott Zeller" providerId="None"/>
  <p188:author id="{43450A3C-4AD8-14C3-BE8D-52870263434C}" name="Canan Schumann" initials="CS" userId="S::cschumann@ushealthconnect.com::d28afc93-6bf0-45d0-b3c3-1d5d563b5562" providerId="AD"/>
  <p188:author id="{F3E1953C-E598-CF27-2C59-E8F151A745D1}" name="Kevin Silveira" initials="KS" userId="b8f8a146050c0a76" providerId="Windows Liv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95102" autoAdjust="0"/>
  </p:normalViewPr>
  <p:slideViewPr>
    <p:cSldViewPr snapToGrid="0">
      <p:cViewPr varScale="1">
        <p:scale>
          <a:sx n="117" d="100"/>
          <a:sy n="117" d="100"/>
        </p:scale>
        <p:origin x="6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49CE5-6F10-4DFA-98F6-EC96194CDD21}" type="datetimeFigureOut">
              <a:rPr lang="en-US" smtClean="0"/>
              <a:t>4/12/23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C32F3-45A1-4536-826E-F48C156CFFD5}" type="slidenum">
              <a:rPr lang="en-US" smtClean="0"/>
              <a:t>‹#›</a:t>
            </a:fld>
            <a:endParaRPr lang="en-US"/>
          </a:p>
        </p:txBody>
      </p:sp>
    </p:spTree>
    <p:extLst>
      <p:ext uri="{BB962C8B-B14F-4D97-AF65-F5344CB8AC3E}">
        <p14:creationId xmlns:p14="http://schemas.microsoft.com/office/powerpoint/2010/main" val="341386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CA34F0-0FA7-44FE-AB63-FCE86B0AFEA6}" type="slidenum">
              <a:rPr lang="en-US" smtClean="0"/>
              <a:pPr/>
              <a:t>8</a:t>
            </a:fld>
            <a:endParaRPr lang="en-US"/>
          </a:p>
        </p:txBody>
      </p:sp>
    </p:spTree>
    <p:extLst>
      <p:ext uri="{BB962C8B-B14F-4D97-AF65-F5344CB8AC3E}">
        <p14:creationId xmlns:p14="http://schemas.microsoft.com/office/powerpoint/2010/main" val="249368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CA34F0-0FA7-44FE-AB63-FCE86B0AFEA6}" type="slidenum">
              <a:rPr lang="en-US" smtClean="0"/>
              <a:pPr/>
              <a:t>9</a:t>
            </a:fld>
            <a:endParaRPr lang="en-US"/>
          </a:p>
        </p:txBody>
      </p:sp>
    </p:spTree>
    <p:extLst>
      <p:ext uri="{BB962C8B-B14F-4D97-AF65-F5344CB8AC3E}">
        <p14:creationId xmlns:p14="http://schemas.microsoft.com/office/powerpoint/2010/main" val="1085830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14500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3590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ig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548642" y="1345542"/>
            <a:ext cx="5303519" cy="4873225"/>
          </a:xfrm>
        </p:spPr>
        <p:txBody>
          <a:bodyPr/>
          <a:lstStyle>
            <a:lvl1pPr>
              <a:lnSpc>
                <a:spcPct val="90000"/>
              </a:lnSpc>
              <a:defRPr sz="4267" spc="0" baseline="0"/>
            </a:lvl1pPr>
          </a:lstStyle>
          <a:p>
            <a:r>
              <a:rPr lang="en-US" dirty="0"/>
              <a:t>[Slide title]</a:t>
            </a:r>
          </a:p>
        </p:txBody>
      </p:sp>
      <p:cxnSp>
        <p:nvCxnSpPr>
          <p:cNvPr id="9" name="Line">
            <a:extLst>
              <a:ext uri="{FF2B5EF4-FFF2-40B4-BE49-F238E27FC236}">
                <a16:creationId xmlns:a16="http://schemas.microsoft.com/office/drawing/2014/main" id="{BCCCE9B1-C0E2-274F-A123-1D0899A44BA5}"/>
              </a:ext>
              <a:ext uri="{C183D7F6-B498-43B3-948B-1728B52AA6E4}">
                <adec:decorative xmlns:adec="http://schemas.microsoft.com/office/drawing/2017/decorative" val="1"/>
              </a:ext>
            </a:extLst>
          </p:cNvPr>
          <p:cNvCxnSpPr>
            <a:cxnSpLocks/>
          </p:cNvCxnSpPr>
          <p:nvPr userDrawn="1"/>
        </p:nvCxnSpPr>
        <p:spPr>
          <a:xfrm>
            <a:off x="6336794" y="1345541"/>
            <a:ext cx="5303519" cy="0"/>
          </a:xfrm>
          <a:prstGeom prst="line">
            <a:avLst/>
          </a:prstGeom>
          <a:ln w="12700" cap="flat">
            <a:solidFill>
              <a:schemeClr val="tx1"/>
            </a:solidFill>
          </a:ln>
        </p:spPr>
        <p:style>
          <a:lnRef idx="1">
            <a:schemeClr val="accent1"/>
          </a:lnRef>
          <a:fillRef idx="0">
            <a:schemeClr val="accent1"/>
          </a:fillRef>
          <a:effectRef idx="0">
            <a:srgbClr val="000000"/>
          </a:effectRef>
          <a:fontRef idx="minor">
            <a:schemeClr val="lt1"/>
          </a:fontRef>
        </p:style>
      </p:cxn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6336794" y="1706880"/>
            <a:ext cx="5303519" cy="451104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a:xfrm>
            <a:off x="8610600" y="6356350"/>
            <a:ext cx="2743200" cy="365125"/>
          </a:xfrm>
          <a:prstGeom prst="rect">
            <a:avLst/>
          </a:prstGeom>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49158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2992">
          <p15:clr>
            <a:srgbClr val="FBAE40"/>
          </p15:clr>
        </p15:guide>
        <p15:guide id="6" orient="horz" pos="402">
          <p15:clr>
            <a:srgbClr val="FBAE40"/>
          </p15:clr>
        </p15:guide>
        <p15:guide id="8" orient="horz" pos="634">
          <p15:clr>
            <a:srgbClr val="FBAE40"/>
          </p15:clr>
        </p15:guide>
        <p15:guide id="9" pos="2766">
          <p15:clr>
            <a:srgbClr val="FBAE40"/>
          </p15:clr>
        </p15:guide>
        <p15:guide id="10" orient="horz" pos="293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Statistic - Dark Blue">
    <p:spTree>
      <p:nvGrpSpPr>
        <p:cNvPr id="1" name=""/>
        <p:cNvGrpSpPr/>
        <p:nvPr/>
      </p:nvGrpSpPr>
      <p:grpSpPr>
        <a:xfrm>
          <a:off x="0" y="0"/>
          <a:ext cx="0" cy="0"/>
          <a:chOff x="0" y="0"/>
          <a:chExt cx="0" cy="0"/>
        </a:xfrm>
      </p:grpSpPr>
      <p:pic>
        <p:nvPicPr>
          <p:cNvPr id="6" name="Spectrum Health">
            <a:extLst>
              <a:ext uri="{FF2B5EF4-FFF2-40B4-BE49-F238E27FC236}">
                <a16:creationId xmlns:a16="http://schemas.microsoft.com/office/drawing/2014/main" id="{1BB0B1E2-23F6-C849-9D8F-470FC8828B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9397130" y="85596"/>
            <a:ext cx="1387511" cy="67056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548640" y="853440"/>
            <a:ext cx="11091672" cy="853440"/>
          </a:xfrm>
        </p:spPr>
        <p:txBody>
          <a:bodyPr/>
          <a:lstStyle/>
          <a:p>
            <a:r>
              <a:rPr lang="en-US" dirty="0"/>
              <a:t>[Optional slide title]</a:t>
            </a:r>
          </a:p>
        </p:txBody>
      </p:sp>
      <p:sp>
        <p:nvSpPr>
          <p:cNvPr id="10" name="Text Placeholder 2">
            <a:extLst>
              <a:ext uri="{FF2B5EF4-FFF2-40B4-BE49-F238E27FC236}">
                <a16:creationId xmlns:a16="http://schemas.microsoft.com/office/drawing/2014/main" id="{1A37C7FF-285D-C241-8584-1E44D366D86B}"/>
              </a:ext>
            </a:extLst>
          </p:cNvPr>
          <p:cNvSpPr>
            <a:spLocks noGrp="1"/>
          </p:cNvSpPr>
          <p:nvPr>
            <p:ph type="body" sz="quarter" idx="13" hasCustomPrompt="1"/>
          </p:nvPr>
        </p:nvSpPr>
        <p:spPr>
          <a:xfrm>
            <a:off x="546100" y="2316479"/>
            <a:ext cx="5303519" cy="3902287"/>
          </a:xfrm>
        </p:spPr>
        <p:txBody>
          <a:bodyPr/>
          <a:lstStyle>
            <a:lvl1pPr marL="0" indent="0">
              <a:lnSpc>
                <a:spcPct val="80000"/>
              </a:lnSpc>
              <a:spcBef>
                <a:spcPts val="0"/>
              </a:spcBef>
              <a:buNone/>
              <a:defRPr sz="16666" b="1" spc="-400" baseline="0"/>
            </a:lvl1pPr>
            <a:lvl2pPr marL="182875" indent="-182875">
              <a:spcBef>
                <a:spcPts val="1200"/>
              </a:spcBef>
              <a:buFont typeface="Arial" panose="020B0604020202020204" pitchFamily="34" charset="0"/>
              <a:buChar char="•"/>
              <a:defRPr/>
            </a:lvl2pPr>
            <a:lvl3pPr marL="365751">
              <a:defRPr/>
            </a:lvl3pPr>
            <a:lvl4pPr marL="548626">
              <a:defRPr/>
            </a:lvl4pPr>
            <a:lvl5pPr marL="731502">
              <a:defRPr/>
            </a:lvl5pPr>
            <a:lvl6pPr marL="914377">
              <a:defRPr/>
            </a:lvl6pPr>
            <a:lvl7pPr marL="1097253">
              <a:defRPr/>
            </a:lvl7pPr>
            <a:lvl8pPr marL="1280128">
              <a:defRPr/>
            </a:lvl8pPr>
            <a:lvl9pPr marL="1463003">
              <a:defRPr/>
            </a:lvl9pPr>
          </a:lstStyle>
          <a:p>
            <a:pPr lvl="0"/>
            <a:r>
              <a:rPr lang="en-US" dirty="0"/>
              <a:t>000%</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7" name="Line">
            <a:extLst>
              <a:ext uri="{FF2B5EF4-FFF2-40B4-BE49-F238E27FC236}">
                <a16:creationId xmlns:a16="http://schemas.microsoft.com/office/drawing/2014/main" id="{F794CD27-72A6-3549-ABB0-884BB3706275}"/>
              </a:ext>
              <a:ext uri="{C183D7F6-B498-43B3-948B-1728B52AA6E4}">
                <adec:decorative xmlns:adec="http://schemas.microsoft.com/office/drawing/2017/decorative" val="1"/>
              </a:ext>
            </a:extLst>
          </p:cNvPr>
          <p:cNvCxnSpPr>
            <a:cxnSpLocks/>
          </p:cNvCxnSpPr>
          <p:nvPr userDrawn="1"/>
        </p:nvCxnSpPr>
        <p:spPr>
          <a:xfrm>
            <a:off x="6336794" y="2316480"/>
            <a:ext cx="5303519" cy="0"/>
          </a:xfrm>
          <a:prstGeom prst="line">
            <a:avLst/>
          </a:prstGeom>
          <a:ln w="12700" cap="flat">
            <a:solidFill>
              <a:schemeClr val="tx1"/>
            </a:solidFill>
          </a:ln>
        </p:spPr>
        <p:style>
          <a:lnRef idx="1">
            <a:schemeClr val="accent1"/>
          </a:lnRef>
          <a:fillRef idx="0">
            <a:schemeClr val="accent1"/>
          </a:fillRef>
          <a:effectRef idx="0">
            <a:srgbClr val="000000"/>
          </a:effectRef>
          <a:fontRef idx="minor">
            <a:schemeClr val="lt1"/>
          </a:fontRef>
        </p:style>
      </p:cxnSp>
      <p:sp>
        <p:nvSpPr>
          <p:cNvPr id="11" name="Text Placeholder 3">
            <a:extLst>
              <a:ext uri="{FF2B5EF4-FFF2-40B4-BE49-F238E27FC236}">
                <a16:creationId xmlns:a16="http://schemas.microsoft.com/office/drawing/2014/main" id="{E6D59649-1D51-4F47-B0E7-BABEDD519E52}"/>
              </a:ext>
            </a:extLst>
          </p:cNvPr>
          <p:cNvSpPr>
            <a:spLocks noGrp="1"/>
          </p:cNvSpPr>
          <p:nvPr>
            <p:ph type="body" sz="quarter" idx="14"/>
          </p:nvPr>
        </p:nvSpPr>
        <p:spPr>
          <a:xfrm>
            <a:off x="6336794" y="2682239"/>
            <a:ext cx="5303519" cy="35365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4">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endParaRPr lang="en-US" dirty="0"/>
          </a:p>
        </p:txBody>
      </p:sp>
      <p:sp>
        <p:nvSpPr>
          <p:cNvPr id="5" name="Slide Number Placeholder 6">
            <a:extLst>
              <a:ext uri="{FF2B5EF4-FFF2-40B4-BE49-F238E27FC236}">
                <a16:creationId xmlns:a16="http://schemas.microsoft.com/office/drawing/2014/main" id="{84C99325-18F2-9143-B9D6-8B88BF8EA9E4}"/>
              </a:ext>
            </a:extLst>
          </p:cNvPr>
          <p:cNvSpPr>
            <a:spLocks noGrp="1"/>
          </p:cNvSpPr>
          <p:nvPr>
            <p:ph type="sldNum" sz="quarter" idx="12"/>
          </p:nvPr>
        </p:nvSpPr>
        <p:spPr>
          <a:xfrm>
            <a:off x="8610600" y="6356350"/>
            <a:ext cx="2743200" cy="365125"/>
          </a:xfrm>
          <a:prstGeom prst="rect">
            <a:avLst/>
          </a:prstGeom>
        </p:spPr>
        <p:txBody>
          <a:bodyPr/>
          <a:lstStyle/>
          <a:p>
            <a:fld id="{B58DE5F1-E0F9-4CCA-92B7-7A6FC4DFEE14}" type="slidenum">
              <a:rPr lang="en-US" smtClean="0"/>
              <a:pPr/>
              <a:t>‹#›</a:t>
            </a:fld>
            <a:endParaRPr lang="en-US" dirty="0"/>
          </a:p>
        </p:txBody>
      </p:sp>
      <p:cxnSp>
        <p:nvCxnSpPr>
          <p:cNvPr id="12" name="Straight Connector 11">
            <a:extLst>
              <a:ext uri="{FF2B5EF4-FFF2-40B4-BE49-F238E27FC236}">
                <a16:creationId xmlns:a16="http://schemas.microsoft.com/office/drawing/2014/main" id="{34BFD8ED-7C4A-4E19-AA79-CAE807FDA217}"/>
              </a:ext>
            </a:extLst>
          </p:cNvPr>
          <p:cNvCxnSpPr>
            <a:cxnSpLocks/>
          </p:cNvCxnSpPr>
          <p:nvPr userDrawn="1"/>
        </p:nvCxnSpPr>
        <p:spPr>
          <a:xfrm>
            <a:off x="10770349" y="115569"/>
            <a:ext cx="0" cy="544059"/>
          </a:xfrm>
          <a:prstGeom prst="line">
            <a:avLst/>
          </a:prstGeom>
          <a:ln w="3175" cap="rnd">
            <a:solidFill>
              <a:srgbClr val="000000"/>
            </a:solidFill>
          </a:ln>
        </p:spPr>
        <p:style>
          <a:lnRef idx="1">
            <a:schemeClr val="accent1"/>
          </a:lnRef>
          <a:fillRef idx="0">
            <a:schemeClr val="accent1"/>
          </a:fillRef>
          <a:effectRef idx="0">
            <a:srgbClr val="000000"/>
          </a:effectRef>
          <a:fontRef idx="minor">
            <a:schemeClr val="lt1"/>
          </a:fontRef>
        </p:style>
      </p:cxnSp>
      <p:pic>
        <p:nvPicPr>
          <p:cNvPr id="13" name="Picture 12">
            <a:extLst>
              <a:ext uri="{FF2B5EF4-FFF2-40B4-BE49-F238E27FC236}">
                <a16:creationId xmlns:a16="http://schemas.microsoft.com/office/drawing/2014/main" id="{8248F8DE-C9AC-43C1-A080-9AD0BA011C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98930" y="219597"/>
            <a:ext cx="841383" cy="439276"/>
          </a:xfrm>
          <a:prstGeom prst="rect">
            <a:avLst/>
          </a:prstGeom>
        </p:spPr>
      </p:pic>
    </p:spTree>
    <p:extLst>
      <p:ext uri="{BB962C8B-B14F-4D97-AF65-F5344CB8AC3E}">
        <p14:creationId xmlns:p14="http://schemas.microsoft.com/office/powerpoint/2010/main" val="985233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4">
          <p15:clr>
            <a:srgbClr val="FBAE40"/>
          </p15:clr>
        </p15:guide>
        <p15:guide id="2" pos="2992">
          <p15:clr>
            <a:srgbClr val="FBAE40"/>
          </p15:clr>
        </p15:guide>
        <p15:guide id="3" orient="horz" pos="2938">
          <p15:clr>
            <a:srgbClr val="FBAE40"/>
          </p15:clr>
        </p15:guide>
        <p15:guide id="4" orient="horz" pos="109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alf Photo">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4578CD79-C3BE-3543-83D9-F07238B6453D}"/>
              </a:ext>
            </a:extLst>
          </p:cNvPr>
          <p:cNvSpPr>
            <a:spLocks noGrp="1"/>
          </p:cNvSpPr>
          <p:nvPr>
            <p:ph type="body" sz="quarter" idx="14" hasCustomPrompt="1"/>
          </p:nvPr>
        </p:nvSpPr>
        <p:spPr>
          <a:xfrm>
            <a:off x="548217" y="1346201"/>
            <a:ext cx="5303520" cy="4872567"/>
          </a:xfrm>
        </p:spPr>
        <p:txBody>
          <a:bodyPr/>
          <a:lstStyle>
            <a:lvl1pPr marL="0" indent="0">
              <a:lnSpc>
                <a:spcPct val="90000"/>
              </a:lnSpc>
              <a:spcBef>
                <a:spcPts val="0"/>
              </a:spcBef>
              <a:spcAft>
                <a:spcPts val="1200"/>
              </a:spcAft>
              <a:buNone/>
              <a:defRPr sz="4267" b="1">
                <a:solidFill>
                  <a:schemeClr val="tx1"/>
                </a:solidFill>
              </a:defRPr>
            </a:lvl1pPr>
            <a:lvl2pPr marL="182875">
              <a:spcBef>
                <a:spcPts val="1200"/>
              </a:spcBef>
              <a:defRPr>
                <a:solidFill>
                  <a:schemeClr val="tx1"/>
                </a:solidFill>
              </a:defRPr>
            </a:lvl2pPr>
            <a:lvl3pPr marL="365751">
              <a:defRPr>
                <a:solidFill>
                  <a:schemeClr val="tx1"/>
                </a:solidFill>
              </a:defRPr>
            </a:lvl3pPr>
            <a:lvl4pPr marL="548626">
              <a:defRPr>
                <a:solidFill>
                  <a:schemeClr val="tx1"/>
                </a:solidFill>
              </a:defRPr>
            </a:lvl4pPr>
            <a:lvl5pPr marL="731502">
              <a:defRPr>
                <a:solidFill>
                  <a:schemeClr val="tx1"/>
                </a:solidFill>
              </a:defRPr>
            </a:lvl5pPr>
            <a:lvl6pPr marL="914377">
              <a:defRPr>
                <a:solidFill>
                  <a:schemeClr val="tx1"/>
                </a:solidFill>
              </a:defRPr>
            </a:lvl6pPr>
            <a:lvl7pPr marL="1097253">
              <a:defRPr>
                <a:solidFill>
                  <a:schemeClr val="tx1"/>
                </a:solidFill>
              </a:defRPr>
            </a:lvl7pPr>
            <a:lvl8pPr marL="1280128">
              <a:defRPr>
                <a:solidFill>
                  <a:schemeClr val="tx1"/>
                </a:solidFill>
              </a:defRPr>
            </a:lvl8pPr>
            <a:lvl9pPr marL="1463003">
              <a:defRPr>
                <a:solidFill>
                  <a:schemeClr val="tx1"/>
                </a:solidFill>
              </a:defRPr>
            </a:lvl9pPr>
          </a:lstStyle>
          <a:p>
            <a:pPr lvl="0"/>
            <a:r>
              <a:rPr lang="en-US" dirty="0"/>
              <a:t>[Important point]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Picture Placeholder 2">
            <a:extLst>
              <a:ext uri="{FF2B5EF4-FFF2-40B4-BE49-F238E27FC236}">
                <a16:creationId xmlns:a16="http://schemas.microsoft.com/office/drawing/2014/main" id="{7B00E805-A4A0-D142-AA33-5849025B1C3E}"/>
              </a:ext>
            </a:extLst>
          </p:cNvPr>
          <p:cNvSpPr>
            <a:spLocks noGrp="1"/>
          </p:cNvSpPr>
          <p:nvPr>
            <p:ph type="pic" sz="quarter" idx="13"/>
          </p:nvPr>
        </p:nvSpPr>
        <p:spPr>
          <a:xfrm>
            <a:off x="6096000" y="0"/>
            <a:ext cx="6096000" cy="6858000"/>
          </a:xfrm>
          <a:solidFill>
            <a:srgbClr val="7F7F7F"/>
          </a:solidFill>
        </p:spPr>
        <p:txBody>
          <a:bodyPr anchor="ctr" anchorCtr="0"/>
          <a:lstStyle>
            <a:lvl1pPr marL="0" indent="0" algn="ctr">
              <a:buNone/>
              <a:defRPr>
                <a:solidFill>
                  <a:schemeClr val="bg1"/>
                </a:solidFill>
              </a:defRPr>
            </a:lvl1pPr>
          </a:lstStyle>
          <a:p>
            <a:r>
              <a:rPr lang="en-US"/>
              <a:t>Click icon to add picture</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bwMode="gray">
          <a:xfrm>
            <a:off x="8610600" y="6356350"/>
            <a:ext cx="2743200" cy="365125"/>
          </a:xfrm>
          <a:prstGeom prst="rect">
            <a:avLst/>
          </a:prstGeom>
        </p:spPr>
        <p:txBody>
          <a:bodyPr/>
          <a:lstStyle>
            <a:lvl1pPr>
              <a:defRPr>
                <a:solidFill>
                  <a:schemeClr val="bg1"/>
                </a:solidFill>
              </a:defRPr>
            </a:lvl1pPr>
          </a:lstStyle>
          <a:p>
            <a:fld id="{B58DE5F1-E0F9-4CCA-92B7-7A6FC4DFEE14}" type="slidenum">
              <a:rPr lang="en-US" smtClean="0"/>
              <a:pPr/>
              <a:t>‹#›</a:t>
            </a:fld>
            <a:endParaRPr lang="en-US" dirty="0"/>
          </a:p>
        </p:txBody>
      </p:sp>
    </p:spTree>
    <p:extLst>
      <p:ext uri="{BB962C8B-B14F-4D97-AF65-F5344CB8AC3E}">
        <p14:creationId xmlns:p14="http://schemas.microsoft.com/office/powerpoint/2010/main" val="384091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2992">
          <p15:clr>
            <a:srgbClr val="FBAE40"/>
          </p15:clr>
        </p15:guide>
        <p15:guide id="6" orient="horz" pos="402">
          <p15:clr>
            <a:srgbClr val="FBAE40"/>
          </p15:clr>
        </p15:guide>
        <p15:guide id="8" orient="horz" pos="634">
          <p15:clr>
            <a:srgbClr val="FBAE40"/>
          </p15:clr>
        </p15:guide>
        <p15:guide id="9" pos="2766">
          <p15:clr>
            <a:srgbClr val="FBAE40"/>
          </p15:clr>
        </p15:guide>
        <p15:guide id="10" orient="horz" pos="29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debar R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9F51EA-7190-7747-950C-E60F32FD5A67}"/>
              </a:ext>
            </a:extLst>
          </p:cNvPr>
          <p:cNvSpPr>
            <a:spLocks noGrp="1"/>
          </p:cNvSpPr>
          <p:nvPr>
            <p:ph type="title" hasCustomPrompt="1"/>
          </p:nvPr>
        </p:nvSpPr>
        <p:spPr>
          <a:xfrm>
            <a:off x="548640" y="853440"/>
            <a:ext cx="11091672" cy="853440"/>
          </a:xfrm>
        </p:spPr>
        <p:txBody>
          <a:body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548640" y="1889762"/>
            <a:ext cx="7254240" cy="432900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8226552" y="1889762"/>
            <a:ext cx="3413760" cy="432900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E99E07BA-A10D-BC4F-976C-2D3F4A4918C2}"/>
              </a:ext>
            </a:extLst>
          </p:cNvPr>
          <p:cNvSpPr>
            <a:spLocks noGrp="1"/>
          </p:cNvSpPr>
          <p:nvPr>
            <p:ph type="ftr" sz="quarter" idx="11"/>
          </p:nvPr>
        </p:nvSpPr>
        <p:spPr/>
        <p:txBody>
          <a:bodyPr/>
          <a:lstStyle/>
          <a:p>
            <a:endParaRPr lang="en-US" dirty="0"/>
          </a:p>
        </p:txBody>
      </p:sp>
      <p:sp>
        <p:nvSpPr>
          <p:cNvPr id="10" name="Slide Number Placeholder 6">
            <a:extLst>
              <a:ext uri="{FF2B5EF4-FFF2-40B4-BE49-F238E27FC236}">
                <a16:creationId xmlns:a16="http://schemas.microsoft.com/office/drawing/2014/main" id="{67FB1D32-3E1C-554A-A887-047CEBF6A063}"/>
              </a:ext>
            </a:extLst>
          </p:cNvPr>
          <p:cNvSpPr>
            <a:spLocks noGrp="1"/>
          </p:cNvSpPr>
          <p:nvPr>
            <p:ph type="sldNum" sz="quarter" idx="12"/>
          </p:nvPr>
        </p:nvSpPr>
        <p:spPr>
          <a:xfrm>
            <a:off x="8610600" y="6356350"/>
            <a:ext cx="2743200" cy="365125"/>
          </a:xfrm>
          <a:prstGeom prst="rect">
            <a:avLst/>
          </a:prstGeom>
        </p:spPr>
        <p:txBody>
          <a:bodyPr/>
          <a:lstStyle/>
          <a:p>
            <a:fld id="{B58DE5F1-E0F9-4CCA-92B7-7A6FC4DFEE14}" type="slidenum">
              <a:rPr lang="en-US" smtClean="0"/>
              <a:pPr/>
              <a:t>‹#›</a:t>
            </a:fld>
            <a:endParaRPr lang="en-US" dirty="0"/>
          </a:p>
        </p:txBody>
      </p:sp>
    </p:spTree>
    <p:extLst>
      <p:ext uri="{BB962C8B-B14F-4D97-AF65-F5344CB8AC3E}">
        <p14:creationId xmlns:p14="http://schemas.microsoft.com/office/powerpoint/2010/main" val="422571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688">
          <p15:clr>
            <a:srgbClr val="FBAE40"/>
          </p15:clr>
        </p15:guide>
        <p15:guide id="4" pos="3886">
          <p15:clr>
            <a:srgbClr val="FBAE40"/>
          </p15:clr>
        </p15:guide>
        <p15:guide id="5" orient="horz" pos="402">
          <p15:clr>
            <a:srgbClr val="FBAE40"/>
          </p15:clr>
        </p15:guide>
        <p15:guide id="6" orient="horz" pos="892">
          <p15:clr>
            <a:srgbClr val="FBAE40"/>
          </p15:clr>
        </p15:guide>
        <p15:guide id="7" orient="horz" pos="808">
          <p15:clr>
            <a:srgbClr val="FBAE40"/>
          </p15:clr>
        </p15:guide>
        <p15:guide id="8" orient="horz" pos="29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Photo">
    <p:bg>
      <p:bgPr>
        <a:solidFill>
          <a:srgbClr val="002855"/>
        </a:solidFill>
        <a:effectLst/>
      </p:bgPr>
    </p:bg>
    <p:spTree>
      <p:nvGrpSpPr>
        <p:cNvPr id="1" name=""/>
        <p:cNvGrpSpPr/>
        <p:nvPr/>
      </p:nvGrpSpPr>
      <p:grpSpPr>
        <a:xfrm>
          <a:off x="0" y="0"/>
          <a:ext cx="0" cy="0"/>
          <a:chOff x="0" y="0"/>
          <a:chExt cx="0" cy="0"/>
        </a:xfrm>
      </p:grpSpPr>
      <p:pic>
        <p:nvPicPr>
          <p:cNvPr id="8" name="Gradient">
            <a:extLst>
              <a:ext uri="{FF2B5EF4-FFF2-40B4-BE49-F238E27FC236}">
                <a16:creationId xmlns:a16="http://schemas.microsoft.com/office/drawing/2014/main" id="{533A91B4-DCFE-FB40-859F-2B72430ADC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1" y="0"/>
            <a:ext cx="12191999" cy="6858000"/>
          </a:xfrm>
          <a:prstGeom prst="rect">
            <a:avLst/>
          </a:prstGeom>
        </p:spPr>
      </p:pic>
      <p:sp>
        <p:nvSpPr>
          <p:cNvPr id="6" name="Picture Placeholder 1">
            <a:extLst>
              <a:ext uri="{FF2B5EF4-FFF2-40B4-BE49-F238E27FC236}">
                <a16:creationId xmlns:a16="http://schemas.microsoft.com/office/drawing/2014/main" id="{2FF04EDB-5448-5343-AD34-8408B0DEB9D2}"/>
              </a:ext>
            </a:extLst>
          </p:cNvPr>
          <p:cNvSpPr>
            <a:spLocks noGrp="1"/>
          </p:cNvSpPr>
          <p:nvPr>
            <p:ph type="pic" sz="quarter" idx="13"/>
          </p:nvPr>
        </p:nvSpPr>
        <p:spPr>
          <a:xfrm>
            <a:off x="0" y="1"/>
            <a:ext cx="12192000" cy="6675119"/>
          </a:xfrm>
          <a:solidFill>
            <a:srgbClr val="7F7F7F"/>
          </a:solidFill>
        </p:spPr>
        <p:txBody>
          <a:bodyPr anchor="ctr" anchorCtr="0"/>
          <a:lstStyle>
            <a:lvl1pPr marL="0" indent="0" algn="ctr">
              <a:buNone/>
              <a:defRPr>
                <a:solidFill>
                  <a:schemeClr val="tx1"/>
                </a:solidFill>
              </a:defRPr>
            </a:lvl1pPr>
          </a:lstStyle>
          <a:p>
            <a:r>
              <a:rPr lang="en-US"/>
              <a:t>Click icon to add picture</a:t>
            </a:r>
          </a:p>
        </p:txBody>
      </p:sp>
      <p:sp>
        <p:nvSpPr>
          <p:cNvPr id="3" name="Footer Placeholder 2">
            <a:extLst>
              <a:ext uri="{FF2B5EF4-FFF2-40B4-BE49-F238E27FC236}">
                <a16:creationId xmlns:a16="http://schemas.microsoft.com/office/drawing/2014/main" id="{6864A85B-7453-D64F-A4AB-696EE9A052CC}"/>
              </a:ext>
            </a:extLst>
          </p:cNvPr>
          <p:cNvSpPr>
            <a:spLocks noGrp="1"/>
          </p:cNvSpPr>
          <p:nvPr>
            <p:ph type="ftr" sz="quarter" idx="11"/>
          </p:nvPr>
        </p:nvSpPr>
        <p:spPr bwMode="gray"/>
        <p:txBody>
          <a:bodyPr/>
          <a:lstStyle/>
          <a:p>
            <a:endParaRPr lang="en-US" dirty="0"/>
          </a:p>
        </p:txBody>
      </p:sp>
      <p:sp>
        <p:nvSpPr>
          <p:cNvPr id="4" name="Slide Number Placeholder 4">
            <a:extLst>
              <a:ext uri="{FF2B5EF4-FFF2-40B4-BE49-F238E27FC236}">
                <a16:creationId xmlns:a16="http://schemas.microsoft.com/office/drawing/2014/main" id="{85186827-DA85-9C4D-8C82-6FE011E099D7}"/>
              </a:ext>
            </a:extLst>
          </p:cNvPr>
          <p:cNvSpPr>
            <a:spLocks noGrp="1"/>
          </p:cNvSpPr>
          <p:nvPr>
            <p:ph type="sldNum" sz="quarter" idx="12"/>
          </p:nvPr>
        </p:nvSpPr>
        <p:spPr bwMode="gray">
          <a:xfrm>
            <a:off x="8610600" y="6356350"/>
            <a:ext cx="2743200" cy="365125"/>
          </a:xfrm>
          <a:prstGeom prst="rect">
            <a:avLst/>
          </a:prstGeom>
        </p:spPr>
        <p:txBody>
          <a:bodyPr/>
          <a:lstStyle/>
          <a:p>
            <a:fld id="{42038AD7-C3D9-6141-BEF0-6BD01642C74E}" type="slidenum">
              <a:rPr lang="en-US" smtClean="0"/>
              <a:t>‹#›</a:t>
            </a:fld>
            <a:endParaRPr lang="en-US"/>
          </a:p>
        </p:txBody>
      </p:sp>
    </p:spTree>
    <p:extLst>
      <p:ext uri="{BB962C8B-B14F-4D97-AF65-F5344CB8AC3E}">
        <p14:creationId xmlns:p14="http://schemas.microsoft.com/office/powerpoint/2010/main" val="21351069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resentation ">
    <p:spTree>
      <p:nvGrpSpPr>
        <p:cNvPr id="1" name=""/>
        <p:cNvGrpSpPr/>
        <p:nvPr/>
      </p:nvGrpSpPr>
      <p:grpSpPr>
        <a:xfrm>
          <a:off x="0" y="0"/>
          <a:ext cx="0" cy="0"/>
          <a:chOff x="0" y="0"/>
          <a:chExt cx="0" cy="0"/>
        </a:xfrm>
      </p:grpSpPr>
      <p:sp>
        <p:nvSpPr>
          <p:cNvPr id="7" name="Content Placeholder 2"/>
          <p:cNvSpPr>
            <a:spLocks noGrp="1"/>
          </p:cNvSpPr>
          <p:nvPr>
            <p:ph idx="1"/>
          </p:nvPr>
        </p:nvSpPr>
        <p:spPr>
          <a:xfrm>
            <a:off x="711200" y="900841"/>
            <a:ext cx="10972800" cy="1219200"/>
          </a:xfrm>
          <a:prstGeom prst="rect">
            <a:avLst/>
          </a:prstGeom>
        </p:spPr>
        <p:txBody>
          <a:bodyPr/>
          <a:lstStyle>
            <a:lvl1pPr marL="0" indent="0">
              <a:buNone/>
              <a:defRPr sz="3500">
                <a:solidFill>
                  <a:srgbClr val="7D7B62"/>
                </a:solidFill>
                <a:latin typeface="Helvetica LT Black" panose="02000A03050000020004" pitchFamily="2" charset="0"/>
              </a:defRPr>
            </a:lvl1pPr>
            <a:lvl2pPr marL="914400" indent="-457200">
              <a:buFont typeface="Arial" panose="020B0604020202020204" pitchFamily="34" charset="0"/>
              <a:buChar char="•"/>
              <a:defRPr>
                <a:latin typeface="Helvetica LT" panose="02000503040000020004" pitchFamily="2" charset="0"/>
              </a:defRPr>
            </a:lvl2pPr>
            <a:lvl3pPr marL="1257300" indent="-342900">
              <a:buFont typeface="Arial" panose="020B0604020202020204" pitchFamily="34" charset="0"/>
              <a:buChar char="•"/>
              <a:defRPr sz="2200" b="1">
                <a:latin typeface="Helvetica LT" panose="02000503040000020004" pitchFamily="2" charset="0"/>
              </a:defRPr>
            </a:lvl3pPr>
            <a:lvl4pPr marL="1714500" indent="-342900">
              <a:buFont typeface="Arial" panose="020B0604020202020204" pitchFamily="34" charset="0"/>
              <a:buChar char="•"/>
              <a:defRPr sz="2200">
                <a:latin typeface="Helvetica LT" panose="02000503040000020004" pitchFamily="2" charset="0"/>
              </a:defRPr>
            </a:lvl4pPr>
          </a:lstStyle>
          <a:p>
            <a:pPr lvl="0"/>
            <a:r>
              <a:rPr lang="en-US" dirty="0"/>
              <a:t>Click to edit Master text styles</a:t>
            </a:r>
          </a:p>
          <a:p>
            <a:pPr lvl="1"/>
            <a:endParaRPr lang="en-US" dirty="0"/>
          </a:p>
        </p:txBody>
      </p:sp>
      <p:sp>
        <p:nvSpPr>
          <p:cNvPr id="2" name="TextBox 1"/>
          <p:cNvSpPr txBox="1"/>
          <p:nvPr userDrawn="1"/>
        </p:nvSpPr>
        <p:spPr>
          <a:xfrm>
            <a:off x="1372067" y="2895601"/>
            <a:ext cx="10160000" cy="3108543"/>
          </a:xfrm>
          <a:prstGeom prst="rect">
            <a:avLst/>
          </a:prstGeom>
          <a:noFill/>
        </p:spPr>
        <p:txBody>
          <a:bodyPr wrap="square" rtlCol="0">
            <a:spAutoFit/>
          </a:bodyPr>
          <a:lstStyle/>
          <a:p>
            <a:pPr marL="457200" indent="-457200">
              <a:buFont typeface="Arial" panose="020B0604020202020204" pitchFamily="34" charset="0"/>
              <a:buChar char="•"/>
            </a:pPr>
            <a:endParaRPr lang="en-US" sz="2800" dirty="0">
              <a:solidFill>
                <a:srgbClr val="000000"/>
              </a:solidFill>
              <a:latin typeface="Helvetica LT"/>
            </a:endParaRPr>
          </a:p>
          <a:p>
            <a:pPr marL="457200" indent="-457200">
              <a:buFont typeface="Arial" panose="020B0604020202020204" pitchFamily="34" charset="0"/>
              <a:buChar char="•"/>
            </a:pPr>
            <a:endParaRPr lang="en-US" sz="2800" dirty="0">
              <a:solidFill>
                <a:srgbClr val="000000"/>
              </a:solidFill>
              <a:latin typeface="Helvetica LT"/>
            </a:endParaRPr>
          </a:p>
          <a:p>
            <a:pPr marL="457200" indent="-457200">
              <a:buFont typeface="Arial" panose="020B0604020202020204" pitchFamily="34" charset="0"/>
              <a:buChar char="•"/>
            </a:pPr>
            <a:endParaRPr lang="en-US" sz="2800" dirty="0">
              <a:solidFill>
                <a:srgbClr val="000000"/>
              </a:solidFill>
              <a:latin typeface="Helvetica LT"/>
            </a:endParaRPr>
          </a:p>
          <a:p>
            <a:pPr marL="457200" indent="-457200">
              <a:buFont typeface="Arial" panose="020B0604020202020204" pitchFamily="34" charset="0"/>
              <a:buChar char="•"/>
            </a:pPr>
            <a:endParaRPr lang="en-US" sz="2800" dirty="0">
              <a:solidFill>
                <a:srgbClr val="000000"/>
              </a:solidFill>
              <a:latin typeface="Helvetica LT"/>
            </a:endParaRPr>
          </a:p>
          <a:p>
            <a:pPr marL="457200" indent="-457200">
              <a:buFont typeface="Arial" panose="020B0604020202020204" pitchFamily="34" charset="0"/>
              <a:buChar char="•"/>
            </a:pPr>
            <a:endParaRPr lang="en-US" sz="2800" dirty="0">
              <a:solidFill>
                <a:srgbClr val="000000"/>
              </a:solidFill>
              <a:latin typeface="Helvetica LT"/>
            </a:endParaRPr>
          </a:p>
          <a:p>
            <a:pPr marL="457200" indent="-457200">
              <a:buFont typeface="Arial" panose="020B0604020202020204" pitchFamily="34" charset="0"/>
              <a:buChar char="•"/>
            </a:pPr>
            <a:endParaRPr lang="en-US" sz="2800" dirty="0">
              <a:solidFill>
                <a:srgbClr val="000000"/>
              </a:solidFill>
              <a:latin typeface="Helvetica LT"/>
            </a:endParaRPr>
          </a:p>
          <a:p>
            <a:pPr marL="457200" indent="-457200">
              <a:buFont typeface="Arial" panose="020B0604020202020204" pitchFamily="34" charset="0"/>
              <a:buChar char="•"/>
            </a:pPr>
            <a:endParaRPr lang="en-US" sz="2800" dirty="0">
              <a:solidFill>
                <a:srgbClr val="000000"/>
              </a:solidFill>
              <a:latin typeface="Helvetica LT"/>
            </a:endParaRPr>
          </a:p>
        </p:txBody>
      </p:sp>
      <p:sp>
        <p:nvSpPr>
          <p:cNvPr id="4" name="Text Placeholder 3"/>
          <p:cNvSpPr>
            <a:spLocks noGrp="1"/>
          </p:cNvSpPr>
          <p:nvPr>
            <p:ph type="body" sz="quarter" idx="10"/>
          </p:nvPr>
        </p:nvSpPr>
        <p:spPr>
          <a:xfrm>
            <a:off x="1195897" y="2120041"/>
            <a:ext cx="10464800" cy="3886200"/>
          </a:xfrm>
          <a:prstGeom prst="rect">
            <a:avLst/>
          </a:prstGeom>
        </p:spPr>
        <p:txBody>
          <a:bodyPr/>
          <a:lstStyle>
            <a:lvl1pPr>
              <a:spcAft>
                <a:spcPts val="600"/>
              </a:spcAft>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13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5969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197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0247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0893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8982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4912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0583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2800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311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672" r:id="rId11"/>
    <p:sldLayoutId id="2147483673" r:id="rId12"/>
    <p:sldLayoutId id="2147483674" r:id="rId13"/>
    <p:sldLayoutId id="2147483675" r:id="rId14"/>
    <p:sldLayoutId id="2147483676" r:id="rId15"/>
    <p:sldLayoutId id="2147483678" r:id="rId16"/>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dimstudio.org/come-europa-privatizza-istruzio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0D40-0436-1067-9489-33174EC4997B}"/>
              </a:ext>
            </a:extLst>
          </p:cNvPr>
          <p:cNvSpPr>
            <a:spLocks noGrp="1"/>
          </p:cNvSpPr>
          <p:nvPr>
            <p:ph type="title"/>
          </p:nvPr>
        </p:nvSpPr>
        <p:spPr/>
        <p:txBody>
          <a:bodyPr>
            <a:noAutofit/>
          </a:bodyPr>
          <a:lstStyle/>
          <a:p>
            <a:r>
              <a:rPr lang="en-US" sz="4000" dirty="0"/>
              <a:t>Divergence from the Archaic Norm of “Restrain and Sedate” </a:t>
            </a:r>
            <a:br>
              <a:rPr lang="en-US" sz="4000" dirty="0"/>
            </a:br>
            <a:r>
              <a:rPr lang="en-US" sz="3200" b="0" dirty="0"/>
              <a:t>Optimization of ER Triage Strategies for Agitated Patients with Bipolar Disorder or Schizophrenia</a:t>
            </a:r>
            <a:endParaRPr lang="en-US" sz="4000" b="0" dirty="0"/>
          </a:p>
        </p:txBody>
      </p:sp>
      <p:sp>
        <p:nvSpPr>
          <p:cNvPr id="3" name="Content Placeholder 2">
            <a:extLst>
              <a:ext uri="{FF2B5EF4-FFF2-40B4-BE49-F238E27FC236}">
                <a16:creationId xmlns:a16="http://schemas.microsoft.com/office/drawing/2014/main" id="{D8CCA06F-4C8C-77E5-C01A-2666211DB36C}"/>
              </a:ext>
            </a:extLst>
          </p:cNvPr>
          <p:cNvSpPr>
            <a:spLocks noGrp="1"/>
          </p:cNvSpPr>
          <p:nvPr>
            <p:ph type="body" idx="1"/>
          </p:nvPr>
        </p:nvSpPr>
        <p:spPr/>
        <p:txBody>
          <a:bodyPr>
            <a:normAutofit/>
          </a:bodyPr>
          <a:lstStyle/>
          <a:p>
            <a:r>
              <a:rPr lang="en-US" b="1" dirty="0">
                <a:solidFill>
                  <a:schemeClr val="accent1"/>
                </a:solidFill>
              </a:rPr>
              <a:t>Scott Zeller, MD</a:t>
            </a:r>
            <a:br>
              <a:rPr lang="en-US" b="1" dirty="0">
                <a:solidFill>
                  <a:schemeClr val="accent1"/>
                </a:solidFill>
              </a:rPr>
            </a:br>
            <a:r>
              <a:rPr lang="en-US" dirty="0"/>
              <a:t>Assistant Clinical Professor of Psychiatry</a:t>
            </a:r>
            <a:br>
              <a:rPr lang="en-US" dirty="0"/>
            </a:br>
            <a:r>
              <a:rPr lang="en-US" dirty="0"/>
              <a:t>University of California-Riverside School of Medicine</a:t>
            </a:r>
            <a:br>
              <a:rPr lang="en-US" dirty="0"/>
            </a:br>
            <a:r>
              <a:rPr lang="en-US" dirty="0"/>
              <a:t>Riverside, CA</a:t>
            </a:r>
          </a:p>
          <a:p>
            <a:endParaRPr lang="en-US" dirty="0"/>
          </a:p>
        </p:txBody>
      </p:sp>
    </p:spTree>
    <p:extLst>
      <p:ext uri="{BB962C8B-B14F-4D97-AF65-F5344CB8AC3E}">
        <p14:creationId xmlns:p14="http://schemas.microsoft.com/office/powerpoint/2010/main" val="230577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Medication Recommendations</a:t>
            </a:r>
          </a:p>
        </p:txBody>
      </p:sp>
      <p:sp>
        <p:nvSpPr>
          <p:cNvPr id="3" name="Content Placeholder 2"/>
          <p:cNvSpPr>
            <a:spLocks noGrp="1"/>
          </p:cNvSpPr>
          <p:nvPr>
            <p:ph sz="half" idx="1"/>
          </p:nvPr>
        </p:nvSpPr>
        <p:spPr>
          <a:xfrm>
            <a:off x="609599" y="1496291"/>
            <a:ext cx="11027230" cy="4680672"/>
          </a:xfrm>
        </p:spPr>
        <p:txBody>
          <a:bodyPr>
            <a:normAutofit/>
          </a:bodyPr>
          <a:lstStyle/>
          <a:p>
            <a:r>
              <a:rPr lang="en-US" sz="2800" u="sng" dirty="0"/>
              <a:t>Medications are not chemical restraints</a:t>
            </a:r>
            <a:r>
              <a:rPr lang="en-US" sz="2800" dirty="0"/>
              <a:t>; they are agents for treating symptoms</a:t>
            </a:r>
          </a:p>
          <a:p>
            <a:r>
              <a:rPr lang="en-US" sz="2800" dirty="0"/>
              <a:t>Non-pharmacologic approaches should be used first</a:t>
            </a:r>
          </a:p>
          <a:p>
            <a:r>
              <a:rPr lang="en-US" sz="2800" dirty="0"/>
              <a:t>Medication is used to </a:t>
            </a:r>
            <a:r>
              <a:rPr lang="en-US" sz="2800" u="sng" dirty="0"/>
              <a:t>calm, not to induce sleep</a:t>
            </a:r>
            <a:r>
              <a:rPr lang="en-US" sz="2800" dirty="0"/>
              <a:t> – multiple complications are caused by oversedation</a:t>
            </a:r>
          </a:p>
          <a:p>
            <a:r>
              <a:rPr lang="en-US" sz="2800" dirty="0"/>
              <a:t>Patients should be involved in the process of </a:t>
            </a:r>
          </a:p>
          <a:p>
            <a:r>
              <a:rPr lang="en-US" sz="2800" dirty="0"/>
              <a:t>selecting medication</a:t>
            </a:r>
          </a:p>
          <a:p>
            <a:pPr lvl="1"/>
            <a:r>
              <a:rPr lang="en-US" sz="2400" dirty="0"/>
              <a:t>Oral medications are preferred over IM medications</a:t>
            </a:r>
          </a:p>
          <a:p>
            <a:pPr lvl="1"/>
            <a:endParaRPr lang="en-US" sz="2400" dirty="0"/>
          </a:p>
        </p:txBody>
      </p:sp>
      <p:sp>
        <p:nvSpPr>
          <p:cNvPr id="8" name="Footer Placeholder 7">
            <a:extLst>
              <a:ext uri="{FF2B5EF4-FFF2-40B4-BE49-F238E27FC236}">
                <a16:creationId xmlns:a16="http://schemas.microsoft.com/office/drawing/2014/main" id="{C3EDD938-8AE5-C853-411D-55FCA36A8E11}"/>
              </a:ext>
            </a:extLst>
          </p:cNvPr>
          <p:cNvSpPr>
            <a:spLocks noGrp="1"/>
          </p:cNvSpPr>
          <p:nvPr>
            <p:ph type="ftr" sz="quarter" idx="3"/>
          </p:nvPr>
        </p:nvSpPr>
        <p:spPr/>
        <p:txBody>
          <a:bodyPr/>
          <a:lstStyle/>
          <a:p>
            <a:r>
              <a:rPr lang="en-US" dirty="0"/>
              <a:t>IM, intramuscular.</a:t>
            </a:r>
          </a:p>
        </p:txBody>
      </p:sp>
      <p:pic>
        <p:nvPicPr>
          <p:cNvPr id="7" name="Graphic 6" descr="Medicine with solid fill">
            <a:extLst>
              <a:ext uri="{FF2B5EF4-FFF2-40B4-BE49-F238E27FC236}">
                <a16:creationId xmlns:a16="http://schemas.microsoft.com/office/drawing/2014/main" id="{0E1F07FE-28B6-1F0B-0D40-97E7D5CBE2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44650" y="4035417"/>
            <a:ext cx="2652584" cy="26525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295663"/>
          </a:xfrm>
        </p:spPr>
        <p:txBody>
          <a:bodyPr/>
          <a:lstStyle/>
          <a:p>
            <a:r>
              <a:rPr lang="en-US" dirty="0"/>
              <a:t>Screening for Mental Health Patients Does </a:t>
            </a:r>
            <a:r>
              <a:rPr lang="en-US" u="sng" dirty="0"/>
              <a:t>NOT</a:t>
            </a:r>
            <a:r>
              <a:rPr lang="en-US" dirty="0"/>
              <a:t> Need to Be Over-exhaustive, but It Should Be Targeted</a:t>
            </a:r>
          </a:p>
        </p:txBody>
      </p:sp>
      <p:sp>
        <p:nvSpPr>
          <p:cNvPr id="3" name="Content Placeholder 2"/>
          <p:cNvSpPr>
            <a:spLocks noGrp="1"/>
          </p:cNvSpPr>
          <p:nvPr>
            <p:ph sz="half" idx="1"/>
          </p:nvPr>
        </p:nvSpPr>
        <p:spPr>
          <a:xfrm>
            <a:off x="609600" y="1927654"/>
            <a:ext cx="6507892" cy="4422304"/>
          </a:xfrm>
        </p:spPr>
        <p:txBody>
          <a:bodyPr>
            <a:normAutofit/>
          </a:bodyPr>
          <a:lstStyle/>
          <a:p>
            <a:r>
              <a:rPr lang="en-US" dirty="0"/>
              <a:t>Focus on the presenting problem</a:t>
            </a:r>
          </a:p>
          <a:p>
            <a:r>
              <a:rPr lang="en-US" dirty="0"/>
              <a:t>Ensure that there are no causative or co-morbid serious medical issues (too often overlooked or ignored!)</a:t>
            </a:r>
          </a:p>
          <a:p>
            <a:r>
              <a:rPr lang="en-US" dirty="0"/>
              <a:t>Help stabilize the psychiatric problem without over-sedating or restraining the patient</a:t>
            </a:r>
          </a:p>
          <a:p>
            <a:r>
              <a:rPr lang="en-US" dirty="0"/>
              <a:t>Fulfill hospital Emergency Medical Treatment and Labor Act (EMTALA) obligations</a:t>
            </a:r>
          </a:p>
        </p:txBody>
      </p:sp>
      <p:pic>
        <p:nvPicPr>
          <p:cNvPr id="8" name="Picture 7">
            <a:extLst>
              <a:ext uri="{FF2B5EF4-FFF2-40B4-BE49-F238E27FC236}">
                <a16:creationId xmlns:a16="http://schemas.microsoft.com/office/drawing/2014/main" id="{B556CBF1-C0AB-4832-2DF2-F09D0AA78A1D}"/>
              </a:ext>
            </a:extLst>
          </p:cNvPr>
          <p:cNvPicPr>
            <a:picLocks noChangeAspect="1"/>
          </p:cNvPicPr>
          <p:nvPr/>
        </p:nvPicPr>
        <p:blipFill>
          <a:blip r:embed="rId2"/>
          <a:stretch>
            <a:fillRect/>
          </a:stretch>
        </p:blipFill>
        <p:spPr>
          <a:xfrm>
            <a:off x="7711450" y="1927654"/>
            <a:ext cx="3457443" cy="4930346"/>
          </a:xfrm>
          <a:prstGeom prst="rect">
            <a:avLst/>
          </a:prstGeom>
        </p:spPr>
      </p:pic>
    </p:spTree>
    <p:extLst>
      <p:ext uri="{BB962C8B-B14F-4D97-AF65-F5344CB8AC3E}">
        <p14:creationId xmlns:p14="http://schemas.microsoft.com/office/powerpoint/2010/main" val="156395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Triage for Emergency Psychiatric Patients</a:t>
            </a:r>
          </a:p>
        </p:txBody>
      </p:sp>
      <p:sp>
        <p:nvSpPr>
          <p:cNvPr id="3" name="Content Placeholder 2"/>
          <p:cNvSpPr>
            <a:spLocks noGrp="1"/>
          </p:cNvSpPr>
          <p:nvPr>
            <p:ph sz="half" idx="1"/>
          </p:nvPr>
        </p:nvSpPr>
        <p:spPr/>
        <p:txBody>
          <a:bodyPr>
            <a:normAutofit/>
          </a:bodyPr>
          <a:lstStyle/>
          <a:p>
            <a:r>
              <a:rPr lang="en-US" dirty="0"/>
              <a:t>Presenting problem</a:t>
            </a:r>
            <a:br>
              <a:rPr lang="en-US" dirty="0"/>
            </a:br>
            <a:r>
              <a:rPr lang="en-US" dirty="0"/>
              <a:t>(why are they here?)</a:t>
            </a:r>
          </a:p>
          <a:p>
            <a:r>
              <a:rPr lang="en-US" dirty="0"/>
              <a:t>Pertinent history (a more</a:t>
            </a:r>
            <a:br>
              <a:rPr lang="en-US" dirty="0"/>
            </a:br>
            <a:r>
              <a:rPr lang="en-US" dirty="0"/>
              <a:t>complete history can come later)</a:t>
            </a:r>
          </a:p>
          <a:p>
            <a:r>
              <a:rPr lang="en-US" dirty="0"/>
              <a:t>Vital signs</a:t>
            </a:r>
          </a:p>
        </p:txBody>
      </p:sp>
      <p:sp>
        <p:nvSpPr>
          <p:cNvPr id="5" name="Content Placeholder 4">
            <a:extLst>
              <a:ext uri="{FF2B5EF4-FFF2-40B4-BE49-F238E27FC236}">
                <a16:creationId xmlns:a16="http://schemas.microsoft.com/office/drawing/2014/main" id="{5E4DEC2C-56D4-F655-1600-5E916D28FDDE}"/>
              </a:ext>
            </a:extLst>
          </p:cNvPr>
          <p:cNvSpPr>
            <a:spLocks noGrp="1"/>
          </p:cNvSpPr>
          <p:nvPr>
            <p:ph sz="half" idx="2"/>
          </p:nvPr>
        </p:nvSpPr>
        <p:spPr>
          <a:xfrm>
            <a:off x="6400802" y="1496291"/>
            <a:ext cx="4724398" cy="4680672"/>
          </a:xfrm>
        </p:spPr>
        <p:txBody>
          <a:bodyPr/>
          <a:lstStyle/>
          <a:p>
            <a:r>
              <a:rPr lang="en-US" dirty="0"/>
              <a:t>Visual evaluation</a:t>
            </a:r>
          </a:p>
          <a:p>
            <a:r>
              <a:rPr lang="en-US" dirty="0"/>
              <a:t>Rule out any serious</a:t>
            </a:r>
            <a:br>
              <a:rPr lang="en-US" dirty="0"/>
            </a:br>
            <a:r>
              <a:rPr lang="en-US" dirty="0"/>
              <a:t>medical issues</a:t>
            </a:r>
          </a:p>
          <a:p>
            <a:r>
              <a:rPr lang="en-US" dirty="0"/>
              <a:t>Determination of risk,</a:t>
            </a:r>
            <a:br>
              <a:rPr lang="en-US" dirty="0"/>
            </a:br>
            <a:r>
              <a:rPr lang="en-US" dirty="0"/>
              <a:t>observation levels</a:t>
            </a:r>
          </a:p>
          <a:p>
            <a:endParaRPr lang="en-US" dirty="0"/>
          </a:p>
        </p:txBody>
      </p:sp>
      <p:pic>
        <p:nvPicPr>
          <p:cNvPr id="4" name="Picture 3">
            <a:extLst>
              <a:ext uri="{FF2B5EF4-FFF2-40B4-BE49-F238E27FC236}">
                <a16:creationId xmlns:a16="http://schemas.microsoft.com/office/drawing/2014/main" id="{47DCEA26-B464-CCA7-764C-E3E9BAC62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02" y="3584009"/>
            <a:ext cx="3612320" cy="3074486"/>
          </a:xfrm>
          <a:prstGeom prst="rect">
            <a:avLst/>
          </a:prstGeom>
        </p:spPr>
      </p:pic>
    </p:spTree>
    <p:extLst>
      <p:ext uri="{BB962C8B-B14F-4D97-AF65-F5344CB8AC3E}">
        <p14:creationId xmlns:p14="http://schemas.microsoft.com/office/powerpoint/2010/main" val="246620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Conditions that Can Mimic Psychiatric Illness</a:t>
            </a:r>
          </a:p>
        </p:txBody>
      </p:sp>
      <p:sp>
        <p:nvSpPr>
          <p:cNvPr id="9" name="Content Placeholder 8">
            <a:extLst>
              <a:ext uri="{FF2B5EF4-FFF2-40B4-BE49-F238E27FC236}">
                <a16:creationId xmlns:a16="http://schemas.microsoft.com/office/drawing/2014/main" id="{A68C249A-2636-7F4B-4140-A0E69D223397}"/>
              </a:ext>
            </a:extLst>
          </p:cNvPr>
          <p:cNvSpPr>
            <a:spLocks noGrp="1"/>
          </p:cNvSpPr>
          <p:nvPr>
            <p:ph sz="half" idx="2"/>
          </p:nvPr>
        </p:nvSpPr>
        <p:spPr>
          <a:xfrm>
            <a:off x="766372" y="1496291"/>
            <a:ext cx="7408800" cy="4680672"/>
          </a:xfrm>
        </p:spPr>
        <p:txBody>
          <a:bodyPr>
            <a:normAutofit lnSpcReduction="10000"/>
          </a:bodyPr>
          <a:lstStyle/>
          <a:p>
            <a:r>
              <a:rPr lang="en-US" dirty="0"/>
              <a:t>Head trauma</a:t>
            </a:r>
          </a:p>
          <a:p>
            <a:r>
              <a:rPr lang="en-US" dirty="0"/>
              <a:t>Encephalitis/meningitis/other infections</a:t>
            </a:r>
          </a:p>
          <a:p>
            <a:r>
              <a:rPr lang="en-US" dirty="0"/>
              <a:t>Encephalopathy, esp. kidney/liver failure</a:t>
            </a:r>
          </a:p>
          <a:p>
            <a:r>
              <a:rPr lang="en-US" dirty="0"/>
              <a:t>Metabolic (hypo-natremia, -glycemia, -</a:t>
            </a:r>
            <a:r>
              <a:rPr lang="en-US" dirty="0" err="1"/>
              <a:t>calcemia</a:t>
            </a:r>
            <a:r>
              <a:rPr lang="en-US" dirty="0"/>
              <a:t>)</a:t>
            </a:r>
          </a:p>
          <a:p>
            <a:r>
              <a:rPr lang="en-US" dirty="0"/>
              <a:t>Hypoxia</a:t>
            </a:r>
          </a:p>
          <a:p>
            <a:r>
              <a:rPr lang="en-US" dirty="0"/>
              <a:t>Thyroid disease</a:t>
            </a:r>
          </a:p>
          <a:p>
            <a:r>
              <a:rPr lang="en-US" dirty="0"/>
              <a:t>Toxic level of meds</a:t>
            </a:r>
            <a:br>
              <a:rPr lang="en-US" dirty="0"/>
            </a:br>
            <a:r>
              <a:rPr lang="en-US" dirty="0"/>
              <a:t>(intentional OD or toxic buildup)</a:t>
            </a:r>
          </a:p>
          <a:p>
            <a:r>
              <a:rPr lang="en-US" dirty="0"/>
              <a:t>Seizure</a:t>
            </a:r>
          </a:p>
          <a:p>
            <a:r>
              <a:rPr lang="en-US" dirty="0"/>
              <a:t>Poisons</a:t>
            </a:r>
          </a:p>
        </p:txBody>
      </p:sp>
      <p:sp>
        <p:nvSpPr>
          <p:cNvPr id="8" name="Footer Placeholder 7">
            <a:extLst>
              <a:ext uri="{FF2B5EF4-FFF2-40B4-BE49-F238E27FC236}">
                <a16:creationId xmlns:a16="http://schemas.microsoft.com/office/drawing/2014/main" id="{4E393402-CB05-E1AA-F530-C7C2AF913670}"/>
              </a:ext>
            </a:extLst>
          </p:cNvPr>
          <p:cNvSpPr>
            <a:spLocks noGrp="1"/>
          </p:cNvSpPr>
          <p:nvPr>
            <p:ph type="ftr" sz="quarter" idx="3"/>
          </p:nvPr>
        </p:nvSpPr>
        <p:spPr/>
        <p:txBody>
          <a:bodyPr/>
          <a:lstStyle/>
          <a:p>
            <a:r>
              <a:rPr lang="en-US" dirty="0"/>
              <a:t>OD, overdose.</a:t>
            </a:r>
          </a:p>
        </p:txBody>
      </p:sp>
      <p:pic>
        <p:nvPicPr>
          <p:cNvPr id="6" name="Picture 5">
            <a:extLst>
              <a:ext uri="{FF2B5EF4-FFF2-40B4-BE49-F238E27FC236}">
                <a16:creationId xmlns:a16="http://schemas.microsoft.com/office/drawing/2014/main" id="{F718A557-DD43-C754-32CB-C46909AB3115}"/>
              </a:ext>
            </a:extLst>
          </p:cNvPr>
          <p:cNvPicPr>
            <a:picLocks noChangeAspect="1"/>
          </p:cNvPicPr>
          <p:nvPr/>
        </p:nvPicPr>
        <p:blipFill>
          <a:blip r:embed="rId2"/>
          <a:stretch>
            <a:fillRect/>
          </a:stretch>
        </p:blipFill>
        <p:spPr>
          <a:xfrm>
            <a:off x="7160121" y="1896743"/>
            <a:ext cx="4603278" cy="4680672"/>
          </a:xfrm>
          <a:prstGeom prst="rect">
            <a:avLst/>
          </a:prstGeom>
        </p:spPr>
      </p:pic>
    </p:spTree>
    <p:extLst>
      <p:ext uri="{BB962C8B-B14F-4D97-AF65-F5344CB8AC3E}">
        <p14:creationId xmlns:p14="http://schemas.microsoft.com/office/powerpoint/2010/main" val="2796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Activity Rating Scale (BARS)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0648869"/>
              </p:ext>
            </p:extLst>
          </p:nvPr>
        </p:nvGraphicFramePr>
        <p:xfrm>
          <a:off x="721738" y="1649380"/>
          <a:ext cx="8463514" cy="4185363"/>
        </p:xfrm>
        <a:graphic>
          <a:graphicData uri="http://schemas.openxmlformats.org/drawingml/2006/table">
            <a:tbl>
              <a:tblPr bandRow="1" bandCol="1">
                <a:tableStyleId>{D113A9D2-9D6B-4929-AA2D-F23B5EE8CBE7}</a:tableStyleId>
              </a:tblPr>
              <a:tblGrid>
                <a:gridCol w="8463514">
                  <a:extLst>
                    <a:ext uri="{9D8B030D-6E8A-4147-A177-3AD203B41FA5}">
                      <a16:colId xmlns:a16="http://schemas.microsoft.com/office/drawing/2014/main" val="20000"/>
                    </a:ext>
                  </a:extLst>
                </a:gridCol>
              </a:tblGrid>
              <a:tr h="597909">
                <a:tc>
                  <a:txBody>
                    <a:bodyPr/>
                    <a:lstStyle/>
                    <a:p>
                      <a:pPr marL="115888" marR="0" indent="0">
                        <a:lnSpc>
                          <a:spcPct val="200000"/>
                        </a:lnSpc>
                        <a:spcBef>
                          <a:spcPts val="0"/>
                        </a:spcBef>
                        <a:spcAft>
                          <a:spcPts val="1200"/>
                        </a:spcAft>
                      </a:pPr>
                      <a:r>
                        <a:rPr lang="en-US" sz="1800" b="0" dirty="0">
                          <a:effectLst/>
                        </a:rPr>
                        <a:t>1 = difficult or unable to rouse</a:t>
                      </a:r>
                      <a:endParaRPr lang="en-US" sz="1800" b="0" dirty="0">
                        <a:effectLst/>
                        <a:latin typeface="Times New Roman" panose="02020603050405020304" pitchFamily="18" charset="0"/>
                        <a:ea typeface="Calibri" panose="020F0502020204030204" pitchFamily="34" charset="0"/>
                      </a:endParaRPr>
                    </a:p>
                  </a:txBody>
                  <a:tcPr marL="60849" marR="60849"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597909">
                <a:tc>
                  <a:txBody>
                    <a:bodyPr/>
                    <a:lstStyle/>
                    <a:p>
                      <a:pPr marL="115888" marR="0" indent="0" algn="l" defTabSz="914400" rtl="0" eaLnBrk="1" latinLnBrk="0" hangingPunct="1">
                        <a:lnSpc>
                          <a:spcPct val="200000"/>
                        </a:lnSpc>
                        <a:spcBef>
                          <a:spcPts val="0"/>
                        </a:spcBef>
                        <a:spcAft>
                          <a:spcPts val="1200"/>
                        </a:spcAft>
                      </a:pPr>
                      <a:r>
                        <a:rPr lang="en-US" sz="1800" b="0" kern="1200" dirty="0">
                          <a:solidFill>
                            <a:schemeClr val="lt1"/>
                          </a:solidFill>
                          <a:effectLst/>
                        </a:rPr>
                        <a:t>2 = asleep but responds normally to verbal or physical contact</a:t>
                      </a:r>
                      <a:endParaRPr lang="en-US" sz="1800" b="0" kern="1200" dirty="0">
                        <a:solidFill>
                          <a:schemeClr val="lt1"/>
                        </a:solidFill>
                        <a:effectLst/>
                        <a:latin typeface="+mn-lt"/>
                        <a:ea typeface="+mn-ea"/>
                        <a:cs typeface="+mn-cs"/>
                      </a:endParaRPr>
                    </a:p>
                  </a:txBody>
                  <a:tcPr marL="60849" marR="60849"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597909">
                <a:tc>
                  <a:txBody>
                    <a:bodyPr/>
                    <a:lstStyle/>
                    <a:p>
                      <a:pPr marL="115888" marR="0" indent="0" algn="l" defTabSz="914400" rtl="0" eaLnBrk="1" latinLnBrk="0" hangingPunct="1">
                        <a:lnSpc>
                          <a:spcPct val="200000"/>
                        </a:lnSpc>
                        <a:spcBef>
                          <a:spcPts val="0"/>
                        </a:spcBef>
                        <a:spcAft>
                          <a:spcPts val="1200"/>
                        </a:spcAft>
                      </a:pPr>
                      <a:r>
                        <a:rPr lang="en-US" sz="1800" b="0" kern="1200" dirty="0">
                          <a:solidFill>
                            <a:schemeClr val="lt1"/>
                          </a:solidFill>
                          <a:effectLst/>
                        </a:rPr>
                        <a:t>3 = drowsy, appears sedated</a:t>
                      </a:r>
                      <a:endParaRPr lang="en-US" sz="1800" b="0" kern="1200" dirty="0">
                        <a:solidFill>
                          <a:schemeClr val="lt1"/>
                        </a:solidFill>
                        <a:effectLst/>
                        <a:latin typeface="+mn-lt"/>
                        <a:ea typeface="+mn-ea"/>
                        <a:cs typeface="+mn-cs"/>
                      </a:endParaRPr>
                    </a:p>
                  </a:txBody>
                  <a:tcPr marL="60849" marR="60849"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597909">
                <a:tc>
                  <a:txBody>
                    <a:bodyPr/>
                    <a:lstStyle/>
                    <a:p>
                      <a:pPr marL="115888" marR="0" indent="0" algn="l" defTabSz="914400" rtl="0" eaLnBrk="1" latinLnBrk="0" hangingPunct="1">
                        <a:lnSpc>
                          <a:spcPct val="200000"/>
                        </a:lnSpc>
                        <a:spcBef>
                          <a:spcPts val="0"/>
                        </a:spcBef>
                        <a:spcAft>
                          <a:spcPts val="1200"/>
                        </a:spcAft>
                      </a:pPr>
                      <a:r>
                        <a:rPr lang="en-US" sz="1800" b="0" kern="1200" dirty="0">
                          <a:solidFill>
                            <a:schemeClr val="lt1"/>
                          </a:solidFill>
                          <a:effectLst/>
                        </a:rPr>
                        <a:t>4 = quiet and awake (normal level of activity)</a:t>
                      </a:r>
                      <a:endParaRPr lang="en-US" sz="1800" b="0" kern="1200" dirty="0">
                        <a:solidFill>
                          <a:schemeClr val="lt1"/>
                        </a:solidFill>
                        <a:effectLst/>
                        <a:latin typeface="+mn-lt"/>
                        <a:ea typeface="+mn-ea"/>
                        <a:cs typeface="+mn-cs"/>
                      </a:endParaRPr>
                    </a:p>
                  </a:txBody>
                  <a:tcPr marL="60849" marR="60849"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597909">
                <a:tc>
                  <a:txBody>
                    <a:bodyPr/>
                    <a:lstStyle/>
                    <a:p>
                      <a:pPr marL="115888" marR="0" indent="0" algn="l" defTabSz="914400" rtl="0" eaLnBrk="1" latinLnBrk="0" hangingPunct="1">
                        <a:lnSpc>
                          <a:spcPct val="200000"/>
                        </a:lnSpc>
                        <a:spcBef>
                          <a:spcPts val="0"/>
                        </a:spcBef>
                        <a:spcAft>
                          <a:spcPts val="1200"/>
                        </a:spcAft>
                      </a:pPr>
                      <a:r>
                        <a:rPr lang="en-US" sz="1800" b="0" kern="1200" dirty="0">
                          <a:solidFill>
                            <a:schemeClr val="lt1"/>
                          </a:solidFill>
                          <a:effectLst/>
                        </a:rPr>
                        <a:t>5 = signs of overt (physical or verbal) activity, calms down with instructions</a:t>
                      </a:r>
                      <a:endParaRPr lang="en-US" sz="1800" b="0" kern="1200" dirty="0">
                        <a:solidFill>
                          <a:schemeClr val="lt1"/>
                        </a:solidFill>
                        <a:effectLst/>
                        <a:latin typeface="+mn-lt"/>
                        <a:ea typeface="+mn-ea"/>
                        <a:cs typeface="+mn-cs"/>
                      </a:endParaRPr>
                    </a:p>
                  </a:txBody>
                  <a:tcPr marL="60849" marR="60849"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597909">
                <a:tc>
                  <a:txBody>
                    <a:bodyPr/>
                    <a:lstStyle/>
                    <a:p>
                      <a:pPr marL="115888" marR="0" indent="0" algn="l" defTabSz="914400" rtl="0" eaLnBrk="1" latinLnBrk="0" hangingPunct="1">
                        <a:lnSpc>
                          <a:spcPct val="200000"/>
                        </a:lnSpc>
                        <a:spcBef>
                          <a:spcPts val="0"/>
                        </a:spcBef>
                        <a:spcAft>
                          <a:spcPts val="1200"/>
                        </a:spcAft>
                      </a:pPr>
                      <a:r>
                        <a:rPr lang="en-US" sz="1800" b="0" kern="1200" dirty="0">
                          <a:solidFill>
                            <a:schemeClr val="lt1"/>
                          </a:solidFill>
                          <a:effectLst/>
                        </a:rPr>
                        <a:t>6 = extremely or continuously active, not requiring restraint</a:t>
                      </a:r>
                      <a:endParaRPr lang="en-US" sz="1800" b="0" kern="1200" dirty="0">
                        <a:solidFill>
                          <a:schemeClr val="lt1"/>
                        </a:solidFill>
                        <a:effectLst/>
                        <a:latin typeface="+mn-lt"/>
                        <a:ea typeface="+mn-ea"/>
                        <a:cs typeface="+mn-cs"/>
                      </a:endParaRPr>
                    </a:p>
                  </a:txBody>
                  <a:tcPr marL="60849" marR="60849"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r h="597909">
                <a:tc>
                  <a:txBody>
                    <a:bodyPr/>
                    <a:lstStyle/>
                    <a:p>
                      <a:pPr marL="115888" marR="0" indent="0" algn="l" defTabSz="914400" rtl="0" eaLnBrk="1" latinLnBrk="0" hangingPunct="1">
                        <a:lnSpc>
                          <a:spcPct val="200000"/>
                        </a:lnSpc>
                        <a:spcBef>
                          <a:spcPts val="0"/>
                        </a:spcBef>
                        <a:spcAft>
                          <a:spcPts val="1200"/>
                        </a:spcAft>
                      </a:pPr>
                      <a:r>
                        <a:rPr lang="en-US" sz="1800" b="0" kern="1200" dirty="0">
                          <a:solidFill>
                            <a:schemeClr val="lt1"/>
                          </a:solidFill>
                          <a:effectLst/>
                        </a:rPr>
                        <a:t>7 = violent, requires restraint</a:t>
                      </a:r>
                      <a:endParaRPr lang="en-US" sz="1800" b="0" kern="1200" dirty="0">
                        <a:solidFill>
                          <a:schemeClr val="lt1"/>
                        </a:solidFill>
                        <a:effectLst/>
                        <a:latin typeface="+mn-lt"/>
                        <a:ea typeface="+mn-ea"/>
                        <a:cs typeface="+mn-cs"/>
                      </a:endParaRPr>
                    </a:p>
                  </a:txBody>
                  <a:tcPr marL="60849" marR="60849"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Footer Placeholder 6">
            <a:extLst>
              <a:ext uri="{FF2B5EF4-FFF2-40B4-BE49-F238E27FC236}">
                <a16:creationId xmlns:a16="http://schemas.microsoft.com/office/drawing/2014/main" id="{0303FDE2-3612-CBF1-5F1C-1930778A5239}"/>
              </a:ext>
            </a:extLst>
          </p:cNvPr>
          <p:cNvSpPr>
            <a:spLocks noGrp="1"/>
          </p:cNvSpPr>
          <p:nvPr>
            <p:ph type="ftr" sz="quarter" idx="3"/>
          </p:nvPr>
        </p:nvSpPr>
        <p:spPr/>
        <p:txBody>
          <a:bodyPr/>
          <a:lstStyle/>
          <a:p>
            <a:r>
              <a:rPr lang="pl-PL" sz="1200" b="0" i="0" dirty="0">
                <a:effectLst/>
                <a:latin typeface="-apple-system"/>
              </a:rPr>
              <a:t>BARS, behavioral activity rating scale. </a:t>
            </a:r>
          </a:p>
          <a:p>
            <a:r>
              <a:rPr lang="en-US" sz="1200" b="0" i="0" dirty="0">
                <a:effectLst/>
                <a:latin typeface="-apple-system"/>
              </a:rPr>
              <a:t>Vieta E</a:t>
            </a:r>
            <a:r>
              <a:rPr lang="en-US" sz="1200" dirty="0">
                <a:latin typeface="-apple-system"/>
              </a:rPr>
              <a:t>, </a:t>
            </a:r>
            <a:r>
              <a:rPr lang="en-US" sz="1200" b="0" i="0" dirty="0">
                <a:effectLst/>
                <a:latin typeface="-apple-system"/>
              </a:rPr>
              <a:t>et al. </a:t>
            </a:r>
            <a:r>
              <a:rPr lang="pl-PL" sz="1200" b="0" i="1" dirty="0">
                <a:effectLst/>
                <a:latin typeface="-apple-system"/>
              </a:rPr>
              <a:t>BMC Psychiatry.</a:t>
            </a:r>
            <a:r>
              <a:rPr lang="pl-PL" sz="1200" b="0" i="0" dirty="0">
                <a:effectLst/>
                <a:latin typeface="-apple-system"/>
              </a:rPr>
              <a:t> 2017.</a:t>
            </a:r>
            <a:endParaRPr lang="en-US" sz="1200" dirty="0"/>
          </a:p>
        </p:txBody>
      </p:sp>
    </p:spTree>
    <p:extLst>
      <p:ext uri="{BB962C8B-B14F-4D97-AF65-F5344CB8AC3E}">
        <p14:creationId xmlns:p14="http://schemas.microsoft.com/office/powerpoint/2010/main" val="290205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Throughput Times</a:t>
            </a:r>
          </a:p>
        </p:txBody>
      </p:sp>
      <p:sp>
        <p:nvSpPr>
          <p:cNvPr id="3" name="Content Placeholder 2"/>
          <p:cNvSpPr>
            <a:spLocks noGrp="1"/>
          </p:cNvSpPr>
          <p:nvPr>
            <p:ph sz="half" idx="1"/>
          </p:nvPr>
        </p:nvSpPr>
        <p:spPr>
          <a:xfrm>
            <a:off x="609599" y="1496290"/>
            <a:ext cx="6928023" cy="4768585"/>
          </a:xfrm>
        </p:spPr>
        <p:txBody>
          <a:bodyPr>
            <a:normAutofit fontScale="92500"/>
          </a:bodyPr>
          <a:lstStyle/>
          <a:p>
            <a:r>
              <a:rPr lang="en-US" dirty="0"/>
              <a:t>Calming techniques and de-escalation can avoid the need for restraints and oversedation, leading to more prompt disposition; they are well worth the short amount of time that they take to attempt</a:t>
            </a:r>
          </a:p>
          <a:p>
            <a:r>
              <a:rPr lang="en-US" dirty="0"/>
              <a:t>Beginning appropriate medications in the ED – not using “chemical restraints” – can facilitate transfer to psych in appropriate patients and make time spent in the ED part of treatment rather than merely screening</a:t>
            </a:r>
          </a:p>
          <a:p>
            <a:r>
              <a:rPr lang="en-US" dirty="0"/>
              <a:t>Restraint use leads to a length of stay of psychiatric patients in EDs averaging </a:t>
            </a:r>
            <a:r>
              <a:rPr lang="en-US" b="1" dirty="0">
                <a:solidFill>
                  <a:schemeClr val="accent2"/>
                </a:solidFill>
              </a:rPr>
              <a:t>4.2 hours longer</a:t>
            </a:r>
            <a:r>
              <a:rPr lang="en-US" b="1" dirty="0"/>
              <a:t> </a:t>
            </a:r>
            <a:r>
              <a:rPr lang="en-US" dirty="0"/>
              <a:t>than that of patients not requiring restraints</a:t>
            </a:r>
            <a:r>
              <a:rPr lang="en-US" baseline="30000" dirty="0"/>
              <a:t>1</a:t>
            </a:r>
          </a:p>
        </p:txBody>
      </p:sp>
      <p:sp>
        <p:nvSpPr>
          <p:cNvPr id="8" name="Footer Placeholder 7">
            <a:extLst>
              <a:ext uri="{FF2B5EF4-FFF2-40B4-BE49-F238E27FC236}">
                <a16:creationId xmlns:a16="http://schemas.microsoft.com/office/drawing/2014/main" id="{D91E8086-2D3B-97E3-9791-36EC86B061E5}"/>
              </a:ext>
            </a:extLst>
          </p:cNvPr>
          <p:cNvSpPr>
            <a:spLocks noGrp="1"/>
          </p:cNvSpPr>
          <p:nvPr>
            <p:ph type="ftr" sz="quarter" idx="3"/>
          </p:nvPr>
        </p:nvSpPr>
        <p:spPr/>
        <p:txBody>
          <a:bodyPr/>
          <a:lstStyle/>
          <a:p>
            <a:r>
              <a:rPr lang="en-US" dirty="0">
                <a:solidFill>
                  <a:schemeClr val="bg1">
                    <a:lumMod val="65000"/>
                  </a:schemeClr>
                </a:solidFill>
              </a:rPr>
              <a:t>ED, emergency department. </a:t>
            </a:r>
          </a:p>
          <a:p>
            <a:r>
              <a:rPr lang="en-US" dirty="0">
                <a:solidFill>
                  <a:schemeClr val="bg1">
                    <a:lumMod val="65000"/>
                  </a:schemeClr>
                </a:solidFill>
              </a:rPr>
              <a:t>1. Weiss AP, et al. </a:t>
            </a:r>
            <a:r>
              <a:rPr lang="en-US" i="1" dirty="0">
                <a:solidFill>
                  <a:schemeClr val="bg1">
                    <a:lumMod val="65000"/>
                  </a:schemeClr>
                </a:solidFill>
              </a:rPr>
              <a:t>Annals of Emergency Medicine. </a:t>
            </a:r>
            <a:r>
              <a:rPr lang="en-US" dirty="0">
                <a:solidFill>
                  <a:schemeClr val="bg1">
                    <a:lumMod val="65000"/>
                  </a:schemeClr>
                </a:solidFill>
              </a:rPr>
              <a:t>2012;60(12):162-71.</a:t>
            </a:r>
          </a:p>
        </p:txBody>
      </p:sp>
      <p:pic>
        <p:nvPicPr>
          <p:cNvPr id="7" name="Graphic 6" descr="Stopwatch with solid fill">
            <a:extLst>
              <a:ext uri="{FF2B5EF4-FFF2-40B4-BE49-F238E27FC236}">
                <a16:creationId xmlns:a16="http://schemas.microsoft.com/office/drawing/2014/main" id="{89853C4B-E8D3-C3DD-A40A-E045CCCB2E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6625" y="2114425"/>
            <a:ext cx="2998574" cy="2998574"/>
          </a:xfrm>
          <a:prstGeom prst="rect">
            <a:avLst/>
          </a:prstGeom>
        </p:spPr>
      </p:pic>
    </p:spTree>
    <p:extLst>
      <p:ext uri="{BB962C8B-B14F-4D97-AF65-F5344CB8AC3E}">
        <p14:creationId xmlns:p14="http://schemas.microsoft.com/office/powerpoint/2010/main" val="255412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D69853-5B6C-765E-D631-380AC3CF1D42}"/>
              </a:ext>
            </a:extLst>
          </p:cNvPr>
          <p:cNvPicPr>
            <a:picLocks noChangeAspect="1"/>
          </p:cNvPicPr>
          <p:nvPr/>
        </p:nvPicPr>
        <p:blipFill rotWithShape="1">
          <a:blip r:embed="rId3">
            <a:duotone>
              <a:schemeClr val="accent3">
                <a:shade val="45000"/>
                <a:satMod val="135000"/>
              </a:schemeClr>
              <a:prstClr val="white"/>
            </a:duotone>
            <a:alphaModFix amt="20000"/>
          </a:blip>
          <a:srcRect l="14157" t="12186"/>
          <a:stretch/>
        </p:blipFill>
        <p:spPr>
          <a:xfrm>
            <a:off x="0" y="365284"/>
            <a:ext cx="11819566" cy="6186947"/>
          </a:xfrm>
          <a:prstGeom prst="rect">
            <a:avLst/>
          </a:prstGeom>
        </p:spPr>
      </p:pic>
      <p:grpSp>
        <p:nvGrpSpPr>
          <p:cNvPr id="2" name="Group 1">
            <a:extLst>
              <a:ext uri="{FF2B5EF4-FFF2-40B4-BE49-F238E27FC236}">
                <a16:creationId xmlns:a16="http://schemas.microsoft.com/office/drawing/2014/main" id="{F4BB47D2-9FDF-87E5-5CC8-7EE34231C3C9}"/>
              </a:ext>
            </a:extLst>
          </p:cNvPr>
          <p:cNvGrpSpPr/>
          <p:nvPr/>
        </p:nvGrpSpPr>
        <p:grpSpPr>
          <a:xfrm>
            <a:off x="2385548" y="407303"/>
            <a:ext cx="7697566" cy="6085412"/>
            <a:chOff x="2669753" y="1115752"/>
            <a:chExt cx="6852493" cy="5417328"/>
          </a:xfrm>
        </p:grpSpPr>
        <p:sp>
          <p:nvSpPr>
            <p:cNvPr id="13" name="Oval 12">
              <a:extLst>
                <a:ext uri="{FF2B5EF4-FFF2-40B4-BE49-F238E27FC236}">
                  <a16:creationId xmlns:a16="http://schemas.microsoft.com/office/drawing/2014/main" id="{13358028-2C72-76DE-6EAC-F6B44270874D}"/>
                </a:ext>
              </a:extLst>
            </p:cNvPr>
            <p:cNvSpPr/>
            <p:nvPr/>
          </p:nvSpPr>
          <p:spPr>
            <a:xfrm>
              <a:off x="5113135" y="3036126"/>
              <a:ext cx="1965730" cy="1965729"/>
            </a:xfrm>
            <a:prstGeom prst="ellipse">
              <a:avLst/>
            </a:prstGeom>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3200" dirty="0"/>
                <a:t>De-</a:t>
              </a:r>
            </a:p>
            <a:p>
              <a:pPr algn="ctr"/>
              <a:r>
                <a:rPr lang="en-US" sz="3200" dirty="0"/>
                <a:t>escalation</a:t>
              </a:r>
            </a:p>
          </p:txBody>
        </p:sp>
        <p:sp>
          <p:nvSpPr>
            <p:cNvPr id="17" name="Rectangle: Rounded Corners 16">
              <a:extLst>
                <a:ext uri="{FF2B5EF4-FFF2-40B4-BE49-F238E27FC236}">
                  <a16:creationId xmlns:a16="http://schemas.microsoft.com/office/drawing/2014/main" id="{71B518BD-4DE9-E76B-AEB1-96C25223FFB9}"/>
                </a:ext>
              </a:extLst>
            </p:cNvPr>
            <p:cNvSpPr/>
            <p:nvPr/>
          </p:nvSpPr>
          <p:spPr>
            <a:xfrm>
              <a:off x="2669753" y="2457007"/>
              <a:ext cx="1817164" cy="81689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solidFill>
                    <a:schemeClr val="bg1"/>
                  </a:solidFill>
                </a:rPr>
                <a:t>Psychiatric Evaluation</a:t>
              </a:r>
            </a:p>
          </p:txBody>
        </p:sp>
        <p:sp>
          <p:nvSpPr>
            <p:cNvPr id="18" name="Rectangle: Rounded Corners 17">
              <a:extLst>
                <a:ext uri="{FF2B5EF4-FFF2-40B4-BE49-F238E27FC236}">
                  <a16:creationId xmlns:a16="http://schemas.microsoft.com/office/drawing/2014/main" id="{E3F46680-CFF8-7999-0F2C-3CA962862D1C}"/>
                </a:ext>
              </a:extLst>
            </p:cNvPr>
            <p:cNvSpPr/>
            <p:nvPr/>
          </p:nvSpPr>
          <p:spPr>
            <a:xfrm>
              <a:off x="5187418" y="1115752"/>
              <a:ext cx="1817164" cy="81689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solidFill>
                    <a:schemeClr val="bg1"/>
                  </a:solidFill>
                </a:rPr>
                <a:t>Medical Evaluation</a:t>
              </a:r>
            </a:p>
          </p:txBody>
        </p:sp>
        <p:sp>
          <p:nvSpPr>
            <p:cNvPr id="19" name="Rectangle: Rounded Corners 18">
              <a:extLst>
                <a:ext uri="{FF2B5EF4-FFF2-40B4-BE49-F238E27FC236}">
                  <a16:creationId xmlns:a16="http://schemas.microsoft.com/office/drawing/2014/main" id="{56EC8D5B-6936-2714-22BC-408E04116C5E}"/>
                </a:ext>
              </a:extLst>
            </p:cNvPr>
            <p:cNvSpPr/>
            <p:nvPr/>
          </p:nvSpPr>
          <p:spPr>
            <a:xfrm>
              <a:off x="7705082" y="2429631"/>
              <a:ext cx="1817164" cy="81689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solidFill>
                    <a:schemeClr val="bg1"/>
                  </a:solidFill>
                </a:rPr>
                <a:t>Medication</a:t>
              </a:r>
            </a:p>
          </p:txBody>
        </p:sp>
        <p:sp>
          <p:nvSpPr>
            <p:cNvPr id="20" name="Rectangle: Rounded Corners 19">
              <a:extLst>
                <a:ext uri="{FF2B5EF4-FFF2-40B4-BE49-F238E27FC236}">
                  <a16:creationId xmlns:a16="http://schemas.microsoft.com/office/drawing/2014/main" id="{F361A857-F62D-7544-8DC5-D4A65B176891}"/>
                </a:ext>
              </a:extLst>
            </p:cNvPr>
            <p:cNvSpPr/>
            <p:nvPr/>
          </p:nvSpPr>
          <p:spPr>
            <a:xfrm>
              <a:off x="5187418" y="5716190"/>
              <a:ext cx="1817164" cy="81689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solidFill>
                    <a:schemeClr val="bg1"/>
                  </a:solidFill>
                </a:rPr>
                <a:t>Seclusion Restraint</a:t>
              </a:r>
            </a:p>
          </p:txBody>
        </p:sp>
        <p:cxnSp>
          <p:nvCxnSpPr>
            <p:cNvPr id="22" name="Straight Arrow Connector 21">
              <a:extLst>
                <a:ext uri="{FF2B5EF4-FFF2-40B4-BE49-F238E27FC236}">
                  <a16:creationId xmlns:a16="http://schemas.microsoft.com/office/drawing/2014/main" id="{E23C343C-EAB0-D60B-DF9C-CAD778043E35}"/>
                </a:ext>
              </a:extLst>
            </p:cNvPr>
            <p:cNvCxnSpPr>
              <a:cxnSpLocks/>
            </p:cNvCxnSpPr>
            <p:nvPr/>
          </p:nvCxnSpPr>
          <p:spPr>
            <a:xfrm>
              <a:off x="4553869" y="2824474"/>
              <a:ext cx="771067" cy="422047"/>
            </a:xfrm>
            <a:prstGeom prst="straightConnector1">
              <a:avLst/>
            </a:prstGeom>
            <a:ln w="57150">
              <a:solidFill>
                <a:schemeClr val="tx2"/>
              </a:solidFill>
              <a:headEnd type="triangle"/>
              <a:tailEnd type="triangle"/>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9CCA520-EB4D-DCC4-63AD-556D3D7628B0}"/>
                </a:ext>
              </a:extLst>
            </p:cNvPr>
            <p:cNvCxnSpPr>
              <a:cxnSpLocks/>
            </p:cNvCxnSpPr>
            <p:nvPr/>
          </p:nvCxnSpPr>
          <p:spPr>
            <a:xfrm>
              <a:off x="6096000" y="2063578"/>
              <a:ext cx="0" cy="801874"/>
            </a:xfrm>
            <a:prstGeom prst="straightConnector1">
              <a:avLst/>
            </a:prstGeom>
            <a:ln w="57150">
              <a:solidFill>
                <a:schemeClr val="tx2"/>
              </a:solidFill>
              <a:headEnd type="triangle"/>
              <a:tailEnd type="triangle"/>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1C71A44-F4B3-A388-C189-E882F29A8804}"/>
                </a:ext>
              </a:extLst>
            </p:cNvPr>
            <p:cNvCxnSpPr>
              <a:cxnSpLocks/>
            </p:cNvCxnSpPr>
            <p:nvPr/>
          </p:nvCxnSpPr>
          <p:spPr>
            <a:xfrm>
              <a:off x="6096000" y="5115697"/>
              <a:ext cx="0" cy="494270"/>
            </a:xfrm>
            <a:prstGeom prst="straightConnector1">
              <a:avLst/>
            </a:prstGeom>
            <a:ln w="57150">
              <a:solidFill>
                <a:schemeClr val="tx2"/>
              </a:solidFill>
              <a:headEnd type="triangle"/>
              <a:tailEnd type="triangle"/>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029E37A-3A3F-BF55-B251-73A57065ACEC}"/>
                </a:ext>
              </a:extLst>
            </p:cNvPr>
            <p:cNvCxnSpPr>
              <a:cxnSpLocks/>
            </p:cNvCxnSpPr>
            <p:nvPr/>
          </p:nvCxnSpPr>
          <p:spPr>
            <a:xfrm flipH="1">
              <a:off x="6934017" y="2865452"/>
              <a:ext cx="615961" cy="408445"/>
            </a:xfrm>
            <a:prstGeom prst="straightConnector1">
              <a:avLst/>
            </a:prstGeom>
            <a:ln w="57150">
              <a:solidFill>
                <a:schemeClr val="tx2"/>
              </a:solidFill>
              <a:headEnd type="triangle"/>
              <a:tailEnd type="triangle"/>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grpSp>
      <p:sp>
        <p:nvSpPr>
          <p:cNvPr id="21" name="Title 20">
            <a:extLst>
              <a:ext uri="{FF2B5EF4-FFF2-40B4-BE49-F238E27FC236}">
                <a16:creationId xmlns:a16="http://schemas.microsoft.com/office/drawing/2014/main" id="{84A620F0-5899-0BC8-E229-6DF8CE71EE75}"/>
              </a:ext>
            </a:extLst>
          </p:cNvPr>
          <p:cNvSpPr>
            <a:spLocks noGrp="1"/>
          </p:cNvSpPr>
          <p:nvPr>
            <p:ph type="title"/>
          </p:nvPr>
        </p:nvSpPr>
        <p:spPr/>
        <p:txBody>
          <a:bodyPr/>
          <a:lstStyle/>
          <a:p>
            <a:r>
              <a:rPr lang="en-US" dirty="0"/>
              <a:t>De-escalation</a:t>
            </a:r>
          </a:p>
        </p:txBody>
      </p:sp>
      <p:sp>
        <p:nvSpPr>
          <p:cNvPr id="3" name="Footer Placeholder 2">
            <a:extLst>
              <a:ext uri="{FF2B5EF4-FFF2-40B4-BE49-F238E27FC236}">
                <a16:creationId xmlns:a16="http://schemas.microsoft.com/office/drawing/2014/main" id="{4CE4D8B2-92D0-4FF3-0D65-78B869BB063D}"/>
              </a:ext>
            </a:extLst>
          </p:cNvPr>
          <p:cNvSpPr>
            <a:spLocks noGrp="1"/>
          </p:cNvSpPr>
          <p:nvPr>
            <p:ph type="ftr" sz="quarter" idx="3"/>
          </p:nvPr>
        </p:nvSpPr>
        <p:spPr/>
        <p:txBody>
          <a:bodyPr/>
          <a:lstStyle/>
          <a:p>
            <a:r>
              <a:rPr lang="en-US"/>
              <a:t>Image courtesy of Scott Zeller</a:t>
            </a:r>
          </a:p>
        </p:txBody>
      </p:sp>
    </p:spTree>
    <p:extLst>
      <p:ext uri="{BB962C8B-B14F-4D97-AF65-F5344CB8AC3E}">
        <p14:creationId xmlns:p14="http://schemas.microsoft.com/office/powerpoint/2010/main" val="2923507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Mastering Skills</a:t>
            </a:r>
          </a:p>
        </p:txBody>
      </p:sp>
      <p:sp>
        <p:nvSpPr>
          <p:cNvPr id="3" name="Content Placeholder 2"/>
          <p:cNvSpPr>
            <a:spLocks noGrp="1"/>
          </p:cNvSpPr>
          <p:nvPr>
            <p:ph sz="half" idx="1"/>
          </p:nvPr>
        </p:nvSpPr>
        <p:spPr/>
        <p:txBody>
          <a:bodyPr/>
          <a:lstStyle/>
          <a:p>
            <a:r>
              <a:rPr lang="en-US" dirty="0"/>
              <a:t>Verbal de-escalation usually takes less time than the process of restraint and involuntary medication</a:t>
            </a:r>
          </a:p>
          <a:p>
            <a:r>
              <a:rPr lang="en-US" dirty="0"/>
              <a:t>Avoiding “containment” procedures will result in fewer injuries to both staff members and patients</a:t>
            </a:r>
          </a:p>
          <a:p>
            <a:endParaRPr lang="en-US" dirty="0"/>
          </a:p>
          <a:p>
            <a:endParaRPr lang="en-US" dirty="0"/>
          </a:p>
        </p:txBody>
      </p:sp>
      <p:sp>
        <p:nvSpPr>
          <p:cNvPr id="5" name="Content Placeholder 4">
            <a:extLst>
              <a:ext uri="{FF2B5EF4-FFF2-40B4-BE49-F238E27FC236}">
                <a16:creationId xmlns:a16="http://schemas.microsoft.com/office/drawing/2014/main" id="{E39EFFB3-E2B5-208A-8EA9-E0C638AB54BE}"/>
              </a:ext>
            </a:extLst>
          </p:cNvPr>
          <p:cNvSpPr>
            <a:spLocks noGrp="1"/>
          </p:cNvSpPr>
          <p:nvPr>
            <p:ph sz="half" idx="2"/>
          </p:nvPr>
        </p:nvSpPr>
        <p:spPr/>
        <p:txBody>
          <a:bodyPr/>
          <a:lstStyle/>
          <a:p>
            <a:r>
              <a:rPr lang="en-US" dirty="0"/>
              <a:t>Patients are more trusting when not restrained or forcibly medicated</a:t>
            </a:r>
          </a:p>
          <a:p>
            <a:r>
              <a:rPr lang="en-US" dirty="0"/>
              <a:t>Receiving facilities may be more willing to accept a patient who has not been restrained, improving throughput</a:t>
            </a:r>
          </a:p>
          <a:p>
            <a:endParaRPr lang="en-US" dirty="0"/>
          </a:p>
        </p:txBody>
      </p:sp>
      <p:pic>
        <p:nvPicPr>
          <p:cNvPr id="4" name="Picture 3" descr="Text&#10;&#10;Description automatically generated">
            <a:extLst>
              <a:ext uri="{FF2B5EF4-FFF2-40B4-BE49-F238E27FC236}">
                <a16:creationId xmlns:a16="http://schemas.microsoft.com/office/drawing/2014/main" id="{489BF021-7633-2E42-81B4-8A84805ED8A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26025" y="4266281"/>
            <a:ext cx="3333118" cy="2591719"/>
          </a:xfrm>
          <a:prstGeom prst="rect">
            <a:avLst/>
          </a:prstGeom>
        </p:spPr>
      </p:pic>
    </p:spTree>
    <p:extLst>
      <p:ext uri="{BB962C8B-B14F-4D97-AF65-F5344CB8AC3E}">
        <p14:creationId xmlns:p14="http://schemas.microsoft.com/office/powerpoint/2010/main" val="1068272468"/>
      </p:ext>
    </p:extLst>
  </p:cSld>
  <p:clrMapOvr>
    <a:masterClrMapping/>
  </p:clrMapOvr>
</p:sld>
</file>

<file path=ppt/theme/theme1.xml><?xml version="1.0" encoding="utf-8"?>
<a:theme xmlns:a="http://schemas.openxmlformats.org/drawingml/2006/main" name="OakGraphix_MedEd ON THE GO_Psychiatry Template_Theme1">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kGraphix_MedEd ON THE GO_Psychiatry Template_Theme1" id="{722CD718-30A3-4CB4-B6AF-7A90BF6AEDF4}" vid="{AC3C259C-3D90-4EFF-A8EC-F2C7B0198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5455</TotalTime>
  <Words>704</Words>
  <Application>Microsoft Macintosh PowerPoint</Application>
  <PresentationFormat>Widescreen</PresentationFormat>
  <Paragraphs>66</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-apple-system</vt:lpstr>
      <vt:lpstr>Arial</vt:lpstr>
      <vt:lpstr>Calibri</vt:lpstr>
      <vt:lpstr>Helvetica LT</vt:lpstr>
      <vt:lpstr>Helvetica LT Black</vt:lpstr>
      <vt:lpstr>Times New Roman</vt:lpstr>
      <vt:lpstr>OakGraphix_MedEd ON THE GO_Psychiatry Template_Theme1</vt:lpstr>
      <vt:lpstr>Divergence from the Archaic Norm of “Restrain and Sedate”  Optimization of ER Triage Strategies for Agitated Patients with Bipolar Disorder or Schizophrenia</vt:lpstr>
      <vt:lpstr>Disclaimer</vt:lpstr>
      <vt:lpstr>Screening for Mental Health Patients Does NOT Need to Be Over-exhaustive, but It Should Be Targeted</vt:lpstr>
      <vt:lpstr>Essential Triage for Emergency Psychiatric Patients</vt:lpstr>
      <vt:lpstr>Medical Conditions that Can Mimic Psychiatric Illness</vt:lpstr>
      <vt:lpstr>Behavioral Activity Rating Scale (BARS)</vt:lpstr>
      <vt:lpstr>Improving Throughput Times</vt:lpstr>
      <vt:lpstr>De-escalation</vt:lpstr>
      <vt:lpstr>Benefits of Mastering Skills</vt:lpstr>
      <vt:lpstr>General Medication Recommendations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37</cp:revision>
  <dcterms:created xsi:type="dcterms:W3CDTF">2023-02-22T20:50:02Z</dcterms:created>
  <dcterms:modified xsi:type="dcterms:W3CDTF">2023-04-12T23:43:29Z</dcterms:modified>
  <cp:category/>
</cp:coreProperties>
</file>