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1"/>
  </p:notesMasterIdLst>
  <p:sldIdLst>
    <p:sldId id="268" r:id="rId2"/>
    <p:sldId id="256" r:id="rId3"/>
    <p:sldId id="257" r:id="rId4"/>
    <p:sldId id="258" r:id="rId5"/>
    <p:sldId id="269" r:id="rId6"/>
    <p:sldId id="270" r:id="rId7"/>
    <p:sldId id="27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p:restoredTop sz="96327"/>
  </p:normalViewPr>
  <p:slideViewPr>
    <p:cSldViewPr snapToGrid="0">
      <p:cViewPr varScale="1">
        <p:scale>
          <a:sx n="119" d="100"/>
          <a:sy n="119" d="100"/>
        </p:scale>
        <p:origin x="7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4/12/23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45517082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5" r:id="rId11"/>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Don’t Miss the Forest for the Trees: The Challenge of Accurately Identifying the Signs and Symptoms of Agitation in Emergency Settings"/>
          <p:cNvSpPr txBox="1">
            <a:spLocks noGrp="1"/>
          </p:cNvSpPr>
          <p:nvPr>
            <p:ph type="title"/>
          </p:nvPr>
        </p:nvSpPr>
        <p:spPr/>
        <p:txBody>
          <a:bodyPr>
            <a:normAutofit/>
          </a:bodyPr>
          <a:lstStyle>
            <a:lvl1pPr defTabSz="356361">
              <a:defRPr sz="4800"/>
            </a:lvl1pPr>
          </a:lstStyle>
          <a:p>
            <a:r>
              <a:rPr lang="en-US" sz="4400" dirty="0"/>
              <a:t>Don’t Miss the Forest for the Trees:</a:t>
            </a:r>
            <a:br>
              <a:rPr lang="en-US" sz="4400" dirty="0"/>
            </a:br>
            <a:r>
              <a:rPr lang="en-US" sz="3600" b="0" dirty="0"/>
              <a:t>The Challenge of Accurately Identifying the Signs and Symptoms of Agitation in Emergency Settings  </a:t>
            </a:r>
            <a:endParaRPr lang="en-US" sz="4400" b="0" dirty="0"/>
          </a:p>
        </p:txBody>
      </p:sp>
      <p:sp>
        <p:nvSpPr>
          <p:cNvPr id="3" name="Text Placeholder 2">
            <a:extLst>
              <a:ext uri="{FF2B5EF4-FFF2-40B4-BE49-F238E27FC236}">
                <a16:creationId xmlns:a16="http://schemas.microsoft.com/office/drawing/2014/main" id="{C7345683-F219-5D33-473D-04BD82FEA1AE}"/>
              </a:ext>
            </a:extLst>
          </p:cNvPr>
          <p:cNvSpPr>
            <a:spLocks noGrp="1"/>
          </p:cNvSpPr>
          <p:nvPr>
            <p:ph type="body" idx="1"/>
          </p:nvPr>
        </p:nvSpPr>
        <p:spPr/>
        <p:txBody>
          <a:bodyPr>
            <a:normAutofit fontScale="92500" lnSpcReduction="10000"/>
          </a:bodyPr>
          <a:lstStyle/>
          <a:p>
            <a:r>
              <a:rPr lang="en-US" b="1" dirty="0" err="1">
                <a:solidFill>
                  <a:schemeClr val="accent1"/>
                </a:solidFill>
              </a:rPr>
              <a:t>Sharlena</a:t>
            </a:r>
            <a:r>
              <a:rPr lang="en-US" b="1" dirty="0">
                <a:solidFill>
                  <a:schemeClr val="accent1"/>
                </a:solidFill>
              </a:rPr>
              <a:t> Wilson, MD </a:t>
            </a:r>
          </a:p>
          <a:p>
            <a:r>
              <a:rPr lang="en-US" dirty="0"/>
              <a:t>Vice Chair, Department of Psychiatry</a:t>
            </a:r>
          </a:p>
          <a:p>
            <a:r>
              <a:rPr lang="en-US" dirty="0"/>
              <a:t>Providence Little Company of Mary Medical Center</a:t>
            </a:r>
          </a:p>
          <a:p>
            <a:r>
              <a:rPr lang="en-US" dirty="0"/>
              <a:t>Torrance, CA</a:t>
            </a:r>
          </a:p>
        </p:txBody>
      </p:sp>
    </p:spTree>
    <p:extLst>
      <p:ext uri="{BB962C8B-B14F-4D97-AF65-F5344CB8AC3E}">
        <p14:creationId xmlns:p14="http://schemas.microsoft.com/office/powerpoint/2010/main" val="24352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BFBED-C879-D4A8-80DA-D29113DACB0D}"/>
              </a:ext>
            </a:extLst>
          </p:cNvPr>
          <p:cNvSpPr>
            <a:spLocks noGrp="1"/>
          </p:cNvSpPr>
          <p:nvPr>
            <p:ph type="title"/>
          </p:nvPr>
        </p:nvSpPr>
        <p:spPr>
          <a:xfrm>
            <a:off x="609600" y="199505"/>
            <a:ext cx="10744200" cy="2177935"/>
          </a:xfrm>
        </p:spPr>
        <p:txBody>
          <a:bodyPr>
            <a:normAutofit/>
          </a:bodyPr>
          <a:lstStyle/>
          <a:p>
            <a:r>
              <a:rPr lang="en-US" dirty="0"/>
              <a:t>The First Goal of the </a:t>
            </a:r>
            <a:br>
              <a:rPr lang="en-US" dirty="0"/>
            </a:br>
            <a:r>
              <a:rPr lang="en-US" dirty="0"/>
              <a:t>“Six Goals of Emergency Psychiatric Care”:</a:t>
            </a:r>
            <a:endParaRPr lang="en-US" dirty="0">
              <a:solidFill>
                <a:schemeClr val="accent2"/>
              </a:solidFill>
            </a:endParaRPr>
          </a:p>
        </p:txBody>
      </p:sp>
      <p:sp>
        <p:nvSpPr>
          <p:cNvPr id="121" name="The first goal of the “Six Goals of Emergency Psychiatric Care”: Exclude medical etiologies for symptoms and ensure medical stability…"/>
          <p:cNvSpPr txBox="1">
            <a:spLocks noGrp="1"/>
          </p:cNvSpPr>
          <p:nvPr>
            <p:ph sz="half" idx="1"/>
          </p:nvPr>
        </p:nvSpPr>
        <p:spPr>
          <a:xfrm>
            <a:off x="609600" y="3614687"/>
            <a:ext cx="5334000" cy="2355808"/>
          </a:xfrm>
        </p:spPr>
        <p:txBody>
          <a:bodyPr/>
          <a:lstStyle/>
          <a:p>
            <a:r>
              <a:rPr lang="en-US" dirty="0"/>
              <a:t>Prematurely attributing agitation to psychiatric illness could potentially cause a clinician to miss life-threatening illness or injury</a:t>
            </a:r>
          </a:p>
        </p:txBody>
      </p:sp>
      <p:sp>
        <p:nvSpPr>
          <p:cNvPr id="3" name="Content Placeholder 2">
            <a:extLst>
              <a:ext uri="{FF2B5EF4-FFF2-40B4-BE49-F238E27FC236}">
                <a16:creationId xmlns:a16="http://schemas.microsoft.com/office/drawing/2014/main" id="{53494A8B-D4D3-1F37-0594-8BE7E0D65D0C}"/>
              </a:ext>
            </a:extLst>
          </p:cNvPr>
          <p:cNvSpPr>
            <a:spLocks noGrp="1"/>
          </p:cNvSpPr>
          <p:nvPr>
            <p:ph sz="half" idx="2"/>
          </p:nvPr>
        </p:nvSpPr>
        <p:spPr>
          <a:xfrm>
            <a:off x="6248402" y="3614687"/>
            <a:ext cx="5181600" cy="2355808"/>
          </a:xfrm>
        </p:spPr>
        <p:txBody>
          <a:bodyPr/>
          <a:lstStyle/>
          <a:p>
            <a:r>
              <a:rPr lang="en-US" dirty="0"/>
              <a:t>Patients with psychiatric illness also have medical comorbidities</a:t>
            </a:r>
          </a:p>
          <a:p>
            <a:endParaRPr lang="en-US" dirty="0"/>
          </a:p>
        </p:txBody>
      </p:sp>
      <p:sp>
        <p:nvSpPr>
          <p:cNvPr id="5" name="TextBox 4">
            <a:extLst>
              <a:ext uri="{FF2B5EF4-FFF2-40B4-BE49-F238E27FC236}">
                <a16:creationId xmlns:a16="http://schemas.microsoft.com/office/drawing/2014/main" id="{65686567-D058-5E23-2247-99A44CAE1EBA}"/>
              </a:ext>
            </a:extLst>
          </p:cNvPr>
          <p:cNvSpPr txBox="1"/>
          <p:nvPr/>
        </p:nvSpPr>
        <p:spPr>
          <a:xfrm>
            <a:off x="609600" y="2155571"/>
            <a:ext cx="10008198" cy="1077218"/>
          </a:xfrm>
          <a:prstGeom prst="rect">
            <a:avLst/>
          </a:prstGeom>
          <a:noFill/>
        </p:spPr>
        <p:txBody>
          <a:bodyPr wrap="square">
            <a:spAutoFit/>
          </a:bodyPr>
          <a:lstStyle/>
          <a:p>
            <a:r>
              <a:rPr lang="en-US" sz="3200" b="1" dirty="0">
                <a:solidFill>
                  <a:schemeClr val="accent2"/>
                </a:solidFill>
              </a:rPr>
              <a:t>Exclude Medical Etiologies for Symptoms and Ensure Medical Stability</a:t>
            </a:r>
            <a:endParaRPr lang="en-US" sz="3200" b="1" dirty="0"/>
          </a:p>
        </p:txBody>
      </p:sp>
    </p:spTree>
    <p:extLst>
      <p:ext uri="{BB962C8B-B14F-4D97-AF65-F5344CB8AC3E}">
        <p14:creationId xmlns:p14="http://schemas.microsoft.com/office/powerpoint/2010/main" val="401507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erforming an H&amp;P"/>
          <p:cNvSpPr txBox="1">
            <a:spLocks noGrp="1"/>
          </p:cNvSpPr>
          <p:nvPr>
            <p:ph type="title"/>
          </p:nvPr>
        </p:nvSpPr>
        <p:spPr/>
        <p:txBody>
          <a:bodyPr/>
          <a:lstStyle/>
          <a:p>
            <a:r>
              <a:rPr lang="en-US"/>
              <a:t>Performing the History &amp; Physical</a:t>
            </a:r>
          </a:p>
        </p:txBody>
      </p:sp>
      <p:sp>
        <p:nvSpPr>
          <p:cNvPr id="125" name="Ensure safety of patient and staff…"/>
          <p:cNvSpPr txBox="1">
            <a:spLocks noGrp="1"/>
          </p:cNvSpPr>
          <p:nvPr>
            <p:ph sz="half" idx="1"/>
          </p:nvPr>
        </p:nvSpPr>
        <p:spPr>
          <a:xfrm>
            <a:off x="609600" y="1496291"/>
            <a:ext cx="5486400" cy="4680672"/>
          </a:xfrm>
        </p:spPr>
        <p:txBody>
          <a:bodyPr>
            <a:normAutofit/>
          </a:bodyPr>
          <a:lstStyle/>
          <a:p>
            <a:r>
              <a:rPr lang="en-US" dirty="0"/>
              <a:t>Ensure safety of the patient and staff</a:t>
            </a:r>
          </a:p>
          <a:p>
            <a:pPr lvl="1"/>
            <a:r>
              <a:rPr lang="en-US" dirty="0"/>
              <a:t>Find a calm, private (but not isolated) setting that is free of anything that can be used as a weapon</a:t>
            </a:r>
          </a:p>
          <a:p>
            <a:pPr lvl="1"/>
            <a:r>
              <a:rPr lang="en-US" dirty="0"/>
              <a:t>Use non-confrontational tone and body language</a:t>
            </a:r>
          </a:p>
          <a:p>
            <a:pPr lvl="1"/>
            <a:r>
              <a:rPr lang="en-US" dirty="0"/>
              <a:t>Watch for signs of escalation, such as tense posturing or increased speech volume</a:t>
            </a:r>
          </a:p>
          <a:p>
            <a:r>
              <a:rPr lang="en-US" dirty="0"/>
              <a:t>Gather as much information as possible from the patient, while staying within their level of tolerance</a:t>
            </a:r>
          </a:p>
        </p:txBody>
      </p:sp>
      <p:sp>
        <p:nvSpPr>
          <p:cNvPr id="5" name="Content Placeholder 4">
            <a:extLst>
              <a:ext uri="{FF2B5EF4-FFF2-40B4-BE49-F238E27FC236}">
                <a16:creationId xmlns:a16="http://schemas.microsoft.com/office/drawing/2014/main" id="{F4D171D5-6813-98CA-6A19-5E89CD5EE2C1}"/>
              </a:ext>
            </a:extLst>
          </p:cNvPr>
          <p:cNvSpPr>
            <a:spLocks noGrp="1"/>
          </p:cNvSpPr>
          <p:nvPr>
            <p:ph sz="half" idx="2"/>
          </p:nvPr>
        </p:nvSpPr>
        <p:spPr>
          <a:xfrm>
            <a:off x="6400802" y="1496291"/>
            <a:ext cx="4724398" cy="4680672"/>
          </a:xfrm>
        </p:spPr>
        <p:txBody>
          <a:bodyPr>
            <a:normAutofit/>
          </a:bodyPr>
          <a:lstStyle/>
          <a:p>
            <a:r>
              <a:rPr lang="en-US" dirty="0"/>
              <a:t>Gather information from collateral sources, such as family members, EMTs, law enforcement</a:t>
            </a:r>
          </a:p>
          <a:p>
            <a:r>
              <a:rPr lang="en-US" dirty="0"/>
              <a:t>Obtain vital signs and perform a physical exam </a:t>
            </a:r>
          </a:p>
          <a:p>
            <a:endParaRPr lang="en-US" dirty="0"/>
          </a:p>
        </p:txBody>
      </p:sp>
      <p:sp>
        <p:nvSpPr>
          <p:cNvPr id="126" name="TextBox 1"/>
          <p:cNvSpPr txBox="1"/>
          <p:nvPr/>
        </p:nvSpPr>
        <p:spPr>
          <a:xfrm>
            <a:off x="340436" y="6473275"/>
            <a:ext cx="4786313" cy="266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anchor="ctr">
            <a:spAutoFit/>
          </a:bodyPr>
          <a:lstStyle>
            <a:lvl1pPr algn="l">
              <a:defRPr>
                <a:latin typeface="+mj-lt"/>
                <a:ea typeface="+mj-ea"/>
                <a:cs typeface="+mj-cs"/>
                <a:sym typeface="Helvetica Neue"/>
              </a:defRPr>
            </a:lvl1pPr>
          </a:lstStyle>
          <a:p>
            <a:r>
              <a:rPr sz="1200" dirty="0">
                <a:solidFill>
                  <a:schemeClr val="bg1">
                    <a:lumMod val="65000"/>
                  </a:schemeClr>
                </a:solidFill>
              </a:rPr>
              <a:t>EMT, emergency medical technician. </a:t>
            </a:r>
          </a:p>
        </p:txBody>
      </p:sp>
    </p:spTree>
    <p:extLst>
      <p:ext uri="{BB962C8B-B14F-4D97-AF65-F5344CB8AC3E}">
        <p14:creationId xmlns:p14="http://schemas.microsoft.com/office/powerpoint/2010/main" val="164963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A16DA37A-08EE-6F05-96A6-2CEA2BBA43DF}"/>
              </a:ext>
            </a:extLst>
          </p:cNvPr>
          <p:cNvSpPr>
            <a:spLocks noGrp="1"/>
          </p:cNvSpPr>
          <p:nvPr>
            <p:ph type="title"/>
          </p:nvPr>
        </p:nvSpPr>
        <p:spPr/>
        <p:txBody>
          <a:bodyPr/>
          <a:lstStyle/>
          <a:p>
            <a:r>
              <a:rPr lang="en-US" dirty="0"/>
              <a:t>Delirium</a:t>
            </a:r>
          </a:p>
        </p:txBody>
      </p:sp>
      <p:sp>
        <p:nvSpPr>
          <p:cNvPr id="130" name="Delirium is not a specific diagnosis, but rather a constellation of symptoms of cerebral dysfunction common to patients suffering from various potentially life threatening medical conditions.…"/>
          <p:cNvSpPr txBox="1">
            <a:spLocks noGrp="1"/>
          </p:cNvSpPr>
          <p:nvPr>
            <p:ph sz="half" idx="1"/>
          </p:nvPr>
        </p:nvSpPr>
        <p:spPr/>
        <p:txBody>
          <a:bodyPr/>
          <a:lstStyle/>
          <a:p>
            <a:r>
              <a:rPr lang="en-US" dirty="0"/>
              <a:t>Delirium is not a specific diagnosis, but rather a constellation of symptoms of cerebral dysfunction common among patients suffering from various potentially life-threatening medical conditions</a:t>
            </a:r>
          </a:p>
          <a:p>
            <a:endParaRPr lang="en-US" dirty="0"/>
          </a:p>
          <a:p>
            <a:r>
              <a:rPr lang="en-US" dirty="0"/>
              <a:t>Delirium mimics psychiatric illness</a:t>
            </a:r>
          </a:p>
        </p:txBody>
      </p:sp>
      <p:sp>
        <p:nvSpPr>
          <p:cNvPr id="2" name="Content Placeholder 1">
            <a:extLst>
              <a:ext uri="{FF2B5EF4-FFF2-40B4-BE49-F238E27FC236}">
                <a16:creationId xmlns:a16="http://schemas.microsoft.com/office/drawing/2014/main" id="{24282503-CF9C-5CC6-FF7E-57CC9D449FDE}"/>
              </a:ext>
            </a:extLst>
          </p:cNvPr>
          <p:cNvSpPr>
            <a:spLocks noGrp="1"/>
          </p:cNvSpPr>
          <p:nvPr>
            <p:ph sz="half" idx="2"/>
          </p:nvPr>
        </p:nvSpPr>
        <p:spPr/>
        <p:txBody>
          <a:bodyPr/>
          <a:lstStyle/>
          <a:p>
            <a:r>
              <a:rPr lang="en-US" b="1" dirty="0">
                <a:solidFill>
                  <a:schemeClr val="accent2"/>
                </a:solidFill>
              </a:rPr>
              <a:t>Features of acute delirium:</a:t>
            </a:r>
          </a:p>
          <a:p>
            <a:pPr lvl="1"/>
            <a:r>
              <a:rPr lang="en-US" dirty="0"/>
              <a:t>Fluctuating levels of consciousness</a:t>
            </a:r>
          </a:p>
          <a:p>
            <a:pPr lvl="1"/>
            <a:r>
              <a:rPr lang="en-US" dirty="0"/>
              <a:t>Disturbances in attention</a:t>
            </a:r>
          </a:p>
          <a:p>
            <a:pPr lvl="1"/>
            <a:r>
              <a:rPr lang="en-US" dirty="0"/>
              <a:t>Disorientation and memory impairment</a:t>
            </a:r>
          </a:p>
          <a:p>
            <a:endParaRPr lang="en-US" dirty="0"/>
          </a:p>
        </p:txBody>
      </p:sp>
    </p:spTree>
    <p:extLst>
      <p:ext uri="{BB962C8B-B14F-4D97-AF65-F5344CB8AC3E}">
        <p14:creationId xmlns:p14="http://schemas.microsoft.com/office/powerpoint/2010/main" val="355199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6F914265-58D5-8024-E5AB-DC650A76CB84}"/>
              </a:ext>
            </a:extLst>
          </p:cNvPr>
          <p:cNvSpPr>
            <a:spLocks noGrp="1"/>
          </p:cNvSpPr>
          <p:nvPr>
            <p:ph type="title"/>
          </p:nvPr>
        </p:nvSpPr>
        <p:spPr/>
        <p:txBody>
          <a:bodyPr/>
          <a:lstStyle/>
          <a:p>
            <a:r>
              <a:rPr lang="en-US" dirty="0"/>
              <a:t>Differential Diagnosis </a:t>
            </a:r>
          </a:p>
        </p:txBody>
      </p:sp>
      <p:sp>
        <p:nvSpPr>
          <p:cNvPr id="134" name="Toxicological…"/>
          <p:cNvSpPr txBox="1">
            <a:spLocks noGrp="1"/>
          </p:cNvSpPr>
          <p:nvPr>
            <p:ph sz="half" idx="1"/>
          </p:nvPr>
        </p:nvSpPr>
        <p:spPr/>
        <p:txBody>
          <a:bodyPr>
            <a:normAutofit/>
          </a:bodyPr>
          <a:lstStyle/>
          <a:p>
            <a:r>
              <a:rPr lang="en-US" sz="2000" b="1" dirty="0">
                <a:solidFill>
                  <a:schemeClr val="accent2"/>
                </a:solidFill>
              </a:rPr>
              <a:t>Toxicological</a:t>
            </a:r>
          </a:p>
          <a:p>
            <a:pPr lvl="1"/>
            <a:r>
              <a:rPr lang="en-US" sz="1800" dirty="0"/>
              <a:t>Alcohol intoxication or withdrawal </a:t>
            </a:r>
          </a:p>
          <a:p>
            <a:pPr lvl="1"/>
            <a:r>
              <a:rPr lang="en-US" sz="1800" dirty="0"/>
              <a:t>Stimulant intoxication </a:t>
            </a:r>
          </a:p>
          <a:p>
            <a:r>
              <a:rPr lang="en-US" sz="2000" b="1" dirty="0">
                <a:solidFill>
                  <a:schemeClr val="accent1"/>
                </a:solidFill>
              </a:rPr>
              <a:t>Metabolic</a:t>
            </a:r>
          </a:p>
          <a:p>
            <a:pPr lvl="1"/>
            <a:r>
              <a:rPr lang="en-US" sz="1800" dirty="0"/>
              <a:t>Hypoglycemia or hyperglycemia/DKA</a:t>
            </a:r>
          </a:p>
          <a:p>
            <a:pPr lvl="1"/>
            <a:r>
              <a:rPr lang="en-US" sz="1800" dirty="0"/>
              <a:t>Hypoxia</a:t>
            </a:r>
          </a:p>
          <a:p>
            <a:pPr lvl="1"/>
            <a:r>
              <a:rPr lang="en-US" sz="1800" dirty="0"/>
              <a:t>Hyper/hyponatremia</a:t>
            </a:r>
          </a:p>
          <a:p>
            <a:r>
              <a:rPr lang="en-US" sz="2000" b="1" dirty="0">
                <a:solidFill>
                  <a:schemeClr val="accent4">
                    <a:lumMod val="75000"/>
                  </a:schemeClr>
                </a:solidFill>
              </a:rPr>
              <a:t>Neurologic</a:t>
            </a:r>
          </a:p>
          <a:p>
            <a:pPr lvl="1"/>
            <a:r>
              <a:rPr lang="en-US" sz="1800" dirty="0"/>
              <a:t>Stroke</a:t>
            </a:r>
          </a:p>
          <a:p>
            <a:pPr lvl="1"/>
            <a:r>
              <a:rPr lang="en-US" sz="1800" dirty="0"/>
              <a:t>Intracranial lesion</a:t>
            </a:r>
          </a:p>
          <a:p>
            <a:pPr lvl="1"/>
            <a:r>
              <a:rPr lang="en-US" sz="1800" dirty="0"/>
              <a:t>Infection</a:t>
            </a:r>
          </a:p>
          <a:p>
            <a:pPr lvl="1"/>
            <a:r>
              <a:rPr lang="en-US" sz="1800" dirty="0"/>
              <a:t>Seizure</a:t>
            </a:r>
          </a:p>
        </p:txBody>
      </p:sp>
      <p:sp>
        <p:nvSpPr>
          <p:cNvPr id="5" name="Content Placeholder 4">
            <a:extLst>
              <a:ext uri="{FF2B5EF4-FFF2-40B4-BE49-F238E27FC236}">
                <a16:creationId xmlns:a16="http://schemas.microsoft.com/office/drawing/2014/main" id="{13F8A1EF-5079-05F8-4E99-6E7169A6A136}"/>
              </a:ext>
            </a:extLst>
          </p:cNvPr>
          <p:cNvSpPr>
            <a:spLocks noGrp="1"/>
          </p:cNvSpPr>
          <p:nvPr>
            <p:ph sz="half" idx="2"/>
          </p:nvPr>
        </p:nvSpPr>
        <p:spPr/>
        <p:txBody>
          <a:bodyPr>
            <a:normAutofit/>
          </a:bodyPr>
          <a:lstStyle/>
          <a:p>
            <a:r>
              <a:rPr lang="en-US" sz="2000" b="1" dirty="0">
                <a:solidFill>
                  <a:schemeClr val="accent3">
                    <a:lumMod val="50000"/>
                  </a:schemeClr>
                </a:solidFill>
              </a:rPr>
              <a:t>Other Medical Conditions</a:t>
            </a:r>
          </a:p>
          <a:p>
            <a:pPr lvl="1"/>
            <a:r>
              <a:rPr lang="en-US" sz="1800" dirty="0"/>
              <a:t>Hyperthyroidism/thyroid storm</a:t>
            </a:r>
          </a:p>
          <a:p>
            <a:pPr lvl="1"/>
            <a:r>
              <a:rPr lang="en-US" sz="1800" dirty="0"/>
              <a:t>Shock</a:t>
            </a:r>
          </a:p>
          <a:p>
            <a:pPr lvl="1"/>
            <a:r>
              <a:rPr lang="en-US" sz="1800" dirty="0"/>
              <a:t>AIDS</a:t>
            </a:r>
          </a:p>
          <a:p>
            <a:pPr lvl="1"/>
            <a:r>
              <a:rPr lang="en-US" sz="1800" dirty="0"/>
              <a:t>Hypothermia or hyperthermia</a:t>
            </a:r>
          </a:p>
          <a:p>
            <a:r>
              <a:rPr lang="en-US" sz="2000" b="1" dirty="0">
                <a:solidFill>
                  <a:schemeClr val="accent5"/>
                </a:solidFill>
              </a:rPr>
              <a:t>Psychiatric</a:t>
            </a:r>
          </a:p>
          <a:p>
            <a:pPr lvl="1"/>
            <a:r>
              <a:rPr lang="en-US" sz="1800" dirty="0"/>
              <a:t>Psychotic disorder</a:t>
            </a:r>
          </a:p>
          <a:p>
            <a:pPr lvl="1"/>
            <a:r>
              <a:rPr lang="en-US" sz="1800" dirty="0"/>
              <a:t>Personality disorder</a:t>
            </a:r>
          </a:p>
          <a:p>
            <a:pPr lvl="1"/>
            <a:r>
              <a:rPr lang="en-US" sz="1800" dirty="0"/>
              <a:t>Psychotropic medication side effects</a:t>
            </a:r>
          </a:p>
          <a:p>
            <a:endParaRPr lang="en-US" sz="2000" dirty="0"/>
          </a:p>
        </p:txBody>
      </p:sp>
      <p:sp>
        <p:nvSpPr>
          <p:cNvPr id="136" name="TextBox 5"/>
          <p:cNvSpPr txBox="1"/>
          <p:nvPr/>
        </p:nvSpPr>
        <p:spPr>
          <a:xfrm>
            <a:off x="609600" y="6391562"/>
            <a:ext cx="8167688" cy="266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anchor="ctr">
            <a:spAutoFit/>
          </a:bodyPr>
          <a:lstStyle>
            <a:lvl1pPr>
              <a:defRPr>
                <a:latin typeface="+mj-lt"/>
                <a:ea typeface="+mj-ea"/>
                <a:cs typeface="+mj-cs"/>
                <a:sym typeface="Helvetica Neue"/>
              </a:defRPr>
            </a:lvl1pPr>
          </a:lstStyle>
          <a:p>
            <a:r>
              <a:rPr sz="1266" dirty="0"/>
              <a:t>AIDS, acquired immunodeficiency syndrome; DKA, diabetic ketoacidosis. </a:t>
            </a:r>
          </a:p>
        </p:txBody>
      </p:sp>
    </p:spTree>
    <p:extLst>
      <p:ext uri="{BB962C8B-B14F-4D97-AF65-F5344CB8AC3E}">
        <p14:creationId xmlns:p14="http://schemas.microsoft.com/office/powerpoint/2010/main" val="149467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D57FAEF-BAFC-6408-3386-C8E157473B2D}"/>
              </a:ext>
            </a:extLst>
          </p:cNvPr>
          <p:cNvSpPr>
            <a:spLocks noGrp="1"/>
          </p:cNvSpPr>
          <p:nvPr>
            <p:ph type="title"/>
          </p:nvPr>
        </p:nvSpPr>
        <p:spPr/>
        <p:txBody>
          <a:bodyPr/>
          <a:lstStyle/>
          <a:p>
            <a:r>
              <a:rPr lang="en-US" dirty="0"/>
              <a:t>Agitation Is Part of a Bigger Picture</a:t>
            </a:r>
          </a:p>
        </p:txBody>
      </p:sp>
      <p:sp>
        <p:nvSpPr>
          <p:cNvPr id="139" name="Delirium Tremens: agitation and disorientation + hallucinations + tachycardia + tremulousness. Alcohol abuse history.…"/>
          <p:cNvSpPr txBox="1">
            <a:spLocks noGrp="1"/>
          </p:cNvSpPr>
          <p:nvPr>
            <p:ph sz="half" idx="1"/>
          </p:nvPr>
        </p:nvSpPr>
        <p:spPr/>
        <p:txBody>
          <a:bodyPr/>
          <a:lstStyle/>
          <a:p>
            <a:r>
              <a:rPr lang="en-US" b="1" dirty="0">
                <a:solidFill>
                  <a:schemeClr val="accent4">
                    <a:lumMod val="75000"/>
                  </a:schemeClr>
                </a:solidFill>
              </a:rPr>
              <a:t>Delirium Tremens: </a:t>
            </a:r>
            <a:r>
              <a:rPr lang="en-US" dirty="0"/>
              <a:t>agitation and disorientation + hallucinations + tachycardia + tremulousness. Alcohol abuse history </a:t>
            </a:r>
          </a:p>
          <a:p>
            <a:endParaRPr lang="en-US" dirty="0"/>
          </a:p>
          <a:p>
            <a:r>
              <a:rPr lang="en-US" b="1" dirty="0">
                <a:solidFill>
                  <a:schemeClr val="accent1"/>
                </a:solidFill>
              </a:rPr>
              <a:t>Thyroid Storm: </a:t>
            </a:r>
            <a:r>
              <a:rPr lang="en-US" dirty="0"/>
              <a:t>agitation and disorientation + hallucinations + fever and diaphoresis + tachycardia + tachypnea. Hyperthyroidism history </a:t>
            </a:r>
          </a:p>
        </p:txBody>
      </p:sp>
      <p:sp>
        <p:nvSpPr>
          <p:cNvPr id="2" name="Content Placeholder 1">
            <a:extLst>
              <a:ext uri="{FF2B5EF4-FFF2-40B4-BE49-F238E27FC236}">
                <a16:creationId xmlns:a16="http://schemas.microsoft.com/office/drawing/2014/main" id="{62306A51-5A13-6706-0FF4-F4A95977CE7A}"/>
              </a:ext>
            </a:extLst>
          </p:cNvPr>
          <p:cNvSpPr>
            <a:spLocks noGrp="1"/>
          </p:cNvSpPr>
          <p:nvPr>
            <p:ph sz="half" idx="2"/>
          </p:nvPr>
        </p:nvSpPr>
        <p:spPr/>
        <p:txBody>
          <a:bodyPr/>
          <a:lstStyle/>
          <a:p>
            <a:r>
              <a:rPr lang="en-US" b="1" dirty="0">
                <a:solidFill>
                  <a:schemeClr val="accent2"/>
                </a:solidFill>
              </a:rPr>
              <a:t>Hyponatremia</a:t>
            </a:r>
            <a:r>
              <a:rPr lang="en-US" b="1" dirty="0">
                <a:solidFill>
                  <a:schemeClr val="accent4">
                    <a:lumMod val="75000"/>
                  </a:schemeClr>
                </a:solidFill>
              </a:rPr>
              <a:t>: </a:t>
            </a:r>
            <a:r>
              <a:rPr lang="en-US" dirty="0"/>
              <a:t>agitation and disorientation + unsteady gait. History of acutely increased water intake (possible psychogenic polydipsia)</a:t>
            </a:r>
          </a:p>
          <a:p>
            <a:endParaRPr lang="en-US" dirty="0">
              <a:solidFill>
                <a:schemeClr val="accent5"/>
              </a:solidFill>
            </a:endParaRPr>
          </a:p>
          <a:p>
            <a:r>
              <a:rPr lang="en-US" b="1" dirty="0">
                <a:solidFill>
                  <a:schemeClr val="accent5"/>
                </a:solidFill>
              </a:rPr>
              <a:t>Akathisia: </a:t>
            </a:r>
            <a:r>
              <a:rPr lang="en-US" dirty="0"/>
              <a:t>agitation and anxiety + restlessness. History of schizophrenia, treated with aripiprazole</a:t>
            </a:r>
          </a:p>
          <a:p>
            <a:endParaRPr lang="en-US" dirty="0"/>
          </a:p>
        </p:txBody>
      </p:sp>
    </p:spTree>
    <p:extLst>
      <p:ext uri="{BB962C8B-B14F-4D97-AF65-F5344CB8AC3E}">
        <p14:creationId xmlns:p14="http://schemas.microsoft.com/office/powerpoint/2010/main" val="363648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Other Considerations"/>
          <p:cNvSpPr txBox="1">
            <a:spLocks noGrp="1"/>
          </p:cNvSpPr>
          <p:nvPr>
            <p:ph type="title"/>
          </p:nvPr>
        </p:nvSpPr>
        <p:spPr/>
        <p:txBody>
          <a:bodyPr/>
          <a:lstStyle/>
          <a:p>
            <a:r>
              <a:rPr lang="en-US"/>
              <a:t>Other Considerations</a:t>
            </a:r>
          </a:p>
        </p:txBody>
      </p:sp>
      <p:sp>
        <p:nvSpPr>
          <p:cNvPr id="144" name="Hallucination types…"/>
          <p:cNvSpPr txBox="1">
            <a:spLocks noGrp="1"/>
          </p:cNvSpPr>
          <p:nvPr>
            <p:ph sz="half" idx="1"/>
          </p:nvPr>
        </p:nvSpPr>
        <p:spPr>
          <a:xfrm>
            <a:off x="609600" y="1496291"/>
            <a:ext cx="5801710" cy="4680672"/>
          </a:xfrm>
        </p:spPr>
        <p:txBody>
          <a:bodyPr>
            <a:normAutofit fontScale="85000" lnSpcReduction="10000"/>
          </a:bodyPr>
          <a:lstStyle/>
          <a:p>
            <a:pPr>
              <a:lnSpc>
                <a:spcPct val="120000"/>
              </a:lnSpc>
            </a:pPr>
            <a:r>
              <a:rPr lang="en-US" b="1" dirty="0">
                <a:solidFill>
                  <a:schemeClr val="accent5"/>
                </a:solidFill>
              </a:rPr>
              <a:t>Hallucination types</a:t>
            </a:r>
          </a:p>
          <a:p>
            <a:pPr lvl="1">
              <a:lnSpc>
                <a:spcPct val="120000"/>
              </a:lnSpc>
            </a:pPr>
            <a:r>
              <a:rPr lang="en-US" dirty="0"/>
              <a:t>Auditory and visual hallucinations are the most common in psychiatric psychotic illnesses</a:t>
            </a:r>
          </a:p>
          <a:p>
            <a:pPr lvl="1">
              <a:lnSpc>
                <a:spcPct val="120000"/>
              </a:lnSpc>
            </a:pPr>
            <a:r>
              <a:rPr lang="en-US" dirty="0"/>
              <a:t>Tactile hallucinations are more common in stimulant intoxication</a:t>
            </a:r>
          </a:p>
          <a:p>
            <a:pPr lvl="1">
              <a:lnSpc>
                <a:spcPct val="120000"/>
              </a:lnSpc>
            </a:pPr>
            <a:r>
              <a:rPr lang="en-US" dirty="0"/>
              <a:t>Olfactory hallucinations are more common</a:t>
            </a:r>
            <a:br>
              <a:rPr lang="en-US" dirty="0"/>
            </a:br>
            <a:r>
              <a:rPr lang="en-US" dirty="0"/>
              <a:t>in neurologic illness</a:t>
            </a:r>
          </a:p>
          <a:p>
            <a:pPr>
              <a:lnSpc>
                <a:spcPct val="120000"/>
              </a:lnSpc>
            </a:pPr>
            <a:r>
              <a:rPr lang="en-US" b="1" dirty="0">
                <a:solidFill>
                  <a:schemeClr val="accent1"/>
                </a:solidFill>
              </a:rPr>
              <a:t>Age</a:t>
            </a:r>
          </a:p>
          <a:p>
            <a:pPr lvl="1">
              <a:lnSpc>
                <a:spcPct val="120000"/>
              </a:lnSpc>
            </a:pPr>
            <a:r>
              <a:rPr lang="en-US" dirty="0"/>
              <a:t>Peak age of onset for schizophrenia and bipolar disorder falls between teens to mid-30s. New onset agitation or psychosis at extremes of age should raise suspicion</a:t>
            </a:r>
          </a:p>
          <a:p>
            <a:pPr lvl="1">
              <a:lnSpc>
                <a:spcPct val="120000"/>
              </a:lnSpc>
            </a:pPr>
            <a:r>
              <a:rPr lang="en-US" dirty="0"/>
              <a:t>Be especially suspicious of delirium in the elderly</a:t>
            </a:r>
          </a:p>
        </p:txBody>
      </p:sp>
      <p:sp>
        <p:nvSpPr>
          <p:cNvPr id="2" name="Content Placeholder 1">
            <a:extLst>
              <a:ext uri="{FF2B5EF4-FFF2-40B4-BE49-F238E27FC236}">
                <a16:creationId xmlns:a16="http://schemas.microsoft.com/office/drawing/2014/main" id="{EC232F6F-2A85-A7D6-B589-C1E1FEA4DAB6}"/>
              </a:ext>
            </a:extLst>
          </p:cNvPr>
          <p:cNvSpPr>
            <a:spLocks noGrp="1"/>
          </p:cNvSpPr>
          <p:nvPr>
            <p:ph sz="half" idx="2"/>
          </p:nvPr>
        </p:nvSpPr>
        <p:spPr>
          <a:xfrm>
            <a:off x="6705600" y="1496291"/>
            <a:ext cx="4876800" cy="4680672"/>
          </a:xfrm>
        </p:spPr>
        <p:txBody>
          <a:bodyPr>
            <a:normAutofit fontScale="85000" lnSpcReduction="10000"/>
          </a:bodyPr>
          <a:lstStyle/>
          <a:p>
            <a:pPr>
              <a:lnSpc>
                <a:spcPct val="120000"/>
              </a:lnSpc>
            </a:pPr>
            <a:r>
              <a:rPr lang="en-US" b="1" dirty="0">
                <a:solidFill>
                  <a:schemeClr val="accent2"/>
                </a:solidFill>
              </a:rPr>
              <a:t>Trauma</a:t>
            </a:r>
          </a:p>
          <a:p>
            <a:pPr lvl="1">
              <a:lnSpc>
                <a:spcPct val="120000"/>
              </a:lnSpc>
            </a:pPr>
            <a:r>
              <a:rPr lang="en-US" dirty="0"/>
              <a:t>Victims of trauma, such as intimate partner violence or human trafficking, may appear paranoid, but have reality-based fear</a:t>
            </a:r>
          </a:p>
          <a:p>
            <a:pPr lvl="1">
              <a:lnSpc>
                <a:spcPct val="120000"/>
              </a:lnSpc>
            </a:pPr>
            <a:r>
              <a:rPr lang="en-US" dirty="0"/>
              <a:t>Hospital settings may trigger traumatic memories for some</a:t>
            </a:r>
          </a:p>
        </p:txBody>
      </p:sp>
    </p:spTree>
    <p:extLst>
      <p:ext uri="{BB962C8B-B14F-4D97-AF65-F5344CB8AC3E}">
        <p14:creationId xmlns:p14="http://schemas.microsoft.com/office/powerpoint/2010/main" val="4168656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References"/>
          <p:cNvSpPr txBox="1">
            <a:spLocks noGrp="1"/>
          </p:cNvSpPr>
          <p:nvPr>
            <p:ph type="title"/>
          </p:nvPr>
        </p:nvSpPr>
        <p:spPr>
          <a:prstGeom prst="rect">
            <a:avLst/>
          </a:prstGeom>
        </p:spPr>
        <p:txBody>
          <a:bodyPr/>
          <a:lstStyle/>
          <a:p>
            <a:r>
              <a:t>References</a:t>
            </a:r>
          </a:p>
        </p:txBody>
      </p:sp>
      <p:sp>
        <p:nvSpPr>
          <p:cNvPr id="148" name="Glick, R., et al. (2021). Emergency Psychiatry Principles and Practice. (2nd edition). Wolters Kluwer.…"/>
          <p:cNvSpPr txBox="1">
            <a:spLocks noGrp="1"/>
          </p:cNvSpPr>
          <p:nvPr>
            <p:ph sz="half" idx="1"/>
          </p:nvPr>
        </p:nvSpPr>
        <p:spPr>
          <a:prstGeom prst="rect">
            <a:avLst/>
          </a:prstGeom>
        </p:spPr>
        <p:txBody>
          <a:bodyPr>
            <a:normAutofit/>
          </a:bodyPr>
          <a:lstStyle/>
          <a:p>
            <a:pPr marL="300778" indent="-300778">
              <a:buSzPct val="100000"/>
              <a:buAutoNum type="arabicPeriod"/>
            </a:pPr>
            <a:r>
              <a:rPr sz="2000" dirty="0"/>
              <a:t>Glick R, et al. </a:t>
            </a:r>
            <a:r>
              <a:rPr sz="2000" i="1" dirty="0"/>
              <a:t>Emergency Psychiatry Principles and Practice. </a:t>
            </a:r>
            <a:r>
              <a:rPr sz="2000" dirty="0"/>
              <a:t>2nd edition., Wolters Kluwer, 2021.</a:t>
            </a:r>
          </a:p>
          <a:p>
            <a:pPr marL="300778" indent="-300778">
              <a:buSzPct val="100000"/>
              <a:buAutoNum type="arabicPeriod"/>
            </a:pPr>
            <a:r>
              <a:rPr sz="2000" dirty="0" err="1"/>
              <a:t>Saddock</a:t>
            </a:r>
            <a:r>
              <a:rPr sz="2000" dirty="0"/>
              <a:t> B, et al. </a:t>
            </a:r>
            <a:r>
              <a:rPr sz="2000" i="1" dirty="0"/>
              <a:t>Kaplan and </a:t>
            </a:r>
            <a:r>
              <a:rPr sz="2000" i="1" dirty="0" err="1"/>
              <a:t>Saddock’s</a:t>
            </a:r>
            <a:r>
              <a:rPr sz="2000" i="1" dirty="0"/>
              <a:t> Synopsis of Psychiatry. </a:t>
            </a:r>
            <a:r>
              <a:rPr sz="2000" dirty="0"/>
              <a:t>11th ed., Wolters Kluwer, 2015.</a:t>
            </a:r>
          </a:p>
        </p:txBody>
      </p:sp>
      <p:sp>
        <p:nvSpPr>
          <p:cNvPr id="2" name="Content Placeholder 1">
            <a:extLst>
              <a:ext uri="{FF2B5EF4-FFF2-40B4-BE49-F238E27FC236}">
                <a16:creationId xmlns:a16="http://schemas.microsoft.com/office/drawing/2014/main" id="{644243B6-7035-CD55-7515-17ACD7BE2C29}"/>
              </a:ext>
            </a:extLst>
          </p:cNvPr>
          <p:cNvSpPr>
            <a:spLocks noGrp="1"/>
          </p:cNvSpPr>
          <p:nvPr>
            <p:ph sz="half" idx="2"/>
          </p:nvPr>
        </p:nvSpPr>
        <p:spPr/>
        <p:txBody>
          <a:bodyPr>
            <a:normAutofit/>
          </a:bodyPr>
          <a:lstStyle/>
          <a:p>
            <a:pPr marL="457200" indent="-457200">
              <a:buSzPct val="100000"/>
              <a:buFont typeface="+mj-lt"/>
              <a:buAutoNum type="arabicPeriod" startAt="3"/>
            </a:pPr>
            <a:r>
              <a:rPr lang="en-US" sz="2000" dirty="0"/>
              <a:t>Zeller S, et al. </a:t>
            </a:r>
            <a:r>
              <a:rPr lang="en-US" sz="2000" i="1" dirty="0"/>
              <a:t>The Diagnosis and Management of Agitation. </a:t>
            </a:r>
            <a:r>
              <a:rPr lang="en-US" sz="2000" dirty="0"/>
              <a:t>Cambridge. </a:t>
            </a:r>
          </a:p>
          <a:p>
            <a:pPr marL="300778" indent="-300778">
              <a:buSzPct val="100000"/>
              <a:buAutoNum type="arabicPeriod" startAt="3"/>
            </a:pPr>
            <a:r>
              <a:rPr lang="en-US" sz="2000" dirty="0"/>
              <a:t>Zeller S. </a:t>
            </a:r>
            <a:r>
              <a:rPr lang="en-US" sz="2000" i="1" dirty="0"/>
              <a:t>Primary Psychiatry. 201;</a:t>
            </a:r>
            <a:r>
              <a:rPr lang="en-US" sz="2000" dirty="0"/>
              <a:t>17(6):41-7.</a:t>
            </a:r>
          </a:p>
          <a:p>
            <a:endParaRPr lang="en-US" sz="2000" dirty="0"/>
          </a:p>
        </p:txBody>
      </p:sp>
    </p:spTree>
    <p:extLst>
      <p:ext uri="{BB962C8B-B14F-4D97-AF65-F5344CB8AC3E}">
        <p14:creationId xmlns:p14="http://schemas.microsoft.com/office/powerpoint/2010/main" val="2914889950"/>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28</TotalTime>
  <Words>687</Words>
  <Application>Microsoft Macintosh PowerPoint</Application>
  <PresentationFormat>Widescreen</PresentationFormat>
  <Paragraphs>74</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Neurology2023</vt:lpstr>
      <vt:lpstr>Don’t Miss the Forest for the Trees: The Challenge of Accurately Identifying the Signs and Symptoms of Agitation in Emergency Settings  </vt:lpstr>
      <vt:lpstr>Disclaimer</vt:lpstr>
      <vt:lpstr>The First Goal of the  “Six Goals of Emergency Psychiatric Care”:</vt:lpstr>
      <vt:lpstr>Performing the History &amp; Physical</vt:lpstr>
      <vt:lpstr>Delirium</vt:lpstr>
      <vt:lpstr>Differential Diagnosis </vt:lpstr>
      <vt:lpstr>Agitation Is Part of a Bigger Picture</vt:lpstr>
      <vt:lpstr>Other Considerations</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12</cp:revision>
  <cp:lastPrinted>2023-02-11T00:53:38Z</cp:lastPrinted>
  <dcterms:created xsi:type="dcterms:W3CDTF">2023-02-11T00:50:27Z</dcterms:created>
  <dcterms:modified xsi:type="dcterms:W3CDTF">2023-04-12T23:41:51Z</dcterms:modified>
  <cp:category/>
</cp:coreProperties>
</file>