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28" r:id="rId4"/>
    <p:sldMasterId id="2147493540" r:id="rId5"/>
    <p:sldMasterId id="2147493552" r:id="rId6"/>
  </p:sldMasterIdLst>
  <p:notesMasterIdLst>
    <p:notesMasterId r:id="rId22"/>
  </p:notesMasterIdLst>
  <p:sldIdLst>
    <p:sldId id="1948" r:id="rId7"/>
    <p:sldId id="265" r:id="rId8"/>
    <p:sldId id="256" r:id="rId9"/>
    <p:sldId id="867" r:id="rId10"/>
    <p:sldId id="823" r:id="rId11"/>
    <p:sldId id="845" r:id="rId12"/>
    <p:sldId id="861" r:id="rId13"/>
    <p:sldId id="862" r:id="rId14"/>
    <p:sldId id="1949" r:id="rId15"/>
    <p:sldId id="864" r:id="rId16"/>
    <p:sldId id="865" r:id="rId17"/>
    <p:sldId id="1950" r:id="rId18"/>
    <p:sldId id="1951" r:id="rId19"/>
    <p:sldId id="281"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05320614-9BB5-045C-0E1E-BB00A484CEF0}" name="Shannon Williams" initials="SW" userId="53ff2644c4922ffe" providerId="Windows Live"/>
  <p188:author id="{04231C20-65D9-1B1D-0BE3-C208C6288E8A}" name="Karen Lebo" initials="KRL" userId="Karen Lebo"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62B"/>
    <a:srgbClr val="922932"/>
    <a:srgbClr val="04573B"/>
    <a:srgbClr val="00B9CE"/>
    <a:srgbClr val="FF00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91020" autoAdjust="0"/>
  </p:normalViewPr>
  <p:slideViewPr>
    <p:cSldViewPr snapToGrid="0" snapToObjects="1">
      <p:cViewPr varScale="1">
        <p:scale>
          <a:sx n="106" d="100"/>
          <a:sy n="106" d="100"/>
        </p:scale>
        <p:origin x="208" y="296"/>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CF71-2AB8-42D2-B8FC-071A9FCFA078}"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1419-07C2-4C88-A427-904D9F3DBC61}" type="slidenum">
              <a:rPr lang="en-US" smtClean="0"/>
              <a:t>‹#›</a:t>
            </a:fld>
            <a:endParaRPr lang="en-US"/>
          </a:p>
        </p:txBody>
      </p:sp>
    </p:spTree>
    <p:extLst>
      <p:ext uri="{BB962C8B-B14F-4D97-AF65-F5344CB8AC3E}">
        <p14:creationId xmlns:p14="http://schemas.microsoft.com/office/powerpoint/2010/main" val="4642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15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37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646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78975" y="4716667"/>
            <a:ext cx="5431790" cy="4468415"/>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225" name="Shape 225"/>
          <p:cNvSpPr>
            <a:spLocks noGrp="1" noRot="1" noChangeAspect="1"/>
          </p:cNvSpPr>
          <p:nvPr>
            <p:ph type="sldImg" idx="2"/>
          </p:nvPr>
        </p:nvSpPr>
        <p:spPr>
          <a:xfrm>
            <a:off x="85725"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61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08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8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299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712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8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33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0373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6.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7.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6.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4.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387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72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1538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886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8211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12117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13199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7144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34763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61686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548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27443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45937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3117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37875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97460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297833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807180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6475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99925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029698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8365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2405342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0873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4058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03530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208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47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847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608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054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795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3729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4824979"/>
      </p:ext>
    </p:extLst>
  </p:cSld>
  <p:clrMap bg1="lt1" tx1="dk1" bg2="lt2" tx2="dk2" accent1="accent1" accent2="accent2" accent3="accent3" accent4="accent4" accent5="accent5" accent6="accent6" hlink="hlink" folHlink="folHlink"/>
  <p:sldLayoutIdLst>
    <p:sldLayoutId id="2147493529" r:id="rId1"/>
    <p:sldLayoutId id="2147493530" r:id="rId2"/>
    <p:sldLayoutId id="2147493531" r:id="rId3"/>
    <p:sldLayoutId id="2147493532" r:id="rId4"/>
    <p:sldLayoutId id="2147493533" r:id="rId5"/>
    <p:sldLayoutId id="2147493534" r:id="rId6"/>
    <p:sldLayoutId id="2147493535" r:id="rId7"/>
    <p:sldLayoutId id="2147493536" r:id="rId8"/>
    <p:sldLayoutId id="2147493537" r:id="rId9"/>
    <p:sldLayoutId id="2147493538" r:id="rId10"/>
    <p:sldLayoutId id="2147493539"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31510565"/>
      </p:ext>
    </p:extLst>
  </p:cSld>
  <p:clrMap bg1="lt1" tx1="dk1" bg2="lt2" tx2="dk2" accent1="accent1" accent2="accent2" accent3="accent3" accent4="accent4" accent5="accent5" accent6="accent6" hlink="hlink" folHlink="folHlink"/>
  <p:sldLayoutIdLst>
    <p:sldLayoutId id="2147493541" r:id="rId1"/>
    <p:sldLayoutId id="2147493542" r:id="rId2"/>
    <p:sldLayoutId id="2147493543" r:id="rId3"/>
    <p:sldLayoutId id="2147493544" r:id="rId4"/>
    <p:sldLayoutId id="2147493545" r:id="rId5"/>
    <p:sldLayoutId id="2147493546" r:id="rId6"/>
    <p:sldLayoutId id="2147493547" r:id="rId7"/>
    <p:sldLayoutId id="2147493548" r:id="rId8"/>
    <p:sldLayoutId id="2147493549" r:id="rId9"/>
    <p:sldLayoutId id="2147493550" r:id="rId10"/>
    <p:sldLayoutId id="21474935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016653784"/>
      </p:ext>
    </p:extLst>
  </p:cSld>
  <p:clrMap bg1="lt1" tx1="dk1" bg2="lt2" tx2="dk2" accent1="accent1" accent2="accent2" accent3="accent3" accent4="accent4" accent5="accent5" accent6="accent6" hlink="hlink" folHlink="folHlink"/>
  <p:sldLayoutIdLst>
    <p:sldLayoutId id="2147493553" r:id="rId1"/>
    <p:sldLayoutId id="2147493554" r:id="rId2"/>
    <p:sldLayoutId id="2147493555" r:id="rId3"/>
    <p:sldLayoutId id="2147493556" r:id="rId4"/>
    <p:sldLayoutId id="2147493557" r:id="rId5"/>
    <p:sldLayoutId id="2147493558" r:id="rId6"/>
    <p:sldLayoutId id="2147493559" r:id="rId7"/>
    <p:sldLayoutId id="2147493560" r:id="rId8"/>
    <p:sldLayoutId id="2147493561" r:id="rId9"/>
    <p:sldLayoutId id="2147493562" r:id="rId10"/>
    <p:sldLayoutId id="2147493563"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8.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9.wdp"/><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5.png"/><Relationship Id="rId7" Type="http://schemas.openxmlformats.org/officeDocument/2006/relationships/hyperlink" Target="http://www.mededonthego.com/"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916" TargetMode="External"/><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4.tiff"/></Relationships>
</file>

<file path=ppt/slides/_rels/slide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salford royal logo"/>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AutoShape 4" descr="Image result for salford royal logo"/>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A42C44B-70A7-3F34-D18F-005356DE95D9}"/>
              </a:ext>
            </a:extLst>
          </p:cNvPr>
          <p:cNvSpPr>
            <a:spLocks noGrp="1"/>
          </p:cNvSpPr>
          <p:nvPr>
            <p:ph type="title"/>
          </p:nvPr>
        </p:nvSpPr>
        <p:spPr/>
        <p:txBody>
          <a:bodyPr/>
          <a:lstStyle/>
          <a:p>
            <a:r>
              <a:rPr lang="en-GB" altLang="en-US" dirty="0"/>
              <a:t>Development of a Care Pathway Using Specific Reversal Agents for Anticoagulated Patients with ICH</a:t>
            </a:r>
            <a:endParaRPr lang="en-US" dirty="0"/>
          </a:p>
        </p:txBody>
      </p:sp>
      <p:sp>
        <p:nvSpPr>
          <p:cNvPr id="7" name="Text Placeholder 6">
            <a:extLst>
              <a:ext uri="{FF2B5EF4-FFF2-40B4-BE49-F238E27FC236}">
                <a16:creationId xmlns:a16="http://schemas.microsoft.com/office/drawing/2014/main" id="{358D91CA-F01C-5080-B9A5-EDB74174DC30}"/>
              </a:ext>
            </a:extLst>
          </p:cNvPr>
          <p:cNvSpPr>
            <a:spLocks noGrp="1"/>
          </p:cNvSpPr>
          <p:nvPr>
            <p:ph type="body" idx="1"/>
          </p:nvPr>
        </p:nvSpPr>
        <p:spPr/>
        <p:txBody>
          <a:bodyPr>
            <a:normAutofit/>
          </a:bodyPr>
          <a:lstStyle/>
          <a:p>
            <a:r>
              <a:rPr lang="en-GB" altLang="en-US" b="1" dirty="0"/>
              <a:t>Adrian R. Parry-Jones, FRCP, PhD </a:t>
            </a:r>
          </a:p>
          <a:p>
            <a:r>
              <a:rPr lang="en-GB" altLang="en-US" dirty="0"/>
              <a:t>Geoffrey Jefferson Brain Research Centre</a:t>
            </a:r>
            <a:br>
              <a:rPr lang="en-GB" altLang="en-US" dirty="0"/>
            </a:br>
            <a:r>
              <a:rPr lang="en-GB" altLang="en-US" dirty="0"/>
              <a:t>University of Manchester</a:t>
            </a:r>
            <a:br>
              <a:rPr lang="en-GB" altLang="en-US" dirty="0"/>
            </a:br>
            <a:r>
              <a:rPr lang="en-GB" altLang="en-US" dirty="0" err="1"/>
              <a:t>Manchester</a:t>
            </a:r>
            <a:r>
              <a:rPr lang="en-GB" altLang="en-US" dirty="0"/>
              <a:t>, UK</a:t>
            </a:r>
            <a:endParaRPr lang="en-US" dirty="0"/>
          </a:p>
        </p:txBody>
      </p:sp>
    </p:spTree>
    <p:extLst>
      <p:ext uri="{BB962C8B-B14F-4D97-AF65-F5344CB8AC3E}">
        <p14:creationId xmlns:p14="http://schemas.microsoft.com/office/powerpoint/2010/main" val="28917171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470C5557-7775-FADA-65B1-E2460F3D273F}"/>
              </a:ext>
            </a:extLst>
          </p:cNvPr>
          <p:cNvGraphicFramePr>
            <a:graphicFrameLocks noGrp="1"/>
          </p:cNvGraphicFramePr>
          <p:nvPr>
            <p:extLst>
              <p:ext uri="{D42A27DB-BD31-4B8C-83A1-F6EECF244321}">
                <p14:modId xmlns:p14="http://schemas.microsoft.com/office/powerpoint/2010/main" val="3290169048"/>
              </p:ext>
            </p:extLst>
          </p:nvPr>
        </p:nvGraphicFramePr>
        <p:xfrm>
          <a:off x="701085" y="4615123"/>
          <a:ext cx="10515600" cy="1584960"/>
        </p:xfrm>
        <a:graphic>
          <a:graphicData uri="http://schemas.openxmlformats.org/drawingml/2006/table">
            <a:tbl>
              <a:tblPr firstRow="1" bandRow="1">
                <a:tableStyleId>{F5AB1C69-6EDB-4FF4-983F-18BD219EF322}</a:tableStyleId>
              </a:tblPr>
              <a:tblGrid>
                <a:gridCol w="2240854">
                  <a:extLst>
                    <a:ext uri="{9D8B030D-6E8A-4147-A177-3AD203B41FA5}">
                      <a16:colId xmlns:a16="http://schemas.microsoft.com/office/drawing/2014/main" val="3749614983"/>
                    </a:ext>
                  </a:extLst>
                </a:gridCol>
                <a:gridCol w="4223270">
                  <a:extLst>
                    <a:ext uri="{9D8B030D-6E8A-4147-A177-3AD203B41FA5}">
                      <a16:colId xmlns:a16="http://schemas.microsoft.com/office/drawing/2014/main" val="912422434"/>
                    </a:ext>
                  </a:extLst>
                </a:gridCol>
                <a:gridCol w="4051476">
                  <a:extLst>
                    <a:ext uri="{9D8B030D-6E8A-4147-A177-3AD203B41FA5}">
                      <a16:colId xmlns:a16="http://schemas.microsoft.com/office/drawing/2014/main" val="1079550188"/>
                    </a:ext>
                  </a:extLst>
                </a:gridCol>
              </a:tblGrid>
              <a:tr h="283854">
                <a:tc>
                  <a:txBody>
                    <a:bodyPr/>
                    <a:lstStyle/>
                    <a:p>
                      <a:pPr algn="ctr"/>
                      <a:endParaRPr lang="en-US" sz="1600" dirty="0">
                        <a:latin typeface="Oxygen" panose="02000503000000000000" pitchFamily="2" charset="77"/>
                      </a:endParaRPr>
                    </a:p>
                  </a:txBody>
                  <a:tcPr marL="121920" marR="121920" marT="60960" marB="60960"/>
                </a:tc>
                <a:tc>
                  <a:txBody>
                    <a:bodyPr/>
                    <a:lstStyle/>
                    <a:p>
                      <a:pPr algn="ctr"/>
                      <a:r>
                        <a:rPr lang="en-US" sz="1600" dirty="0"/>
                        <a:t>Bolus</a:t>
                      </a:r>
                      <a:endParaRPr lang="en-US" sz="1600" dirty="0">
                        <a:latin typeface="Oxygen" panose="02000503000000000000" pitchFamily="2" charset="77"/>
                      </a:endParaRPr>
                    </a:p>
                  </a:txBody>
                  <a:tcPr marL="121920" marR="121920" marT="60960" marB="60960"/>
                </a:tc>
                <a:tc>
                  <a:txBody>
                    <a:bodyPr/>
                    <a:lstStyle/>
                    <a:p>
                      <a:pPr algn="ctr"/>
                      <a:r>
                        <a:rPr lang="en-US" sz="1600" dirty="0"/>
                        <a:t>Infusion</a:t>
                      </a:r>
                      <a:endParaRPr lang="en-US" sz="1600" dirty="0">
                        <a:latin typeface="Oxygen" panose="02000503000000000000" pitchFamily="2" charset="77"/>
                      </a:endParaRPr>
                    </a:p>
                  </a:txBody>
                  <a:tcPr marL="121920" marR="121920" marT="60960" marB="60960"/>
                </a:tc>
                <a:extLst>
                  <a:ext uri="{0D108BD9-81ED-4DB2-BD59-A6C34878D82A}">
                    <a16:rowId xmlns:a16="http://schemas.microsoft.com/office/drawing/2014/main" val="148894081"/>
                  </a:ext>
                </a:extLst>
              </a:tr>
              <a:tr h="599247">
                <a:tc>
                  <a:txBody>
                    <a:bodyPr/>
                    <a:lstStyle/>
                    <a:p>
                      <a:pPr algn="l"/>
                      <a:r>
                        <a:rPr lang="en-US" sz="1600" b="1" dirty="0"/>
                        <a:t>Low dose</a:t>
                      </a:r>
                      <a:endParaRPr lang="en-US" sz="1600" b="1" dirty="0">
                        <a:latin typeface="Oxygen" panose="02000503000000000000" pitchFamily="2" charset="77"/>
                      </a:endParaRPr>
                    </a:p>
                  </a:txBody>
                  <a:tcPr marL="121920" marR="121920" marT="60960" marB="60960" anchor="ctr"/>
                </a:tc>
                <a:tc>
                  <a:txBody>
                    <a:bodyPr/>
                    <a:lstStyle/>
                    <a:p>
                      <a:pPr algn="ctr"/>
                      <a:r>
                        <a:rPr lang="en-US" sz="1600" dirty="0"/>
                        <a:t>400 mg over 15 min</a:t>
                      </a:r>
                    </a:p>
                    <a:p>
                      <a:pPr algn="ctr"/>
                      <a:r>
                        <a:rPr lang="en-US" sz="1600" dirty="0"/>
                        <a:t>2 vials</a:t>
                      </a:r>
                      <a:endParaRPr lang="en-US" sz="1600" dirty="0">
                        <a:latin typeface="Oxygen" panose="02000503000000000000" pitchFamily="2" charset="77"/>
                      </a:endParaRPr>
                    </a:p>
                  </a:txBody>
                  <a:tcPr marL="121920" marR="121920" marT="60960" marB="60960"/>
                </a:tc>
                <a:tc>
                  <a:txBody>
                    <a:bodyPr/>
                    <a:lstStyle/>
                    <a:p>
                      <a:pPr algn="ctr"/>
                      <a:r>
                        <a:rPr lang="en-US" sz="1600" dirty="0"/>
                        <a:t>480 mg over 120 min</a:t>
                      </a:r>
                    </a:p>
                    <a:p>
                      <a:pPr algn="ctr"/>
                      <a:r>
                        <a:rPr lang="en-US" sz="1600" dirty="0"/>
                        <a:t>3 vials</a:t>
                      </a:r>
                      <a:endParaRPr lang="en-US" sz="1600" dirty="0">
                        <a:latin typeface="Oxygen" panose="02000503000000000000" pitchFamily="2" charset="77"/>
                      </a:endParaRPr>
                    </a:p>
                  </a:txBody>
                  <a:tcPr marL="121920" marR="121920" marT="60960" marB="60960"/>
                </a:tc>
                <a:extLst>
                  <a:ext uri="{0D108BD9-81ED-4DB2-BD59-A6C34878D82A}">
                    <a16:rowId xmlns:a16="http://schemas.microsoft.com/office/drawing/2014/main" val="3928645162"/>
                  </a:ext>
                </a:extLst>
              </a:tr>
              <a:tr h="599247">
                <a:tc>
                  <a:txBody>
                    <a:bodyPr/>
                    <a:lstStyle/>
                    <a:p>
                      <a:pPr algn="l"/>
                      <a:r>
                        <a:rPr lang="en-US" sz="1600" b="1" dirty="0"/>
                        <a:t>High dose</a:t>
                      </a:r>
                      <a:endParaRPr lang="en-US" sz="1600" b="1" dirty="0">
                        <a:latin typeface="Oxygen" panose="02000503000000000000" pitchFamily="2" charset="77"/>
                      </a:endParaRPr>
                    </a:p>
                  </a:txBody>
                  <a:tcPr marL="121920" marR="121920" marT="60960" marB="60960" anchor="ctr"/>
                </a:tc>
                <a:tc>
                  <a:txBody>
                    <a:bodyPr/>
                    <a:lstStyle/>
                    <a:p>
                      <a:pPr algn="ctr"/>
                      <a:r>
                        <a:rPr lang="en-US" sz="1600" dirty="0"/>
                        <a:t>800 mg over 30 min</a:t>
                      </a:r>
                    </a:p>
                    <a:p>
                      <a:pPr algn="ctr"/>
                      <a:r>
                        <a:rPr lang="en-US" sz="1600" dirty="0"/>
                        <a:t>4 vials</a:t>
                      </a:r>
                      <a:endParaRPr lang="en-US" sz="1600" dirty="0">
                        <a:latin typeface="Oxygen" panose="02000503000000000000" pitchFamily="2" charset="77"/>
                      </a:endParaRPr>
                    </a:p>
                  </a:txBody>
                  <a:tcPr marL="121920" marR="121920" marT="60960" marB="60960"/>
                </a:tc>
                <a:tc>
                  <a:txBody>
                    <a:bodyPr/>
                    <a:lstStyle/>
                    <a:p>
                      <a:pPr algn="ctr"/>
                      <a:r>
                        <a:rPr lang="en-US" sz="1600" dirty="0"/>
                        <a:t>960 mg over 120 min</a:t>
                      </a:r>
                    </a:p>
                    <a:p>
                      <a:pPr algn="ctr"/>
                      <a:r>
                        <a:rPr lang="en-US" sz="1600" dirty="0"/>
                        <a:t>5 vials</a:t>
                      </a:r>
                      <a:endParaRPr lang="en-US" sz="1600" dirty="0">
                        <a:latin typeface="Oxygen" panose="02000503000000000000" pitchFamily="2" charset="77"/>
                      </a:endParaRPr>
                    </a:p>
                  </a:txBody>
                  <a:tcPr marL="121920" marR="121920" marT="60960" marB="60960"/>
                </a:tc>
                <a:extLst>
                  <a:ext uri="{0D108BD9-81ED-4DB2-BD59-A6C34878D82A}">
                    <a16:rowId xmlns:a16="http://schemas.microsoft.com/office/drawing/2014/main" val="658842541"/>
                  </a:ext>
                </a:extLst>
              </a:tr>
            </a:tbl>
          </a:graphicData>
        </a:graphic>
      </p:graphicFrame>
      <p:sp>
        <p:nvSpPr>
          <p:cNvPr id="14" name="Title 13">
            <a:extLst>
              <a:ext uri="{FF2B5EF4-FFF2-40B4-BE49-F238E27FC236}">
                <a16:creationId xmlns:a16="http://schemas.microsoft.com/office/drawing/2014/main" id="{83E6110F-494F-9106-453F-330611B9E814}"/>
              </a:ext>
            </a:extLst>
          </p:cNvPr>
          <p:cNvSpPr>
            <a:spLocks noGrp="1"/>
          </p:cNvSpPr>
          <p:nvPr>
            <p:ph type="title"/>
          </p:nvPr>
        </p:nvSpPr>
        <p:spPr/>
        <p:txBody>
          <a:bodyPr anchor="t">
            <a:normAutofit/>
          </a:bodyPr>
          <a:lstStyle/>
          <a:p>
            <a:r>
              <a:rPr lang="en-US" sz="2800" dirty="0"/>
              <a:t>Improving DNTs (Andexanet)</a:t>
            </a:r>
          </a:p>
        </p:txBody>
      </p:sp>
      <p:sp>
        <p:nvSpPr>
          <p:cNvPr id="2" name="Footer Placeholder 1">
            <a:extLst>
              <a:ext uri="{FF2B5EF4-FFF2-40B4-BE49-F238E27FC236}">
                <a16:creationId xmlns:a16="http://schemas.microsoft.com/office/drawing/2014/main" id="{D5A583BA-44DF-A54B-E4CD-F18748ADB98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Images: </a:t>
            </a:r>
            <a:r>
              <a:rPr kumimoji="0" lang="en-GB" sz="1200" b="0" i="0" u="none" strike="noStrike" kern="1200" cap="none" spc="0" normalizeH="0" baseline="0" noProof="0" dirty="0" err="1">
                <a:ln>
                  <a:noFill/>
                </a:ln>
                <a:solidFill>
                  <a:srgbClr val="898989"/>
                </a:solidFill>
                <a:effectLst/>
                <a:uLnTx/>
                <a:uFillTx/>
                <a:latin typeface="Arial" panose="020B0604020202020204" pitchFamily="34" charset="0"/>
                <a:ea typeface="+mn-ea"/>
                <a:cs typeface="Arial" panose="020B0604020202020204" pitchFamily="34" charset="0"/>
              </a:rPr>
              <a:t>www.ondexxya.co.uk</a:t>
            </a:r>
            <a:r>
              <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Dosing information from SPC, </a:t>
            </a:r>
            <a:r>
              <a:rPr kumimoji="0" lang="en-GB" sz="1200" b="0" i="0" u="none" strike="noStrike" kern="1200" cap="none" spc="0" normalizeH="0" baseline="0" noProof="0" dirty="0" err="1">
                <a:ln>
                  <a:noFill/>
                </a:ln>
                <a:solidFill>
                  <a:srgbClr val="898989"/>
                </a:solidFill>
                <a:effectLst/>
                <a:uLnTx/>
                <a:uFillTx/>
                <a:latin typeface="Arial" panose="020B0604020202020204" pitchFamily="34" charset="0"/>
                <a:ea typeface="+mn-ea"/>
                <a:cs typeface="Arial" panose="020B0604020202020204" pitchFamily="34" charset="0"/>
              </a:rPr>
              <a:t>www.medicines.org.uk</a:t>
            </a:r>
            <a:r>
              <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err="1">
                <a:ln>
                  <a:noFill/>
                </a:ln>
                <a:solidFill>
                  <a:srgbClr val="898989"/>
                </a:solidFill>
                <a:effectLst/>
                <a:uLnTx/>
                <a:uFillTx/>
                <a:latin typeface="Arial" panose="020B0604020202020204" pitchFamily="34" charset="0"/>
                <a:ea typeface="+mn-ea"/>
                <a:cs typeface="Arial" panose="020B0604020202020204" pitchFamily="34" charset="0"/>
              </a:rPr>
              <a:t>emc</a:t>
            </a:r>
            <a:r>
              <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/product/10933/</a:t>
            </a:r>
            <a:r>
              <a:rPr kumimoji="0" lang="en-GB" sz="1200" b="0" i="0" u="none" strike="noStrike" kern="1200" cap="none" spc="0" normalizeH="0" baseline="0" noProof="0" dirty="0" err="1">
                <a:ln>
                  <a:noFill/>
                </a:ln>
                <a:solidFill>
                  <a:srgbClr val="898989"/>
                </a:solidFill>
                <a:effectLst/>
                <a:uLnTx/>
                <a:uFillTx/>
                <a:latin typeface="Arial" panose="020B0604020202020204" pitchFamily="34" charset="0"/>
                <a:ea typeface="+mn-ea"/>
                <a:cs typeface="Arial" panose="020B0604020202020204" pitchFamily="34" charset="0"/>
              </a:rPr>
              <a:t>smpc#gref</a:t>
            </a:r>
            <a:r>
              <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rPr>
              <a:t>, accessed 14 April 2023. </a:t>
            </a:r>
          </a:p>
        </p:txBody>
      </p:sp>
      <p:grpSp>
        <p:nvGrpSpPr>
          <p:cNvPr id="8" name="Group 7">
            <a:extLst>
              <a:ext uri="{FF2B5EF4-FFF2-40B4-BE49-F238E27FC236}">
                <a16:creationId xmlns:a16="http://schemas.microsoft.com/office/drawing/2014/main" id="{D60FF3B7-9AFB-6A67-C7BC-1EEAB0F59631}"/>
              </a:ext>
            </a:extLst>
          </p:cNvPr>
          <p:cNvGrpSpPr/>
          <p:nvPr/>
        </p:nvGrpSpPr>
        <p:grpSpPr>
          <a:xfrm>
            <a:off x="701084" y="1073199"/>
            <a:ext cx="8240577" cy="3309186"/>
            <a:chOff x="701085" y="1530822"/>
            <a:chExt cx="6705555" cy="2692764"/>
          </a:xfrm>
        </p:grpSpPr>
        <p:pic>
          <p:nvPicPr>
            <p:cNvPr id="4" name="Picture 3" descr="A picture containing text, screenshot, font, diagram&#10;&#10;Description automatically generated">
              <a:extLst>
                <a:ext uri="{FF2B5EF4-FFF2-40B4-BE49-F238E27FC236}">
                  <a16:creationId xmlns:a16="http://schemas.microsoft.com/office/drawing/2014/main" id="{E9C65AAA-4496-F557-94EE-5F5AA84535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16183" y="1530823"/>
              <a:ext cx="1841863" cy="2692763"/>
            </a:xfrm>
            <a:prstGeom prst="rect">
              <a:avLst/>
            </a:prstGeom>
          </p:spPr>
        </p:pic>
        <p:pic>
          <p:nvPicPr>
            <p:cNvPr id="5" name="Picture 4" descr="A picture containing text, screenshot, font, diagram&#10;&#10;Description automatically generated">
              <a:extLst>
                <a:ext uri="{FF2B5EF4-FFF2-40B4-BE49-F238E27FC236}">
                  <a16:creationId xmlns:a16="http://schemas.microsoft.com/office/drawing/2014/main" id="{A271C766-7F00-DDC3-DAA0-0C7AEDA5E7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085" y="1530822"/>
              <a:ext cx="1559634" cy="2692763"/>
            </a:xfrm>
            <a:prstGeom prst="rect">
              <a:avLst/>
            </a:prstGeom>
          </p:spPr>
        </p:pic>
        <p:pic>
          <p:nvPicPr>
            <p:cNvPr id="6" name="Picture 5" descr="A picture containing text, screenshot, font, diagram&#10;&#10;Description automatically generated">
              <a:extLst>
                <a:ext uri="{FF2B5EF4-FFF2-40B4-BE49-F238E27FC236}">
                  <a16:creationId xmlns:a16="http://schemas.microsoft.com/office/drawing/2014/main" id="{DBCD42D7-BF9F-BABA-8362-DB121D53D1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58046" y="1530822"/>
              <a:ext cx="3448594" cy="2692763"/>
            </a:xfrm>
            <a:prstGeom prst="rect">
              <a:avLst/>
            </a:prstGeom>
          </p:spPr>
        </p:pic>
      </p:grpSp>
      <p:pic>
        <p:nvPicPr>
          <p:cNvPr id="11" name="Picture 10" descr="A close-up of a bottle&#10;&#10;Description automatically generated with medium confidence">
            <a:extLst>
              <a:ext uri="{FF2B5EF4-FFF2-40B4-BE49-F238E27FC236}">
                <a16:creationId xmlns:a16="http://schemas.microsoft.com/office/drawing/2014/main" id="{1C56FE16-6E7F-A35E-AD71-28A5E415D1B5}"/>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9505746" y="1541349"/>
            <a:ext cx="1521791" cy="2523440"/>
          </a:xfrm>
          <a:prstGeom prst="rect">
            <a:avLst/>
          </a:prstGeom>
        </p:spPr>
      </p:pic>
    </p:spTree>
    <p:extLst>
      <p:ext uri="{BB962C8B-B14F-4D97-AF65-F5344CB8AC3E}">
        <p14:creationId xmlns:p14="http://schemas.microsoft.com/office/powerpoint/2010/main" val="22462032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fusion">
            <a:extLst>
              <a:ext uri="{FF2B5EF4-FFF2-40B4-BE49-F238E27FC236}">
                <a16:creationId xmlns:a16="http://schemas.microsoft.com/office/drawing/2014/main" id="{A359AD33-75E5-A1D1-B73B-902FFBABC6D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650818" y="1530085"/>
            <a:ext cx="1694624" cy="377362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948BBAD0-C3D6-BFD4-55B9-90F0232384D2}"/>
              </a:ext>
            </a:extLst>
          </p:cNvPr>
          <p:cNvSpPr>
            <a:spLocks noGrp="1"/>
          </p:cNvSpPr>
          <p:nvPr>
            <p:ph type="title"/>
          </p:nvPr>
        </p:nvSpPr>
        <p:spPr/>
        <p:txBody>
          <a:bodyPr/>
          <a:lstStyle/>
          <a:p>
            <a:r>
              <a:rPr lang="en-US" dirty="0"/>
              <a:t>Improving DNTs (</a:t>
            </a:r>
            <a:r>
              <a:rPr lang="en-US" dirty="0" err="1"/>
              <a:t>Idarucizumab</a:t>
            </a:r>
            <a:r>
              <a:rPr lang="en-US" dirty="0"/>
              <a:t>)</a:t>
            </a:r>
          </a:p>
        </p:txBody>
      </p:sp>
      <p:sp>
        <p:nvSpPr>
          <p:cNvPr id="9" name="Content Placeholder 8">
            <a:extLst>
              <a:ext uri="{FF2B5EF4-FFF2-40B4-BE49-F238E27FC236}">
                <a16:creationId xmlns:a16="http://schemas.microsoft.com/office/drawing/2014/main" id="{B5E5C259-4CD3-DE48-C83D-DA89B3E0AC0C}"/>
              </a:ext>
            </a:extLst>
          </p:cNvPr>
          <p:cNvSpPr>
            <a:spLocks noGrp="1"/>
          </p:cNvSpPr>
          <p:nvPr>
            <p:ph sz="half" idx="1"/>
          </p:nvPr>
        </p:nvSpPr>
        <p:spPr>
          <a:xfrm>
            <a:off x="609600" y="1496291"/>
            <a:ext cx="5630416" cy="4680672"/>
          </a:xfrm>
        </p:spPr>
        <p:txBody>
          <a:bodyPr/>
          <a:lstStyle/>
          <a:p>
            <a:r>
              <a:rPr lang="en-US" dirty="0"/>
              <a:t>Dose: 5 g</a:t>
            </a:r>
          </a:p>
          <a:p>
            <a:r>
              <a:rPr lang="en-US" dirty="0"/>
              <a:t>Packaged as 2 vials of 2.5 g/50 mL</a:t>
            </a:r>
          </a:p>
          <a:p>
            <a:r>
              <a:rPr lang="en-US" dirty="0"/>
              <a:t>No reconstitution needed</a:t>
            </a:r>
          </a:p>
          <a:p>
            <a:r>
              <a:rPr lang="en-US" dirty="0"/>
              <a:t>Can be transferred to syringe for bolus</a:t>
            </a:r>
          </a:p>
          <a:p>
            <a:r>
              <a:rPr lang="en-US" dirty="0"/>
              <a:t>Can be delivered as an infusion</a:t>
            </a:r>
          </a:p>
          <a:p>
            <a:endParaRPr lang="en-US" dirty="0"/>
          </a:p>
        </p:txBody>
      </p:sp>
      <p:pic>
        <p:nvPicPr>
          <p:cNvPr id="11" name="Picture 8" descr="Bolus Injection">
            <a:extLst>
              <a:ext uri="{FF2B5EF4-FFF2-40B4-BE49-F238E27FC236}">
                <a16:creationId xmlns:a16="http://schemas.microsoft.com/office/drawing/2014/main" id="{FE518D8B-0E0A-274E-2E95-DAED4176D793}"/>
              </a:ext>
            </a:extLst>
          </p:cNvPr>
          <p:cNvPicPr>
            <a:picLocks noGrp="1" noChangeAspect="1" noChangeArrowheads="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6636595" y="1530085"/>
            <a:ext cx="2837886" cy="3773626"/>
          </a:xfrm>
        </p:spPr>
      </p:pic>
      <p:sp>
        <p:nvSpPr>
          <p:cNvPr id="4" name="Footer Placeholder 3">
            <a:extLst>
              <a:ext uri="{FF2B5EF4-FFF2-40B4-BE49-F238E27FC236}">
                <a16:creationId xmlns:a16="http://schemas.microsoft.com/office/drawing/2014/main" id="{429F44F7-25B7-6394-404B-6FB1B9FAFD2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Images: pro.boehringer-ingelheim.com; Dosing information from SPC, www.medicines.org.uk/emc/medicine/31243#gref, accessed 14 April 2023. </a:t>
            </a:r>
          </a:p>
        </p:txBody>
      </p:sp>
    </p:spTree>
    <p:extLst>
      <p:ext uri="{BB962C8B-B14F-4D97-AF65-F5344CB8AC3E}">
        <p14:creationId xmlns:p14="http://schemas.microsoft.com/office/powerpoint/2010/main" val="3393141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5A0234-054E-A9F9-67DE-7EEAD3F1F00E}"/>
              </a:ext>
            </a:extLst>
          </p:cNvPr>
          <p:cNvSpPr>
            <a:spLocks noGrp="1"/>
          </p:cNvSpPr>
          <p:nvPr>
            <p:ph type="title"/>
          </p:nvPr>
        </p:nvSpPr>
        <p:spPr/>
        <p:txBody>
          <a:bodyPr/>
          <a:lstStyle/>
          <a:p>
            <a:r>
              <a:rPr lang="en-US" dirty="0"/>
              <a:t>Prehospital </a:t>
            </a:r>
            <a:r>
              <a:rPr lang="en-US" dirty="0" err="1"/>
              <a:t>Prealert</a:t>
            </a:r>
            <a:r>
              <a:rPr lang="en-US" dirty="0"/>
              <a:t> for Anticoagulants</a:t>
            </a:r>
          </a:p>
        </p:txBody>
      </p:sp>
      <p:sp>
        <p:nvSpPr>
          <p:cNvPr id="13" name="Content Placeholder 12">
            <a:extLst>
              <a:ext uri="{FF2B5EF4-FFF2-40B4-BE49-F238E27FC236}">
                <a16:creationId xmlns:a16="http://schemas.microsoft.com/office/drawing/2014/main" id="{30B44B2D-1EC3-F17F-DB3A-7333C87BEF04}"/>
              </a:ext>
            </a:extLst>
          </p:cNvPr>
          <p:cNvSpPr>
            <a:spLocks noGrp="1"/>
          </p:cNvSpPr>
          <p:nvPr>
            <p:ph sz="half" idx="1"/>
          </p:nvPr>
        </p:nvSpPr>
        <p:spPr>
          <a:xfrm>
            <a:off x="609600" y="1210764"/>
            <a:ext cx="11235680" cy="4680672"/>
          </a:xfrm>
        </p:spPr>
        <p:txBody>
          <a:bodyPr/>
          <a:lstStyle/>
          <a:p>
            <a:r>
              <a:rPr lang="en-GB" dirty="0" err="1"/>
              <a:t>Prealert</a:t>
            </a:r>
            <a:r>
              <a:rPr lang="en-GB" dirty="0"/>
              <a:t>: Suspected strokes 4 to 48 hours post onset on anticoagulants</a:t>
            </a:r>
          </a:p>
          <a:p>
            <a:r>
              <a:rPr lang="en-GB" dirty="0"/>
              <a:t>Introduced 13 March 2018</a:t>
            </a:r>
          </a:p>
          <a:p>
            <a:r>
              <a:rPr lang="en-GB" dirty="0"/>
              <a:t>Data from national audit (SSNAP): 1 March 2016 to 31 May 2019</a:t>
            </a:r>
          </a:p>
          <a:p>
            <a:pPr lvl="1"/>
            <a:r>
              <a:rPr lang="en-GB" sz="2400" dirty="0"/>
              <a:t>n=4206 before</a:t>
            </a:r>
          </a:p>
          <a:p>
            <a:pPr lvl="1"/>
            <a:r>
              <a:rPr lang="en-GB" sz="2400" dirty="0"/>
              <a:t>n=2408 after</a:t>
            </a:r>
          </a:p>
          <a:p>
            <a:pPr lvl="1"/>
            <a:r>
              <a:rPr lang="en-GB" sz="2400" b="1" dirty="0">
                <a:solidFill>
                  <a:schemeClr val="accent1"/>
                </a:solidFill>
              </a:rPr>
              <a:t>31.4 min reduction</a:t>
            </a:r>
            <a:br>
              <a:rPr lang="en-GB" sz="2400" dirty="0"/>
            </a:br>
            <a:r>
              <a:rPr lang="en-GB" sz="2400" dirty="0"/>
              <a:t>(95% CI: -46.8 to -16.1;</a:t>
            </a:r>
            <a:br>
              <a:rPr lang="en-GB" sz="2400" dirty="0"/>
            </a:br>
            <a:r>
              <a:rPr lang="en-GB" sz="2400" i="1" dirty="0"/>
              <a:t>P</a:t>
            </a:r>
            <a:r>
              <a:rPr lang="en-GB" sz="2400" dirty="0"/>
              <a:t> &lt;0.0001)</a:t>
            </a:r>
            <a:endParaRPr lang="en-US" sz="2400" dirty="0"/>
          </a:p>
        </p:txBody>
      </p:sp>
      <p:sp>
        <p:nvSpPr>
          <p:cNvPr id="2" name="Footer Placeholder 1">
            <a:extLst>
              <a:ext uri="{FF2B5EF4-FFF2-40B4-BE49-F238E27FC236}">
                <a16:creationId xmlns:a16="http://schemas.microsoft.com/office/drawing/2014/main" id="{E8ABA44A-E44E-E990-5CBC-E397D0E10C45}"/>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SSNAP, Sentinel Stroke National Audit Programme.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Ashton C, et al. </a:t>
            </a:r>
            <a:r>
              <a:rPr kumimoji="0" lang="en-GB"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BMJ Open Qual. </a:t>
            </a: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2020;9(2):e000883.</a:t>
            </a:r>
          </a:p>
        </p:txBody>
      </p:sp>
      <p:pic>
        <p:nvPicPr>
          <p:cNvPr id="6" name="Content Placeholder 22">
            <a:extLst>
              <a:ext uri="{FF2B5EF4-FFF2-40B4-BE49-F238E27FC236}">
                <a16:creationId xmlns:a16="http://schemas.microsoft.com/office/drawing/2014/main" id="{125043DF-F6D1-C14A-C023-D631C72269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9"/>
          <a:stretch/>
        </p:blipFill>
        <p:spPr>
          <a:xfrm>
            <a:off x="4713694" y="3053627"/>
            <a:ext cx="7107922" cy="3613617"/>
          </a:xfrm>
          <a:prstGeom prst="rect">
            <a:avLst/>
          </a:prstGeom>
        </p:spPr>
      </p:pic>
      <p:cxnSp>
        <p:nvCxnSpPr>
          <p:cNvPr id="7" name="Straight Arrow Connector 6">
            <a:extLst>
              <a:ext uri="{FF2B5EF4-FFF2-40B4-BE49-F238E27FC236}">
                <a16:creationId xmlns:a16="http://schemas.microsoft.com/office/drawing/2014/main" id="{16637EB3-F5CF-788C-4B22-B105066940C3}"/>
              </a:ext>
            </a:extLst>
          </p:cNvPr>
          <p:cNvCxnSpPr>
            <a:cxnSpLocks/>
          </p:cNvCxnSpPr>
          <p:nvPr/>
        </p:nvCxnSpPr>
        <p:spPr>
          <a:xfrm>
            <a:off x="9173641" y="4758612"/>
            <a:ext cx="408782" cy="86095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C2758F-BEB2-5E9D-095E-BEDA723494D4}"/>
              </a:ext>
            </a:extLst>
          </p:cNvPr>
          <p:cNvSpPr txBox="1"/>
          <p:nvPr/>
        </p:nvSpPr>
        <p:spPr>
          <a:xfrm>
            <a:off x="6385295" y="3775528"/>
            <a:ext cx="26081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4-48 h, no </a:t>
            </a:r>
            <a:r>
              <a:rPr kumimoji="0" 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anticoag</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1F07EB76-5E57-6906-6D64-73BCC53F5068}"/>
              </a:ext>
            </a:extLst>
          </p:cNvPr>
          <p:cNvSpPr txBox="1"/>
          <p:nvPr/>
        </p:nvSpPr>
        <p:spPr>
          <a:xfrm>
            <a:off x="6396866" y="4687310"/>
            <a:ext cx="26081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4-48 h, </a:t>
            </a:r>
            <a:r>
              <a:rPr kumimoji="0" 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anticoag</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68E52F5C-706F-F17A-D943-75998012CB60}"/>
              </a:ext>
            </a:extLst>
          </p:cNvPr>
          <p:cNvSpPr txBox="1"/>
          <p:nvPr/>
        </p:nvSpPr>
        <p:spPr>
          <a:xfrm>
            <a:off x="6396866" y="6026918"/>
            <a:ext cx="26081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&lt;4 h, no </a:t>
            </a:r>
            <a:r>
              <a:rPr kumimoji="0" 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anticoag</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4E5A92E5-7446-99C9-6588-6118F396D5E4}"/>
              </a:ext>
            </a:extLst>
          </p:cNvPr>
          <p:cNvSpPr txBox="1"/>
          <p:nvPr/>
        </p:nvSpPr>
        <p:spPr>
          <a:xfrm>
            <a:off x="6396866" y="5394086"/>
            <a:ext cx="26081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&lt;4 h, </a:t>
            </a:r>
            <a:r>
              <a:rPr kumimoji="0" 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anticoag</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48942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18" name="Title 17">
            <a:extLst>
              <a:ext uri="{FF2B5EF4-FFF2-40B4-BE49-F238E27FC236}">
                <a16:creationId xmlns:a16="http://schemas.microsoft.com/office/drawing/2014/main" id="{C707637E-40B2-2A2F-FE56-3E5B991C2350}"/>
              </a:ext>
            </a:extLst>
          </p:cNvPr>
          <p:cNvSpPr>
            <a:spLocks noGrp="1"/>
          </p:cNvSpPr>
          <p:nvPr>
            <p:ph type="title"/>
          </p:nvPr>
        </p:nvSpPr>
        <p:spPr>
          <a:noFill/>
        </p:spPr>
        <p:txBody>
          <a:bodyPr/>
          <a:lstStyle/>
          <a:p>
            <a:r>
              <a:rPr lang="en-US" dirty="0"/>
              <a:t>30-Day Case Fatality at Salford</a:t>
            </a:r>
          </a:p>
        </p:txBody>
      </p:sp>
      <p:pic>
        <p:nvPicPr>
          <p:cNvPr id="22" name="Content Placeholder 21">
            <a:extLst>
              <a:ext uri="{FF2B5EF4-FFF2-40B4-BE49-F238E27FC236}">
                <a16:creationId xmlns:a16="http://schemas.microsoft.com/office/drawing/2014/main" id="{8B89343C-799A-F975-EEF4-D73664C356C9}"/>
              </a:ext>
            </a:extLst>
          </p:cNvPr>
          <p:cNvPicPr>
            <a:picLocks noGrp="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3263" y="1545464"/>
            <a:ext cx="5181600" cy="3738465"/>
          </a:xfrm>
          <a:prstGeom prst="rect">
            <a:avLst/>
          </a:prstGeom>
        </p:spPr>
      </p:pic>
      <p:graphicFrame>
        <p:nvGraphicFramePr>
          <p:cNvPr id="21" name="Shape 227">
            <a:extLst>
              <a:ext uri="{FF2B5EF4-FFF2-40B4-BE49-F238E27FC236}">
                <a16:creationId xmlns:a16="http://schemas.microsoft.com/office/drawing/2014/main" id="{E45E02C2-9EB0-0907-F38A-53E618F02668}"/>
              </a:ext>
            </a:extLst>
          </p:cNvPr>
          <p:cNvGraphicFramePr>
            <a:graphicFrameLocks noGrp="1"/>
          </p:cNvGraphicFramePr>
          <p:nvPr>
            <p:ph sz="half" idx="2"/>
          </p:nvPr>
        </p:nvGraphicFramePr>
        <p:xfrm>
          <a:off x="6905602" y="1670142"/>
          <a:ext cx="4453134" cy="3489107"/>
        </p:xfrm>
        <a:graphic>
          <a:graphicData uri="http://schemas.openxmlformats.org/drawingml/2006/table">
            <a:tbl>
              <a:tblPr firstRow="1" bandRow="1">
                <a:tableStyleId>{EB344D84-9AFB-497E-A393-DC336BA19D2E}</a:tableStyleId>
              </a:tblPr>
              <a:tblGrid>
                <a:gridCol w="2592846">
                  <a:extLst>
                    <a:ext uri="{9D8B030D-6E8A-4147-A177-3AD203B41FA5}">
                      <a16:colId xmlns:a16="http://schemas.microsoft.com/office/drawing/2014/main" val="20000"/>
                    </a:ext>
                  </a:extLst>
                </a:gridCol>
                <a:gridCol w="1860288">
                  <a:extLst>
                    <a:ext uri="{9D8B030D-6E8A-4147-A177-3AD203B41FA5}">
                      <a16:colId xmlns:a16="http://schemas.microsoft.com/office/drawing/2014/main" val="20001"/>
                    </a:ext>
                  </a:extLst>
                </a:gridCol>
              </a:tblGrid>
              <a:tr h="497867">
                <a:tc gridSpan="2">
                  <a:txBody>
                    <a:bodyPr/>
                    <a:lstStyle/>
                    <a:p>
                      <a:pPr marL="0" marR="0" lvl="0" indent="0" algn="l" rtl="0">
                        <a:spcBef>
                          <a:spcPts val="0"/>
                        </a:spcBef>
                        <a:buSzPct val="25000"/>
                        <a:buNone/>
                      </a:pPr>
                      <a:r>
                        <a:rPr lang="en-GB" sz="2100" b="1" dirty="0">
                          <a:solidFill>
                            <a:schemeClr val="bg1"/>
                          </a:solidFill>
                        </a:rPr>
                        <a:t>Pre QI</a:t>
                      </a:r>
                      <a:endParaRPr lang="en-GB" sz="2100" b="1" dirty="0">
                        <a:solidFill>
                          <a:schemeClr val="bg1"/>
                        </a:solidFill>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sz="2700" dirty="0">
                        <a:latin typeface="Oxygen" panose="02000503000000000000" pitchFamily="2" charset="77"/>
                        <a:cs typeface="Arial" panose="020B0604020202020204" pitchFamily="34" charset="0"/>
                      </a:endParaRPr>
                    </a:p>
                  </a:txBody>
                  <a:tcPr marL="121933" marR="121933" marT="45733" marB="4573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27320">
                <a:tc>
                  <a:txBody>
                    <a:bodyPr/>
                    <a:lstStyle/>
                    <a:p>
                      <a:pPr marL="0" marR="0" lvl="0" indent="0" algn="l" rtl="0">
                        <a:spcBef>
                          <a:spcPts val="0"/>
                        </a:spcBef>
                        <a:buSzPct val="25000"/>
                        <a:buNone/>
                      </a:pPr>
                      <a:r>
                        <a:rPr lang="en-GB" sz="2100" dirty="0"/>
                        <a:t>    Salford</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a:t>35.5%</a:t>
                      </a:r>
                      <a:endParaRPr lang="en-GB" sz="210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27320">
                <a:tc>
                  <a:txBody>
                    <a:bodyPr/>
                    <a:lstStyle/>
                    <a:p>
                      <a:pPr marL="0" marR="0" lvl="0" indent="0" algn="l" rtl="0">
                        <a:spcBef>
                          <a:spcPts val="0"/>
                        </a:spcBef>
                        <a:buSzPct val="25000"/>
                        <a:buNone/>
                      </a:pPr>
                      <a:r>
                        <a:rPr lang="en-GB" sz="2100" dirty="0"/>
                        <a:t>    SSNAP</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31.6%</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27320">
                <a:tc>
                  <a:txBody>
                    <a:bodyPr/>
                    <a:lstStyle/>
                    <a:p>
                      <a:pPr marL="0" marR="0" lvl="0" indent="0" algn="l" rtl="0">
                        <a:spcBef>
                          <a:spcPts val="0"/>
                        </a:spcBef>
                        <a:buSzPct val="25000"/>
                        <a:buNone/>
                      </a:pPr>
                      <a:r>
                        <a:rPr lang="en-GB" sz="2100" b="1" dirty="0"/>
                        <a:t>    </a:t>
                      </a:r>
                      <a:r>
                        <a:rPr lang="en-GB" sz="2100" b="0" i="1" dirty="0"/>
                        <a:t>Difference (pp)</a:t>
                      </a:r>
                      <a:endParaRPr lang="en-GB" sz="2100" b="0" i="1"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+3.9 pp</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27320">
                <a:tc gridSpan="2">
                  <a:txBody>
                    <a:bodyPr/>
                    <a:lstStyle/>
                    <a:p>
                      <a:pPr marL="0" marR="0" lvl="0" indent="0" algn="l" rtl="0">
                        <a:spcBef>
                          <a:spcPts val="0"/>
                        </a:spcBef>
                        <a:buSzPct val="25000"/>
                        <a:buNone/>
                      </a:pPr>
                      <a:r>
                        <a:rPr lang="en-GB" sz="2100" b="1" dirty="0">
                          <a:solidFill>
                            <a:schemeClr val="bg1"/>
                          </a:solidFill>
                        </a:rPr>
                        <a:t>QI / Post QI</a:t>
                      </a:r>
                      <a:endParaRPr lang="en-GB" sz="2100" b="1" dirty="0">
                        <a:solidFill>
                          <a:schemeClr val="bg1"/>
                        </a:solidFill>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lang="en-GB" sz="2100" dirty="0">
                        <a:latin typeface="Oxygen" panose="02000503000000000000" pitchFamily="2" charset="77"/>
                        <a:cs typeface="Arial" panose="020B0604020202020204" pitchFamily="34" charset="0"/>
                      </a:endParaRPr>
                    </a:p>
                  </a:txBody>
                  <a:tcPr marL="121933" marR="121933" marT="45733" marB="45733">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427320">
                <a:tc>
                  <a:txBody>
                    <a:bodyPr/>
                    <a:lstStyle/>
                    <a:p>
                      <a:pPr marL="0" marR="0" lvl="0" indent="0" algn="l" rtl="0">
                        <a:spcBef>
                          <a:spcPts val="0"/>
                        </a:spcBef>
                        <a:buSzPct val="25000"/>
                        <a:buNone/>
                      </a:pPr>
                      <a:r>
                        <a:rPr lang="en-GB" sz="2100" dirty="0"/>
                        <a:t>    Salford</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24.2%</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27320">
                <a:tc>
                  <a:txBody>
                    <a:bodyPr/>
                    <a:lstStyle/>
                    <a:p>
                      <a:pPr marL="0" marR="0" lvl="0" indent="0" algn="l" rtl="0">
                        <a:spcBef>
                          <a:spcPts val="0"/>
                        </a:spcBef>
                        <a:buSzPct val="25000"/>
                        <a:buNone/>
                      </a:pPr>
                      <a:r>
                        <a:rPr lang="en-GB" sz="2100"/>
                        <a:t>    SSNAP</a:t>
                      </a:r>
                      <a:endParaRPr lang="en-GB" sz="210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31.1%</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427320">
                <a:tc>
                  <a:txBody>
                    <a:bodyPr/>
                    <a:lstStyle/>
                    <a:p>
                      <a:pPr marL="0" marR="0" lvl="0" indent="0" algn="l" rtl="0">
                        <a:spcBef>
                          <a:spcPts val="0"/>
                        </a:spcBef>
                        <a:buSzPct val="25000"/>
                        <a:buNone/>
                      </a:pPr>
                      <a:r>
                        <a:rPr lang="en-GB" sz="2100" i="1" dirty="0"/>
                        <a:t>    Difference (pp)</a:t>
                      </a:r>
                      <a:endParaRPr lang="en-GB" sz="2100" i="1"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-6.9 pp</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433027" y="5775774"/>
            <a:ext cx="111636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Arial" panose="020B0604020202020204" pitchFamily="34" charset="0"/>
              </a:rPr>
              <a:t>Difference in difference (Salford vs England and Wales): </a:t>
            </a:r>
            <a:r>
              <a:rPr kumimoji="0" lang="en-GB" sz="2000" b="0" i="0" u="none" strike="noStrike" kern="1200" cap="none" spc="0" normalizeH="0" baseline="0" noProof="0" dirty="0">
                <a:ln>
                  <a:noFill/>
                </a:ln>
                <a:solidFill>
                  <a:srgbClr val="BE3540"/>
                </a:solidFill>
                <a:effectLst/>
                <a:uLnTx/>
                <a:uFillTx/>
                <a:latin typeface="Arial" panose="020B0604020202020204"/>
                <a:ea typeface="+mn-ea"/>
                <a:cs typeface="Arial" panose="020B0604020202020204" pitchFamily="34" charset="0"/>
              </a:rPr>
              <a:t>-</a:t>
            </a:r>
            <a:r>
              <a:rPr kumimoji="0" lang="en-GB" sz="2000" b="1" i="0" u="none" strike="noStrike" kern="1200" cap="none" spc="0" normalizeH="0" baseline="0" noProof="0" dirty="0">
                <a:ln>
                  <a:noFill/>
                </a:ln>
                <a:solidFill>
                  <a:srgbClr val="BE3540"/>
                </a:solidFill>
                <a:effectLst/>
                <a:uLnTx/>
                <a:uFillTx/>
                <a:latin typeface="Arial" panose="020B0604020202020204"/>
                <a:ea typeface="+mn-ea"/>
                <a:cs typeface="Arial" panose="020B0604020202020204" pitchFamily="34" charset="0"/>
              </a:rPr>
              <a:t>10.8 pp (95% CI -17.9 to -3.7), </a:t>
            </a:r>
            <a:r>
              <a:rPr kumimoji="0" lang="en-GB" sz="2000" b="1" i="1" u="none" strike="noStrike" kern="1200" cap="none" spc="0" normalizeH="0" baseline="0" noProof="0" dirty="0">
                <a:ln>
                  <a:noFill/>
                </a:ln>
                <a:solidFill>
                  <a:srgbClr val="BE3540"/>
                </a:solidFill>
                <a:effectLst/>
                <a:uLnTx/>
                <a:uFillTx/>
                <a:latin typeface="Arial" panose="020B0604020202020204"/>
                <a:ea typeface="+mn-ea"/>
                <a:cs typeface="Arial" panose="020B0604020202020204" pitchFamily="34" charset="0"/>
              </a:rPr>
              <a:t>P</a:t>
            </a:r>
            <a:r>
              <a:rPr kumimoji="0" lang="en-GB" sz="2000" b="1" i="0" u="none" strike="noStrike" kern="1200" cap="none" spc="0" normalizeH="0" baseline="0" noProof="0" dirty="0">
                <a:ln>
                  <a:noFill/>
                </a:ln>
                <a:solidFill>
                  <a:srgbClr val="BE3540"/>
                </a:solidFill>
                <a:effectLst/>
                <a:uLnTx/>
                <a:uFillTx/>
                <a:latin typeface="Arial" panose="020B0604020202020204"/>
                <a:ea typeface="+mn-ea"/>
                <a:cs typeface="Arial" panose="020B0604020202020204" pitchFamily="34" charset="0"/>
              </a:rPr>
              <a:t>=0.003</a:t>
            </a:r>
          </a:p>
        </p:txBody>
      </p:sp>
      <p:sp>
        <p:nvSpPr>
          <p:cNvPr id="11" name="TextBox 18">
            <a:extLst>
              <a:ext uri="{FF2B5EF4-FFF2-40B4-BE49-F238E27FC236}">
                <a16:creationId xmlns:a16="http://schemas.microsoft.com/office/drawing/2014/main" id="{C36CDCC4-D4D3-4A4B-9E95-F51F0CAB3886}"/>
              </a:ext>
            </a:extLst>
          </p:cNvPr>
          <p:cNvSpPr txBox="1"/>
          <p:nvPr/>
        </p:nvSpPr>
        <p:spPr>
          <a:xfrm>
            <a:off x="4375448" y="3561575"/>
            <a:ext cx="15776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Before (n=354)</a:t>
            </a:r>
          </a:p>
        </p:txBody>
      </p:sp>
      <p:sp>
        <p:nvSpPr>
          <p:cNvPr id="12" name="TextBox 18">
            <a:extLst>
              <a:ext uri="{FF2B5EF4-FFF2-40B4-BE49-F238E27FC236}">
                <a16:creationId xmlns:a16="http://schemas.microsoft.com/office/drawing/2014/main" id="{01E39725-D90E-D545-8CAF-091C886A6649}"/>
              </a:ext>
            </a:extLst>
          </p:cNvPr>
          <p:cNvSpPr txBox="1"/>
          <p:nvPr/>
        </p:nvSpPr>
        <p:spPr>
          <a:xfrm>
            <a:off x="4395478" y="2639301"/>
            <a:ext cx="1398140"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After (n=243)</a:t>
            </a:r>
          </a:p>
        </p:txBody>
      </p:sp>
      <p:sp>
        <p:nvSpPr>
          <p:cNvPr id="13" name="TextBox 18">
            <a:extLst>
              <a:ext uri="{FF2B5EF4-FFF2-40B4-BE49-F238E27FC236}">
                <a16:creationId xmlns:a16="http://schemas.microsoft.com/office/drawing/2014/main" id="{861661D4-4918-474E-AE35-013B9D7A5D9E}"/>
              </a:ext>
            </a:extLst>
          </p:cNvPr>
          <p:cNvSpPr txBox="1"/>
          <p:nvPr/>
        </p:nvSpPr>
        <p:spPr>
          <a:xfrm>
            <a:off x="4375447" y="3076143"/>
            <a:ext cx="157767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During (n=266)</a:t>
            </a:r>
          </a:p>
        </p:txBody>
      </p:sp>
      <p:pic>
        <p:nvPicPr>
          <p:cNvPr id="29" name="Picture 28">
            <a:extLst>
              <a:ext uri="{FF2B5EF4-FFF2-40B4-BE49-F238E27FC236}">
                <a16:creationId xmlns:a16="http://schemas.microsoft.com/office/drawing/2014/main" id="{D82E7624-51A4-A746-E288-B7B52511681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4" name="Footer Placeholder 1">
            <a:extLst>
              <a:ext uri="{FF2B5EF4-FFF2-40B4-BE49-F238E27FC236}">
                <a16:creationId xmlns:a16="http://schemas.microsoft.com/office/drawing/2014/main" id="{528306CF-C33F-F322-07D0-4B82B3D3E321}"/>
              </a:ext>
            </a:extLst>
          </p:cNvPr>
          <p:cNvSpPr txBox="1">
            <a:spLocks/>
          </p:cNvSpPr>
          <p:nvPr/>
        </p:nvSpPr>
        <p:spPr>
          <a:xfrm>
            <a:off x="609600" y="6356350"/>
            <a:ext cx="10515599" cy="442131"/>
          </a:xfrm>
          <a:prstGeom prst="rect">
            <a:avLst/>
          </a:prstGeom>
        </p:spPr>
        <p:txBody>
          <a:bodyPr vert="horz" lIns="91440" tIns="45720" rIns="91440" bIns="45720" rtlCol="0" anchor="b"/>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98989"/>
                </a:solidFill>
                <a:effectLst/>
                <a:uLnTx/>
                <a:uFillTx/>
                <a:latin typeface="Arial" panose="020B0604020202020204"/>
                <a:ea typeface="+mn-ea"/>
                <a:cs typeface="Arial" panose="020B0604020202020204" pitchFamily="34" charset="0"/>
              </a:rPr>
              <a:t>Parry-Jones AR, et al. </a:t>
            </a:r>
            <a:r>
              <a:rPr kumimoji="0" lang="en-GB" sz="1200" b="0" i="1" u="none" strike="noStrike" kern="1200" cap="none" spc="0" normalizeH="0" baseline="0" noProof="0" dirty="0">
                <a:ln>
                  <a:noFill/>
                </a:ln>
                <a:solidFill>
                  <a:srgbClr val="898989"/>
                </a:solidFill>
                <a:effectLst/>
                <a:uLnTx/>
                <a:uFillTx/>
                <a:latin typeface="Arial" panose="020B0604020202020204"/>
                <a:ea typeface="+mn-ea"/>
                <a:cs typeface="Arial" panose="020B0604020202020204" pitchFamily="34" charset="0"/>
              </a:rPr>
              <a:t>Ann Neurol. </a:t>
            </a:r>
            <a:r>
              <a:rPr kumimoji="0" lang="en-GB" sz="1200" b="0" i="0" u="none" strike="noStrike" kern="1200" cap="none" spc="0" normalizeH="0" baseline="0" noProof="0" dirty="0">
                <a:ln>
                  <a:noFill/>
                </a:ln>
                <a:solidFill>
                  <a:srgbClr val="898989"/>
                </a:solidFill>
                <a:effectLst/>
                <a:uLnTx/>
                <a:uFillTx/>
                <a:latin typeface="Arial" panose="020B0604020202020204"/>
                <a:ea typeface="+mn-ea"/>
                <a:cs typeface="Arial" panose="020B0604020202020204" pitchFamily="34" charset="0"/>
              </a:rPr>
              <a:t>2019;86(4):495-503.</a:t>
            </a:r>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66819736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12" name="Content Placeholder 2">
            <a:extLst>
              <a:ext uri="{FF2B5EF4-FFF2-40B4-BE49-F238E27FC236}">
                <a16:creationId xmlns:a16="http://schemas.microsoft.com/office/drawing/2014/main" id="{3DBC1FA1-0E3B-493D-5AFD-9445D774F0F1}"/>
              </a:ext>
            </a:extLst>
          </p:cNvPr>
          <p:cNvSpPr>
            <a:spLocks noGrp="1"/>
          </p:cNvSpPr>
          <p:nvPr>
            <p:ph sz="half" idx="1"/>
          </p:nvPr>
        </p:nvSpPr>
        <p:spPr/>
        <p:txBody>
          <a:bodyPr>
            <a:normAutofit/>
          </a:bodyPr>
          <a:lstStyle/>
          <a:p>
            <a:r>
              <a:rPr lang="en-US" sz="2800" dirty="0"/>
              <a:t>Anticoagulant reversal is a key part of delivering a hyperacute care bundle in ICH</a:t>
            </a:r>
          </a:p>
          <a:p>
            <a:r>
              <a:rPr lang="en-US" sz="2800" dirty="0"/>
              <a:t>Approximately 20% of ICH occurs on anticoagulants</a:t>
            </a:r>
          </a:p>
          <a:p>
            <a:r>
              <a:rPr lang="en-US" sz="2800" dirty="0"/>
              <a:t>Delay in treatment increases the risk of </a:t>
            </a:r>
            <a:r>
              <a:rPr lang="en-US" sz="2800" dirty="0" err="1"/>
              <a:t>haematoma</a:t>
            </a:r>
            <a:r>
              <a:rPr lang="en-US" sz="2800" dirty="0"/>
              <a:t> expansion</a:t>
            </a:r>
          </a:p>
        </p:txBody>
      </p:sp>
      <p:sp>
        <p:nvSpPr>
          <p:cNvPr id="4" name="Content Placeholder 3">
            <a:extLst>
              <a:ext uri="{FF2B5EF4-FFF2-40B4-BE49-F238E27FC236}">
                <a16:creationId xmlns:a16="http://schemas.microsoft.com/office/drawing/2014/main" id="{831CEC01-BF7D-7169-D648-8660D860F4A9}"/>
              </a:ext>
            </a:extLst>
          </p:cNvPr>
          <p:cNvSpPr>
            <a:spLocks noGrp="1"/>
          </p:cNvSpPr>
          <p:nvPr>
            <p:ph sz="half" idx="2"/>
          </p:nvPr>
        </p:nvSpPr>
        <p:spPr/>
        <p:txBody>
          <a:bodyPr>
            <a:normAutofit/>
          </a:bodyPr>
          <a:lstStyle/>
          <a:p>
            <a:r>
              <a:rPr lang="en-US" sz="2800" dirty="0"/>
              <a:t>Real-time data monitoring and QI methodology underpin consistent, timely care</a:t>
            </a:r>
          </a:p>
          <a:p>
            <a:r>
              <a:rPr lang="en-US" sz="2800" dirty="0"/>
              <a:t>Rapid recognition, quick decision-making, streamlined protocols, and staff training are key</a:t>
            </a:r>
          </a:p>
          <a:p>
            <a:endParaRPr lang="en-US" sz="2800" dirty="0"/>
          </a:p>
        </p:txBody>
      </p:sp>
    </p:spTree>
    <p:extLst>
      <p:ext uri="{BB962C8B-B14F-4D97-AF65-F5344CB8AC3E}">
        <p14:creationId xmlns:p14="http://schemas.microsoft.com/office/powerpoint/2010/main" val="21099361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Real World Data and the Management of Intracranial Hemorrhages (ICH) in Anticoagulated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appropriate treatment management strategies to address the critical clinical aspects of ICH and hematoma expansion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when and how to initiate appropriate reversal agents in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the need to develop and implement protocols and local care pathways based on existing evidence-based medicine guidelines to improve the management of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47129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148129-518E-5619-4928-00E671C6B93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BP, blood pressure.</a:t>
            </a:r>
          </a:p>
        </p:txBody>
      </p:sp>
      <p:sp>
        <p:nvSpPr>
          <p:cNvPr id="3" name="Title 2">
            <a:extLst>
              <a:ext uri="{FF2B5EF4-FFF2-40B4-BE49-F238E27FC236}">
                <a16:creationId xmlns:a16="http://schemas.microsoft.com/office/drawing/2014/main" id="{85E026FB-F155-335C-8C86-1FB1B01C1944}"/>
              </a:ext>
            </a:extLst>
          </p:cNvPr>
          <p:cNvSpPr>
            <a:spLocks noGrp="1"/>
          </p:cNvSpPr>
          <p:nvPr>
            <p:ph type="title"/>
          </p:nvPr>
        </p:nvSpPr>
        <p:spPr/>
        <p:txBody>
          <a:bodyPr/>
          <a:lstStyle/>
          <a:p>
            <a:r>
              <a:rPr lang="en-US" dirty="0"/>
              <a:t>Supportive Care: Stroke Unit / Critical Care</a:t>
            </a:r>
          </a:p>
        </p:txBody>
      </p:sp>
      <p:pic>
        <p:nvPicPr>
          <p:cNvPr id="13" name="Picture 2">
            <a:extLst>
              <a:ext uri="{FF2B5EF4-FFF2-40B4-BE49-F238E27FC236}">
                <a16:creationId xmlns:a16="http://schemas.microsoft.com/office/drawing/2014/main" id="{F0BB47C0-7DFD-EE8E-96B6-4AB32BCAAE4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30162" y="2981891"/>
            <a:ext cx="1266885" cy="16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2F3D1870-D6F1-2024-469D-1494D830A8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12676" y="2954337"/>
            <a:ext cx="1266887" cy="162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a:extLst>
              <a:ext uri="{FF2B5EF4-FFF2-40B4-BE49-F238E27FC236}">
                <a16:creationId xmlns:a16="http://schemas.microsoft.com/office/drawing/2014/main" id="{89EACFFA-B352-31C1-6500-3DEC32ED1617}"/>
              </a:ext>
            </a:extLst>
          </p:cNvPr>
          <p:cNvSpPr/>
          <p:nvPr/>
        </p:nvSpPr>
        <p:spPr>
          <a:xfrm>
            <a:off x="1941207" y="3388034"/>
            <a:ext cx="225826" cy="3731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Oxygen" panose="02000503000000000000" pitchFamily="2" charset="77"/>
              <a:ea typeface="+mn-ea"/>
              <a:cs typeface="+mn-cs"/>
            </a:endParaRPr>
          </a:p>
        </p:txBody>
      </p:sp>
      <p:pic>
        <p:nvPicPr>
          <p:cNvPr id="20" name="Picture 2">
            <a:extLst>
              <a:ext uri="{FF2B5EF4-FFF2-40B4-BE49-F238E27FC236}">
                <a16:creationId xmlns:a16="http://schemas.microsoft.com/office/drawing/2014/main" id="{0A395151-398B-E3FF-DBDA-F1AC22D73E0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00654" y="2858235"/>
            <a:ext cx="1306106" cy="168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val 22">
            <a:extLst>
              <a:ext uri="{FF2B5EF4-FFF2-40B4-BE49-F238E27FC236}">
                <a16:creationId xmlns:a16="http://schemas.microsoft.com/office/drawing/2014/main" id="{A514AF79-9A16-E386-F1BC-4CD2BF6C0B24}"/>
              </a:ext>
            </a:extLst>
          </p:cNvPr>
          <p:cNvSpPr/>
          <p:nvPr/>
        </p:nvSpPr>
        <p:spPr>
          <a:xfrm>
            <a:off x="6879685" y="3210211"/>
            <a:ext cx="501040" cy="7157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Oxygen" panose="02000503000000000000" pitchFamily="2" charset="77"/>
              <a:ea typeface="+mn-ea"/>
              <a:cs typeface="+mn-cs"/>
            </a:endParaRPr>
          </a:p>
        </p:txBody>
      </p:sp>
      <p:sp>
        <p:nvSpPr>
          <p:cNvPr id="24" name="Oval 23">
            <a:extLst>
              <a:ext uri="{FF2B5EF4-FFF2-40B4-BE49-F238E27FC236}">
                <a16:creationId xmlns:a16="http://schemas.microsoft.com/office/drawing/2014/main" id="{2A6909D6-66CC-B5ED-9698-28BA35B41319}"/>
              </a:ext>
            </a:extLst>
          </p:cNvPr>
          <p:cNvSpPr/>
          <p:nvPr/>
        </p:nvSpPr>
        <p:spPr>
          <a:xfrm>
            <a:off x="7030696" y="3384183"/>
            <a:ext cx="247488" cy="4089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Oxygen" panose="02000503000000000000" pitchFamily="2" charset="77"/>
              <a:ea typeface="+mn-ea"/>
              <a:cs typeface="+mn-cs"/>
            </a:endParaRPr>
          </a:p>
        </p:txBody>
      </p:sp>
      <p:pic>
        <p:nvPicPr>
          <p:cNvPr id="25" name="Picture 2">
            <a:extLst>
              <a:ext uri="{FF2B5EF4-FFF2-40B4-BE49-F238E27FC236}">
                <a16:creationId xmlns:a16="http://schemas.microsoft.com/office/drawing/2014/main" id="{6981C56B-7BD0-D61E-0A95-D01FCE51A8A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30162" y="2968115"/>
            <a:ext cx="1266885" cy="16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Oval 25">
            <a:extLst>
              <a:ext uri="{FF2B5EF4-FFF2-40B4-BE49-F238E27FC236}">
                <a16:creationId xmlns:a16="http://schemas.microsoft.com/office/drawing/2014/main" id="{3A770431-DE94-5496-73E1-4761C75005AA}"/>
              </a:ext>
            </a:extLst>
          </p:cNvPr>
          <p:cNvSpPr/>
          <p:nvPr/>
        </p:nvSpPr>
        <p:spPr>
          <a:xfrm>
            <a:off x="10250793" y="3396186"/>
            <a:ext cx="45719" cy="411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Oxygen" panose="02000503000000000000" pitchFamily="2" charset="77"/>
              <a:ea typeface="+mn-ea"/>
              <a:cs typeface="+mn-cs"/>
            </a:endParaRPr>
          </a:p>
        </p:txBody>
      </p:sp>
      <p:cxnSp>
        <p:nvCxnSpPr>
          <p:cNvPr id="27" name="Straight Arrow Connector 26">
            <a:extLst>
              <a:ext uri="{FF2B5EF4-FFF2-40B4-BE49-F238E27FC236}">
                <a16:creationId xmlns:a16="http://schemas.microsoft.com/office/drawing/2014/main" id="{24DA673F-8DCE-F4AF-D480-4E6B447A725B}"/>
              </a:ext>
            </a:extLst>
          </p:cNvPr>
          <p:cNvCxnSpPr/>
          <p:nvPr/>
        </p:nvCxnSpPr>
        <p:spPr>
          <a:xfrm>
            <a:off x="8421708" y="3698420"/>
            <a:ext cx="1344149"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EBA8447-9189-99D0-3180-8877CCDA6F7C}"/>
              </a:ext>
            </a:extLst>
          </p:cNvPr>
          <p:cNvGrpSpPr/>
          <p:nvPr/>
        </p:nvGrpSpPr>
        <p:grpSpPr>
          <a:xfrm>
            <a:off x="3045111" y="3316885"/>
            <a:ext cx="3360373" cy="381533"/>
            <a:chOff x="2267744" y="2232444"/>
            <a:chExt cx="2520280" cy="286150"/>
          </a:xfrm>
        </p:grpSpPr>
        <p:cxnSp>
          <p:nvCxnSpPr>
            <p:cNvPr id="29" name="Straight Arrow Connector 28">
              <a:extLst>
                <a:ext uri="{FF2B5EF4-FFF2-40B4-BE49-F238E27FC236}">
                  <a16:creationId xmlns:a16="http://schemas.microsoft.com/office/drawing/2014/main" id="{C75614CA-4E86-CFF4-DFF7-4A923E24C1C3}"/>
                </a:ext>
              </a:extLst>
            </p:cNvPr>
            <p:cNvCxnSpPr/>
            <p:nvPr/>
          </p:nvCxnSpPr>
          <p:spPr>
            <a:xfrm>
              <a:off x="2267744" y="2518594"/>
              <a:ext cx="2520280"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1B94327-F39D-2B23-4A47-4D920E22B136}"/>
                </a:ext>
              </a:extLst>
            </p:cNvPr>
            <p:cNvSpPr txBox="1"/>
            <p:nvPr/>
          </p:nvSpPr>
          <p:spPr>
            <a:xfrm>
              <a:off x="2728064" y="2232444"/>
              <a:ext cx="1398460" cy="276999"/>
            </a:xfrm>
            <a:prstGeom prst="rect">
              <a:avLst/>
            </a:prstGeom>
            <a:noFill/>
            <a:ln>
              <a:noFill/>
              <a:headEnd type="none" w="med" len="med"/>
              <a:tailEnd type="triangle" w="med" len="med"/>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secondary injury</a:t>
              </a:r>
            </a:p>
          </p:txBody>
        </p:sp>
      </p:grpSp>
      <p:sp>
        <p:nvSpPr>
          <p:cNvPr id="32" name="TextBox 31">
            <a:extLst>
              <a:ext uri="{FF2B5EF4-FFF2-40B4-BE49-F238E27FC236}">
                <a16:creationId xmlns:a16="http://schemas.microsoft.com/office/drawing/2014/main" id="{E3BFC1D8-4FEC-F5DA-3E93-B756BE8BCACD}"/>
              </a:ext>
            </a:extLst>
          </p:cNvPr>
          <p:cNvSpPr txBox="1"/>
          <p:nvPr/>
        </p:nvSpPr>
        <p:spPr>
          <a:xfrm>
            <a:off x="8453723" y="3316885"/>
            <a:ext cx="11849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clearance</a:t>
            </a:r>
          </a:p>
        </p:txBody>
      </p:sp>
      <p:sp>
        <p:nvSpPr>
          <p:cNvPr id="33" name="TextBox 32">
            <a:extLst>
              <a:ext uri="{FF2B5EF4-FFF2-40B4-BE49-F238E27FC236}">
                <a16:creationId xmlns:a16="http://schemas.microsoft.com/office/drawing/2014/main" id="{C8CFBC61-0882-D2C3-39F7-646E06DFAC84}"/>
              </a:ext>
            </a:extLst>
          </p:cNvPr>
          <p:cNvSpPr txBox="1"/>
          <p:nvPr/>
        </p:nvSpPr>
        <p:spPr>
          <a:xfrm>
            <a:off x="1506036" y="1939320"/>
            <a:ext cx="1716308" cy="6669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Haematoma evacuation</a:t>
            </a:r>
          </a:p>
        </p:txBody>
      </p:sp>
      <p:sp>
        <p:nvSpPr>
          <p:cNvPr id="36" name="TextBox 35">
            <a:extLst>
              <a:ext uri="{FF2B5EF4-FFF2-40B4-BE49-F238E27FC236}">
                <a16:creationId xmlns:a16="http://schemas.microsoft.com/office/drawing/2014/main" id="{3E2F253C-6BFB-1402-E069-E02E5AE5637F}"/>
              </a:ext>
            </a:extLst>
          </p:cNvPr>
          <p:cNvSpPr txBox="1"/>
          <p:nvPr/>
        </p:nvSpPr>
        <p:spPr>
          <a:xfrm>
            <a:off x="900198" y="4870550"/>
            <a:ext cx="268235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t>Anticoagulant</a:t>
            </a:r>
            <a:br>
              <a:rPr kumimoji="0" lang="en-GB" sz="18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br>
            <a:r>
              <a:rPr kumimoji="0" lang="en-GB" sz="18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t>reversal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t>BP lowering</a:t>
            </a:r>
          </a:p>
        </p:txBody>
      </p:sp>
      <p:grpSp>
        <p:nvGrpSpPr>
          <p:cNvPr id="41" name="Group 40">
            <a:extLst>
              <a:ext uri="{FF2B5EF4-FFF2-40B4-BE49-F238E27FC236}">
                <a16:creationId xmlns:a16="http://schemas.microsoft.com/office/drawing/2014/main" id="{35C16A42-84EE-E416-9AD9-F4EB9BEF71EB}"/>
              </a:ext>
            </a:extLst>
          </p:cNvPr>
          <p:cNvGrpSpPr/>
          <p:nvPr/>
        </p:nvGrpSpPr>
        <p:grpSpPr>
          <a:xfrm>
            <a:off x="2661068" y="1238720"/>
            <a:ext cx="7104789" cy="2003557"/>
            <a:chOff x="2195736" y="530966"/>
            <a:chExt cx="5328592" cy="1502668"/>
          </a:xfrm>
        </p:grpSpPr>
        <p:pic>
          <p:nvPicPr>
            <p:cNvPr id="46" name="Picture 2">
              <a:extLst>
                <a:ext uri="{FF2B5EF4-FFF2-40B4-BE49-F238E27FC236}">
                  <a16:creationId xmlns:a16="http://schemas.microsoft.com/office/drawing/2014/main" id="{FFA4272C-4D36-1721-7FCB-40A1D7C48D6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69724" y="543722"/>
              <a:ext cx="950165" cy="122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Oval 48">
              <a:extLst>
                <a:ext uri="{FF2B5EF4-FFF2-40B4-BE49-F238E27FC236}">
                  <a16:creationId xmlns:a16="http://schemas.microsoft.com/office/drawing/2014/main" id="{C3E704A4-E283-506B-012B-6DBD5CEE8158}"/>
                </a:ext>
              </a:extLst>
            </p:cNvPr>
            <p:cNvSpPr/>
            <p:nvPr/>
          </p:nvSpPr>
          <p:spPr>
            <a:xfrm>
              <a:off x="3503372" y="915106"/>
              <a:ext cx="34290" cy="3556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2" name="Straight Arrow Connector 51">
              <a:extLst>
                <a:ext uri="{FF2B5EF4-FFF2-40B4-BE49-F238E27FC236}">
                  <a16:creationId xmlns:a16="http://schemas.microsoft.com/office/drawing/2014/main" id="{3972A37F-9DA3-56F6-E6C5-EE0BD54C503D}"/>
                </a:ext>
              </a:extLst>
            </p:cNvPr>
            <p:cNvCxnSpPr/>
            <p:nvPr/>
          </p:nvCxnSpPr>
          <p:spPr>
            <a:xfrm flipV="1">
              <a:off x="2195736" y="1178648"/>
              <a:ext cx="792088" cy="665239"/>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5" name="Picture 2">
              <a:extLst>
                <a:ext uri="{FF2B5EF4-FFF2-40B4-BE49-F238E27FC236}">
                  <a16:creationId xmlns:a16="http://schemas.microsoft.com/office/drawing/2014/main" id="{5D0938BC-90A6-273B-9F5B-B97C1111FC2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85948" y="530966"/>
              <a:ext cx="950165" cy="122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Oval 57">
              <a:extLst>
                <a:ext uri="{FF2B5EF4-FFF2-40B4-BE49-F238E27FC236}">
                  <a16:creationId xmlns:a16="http://schemas.microsoft.com/office/drawing/2014/main" id="{4A4216A2-9712-4B1D-531B-7F61EAAE0778}"/>
                </a:ext>
              </a:extLst>
            </p:cNvPr>
            <p:cNvSpPr/>
            <p:nvPr/>
          </p:nvSpPr>
          <p:spPr>
            <a:xfrm>
              <a:off x="5453978" y="798250"/>
              <a:ext cx="123849" cy="5207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9" name="Oval 58">
              <a:extLst>
                <a:ext uri="{FF2B5EF4-FFF2-40B4-BE49-F238E27FC236}">
                  <a16:creationId xmlns:a16="http://schemas.microsoft.com/office/drawing/2014/main" id="{BDF82449-BD83-9781-C204-8808C66C7475}"/>
                </a:ext>
              </a:extLst>
            </p:cNvPr>
            <p:cNvSpPr/>
            <p:nvPr/>
          </p:nvSpPr>
          <p:spPr>
            <a:xfrm>
              <a:off x="5509650" y="902353"/>
              <a:ext cx="34290" cy="3556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4C4EF3C9-285D-A814-EEA3-1C76BE6FE13F}"/>
                </a:ext>
              </a:extLst>
            </p:cNvPr>
            <p:cNvSpPr txBox="1"/>
            <p:nvPr/>
          </p:nvSpPr>
          <p:spPr>
            <a:xfrm>
              <a:off x="3155684" y="1756635"/>
              <a:ext cx="97526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evacuation</a:t>
              </a:r>
            </a:p>
          </p:txBody>
        </p:sp>
        <p:cxnSp>
          <p:nvCxnSpPr>
            <p:cNvPr id="61" name="Straight Arrow Connector 60">
              <a:extLst>
                <a:ext uri="{FF2B5EF4-FFF2-40B4-BE49-F238E27FC236}">
                  <a16:creationId xmlns:a16="http://schemas.microsoft.com/office/drawing/2014/main" id="{F6EF72EF-7756-AD63-0294-0486F7803648}"/>
                </a:ext>
              </a:extLst>
            </p:cNvPr>
            <p:cNvCxnSpPr/>
            <p:nvPr/>
          </p:nvCxnSpPr>
          <p:spPr>
            <a:xfrm>
              <a:off x="4342548" y="749917"/>
              <a:ext cx="589492"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A78A7BF-EEF7-BC37-4A55-AEE67E988BCB}"/>
                </a:ext>
              </a:extLst>
            </p:cNvPr>
            <p:cNvCxnSpPr/>
            <p:nvPr/>
          </p:nvCxnSpPr>
          <p:spPr>
            <a:xfrm>
              <a:off x="6430780" y="811951"/>
              <a:ext cx="1093548" cy="895703"/>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78389258-7214-58E8-B2FC-F80008E2C3D2}"/>
              </a:ext>
            </a:extLst>
          </p:cNvPr>
          <p:cNvGrpSpPr/>
          <p:nvPr/>
        </p:nvGrpSpPr>
        <p:grpSpPr>
          <a:xfrm>
            <a:off x="2658344" y="4360808"/>
            <a:ext cx="7147390" cy="2001114"/>
            <a:chOff x="2193692" y="3358957"/>
            <a:chExt cx="5360543" cy="1500836"/>
          </a:xfrm>
        </p:grpSpPr>
        <p:grpSp>
          <p:nvGrpSpPr>
            <p:cNvPr id="1024" name="Group 1023">
              <a:extLst>
                <a:ext uri="{FF2B5EF4-FFF2-40B4-BE49-F238E27FC236}">
                  <a16:creationId xmlns:a16="http://schemas.microsoft.com/office/drawing/2014/main" id="{1B6FDA17-041A-D2E5-4DBF-B7B2C0A3EAB8}"/>
                </a:ext>
              </a:extLst>
            </p:cNvPr>
            <p:cNvGrpSpPr/>
            <p:nvPr/>
          </p:nvGrpSpPr>
          <p:grpSpPr>
            <a:xfrm>
              <a:off x="2193692" y="3358957"/>
              <a:ext cx="4011955" cy="1500836"/>
              <a:chOff x="2193692" y="3358957"/>
              <a:chExt cx="4011955" cy="1500836"/>
            </a:xfrm>
          </p:grpSpPr>
          <p:pic>
            <p:nvPicPr>
              <p:cNvPr id="1027" name="Picture 2">
                <a:extLst>
                  <a:ext uri="{FF2B5EF4-FFF2-40B4-BE49-F238E27FC236}">
                    <a16:creationId xmlns:a16="http://schemas.microsoft.com/office/drawing/2014/main" id="{43CD65FE-7CF1-8C87-A01E-DBC9525474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69725" y="3597863"/>
                <a:ext cx="950168" cy="122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Oval 1027">
                <a:extLst>
                  <a:ext uri="{FF2B5EF4-FFF2-40B4-BE49-F238E27FC236}">
                    <a16:creationId xmlns:a16="http://schemas.microsoft.com/office/drawing/2014/main" id="{1FA80627-42A6-C963-65E1-D18E475113D9}"/>
                  </a:ext>
                </a:extLst>
              </p:cNvPr>
              <p:cNvSpPr/>
              <p:nvPr/>
            </p:nvSpPr>
            <p:spPr>
              <a:xfrm>
                <a:off x="3361278" y="3947644"/>
                <a:ext cx="284186" cy="416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29" name="Straight Arrow Connector 1028">
                <a:extLst>
                  <a:ext uri="{FF2B5EF4-FFF2-40B4-BE49-F238E27FC236}">
                    <a16:creationId xmlns:a16="http://schemas.microsoft.com/office/drawing/2014/main" id="{EDEAB970-6E59-443D-5218-978B201A3374}"/>
                  </a:ext>
                </a:extLst>
              </p:cNvPr>
              <p:cNvCxnSpPr>
                <a:cxnSpLocks/>
              </p:cNvCxnSpPr>
              <p:nvPr/>
            </p:nvCxnSpPr>
            <p:spPr>
              <a:xfrm>
                <a:off x="2193692" y="3483053"/>
                <a:ext cx="866143" cy="528857"/>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0" name="TextBox 1029">
                <a:extLst>
                  <a:ext uri="{FF2B5EF4-FFF2-40B4-BE49-F238E27FC236}">
                    <a16:creationId xmlns:a16="http://schemas.microsoft.com/office/drawing/2014/main" id="{6ED9F01E-5564-DD3D-2A5F-5FA2EBD7E9CA}"/>
                  </a:ext>
                </a:extLst>
              </p:cNvPr>
              <p:cNvSpPr txBox="1"/>
              <p:nvPr/>
            </p:nvSpPr>
            <p:spPr>
              <a:xfrm>
                <a:off x="3083765" y="3358957"/>
                <a:ext cx="99450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t>expansion</a:t>
                </a:r>
              </a:p>
            </p:txBody>
          </p:sp>
          <p:pic>
            <p:nvPicPr>
              <p:cNvPr id="1031" name="Picture 2">
                <a:extLst>
                  <a:ext uri="{FF2B5EF4-FFF2-40B4-BE49-F238E27FC236}">
                    <a16:creationId xmlns:a16="http://schemas.microsoft.com/office/drawing/2014/main" id="{8039167E-F419-4735-CDE7-94A48104C63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24783" y="3597864"/>
                <a:ext cx="980864" cy="126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Oval 1031">
                <a:extLst>
                  <a:ext uri="{FF2B5EF4-FFF2-40B4-BE49-F238E27FC236}">
                    <a16:creationId xmlns:a16="http://schemas.microsoft.com/office/drawing/2014/main" id="{50AC0216-E34B-DB70-A19E-A2B4ED7F81D2}"/>
                  </a:ext>
                </a:extLst>
              </p:cNvPr>
              <p:cNvSpPr/>
              <p:nvPr/>
            </p:nvSpPr>
            <p:spPr>
              <a:xfrm>
                <a:off x="5336056" y="3851256"/>
                <a:ext cx="548060" cy="684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33" name="Oval 1032">
                <a:extLst>
                  <a:ext uri="{FF2B5EF4-FFF2-40B4-BE49-F238E27FC236}">
                    <a16:creationId xmlns:a16="http://schemas.microsoft.com/office/drawing/2014/main" id="{B887ADE5-A352-5271-C3A7-7EA26FA6793B}"/>
                  </a:ext>
                </a:extLst>
              </p:cNvPr>
              <p:cNvSpPr/>
              <p:nvPr/>
            </p:nvSpPr>
            <p:spPr>
              <a:xfrm>
                <a:off x="5453977" y="3985919"/>
                <a:ext cx="293367" cy="430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34" name="Straight Arrow Connector 1033">
                <a:extLst>
                  <a:ext uri="{FF2B5EF4-FFF2-40B4-BE49-F238E27FC236}">
                    <a16:creationId xmlns:a16="http://schemas.microsoft.com/office/drawing/2014/main" id="{F03CE3E8-2B58-1F34-73F6-46AD1F5BA12F}"/>
                  </a:ext>
                </a:extLst>
              </p:cNvPr>
              <p:cNvCxnSpPr/>
              <p:nvPr/>
            </p:nvCxnSpPr>
            <p:spPr>
              <a:xfrm>
                <a:off x="4365880" y="4228827"/>
                <a:ext cx="589492"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25" name="Straight Arrow Connector 1024">
              <a:extLst>
                <a:ext uri="{FF2B5EF4-FFF2-40B4-BE49-F238E27FC236}">
                  <a16:creationId xmlns:a16="http://schemas.microsoft.com/office/drawing/2014/main" id="{B1283182-6D98-6B09-668C-539CDE00835C}"/>
                </a:ext>
              </a:extLst>
            </p:cNvPr>
            <p:cNvCxnSpPr/>
            <p:nvPr/>
          </p:nvCxnSpPr>
          <p:spPr>
            <a:xfrm flipV="1">
              <a:off x="6546123" y="3363838"/>
              <a:ext cx="1008112" cy="864989"/>
            </a:xfrm>
            <a:prstGeom prst="straightConnector1">
              <a:avLst/>
            </a:prstGeom>
            <a:ln w="28575">
              <a:solidFill>
                <a:schemeClr val="accent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63204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48E1EFA-AC19-2D63-BC74-9A1E6BBF1450}"/>
              </a:ext>
            </a:extLst>
          </p:cNvPr>
          <p:cNvGrpSpPr/>
          <p:nvPr/>
        </p:nvGrpSpPr>
        <p:grpSpPr>
          <a:xfrm>
            <a:off x="609600" y="1428453"/>
            <a:ext cx="7122398" cy="3483408"/>
            <a:chOff x="248443" y="1412777"/>
            <a:chExt cx="7122398" cy="3483408"/>
          </a:xfrm>
        </p:grpSpPr>
        <p:cxnSp>
          <p:nvCxnSpPr>
            <p:cNvPr id="10" name="Straight Arrow Connector 9">
              <a:extLst>
                <a:ext uri="{FF2B5EF4-FFF2-40B4-BE49-F238E27FC236}">
                  <a16:creationId xmlns:a16="http://schemas.microsoft.com/office/drawing/2014/main" id="{0AE0B773-13A5-2F4E-BED9-C37A84AE291B}"/>
                </a:ext>
              </a:extLst>
            </p:cNvPr>
            <p:cNvCxnSpPr>
              <a:cxnSpLocks/>
            </p:cNvCxnSpPr>
            <p:nvPr/>
          </p:nvCxnSpPr>
          <p:spPr>
            <a:xfrm>
              <a:off x="3464514" y="1959945"/>
              <a:ext cx="540173" cy="0"/>
            </a:xfrm>
            <a:prstGeom prst="straightConnector1">
              <a:avLst/>
            </a:prstGeom>
            <a:ln w="44450">
              <a:solidFill>
                <a:schemeClr val="accent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pic>
          <p:nvPicPr>
            <p:cNvPr id="15" name="Picture 6" descr="1,017 Ct Scan Illustrations &amp;amp; Clip Art - iStock">
              <a:extLst>
                <a:ext uri="{FF2B5EF4-FFF2-40B4-BE49-F238E27FC236}">
                  <a16:creationId xmlns:a16="http://schemas.microsoft.com/office/drawing/2014/main" id="{CFD7E4EE-A69D-1541-9DA1-2EE1197E0C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177" y="1412777"/>
              <a:ext cx="980767" cy="11588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Ambulance Icon Clipart Images | High-res Premium Images">
              <a:extLst>
                <a:ext uri="{FF2B5EF4-FFF2-40B4-BE49-F238E27FC236}">
                  <a16:creationId xmlns:a16="http://schemas.microsoft.com/office/drawing/2014/main" id="{EF55953A-2CE5-1842-B48F-33F8313C5FE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71531" y="1492889"/>
              <a:ext cx="1396093" cy="9341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D42FA77-D9CE-894E-A415-7D63ECFD8617}"/>
                </a:ext>
              </a:extLst>
            </p:cNvPr>
            <p:cNvGrpSpPr/>
            <p:nvPr/>
          </p:nvGrpSpPr>
          <p:grpSpPr>
            <a:xfrm>
              <a:off x="248443" y="2710611"/>
              <a:ext cx="845725" cy="988259"/>
              <a:chOff x="451166" y="2141339"/>
              <a:chExt cx="823138" cy="1059008"/>
            </a:xfrm>
          </p:grpSpPr>
          <p:pic>
            <p:nvPicPr>
              <p:cNvPr id="8" name="Picture 2">
                <a:extLst>
                  <a:ext uri="{FF2B5EF4-FFF2-40B4-BE49-F238E27FC236}">
                    <a16:creationId xmlns:a16="http://schemas.microsoft.com/office/drawing/2014/main" id="{7D75B8C5-7C49-104E-A8D1-094CF1313C8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1166" y="2141339"/>
                <a:ext cx="823138" cy="1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a:extLst>
                  <a:ext uri="{FF2B5EF4-FFF2-40B4-BE49-F238E27FC236}">
                    <a16:creationId xmlns:a16="http://schemas.microsoft.com/office/drawing/2014/main" id="{47595EA1-E348-B347-8AA0-BA7702FD7498}"/>
                  </a:ext>
                </a:extLst>
              </p:cNvPr>
              <p:cNvSpPr/>
              <p:nvPr/>
            </p:nvSpPr>
            <p:spPr>
              <a:xfrm>
                <a:off x="692047" y="2606576"/>
                <a:ext cx="45719" cy="702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930B3F8E-1ACF-CC49-8AE0-BFEB51751A84}"/>
                </a:ext>
              </a:extLst>
            </p:cNvPr>
            <p:cNvGrpSpPr/>
            <p:nvPr/>
          </p:nvGrpSpPr>
          <p:grpSpPr>
            <a:xfrm>
              <a:off x="4218160" y="2763651"/>
              <a:ext cx="845725" cy="988259"/>
              <a:chOff x="451166" y="2141339"/>
              <a:chExt cx="823138" cy="1059008"/>
            </a:xfrm>
          </p:grpSpPr>
          <p:pic>
            <p:nvPicPr>
              <p:cNvPr id="22" name="Picture 2">
                <a:extLst>
                  <a:ext uri="{FF2B5EF4-FFF2-40B4-BE49-F238E27FC236}">
                    <a16:creationId xmlns:a16="http://schemas.microsoft.com/office/drawing/2014/main" id="{E03DA323-EB27-A848-8BA5-9CA9F17D921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1166" y="2141339"/>
                <a:ext cx="823138" cy="1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val 22">
                <a:extLst>
                  <a:ext uri="{FF2B5EF4-FFF2-40B4-BE49-F238E27FC236}">
                    <a16:creationId xmlns:a16="http://schemas.microsoft.com/office/drawing/2014/main" id="{43BD3507-245C-AD4F-9621-95E0BCD6CB9F}"/>
                  </a:ext>
                </a:extLst>
              </p:cNvPr>
              <p:cNvSpPr/>
              <p:nvPr/>
            </p:nvSpPr>
            <p:spPr>
              <a:xfrm flipH="1">
                <a:off x="690264" y="2483320"/>
                <a:ext cx="139391" cy="2613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pic>
          <p:nvPicPr>
            <p:cNvPr id="1030" name="Picture 6" descr="Palsy Symptoms Isolated Vector Icon that Can Be Easily Modified or Edit  Stock Vector - Illustration of diseases, surgery: 165890569">
              <a:extLst>
                <a:ext uri="{FF2B5EF4-FFF2-40B4-BE49-F238E27FC236}">
                  <a16:creationId xmlns:a16="http://schemas.microsoft.com/office/drawing/2014/main" id="{A493A440-1553-6B44-85B1-D967DE10E33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2704" y="1529276"/>
              <a:ext cx="797203" cy="797203"/>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7A137AFD-7D16-6F47-950F-5D4D4255DFC8}"/>
                </a:ext>
              </a:extLst>
            </p:cNvPr>
            <p:cNvCxnSpPr>
              <a:cxnSpLocks/>
            </p:cNvCxnSpPr>
            <p:nvPr/>
          </p:nvCxnSpPr>
          <p:spPr>
            <a:xfrm>
              <a:off x="1199456" y="1964932"/>
              <a:ext cx="540173" cy="0"/>
            </a:xfrm>
            <a:prstGeom prst="straightConnector1">
              <a:avLst/>
            </a:prstGeom>
            <a:ln w="44450">
              <a:solidFill>
                <a:schemeClr val="accent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FD9F6DE-CFC1-1E49-A356-DBFFA0621BC1}"/>
                </a:ext>
              </a:extLst>
            </p:cNvPr>
            <p:cNvGrpSpPr/>
            <p:nvPr/>
          </p:nvGrpSpPr>
          <p:grpSpPr>
            <a:xfrm>
              <a:off x="6525116" y="3907926"/>
              <a:ext cx="845725" cy="988259"/>
              <a:chOff x="451166" y="2415702"/>
              <a:chExt cx="823138" cy="1059008"/>
            </a:xfrm>
          </p:grpSpPr>
          <p:pic>
            <p:nvPicPr>
              <p:cNvPr id="29" name="Picture 2">
                <a:extLst>
                  <a:ext uri="{FF2B5EF4-FFF2-40B4-BE49-F238E27FC236}">
                    <a16:creationId xmlns:a16="http://schemas.microsoft.com/office/drawing/2014/main" id="{1651E359-6CB0-1847-98E4-A95569B235D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1166" y="2415702"/>
                <a:ext cx="823138" cy="1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Oval 29">
                <a:extLst>
                  <a:ext uri="{FF2B5EF4-FFF2-40B4-BE49-F238E27FC236}">
                    <a16:creationId xmlns:a16="http://schemas.microsoft.com/office/drawing/2014/main" id="{1AC8A288-F9D4-B54A-ADC9-78FD59724E08}"/>
                  </a:ext>
                </a:extLst>
              </p:cNvPr>
              <p:cNvSpPr/>
              <p:nvPr/>
            </p:nvSpPr>
            <p:spPr>
              <a:xfrm flipH="1">
                <a:off x="690264" y="2757683"/>
                <a:ext cx="139391" cy="2613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1" name="Group 30">
              <a:extLst>
                <a:ext uri="{FF2B5EF4-FFF2-40B4-BE49-F238E27FC236}">
                  <a16:creationId xmlns:a16="http://schemas.microsoft.com/office/drawing/2014/main" id="{8DAE0696-F823-3349-8166-A2A6AC3809DB}"/>
                </a:ext>
              </a:extLst>
            </p:cNvPr>
            <p:cNvGrpSpPr/>
            <p:nvPr/>
          </p:nvGrpSpPr>
          <p:grpSpPr>
            <a:xfrm>
              <a:off x="6497103" y="1839164"/>
              <a:ext cx="845725" cy="988259"/>
              <a:chOff x="451166" y="2141339"/>
              <a:chExt cx="823138" cy="1059008"/>
            </a:xfrm>
          </p:grpSpPr>
          <p:pic>
            <p:nvPicPr>
              <p:cNvPr id="32" name="Picture 2">
                <a:extLst>
                  <a:ext uri="{FF2B5EF4-FFF2-40B4-BE49-F238E27FC236}">
                    <a16:creationId xmlns:a16="http://schemas.microsoft.com/office/drawing/2014/main" id="{0FC037FB-665E-C444-B819-F14FF7E9A5D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1166" y="2141339"/>
                <a:ext cx="823138" cy="10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Oval 32">
                <a:extLst>
                  <a:ext uri="{FF2B5EF4-FFF2-40B4-BE49-F238E27FC236}">
                    <a16:creationId xmlns:a16="http://schemas.microsoft.com/office/drawing/2014/main" id="{7A694FEA-B69A-F140-82AD-6BEB9C3A62F0}"/>
                  </a:ext>
                </a:extLst>
              </p:cNvPr>
              <p:cNvSpPr/>
              <p:nvPr/>
            </p:nvSpPr>
            <p:spPr>
              <a:xfrm flipH="1">
                <a:off x="646471" y="2432944"/>
                <a:ext cx="243529" cy="435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34" name="Straight Arrow Connector 33">
              <a:extLst>
                <a:ext uri="{FF2B5EF4-FFF2-40B4-BE49-F238E27FC236}">
                  <a16:creationId xmlns:a16="http://schemas.microsoft.com/office/drawing/2014/main" id="{DF45635A-0A91-BD49-9D3D-C85963D8A0E1}"/>
                </a:ext>
              </a:extLst>
            </p:cNvPr>
            <p:cNvCxnSpPr>
              <a:cxnSpLocks/>
            </p:cNvCxnSpPr>
            <p:nvPr/>
          </p:nvCxnSpPr>
          <p:spPr>
            <a:xfrm>
              <a:off x="1199456" y="3239140"/>
              <a:ext cx="2784309" cy="0"/>
            </a:xfrm>
            <a:prstGeom prst="straightConnector1">
              <a:avLst/>
            </a:prstGeom>
            <a:ln w="44450">
              <a:solidFill>
                <a:schemeClr val="accent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E888A65-16D5-1C4C-9508-20207BFCBA10}"/>
                </a:ext>
              </a:extLst>
            </p:cNvPr>
            <p:cNvCxnSpPr>
              <a:cxnSpLocks/>
            </p:cNvCxnSpPr>
            <p:nvPr/>
          </p:nvCxnSpPr>
          <p:spPr>
            <a:xfrm flipV="1">
              <a:off x="5104948" y="2373967"/>
              <a:ext cx="1365675" cy="549467"/>
            </a:xfrm>
            <a:prstGeom prst="straightConnector1">
              <a:avLst/>
            </a:prstGeom>
            <a:ln w="44450">
              <a:solidFill>
                <a:schemeClr val="accent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AC779C7-7ABD-B843-8438-8B150BE68919}"/>
                </a:ext>
              </a:extLst>
            </p:cNvPr>
            <p:cNvCxnSpPr>
              <a:cxnSpLocks/>
            </p:cNvCxnSpPr>
            <p:nvPr/>
          </p:nvCxnSpPr>
          <p:spPr>
            <a:xfrm>
              <a:off x="5104948" y="3575577"/>
              <a:ext cx="1332326" cy="792346"/>
            </a:xfrm>
            <a:prstGeom prst="straightConnector1">
              <a:avLst/>
            </a:prstGeom>
            <a:ln w="44450">
              <a:solidFill>
                <a:schemeClr val="accent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55" name="Title 54">
            <a:extLst>
              <a:ext uri="{FF2B5EF4-FFF2-40B4-BE49-F238E27FC236}">
                <a16:creationId xmlns:a16="http://schemas.microsoft.com/office/drawing/2014/main" id="{873D53F4-73B4-EFC9-B891-E9C4B337CFA7}"/>
              </a:ext>
            </a:extLst>
          </p:cNvPr>
          <p:cNvSpPr>
            <a:spLocks noGrp="1"/>
          </p:cNvSpPr>
          <p:nvPr>
            <p:ph type="title"/>
          </p:nvPr>
        </p:nvSpPr>
        <p:spPr/>
        <p:txBody>
          <a:bodyPr/>
          <a:lstStyle/>
          <a:p>
            <a:r>
              <a:rPr lang="en-US" dirty="0" err="1"/>
              <a:t>Haematoma</a:t>
            </a:r>
            <a:r>
              <a:rPr lang="en-US" dirty="0"/>
              <a:t> Expansion</a:t>
            </a:r>
          </a:p>
        </p:txBody>
      </p:sp>
      <p:sp>
        <p:nvSpPr>
          <p:cNvPr id="57" name="Content Placeholder 56">
            <a:extLst>
              <a:ext uri="{FF2B5EF4-FFF2-40B4-BE49-F238E27FC236}">
                <a16:creationId xmlns:a16="http://schemas.microsoft.com/office/drawing/2014/main" id="{2F4F00FA-9A37-A616-2E46-82A0C103C922}"/>
              </a:ext>
            </a:extLst>
          </p:cNvPr>
          <p:cNvSpPr>
            <a:spLocks noGrp="1"/>
          </p:cNvSpPr>
          <p:nvPr>
            <p:ph sz="half" idx="1"/>
          </p:nvPr>
        </p:nvSpPr>
        <p:spPr>
          <a:xfrm>
            <a:off x="609600" y="4656107"/>
            <a:ext cx="6854552" cy="1520855"/>
          </a:xfrm>
        </p:spPr>
        <p:txBody>
          <a:bodyPr/>
          <a:lstStyle/>
          <a:p>
            <a:pPr marL="285750" indent="-285750">
              <a:buFont typeface="Arial" panose="020B0604020202020204" pitchFamily="34" charset="0"/>
              <a:buChar char="•"/>
            </a:pPr>
            <a:r>
              <a:rPr lang="en-GB" dirty="0"/>
              <a:t>Occurs in around 20% of patients</a:t>
            </a:r>
          </a:p>
          <a:p>
            <a:pPr marL="285750" indent="-285750">
              <a:buFont typeface="Arial" panose="020B0604020202020204" pitchFamily="34" charset="0"/>
              <a:buChar char="•"/>
            </a:pPr>
            <a:r>
              <a:rPr lang="en-GB" dirty="0"/>
              <a:t>Clinical predictors: Time, size, </a:t>
            </a:r>
            <a:r>
              <a:rPr lang="en-GB" dirty="0" err="1"/>
              <a:t>antithrombotics</a:t>
            </a:r>
            <a:endParaRPr lang="en-GB" dirty="0"/>
          </a:p>
          <a:p>
            <a:pPr marL="285750" indent="-285750">
              <a:buFont typeface="Arial" panose="020B0604020202020204" pitchFamily="34" charset="0"/>
              <a:buChar char="•"/>
            </a:pPr>
            <a:r>
              <a:rPr lang="en-GB" dirty="0"/>
              <a:t>Imaging predictors: Spot sign, NCCT signs</a:t>
            </a:r>
          </a:p>
          <a:p>
            <a:endParaRPr lang="en-US" dirty="0"/>
          </a:p>
        </p:txBody>
      </p:sp>
      <p:pic>
        <p:nvPicPr>
          <p:cNvPr id="59" name="Picture 2">
            <a:extLst>
              <a:ext uri="{FF2B5EF4-FFF2-40B4-BE49-F238E27FC236}">
                <a16:creationId xmlns:a16="http://schemas.microsoft.com/office/drawing/2014/main" id="{E7659F21-8B7F-4B67-44C0-97DCA3038635}"/>
              </a:ext>
            </a:extLst>
          </p:cNvPr>
          <p:cNvPicPr>
            <a:picLocks noGrp="1" noChangeAspect="1" noChangeArrowheads="1"/>
          </p:cNvPicPr>
          <p:nvPr>
            <p:ph sz="half" idx="2"/>
          </p:nvPr>
        </p:nvPicPr>
        <p:blipFill>
          <a:blip r:embed="rId7" cstate="email">
            <a:extLst>
              <a:ext uri="{28A0092B-C50C-407E-A947-70E740481C1C}">
                <a14:useLocalDpi xmlns:a14="http://schemas.microsoft.com/office/drawing/2010/main"/>
              </a:ext>
            </a:extLst>
          </a:blip>
          <a:stretch>
            <a:fillRect/>
          </a:stretch>
        </p:blipFill>
        <p:spPr>
          <a:xfrm>
            <a:off x="8225173" y="842632"/>
            <a:ext cx="3422678" cy="5172735"/>
          </a:xfrm>
          <a:prstGeom prst="rect">
            <a:avLst/>
          </a:prstGeom>
        </p:spPr>
      </p:pic>
      <p:sp>
        <p:nvSpPr>
          <p:cNvPr id="11" name="Footer Placeholder 10">
            <a:extLst>
              <a:ext uri="{FF2B5EF4-FFF2-40B4-BE49-F238E27FC236}">
                <a16:creationId xmlns:a16="http://schemas.microsoft.com/office/drawing/2014/main" id="{FC58ECEC-9287-9362-A772-9AAABBB7372F}"/>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NCCT, </a:t>
            </a:r>
            <a:r>
              <a:rPr kumimoji="0" lang="en-GB" sz="1200" b="0" i="0"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noncontrast</a:t>
            </a: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computed tomography.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Al-Shahi Salman R, et al. </a:t>
            </a:r>
            <a:r>
              <a:rPr kumimoji="0" lang="en-GB"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Lancet Neurol</a:t>
            </a: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2018;17(10):885-894.</a:t>
            </a:r>
          </a:p>
        </p:txBody>
      </p:sp>
    </p:spTree>
    <p:extLst>
      <p:ext uri="{BB962C8B-B14F-4D97-AF65-F5344CB8AC3E}">
        <p14:creationId xmlns:p14="http://schemas.microsoft.com/office/powerpoint/2010/main" val="37125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3B32FF-EE64-9070-86A8-BDCD341943C5}"/>
              </a:ext>
            </a:extLst>
          </p:cNvPr>
          <p:cNvSpPr>
            <a:spLocks noGrp="1"/>
          </p:cNvSpPr>
          <p:nvPr>
            <p:ph type="title"/>
          </p:nvPr>
        </p:nvSpPr>
        <p:spPr/>
        <p:txBody>
          <a:bodyPr/>
          <a:lstStyle/>
          <a:p>
            <a:r>
              <a:rPr lang="en-US" dirty="0"/>
              <a:t>The ABC Care Bundle</a:t>
            </a:r>
          </a:p>
        </p:txBody>
      </p:sp>
      <p:sp>
        <p:nvSpPr>
          <p:cNvPr id="5" name="Content Placeholder 4">
            <a:extLst>
              <a:ext uri="{FF2B5EF4-FFF2-40B4-BE49-F238E27FC236}">
                <a16:creationId xmlns:a16="http://schemas.microsoft.com/office/drawing/2014/main" id="{9008CA26-4A74-3B81-9CD0-8E7D1CCAECEA}"/>
              </a:ext>
            </a:extLst>
          </p:cNvPr>
          <p:cNvSpPr>
            <a:spLocks noGrp="1"/>
          </p:cNvSpPr>
          <p:nvPr>
            <p:ph idx="1"/>
          </p:nvPr>
        </p:nvSpPr>
        <p:spPr>
          <a:xfrm>
            <a:off x="1631504" y="1477906"/>
            <a:ext cx="10225136" cy="5047438"/>
          </a:xfrm>
        </p:spPr>
        <p:txBody>
          <a:bodyPr>
            <a:normAutofit/>
          </a:bodyPr>
          <a:lstStyle/>
          <a:p>
            <a:pPr marL="0" indent="0">
              <a:spcAft>
                <a:spcPts val="2400"/>
              </a:spcAft>
              <a:buNone/>
            </a:pPr>
            <a:r>
              <a:rPr lang="en-GB" sz="3200" b="1" dirty="0">
                <a:solidFill>
                  <a:schemeClr val="accent1"/>
                </a:solidFill>
              </a:rPr>
              <a:t>Anticoagulant reversal:</a:t>
            </a:r>
            <a:br>
              <a:rPr lang="en-GB" sz="3200" dirty="0"/>
            </a:br>
            <a:r>
              <a:rPr lang="en-GB" sz="3200" dirty="0"/>
              <a:t>Reversal agents delivered as quickly as possible</a:t>
            </a:r>
          </a:p>
          <a:p>
            <a:pPr marL="0" indent="0">
              <a:spcAft>
                <a:spcPts val="2400"/>
              </a:spcAft>
              <a:buNone/>
            </a:pPr>
            <a:r>
              <a:rPr lang="en-GB" sz="3200" b="1" dirty="0">
                <a:solidFill>
                  <a:schemeClr val="accent1"/>
                </a:solidFill>
              </a:rPr>
              <a:t>Blood pressure lowering:</a:t>
            </a:r>
            <a:br>
              <a:rPr lang="en-GB" sz="3200" dirty="0"/>
            </a:br>
            <a:r>
              <a:rPr lang="en-GB" sz="3200" dirty="0"/>
              <a:t>Using intravenous antihypertensives for rapid, intensive BP lowering</a:t>
            </a:r>
          </a:p>
          <a:p>
            <a:pPr marL="0" indent="0">
              <a:spcAft>
                <a:spcPts val="2400"/>
              </a:spcAft>
              <a:buNone/>
            </a:pPr>
            <a:r>
              <a:rPr lang="en-GB" sz="3200" b="1" dirty="0">
                <a:solidFill>
                  <a:schemeClr val="accent1"/>
                </a:solidFill>
              </a:rPr>
              <a:t>Care pathway:</a:t>
            </a:r>
            <a:br>
              <a:rPr lang="en-GB" sz="3200" dirty="0"/>
            </a:br>
            <a:r>
              <a:rPr lang="en-GB" sz="3200" dirty="0"/>
              <a:t>Prompt referral of appropriate patients to neurosurgery</a:t>
            </a:r>
            <a:endParaRPr lang="en-US" sz="3200" dirty="0"/>
          </a:p>
          <a:p>
            <a:pPr marL="0" indent="0">
              <a:spcAft>
                <a:spcPts val="2400"/>
              </a:spcAft>
              <a:buNone/>
            </a:pPr>
            <a:endParaRPr lang="en-US" sz="3200" dirty="0"/>
          </a:p>
        </p:txBody>
      </p:sp>
      <p:sp>
        <p:nvSpPr>
          <p:cNvPr id="12" name="Rectangle: Rounded Corners 11">
            <a:extLst>
              <a:ext uri="{FF2B5EF4-FFF2-40B4-BE49-F238E27FC236}">
                <a16:creationId xmlns:a16="http://schemas.microsoft.com/office/drawing/2014/main" id="{98CBEC2C-03B6-E9FB-0890-B52042127036}"/>
              </a:ext>
            </a:extLst>
          </p:cNvPr>
          <p:cNvSpPr/>
          <p:nvPr/>
        </p:nvSpPr>
        <p:spPr>
          <a:xfrm>
            <a:off x="695400" y="1611738"/>
            <a:ext cx="753644" cy="753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a:ea typeface="+mn-ea"/>
                <a:cs typeface="+mn-cs"/>
              </a:rPr>
              <a:t>A</a:t>
            </a:r>
            <a:endParaRPr kumimoji="0" lang="en-US" sz="6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8CE77A42-7B3B-D861-F8B1-66F1A8E773AB}"/>
              </a:ext>
            </a:extLst>
          </p:cNvPr>
          <p:cNvSpPr/>
          <p:nvPr/>
        </p:nvSpPr>
        <p:spPr>
          <a:xfrm>
            <a:off x="695400" y="3323428"/>
            <a:ext cx="753644" cy="753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a:ea typeface="+mn-ea"/>
                <a:cs typeface="+mn-cs"/>
              </a:rPr>
              <a:t>B</a:t>
            </a:r>
            <a:endParaRPr kumimoji="0" lang="en-US" sz="6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CA85A241-08DC-C0C7-4DC9-76E39F8C6007}"/>
              </a:ext>
            </a:extLst>
          </p:cNvPr>
          <p:cNvSpPr/>
          <p:nvPr/>
        </p:nvSpPr>
        <p:spPr>
          <a:xfrm>
            <a:off x="695400" y="4869440"/>
            <a:ext cx="753644" cy="753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a:ea typeface="+mn-ea"/>
                <a:cs typeface="+mn-cs"/>
              </a:rPr>
              <a:t>C</a:t>
            </a:r>
            <a:endParaRPr kumimoji="0" lang="en-US" sz="6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58236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EB1994-CB22-220E-14D4-6F0DB621806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DOAC, direct acting oral anticoagulant.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Sentinel Stroke National Audit Programme (SSNAP). Audit data 2019 to 2021. www.strokeaudit.org</a:t>
            </a:r>
          </a:p>
        </p:txBody>
      </p:sp>
      <p:sp>
        <p:nvSpPr>
          <p:cNvPr id="33" name="Title 32">
            <a:extLst>
              <a:ext uri="{FF2B5EF4-FFF2-40B4-BE49-F238E27FC236}">
                <a16:creationId xmlns:a16="http://schemas.microsoft.com/office/drawing/2014/main" id="{D2A3D80E-CE83-8F04-BB34-001C971EE116}"/>
              </a:ext>
            </a:extLst>
          </p:cNvPr>
          <p:cNvSpPr>
            <a:spLocks noGrp="1"/>
          </p:cNvSpPr>
          <p:nvPr>
            <p:ph type="title"/>
          </p:nvPr>
        </p:nvSpPr>
        <p:spPr/>
        <p:txBody>
          <a:bodyPr/>
          <a:lstStyle/>
          <a:p>
            <a:r>
              <a:rPr lang="en-US" dirty="0" err="1"/>
              <a:t>Haematoma</a:t>
            </a:r>
            <a:r>
              <a:rPr lang="en-US" dirty="0"/>
              <a:t> Expansion: Anticoagulants</a:t>
            </a:r>
          </a:p>
        </p:txBody>
      </p:sp>
      <p:sp>
        <p:nvSpPr>
          <p:cNvPr id="8" name="Rectangle 7">
            <a:extLst>
              <a:ext uri="{FF2B5EF4-FFF2-40B4-BE49-F238E27FC236}">
                <a16:creationId xmlns:a16="http://schemas.microsoft.com/office/drawing/2014/main" id="{C389B522-2FE8-9246-AA60-F67F9E6EB36C}"/>
              </a:ext>
            </a:extLst>
          </p:cNvPr>
          <p:cNvSpPr>
            <a:spLocks noChangeArrowheads="1"/>
          </p:cNvSpPr>
          <p:nvPr/>
        </p:nvSpPr>
        <p:spPr bwMode="auto">
          <a:xfrm>
            <a:off x="7174087" y="5100677"/>
            <a:ext cx="2925035"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595959"/>
                </a:solidFill>
                <a:effectLst/>
                <a:uLnTx/>
                <a:uFillTx/>
                <a:latin typeface="Arial" panose="020B0604020202020204"/>
                <a:ea typeface="Geneva" charset="0"/>
                <a:cs typeface="Arial"/>
              </a:rPr>
              <a:t>Idarucizumab</a:t>
            </a:r>
            <a:endParaRPr kumimoji="0" lang="en-GB" sz="1800" b="0" i="0" u="none" strike="noStrike" kern="1200" cap="none" spc="0" normalizeH="0" baseline="0" noProof="0" dirty="0">
              <a:ln>
                <a:noFill/>
              </a:ln>
              <a:solidFill>
                <a:srgbClr val="595959"/>
              </a:solidFill>
              <a:effectLst/>
              <a:uLnTx/>
              <a:uFillTx/>
              <a:latin typeface="Arial" panose="020B0604020202020204"/>
              <a:ea typeface="Geneva" charset="0"/>
              <a:cs typeface="Arial"/>
            </a:endParaRPr>
          </a:p>
        </p:txBody>
      </p:sp>
      <p:sp>
        <p:nvSpPr>
          <p:cNvPr id="9" name="Rectangle 7">
            <a:extLst>
              <a:ext uri="{FF2B5EF4-FFF2-40B4-BE49-F238E27FC236}">
                <a16:creationId xmlns:a16="http://schemas.microsoft.com/office/drawing/2014/main" id="{DD89C9B1-A39E-ED43-AB3B-3CE204D8BAE2}"/>
              </a:ext>
            </a:extLst>
          </p:cNvPr>
          <p:cNvSpPr>
            <a:spLocks noChangeArrowheads="1"/>
          </p:cNvSpPr>
          <p:nvPr/>
        </p:nvSpPr>
        <p:spPr bwMode="auto">
          <a:xfrm>
            <a:off x="7176120" y="4329658"/>
            <a:ext cx="4645745" cy="72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95959"/>
                </a:solidFill>
                <a:effectLst/>
                <a:uLnTx/>
                <a:uFillTx/>
                <a:latin typeface="Arial" panose="020B0604020202020204"/>
                <a:ea typeface="Geneva" charset="0"/>
                <a:cs typeface="Arial"/>
              </a:rPr>
              <a:t>Prothrombin complex concentrate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95959"/>
                </a:solidFill>
                <a:effectLst/>
                <a:uLnTx/>
                <a:uFillTx/>
                <a:latin typeface="Arial" panose="020B0604020202020204"/>
                <a:ea typeface="Geneva" charset="0"/>
                <a:cs typeface="Arial"/>
              </a:rPr>
              <a:t>Vitamin K</a:t>
            </a:r>
          </a:p>
        </p:txBody>
      </p:sp>
      <p:sp>
        <p:nvSpPr>
          <p:cNvPr id="10" name="Rectangle 9">
            <a:extLst>
              <a:ext uri="{FF2B5EF4-FFF2-40B4-BE49-F238E27FC236}">
                <a16:creationId xmlns:a16="http://schemas.microsoft.com/office/drawing/2014/main" id="{AEB7DBAB-E50E-074A-96FF-60A1DD9F0F25}"/>
              </a:ext>
            </a:extLst>
          </p:cNvPr>
          <p:cNvSpPr>
            <a:spLocks noChangeArrowheads="1"/>
          </p:cNvSpPr>
          <p:nvPr/>
        </p:nvSpPr>
        <p:spPr bwMode="auto">
          <a:xfrm>
            <a:off x="2037503" y="4492443"/>
            <a:ext cx="2326543"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95959"/>
                </a:solidFill>
                <a:effectLst/>
                <a:uLnTx/>
                <a:uFillTx/>
                <a:latin typeface="Arial" panose="020B0604020202020204"/>
                <a:ea typeface="Geneva" charset="0"/>
                <a:cs typeface="Arial"/>
              </a:rPr>
              <a:t>Vitamin K antagonist</a:t>
            </a:r>
          </a:p>
        </p:txBody>
      </p:sp>
      <p:sp>
        <p:nvSpPr>
          <p:cNvPr id="11" name="Rectangle 7">
            <a:extLst>
              <a:ext uri="{FF2B5EF4-FFF2-40B4-BE49-F238E27FC236}">
                <a16:creationId xmlns:a16="http://schemas.microsoft.com/office/drawing/2014/main" id="{69A9D280-ECC3-5B4B-916F-7D723E7E328F}"/>
              </a:ext>
            </a:extLst>
          </p:cNvPr>
          <p:cNvSpPr>
            <a:spLocks noChangeArrowheads="1"/>
          </p:cNvSpPr>
          <p:nvPr/>
        </p:nvSpPr>
        <p:spPr bwMode="auto">
          <a:xfrm>
            <a:off x="2572711" y="5662194"/>
            <a:ext cx="1791335"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595959"/>
                </a:solidFill>
                <a:effectLst/>
                <a:uLnTx/>
                <a:uFillTx/>
                <a:latin typeface="Arial" panose="020B0604020202020204"/>
                <a:ea typeface="Geneva" charset="0"/>
                <a:cs typeface="Arial"/>
              </a:rPr>
              <a:t>FXa</a:t>
            </a:r>
            <a:r>
              <a:rPr kumimoji="0" lang="en-GB" sz="1800" b="0" i="0" u="none" strike="noStrike" kern="1200" cap="none" spc="0" normalizeH="0" baseline="0" noProof="0" dirty="0">
                <a:ln>
                  <a:noFill/>
                </a:ln>
                <a:solidFill>
                  <a:srgbClr val="595959"/>
                </a:solidFill>
                <a:effectLst/>
                <a:uLnTx/>
                <a:uFillTx/>
                <a:latin typeface="Arial" panose="020B0604020202020204"/>
                <a:ea typeface="Geneva" charset="0"/>
                <a:cs typeface="Arial"/>
              </a:rPr>
              <a:t> inhibitors</a:t>
            </a:r>
          </a:p>
        </p:txBody>
      </p:sp>
      <p:sp>
        <p:nvSpPr>
          <p:cNvPr id="12" name="Rectangle 7">
            <a:extLst>
              <a:ext uri="{FF2B5EF4-FFF2-40B4-BE49-F238E27FC236}">
                <a16:creationId xmlns:a16="http://schemas.microsoft.com/office/drawing/2014/main" id="{9A383A0B-5E09-EC4B-8BD4-5524A0FC153E}"/>
              </a:ext>
            </a:extLst>
          </p:cNvPr>
          <p:cNvSpPr>
            <a:spLocks noChangeArrowheads="1"/>
          </p:cNvSpPr>
          <p:nvPr/>
        </p:nvSpPr>
        <p:spPr bwMode="auto">
          <a:xfrm>
            <a:off x="1673890" y="5100677"/>
            <a:ext cx="2690156"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95959"/>
                </a:solidFill>
                <a:effectLst/>
                <a:uLnTx/>
                <a:uFillTx/>
                <a:latin typeface="Arial" panose="020B0604020202020204"/>
                <a:ea typeface="Geneva" charset="0"/>
                <a:cs typeface="Arial"/>
              </a:rPr>
              <a:t>Dabigatran</a:t>
            </a:r>
          </a:p>
        </p:txBody>
      </p:sp>
      <p:cxnSp>
        <p:nvCxnSpPr>
          <p:cNvPr id="13" name="Straight Arrow Connector 12">
            <a:extLst>
              <a:ext uri="{FF2B5EF4-FFF2-40B4-BE49-F238E27FC236}">
                <a16:creationId xmlns:a16="http://schemas.microsoft.com/office/drawing/2014/main" id="{EA294D4A-0C0A-8248-AF05-F5CADDF0A9E0}"/>
              </a:ext>
            </a:extLst>
          </p:cNvPr>
          <p:cNvCxnSpPr>
            <a:cxnSpLocks/>
          </p:cNvCxnSpPr>
          <p:nvPr/>
        </p:nvCxnSpPr>
        <p:spPr>
          <a:xfrm>
            <a:off x="4642993" y="5297782"/>
            <a:ext cx="2252147"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309ACD0-5354-B24A-8112-1EC7D02FFEBE}"/>
              </a:ext>
            </a:extLst>
          </p:cNvPr>
          <p:cNvCxnSpPr>
            <a:cxnSpLocks/>
          </p:cNvCxnSpPr>
          <p:nvPr/>
        </p:nvCxnSpPr>
        <p:spPr>
          <a:xfrm>
            <a:off x="4642993" y="4697422"/>
            <a:ext cx="2252147"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7">
            <a:extLst>
              <a:ext uri="{FF2B5EF4-FFF2-40B4-BE49-F238E27FC236}">
                <a16:creationId xmlns:a16="http://schemas.microsoft.com/office/drawing/2014/main" id="{E2FAA5F8-18B1-304B-926D-3C4AC14CE8DE}"/>
              </a:ext>
            </a:extLst>
          </p:cNvPr>
          <p:cNvSpPr>
            <a:spLocks noChangeArrowheads="1"/>
          </p:cNvSpPr>
          <p:nvPr/>
        </p:nvSpPr>
        <p:spPr bwMode="auto">
          <a:xfrm>
            <a:off x="7174087" y="5539298"/>
            <a:ext cx="4453724" cy="72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95959"/>
                </a:solidFill>
                <a:effectLst/>
                <a:uLnTx/>
                <a:uFillTx/>
                <a:latin typeface="Arial" panose="020B0604020202020204"/>
                <a:ea typeface="Geneva" charset="0"/>
                <a:cs typeface="Arial"/>
              </a:rPr>
              <a:t>Prothrombin complex concentrate</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95959"/>
                </a:solidFill>
                <a:effectLst/>
                <a:uLnTx/>
                <a:uFillTx/>
                <a:latin typeface="Arial" panose="020B0604020202020204"/>
                <a:ea typeface="Geneva" charset="0"/>
                <a:cs typeface="Arial"/>
              </a:rPr>
              <a:t>Andexanet alfa</a:t>
            </a:r>
          </a:p>
        </p:txBody>
      </p:sp>
      <p:cxnSp>
        <p:nvCxnSpPr>
          <p:cNvPr id="17" name="Straight Arrow Connector 16">
            <a:extLst>
              <a:ext uri="{FF2B5EF4-FFF2-40B4-BE49-F238E27FC236}">
                <a16:creationId xmlns:a16="http://schemas.microsoft.com/office/drawing/2014/main" id="{456DA4C8-B222-E94C-8DF8-66C5CE549398}"/>
              </a:ext>
            </a:extLst>
          </p:cNvPr>
          <p:cNvCxnSpPr>
            <a:cxnSpLocks/>
          </p:cNvCxnSpPr>
          <p:nvPr/>
        </p:nvCxnSpPr>
        <p:spPr>
          <a:xfrm>
            <a:off x="4642993" y="5902603"/>
            <a:ext cx="2252147"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F08C797A-7929-A26C-7F81-AE388CF958C9}"/>
              </a:ext>
            </a:extLst>
          </p:cNvPr>
          <p:cNvGrpSpPr/>
          <p:nvPr/>
        </p:nvGrpSpPr>
        <p:grpSpPr>
          <a:xfrm>
            <a:off x="1676873" y="1379721"/>
            <a:ext cx="9319257" cy="2998459"/>
            <a:chOff x="1676873" y="1379721"/>
            <a:chExt cx="9319257" cy="2998459"/>
          </a:xfrm>
        </p:grpSpPr>
        <p:grpSp>
          <p:nvGrpSpPr>
            <p:cNvPr id="34" name="Group 33">
              <a:extLst>
                <a:ext uri="{FF2B5EF4-FFF2-40B4-BE49-F238E27FC236}">
                  <a16:creationId xmlns:a16="http://schemas.microsoft.com/office/drawing/2014/main" id="{92C7A77C-95D3-65DE-DAA4-3BADB9D1566D}"/>
                </a:ext>
              </a:extLst>
            </p:cNvPr>
            <p:cNvGrpSpPr/>
            <p:nvPr/>
          </p:nvGrpSpPr>
          <p:grpSpPr>
            <a:xfrm>
              <a:off x="1676873" y="1379721"/>
              <a:ext cx="9319257" cy="2998459"/>
              <a:chOff x="1577276" y="1110807"/>
              <a:chExt cx="9319257" cy="2998459"/>
            </a:xfrm>
          </p:grpSpPr>
          <p:pic>
            <p:nvPicPr>
              <p:cNvPr id="35" name="Picture 34">
                <a:extLst>
                  <a:ext uri="{FF2B5EF4-FFF2-40B4-BE49-F238E27FC236}">
                    <a16:creationId xmlns:a16="http://schemas.microsoft.com/office/drawing/2014/main" id="{A2C3531F-69F7-3CEC-7C2B-C92FBCDFB3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9315" y="1130673"/>
                <a:ext cx="9157218" cy="289438"/>
              </a:xfrm>
              <a:prstGeom prst="rect">
                <a:avLst/>
              </a:prstGeom>
            </p:spPr>
          </p:pic>
          <p:pic>
            <p:nvPicPr>
              <p:cNvPr id="36" name="Picture 35">
                <a:extLst>
                  <a:ext uri="{FF2B5EF4-FFF2-40B4-BE49-F238E27FC236}">
                    <a16:creationId xmlns:a16="http://schemas.microsoft.com/office/drawing/2014/main" id="{43B2787D-112A-28D7-0064-19795E8A13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26935" y="1499688"/>
                <a:ext cx="7725523" cy="2609578"/>
              </a:xfrm>
              <a:prstGeom prst="rect">
                <a:avLst/>
              </a:prstGeom>
            </p:spPr>
          </p:pic>
          <p:pic>
            <p:nvPicPr>
              <p:cNvPr id="41" name="Picture 40">
                <a:extLst>
                  <a:ext uri="{FF2B5EF4-FFF2-40B4-BE49-F238E27FC236}">
                    <a16:creationId xmlns:a16="http://schemas.microsoft.com/office/drawing/2014/main" id="{014A728B-A720-0C8F-52FA-AFAE8DA623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348"/>
              <a:stretch/>
            </p:blipFill>
            <p:spPr>
              <a:xfrm>
                <a:off x="1577276" y="1110807"/>
                <a:ext cx="396018" cy="2977169"/>
              </a:xfrm>
              <a:prstGeom prst="rect">
                <a:avLst/>
              </a:prstGeom>
            </p:spPr>
          </p:pic>
        </p:grpSp>
        <p:sp>
          <p:nvSpPr>
            <p:cNvPr id="42" name="Rectangle 41">
              <a:extLst>
                <a:ext uri="{FF2B5EF4-FFF2-40B4-BE49-F238E27FC236}">
                  <a16:creationId xmlns:a16="http://schemas.microsoft.com/office/drawing/2014/main" id="{F50BB071-3130-9E9E-A20F-9A26BD653032}"/>
                </a:ext>
              </a:extLst>
            </p:cNvPr>
            <p:cNvSpPr/>
            <p:nvPr/>
          </p:nvSpPr>
          <p:spPr>
            <a:xfrm>
              <a:off x="4320017" y="1809292"/>
              <a:ext cx="414604" cy="102359"/>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155</a:t>
              </a:r>
            </a:p>
          </p:txBody>
        </p:sp>
        <p:sp>
          <p:nvSpPr>
            <p:cNvPr id="43" name="Rectangle 42">
              <a:extLst>
                <a:ext uri="{FF2B5EF4-FFF2-40B4-BE49-F238E27FC236}">
                  <a16:creationId xmlns:a16="http://schemas.microsoft.com/office/drawing/2014/main" id="{8DA7BC1B-3E22-75B8-0AE0-701DD35D5FA3}"/>
                </a:ext>
              </a:extLst>
            </p:cNvPr>
            <p:cNvSpPr/>
            <p:nvPr/>
          </p:nvSpPr>
          <p:spPr>
            <a:xfrm>
              <a:off x="4329087" y="1937644"/>
              <a:ext cx="414604" cy="153140"/>
            </a:xfrm>
            <a:prstGeom prst="rect">
              <a:avLst/>
            </a:prstGeom>
            <a:solidFill>
              <a:srgbClr val="00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457</a:t>
              </a:r>
            </a:p>
          </p:txBody>
        </p:sp>
        <p:sp>
          <p:nvSpPr>
            <p:cNvPr id="44" name="Rectangle 43">
              <a:extLst>
                <a:ext uri="{FF2B5EF4-FFF2-40B4-BE49-F238E27FC236}">
                  <a16:creationId xmlns:a16="http://schemas.microsoft.com/office/drawing/2014/main" id="{53898377-0417-6B81-6A40-8263259A7344}"/>
                </a:ext>
              </a:extLst>
            </p:cNvPr>
            <p:cNvSpPr/>
            <p:nvPr/>
          </p:nvSpPr>
          <p:spPr>
            <a:xfrm>
              <a:off x="9147520" y="1811628"/>
              <a:ext cx="414604" cy="106481"/>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146</a:t>
              </a:r>
            </a:p>
          </p:txBody>
        </p:sp>
        <p:sp>
          <p:nvSpPr>
            <p:cNvPr id="45" name="Rectangle 44">
              <a:extLst>
                <a:ext uri="{FF2B5EF4-FFF2-40B4-BE49-F238E27FC236}">
                  <a16:creationId xmlns:a16="http://schemas.microsoft.com/office/drawing/2014/main" id="{E7ECC3E2-5029-3925-FCB3-10FFD7370AC9}"/>
                </a:ext>
              </a:extLst>
            </p:cNvPr>
            <p:cNvSpPr/>
            <p:nvPr/>
          </p:nvSpPr>
          <p:spPr>
            <a:xfrm>
              <a:off x="9157045" y="1936010"/>
              <a:ext cx="414604" cy="123351"/>
            </a:xfrm>
            <a:prstGeom prst="rect">
              <a:avLst/>
            </a:prstGeom>
            <a:solidFill>
              <a:srgbClr val="00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474</a:t>
              </a:r>
            </a:p>
          </p:txBody>
        </p:sp>
        <p:sp>
          <p:nvSpPr>
            <p:cNvPr id="46" name="Rectangle 45">
              <a:extLst>
                <a:ext uri="{FF2B5EF4-FFF2-40B4-BE49-F238E27FC236}">
                  <a16:creationId xmlns:a16="http://schemas.microsoft.com/office/drawing/2014/main" id="{33DE5DE9-5C08-689C-69A8-8479F5C3831E}"/>
                </a:ext>
              </a:extLst>
            </p:cNvPr>
            <p:cNvSpPr/>
            <p:nvPr/>
          </p:nvSpPr>
          <p:spPr>
            <a:xfrm>
              <a:off x="8182881" y="1814742"/>
              <a:ext cx="414604" cy="106481"/>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159</a:t>
              </a:r>
            </a:p>
          </p:txBody>
        </p:sp>
        <p:sp>
          <p:nvSpPr>
            <p:cNvPr id="47" name="Rectangle 46">
              <a:extLst>
                <a:ext uri="{FF2B5EF4-FFF2-40B4-BE49-F238E27FC236}">
                  <a16:creationId xmlns:a16="http://schemas.microsoft.com/office/drawing/2014/main" id="{DEAA051B-D083-7DA2-45CE-D7F1EC9945B2}"/>
                </a:ext>
              </a:extLst>
            </p:cNvPr>
            <p:cNvSpPr/>
            <p:nvPr/>
          </p:nvSpPr>
          <p:spPr>
            <a:xfrm>
              <a:off x="8192406" y="1932774"/>
              <a:ext cx="414604" cy="153140"/>
            </a:xfrm>
            <a:prstGeom prst="rect">
              <a:avLst/>
            </a:prstGeom>
            <a:solidFill>
              <a:srgbClr val="00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502</a:t>
              </a:r>
            </a:p>
          </p:txBody>
        </p:sp>
        <p:sp>
          <p:nvSpPr>
            <p:cNvPr id="48" name="Rectangle 47">
              <a:extLst>
                <a:ext uri="{FF2B5EF4-FFF2-40B4-BE49-F238E27FC236}">
                  <a16:creationId xmlns:a16="http://schemas.microsoft.com/office/drawing/2014/main" id="{F7604A6B-746C-BF56-C136-4FA3C31A5A97}"/>
                </a:ext>
              </a:extLst>
            </p:cNvPr>
            <p:cNvSpPr/>
            <p:nvPr/>
          </p:nvSpPr>
          <p:spPr>
            <a:xfrm>
              <a:off x="7218242" y="1809292"/>
              <a:ext cx="414604" cy="106481"/>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151</a:t>
              </a:r>
            </a:p>
          </p:txBody>
        </p:sp>
        <p:sp>
          <p:nvSpPr>
            <p:cNvPr id="49" name="Rectangle 48">
              <a:extLst>
                <a:ext uri="{FF2B5EF4-FFF2-40B4-BE49-F238E27FC236}">
                  <a16:creationId xmlns:a16="http://schemas.microsoft.com/office/drawing/2014/main" id="{C637AAE9-08FA-9430-DE64-C12534016324}"/>
                </a:ext>
              </a:extLst>
            </p:cNvPr>
            <p:cNvSpPr/>
            <p:nvPr/>
          </p:nvSpPr>
          <p:spPr>
            <a:xfrm>
              <a:off x="7227767" y="1936849"/>
              <a:ext cx="414604" cy="149065"/>
            </a:xfrm>
            <a:prstGeom prst="rect">
              <a:avLst/>
            </a:prstGeom>
            <a:solidFill>
              <a:srgbClr val="00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450</a:t>
              </a:r>
            </a:p>
          </p:txBody>
        </p:sp>
        <p:sp>
          <p:nvSpPr>
            <p:cNvPr id="50" name="Rectangle 49">
              <a:extLst>
                <a:ext uri="{FF2B5EF4-FFF2-40B4-BE49-F238E27FC236}">
                  <a16:creationId xmlns:a16="http://schemas.microsoft.com/office/drawing/2014/main" id="{587EB8C3-27FB-6039-5A10-CFA0438E83D9}"/>
                </a:ext>
              </a:extLst>
            </p:cNvPr>
            <p:cNvSpPr/>
            <p:nvPr/>
          </p:nvSpPr>
          <p:spPr>
            <a:xfrm>
              <a:off x="6255191" y="1821992"/>
              <a:ext cx="414604" cy="66863"/>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119</a:t>
              </a:r>
            </a:p>
          </p:txBody>
        </p:sp>
        <p:sp>
          <p:nvSpPr>
            <p:cNvPr id="51" name="Rectangle 50">
              <a:extLst>
                <a:ext uri="{FF2B5EF4-FFF2-40B4-BE49-F238E27FC236}">
                  <a16:creationId xmlns:a16="http://schemas.microsoft.com/office/drawing/2014/main" id="{D4B398BD-AB69-6AFD-7D4F-973641426722}"/>
                </a:ext>
              </a:extLst>
            </p:cNvPr>
            <p:cNvSpPr/>
            <p:nvPr/>
          </p:nvSpPr>
          <p:spPr>
            <a:xfrm>
              <a:off x="6267891" y="1927156"/>
              <a:ext cx="414604" cy="123351"/>
            </a:xfrm>
            <a:prstGeom prst="rect">
              <a:avLst/>
            </a:prstGeom>
            <a:solidFill>
              <a:srgbClr val="00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472</a:t>
              </a:r>
            </a:p>
          </p:txBody>
        </p:sp>
        <p:sp>
          <p:nvSpPr>
            <p:cNvPr id="52" name="Rectangle 51">
              <a:extLst>
                <a:ext uri="{FF2B5EF4-FFF2-40B4-BE49-F238E27FC236}">
                  <a16:creationId xmlns:a16="http://schemas.microsoft.com/office/drawing/2014/main" id="{3EC58650-203A-A84E-3C0C-63FF089CF1C1}"/>
                </a:ext>
              </a:extLst>
            </p:cNvPr>
            <p:cNvSpPr/>
            <p:nvPr/>
          </p:nvSpPr>
          <p:spPr>
            <a:xfrm>
              <a:off x="5286092" y="1811628"/>
              <a:ext cx="414604" cy="115527"/>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120</a:t>
              </a:r>
            </a:p>
          </p:txBody>
        </p:sp>
        <p:sp>
          <p:nvSpPr>
            <p:cNvPr id="53" name="Rectangle 52">
              <a:extLst>
                <a:ext uri="{FF2B5EF4-FFF2-40B4-BE49-F238E27FC236}">
                  <a16:creationId xmlns:a16="http://schemas.microsoft.com/office/drawing/2014/main" id="{5831249F-A117-24AD-8481-AA6A2E26435F}"/>
                </a:ext>
              </a:extLst>
            </p:cNvPr>
            <p:cNvSpPr/>
            <p:nvPr/>
          </p:nvSpPr>
          <p:spPr>
            <a:xfrm>
              <a:off x="5298489" y="1936010"/>
              <a:ext cx="414604" cy="153140"/>
            </a:xfrm>
            <a:prstGeom prst="rect">
              <a:avLst/>
            </a:prstGeom>
            <a:solidFill>
              <a:srgbClr val="00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373</a:t>
              </a:r>
            </a:p>
          </p:txBody>
        </p:sp>
      </p:grpSp>
    </p:spTree>
    <p:extLst>
      <p:ext uri="{BB962C8B-B14F-4D97-AF65-F5344CB8AC3E}">
        <p14:creationId xmlns:p14="http://schemas.microsoft.com/office/powerpoint/2010/main" val="427695262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06B33B-3351-D916-6E1F-E73E3D6B34E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QI, quality improvement.</a:t>
            </a:r>
          </a:p>
        </p:txBody>
      </p:sp>
      <p:sp>
        <p:nvSpPr>
          <p:cNvPr id="4" name="Title 3">
            <a:extLst>
              <a:ext uri="{FF2B5EF4-FFF2-40B4-BE49-F238E27FC236}">
                <a16:creationId xmlns:a16="http://schemas.microsoft.com/office/drawing/2014/main" id="{83890E36-6341-B139-1FFB-732B0024A4E8}"/>
              </a:ext>
            </a:extLst>
          </p:cNvPr>
          <p:cNvSpPr>
            <a:spLocks noGrp="1"/>
          </p:cNvSpPr>
          <p:nvPr>
            <p:ph type="title"/>
          </p:nvPr>
        </p:nvSpPr>
        <p:spPr/>
        <p:txBody>
          <a:bodyPr/>
          <a:lstStyle/>
          <a:p>
            <a:r>
              <a:rPr lang="en-GB" altLang="en-US" dirty="0"/>
              <a:t>Improving Onset-to-Treatment Times</a:t>
            </a:r>
            <a:endParaRPr lang="en-US" dirty="0"/>
          </a:p>
        </p:txBody>
      </p:sp>
      <p:sp>
        <p:nvSpPr>
          <p:cNvPr id="5" name="Content Placeholder 4">
            <a:extLst>
              <a:ext uri="{FF2B5EF4-FFF2-40B4-BE49-F238E27FC236}">
                <a16:creationId xmlns:a16="http://schemas.microsoft.com/office/drawing/2014/main" id="{5A034B47-56FC-FF8B-95F9-4663F9D75135}"/>
              </a:ext>
            </a:extLst>
          </p:cNvPr>
          <p:cNvSpPr>
            <a:spLocks noGrp="1"/>
          </p:cNvSpPr>
          <p:nvPr>
            <p:ph idx="1"/>
          </p:nvPr>
        </p:nvSpPr>
        <p:spPr>
          <a:xfrm>
            <a:off x="1703512" y="3318935"/>
            <a:ext cx="9230816" cy="3064466"/>
          </a:xfrm>
        </p:spPr>
        <p:txBody>
          <a:bodyPr numCol="1">
            <a:normAutofit/>
          </a:bodyPr>
          <a:lstStyle/>
          <a:p>
            <a:r>
              <a:rPr lang="en-GB" sz="2800" dirty="0"/>
              <a:t>Monitor data and apply QI methodology</a:t>
            </a:r>
          </a:p>
          <a:p>
            <a:r>
              <a:rPr lang="en-GB" sz="2800" dirty="0"/>
              <a:t>Consider targeting common delays</a:t>
            </a:r>
          </a:p>
          <a:p>
            <a:pPr lvl="1"/>
            <a:r>
              <a:rPr lang="en-GB" sz="2400" dirty="0"/>
              <a:t>Rapid brain imaging on arrival</a:t>
            </a:r>
          </a:p>
          <a:p>
            <a:pPr lvl="1"/>
            <a:r>
              <a:rPr lang="en-GB" sz="2400" dirty="0"/>
              <a:t>Quick decision on treatment, establish last dose and onset</a:t>
            </a:r>
          </a:p>
          <a:p>
            <a:pPr lvl="1"/>
            <a:r>
              <a:rPr lang="en-GB" sz="2400" dirty="0"/>
              <a:t>Simplify protocols, remove delays</a:t>
            </a:r>
          </a:p>
          <a:p>
            <a:pPr lvl="1"/>
            <a:r>
              <a:rPr lang="en-GB" sz="2400" dirty="0"/>
              <a:t>Easy access to treatments</a:t>
            </a:r>
          </a:p>
        </p:txBody>
      </p:sp>
      <p:pic>
        <p:nvPicPr>
          <p:cNvPr id="2056" name="Picture 8" descr="Hospital Clipart Images, Stock Photos &amp;amp; Vectors | Shutterstock">
            <a:extLst>
              <a:ext uri="{FF2B5EF4-FFF2-40B4-BE49-F238E27FC236}">
                <a16:creationId xmlns:a16="http://schemas.microsoft.com/office/drawing/2014/main" id="{65B2FC0F-69DE-3846-9E54-760A9134859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51554" y="1508669"/>
            <a:ext cx="1143633" cy="1284556"/>
          </a:xfrm>
          <a:prstGeom prst="rect">
            <a:avLst/>
          </a:prstGeom>
          <a:noFill/>
          <a:ln>
            <a:noFill/>
          </a:ln>
        </p:spPr>
      </p:pic>
      <p:cxnSp>
        <p:nvCxnSpPr>
          <p:cNvPr id="6" name="Straight Arrow Connector 5">
            <a:extLst>
              <a:ext uri="{FF2B5EF4-FFF2-40B4-BE49-F238E27FC236}">
                <a16:creationId xmlns:a16="http://schemas.microsoft.com/office/drawing/2014/main" id="{18D15B7D-811B-4546-8707-BB3E64D0AF57}"/>
              </a:ext>
            </a:extLst>
          </p:cNvPr>
          <p:cNvCxnSpPr>
            <a:cxnSpLocks/>
          </p:cNvCxnSpPr>
          <p:nvPr/>
        </p:nvCxnSpPr>
        <p:spPr>
          <a:xfrm>
            <a:off x="2135420" y="2217211"/>
            <a:ext cx="1805565" cy="12955"/>
          </a:xfrm>
          <a:prstGeom prst="straightConnector1">
            <a:avLst/>
          </a:prstGeom>
          <a:ln w="44450">
            <a:solidFill>
              <a:schemeClr val="accent1"/>
            </a:solidFill>
            <a:headEnd type="oval"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61DD0CA-E6F1-764C-BFF8-995BB9FF36BE}"/>
              </a:ext>
            </a:extLst>
          </p:cNvPr>
          <p:cNvCxnSpPr>
            <a:cxnSpLocks/>
          </p:cNvCxnSpPr>
          <p:nvPr/>
        </p:nvCxnSpPr>
        <p:spPr>
          <a:xfrm>
            <a:off x="5198057" y="2257565"/>
            <a:ext cx="1987908" cy="0"/>
          </a:xfrm>
          <a:prstGeom prst="straightConnector1">
            <a:avLst/>
          </a:prstGeom>
          <a:ln w="44450">
            <a:solidFill>
              <a:schemeClr val="accent1"/>
            </a:solidFill>
            <a:headEnd type="oval"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E850B4-318A-8147-8D3F-8FC5A958E308}"/>
              </a:ext>
            </a:extLst>
          </p:cNvPr>
          <p:cNvCxnSpPr>
            <a:cxnSpLocks/>
          </p:cNvCxnSpPr>
          <p:nvPr/>
        </p:nvCxnSpPr>
        <p:spPr>
          <a:xfrm>
            <a:off x="8695664" y="2257565"/>
            <a:ext cx="1898097" cy="0"/>
          </a:xfrm>
          <a:prstGeom prst="straightConnector1">
            <a:avLst/>
          </a:prstGeom>
          <a:ln w="44450">
            <a:solidFill>
              <a:schemeClr val="accent1"/>
            </a:solidFill>
            <a:headEnd type="oval" w="med" len="med"/>
            <a:tailEnd type="stealth" w="med"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1F503A6-F2E8-B743-86F7-DE7EC11023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0637029" y="1783426"/>
            <a:ext cx="1027591" cy="997123"/>
          </a:xfrm>
          <a:prstGeom prst="rect">
            <a:avLst/>
          </a:prstGeom>
          <a:noFill/>
          <a:ln>
            <a:noFill/>
          </a:ln>
        </p:spPr>
      </p:pic>
      <p:sp>
        <p:nvSpPr>
          <p:cNvPr id="17" name="TextBox 16">
            <a:extLst>
              <a:ext uri="{FF2B5EF4-FFF2-40B4-BE49-F238E27FC236}">
                <a16:creationId xmlns:a16="http://schemas.microsoft.com/office/drawing/2014/main" id="{AF6A3788-8A00-7E4E-B976-8F2CE9345A27}"/>
              </a:ext>
            </a:extLst>
          </p:cNvPr>
          <p:cNvSpPr txBox="1"/>
          <p:nvPr/>
        </p:nvSpPr>
        <p:spPr>
          <a:xfrm>
            <a:off x="2224955" y="2319369"/>
            <a:ext cx="162649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Scene-to-door</a:t>
            </a:r>
          </a:p>
        </p:txBody>
      </p:sp>
      <p:sp>
        <p:nvSpPr>
          <p:cNvPr id="18" name="TextBox 17">
            <a:extLst>
              <a:ext uri="{FF2B5EF4-FFF2-40B4-BE49-F238E27FC236}">
                <a16:creationId xmlns:a16="http://schemas.microsoft.com/office/drawing/2014/main" id="{9A96104F-9C52-B54B-9D0F-A7341B49ACCA}"/>
              </a:ext>
            </a:extLst>
          </p:cNvPr>
          <p:cNvSpPr txBox="1"/>
          <p:nvPr/>
        </p:nvSpPr>
        <p:spPr>
          <a:xfrm>
            <a:off x="5416765" y="2319369"/>
            <a:ext cx="155048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Door-to-scan</a:t>
            </a:r>
          </a:p>
        </p:txBody>
      </p:sp>
      <p:sp>
        <p:nvSpPr>
          <p:cNvPr id="19" name="TextBox 18">
            <a:extLst>
              <a:ext uri="{FF2B5EF4-FFF2-40B4-BE49-F238E27FC236}">
                <a16:creationId xmlns:a16="http://schemas.microsoft.com/office/drawing/2014/main" id="{7AFB108E-9A07-6446-A2AF-83136325E8E1}"/>
              </a:ext>
            </a:extLst>
          </p:cNvPr>
          <p:cNvSpPr txBox="1"/>
          <p:nvPr/>
        </p:nvSpPr>
        <p:spPr>
          <a:xfrm>
            <a:off x="8577882" y="2321811"/>
            <a:ext cx="21336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Scan-to-treatment</a:t>
            </a:r>
          </a:p>
        </p:txBody>
      </p:sp>
      <p:pic>
        <p:nvPicPr>
          <p:cNvPr id="2054" name="Picture 6" descr="1,017 Ct Scan Illustrations &amp;amp; Clip Art - iStock">
            <a:extLst>
              <a:ext uri="{FF2B5EF4-FFF2-40B4-BE49-F238E27FC236}">
                <a16:creationId xmlns:a16="http://schemas.microsoft.com/office/drawing/2014/main" id="{4EEB8EFC-D8FF-104A-A630-9375F25F17F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75725" y="1607281"/>
            <a:ext cx="980767" cy="1158892"/>
          </a:xfrm>
          <a:prstGeom prst="rect">
            <a:avLst/>
          </a:prstGeom>
          <a:noFill/>
          <a:ln>
            <a:noFill/>
          </a:ln>
        </p:spPr>
      </p:pic>
      <p:pic>
        <p:nvPicPr>
          <p:cNvPr id="2060" name="Picture 12" descr="Ambulance Icon Clipart Images | High-res Premium Images">
            <a:extLst>
              <a:ext uri="{FF2B5EF4-FFF2-40B4-BE49-F238E27FC236}">
                <a16:creationId xmlns:a16="http://schemas.microsoft.com/office/drawing/2014/main" id="{AEF8187E-0561-3444-B253-A31525B5709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8206" y="1719671"/>
            <a:ext cx="1396093" cy="934111"/>
          </a:xfrm>
          <a:prstGeom prst="rect">
            <a:avLst/>
          </a:prstGeom>
          <a:noFill/>
          <a:ln>
            <a:noFill/>
          </a:ln>
        </p:spPr>
      </p:pic>
    </p:spTree>
    <p:extLst>
      <p:ext uri="{BB962C8B-B14F-4D97-AF65-F5344CB8AC3E}">
        <p14:creationId xmlns:p14="http://schemas.microsoft.com/office/powerpoint/2010/main" val="17794689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706016" y="3630968"/>
            <a:ext cx="5678016" cy="1938992"/>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487668" marR="0" lvl="1" indent="-380990" algn="l" defTabSz="457200" rtl="0" eaLnBrk="1" fontAlgn="auto" latinLnBrk="0" hangingPunct="1">
              <a:lnSpc>
                <a:spcPct val="100000"/>
              </a:lnSpc>
              <a:spcBef>
                <a:spcPts val="0"/>
              </a:spcBef>
              <a:spcAft>
                <a:spcPts val="800"/>
              </a:spcAft>
              <a:buClrTx/>
              <a:buSzTx/>
              <a:buFontTx/>
              <a:buNone/>
              <a:tabLst/>
              <a:defRPr/>
            </a:pPr>
            <a:r>
              <a:rPr kumimoji="0" lang="en-GB" sz="2000" b="1" i="0" u="none" strike="noStrike" kern="1200" cap="none" spc="0" normalizeH="0" baseline="0" noProof="0" dirty="0">
                <a:ln>
                  <a:noFill/>
                </a:ln>
                <a:solidFill>
                  <a:srgbClr val="282525"/>
                </a:solidFill>
                <a:effectLst/>
                <a:uLnTx/>
                <a:uFillTx/>
                <a:latin typeface="Arial" panose="020B0604020202020204"/>
                <a:ea typeface="Geneva" charset="0"/>
                <a:cs typeface="Arial"/>
              </a:rPr>
              <a:t>Three key changes to reduce delays:</a:t>
            </a:r>
          </a:p>
          <a:p>
            <a:pPr marL="457200" marR="0" lvl="1" indent="-334963" algn="l" defTabSz="457200" rtl="0" eaLnBrk="1" fontAlgn="auto" latinLnBrk="0" hangingPunct="1">
              <a:lnSpc>
                <a:spcPct val="100000"/>
              </a:lnSpc>
              <a:spcBef>
                <a:spcPts val="0"/>
              </a:spcBef>
              <a:spcAft>
                <a:spcPts val="800"/>
              </a:spcAft>
              <a:buClrTx/>
              <a:buSzTx/>
              <a:buFont typeface="+mj-lt"/>
              <a:buAutoNum type="arabicPeriod"/>
              <a:tabLst/>
              <a:defRPr/>
            </a:pPr>
            <a:r>
              <a:rPr kumimoji="0" lang="en-GB" sz="2000" b="0" i="0" u="none" strike="noStrike" kern="1200" cap="none" spc="0" normalizeH="0" baseline="0" noProof="0" dirty="0">
                <a:ln>
                  <a:noFill/>
                </a:ln>
                <a:solidFill>
                  <a:srgbClr val="282525"/>
                </a:solidFill>
                <a:effectLst/>
                <a:uLnTx/>
                <a:uFillTx/>
                <a:latin typeface="Arial" panose="020B0604020202020204"/>
                <a:ea typeface="Geneva" charset="0"/>
                <a:cs typeface="Arial"/>
              </a:rPr>
              <a:t>PCC stock in the ED</a:t>
            </a:r>
          </a:p>
          <a:p>
            <a:pPr marL="457200" marR="0" lvl="1" indent="-334963" algn="l" defTabSz="457200" rtl="0" eaLnBrk="1" fontAlgn="auto" latinLnBrk="0" hangingPunct="1">
              <a:lnSpc>
                <a:spcPct val="100000"/>
              </a:lnSpc>
              <a:spcBef>
                <a:spcPts val="0"/>
              </a:spcBef>
              <a:spcAft>
                <a:spcPts val="800"/>
              </a:spcAft>
              <a:buClrTx/>
              <a:buSzTx/>
              <a:buFont typeface="+mj-lt"/>
              <a:buAutoNum type="arabicPeriod"/>
              <a:tabLst/>
              <a:defRPr/>
            </a:pPr>
            <a:r>
              <a:rPr kumimoji="0" lang="en-GB" sz="2000" b="0" i="0" u="none" strike="noStrike" kern="1200" cap="none" spc="0" normalizeH="0" baseline="0" noProof="0" dirty="0">
                <a:ln>
                  <a:noFill/>
                </a:ln>
                <a:solidFill>
                  <a:srgbClr val="282525"/>
                </a:solidFill>
                <a:effectLst/>
                <a:uLnTx/>
                <a:uFillTx/>
                <a:latin typeface="Arial" panose="020B0604020202020204"/>
                <a:ea typeface="Geneva" charset="0"/>
                <a:cs typeface="Arial"/>
              </a:rPr>
              <a:t>Point-of-care INR device</a:t>
            </a:r>
          </a:p>
          <a:p>
            <a:pPr marL="457200" marR="0" lvl="1" indent="-334963" algn="l" defTabSz="457200" rtl="0" eaLnBrk="1" fontAlgn="auto" latinLnBrk="0" hangingPunct="1">
              <a:lnSpc>
                <a:spcPct val="100000"/>
              </a:lnSpc>
              <a:spcBef>
                <a:spcPts val="0"/>
              </a:spcBef>
              <a:spcAft>
                <a:spcPts val="800"/>
              </a:spcAft>
              <a:buClrTx/>
              <a:buSzTx/>
              <a:buFont typeface="+mj-lt"/>
              <a:buAutoNum type="arabicPeriod"/>
              <a:tabLst/>
              <a:defRPr/>
            </a:pPr>
            <a:r>
              <a:rPr kumimoji="0" lang="en-GB" sz="2000" b="0" i="0" u="none" strike="noStrike" kern="1200" cap="none" spc="0" normalizeH="0" baseline="0" noProof="0" dirty="0">
                <a:ln>
                  <a:noFill/>
                </a:ln>
                <a:solidFill>
                  <a:srgbClr val="282525"/>
                </a:solidFill>
                <a:effectLst/>
                <a:uLnTx/>
                <a:uFillTx/>
                <a:latin typeface="Arial" panose="020B0604020202020204"/>
                <a:ea typeface="Geneva" charset="0"/>
                <a:cs typeface="Arial"/>
              </a:rPr>
              <a:t>Standard protocol to deliver PCC without Haematology referral for every case</a:t>
            </a:r>
          </a:p>
        </p:txBody>
      </p:sp>
      <p:sp>
        <p:nvSpPr>
          <p:cNvPr id="4" name="Title 3">
            <a:extLst>
              <a:ext uri="{FF2B5EF4-FFF2-40B4-BE49-F238E27FC236}">
                <a16:creationId xmlns:a16="http://schemas.microsoft.com/office/drawing/2014/main" id="{21B507A6-345F-8E82-9945-FEDDD9752D4F}"/>
              </a:ext>
            </a:extLst>
          </p:cNvPr>
          <p:cNvSpPr>
            <a:spLocks noGrp="1"/>
          </p:cNvSpPr>
          <p:nvPr>
            <p:ph type="title"/>
          </p:nvPr>
        </p:nvSpPr>
        <p:spPr/>
        <p:txBody>
          <a:bodyPr/>
          <a:lstStyle/>
          <a:p>
            <a:r>
              <a:rPr lang="en-US" dirty="0"/>
              <a:t>Improving Door-to-Needle Times (VKA)</a:t>
            </a:r>
          </a:p>
        </p:txBody>
      </p:sp>
      <p:sp>
        <p:nvSpPr>
          <p:cNvPr id="8" name="Content Placeholder 7">
            <a:extLst>
              <a:ext uri="{FF2B5EF4-FFF2-40B4-BE49-F238E27FC236}">
                <a16:creationId xmlns:a16="http://schemas.microsoft.com/office/drawing/2014/main" id="{4BC8729B-F464-0807-2B51-70F0E2424338}"/>
              </a:ext>
            </a:extLst>
          </p:cNvPr>
          <p:cNvSpPr>
            <a:spLocks noGrp="1"/>
          </p:cNvSpPr>
          <p:nvPr>
            <p:ph sz="half" idx="1"/>
          </p:nvPr>
        </p:nvSpPr>
        <p:spPr>
          <a:xfrm>
            <a:off x="609600" y="1785045"/>
            <a:ext cx="5846440" cy="1643955"/>
          </a:xfrm>
        </p:spPr>
        <p:txBody>
          <a:bodyPr>
            <a:normAutofit/>
          </a:bodyPr>
          <a:lstStyle/>
          <a:p>
            <a:r>
              <a:rPr lang="en-US" sz="2000" dirty="0"/>
              <a:t>QI project to improve speed of PCC treatment</a:t>
            </a:r>
          </a:p>
          <a:p>
            <a:r>
              <a:rPr lang="en-US" sz="2000" dirty="0"/>
              <a:t>55 patients included in final analysis</a:t>
            </a:r>
          </a:p>
          <a:p>
            <a:r>
              <a:rPr lang="en-US" sz="2000" dirty="0"/>
              <a:t>Primary outcome: Scan-to-needle time</a:t>
            </a:r>
          </a:p>
        </p:txBody>
      </p:sp>
      <p:pic>
        <p:nvPicPr>
          <p:cNvPr id="10" name="Content Placeholder 9" descr="Figure 1.tif">
            <a:extLst>
              <a:ext uri="{FF2B5EF4-FFF2-40B4-BE49-F238E27FC236}">
                <a16:creationId xmlns:a16="http://schemas.microsoft.com/office/drawing/2014/main" id="{08ED40CE-EA1B-C55E-A75E-A5AB5204C535}"/>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53647" y="1385082"/>
            <a:ext cx="4828753" cy="4775299"/>
          </a:xfrm>
        </p:spPr>
      </p:pic>
      <p:sp>
        <p:nvSpPr>
          <p:cNvPr id="3" name="Footer Placeholder 2">
            <a:extLst>
              <a:ext uri="{FF2B5EF4-FFF2-40B4-BE49-F238E27FC236}">
                <a16:creationId xmlns:a16="http://schemas.microsoft.com/office/drawing/2014/main" id="{C5962AE3-1E23-3CA0-489B-67325DBFB5E2}"/>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ED, emergency department; INR, international normalised ratio; PCC, prothrombin complex concentrate; VKA, vitamin K antagonist.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Parry-Jones, A.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BMJ Qual Improv Rep</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2015;4(1):u208763.w3521.</a:t>
            </a:r>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24007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www.w3.org/XML/1998/namespace"/>
    <ds:schemaRef ds:uri="http://purl.org/dc/elements/1.1/"/>
    <ds:schemaRef ds:uri="http://schemas.microsoft.com/office/infopath/2007/PartnerControls"/>
    <ds:schemaRef ds:uri="http://purl.org/dc/terms/"/>
    <ds:schemaRef ds:uri="http://schemas.microsoft.com/sharepoint/v3/field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29338</TotalTime>
  <Words>1102</Words>
  <Application>Microsoft Macintosh PowerPoint</Application>
  <PresentationFormat>Widescreen</PresentationFormat>
  <Paragraphs>167</Paragraphs>
  <Slides>15</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Century Gothic</vt:lpstr>
      <vt:lpstr>Oxygen</vt:lpstr>
      <vt:lpstr>Trebuchet MS</vt:lpstr>
      <vt:lpstr>EMCREG-Emed-19-Gray</vt:lpstr>
      <vt:lpstr>Office Theme</vt:lpstr>
      <vt:lpstr>1_EMCREG-Emed-19-Gray</vt:lpstr>
      <vt:lpstr>Development of a Care Pathway Using Specific Reversal Agents for Anticoagulated Patients with ICH</vt:lpstr>
      <vt:lpstr>PowerPoint Presentation</vt:lpstr>
      <vt:lpstr>Disclaimer</vt:lpstr>
      <vt:lpstr>Supportive Care: Stroke Unit / Critical Care</vt:lpstr>
      <vt:lpstr>Haematoma Expansion</vt:lpstr>
      <vt:lpstr>The ABC Care Bundle</vt:lpstr>
      <vt:lpstr>Haematoma Expansion: Anticoagulants</vt:lpstr>
      <vt:lpstr>Improving Onset-to-Treatment Times</vt:lpstr>
      <vt:lpstr>Improving Door-to-Needle Times (VKA)</vt:lpstr>
      <vt:lpstr>Improving DNTs (Andexanet)</vt:lpstr>
      <vt:lpstr>Improving DNTs (Idarucizumab)</vt:lpstr>
      <vt:lpstr>Prehospital Prealert for Anticoagulants</vt:lpstr>
      <vt:lpstr>30-Day Case Fatality at Salford</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Care Pathway Using Specific Reversal Agents for Anticoagulated Patients with ICH</dc:title>
  <dc:subject/>
  <dc:creator>MedEd On The Go</dc:creator>
  <cp:keywords/>
  <dc:description/>
  <cp:lastModifiedBy>Moriah Diethorn</cp:lastModifiedBy>
  <cp:revision>340</cp:revision>
  <dcterms:created xsi:type="dcterms:W3CDTF">2010-04-12T23:12:02Z</dcterms:created>
  <dcterms:modified xsi:type="dcterms:W3CDTF">2023-06-20T19:38:17Z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