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28" r:id="rId4"/>
    <p:sldMasterId id="2147493540" r:id="rId5"/>
    <p:sldMasterId id="2147493552" r:id="rId6"/>
  </p:sldMasterIdLst>
  <p:notesMasterIdLst>
    <p:notesMasterId r:id="rId16"/>
  </p:notesMasterIdLst>
  <p:sldIdLst>
    <p:sldId id="419" r:id="rId7"/>
    <p:sldId id="265" r:id="rId8"/>
    <p:sldId id="256" r:id="rId9"/>
    <p:sldId id="421" r:id="rId10"/>
    <p:sldId id="434" r:id="rId11"/>
    <p:sldId id="431" r:id="rId12"/>
    <p:sldId id="422" r:id="rId13"/>
    <p:sldId id="435"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05320614-9BB5-045C-0E1E-BB00A484CEF0}" name="Shannon Williams" initials="SW" userId="53ff2644c4922ffe" providerId="Windows Live"/>
  <p188:author id="{04231C20-65D9-1B1D-0BE3-C208C6288E8A}" name="Karen Lebo" initials="KRL" userId="Karen Lebo"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62B"/>
    <a:srgbClr val="922932"/>
    <a:srgbClr val="04573B"/>
    <a:srgbClr val="00B9CE"/>
    <a:srgbClr val="FF009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1" autoAdjust="0"/>
    <p:restoredTop sz="90884" autoAdjust="0"/>
  </p:normalViewPr>
  <p:slideViewPr>
    <p:cSldViewPr snapToGrid="0" snapToObjects="1">
      <p:cViewPr varScale="1">
        <p:scale>
          <a:sx n="106" d="100"/>
          <a:sy n="106" d="100"/>
        </p:scale>
        <p:origin x="208" y="296"/>
      </p:cViewPr>
      <p:guideLst>
        <p:guide orient="horz" pos="2160"/>
        <p:guide pos="384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BCF71-2AB8-42D2-B8FC-071A9FCFA078}" type="datetimeFigureOut">
              <a:rPr lang="en-US" smtClean="0"/>
              <a:t>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1419-07C2-4C88-A427-904D9F3DBC61}" type="slidenum">
              <a:rPr lang="en-US" smtClean="0"/>
              <a:t>‹#›</a:t>
            </a:fld>
            <a:endParaRPr lang="en-US"/>
          </a:p>
        </p:txBody>
      </p:sp>
    </p:spTree>
    <p:extLst>
      <p:ext uri="{BB962C8B-B14F-4D97-AF65-F5344CB8AC3E}">
        <p14:creationId xmlns:p14="http://schemas.microsoft.com/office/powerpoint/2010/main" val="46424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3.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6.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7.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7.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4.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grpSp>
        <p:nvGrpSpPr>
          <p:cNvPr id="12" name="Group 11">
            <a:extLst>
              <a:ext uri="{FF2B5EF4-FFF2-40B4-BE49-F238E27FC236}">
                <a16:creationId xmlns:a16="http://schemas.microsoft.com/office/drawing/2014/main" id="{A96D5DF2-9B1E-2E3A-B1F1-3833CD0A8A0B}"/>
              </a:ext>
            </a:extLst>
          </p:cNvPr>
          <p:cNvGrpSpPr/>
          <p:nvPr userDrawn="1"/>
        </p:nvGrpSpPr>
        <p:grpSpPr>
          <a:xfrm>
            <a:off x="0" y="0"/>
            <a:ext cx="12192000" cy="975360"/>
            <a:chOff x="0" y="0"/>
            <a:chExt cx="12192000" cy="975360"/>
          </a:xfrm>
        </p:grpSpPr>
        <p:pic>
          <p:nvPicPr>
            <p:cNvPr id="13" name="Picture 12" descr="A picture containing aquarium, marine biology, invertebrate, underwater&#10;&#10;Description automatically generated">
              <a:extLst>
                <a:ext uri="{FF2B5EF4-FFF2-40B4-BE49-F238E27FC236}">
                  <a16:creationId xmlns:a16="http://schemas.microsoft.com/office/drawing/2014/main" id="{D1A0D3C9-FBC8-8AB3-858B-A6983B99F37B}"/>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16" name="Rectangle 15">
              <a:extLst>
                <a:ext uri="{FF2B5EF4-FFF2-40B4-BE49-F238E27FC236}">
                  <a16:creationId xmlns:a16="http://schemas.microsoft.com/office/drawing/2014/main" id="{C2F83A6F-4948-A680-E947-8C4DC73CEB5A}"/>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53B2BF-F62E-0076-6D8A-4591E522473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387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9" y="606830"/>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30"/>
            <a:ext cx="6626224" cy="5254221"/>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72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2"/>
            <a:ext cx="6172200" cy="5403850"/>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1538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2194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9451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8596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9821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22314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41086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6319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229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lgn="r">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4C979B8C-415E-C6A0-E6AA-5E9C430477AA}"/>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8ADE201-C643-F5E2-C055-3972B192BB91}"/>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A6B0B853-68B5-0AD4-9CA6-120DA79EC02E}"/>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CD53E-5880-0773-E589-885D0E146E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274439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10083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51222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22363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grpSp>
        <p:nvGrpSpPr>
          <p:cNvPr id="12" name="Group 11">
            <a:extLst>
              <a:ext uri="{FF2B5EF4-FFF2-40B4-BE49-F238E27FC236}">
                <a16:creationId xmlns:a16="http://schemas.microsoft.com/office/drawing/2014/main" id="{A96D5DF2-9B1E-2E3A-B1F1-3833CD0A8A0B}"/>
              </a:ext>
            </a:extLst>
          </p:cNvPr>
          <p:cNvGrpSpPr/>
          <p:nvPr userDrawn="1"/>
        </p:nvGrpSpPr>
        <p:grpSpPr>
          <a:xfrm>
            <a:off x="0" y="0"/>
            <a:ext cx="12192000" cy="975360"/>
            <a:chOff x="0" y="0"/>
            <a:chExt cx="12192000" cy="975360"/>
          </a:xfrm>
        </p:grpSpPr>
        <p:pic>
          <p:nvPicPr>
            <p:cNvPr id="13" name="Picture 12" descr="A picture containing aquarium, marine biology, invertebrate, underwater&#10;&#10;Description automatically generated">
              <a:extLst>
                <a:ext uri="{FF2B5EF4-FFF2-40B4-BE49-F238E27FC236}">
                  <a16:creationId xmlns:a16="http://schemas.microsoft.com/office/drawing/2014/main" id="{D1A0D3C9-FBC8-8AB3-858B-A6983B99F37B}"/>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16" name="Rectangle 15">
              <a:extLst>
                <a:ext uri="{FF2B5EF4-FFF2-40B4-BE49-F238E27FC236}">
                  <a16:creationId xmlns:a16="http://schemas.microsoft.com/office/drawing/2014/main" id="{C2F83A6F-4948-A680-E947-8C4DC73CEB5A}"/>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53B2BF-F62E-0076-6D8A-4591E522473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1558727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lgn="r">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4C979B8C-415E-C6A0-E6AA-5E9C430477AA}"/>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8ADE201-C643-F5E2-C055-3972B192BB91}"/>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A6B0B853-68B5-0AD4-9CA6-120DA79EC02E}"/>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CD53E-5880-0773-E589-885D0E146EF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208971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50"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4"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6ECEBA46-FCF8-69F2-C6DD-028681363380}"/>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E2B77CE-6E0A-E489-2FAA-CC0225E4463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F5795FFE-0585-8942-883C-B2132346A2B5}"/>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18268F-74CC-29BA-E580-FE2BAF38700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530517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7"/>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708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35837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2" y="1459896"/>
            <a:ext cx="5157787" cy="651538"/>
          </a:xfrm>
          <a:prstGeom prst="rect">
            <a:avLst/>
          </a:prstGeom>
        </p:spPr>
        <p:txBody>
          <a:bodyPr anchor="b"/>
          <a:lstStyle>
            <a:lvl1pPr marL="0" indent="0">
              <a:buNone/>
              <a:defRPr sz="2400" b="1">
                <a:solidFill>
                  <a:schemeClr val="accent6"/>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2" y="2111434"/>
            <a:ext cx="5157787" cy="3956856"/>
          </a:xfrm>
          <a:prstGeom prst="rect">
            <a:avLst/>
          </a:prstGeom>
        </p:spPr>
        <p:txBody>
          <a:bodyPr/>
          <a:lstStyle>
            <a:lvl1pPr marL="228611" indent="-228611">
              <a:buClr>
                <a:schemeClr val="accent6"/>
              </a:buClr>
              <a:buSzPct val="100000"/>
              <a:buFont typeface="Arial" panose="020B0604020202020204" pitchFamily="34" charset="0"/>
              <a:buChar char="•"/>
              <a:defRPr/>
            </a:lvl1pPr>
            <a:lvl2pPr marL="685834" indent="-228611">
              <a:buClr>
                <a:schemeClr val="accent6"/>
              </a:buClr>
              <a:buSzPct val="100000"/>
              <a:buFont typeface="Arial" panose="020B0604020202020204" pitchFamily="34" charset="0"/>
              <a:buChar char="•"/>
              <a:defRPr/>
            </a:lvl2pPr>
            <a:lvl3pPr marL="1143057" indent="-228611">
              <a:buClr>
                <a:schemeClr val="accent6"/>
              </a:buClr>
              <a:buSzPct val="100000"/>
              <a:buFont typeface="Arial" panose="020B0604020202020204" pitchFamily="34" charset="0"/>
              <a:buChar char="•"/>
              <a:defRPr/>
            </a:lvl3pPr>
            <a:lvl4pPr marL="1600280" indent="-228611">
              <a:buClr>
                <a:schemeClr val="accent6"/>
              </a:buClr>
              <a:buSzPct val="100000"/>
              <a:buFont typeface="Arial" panose="020B0604020202020204" pitchFamily="34" charset="0"/>
              <a:buChar char="•"/>
              <a:defRPr/>
            </a:lvl4pPr>
            <a:lvl5pPr marL="2057503" indent="-228611">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11" indent="-228611">
              <a:buClr>
                <a:schemeClr val="accent1"/>
              </a:buClr>
              <a:buFont typeface="Arial" panose="020B0604020202020204" pitchFamily="34" charset="0"/>
              <a:buChar char="•"/>
              <a:defRPr/>
            </a:lvl1pPr>
            <a:lvl2pPr marL="685834" indent="-228611">
              <a:buClr>
                <a:schemeClr val="accent1"/>
              </a:buClr>
              <a:buFont typeface="Arial" panose="020B0604020202020204" pitchFamily="34" charset="0"/>
              <a:buChar char="•"/>
              <a:defRPr/>
            </a:lvl2pPr>
            <a:lvl3pPr marL="1143057" indent="-228611">
              <a:buClr>
                <a:schemeClr val="accent1"/>
              </a:buClr>
              <a:buFont typeface="Arial" panose="020B0604020202020204" pitchFamily="34" charset="0"/>
              <a:buChar char="•"/>
              <a:defRPr/>
            </a:lvl3pPr>
            <a:lvl4pPr marL="1600280" indent="-228611">
              <a:buClr>
                <a:schemeClr val="accent1"/>
              </a:buClr>
              <a:buFont typeface="Arial" panose="020B0604020202020204" pitchFamily="34" charset="0"/>
              <a:buChar char="•"/>
              <a:defRPr/>
            </a:lvl4pPr>
            <a:lvl5pPr marL="2057503" indent="-228611">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6"/>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042847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1006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50"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4"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6ECEBA46-FCF8-69F2-C6DD-028681363380}"/>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E2B77CE-6E0A-E489-2FAA-CC0225E44635}"/>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F5795FFE-0585-8942-883C-B2132346A2B5}"/>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18268F-74CC-29BA-E580-FE2BAF38700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2405342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6468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58522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9" y="606830"/>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30"/>
            <a:ext cx="6626224" cy="5254221"/>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72457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2"/>
            <a:ext cx="6172200" cy="5403850"/>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3368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7"/>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747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847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2" y="1459896"/>
            <a:ext cx="5157787" cy="651538"/>
          </a:xfrm>
          <a:prstGeom prst="rect">
            <a:avLst/>
          </a:prstGeom>
        </p:spPr>
        <p:txBody>
          <a:bodyPr anchor="b"/>
          <a:lstStyle>
            <a:lvl1pPr marL="0" indent="0">
              <a:buNone/>
              <a:defRPr sz="2400" b="1">
                <a:solidFill>
                  <a:schemeClr val="accent6"/>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2" y="2111434"/>
            <a:ext cx="5157787" cy="3956856"/>
          </a:xfrm>
          <a:prstGeom prst="rect">
            <a:avLst/>
          </a:prstGeom>
        </p:spPr>
        <p:txBody>
          <a:bodyPr/>
          <a:lstStyle>
            <a:lvl1pPr marL="228611" indent="-228611">
              <a:buClr>
                <a:schemeClr val="accent6"/>
              </a:buClr>
              <a:buSzPct val="100000"/>
              <a:buFont typeface="Arial" panose="020B0604020202020204" pitchFamily="34" charset="0"/>
              <a:buChar char="•"/>
              <a:defRPr/>
            </a:lvl1pPr>
            <a:lvl2pPr marL="685834" indent="-228611">
              <a:buClr>
                <a:schemeClr val="accent6"/>
              </a:buClr>
              <a:buSzPct val="100000"/>
              <a:buFont typeface="Arial" panose="020B0604020202020204" pitchFamily="34" charset="0"/>
              <a:buChar char="•"/>
              <a:defRPr/>
            </a:lvl2pPr>
            <a:lvl3pPr marL="1143057" indent="-228611">
              <a:buClr>
                <a:schemeClr val="accent6"/>
              </a:buClr>
              <a:buSzPct val="100000"/>
              <a:buFont typeface="Arial" panose="020B0604020202020204" pitchFamily="34" charset="0"/>
              <a:buChar char="•"/>
              <a:defRPr/>
            </a:lvl3pPr>
            <a:lvl4pPr marL="1600280" indent="-228611">
              <a:buClr>
                <a:schemeClr val="accent6"/>
              </a:buClr>
              <a:buSzPct val="100000"/>
              <a:buFont typeface="Arial" panose="020B0604020202020204" pitchFamily="34" charset="0"/>
              <a:buChar char="•"/>
              <a:defRPr/>
            </a:lvl4pPr>
            <a:lvl5pPr marL="2057503" indent="-228611">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11" indent="-228611">
              <a:buClr>
                <a:schemeClr val="accent1"/>
              </a:buClr>
              <a:buFont typeface="Arial" panose="020B0604020202020204" pitchFamily="34" charset="0"/>
              <a:buChar char="•"/>
              <a:defRPr/>
            </a:lvl1pPr>
            <a:lvl2pPr marL="685834" indent="-228611">
              <a:buClr>
                <a:schemeClr val="accent1"/>
              </a:buClr>
              <a:buFont typeface="Arial" panose="020B0604020202020204" pitchFamily="34" charset="0"/>
              <a:buChar char="•"/>
              <a:defRPr/>
            </a:lvl2pPr>
            <a:lvl3pPr marL="1143057" indent="-228611">
              <a:buClr>
                <a:schemeClr val="accent1"/>
              </a:buClr>
              <a:buFont typeface="Arial" panose="020B0604020202020204" pitchFamily="34" charset="0"/>
              <a:buChar char="•"/>
              <a:defRPr/>
            </a:lvl3pPr>
            <a:lvl4pPr marL="1600280" indent="-228611">
              <a:buClr>
                <a:schemeClr val="accent1"/>
              </a:buClr>
              <a:buFont typeface="Arial" panose="020B0604020202020204" pitchFamily="34" charset="0"/>
              <a:buChar char="•"/>
              <a:defRPr/>
            </a:lvl4pPr>
            <a:lvl5pPr marL="2057503" indent="-228611">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6"/>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6608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054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795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3729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7"/>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4824979"/>
      </p:ext>
    </p:extLst>
  </p:cSld>
  <p:clrMap bg1="lt1" tx1="dk1" bg2="lt2" tx2="dk2" accent1="accent1" accent2="accent2" accent3="accent3" accent4="accent4" accent5="accent5" accent6="accent6" hlink="hlink" folHlink="folHlink"/>
  <p:sldLayoutIdLst>
    <p:sldLayoutId id="2147493529" r:id="rId1"/>
    <p:sldLayoutId id="2147493530" r:id="rId2"/>
    <p:sldLayoutId id="2147493531" r:id="rId3"/>
    <p:sldLayoutId id="2147493532" r:id="rId4"/>
    <p:sldLayoutId id="2147493533" r:id="rId5"/>
    <p:sldLayoutId id="2147493534" r:id="rId6"/>
    <p:sldLayoutId id="2147493535" r:id="rId7"/>
    <p:sldLayoutId id="2147493536" r:id="rId8"/>
    <p:sldLayoutId id="2147493537" r:id="rId9"/>
    <p:sldLayoutId id="2147493538" r:id="rId10"/>
    <p:sldLayoutId id="2147493539" r:id="rId11"/>
  </p:sldLayoutIdLst>
  <p:txStyles>
    <p:titleStyle>
      <a:lvl1pPr algn="l" defTabSz="914446"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11" indent="-228611" algn="l" defTabSz="914446"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34" indent="-228611" algn="l" defTabSz="914446"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57" indent="-228611" algn="l" defTabSz="914446"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80" indent="-228611" algn="l" defTabSz="914446"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932043854"/>
      </p:ext>
    </p:extLst>
  </p:cSld>
  <p:clrMap bg1="lt1" tx1="dk1" bg2="lt2" tx2="dk2" accent1="accent1" accent2="accent2" accent3="accent3" accent4="accent4" accent5="accent5" accent6="accent6" hlink="hlink" folHlink="folHlink"/>
  <p:sldLayoutIdLst>
    <p:sldLayoutId id="2147493541" r:id="rId1"/>
    <p:sldLayoutId id="2147493542" r:id="rId2"/>
    <p:sldLayoutId id="2147493543" r:id="rId3"/>
    <p:sldLayoutId id="2147493544" r:id="rId4"/>
    <p:sldLayoutId id="2147493545" r:id="rId5"/>
    <p:sldLayoutId id="2147493546" r:id="rId6"/>
    <p:sldLayoutId id="2147493547" r:id="rId7"/>
    <p:sldLayoutId id="2147493548" r:id="rId8"/>
    <p:sldLayoutId id="2147493549" r:id="rId9"/>
    <p:sldLayoutId id="2147493550" r:id="rId10"/>
    <p:sldLayoutId id="21474935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7"/>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3" cstate="email">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77449682"/>
      </p:ext>
    </p:extLst>
  </p:cSld>
  <p:clrMap bg1="lt1" tx1="dk1" bg2="lt2" tx2="dk2" accent1="accent1" accent2="accent2" accent3="accent3" accent4="accent4" accent5="accent5" accent6="accent6" hlink="hlink" folHlink="folHlink"/>
  <p:sldLayoutIdLst>
    <p:sldLayoutId id="2147493553" r:id="rId1"/>
    <p:sldLayoutId id="2147493554" r:id="rId2"/>
    <p:sldLayoutId id="2147493555" r:id="rId3"/>
    <p:sldLayoutId id="2147493556" r:id="rId4"/>
    <p:sldLayoutId id="2147493557" r:id="rId5"/>
    <p:sldLayoutId id="2147493558" r:id="rId6"/>
    <p:sldLayoutId id="2147493559" r:id="rId7"/>
    <p:sldLayoutId id="2147493560" r:id="rId8"/>
    <p:sldLayoutId id="2147493561" r:id="rId9"/>
    <p:sldLayoutId id="2147493562" r:id="rId10"/>
    <p:sldLayoutId id="2147493563" r:id="rId11"/>
  </p:sldLayoutIdLst>
  <p:txStyles>
    <p:titleStyle>
      <a:lvl1pPr algn="l" defTabSz="914446"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11" indent="-228611" algn="l" defTabSz="914446"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34" indent="-228611" algn="l" defTabSz="914446"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57" indent="-228611" algn="l" defTabSz="914446"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80" indent="-228611" algn="l" defTabSz="914446"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mededonthego.com/Video/program/916" TargetMode="External"/><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mailto:support@MedEdOTG.com" TargetMode="External"/><Relationship Id="rId10" Type="http://schemas.openxmlformats.org/officeDocument/2006/relationships/image" Target="../media/image12.png"/><Relationship Id="rId4" Type="http://schemas.openxmlformats.org/officeDocument/2006/relationships/hyperlink" Target="http://www.mededonthego.com/" TargetMode="External"/><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9.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149EFD0-AB51-4C76-8A01-8A1C2332AAFA}"/>
              </a:ext>
            </a:extLst>
          </p:cNvPr>
          <p:cNvSpPr>
            <a:spLocks noGrp="1"/>
          </p:cNvSpPr>
          <p:nvPr>
            <p:ph type="title"/>
          </p:nvPr>
        </p:nvSpPr>
        <p:spPr/>
        <p:txBody>
          <a:bodyPr>
            <a:normAutofit/>
          </a:bodyPr>
          <a:lstStyle/>
          <a:p>
            <a:r>
              <a:rPr lang="en-US" dirty="0"/>
              <a:t>Management of a Patient With </a:t>
            </a:r>
            <a:br>
              <a:rPr lang="en-US" dirty="0"/>
            </a:br>
            <a:r>
              <a:rPr lang="en-US" dirty="0"/>
              <a:t>Factor </a:t>
            </a:r>
            <a:r>
              <a:rPr lang="en-US" dirty="0" err="1"/>
              <a:t>Xa</a:t>
            </a:r>
            <a:r>
              <a:rPr lang="en-US" dirty="0"/>
              <a:t>-Associated ICH Using</a:t>
            </a:r>
            <a:br>
              <a:rPr lang="en-US" dirty="0"/>
            </a:br>
            <a:r>
              <a:rPr lang="en-US" dirty="0"/>
              <a:t>Specific Reversal Therapy</a:t>
            </a:r>
          </a:p>
        </p:txBody>
      </p:sp>
      <p:sp>
        <p:nvSpPr>
          <p:cNvPr id="4" name="Text Placeholder 3">
            <a:extLst>
              <a:ext uri="{FF2B5EF4-FFF2-40B4-BE49-F238E27FC236}">
                <a16:creationId xmlns:a16="http://schemas.microsoft.com/office/drawing/2014/main" id="{6A51F867-F3B1-5841-0FF4-9F4C270049A8}"/>
              </a:ext>
            </a:extLst>
          </p:cNvPr>
          <p:cNvSpPr>
            <a:spLocks noGrp="1"/>
          </p:cNvSpPr>
          <p:nvPr>
            <p:ph type="body" idx="1"/>
          </p:nvPr>
        </p:nvSpPr>
        <p:spPr/>
        <p:txBody>
          <a:bodyPr>
            <a:normAutofit lnSpcReduction="10000"/>
          </a:bodyPr>
          <a:lstStyle/>
          <a:p>
            <a:r>
              <a:rPr lang="en-US" b="1" dirty="0"/>
              <a:t>David </a:t>
            </a:r>
            <a:r>
              <a:rPr lang="en-US" b="1" dirty="0" err="1"/>
              <a:t>Seiffge</a:t>
            </a:r>
            <a:r>
              <a:rPr lang="en-US" b="1" dirty="0"/>
              <a:t>, MD </a:t>
            </a:r>
          </a:p>
          <a:p>
            <a:r>
              <a:rPr lang="en-US" dirty="0"/>
              <a:t>Professor of Neurology</a:t>
            </a:r>
            <a:br>
              <a:rPr lang="en-US" dirty="0"/>
            </a:br>
            <a:r>
              <a:rPr lang="en-US" dirty="0"/>
              <a:t>Department of Neurology, </a:t>
            </a:r>
            <a:r>
              <a:rPr lang="en-US" dirty="0" err="1"/>
              <a:t>Inselspital</a:t>
            </a:r>
            <a:r>
              <a:rPr lang="en-US" dirty="0"/>
              <a:t> University Hospital Bern</a:t>
            </a:r>
            <a:br>
              <a:rPr lang="en-US" dirty="0"/>
            </a:br>
            <a:r>
              <a:rPr lang="en-US" dirty="0"/>
              <a:t>University of Bern</a:t>
            </a:r>
            <a:br>
              <a:rPr lang="en-US" dirty="0"/>
            </a:br>
            <a:r>
              <a:rPr lang="en-US" dirty="0" err="1"/>
              <a:t>Bern</a:t>
            </a:r>
            <a:r>
              <a:rPr lang="en-US" dirty="0"/>
              <a:t>, Switzerland</a:t>
            </a:r>
          </a:p>
        </p:txBody>
      </p:sp>
    </p:spTree>
    <p:extLst>
      <p:ext uri="{BB962C8B-B14F-4D97-AF65-F5344CB8AC3E}">
        <p14:creationId xmlns:p14="http://schemas.microsoft.com/office/powerpoint/2010/main" val="210262944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Real World Data and the Management of Intracranial Hemorrhages (ICH) in Anticoagulated Patients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Employ appropriate treatment management strategies to address the critical clinical aspects of ICH and hematoma expansion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when and how to initiate appropriate reversal agents in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the need to develop and implement protocols and local care pathways based on existing evidence-based medicine guidelines to improve the management of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47129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Case 1: Nonspecific Reversal Therapy</a:t>
            </a:r>
          </a:p>
        </p:txBody>
      </p:sp>
      <p:sp>
        <p:nvSpPr>
          <p:cNvPr id="21" name="Abgerundetes Rechteck 7">
            <a:extLst>
              <a:ext uri="{FF2B5EF4-FFF2-40B4-BE49-F238E27FC236}">
                <a16:creationId xmlns:a16="http://schemas.microsoft.com/office/drawing/2014/main" id="{8DDB9B92-B45E-3E38-1989-8CCD0CF7837B}"/>
              </a:ext>
            </a:extLst>
          </p:cNvPr>
          <p:cNvSpPr>
            <a:spLocks noGrp="1"/>
          </p:cNvSpPr>
          <p:nvPr>
            <p:ph sz="half" idx="1"/>
          </p:nvPr>
        </p:nvSpPr>
        <p:spPr>
          <a:xfrm>
            <a:off x="872064" y="3171084"/>
            <a:ext cx="5071535" cy="251045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noAutofit/>
          </a:bodyPr>
          <a:lstStyle/>
          <a:p>
            <a:pPr marL="0" indent="0" algn="ctr">
              <a:spcBef>
                <a:spcPts val="400"/>
              </a:spcBef>
              <a:spcAft>
                <a:spcPts val="600"/>
              </a:spcAft>
              <a:buNone/>
            </a:pPr>
            <a:r>
              <a:rPr lang="en-US" sz="2000" b="1" u="sng" dirty="0"/>
              <a:t>Clinical presentation on admission</a:t>
            </a:r>
          </a:p>
          <a:p>
            <a:pPr marL="0" indent="0" algn="ctr">
              <a:spcBef>
                <a:spcPts val="400"/>
              </a:spcBef>
              <a:spcAft>
                <a:spcPts val="600"/>
              </a:spcAft>
              <a:buNone/>
            </a:pPr>
            <a:r>
              <a:rPr lang="en-US" sz="2000" dirty="0"/>
              <a:t>NIHSS: 6 </a:t>
            </a:r>
          </a:p>
          <a:p>
            <a:pPr marL="0" indent="0" algn="ctr">
              <a:spcBef>
                <a:spcPts val="400"/>
              </a:spcBef>
              <a:spcAft>
                <a:spcPts val="600"/>
              </a:spcAft>
              <a:buNone/>
            </a:pPr>
            <a:r>
              <a:rPr lang="en-US" sz="2000" dirty="0"/>
              <a:t>GCS: 15</a:t>
            </a:r>
          </a:p>
          <a:p>
            <a:pPr marL="0" indent="0" algn="ctr">
              <a:spcBef>
                <a:spcPts val="400"/>
              </a:spcBef>
              <a:spcAft>
                <a:spcPts val="600"/>
              </a:spcAft>
              <a:buNone/>
            </a:pPr>
            <a:r>
              <a:rPr lang="en-US" sz="2000" dirty="0"/>
              <a:t>First blood pressure: 157/97 mmHg</a:t>
            </a:r>
          </a:p>
          <a:p>
            <a:pPr marL="0" indent="0" algn="ctr">
              <a:spcBef>
                <a:spcPts val="400"/>
              </a:spcBef>
              <a:buNone/>
            </a:pPr>
            <a:r>
              <a:rPr lang="en-US" sz="2000" dirty="0"/>
              <a:t>GFR: 39 ml/min</a:t>
            </a:r>
          </a:p>
        </p:txBody>
      </p:sp>
      <p:sp>
        <p:nvSpPr>
          <p:cNvPr id="22" name="Abgerundetes Rechteck 8">
            <a:extLst>
              <a:ext uri="{FF2B5EF4-FFF2-40B4-BE49-F238E27FC236}">
                <a16:creationId xmlns:a16="http://schemas.microsoft.com/office/drawing/2014/main" id="{4058E79A-E11A-E050-8C5A-DB9A48A5EF9E}"/>
              </a:ext>
            </a:extLst>
          </p:cNvPr>
          <p:cNvSpPr>
            <a:spLocks noGrp="1"/>
          </p:cNvSpPr>
          <p:nvPr>
            <p:ph sz="half" idx="2"/>
          </p:nvPr>
        </p:nvSpPr>
        <p:spPr>
          <a:xfrm>
            <a:off x="6096000" y="3171084"/>
            <a:ext cx="5181600" cy="251045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spcAft>
                <a:spcPts val="600"/>
              </a:spcAft>
              <a:buNone/>
            </a:pPr>
            <a:r>
              <a:rPr lang="en-US" sz="2000" dirty="0"/>
              <a:t>Time from last intake to ICH onset: </a:t>
            </a:r>
            <a:br>
              <a:rPr lang="en-US" sz="2000" dirty="0"/>
            </a:br>
            <a:r>
              <a:rPr lang="en-US" sz="2000" b="1" dirty="0"/>
              <a:t>4 hours</a:t>
            </a:r>
          </a:p>
          <a:p>
            <a:pPr marL="0" indent="0" algn="ctr">
              <a:spcAft>
                <a:spcPts val="600"/>
              </a:spcAft>
              <a:buNone/>
            </a:pPr>
            <a:r>
              <a:rPr lang="en-US" sz="2000" dirty="0"/>
              <a:t>Time from ICH onset to admission: </a:t>
            </a:r>
            <a:br>
              <a:rPr lang="en-US" sz="2000" dirty="0"/>
            </a:br>
            <a:r>
              <a:rPr lang="en-US" sz="2000" b="1" dirty="0"/>
              <a:t>45 minutes</a:t>
            </a:r>
          </a:p>
          <a:p>
            <a:pPr marL="0" indent="0" algn="ctr">
              <a:spcAft>
                <a:spcPts val="600"/>
              </a:spcAft>
              <a:buNone/>
            </a:pPr>
            <a:r>
              <a:rPr lang="en-US" sz="2000" dirty="0"/>
              <a:t>Calibrated anti-</a:t>
            </a:r>
            <a:r>
              <a:rPr lang="en-US" sz="2000" dirty="0" err="1"/>
              <a:t>Xa</a:t>
            </a:r>
            <a:r>
              <a:rPr lang="en-US" sz="2000" dirty="0"/>
              <a:t> activity: </a:t>
            </a:r>
            <a:br>
              <a:rPr lang="en-US" sz="2000" dirty="0"/>
            </a:br>
            <a:r>
              <a:rPr lang="en-US" sz="2000" b="1" dirty="0"/>
              <a:t>623 ng/ml</a:t>
            </a:r>
          </a:p>
        </p:txBody>
      </p:sp>
      <p:sp>
        <p:nvSpPr>
          <p:cNvPr id="5" name="Fußzeilenplatzhalter 4"/>
          <p:cNvSpPr>
            <a:spLocks noGrp="1"/>
          </p:cNvSpPr>
          <p:nvPr>
            <p:ph type="ftr" sz="quarter" idx="3"/>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GCS, Glasgow Coma Scale; GFR, glomerular filtration rate; ICH, intracerebral hemorrhage; NIHSS National Institute of Health Stroke Severity Scale. </a:t>
            </a:r>
          </a:p>
        </p:txBody>
      </p:sp>
      <p:sp>
        <p:nvSpPr>
          <p:cNvPr id="7" name="Abgerundetes Rechteck 6"/>
          <p:cNvSpPr/>
          <p:nvPr/>
        </p:nvSpPr>
        <p:spPr>
          <a:xfrm>
            <a:off x="872065" y="1428750"/>
            <a:ext cx="10405535" cy="1507517"/>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86-year-old female patient</a:t>
            </a:r>
          </a:p>
          <a:p>
            <a:pPr marL="0" marR="0" lvl="0" indent="0" algn="ctr" defTabSz="121917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History of hypertension and atrial fibrillation (</a:t>
            </a:r>
            <a:r>
              <a:rPr kumimoji="0" lang="en-US" sz="2000" b="0" i="0" u="none" strike="noStrike" kern="1200" cap="none" spc="0" normalizeH="0" baseline="0" noProof="0" dirty="0" err="1">
                <a:ln>
                  <a:noFill/>
                </a:ln>
                <a:solidFill>
                  <a:srgbClr val="FFFFFF"/>
                </a:solidFill>
                <a:effectLst/>
                <a:uLnTx/>
                <a:uFillTx/>
                <a:latin typeface="Arial" panose="020B0604020202020204"/>
                <a:ea typeface="+mn-ea"/>
                <a:cs typeface="+mn-cs"/>
              </a:rPr>
              <a:t>CHA</a:t>
            </a:r>
            <a:r>
              <a:rPr kumimoji="0" lang="en-US" sz="2000" b="0" i="0" u="none" strike="noStrike" kern="1200" cap="none" spc="0" normalizeH="0" baseline="-25000" noProof="0" dirty="0" err="1">
                <a:ln>
                  <a:noFill/>
                </a:ln>
                <a:solidFill>
                  <a:srgbClr val="FFFFFF"/>
                </a:solidFill>
                <a:effectLst/>
                <a:uLnTx/>
                <a:uFillTx/>
                <a:latin typeface="Arial" panose="020B0604020202020204"/>
                <a:ea typeface="+mn-ea"/>
                <a:cs typeface="+mn-cs"/>
              </a:rPr>
              <a:t>2</a:t>
            </a:r>
            <a:r>
              <a:rPr kumimoji="0" lang="en-US" sz="2000" b="0" i="0" u="none" strike="noStrike" kern="1200" cap="none" spc="0" normalizeH="0" baseline="0" noProof="0" dirty="0" err="1">
                <a:ln>
                  <a:noFill/>
                </a:ln>
                <a:solidFill>
                  <a:srgbClr val="FFFFFF"/>
                </a:solidFill>
                <a:effectLst/>
                <a:uLnTx/>
                <a:uFillTx/>
                <a:latin typeface="Arial" panose="020B0604020202020204"/>
                <a:ea typeface="+mn-ea"/>
                <a:cs typeface="+mn-cs"/>
              </a:rPr>
              <a:t>DS</a:t>
            </a:r>
            <a:r>
              <a:rPr kumimoji="0" lang="en-US" sz="2000" b="0" i="0" u="none" strike="noStrike" kern="1200" cap="none" spc="0" normalizeH="0" baseline="-25000" noProof="0" dirty="0" err="1">
                <a:ln>
                  <a:noFill/>
                </a:ln>
                <a:solidFill>
                  <a:srgbClr val="FFFFFF"/>
                </a:solidFill>
                <a:effectLst/>
                <a:uLnTx/>
                <a:uFillTx/>
                <a:latin typeface="Arial" panose="020B0604020202020204"/>
                <a:ea typeface="+mn-ea"/>
                <a:cs typeface="+mn-cs"/>
              </a:rPr>
              <a:t>2</a:t>
            </a:r>
            <a:r>
              <a:rPr kumimoji="0" lang="en-US" sz="2000" b="0" i="0" u="none" strike="noStrike" kern="1200" cap="none" spc="0" normalizeH="0" baseline="0" noProof="0" dirty="0" err="1">
                <a:ln>
                  <a:noFill/>
                </a:ln>
                <a:solidFill>
                  <a:srgbClr val="FFFFFF"/>
                </a:solidFill>
                <a:effectLst/>
                <a:uLnTx/>
                <a:uFillTx/>
                <a:latin typeface="Arial" panose="020B0604020202020204"/>
                <a:ea typeface="+mn-ea"/>
                <a:cs typeface="+mn-cs"/>
              </a:rPr>
              <a:t>-Vasc</a:t>
            </a: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4, HAS-BLED 1)</a:t>
            </a:r>
          </a:p>
          <a:p>
            <a:pPr marL="0" marR="0" lvl="0" indent="0" algn="ctr" defTabSz="121917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Rivaroxaban 20 mg</a:t>
            </a:r>
          </a:p>
        </p:txBody>
      </p:sp>
    </p:spTree>
    <p:extLst>
      <p:ext uri="{BB962C8B-B14F-4D97-AF65-F5344CB8AC3E}">
        <p14:creationId xmlns:p14="http://schemas.microsoft.com/office/powerpoint/2010/main" val="1255522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Case 1: Nonspecific Reversal Therapy</a:t>
            </a:r>
          </a:p>
        </p:txBody>
      </p:sp>
      <p:pic>
        <p:nvPicPr>
          <p:cNvPr id="20" name="Picture 2" descr="image001">
            <a:extLst>
              <a:ext uri="{FF2B5EF4-FFF2-40B4-BE49-F238E27FC236}">
                <a16:creationId xmlns:a16="http://schemas.microsoft.com/office/drawing/2014/main" id="{23116305-A80B-5AC5-4FD3-D5DE1484D56D}"/>
              </a:ext>
            </a:extLst>
          </p:cNvPr>
          <p:cNvPicPr>
            <a:picLocks noGrp="1" noChangeAspect="1" noChangeArrowheads="1"/>
          </p:cNvPicPr>
          <p:nvPr>
            <p:ph sz="half" idx="1"/>
          </p:nvPr>
        </p:nvPicPr>
        <p:blipFill rotWithShape="1">
          <a:blip r:embed="rId2" cstate="screen">
            <a:extLst>
              <a:ext uri="{28A0092B-C50C-407E-A947-70E740481C1C}">
                <a14:useLocalDpi xmlns:a14="http://schemas.microsoft.com/office/drawing/2010/main"/>
              </a:ext>
            </a:extLst>
          </a:blip>
          <a:srcRect l="29685" t="10884" r="27907" b="13289"/>
          <a:stretch/>
        </p:blipFill>
        <p:spPr>
          <a:xfrm>
            <a:off x="715425" y="1690822"/>
            <a:ext cx="2748297" cy="3476356"/>
          </a:xfrm>
        </p:spPr>
      </p:pic>
      <p:sp>
        <p:nvSpPr>
          <p:cNvPr id="5" name="Fußzeilenplatzhalter 4"/>
          <p:cNvSpPr>
            <a:spLocks noGrp="1"/>
          </p:cNvSpPr>
          <p:nvPr>
            <p:ph type="ftr" sz="quarter" idx="3"/>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CT, computer tomography; IVH, intraventricular hemorrhage; PCC, prothrombin complex concentrate; TICH-NOAC, treatment of intracerebral hemorrhage in patients on non-vitamin K oral anticoagulants with tranexamic acid.</a:t>
            </a:r>
          </a:p>
        </p:txBody>
      </p:sp>
      <p:sp>
        <p:nvSpPr>
          <p:cNvPr id="10" name="Rechteck 9"/>
          <p:cNvSpPr/>
          <p:nvPr/>
        </p:nvSpPr>
        <p:spPr>
          <a:xfrm>
            <a:off x="715425" y="5251294"/>
            <a:ext cx="2748297" cy="67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Baseline CT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ICH volume: 1 ml</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No IVH</a:t>
            </a:r>
          </a:p>
        </p:txBody>
      </p:sp>
      <p:sp>
        <p:nvSpPr>
          <p:cNvPr id="2" name="Pfeil nach rechts 8">
            <a:extLst>
              <a:ext uri="{FF2B5EF4-FFF2-40B4-BE49-F238E27FC236}">
                <a16:creationId xmlns:a16="http://schemas.microsoft.com/office/drawing/2014/main" id="{483CBCA0-AFF5-02D9-6F58-3CB181AEC79B}"/>
              </a:ext>
            </a:extLst>
          </p:cNvPr>
          <p:cNvSpPr/>
          <p:nvPr/>
        </p:nvSpPr>
        <p:spPr>
          <a:xfrm>
            <a:off x="3617263" y="3068934"/>
            <a:ext cx="1682365" cy="334509"/>
          </a:xfrm>
          <a:prstGeom prst="rightArrow">
            <a:avLst>
              <a:gd name="adj1" fmla="val 41901"/>
              <a:gd name="adj2" fmla="val 88471"/>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Abgerundetes Rechteck 10">
            <a:extLst>
              <a:ext uri="{FF2B5EF4-FFF2-40B4-BE49-F238E27FC236}">
                <a16:creationId xmlns:a16="http://schemas.microsoft.com/office/drawing/2014/main" id="{E22CAA40-C4FC-638D-17D6-C3305ADA610C}"/>
              </a:ext>
            </a:extLst>
          </p:cNvPr>
          <p:cNvSpPr/>
          <p:nvPr/>
        </p:nvSpPr>
        <p:spPr>
          <a:xfrm>
            <a:off x="3748261" y="3618313"/>
            <a:ext cx="1420370" cy="719678"/>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Arial" panose="020B0604020202020204"/>
                <a:ea typeface="+mn-ea"/>
                <a:cs typeface="+mn-cs"/>
              </a:rPr>
              <a:t>1000 IU of 4-factor PCC</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Arial" panose="020B0604020202020204"/>
                <a:ea typeface="+mn-ea"/>
                <a:cs typeface="+mn-cs"/>
              </a:rPr>
              <a:t>(~25 IU/kg)</a:t>
            </a:r>
          </a:p>
        </p:txBody>
      </p:sp>
      <p:sp>
        <p:nvSpPr>
          <p:cNvPr id="6" name="Abgerundetes Rechteck 14">
            <a:extLst>
              <a:ext uri="{FF2B5EF4-FFF2-40B4-BE49-F238E27FC236}">
                <a16:creationId xmlns:a16="http://schemas.microsoft.com/office/drawing/2014/main" id="{83C2FBFB-594A-E1B3-CA8A-512AD4017EF8}"/>
              </a:ext>
            </a:extLst>
          </p:cNvPr>
          <p:cNvSpPr/>
          <p:nvPr/>
        </p:nvSpPr>
        <p:spPr>
          <a:xfrm>
            <a:off x="3745865" y="4447500"/>
            <a:ext cx="1420370" cy="719678"/>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Arial" panose="020B0604020202020204"/>
                <a:ea typeface="+mn-ea"/>
                <a:cs typeface="+mn-cs"/>
              </a:rPr>
              <a:t>Enrolled in TICH-NOAC</a:t>
            </a:r>
          </a:p>
        </p:txBody>
      </p:sp>
      <p:grpSp>
        <p:nvGrpSpPr>
          <p:cNvPr id="7" name="Group 6">
            <a:extLst>
              <a:ext uri="{FF2B5EF4-FFF2-40B4-BE49-F238E27FC236}">
                <a16:creationId xmlns:a16="http://schemas.microsoft.com/office/drawing/2014/main" id="{03117D36-A5BD-A1CB-CD78-F44BB3000B78}"/>
              </a:ext>
            </a:extLst>
          </p:cNvPr>
          <p:cNvGrpSpPr/>
          <p:nvPr/>
        </p:nvGrpSpPr>
        <p:grpSpPr>
          <a:xfrm>
            <a:off x="5428328" y="1696447"/>
            <a:ext cx="2801508" cy="4226695"/>
            <a:chOff x="5428328" y="1696447"/>
            <a:chExt cx="2801508" cy="4226695"/>
          </a:xfrm>
        </p:grpSpPr>
        <p:pic>
          <p:nvPicPr>
            <p:cNvPr id="8" name="Picture 3" descr="image003">
              <a:extLst>
                <a:ext uri="{FF2B5EF4-FFF2-40B4-BE49-F238E27FC236}">
                  <a16:creationId xmlns:a16="http://schemas.microsoft.com/office/drawing/2014/main" id="{C7FCE3BA-B391-2A49-C7E2-40BCB493DD4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9427" t="16997" r="26726" b="6186"/>
            <a:stretch/>
          </p:blipFill>
          <p:spPr>
            <a:xfrm>
              <a:off x="5428328" y="1696447"/>
              <a:ext cx="2801214" cy="3470732"/>
            </a:xfrm>
            <a:prstGeom prst="rect">
              <a:avLst/>
            </a:prstGeom>
          </p:spPr>
        </p:pic>
        <p:sp>
          <p:nvSpPr>
            <p:cNvPr id="9" name="Rechteck 15">
              <a:extLst>
                <a:ext uri="{FF2B5EF4-FFF2-40B4-BE49-F238E27FC236}">
                  <a16:creationId xmlns:a16="http://schemas.microsoft.com/office/drawing/2014/main" id="{7677D5C1-930F-BF1A-EE98-203C1D5980E3}"/>
                </a:ext>
              </a:extLst>
            </p:cNvPr>
            <p:cNvSpPr/>
            <p:nvPr/>
          </p:nvSpPr>
          <p:spPr>
            <a:xfrm>
              <a:off x="5428622" y="5251294"/>
              <a:ext cx="2801214" cy="67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CT after 12 hours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ICH volume: 36.8 ml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IVH volume 12.5 ml </a:t>
              </a:r>
            </a:p>
          </p:txBody>
        </p:sp>
      </p:grpSp>
      <p:grpSp>
        <p:nvGrpSpPr>
          <p:cNvPr id="11" name="Group 10">
            <a:extLst>
              <a:ext uri="{FF2B5EF4-FFF2-40B4-BE49-F238E27FC236}">
                <a16:creationId xmlns:a16="http://schemas.microsoft.com/office/drawing/2014/main" id="{29067123-B108-4465-7385-95D74B842944}"/>
              </a:ext>
            </a:extLst>
          </p:cNvPr>
          <p:cNvGrpSpPr/>
          <p:nvPr/>
        </p:nvGrpSpPr>
        <p:grpSpPr>
          <a:xfrm>
            <a:off x="8360638" y="1692403"/>
            <a:ext cx="2732812" cy="4227485"/>
            <a:chOff x="8360638" y="1692403"/>
            <a:chExt cx="2732812" cy="4227485"/>
          </a:xfrm>
        </p:grpSpPr>
        <p:pic>
          <p:nvPicPr>
            <p:cNvPr id="12" name="Picture 4" descr="image004">
              <a:extLst>
                <a:ext uri="{FF2B5EF4-FFF2-40B4-BE49-F238E27FC236}">
                  <a16:creationId xmlns:a16="http://schemas.microsoft.com/office/drawing/2014/main" id="{51B9199A-DEF0-D041-0897-76CA92670FE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0267" t="9200" r="27371" b="6894"/>
            <a:stretch/>
          </p:blipFill>
          <p:spPr bwMode="auto">
            <a:xfrm>
              <a:off x="8360638" y="1692403"/>
              <a:ext cx="2730910" cy="347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6">
              <a:extLst>
                <a:ext uri="{FF2B5EF4-FFF2-40B4-BE49-F238E27FC236}">
                  <a16:creationId xmlns:a16="http://schemas.microsoft.com/office/drawing/2014/main" id="{DFE72EDA-5188-B0D4-B3DF-4A7F6B967B8F}"/>
                </a:ext>
              </a:extLst>
            </p:cNvPr>
            <p:cNvSpPr/>
            <p:nvPr/>
          </p:nvSpPr>
          <p:spPr>
            <a:xfrm>
              <a:off x="8360638" y="5248040"/>
              <a:ext cx="2732812" cy="67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CT after 24 hours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ICH volume: 75.3 ml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IVH volume 15.1 ml</a:t>
              </a:r>
            </a:p>
          </p:txBody>
        </p:sp>
      </p:grpSp>
    </p:spTree>
    <p:extLst>
      <p:ext uri="{BB962C8B-B14F-4D97-AF65-F5344CB8AC3E}">
        <p14:creationId xmlns:p14="http://schemas.microsoft.com/office/powerpoint/2010/main" val="21236556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87CC4A9-2A17-41CA-C603-30F0D3E88027}"/>
              </a:ext>
            </a:extLst>
          </p:cNvPr>
          <p:cNvGrpSpPr/>
          <p:nvPr/>
        </p:nvGrpSpPr>
        <p:grpSpPr>
          <a:xfrm>
            <a:off x="5428328" y="1696447"/>
            <a:ext cx="2801508" cy="4226695"/>
            <a:chOff x="5428328" y="1696447"/>
            <a:chExt cx="2801508" cy="4226695"/>
          </a:xfrm>
        </p:grpSpPr>
        <p:pic>
          <p:nvPicPr>
            <p:cNvPr id="6" name="Picture 3" descr="image003">
              <a:extLst>
                <a:ext uri="{FF2B5EF4-FFF2-40B4-BE49-F238E27FC236}">
                  <a16:creationId xmlns:a16="http://schemas.microsoft.com/office/drawing/2014/main" id="{3A2FDDEF-EA04-4A85-579D-A6BDE1C5FF0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9427" t="16997" r="26726" b="6186"/>
            <a:stretch/>
          </p:blipFill>
          <p:spPr>
            <a:xfrm>
              <a:off x="5428328" y="1696447"/>
              <a:ext cx="2801214" cy="3470732"/>
            </a:xfrm>
            <a:prstGeom prst="rect">
              <a:avLst/>
            </a:prstGeom>
          </p:spPr>
        </p:pic>
        <p:sp>
          <p:nvSpPr>
            <p:cNvPr id="7" name="Rechteck 15">
              <a:extLst>
                <a:ext uri="{FF2B5EF4-FFF2-40B4-BE49-F238E27FC236}">
                  <a16:creationId xmlns:a16="http://schemas.microsoft.com/office/drawing/2014/main" id="{DE5BE15B-29FD-5536-6618-EF046685FA1A}"/>
                </a:ext>
              </a:extLst>
            </p:cNvPr>
            <p:cNvSpPr/>
            <p:nvPr/>
          </p:nvSpPr>
          <p:spPr>
            <a:xfrm>
              <a:off x="5428622" y="5251294"/>
              <a:ext cx="2801214" cy="67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CT after 12 hours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ICH volume: 36.8 ml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IVH volume 12.5 ml </a:t>
              </a:r>
            </a:p>
          </p:txBody>
        </p:sp>
      </p:grpSp>
      <p:grpSp>
        <p:nvGrpSpPr>
          <p:cNvPr id="18" name="Group 17">
            <a:extLst>
              <a:ext uri="{FF2B5EF4-FFF2-40B4-BE49-F238E27FC236}">
                <a16:creationId xmlns:a16="http://schemas.microsoft.com/office/drawing/2014/main" id="{8A97D0D5-707B-8476-632A-7912298A411E}"/>
              </a:ext>
            </a:extLst>
          </p:cNvPr>
          <p:cNvGrpSpPr/>
          <p:nvPr/>
        </p:nvGrpSpPr>
        <p:grpSpPr>
          <a:xfrm>
            <a:off x="8360638" y="1692403"/>
            <a:ext cx="2732812" cy="4227485"/>
            <a:chOff x="8360638" y="1692403"/>
            <a:chExt cx="2732812" cy="4227485"/>
          </a:xfrm>
        </p:grpSpPr>
        <p:pic>
          <p:nvPicPr>
            <p:cNvPr id="13" name="Picture 4" descr="image004">
              <a:extLst>
                <a:ext uri="{FF2B5EF4-FFF2-40B4-BE49-F238E27FC236}">
                  <a16:creationId xmlns:a16="http://schemas.microsoft.com/office/drawing/2014/main" id="{A7A3BD39-3C0F-D2DD-8432-0DECC6EF733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0267" t="9200" r="27371" b="6894"/>
            <a:stretch/>
          </p:blipFill>
          <p:spPr bwMode="auto">
            <a:xfrm>
              <a:off x="8360638" y="1692403"/>
              <a:ext cx="2730910" cy="347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6">
              <a:extLst>
                <a:ext uri="{FF2B5EF4-FFF2-40B4-BE49-F238E27FC236}">
                  <a16:creationId xmlns:a16="http://schemas.microsoft.com/office/drawing/2014/main" id="{3A17C010-BCF7-38AF-4C3D-E12BBBE6C178}"/>
                </a:ext>
              </a:extLst>
            </p:cNvPr>
            <p:cNvSpPr/>
            <p:nvPr/>
          </p:nvSpPr>
          <p:spPr>
            <a:xfrm>
              <a:off x="8360638" y="5248040"/>
              <a:ext cx="2732812" cy="67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CT after 24 hours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ICH volume: 75.3 ml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IVH volume 15.1 ml</a:t>
              </a:r>
            </a:p>
          </p:txBody>
        </p:sp>
      </p:grpSp>
      <p:sp>
        <p:nvSpPr>
          <p:cNvPr id="3" name="Titel 2"/>
          <p:cNvSpPr>
            <a:spLocks noGrp="1"/>
          </p:cNvSpPr>
          <p:nvPr>
            <p:ph type="title"/>
          </p:nvPr>
        </p:nvSpPr>
        <p:spPr/>
        <p:txBody>
          <a:bodyPr/>
          <a:lstStyle/>
          <a:p>
            <a:r>
              <a:rPr lang="en-US" dirty="0"/>
              <a:t>Case 1: Nonspecific Reversal Therapy</a:t>
            </a:r>
          </a:p>
        </p:txBody>
      </p:sp>
      <p:pic>
        <p:nvPicPr>
          <p:cNvPr id="20" name="Picture 2" descr="image001">
            <a:extLst>
              <a:ext uri="{FF2B5EF4-FFF2-40B4-BE49-F238E27FC236}">
                <a16:creationId xmlns:a16="http://schemas.microsoft.com/office/drawing/2014/main" id="{23116305-A80B-5AC5-4FD3-D5DE1484D56D}"/>
              </a:ext>
            </a:extLst>
          </p:cNvPr>
          <p:cNvPicPr>
            <a:picLocks noGrp="1" noChangeAspect="1" noChangeArrowheads="1"/>
          </p:cNvPicPr>
          <p:nvPr>
            <p:ph sz="half" idx="1"/>
          </p:nvPr>
        </p:nvPicPr>
        <p:blipFill rotWithShape="1">
          <a:blip r:embed="rId4" cstate="screen">
            <a:extLst>
              <a:ext uri="{28A0092B-C50C-407E-A947-70E740481C1C}">
                <a14:useLocalDpi xmlns:a14="http://schemas.microsoft.com/office/drawing/2010/main"/>
              </a:ext>
            </a:extLst>
          </a:blip>
          <a:srcRect l="29685" t="10884" r="27907" b="13289"/>
          <a:stretch/>
        </p:blipFill>
        <p:spPr>
          <a:xfrm>
            <a:off x="715425" y="1690822"/>
            <a:ext cx="2748297" cy="3476356"/>
          </a:xfrm>
        </p:spPr>
      </p:pic>
      <p:sp>
        <p:nvSpPr>
          <p:cNvPr id="5" name="Fußzeilenplatzhalter 4"/>
          <p:cNvSpPr>
            <a:spLocks noGrp="1"/>
          </p:cNvSpPr>
          <p:nvPr>
            <p:ph type="ftr" sz="quarter" idx="3"/>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CT, computer tomography; IVH, intraventricular hemorrhage; PCC, prothrombin complex concentrate; TICH-NOAC, treatment of intracerebral hemorrhage in patients on non-vitamin K oral anticoagulants with tranexamic acid.</a:t>
            </a:r>
          </a:p>
        </p:txBody>
      </p:sp>
      <p:sp>
        <p:nvSpPr>
          <p:cNvPr id="10" name="Rechteck 9"/>
          <p:cNvSpPr/>
          <p:nvPr/>
        </p:nvSpPr>
        <p:spPr>
          <a:xfrm>
            <a:off x="715425" y="5251294"/>
            <a:ext cx="2748297" cy="67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Baseline CT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ICH volume: 1 ml</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rPr>
              <a:t>No IVH</a:t>
            </a:r>
          </a:p>
        </p:txBody>
      </p:sp>
      <p:sp>
        <p:nvSpPr>
          <p:cNvPr id="9" name="Pfeil nach rechts 8"/>
          <p:cNvSpPr/>
          <p:nvPr/>
        </p:nvSpPr>
        <p:spPr>
          <a:xfrm>
            <a:off x="3617263" y="3068934"/>
            <a:ext cx="1682365" cy="334509"/>
          </a:xfrm>
          <a:prstGeom prst="rightArrow">
            <a:avLst>
              <a:gd name="adj1" fmla="val 41901"/>
              <a:gd name="adj2" fmla="val 88471"/>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Abgerundetes Rechteck 10"/>
          <p:cNvSpPr/>
          <p:nvPr/>
        </p:nvSpPr>
        <p:spPr>
          <a:xfrm>
            <a:off x="3748261" y="3618313"/>
            <a:ext cx="1420370" cy="719678"/>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Arial" panose="020B0604020202020204"/>
                <a:ea typeface="+mn-ea"/>
                <a:cs typeface="+mn-cs"/>
              </a:rPr>
              <a:t>1000 IU of 4-factor PCC</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Arial" panose="020B0604020202020204"/>
                <a:ea typeface="+mn-ea"/>
                <a:cs typeface="+mn-cs"/>
              </a:rPr>
              <a:t>(~25 IU/kg)</a:t>
            </a:r>
          </a:p>
        </p:txBody>
      </p:sp>
      <p:sp>
        <p:nvSpPr>
          <p:cNvPr id="15" name="Abgerundetes Rechteck 14"/>
          <p:cNvSpPr/>
          <p:nvPr/>
        </p:nvSpPr>
        <p:spPr>
          <a:xfrm>
            <a:off x="3745865" y="4447500"/>
            <a:ext cx="1420370" cy="719678"/>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Arial" panose="020B0604020202020204"/>
                <a:ea typeface="+mn-ea"/>
                <a:cs typeface="+mn-cs"/>
              </a:rPr>
              <a:t>Enrolled in TICH-NOAC</a:t>
            </a:r>
          </a:p>
        </p:txBody>
      </p:sp>
      <p:sp>
        <p:nvSpPr>
          <p:cNvPr id="12" name="Abgerundetes Rechteck 11"/>
          <p:cNvSpPr/>
          <p:nvPr/>
        </p:nvSpPr>
        <p:spPr>
          <a:xfrm>
            <a:off x="6096000" y="2623261"/>
            <a:ext cx="4392641" cy="1676951"/>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Day 2: GCS 6</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Day 7: dead</a:t>
            </a:r>
          </a:p>
        </p:txBody>
      </p:sp>
    </p:spTree>
    <p:extLst>
      <p:ext uri="{BB962C8B-B14F-4D97-AF65-F5344CB8AC3E}">
        <p14:creationId xmlns:p14="http://schemas.microsoft.com/office/powerpoint/2010/main" val="17975900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Case 2: Specific Reversal Therapy</a:t>
            </a:r>
          </a:p>
        </p:txBody>
      </p:sp>
      <p:sp>
        <p:nvSpPr>
          <p:cNvPr id="11" name="Abgerundetes Rechteck 20">
            <a:extLst>
              <a:ext uri="{FF2B5EF4-FFF2-40B4-BE49-F238E27FC236}">
                <a16:creationId xmlns:a16="http://schemas.microsoft.com/office/drawing/2014/main" id="{7F105546-C4E9-9A6A-AE48-E7B4EF58540A}"/>
              </a:ext>
            </a:extLst>
          </p:cNvPr>
          <p:cNvSpPr>
            <a:spLocks noGrp="1"/>
          </p:cNvSpPr>
          <p:nvPr>
            <p:ph sz="half" idx="1"/>
          </p:nvPr>
        </p:nvSpPr>
        <p:spPr>
          <a:xfrm>
            <a:off x="878732" y="3067385"/>
            <a:ext cx="5064867" cy="242493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normAutofit/>
          </a:bodyPr>
          <a:lstStyle/>
          <a:p>
            <a:pPr marL="0" indent="0" algn="ctr">
              <a:buNone/>
            </a:pPr>
            <a:r>
              <a:rPr lang="en-US" sz="2000" b="1" u="sng" dirty="0"/>
              <a:t>Clinical presentation on admission </a:t>
            </a:r>
          </a:p>
          <a:p>
            <a:pPr marL="0" indent="0" algn="ctr">
              <a:buNone/>
            </a:pPr>
            <a:r>
              <a:rPr lang="en-US" sz="2000" dirty="0"/>
              <a:t>NIHSS: 20 </a:t>
            </a:r>
            <a:br>
              <a:rPr lang="en-US" sz="2000" dirty="0"/>
            </a:br>
            <a:r>
              <a:rPr lang="en-US" sz="2000" dirty="0"/>
              <a:t>First blood pressure: 165/85 mmHg</a:t>
            </a:r>
            <a:br>
              <a:rPr lang="en-US" sz="2000" dirty="0"/>
            </a:br>
            <a:r>
              <a:rPr lang="en-US" sz="2000" dirty="0"/>
              <a:t>GFR: 66 ml/min</a:t>
            </a:r>
          </a:p>
        </p:txBody>
      </p:sp>
      <p:sp>
        <p:nvSpPr>
          <p:cNvPr id="12" name="Abgerundetes Rechteck 21">
            <a:extLst>
              <a:ext uri="{FF2B5EF4-FFF2-40B4-BE49-F238E27FC236}">
                <a16:creationId xmlns:a16="http://schemas.microsoft.com/office/drawing/2014/main" id="{1A03608E-11AB-8B10-9D6F-3F33929067D5}"/>
              </a:ext>
            </a:extLst>
          </p:cNvPr>
          <p:cNvSpPr>
            <a:spLocks noGrp="1"/>
          </p:cNvSpPr>
          <p:nvPr>
            <p:ph sz="half" idx="2"/>
          </p:nvPr>
        </p:nvSpPr>
        <p:spPr>
          <a:xfrm>
            <a:off x="6096000" y="3067385"/>
            <a:ext cx="5181600" cy="2424933"/>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en-US" sz="2000" dirty="0"/>
              <a:t>Time from last intake to ICH onset:</a:t>
            </a:r>
            <a:br>
              <a:rPr lang="en-US" sz="2000" dirty="0"/>
            </a:br>
            <a:r>
              <a:rPr lang="en-US" sz="2000" b="1" dirty="0"/>
              <a:t>3 hours</a:t>
            </a:r>
          </a:p>
          <a:p>
            <a:pPr marL="0" indent="0" algn="ctr">
              <a:buNone/>
            </a:pPr>
            <a:r>
              <a:rPr lang="en-US" sz="2000" dirty="0"/>
              <a:t>Time from ICH onset to admission: </a:t>
            </a:r>
            <a:br>
              <a:rPr lang="en-US" sz="2000" dirty="0"/>
            </a:br>
            <a:r>
              <a:rPr lang="en-US" sz="2000" b="1" dirty="0"/>
              <a:t>90 minutes</a:t>
            </a:r>
          </a:p>
          <a:p>
            <a:pPr marL="0" indent="0" algn="ctr">
              <a:buNone/>
            </a:pPr>
            <a:r>
              <a:rPr lang="en-US" sz="2000" dirty="0"/>
              <a:t>Calibrated anti-</a:t>
            </a:r>
            <a:r>
              <a:rPr lang="en-US" sz="2000" dirty="0" err="1"/>
              <a:t>Xa</a:t>
            </a:r>
            <a:r>
              <a:rPr lang="en-US" sz="2000" dirty="0"/>
              <a:t> activity: </a:t>
            </a:r>
            <a:br>
              <a:rPr lang="en-US" sz="2000" dirty="0"/>
            </a:br>
            <a:r>
              <a:rPr lang="en-US" sz="2000" b="1" dirty="0"/>
              <a:t>114 ng/ml</a:t>
            </a:r>
          </a:p>
        </p:txBody>
      </p:sp>
      <p:sp>
        <p:nvSpPr>
          <p:cNvPr id="20" name="Abgerundetes Rechteck 19"/>
          <p:cNvSpPr/>
          <p:nvPr/>
        </p:nvSpPr>
        <p:spPr>
          <a:xfrm>
            <a:off x="878733" y="1365682"/>
            <a:ext cx="10398867" cy="158325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90-year-old female patient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History of hypertension and atrial fibrillation</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History of hypertension and atrial fibrillation (</a:t>
            </a:r>
            <a:r>
              <a:rPr kumimoji="0" lang="en-US" sz="2000" b="1" i="0" u="none" strike="noStrike" kern="1200" cap="none" spc="0" normalizeH="0" baseline="0" noProof="0" dirty="0" err="1">
                <a:ln>
                  <a:noFill/>
                </a:ln>
                <a:solidFill>
                  <a:srgbClr val="FFFFFF"/>
                </a:solidFill>
                <a:effectLst/>
                <a:uLnTx/>
                <a:uFillTx/>
                <a:latin typeface="Arial" panose="020B0604020202020204"/>
                <a:ea typeface="+mn-ea"/>
                <a:cs typeface="+mn-cs"/>
              </a:rPr>
              <a:t>CHA</a:t>
            </a:r>
            <a:r>
              <a:rPr kumimoji="0" lang="en-US" sz="2000" b="1" i="0" u="none" strike="noStrike" kern="1200" cap="none" spc="0" normalizeH="0" baseline="-25000" noProof="0" dirty="0" err="1">
                <a:ln>
                  <a:noFill/>
                </a:ln>
                <a:solidFill>
                  <a:srgbClr val="FFFFFF"/>
                </a:solidFill>
                <a:effectLst/>
                <a:uLnTx/>
                <a:uFillTx/>
                <a:latin typeface="Arial" panose="020B0604020202020204"/>
                <a:ea typeface="+mn-ea"/>
                <a:cs typeface="+mn-cs"/>
              </a:rPr>
              <a:t>2</a:t>
            </a:r>
            <a:r>
              <a:rPr kumimoji="0" lang="en-US" sz="2000" b="1" i="0" u="none" strike="noStrike" kern="1200" cap="none" spc="0" normalizeH="0" baseline="0" noProof="0" dirty="0" err="1">
                <a:ln>
                  <a:noFill/>
                </a:ln>
                <a:solidFill>
                  <a:srgbClr val="FFFFFF"/>
                </a:solidFill>
                <a:effectLst/>
                <a:uLnTx/>
                <a:uFillTx/>
                <a:latin typeface="Arial" panose="020B0604020202020204"/>
                <a:ea typeface="+mn-ea"/>
                <a:cs typeface="+mn-cs"/>
              </a:rPr>
              <a:t>DS</a:t>
            </a:r>
            <a:r>
              <a:rPr kumimoji="0" lang="en-US" sz="2000" b="1" i="0" u="none" strike="noStrike" kern="1200" cap="none" spc="0" normalizeH="0" baseline="-25000" noProof="0" dirty="0" err="1">
                <a:ln>
                  <a:noFill/>
                </a:ln>
                <a:solidFill>
                  <a:srgbClr val="FFFFFF"/>
                </a:solidFill>
                <a:effectLst/>
                <a:uLnTx/>
                <a:uFillTx/>
                <a:latin typeface="Arial" panose="020B0604020202020204"/>
                <a:ea typeface="+mn-ea"/>
                <a:cs typeface="+mn-cs"/>
              </a:rPr>
              <a:t>2</a:t>
            </a:r>
            <a:r>
              <a:rPr kumimoji="0" lang="en-US" sz="2000" b="1" i="0" u="none" strike="noStrike" kern="1200" cap="none" spc="0" normalizeH="0" baseline="0" noProof="0" dirty="0" err="1">
                <a:ln>
                  <a:noFill/>
                </a:ln>
                <a:solidFill>
                  <a:srgbClr val="FFFFFF"/>
                </a:solidFill>
                <a:effectLst/>
                <a:uLnTx/>
                <a:uFillTx/>
                <a:latin typeface="Arial" panose="020B0604020202020204"/>
                <a:ea typeface="+mn-ea"/>
                <a:cs typeface="+mn-cs"/>
              </a:rPr>
              <a:t>-Vasc</a:t>
            </a: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 4, HAS-BLED 2)</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Apixaban </a:t>
            </a:r>
            <a:r>
              <a:rPr kumimoji="0" lang="en-US" sz="2000" b="1" i="0" u="none" strike="noStrike" kern="1200" cap="none" spc="0" normalizeH="0" baseline="0" noProof="0" dirty="0" err="1">
                <a:ln>
                  <a:noFill/>
                </a:ln>
                <a:solidFill>
                  <a:srgbClr val="FFFFFF"/>
                </a:solidFill>
                <a:effectLst/>
                <a:uLnTx/>
                <a:uFillTx/>
                <a:latin typeface="Arial" panose="020B0604020202020204"/>
                <a:ea typeface="+mn-ea"/>
                <a:cs typeface="+mn-cs"/>
              </a:rPr>
              <a:t>2x5mg</a:t>
            </a: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020795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Case 2: Specific Reversal Therapy</a:t>
            </a:r>
          </a:p>
        </p:txBody>
      </p:sp>
      <p:pic>
        <p:nvPicPr>
          <p:cNvPr id="11" name="Picture 2" descr="cid:image002.png@01D824D6.F599FAA0">
            <a:extLst>
              <a:ext uri="{FF2B5EF4-FFF2-40B4-BE49-F238E27FC236}">
                <a16:creationId xmlns:a16="http://schemas.microsoft.com/office/drawing/2014/main" id="{1C3EDA9A-D7CE-020F-6289-71D2A9AE2131}"/>
              </a:ext>
            </a:extLst>
          </p:cNvPr>
          <p:cNvPicPr>
            <a:picLocks noGrp="1" noChangeAspect="1" noChangeArrowheads="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1501224" y="1497013"/>
            <a:ext cx="3125664" cy="3670165"/>
          </a:xfrm>
        </p:spPr>
      </p:pic>
      <p:sp>
        <p:nvSpPr>
          <p:cNvPr id="5" name="Fußzeilenplatzhalter 4"/>
          <p:cNvSpPr>
            <a:spLocks noGrp="1"/>
          </p:cNvSpPr>
          <p:nvPr>
            <p:ph type="ftr" sz="quarter" idx="3"/>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MRI, magnetic resonance imaging; </a:t>
            </a:r>
            <a:r>
              <a:rPr kumimoji="0" lang="en-US" sz="1200" b="0" i="0"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mRS</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modified Rankin Scale.</a:t>
            </a:r>
          </a:p>
        </p:txBody>
      </p:sp>
      <p:sp>
        <p:nvSpPr>
          <p:cNvPr id="8" name="Rechteck 7"/>
          <p:cNvSpPr/>
          <p:nvPr/>
        </p:nvSpPr>
        <p:spPr>
          <a:xfrm>
            <a:off x="1501224" y="5239051"/>
            <a:ext cx="3125663" cy="649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MRI on admission</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ICH volume: 20 ml</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IVH volume: 5 ml</a:t>
            </a:r>
          </a:p>
        </p:txBody>
      </p:sp>
      <p:grpSp>
        <p:nvGrpSpPr>
          <p:cNvPr id="2" name="Group 1">
            <a:extLst>
              <a:ext uri="{FF2B5EF4-FFF2-40B4-BE49-F238E27FC236}">
                <a16:creationId xmlns:a16="http://schemas.microsoft.com/office/drawing/2014/main" id="{6D726FF1-6720-C06C-EF70-EF228F47C22D}"/>
              </a:ext>
            </a:extLst>
          </p:cNvPr>
          <p:cNvGrpSpPr/>
          <p:nvPr/>
        </p:nvGrpSpPr>
        <p:grpSpPr>
          <a:xfrm>
            <a:off x="4793126" y="3261744"/>
            <a:ext cx="1682365" cy="1431945"/>
            <a:chOff x="4793126" y="3261744"/>
            <a:chExt cx="1682365" cy="1431945"/>
          </a:xfrm>
        </p:grpSpPr>
        <p:sp>
          <p:nvSpPr>
            <p:cNvPr id="20" name="Pfeil nach rechts 19"/>
            <p:cNvSpPr/>
            <p:nvPr/>
          </p:nvSpPr>
          <p:spPr>
            <a:xfrm>
              <a:off x="4793126" y="3261744"/>
              <a:ext cx="1650541" cy="334509"/>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Abgerundetes Rechteck 20"/>
            <p:cNvSpPr/>
            <p:nvPr/>
          </p:nvSpPr>
          <p:spPr>
            <a:xfrm>
              <a:off x="4793126" y="3841261"/>
              <a:ext cx="1682365" cy="852428"/>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Arial" panose="020B0604020202020204"/>
                  <a:ea typeface="+mn-ea"/>
                  <a:cs typeface="+mn-cs"/>
                </a:rPr>
                <a:t>Low-dose andexanet alfa</a:t>
              </a:r>
            </a:p>
          </p:txBody>
        </p:sp>
      </p:grpSp>
      <p:grpSp>
        <p:nvGrpSpPr>
          <p:cNvPr id="13" name="Group 12">
            <a:extLst>
              <a:ext uri="{FF2B5EF4-FFF2-40B4-BE49-F238E27FC236}">
                <a16:creationId xmlns:a16="http://schemas.microsoft.com/office/drawing/2014/main" id="{016B5F29-5280-2933-66D5-2F92104DDFAF}"/>
              </a:ext>
            </a:extLst>
          </p:cNvPr>
          <p:cNvGrpSpPr/>
          <p:nvPr/>
        </p:nvGrpSpPr>
        <p:grpSpPr>
          <a:xfrm>
            <a:off x="7527075" y="1497013"/>
            <a:ext cx="2803613" cy="4391316"/>
            <a:chOff x="7527075" y="1497013"/>
            <a:chExt cx="2803613" cy="4391316"/>
          </a:xfrm>
        </p:grpSpPr>
        <p:pic>
          <p:nvPicPr>
            <p:cNvPr id="7" name="Grafik 13">
              <a:extLst>
                <a:ext uri="{FF2B5EF4-FFF2-40B4-BE49-F238E27FC236}">
                  <a16:creationId xmlns:a16="http://schemas.microsoft.com/office/drawing/2014/main" id="{77881C57-775B-934D-5914-C781652A7A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7075" y="1497013"/>
              <a:ext cx="2803613" cy="3667678"/>
            </a:xfrm>
            <a:prstGeom prst="rect">
              <a:avLst/>
            </a:prstGeom>
          </p:spPr>
        </p:pic>
        <p:sp>
          <p:nvSpPr>
            <p:cNvPr id="10" name="Rechteck 8">
              <a:extLst>
                <a:ext uri="{FF2B5EF4-FFF2-40B4-BE49-F238E27FC236}">
                  <a16:creationId xmlns:a16="http://schemas.microsoft.com/office/drawing/2014/main" id="{7CF7B205-4DFF-D2D1-DA76-F533A00ECC94}"/>
                </a:ext>
              </a:extLst>
            </p:cNvPr>
            <p:cNvSpPr/>
            <p:nvPr/>
          </p:nvSpPr>
          <p:spPr>
            <a:xfrm>
              <a:off x="7527075" y="5239051"/>
              <a:ext cx="2803613" cy="649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CT at 24 hours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ICH-volume 20 ml</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IVH-volume 5 ml</a:t>
              </a:r>
            </a:p>
          </p:txBody>
        </p:sp>
      </p:grpSp>
      <p:sp>
        <p:nvSpPr>
          <p:cNvPr id="22" name="Abgerundetes Rechteck 21"/>
          <p:cNvSpPr/>
          <p:nvPr/>
        </p:nvSpPr>
        <p:spPr>
          <a:xfrm>
            <a:off x="6732560" y="2590524"/>
            <a:ext cx="4392641" cy="1676951"/>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rPr>
              <a:t>3 months: </a:t>
            </a:r>
            <a:r>
              <a:rPr kumimoji="0" lang="en-US" sz="3200" b="0" i="0" u="none" strike="noStrike" kern="1200" cap="none" spc="0" normalizeH="0" baseline="0" noProof="0" dirty="0" err="1">
                <a:ln>
                  <a:noFill/>
                </a:ln>
                <a:solidFill>
                  <a:srgbClr val="FFFFFF"/>
                </a:solidFill>
                <a:effectLst/>
                <a:uLnTx/>
                <a:uFillTx/>
                <a:latin typeface="Arial" panose="020B0604020202020204"/>
                <a:ea typeface="+mn-ea"/>
                <a:cs typeface="+mn-cs"/>
              </a:rPr>
              <a:t>mRS</a:t>
            </a:r>
            <a:r>
              <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rPr>
              <a:t> 3</a:t>
            </a:r>
          </a:p>
        </p:txBody>
      </p:sp>
    </p:spTree>
    <p:extLst>
      <p:ext uri="{BB962C8B-B14F-4D97-AF65-F5344CB8AC3E}">
        <p14:creationId xmlns:p14="http://schemas.microsoft.com/office/powerpoint/2010/main" val="256651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EMCREG-Emed-19-Gray">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MCREG-Emed-19-Gray">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www.w3.org/XML/1998/namespace"/>
    <ds:schemaRef ds:uri="http://purl.org/dc/elements/1.1/"/>
    <ds:schemaRef ds:uri="http://schemas.microsoft.com/office/infopath/2007/PartnerControls"/>
    <ds:schemaRef ds:uri="http://purl.org/dc/terms/"/>
    <ds:schemaRef ds:uri="http://schemas.microsoft.com/sharepoint/v3/field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29333</TotalTime>
  <Words>802</Words>
  <Application>Microsoft Macintosh PowerPoint</Application>
  <PresentationFormat>Widescreen</PresentationFormat>
  <Paragraphs>94</Paragraphs>
  <Slides>9</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Century Gothic</vt:lpstr>
      <vt:lpstr>Trebuchet MS</vt:lpstr>
      <vt:lpstr>EMCREG-Emed-19-Gray</vt:lpstr>
      <vt:lpstr>Office Theme</vt:lpstr>
      <vt:lpstr>1_EMCREG-Emed-19-Gray</vt:lpstr>
      <vt:lpstr>Management of a Patient With  Factor Xa-Associated ICH Using Specific Reversal Therapy</vt:lpstr>
      <vt:lpstr>PowerPoint Presentation</vt:lpstr>
      <vt:lpstr>Disclaimer</vt:lpstr>
      <vt:lpstr>Case 1: Nonspecific Reversal Therapy</vt:lpstr>
      <vt:lpstr>Case 1: Nonspecific Reversal Therapy</vt:lpstr>
      <vt:lpstr>Case 1: Nonspecific Reversal Therapy</vt:lpstr>
      <vt:lpstr>Case 2: Specific Reversal Therapy</vt:lpstr>
      <vt:lpstr>Case 2: Specific Reversal Therapy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a Patient With  Factor Xa-Associated ICH Using Specific Reversal Therapy</dc:title>
  <dc:subject/>
  <dc:creator>MedEd On The Go</dc:creator>
  <cp:keywords/>
  <dc:description/>
  <cp:lastModifiedBy>Moriah Diethorn</cp:lastModifiedBy>
  <cp:revision>335</cp:revision>
  <dcterms:created xsi:type="dcterms:W3CDTF">2010-04-12T23:12:02Z</dcterms:created>
  <dcterms:modified xsi:type="dcterms:W3CDTF">2023-06-20T19:35:59Z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