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28" r:id="rId4"/>
    <p:sldMasterId id="2147493540" r:id="rId5"/>
    <p:sldMasterId id="2147493552" r:id="rId6"/>
  </p:sldMasterIdLst>
  <p:notesMasterIdLst>
    <p:notesMasterId r:id="rId18"/>
  </p:notesMasterIdLst>
  <p:sldIdLst>
    <p:sldId id="415" r:id="rId7"/>
    <p:sldId id="265" r:id="rId8"/>
    <p:sldId id="256" r:id="rId9"/>
    <p:sldId id="433" r:id="rId10"/>
    <p:sldId id="432" r:id="rId11"/>
    <p:sldId id="426" r:id="rId12"/>
    <p:sldId id="425" r:id="rId13"/>
    <p:sldId id="427" r:id="rId14"/>
    <p:sldId id="428" r:id="rId15"/>
    <p:sldId id="429"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05320614-9BB5-045C-0E1E-BB00A484CEF0}" name="Shannon Williams" initials="SW" userId="53ff2644c4922ffe" providerId="Windows Live"/>
  <p188:author id="{04231C20-65D9-1B1D-0BE3-C208C6288E8A}" name="Karen Lebo" initials="KRL" userId="Karen Lebo"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62B"/>
    <a:srgbClr val="922932"/>
    <a:srgbClr val="04573B"/>
    <a:srgbClr val="00B9CE"/>
    <a:srgbClr val="FF009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1" autoAdjust="0"/>
    <p:restoredTop sz="90884" autoAdjust="0"/>
  </p:normalViewPr>
  <p:slideViewPr>
    <p:cSldViewPr snapToGrid="0" snapToObjects="1">
      <p:cViewPr>
        <p:scale>
          <a:sx n="100" d="100"/>
          <a:sy n="100" d="100"/>
        </p:scale>
        <p:origin x="416" y="416"/>
      </p:cViewPr>
      <p:guideLst>
        <p:guide orient="horz" pos="2160"/>
        <p:guide pos="384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BCF71-2AB8-42D2-B8FC-071A9FCFA078}" type="datetimeFigureOut">
              <a:rPr lang="en-US" smtClean="0"/>
              <a:t>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1419-07C2-4C88-A427-904D9F3DBC61}" type="slidenum">
              <a:rPr lang="en-US" smtClean="0"/>
              <a:t>‹#›</a:t>
            </a:fld>
            <a:endParaRPr lang="en-US"/>
          </a:p>
        </p:txBody>
      </p:sp>
    </p:spTree>
    <p:extLst>
      <p:ext uri="{BB962C8B-B14F-4D97-AF65-F5344CB8AC3E}">
        <p14:creationId xmlns:p14="http://schemas.microsoft.com/office/powerpoint/2010/main" val="46424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4</a:t>
            </a:fld>
            <a:endParaRPr lang="en-US"/>
          </a:p>
        </p:txBody>
      </p:sp>
    </p:spTree>
    <p:extLst>
      <p:ext uri="{BB962C8B-B14F-4D97-AF65-F5344CB8AC3E}">
        <p14:creationId xmlns:p14="http://schemas.microsoft.com/office/powerpoint/2010/main" val="69546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3.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6.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7.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7.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4.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grpSp>
        <p:nvGrpSpPr>
          <p:cNvPr id="12" name="Group 11">
            <a:extLst>
              <a:ext uri="{FF2B5EF4-FFF2-40B4-BE49-F238E27FC236}">
                <a16:creationId xmlns:a16="http://schemas.microsoft.com/office/drawing/2014/main" id="{A96D5DF2-9B1E-2E3A-B1F1-3833CD0A8A0B}"/>
              </a:ext>
            </a:extLst>
          </p:cNvPr>
          <p:cNvGrpSpPr/>
          <p:nvPr userDrawn="1"/>
        </p:nvGrpSpPr>
        <p:grpSpPr>
          <a:xfrm>
            <a:off x="0" y="0"/>
            <a:ext cx="12192000" cy="975360"/>
            <a:chOff x="0" y="0"/>
            <a:chExt cx="12192000" cy="975360"/>
          </a:xfrm>
        </p:grpSpPr>
        <p:pic>
          <p:nvPicPr>
            <p:cNvPr id="13" name="Picture 12" descr="A picture containing aquarium, marine biology, invertebrate, underwater&#10;&#10;Description automatically generated">
              <a:extLst>
                <a:ext uri="{FF2B5EF4-FFF2-40B4-BE49-F238E27FC236}">
                  <a16:creationId xmlns:a16="http://schemas.microsoft.com/office/drawing/2014/main" id="{D1A0D3C9-FBC8-8AB3-858B-A6983B99F37B}"/>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16" name="Rectangle 15">
              <a:extLst>
                <a:ext uri="{FF2B5EF4-FFF2-40B4-BE49-F238E27FC236}">
                  <a16:creationId xmlns:a16="http://schemas.microsoft.com/office/drawing/2014/main" id="{C2F83A6F-4948-A680-E947-8C4DC73CEB5A}"/>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53B2BF-F62E-0076-6D8A-4591E522473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387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606830"/>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30"/>
            <a:ext cx="6626224" cy="5254221"/>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72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2"/>
            <a:ext cx="6172200" cy="5403850"/>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1538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2513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1249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603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9953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12101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05120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859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2692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lgn="r">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4C979B8C-415E-C6A0-E6AA-5E9C430477AA}"/>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8ADE201-C643-F5E2-C055-3972B192BB91}"/>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A6B0B853-68B5-0AD4-9CA6-120DA79EC02E}"/>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CD53E-5880-0773-E589-885D0E146E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274439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630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9033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19524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grpSp>
        <p:nvGrpSpPr>
          <p:cNvPr id="12" name="Group 11">
            <a:extLst>
              <a:ext uri="{FF2B5EF4-FFF2-40B4-BE49-F238E27FC236}">
                <a16:creationId xmlns:a16="http://schemas.microsoft.com/office/drawing/2014/main" id="{A96D5DF2-9B1E-2E3A-B1F1-3833CD0A8A0B}"/>
              </a:ext>
            </a:extLst>
          </p:cNvPr>
          <p:cNvGrpSpPr/>
          <p:nvPr userDrawn="1"/>
        </p:nvGrpSpPr>
        <p:grpSpPr>
          <a:xfrm>
            <a:off x="0" y="0"/>
            <a:ext cx="12192000" cy="975360"/>
            <a:chOff x="0" y="0"/>
            <a:chExt cx="12192000" cy="975360"/>
          </a:xfrm>
        </p:grpSpPr>
        <p:pic>
          <p:nvPicPr>
            <p:cNvPr id="13" name="Picture 12" descr="A picture containing aquarium, marine biology, invertebrate, underwater&#10;&#10;Description automatically generated">
              <a:extLst>
                <a:ext uri="{FF2B5EF4-FFF2-40B4-BE49-F238E27FC236}">
                  <a16:creationId xmlns:a16="http://schemas.microsoft.com/office/drawing/2014/main" id="{D1A0D3C9-FBC8-8AB3-858B-A6983B99F37B}"/>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16" name="Rectangle 15">
              <a:extLst>
                <a:ext uri="{FF2B5EF4-FFF2-40B4-BE49-F238E27FC236}">
                  <a16:creationId xmlns:a16="http://schemas.microsoft.com/office/drawing/2014/main" id="{C2F83A6F-4948-A680-E947-8C4DC73CEB5A}"/>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53B2BF-F62E-0076-6D8A-4591E522473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460300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lgn="r">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4C979B8C-415E-C6A0-E6AA-5E9C430477AA}"/>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8ADE201-C643-F5E2-C055-3972B192BB91}"/>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A6B0B853-68B5-0AD4-9CA6-120DA79EC02E}"/>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CD53E-5880-0773-E589-885D0E146EF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2877247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50"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4"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6ECEBA46-FCF8-69F2-C6DD-028681363380}"/>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E2B77CE-6E0A-E489-2FAA-CC0225E4463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F5795FFE-0585-8942-883C-B2132346A2B5}"/>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8268F-74CC-29BA-E580-FE2BAF38700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96332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7"/>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0678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665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2" y="1459896"/>
            <a:ext cx="5157787" cy="651538"/>
          </a:xfrm>
          <a:prstGeom prst="rect">
            <a:avLst/>
          </a:prstGeom>
        </p:spPr>
        <p:txBody>
          <a:bodyPr anchor="b"/>
          <a:lstStyle>
            <a:lvl1pPr marL="0" indent="0">
              <a:buNone/>
              <a:defRPr sz="2400" b="1">
                <a:solidFill>
                  <a:schemeClr val="accent6"/>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2" y="2111434"/>
            <a:ext cx="5157787" cy="3956856"/>
          </a:xfrm>
          <a:prstGeom prst="rect">
            <a:avLst/>
          </a:prstGeom>
        </p:spPr>
        <p:txBody>
          <a:bodyPr/>
          <a:lstStyle>
            <a:lvl1pPr marL="228611" indent="-228611">
              <a:buClr>
                <a:schemeClr val="accent6"/>
              </a:buClr>
              <a:buSzPct val="100000"/>
              <a:buFont typeface="Arial" panose="020B0604020202020204" pitchFamily="34" charset="0"/>
              <a:buChar char="•"/>
              <a:defRPr/>
            </a:lvl1pPr>
            <a:lvl2pPr marL="685834" indent="-228611">
              <a:buClr>
                <a:schemeClr val="accent6"/>
              </a:buClr>
              <a:buSzPct val="100000"/>
              <a:buFont typeface="Arial" panose="020B0604020202020204" pitchFamily="34" charset="0"/>
              <a:buChar char="•"/>
              <a:defRPr/>
            </a:lvl2pPr>
            <a:lvl3pPr marL="1143057" indent="-228611">
              <a:buClr>
                <a:schemeClr val="accent6"/>
              </a:buClr>
              <a:buSzPct val="100000"/>
              <a:buFont typeface="Arial" panose="020B0604020202020204" pitchFamily="34" charset="0"/>
              <a:buChar char="•"/>
              <a:defRPr/>
            </a:lvl3pPr>
            <a:lvl4pPr marL="1600280" indent="-228611">
              <a:buClr>
                <a:schemeClr val="accent6"/>
              </a:buClr>
              <a:buSzPct val="100000"/>
              <a:buFont typeface="Arial" panose="020B0604020202020204" pitchFamily="34" charset="0"/>
              <a:buChar char="•"/>
              <a:defRPr/>
            </a:lvl4pPr>
            <a:lvl5pPr marL="2057503" indent="-228611">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11" indent="-228611">
              <a:buClr>
                <a:schemeClr val="accent1"/>
              </a:buClr>
              <a:buFont typeface="Arial" panose="020B0604020202020204" pitchFamily="34" charset="0"/>
              <a:buChar char="•"/>
              <a:defRPr/>
            </a:lvl1pPr>
            <a:lvl2pPr marL="685834" indent="-228611">
              <a:buClr>
                <a:schemeClr val="accent1"/>
              </a:buClr>
              <a:buFont typeface="Arial" panose="020B0604020202020204" pitchFamily="34" charset="0"/>
              <a:buChar char="•"/>
              <a:defRPr/>
            </a:lvl2pPr>
            <a:lvl3pPr marL="1143057" indent="-228611">
              <a:buClr>
                <a:schemeClr val="accent1"/>
              </a:buClr>
              <a:buFont typeface="Arial" panose="020B0604020202020204" pitchFamily="34" charset="0"/>
              <a:buChar char="•"/>
              <a:defRPr/>
            </a:lvl3pPr>
            <a:lvl4pPr marL="1600280" indent="-228611">
              <a:buClr>
                <a:schemeClr val="accent1"/>
              </a:buClr>
              <a:buFont typeface="Arial" panose="020B0604020202020204" pitchFamily="34" charset="0"/>
              <a:buChar char="•"/>
              <a:defRPr/>
            </a:lvl4pPr>
            <a:lvl5pPr marL="2057503" indent="-228611">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6"/>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421469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6512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50"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4"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6ECEBA46-FCF8-69F2-C6DD-028681363380}"/>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E2B77CE-6E0A-E489-2FAA-CC0225E44635}"/>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F5795FFE-0585-8942-883C-B2132346A2B5}"/>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8268F-74CC-29BA-E580-FE2BAF38700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2405342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55546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096223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606830"/>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30"/>
            <a:ext cx="6626224" cy="5254221"/>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3772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2"/>
            <a:ext cx="6172200" cy="5403850"/>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863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7"/>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747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847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2" y="1459896"/>
            <a:ext cx="5157787" cy="651538"/>
          </a:xfrm>
          <a:prstGeom prst="rect">
            <a:avLst/>
          </a:prstGeom>
        </p:spPr>
        <p:txBody>
          <a:bodyPr anchor="b"/>
          <a:lstStyle>
            <a:lvl1pPr marL="0" indent="0">
              <a:buNone/>
              <a:defRPr sz="2400" b="1">
                <a:solidFill>
                  <a:schemeClr val="accent6"/>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2" y="2111434"/>
            <a:ext cx="5157787" cy="3956856"/>
          </a:xfrm>
          <a:prstGeom prst="rect">
            <a:avLst/>
          </a:prstGeom>
        </p:spPr>
        <p:txBody>
          <a:bodyPr/>
          <a:lstStyle>
            <a:lvl1pPr marL="228611" indent="-228611">
              <a:buClr>
                <a:schemeClr val="accent6"/>
              </a:buClr>
              <a:buSzPct val="100000"/>
              <a:buFont typeface="Arial" panose="020B0604020202020204" pitchFamily="34" charset="0"/>
              <a:buChar char="•"/>
              <a:defRPr/>
            </a:lvl1pPr>
            <a:lvl2pPr marL="685834" indent="-228611">
              <a:buClr>
                <a:schemeClr val="accent6"/>
              </a:buClr>
              <a:buSzPct val="100000"/>
              <a:buFont typeface="Arial" panose="020B0604020202020204" pitchFamily="34" charset="0"/>
              <a:buChar char="•"/>
              <a:defRPr/>
            </a:lvl2pPr>
            <a:lvl3pPr marL="1143057" indent="-228611">
              <a:buClr>
                <a:schemeClr val="accent6"/>
              </a:buClr>
              <a:buSzPct val="100000"/>
              <a:buFont typeface="Arial" panose="020B0604020202020204" pitchFamily="34" charset="0"/>
              <a:buChar char="•"/>
              <a:defRPr/>
            </a:lvl3pPr>
            <a:lvl4pPr marL="1600280" indent="-228611">
              <a:buClr>
                <a:schemeClr val="accent6"/>
              </a:buClr>
              <a:buSzPct val="100000"/>
              <a:buFont typeface="Arial" panose="020B0604020202020204" pitchFamily="34" charset="0"/>
              <a:buChar char="•"/>
              <a:defRPr/>
            </a:lvl4pPr>
            <a:lvl5pPr marL="2057503" indent="-228611">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11" indent="-228611">
              <a:buClr>
                <a:schemeClr val="accent1"/>
              </a:buClr>
              <a:buFont typeface="Arial" panose="020B0604020202020204" pitchFamily="34" charset="0"/>
              <a:buChar char="•"/>
              <a:defRPr/>
            </a:lvl1pPr>
            <a:lvl2pPr marL="685834" indent="-228611">
              <a:buClr>
                <a:schemeClr val="accent1"/>
              </a:buClr>
              <a:buFont typeface="Arial" panose="020B0604020202020204" pitchFamily="34" charset="0"/>
              <a:buChar char="•"/>
              <a:defRPr/>
            </a:lvl2pPr>
            <a:lvl3pPr marL="1143057" indent="-228611">
              <a:buClr>
                <a:schemeClr val="accent1"/>
              </a:buClr>
              <a:buFont typeface="Arial" panose="020B0604020202020204" pitchFamily="34" charset="0"/>
              <a:buChar char="•"/>
              <a:defRPr/>
            </a:lvl3pPr>
            <a:lvl4pPr marL="1600280" indent="-228611">
              <a:buClr>
                <a:schemeClr val="accent1"/>
              </a:buClr>
              <a:buFont typeface="Arial" panose="020B0604020202020204" pitchFamily="34" charset="0"/>
              <a:buChar char="•"/>
              <a:defRPr/>
            </a:lvl4pPr>
            <a:lvl5pPr marL="2057503" indent="-228611">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6"/>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608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054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795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3729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7"/>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4824979"/>
      </p:ext>
    </p:extLst>
  </p:cSld>
  <p:clrMap bg1="lt1" tx1="dk1" bg2="lt2" tx2="dk2" accent1="accent1" accent2="accent2" accent3="accent3" accent4="accent4" accent5="accent5" accent6="accent6" hlink="hlink" folHlink="folHlink"/>
  <p:sldLayoutIdLst>
    <p:sldLayoutId id="2147493529" r:id="rId1"/>
    <p:sldLayoutId id="2147493530" r:id="rId2"/>
    <p:sldLayoutId id="2147493531" r:id="rId3"/>
    <p:sldLayoutId id="2147493532" r:id="rId4"/>
    <p:sldLayoutId id="2147493533" r:id="rId5"/>
    <p:sldLayoutId id="2147493534" r:id="rId6"/>
    <p:sldLayoutId id="2147493535" r:id="rId7"/>
    <p:sldLayoutId id="2147493536" r:id="rId8"/>
    <p:sldLayoutId id="2147493537" r:id="rId9"/>
    <p:sldLayoutId id="2147493538" r:id="rId10"/>
    <p:sldLayoutId id="2147493539" r:id="rId11"/>
  </p:sldLayoutIdLst>
  <p:txStyles>
    <p:titleStyle>
      <a:lvl1pPr algn="l" defTabSz="914446"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34" indent="-228611" algn="l" defTabSz="914446"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57" indent="-228611" algn="l" defTabSz="914446"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80" indent="-228611" algn="l" defTabSz="914446"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192470488"/>
      </p:ext>
    </p:extLst>
  </p:cSld>
  <p:clrMap bg1="lt1" tx1="dk1" bg2="lt2" tx2="dk2" accent1="accent1" accent2="accent2" accent3="accent3" accent4="accent4" accent5="accent5" accent6="accent6" hlink="hlink" folHlink="folHlink"/>
  <p:sldLayoutIdLst>
    <p:sldLayoutId id="2147493541" r:id="rId1"/>
    <p:sldLayoutId id="2147493542" r:id="rId2"/>
    <p:sldLayoutId id="2147493543" r:id="rId3"/>
    <p:sldLayoutId id="2147493544" r:id="rId4"/>
    <p:sldLayoutId id="2147493545" r:id="rId5"/>
    <p:sldLayoutId id="2147493546" r:id="rId6"/>
    <p:sldLayoutId id="2147493547" r:id="rId7"/>
    <p:sldLayoutId id="2147493548" r:id="rId8"/>
    <p:sldLayoutId id="2147493549" r:id="rId9"/>
    <p:sldLayoutId id="2147493550" r:id="rId10"/>
    <p:sldLayoutId id="21474935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7"/>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04612156"/>
      </p:ext>
    </p:extLst>
  </p:cSld>
  <p:clrMap bg1="lt1" tx1="dk1" bg2="lt2" tx2="dk2" accent1="accent1" accent2="accent2" accent3="accent3" accent4="accent4" accent5="accent5" accent6="accent6" hlink="hlink" folHlink="folHlink"/>
  <p:sldLayoutIdLst>
    <p:sldLayoutId id="2147493553" r:id="rId1"/>
    <p:sldLayoutId id="2147493554" r:id="rId2"/>
    <p:sldLayoutId id="2147493555" r:id="rId3"/>
    <p:sldLayoutId id="2147493556" r:id="rId4"/>
    <p:sldLayoutId id="2147493557" r:id="rId5"/>
    <p:sldLayoutId id="2147493558" r:id="rId6"/>
    <p:sldLayoutId id="2147493559" r:id="rId7"/>
    <p:sldLayoutId id="2147493560" r:id="rId8"/>
    <p:sldLayoutId id="2147493561" r:id="rId9"/>
    <p:sldLayoutId id="2147493562" r:id="rId10"/>
    <p:sldLayoutId id="2147493563" r:id="rId11"/>
  </p:sldLayoutIdLst>
  <p:txStyles>
    <p:titleStyle>
      <a:lvl1pPr algn="l" defTabSz="914446"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34" indent="-228611" algn="l" defTabSz="914446"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57" indent="-228611" algn="l" defTabSz="914446"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80" indent="-228611" algn="l" defTabSz="914446"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4.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mededonthego.com/Video/program/916" TargetMode="External"/><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mailto:support@MedEdOTG.com" TargetMode="External"/><Relationship Id="rId10" Type="http://schemas.openxmlformats.org/officeDocument/2006/relationships/image" Target="../media/image12.png"/><Relationship Id="rId4" Type="http://schemas.openxmlformats.org/officeDocument/2006/relationships/hyperlink" Target="http://www.mededonthego.com/" TargetMode="External"/><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11.wdp"/><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6.png"/><Relationship Id="rId5" Type="http://schemas.microsoft.com/office/2007/relationships/hdphoto" Target="../media/hdphoto10.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149EFD0-AB51-4C76-8A01-8A1C2332AAFA}"/>
              </a:ext>
            </a:extLst>
          </p:cNvPr>
          <p:cNvSpPr>
            <a:spLocks noGrp="1"/>
          </p:cNvSpPr>
          <p:nvPr>
            <p:ph type="title"/>
          </p:nvPr>
        </p:nvSpPr>
        <p:spPr/>
        <p:txBody>
          <a:bodyPr/>
          <a:lstStyle/>
          <a:p>
            <a:r>
              <a:rPr lang="en-US" dirty="0"/>
              <a:t>Reversal of Factor </a:t>
            </a:r>
            <a:r>
              <a:rPr lang="en-US" dirty="0" err="1"/>
              <a:t>Xa</a:t>
            </a:r>
            <a:r>
              <a:rPr lang="en-US" dirty="0"/>
              <a:t> Inhibitor ICH: </a:t>
            </a:r>
            <a:br>
              <a:rPr lang="en-US" dirty="0"/>
            </a:br>
            <a:r>
              <a:rPr lang="en-US" dirty="0"/>
              <a:t>ANNEXA-4, ANNEXA-I, and Real-World Evidence</a:t>
            </a:r>
          </a:p>
        </p:txBody>
      </p:sp>
      <p:sp>
        <p:nvSpPr>
          <p:cNvPr id="9" name="Text Placeholder 8">
            <a:extLst>
              <a:ext uri="{FF2B5EF4-FFF2-40B4-BE49-F238E27FC236}">
                <a16:creationId xmlns:a16="http://schemas.microsoft.com/office/drawing/2014/main" id="{8ED4DFF2-23A0-63F5-E5E0-922ED4630772}"/>
              </a:ext>
            </a:extLst>
          </p:cNvPr>
          <p:cNvSpPr>
            <a:spLocks noGrp="1"/>
          </p:cNvSpPr>
          <p:nvPr>
            <p:ph type="body" idx="1"/>
          </p:nvPr>
        </p:nvSpPr>
        <p:spPr>
          <a:xfrm>
            <a:off x="609601" y="4589464"/>
            <a:ext cx="10515600" cy="1736829"/>
          </a:xfrm>
        </p:spPr>
        <p:txBody>
          <a:bodyPr>
            <a:normAutofit/>
          </a:bodyPr>
          <a:lstStyle/>
          <a:p>
            <a:r>
              <a:rPr lang="en-US" b="1" dirty="0"/>
              <a:t>David </a:t>
            </a:r>
            <a:r>
              <a:rPr lang="en-US" b="1" dirty="0" err="1"/>
              <a:t>Seiffge</a:t>
            </a:r>
            <a:r>
              <a:rPr lang="en-US" b="1" dirty="0"/>
              <a:t>, MD</a:t>
            </a:r>
          </a:p>
          <a:p>
            <a:r>
              <a:rPr lang="en-US" dirty="0"/>
              <a:t>Professor of Neurology</a:t>
            </a:r>
            <a:br>
              <a:rPr lang="en-US" dirty="0"/>
            </a:br>
            <a:r>
              <a:rPr lang="en-US" dirty="0"/>
              <a:t>Department of Neurology, </a:t>
            </a:r>
            <a:r>
              <a:rPr lang="en-US" dirty="0" err="1"/>
              <a:t>Inselspital</a:t>
            </a:r>
            <a:r>
              <a:rPr lang="en-US" dirty="0"/>
              <a:t> University Hospital Bern</a:t>
            </a:r>
            <a:br>
              <a:rPr lang="en-US" dirty="0"/>
            </a:br>
            <a:r>
              <a:rPr lang="en-US" dirty="0"/>
              <a:t>University of Bern</a:t>
            </a:r>
            <a:br>
              <a:rPr lang="en-US" dirty="0"/>
            </a:br>
            <a:r>
              <a:rPr lang="en-US" dirty="0" err="1"/>
              <a:t>Bern</a:t>
            </a:r>
            <a:r>
              <a:rPr lang="en-US" dirty="0"/>
              <a:t>, Switzerland</a:t>
            </a:r>
          </a:p>
        </p:txBody>
      </p:sp>
    </p:spTree>
    <p:extLst>
      <p:ext uri="{BB962C8B-B14F-4D97-AF65-F5344CB8AC3E}">
        <p14:creationId xmlns:p14="http://schemas.microsoft.com/office/powerpoint/2010/main" val="24018510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ANNEXA-I RCT (NCT03661528)</a:t>
            </a:r>
          </a:p>
        </p:txBody>
      </p:sp>
      <p:graphicFrame>
        <p:nvGraphicFramePr>
          <p:cNvPr id="9" name="Table 4">
            <a:extLst>
              <a:ext uri="{FF2B5EF4-FFF2-40B4-BE49-F238E27FC236}">
                <a16:creationId xmlns:a16="http://schemas.microsoft.com/office/drawing/2014/main" id="{CC1E0457-D9EB-7037-0921-6EDB769F86F7}"/>
              </a:ext>
            </a:extLst>
          </p:cNvPr>
          <p:cNvGraphicFramePr>
            <a:graphicFrameLocks noGrp="1"/>
          </p:cNvGraphicFramePr>
          <p:nvPr>
            <p:ph idx="1"/>
          </p:nvPr>
        </p:nvGraphicFramePr>
        <p:xfrm>
          <a:off x="609600" y="1477962"/>
          <a:ext cx="11111518" cy="3539807"/>
        </p:xfrm>
        <a:graphic>
          <a:graphicData uri="http://schemas.openxmlformats.org/drawingml/2006/table">
            <a:tbl>
              <a:tblPr firstCol="1" bandRow="1">
                <a:tableStyleId>{EB344D84-9AFB-497E-A393-DC336BA19D2E}</a:tableStyleId>
              </a:tblPr>
              <a:tblGrid>
                <a:gridCol w="2817707">
                  <a:extLst>
                    <a:ext uri="{9D8B030D-6E8A-4147-A177-3AD203B41FA5}">
                      <a16:colId xmlns:a16="http://schemas.microsoft.com/office/drawing/2014/main" val="666149185"/>
                    </a:ext>
                  </a:extLst>
                </a:gridCol>
                <a:gridCol w="8293811">
                  <a:extLst>
                    <a:ext uri="{9D8B030D-6E8A-4147-A177-3AD203B41FA5}">
                      <a16:colId xmlns:a16="http://schemas.microsoft.com/office/drawing/2014/main" val="3861128459"/>
                    </a:ext>
                  </a:extLst>
                </a:gridCol>
              </a:tblGrid>
              <a:tr h="382682">
                <a:tc>
                  <a:txBody>
                    <a:bodyPr/>
                    <a:lstStyle/>
                    <a:p>
                      <a:r>
                        <a:rPr lang="en-US" sz="1800" b="1" noProof="0" dirty="0">
                          <a:solidFill>
                            <a:schemeClr val="bg1"/>
                          </a:solidFill>
                        </a:rPr>
                        <a:t>Design</a:t>
                      </a:r>
                      <a:endParaRPr lang="en-US" sz="1800" b="1" i="1" noProof="0" dirty="0">
                        <a:solidFill>
                          <a:schemeClr val="bg1"/>
                        </a:solidFill>
                      </a:endParaRPr>
                    </a:p>
                  </a:txBody>
                  <a:tcPr anchor="ctr"/>
                </a:tc>
                <a:tc>
                  <a:txBody>
                    <a:bodyPr/>
                    <a:lstStyle/>
                    <a:p>
                      <a:r>
                        <a:rPr lang="en-US" sz="1800" noProof="0" dirty="0">
                          <a:solidFill>
                            <a:schemeClr val="tx1"/>
                          </a:solidFill>
                        </a:rPr>
                        <a:t>Randomized (1:1), partially blinded, controlled</a:t>
                      </a:r>
                    </a:p>
                  </a:txBody>
                  <a:tcPr anchor="ctr"/>
                </a:tc>
                <a:extLst>
                  <a:ext uri="{0D108BD9-81ED-4DB2-BD59-A6C34878D82A}">
                    <a16:rowId xmlns:a16="http://schemas.microsoft.com/office/drawing/2014/main" val="3453356180"/>
                  </a:ext>
                </a:extLst>
              </a:tr>
              <a:tr h="382682">
                <a:tc>
                  <a:txBody>
                    <a:bodyPr/>
                    <a:lstStyle/>
                    <a:p>
                      <a:r>
                        <a:rPr lang="en-US" sz="1800" b="1" noProof="0" dirty="0">
                          <a:solidFill>
                            <a:schemeClr val="bg1"/>
                          </a:solidFill>
                        </a:rPr>
                        <a:t>Control</a:t>
                      </a:r>
                      <a:endParaRPr lang="en-US" sz="1800" b="1" i="1" noProof="0" dirty="0">
                        <a:solidFill>
                          <a:schemeClr val="bg1"/>
                        </a:solidFill>
                      </a:endParaRPr>
                    </a:p>
                  </a:txBody>
                  <a:tcPr anchor="ctr"/>
                </a:tc>
                <a:tc>
                  <a:txBody>
                    <a:bodyPr/>
                    <a:lstStyle/>
                    <a:p>
                      <a:r>
                        <a:rPr lang="en-US" sz="1800" noProof="0" dirty="0">
                          <a:solidFill>
                            <a:schemeClr val="tx1"/>
                          </a:solidFill>
                        </a:rPr>
                        <a:t>Usual care therapy</a:t>
                      </a:r>
                    </a:p>
                  </a:txBody>
                  <a:tcPr anchor="ctr"/>
                </a:tc>
                <a:extLst>
                  <a:ext uri="{0D108BD9-81ED-4DB2-BD59-A6C34878D82A}">
                    <a16:rowId xmlns:a16="http://schemas.microsoft.com/office/drawing/2014/main" val="3405892427"/>
                  </a:ext>
                </a:extLst>
              </a:tr>
              <a:tr h="382682">
                <a:tc>
                  <a:txBody>
                    <a:bodyPr/>
                    <a:lstStyle/>
                    <a:p>
                      <a:r>
                        <a:rPr lang="en-US" sz="1800" b="1" noProof="0" dirty="0">
                          <a:solidFill>
                            <a:schemeClr val="bg1"/>
                          </a:solidFill>
                        </a:rPr>
                        <a:t>Sample Size</a:t>
                      </a:r>
                      <a:endParaRPr lang="en-US" sz="1800" b="1" i="1" noProof="0" dirty="0">
                        <a:solidFill>
                          <a:schemeClr val="bg1"/>
                        </a:solidFill>
                      </a:endParaRPr>
                    </a:p>
                  </a:txBody>
                  <a:tcPr anchor="ctr"/>
                </a:tc>
                <a:tc>
                  <a:txBody>
                    <a:bodyPr/>
                    <a:lstStyle/>
                    <a:p>
                      <a:r>
                        <a:rPr lang="en-US" sz="1800" noProof="0">
                          <a:solidFill>
                            <a:schemeClr val="tx1"/>
                          </a:solidFill>
                        </a:rPr>
                        <a:t>900</a:t>
                      </a:r>
                    </a:p>
                  </a:txBody>
                  <a:tcPr anchor="ctr"/>
                </a:tc>
                <a:extLst>
                  <a:ext uri="{0D108BD9-81ED-4DB2-BD59-A6C34878D82A}">
                    <a16:rowId xmlns:a16="http://schemas.microsoft.com/office/drawing/2014/main" val="196289068"/>
                  </a:ext>
                </a:extLst>
              </a:tr>
              <a:tr h="669693">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800" b="1" noProof="0" dirty="0">
                          <a:solidFill>
                            <a:schemeClr val="bg1"/>
                          </a:solidFill>
                        </a:rPr>
                        <a:t>Key Inclusion Criteria</a:t>
                      </a:r>
                      <a:endParaRPr lang="en-US" sz="1800" b="1" i="1" noProof="0" dirty="0">
                        <a:solidFill>
                          <a:schemeClr val="bg1"/>
                        </a:solidFill>
                      </a:endParaRPr>
                    </a:p>
                  </a:txBody>
                  <a:tcPr anchor="ctr"/>
                </a:tc>
                <a:tc>
                  <a:txBody>
                    <a:bodyPr/>
                    <a:lstStyle/>
                    <a:p>
                      <a:r>
                        <a:rPr lang="en-US" sz="1800" noProof="0" dirty="0">
                          <a:solidFill>
                            <a:schemeClr val="tx1"/>
                          </a:solidFill>
                        </a:rPr>
                        <a:t>Patients ≥18 years with acute ICH within 15 hours</a:t>
                      </a:r>
                      <a:r>
                        <a:rPr lang="en-US" sz="1800" baseline="0" noProof="0" dirty="0">
                          <a:solidFill>
                            <a:schemeClr val="tx1"/>
                          </a:solidFill>
                        </a:rPr>
                        <a:t> after last </a:t>
                      </a:r>
                      <a:r>
                        <a:rPr lang="en-US" sz="1800" baseline="0" noProof="0" dirty="0" err="1">
                          <a:solidFill>
                            <a:schemeClr val="tx1"/>
                          </a:solidFill>
                        </a:rPr>
                        <a:t>FXa</a:t>
                      </a:r>
                      <a:r>
                        <a:rPr lang="en-US" sz="1800" baseline="0" noProof="0" dirty="0">
                          <a:solidFill>
                            <a:schemeClr val="tx1"/>
                          </a:solidFill>
                        </a:rPr>
                        <a:t> inhibitor dose (apixaban, rivaroxaban, </a:t>
                      </a:r>
                      <a:r>
                        <a:rPr lang="en-US" sz="1800" baseline="0" noProof="0" dirty="0" err="1">
                          <a:solidFill>
                            <a:schemeClr val="tx1"/>
                          </a:solidFill>
                        </a:rPr>
                        <a:t>edoxaban</a:t>
                      </a:r>
                      <a:r>
                        <a:rPr lang="en-US" sz="1800" baseline="0" noProof="0" dirty="0">
                          <a:solidFill>
                            <a:schemeClr val="tx1"/>
                          </a:solidFill>
                        </a:rPr>
                        <a:t>)</a:t>
                      </a:r>
                      <a:endParaRPr lang="en-US" sz="1800" noProof="0" dirty="0">
                        <a:solidFill>
                          <a:schemeClr val="tx1"/>
                        </a:solidFill>
                      </a:endParaRPr>
                    </a:p>
                  </a:txBody>
                  <a:tcPr anchor="ctr"/>
                </a:tc>
                <a:extLst>
                  <a:ext uri="{0D108BD9-81ED-4DB2-BD59-A6C34878D82A}">
                    <a16:rowId xmlns:a16="http://schemas.microsoft.com/office/drawing/2014/main" val="1485817794"/>
                  </a:ext>
                </a:extLst>
              </a:tr>
              <a:tr h="669693">
                <a:tc>
                  <a:txBody>
                    <a:bodyPr/>
                    <a:lstStyle/>
                    <a:p>
                      <a:r>
                        <a:rPr lang="en-US" sz="1800" b="1" noProof="0" dirty="0">
                          <a:solidFill>
                            <a:schemeClr val="bg1"/>
                          </a:solidFill>
                        </a:rPr>
                        <a:t>Key Exclusion</a:t>
                      </a:r>
                      <a:r>
                        <a:rPr lang="en-US" sz="1800" b="1" baseline="0" noProof="0" dirty="0">
                          <a:solidFill>
                            <a:schemeClr val="bg1"/>
                          </a:solidFill>
                        </a:rPr>
                        <a:t> Criteria</a:t>
                      </a:r>
                      <a:endParaRPr lang="en-US" sz="1800" b="1" i="1" noProof="0" dirty="0">
                        <a:solidFill>
                          <a:schemeClr val="bg1"/>
                        </a:solidFill>
                      </a:endParaRPr>
                    </a:p>
                  </a:txBody>
                  <a:tcPr anchor="ctr"/>
                </a:tc>
                <a:tc>
                  <a:txBody>
                    <a:bodyPr/>
                    <a:lstStyle/>
                    <a:p>
                      <a:r>
                        <a:rPr lang="en-US" sz="1800" noProof="0" dirty="0">
                          <a:solidFill>
                            <a:schemeClr val="tx1"/>
                          </a:solidFill>
                        </a:rPr>
                        <a:t>PCC/</a:t>
                      </a:r>
                      <a:r>
                        <a:rPr lang="en-US" sz="1800" noProof="0" dirty="0" err="1">
                          <a:solidFill>
                            <a:schemeClr val="tx1"/>
                          </a:solidFill>
                        </a:rPr>
                        <a:t>coag</a:t>
                      </a:r>
                      <a:r>
                        <a:rPr lang="en-US" sz="1800" noProof="0" dirty="0">
                          <a:solidFill>
                            <a:schemeClr val="tx1"/>
                          </a:solidFill>
                        </a:rPr>
                        <a:t> factor/</a:t>
                      </a:r>
                      <a:r>
                        <a:rPr lang="en-US" sz="1800" noProof="0" dirty="0" err="1">
                          <a:solidFill>
                            <a:schemeClr val="tx1"/>
                          </a:solidFill>
                        </a:rPr>
                        <a:t>VKA</a:t>
                      </a:r>
                      <a:r>
                        <a:rPr lang="en-US" sz="1800" noProof="0" dirty="0">
                          <a:solidFill>
                            <a:schemeClr val="tx1"/>
                          </a:solidFill>
                        </a:rPr>
                        <a:t> use within 7 days; planned surgical intervention within 12 hours; symptoms to scan &gt;12 hours</a:t>
                      </a:r>
                    </a:p>
                  </a:txBody>
                  <a:tcPr anchor="ctr"/>
                </a:tc>
                <a:extLst>
                  <a:ext uri="{0D108BD9-81ED-4DB2-BD59-A6C34878D82A}">
                    <a16:rowId xmlns:a16="http://schemas.microsoft.com/office/drawing/2014/main" val="2487949889"/>
                  </a:ext>
                </a:extLst>
              </a:tr>
              <a:tr h="669693">
                <a:tc>
                  <a:txBody>
                    <a:bodyPr/>
                    <a:lstStyle/>
                    <a:p>
                      <a:r>
                        <a:rPr lang="en-US" sz="1800" b="1" noProof="0" dirty="0">
                          <a:solidFill>
                            <a:schemeClr val="bg1"/>
                          </a:solidFill>
                        </a:rPr>
                        <a:t>Endpoints</a:t>
                      </a:r>
                      <a:endParaRPr lang="en-US" sz="1800" b="1" i="1" noProof="0" dirty="0">
                        <a:solidFill>
                          <a:schemeClr val="bg1"/>
                        </a:solidFill>
                      </a:endParaRPr>
                    </a:p>
                  </a:txBody>
                  <a:tcPr anchor="ctr"/>
                </a:tc>
                <a:tc>
                  <a:txBody>
                    <a:bodyPr/>
                    <a:lstStyle/>
                    <a:p>
                      <a:r>
                        <a:rPr lang="en-US" sz="1800" noProof="0" dirty="0" err="1">
                          <a:solidFill>
                            <a:schemeClr val="tx1"/>
                          </a:solidFill>
                        </a:rPr>
                        <a:t>Haemostatic</a:t>
                      </a:r>
                      <a:r>
                        <a:rPr lang="en-US" sz="1800" noProof="0" dirty="0">
                          <a:solidFill>
                            <a:schemeClr val="tx1"/>
                          </a:solidFill>
                        </a:rPr>
                        <a:t> efficacy</a:t>
                      </a:r>
                      <a:r>
                        <a:rPr lang="en-US" sz="1800" baseline="0" noProof="0" dirty="0">
                          <a:solidFill>
                            <a:schemeClr val="tx1"/>
                          </a:solidFill>
                        </a:rPr>
                        <a:t> at 12 hours (composite of hematoma volume and </a:t>
                      </a:r>
                      <a:r>
                        <a:rPr lang="en-US" sz="1800" baseline="0" noProof="0" dirty="0" err="1">
                          <a:solidFill>
                            <a:schemeClr val="tx1"/>
                          </a:solidFill>
                        </a:rPr>
                        <a:t>NIHSS</a:t>
                      </a:r>
                      <a:r>
                        <a:rPr lang="en-US" sz="1800" baseline="0" noProof="0" dirty="0">
                          <a:solidFill>
                            <a:schemeClr val="tx1"/>
                          </a:solidFill>
                        </a:rPr>
                        <a:t>)</a:t>
                      </a:r>
                    </a:p>
                    <a:p>
                      <a:r>
                        <a:rPr lang="en-US" sz="1800" baseline="0" noProof="0" dirty="0">
                          <a:solidFill>
                            <a:schemeClr val="tx1"/>
                          </a:solidFill>
                        </a:rPr>
                        <a:t>Anti-</a:t>
                      </a:r>
                      <a:r>
                        <a:rPr lang="en-US" sz="1800" baseline="0" noProof="0" dirty="0" err="1">
                          <a:solidFill>
                            <a:schemeClr val="tx1"/>
                          </a:solidFill>
                        </a:rPr>
                        <a:t>fXa</a:t>
                      </a:r>
                      <a:r>
                        <a:rPr lang="en-US" sz="1800" baseline="0" noProof="0" dirty="0">
                          <a:solidFill>
                            <a:schemeClr val="tx1"/>
                          </a:solidFill>
                        </a:rPr>
                        <a:t> activity</a:t>
                      </a:r>
                      <a:endParaRPr lang="en-US" sz="1800" noProof="0" dirty="0">
                        <a:solidFill>
                          <a:schemeClr val="tx1"/>
                        </a:solidFill>
                      </a:endParaRPr>
                    </a:p>
                  </a:txBody>
                  <a:tcPr anchor="ctr"/>
                </a:tc>
                <a:extLst>
                  <a:ext uri="{0D108BD9-81ED-4DB2-BD59-A6C34878D82A}">
                    <a16:rowId xmlns:a16="http://schemas.microsoft.com/office/drawing/2014/main" val="771761400"/>
                  </a:ext>
                </a:extLst>
              </a:tr>
              <a:tr h="382682">
                <a:tc>
                  <a:txBody>
                    <a:bodyPr/>
                    <a:lstStyle/>
                    <a:p>
                      <a:r>
                        <a:rPr lang="en-US" sz="1800" b="1" noProof="0" dirty="0">
                          <a:solidFill>
                            <a:schemeClr val="bg1"/>
                          </a:solidFill>
                        </a:rPr>
                        <a:t>Follow Up</a:t>
                      </a:r>
                      <a:endParaRPr lang="en-US" sz="1800" b="1" i="1" noProof="0" dirty="0">
                        <a:solidFill>
                          <a:schemeClr val="bg1"/>
                        </a:solidFill>
                      </a:endParaRPr>
                    </a:p>
                  </a:txBody>
                  <a:tcPr anchor="ctr"/>
                </a:tc>
                <a:tc>
                  <a:txBody>
                    <a:bodyPr/>
                    <a:lstStyle/>
                    <a:p>
                      <a:r>
                        <a:rPr lang="en-US" sz="1800" noProof="0" dirty="0">
                          <a:solidFill>
                            <a:schemeClr val="tx1"/>
                          </a:solidFill>
                        </a:rPr>
                        <a:t>30 days</a:t>
                      </a:r>
                    </a:p>
                  </a:txBody>
                  <a:tcPr anchor="ctr"/>
                </a:tc>
                <a:extLst>
                  <a:ext uri="{0D108BD9-81ED-4DB2-BD59-A6C34878D82A}">
                    <a16:rowId xmlns:a16="http://schemas.microsoft.com/office/drawing/2014/main" val="4143959470"/>
                  </a:ext>
                </a:extLst>
              </a:tr>
            </a:tbl>
          </a:graphicData>
        </a:graphic>
      </p:graphicFrame>
      <p:pic>
        <p:nvPicPr>
          <p:cNvPr id="8" name="Picture 5">
            <a:extLst>
              <a:ext uri="{FF2B5EF4-FFF2-40B4-BE49-F238E27FC236}">
                <a16:creationId xmlns:a16="http://schemas.microsoft.com/office/drawing/2014/main" id="{F11E2C59-A838-432E-A550-DAD22A90FC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0726" y="5331000"/>
            <a:ext cx="950140" cy="1235028"/>
          </a:xfrm>
          <a:prstGeom prst="rect">
            <a:avLst/>
          </a:prstGeom>
        </p:spPr>
      </p:pic>
      <p:sp>
        <p:nvSpPr>
          <p:cNvPr id="10" name="Rectangle 37">
            <a:extLst>
              <a:ext uri="{FF2B5EF4-FFF2-40B4-BE49-F238E27FC236}">
                <a16:creationId xmlns:a16="http://schemas.microsoft.com/office/drawing/2014/main" id="{4FFA7174-A6E7-4743-9599-26A720DB1823}"/>
              </a:ext>
            </a:extLst>
          </p:cNvPr>
          <p:cNvSpPr/>
          <p:nvPr/>
        </p:nvSpPr>
        <p:spPr>
          <a:xfrm>
            <a:off x="3045438" y="5657671"/>
            <a:ext cx="6232805" cy="6463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E3540"/>
                </a:solidFill>
                <a:effectLst/>
                <a:uLnTx/>
                <a:uFillTx/>
                <a:latin typeface="Arial" panose="020B0604020202020204"/>
                <a:ea typeface="+mn-ea"/>
                <a:cs typeface="+mn-cs"/>
              </a:rPr>
              <a:t>Status: Enrollment ongoing</a:t>
            </a:r>
          </a:p>
        </p:txBody>
      </p:sp>
      <p:pic>
        <p:nvPicPr>
          <p:cNvPr id="11"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74323" y="5333182"/>
            <a:ext cx="1256984" cy="1159632"/>
          </a:xfrm>
          <a:prstGeom prst="rect">
            <a:avLst/>
          </a:prstGeom>
        </p:spPr>
      </p:pic>
    </p:spTree>
    <p:extLst>
      <p:ext uri="{BB962C8B-B14F-4D97-AF65-F5344CB8AC3E}">
        <p14:creationId xmlns:p14="http://schemas.microsoft.com/office/powerpoint/2010/main" val="20195795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Real World Data and the Management of Intracranial Hemorrhages (ICH) in Anticoagulated Patients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appropriate treatment management strategies to address the critical clinical aspects of ICH and hematoma expansion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when and how to initiate appropriate reversal agents in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the need to develop and implement protocols and local care pathways based on existing evidence-based medicine guidelines to improve the management of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47129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ANNEXA-4</a:t>
            </a:r>
          </a:p>
        </p:txBody>
      </p:sp>
      <p:sp>
        <p:nvSpPr>
          <p:cNvPr id="2" name="Footer Placeholder 1">
            <a:extLst>
              <a:ext uri="{FF2B5EF4-FFF2-40B4-BE49-F238E27FC236}">
                <a16:creationId xmlns:a16="http://schemas.microsoft.com/office/drawing/2014/main" id="{15E022B0-C805-B800-3258-02648101A197}"/>
              </a:ext>
            </a:extLst>
          </p:cNvPr>
          <p:cNvSpPr>
            <a:spLocks noGrp="1"/>
          </p:cNvSpPr>
          <p:nvPr>
            <p:ph type="ftr" sz="quarter" idx="3"/>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Connolly SJ,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N </a:t>
            </a:r>
            <a:r>
              <a:rPr kumimoji="0" lang="en-US" sz="1200" b="0" i="1"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Engl</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J Med. </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2019;380(14):1326-1335; Milling TJ,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Circulation</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2023;147(13):1026-1038.</a:t>
            </a:r>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1306" y="96590"/>
            <a:ext cx="4700105" cy="1880041"/>
          </a:xfrm>
          <a:prstGeom prst="rect">
            <a:avLst/>
          </a:prstGeom>
        </p:spPr>
      </p:pic>
      <p:pic>
        <p:nvPicPr>
          <p:cNvPr id="8" name="Grafik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3777" y="236305"/>
            <a:ext cx="2945520" cy="1789444"/>
          </a:xfrm>
          <a:prstGeom prst="rect">
            <a:avLst/>
          </a:prstGeom>
        </p:spPr>
      </p:pic>
      <p:pic>
        <p:nvPicPr>
          <p:cNvPr id="1026" name="Picture 2" descr="ANDEXXA Patients and Methods Flow Chart"/>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723954" y="2107312"/>
            <a:ext cx="8524237" cy="2643376"/>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p:nvSpPr>
        <p:spPr>
          <a:xfrm>
            <a:off x="9219418" y="4681710"/>
            <a:ext cx="1663745" cy="247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e-CH" sz="1333" b="0" i="0" u="none" strike="noStrike" kern="1200" cap="none" spc="0" normalizeH="0" baseline="0" noProof="0" dirty="0">
                <a:ln>
                  <a:noFill/>
                </a:ln>
                <a:solidFill>
                  <a:srgbClr val="000000"/>
                </a:solidFill>
                <a:effectLst/>
                <a:uLnTx/>
                <a:uFillTx/>
                <a:latin typeface="Arial" panose="020B0604020202020204"/>
                <a:ea typeface="+mn-ea"/>
                <a:cs typeface="+mn-cs"/>
              </a:rPr>
              <a:t>www.andexxa.com</a:t>
            </a:r>
          </a:p>
        </p:txBody>
      </p:sp>
      <p:sp>
        <p:nvSpPr>
          <p:cNvPr id="10" name="Rechteckige Legende 9"/>
          <p:cNvSpPr/>
          <p:nvPr/>
        </p:nvSpPr>
        <p:spPr>
          <a:xfrm>
            <a:off x="2894541" y="3066581"/>
            <a:ext cx="1329236" cy="1056347"/>
          </a:xfrm>
          <a:prstGeom prst="wedgeRectCallout">
            <a:avLst>
              <a:gd name="adj1" fmla="val -100038"/>
              <a:gd name="adj2" fmla="val 85195"/>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fik 10"/>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437220" y="4815514"/>
            <a:ext cx="5658780" cy="1566011"/>
          </a:xfrm>
          <a:prstGeom prst="rect">
            <a:avLst/>
          </a:prstGeom>
        </p:spPr>
      </p:pic>
      <p:sp>
        <p:nvSpPr>
          <p:cNvPr id="13" name="Rechteck 12"/>
          <p:cNvSpPr/>
          <p:nvPr/>
        </p:nvSpPr>
        <p:spPr>
          <a:xfrm>
            <a:off x="437220" y="5484795"/>
            <a:ext cx="5658780" cy="5477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5" name="Gerader Verbinder 14"/>
          <p:cNvCxnSpPr/>
          <p:nvPr/>
        </p:nvCxnSpPr>
        <p:spPr>
          <a:xfrm flipV="1">
            <a:off x="4034515" y="4157253"/>
            <a:ext cx="382927" cy="123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3657599" y="4322715"/>
            <a:ext cx="1223832" cy="247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e-CH" sz="2400" b="1" i="0" u="none" strike="noStrike" kern="1200" cap="none" spc="0" normalizeH="0" baseline="0" noProof="0" dirty="0">
                <a:ln>
                  <a:noFill/>
                </a:ln>
                <a:solidFill>
                  <a:srgbClr val="FF0000"/>
                </a:solidFill>
                <a:effectLst/>
                <a:uLnTx/>
                <a:uFillTx/>
                <a:latin typeface="Arial" panose="020B0604020202020204"/>
                <a:ea typeface="+mn-ea"/>
                <a:cs typeface="+mn-cs"/>
              </a:rPr>
              <a:t>N=479</a:t>
            </a:r>
          </a:p>
        </p:txBody>
      </p:sp>
      <p:sp>
        <p:nvSpPr>
          <p:cNvPr id="16" name="Abgerundetes Rechteck 15"/>
          <p:cNvSpPr/>
          <p:nvPr/>
        </p:nvSpPr>
        <p:spPr>
          <a:xfrm>
            <a:off x="6381025" y="5296464"/>
            <a:ext cx="5476645" cy="7896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Single arm (no control group)</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Major bleeds (mixed population)</a:t>
            </a:r>
          </a:p>
        </p:txBody>
      </p:sp>
    </p:spTree>
    <p:extLst>
      <p:ext uri="{BB962C8B-B14F-4D97-AF65-F5344CB8AC3E}">
        <p14:creationId xmlns:p14="http://schemas.microsoft.com/office/powerpoint/2010/main" val="3202086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ANNEXA-4 Main Results</a:t>
            </a:r>
          </a:p>
        </p:txBody>
      </p:sp>
      <p:pic>
        <p:nvPicPr>
          <p:cNvPr id="43" name="Grafik 6">
            <a:extLst>
              <a:ext uri="{FF2B5EF4-FFF2-40B4-BE49-F238E27FC236}">
                <a16:creationId xmlns:a16="http://schemas.microsoft.com/office/drawing/2014/main" id="{63DB1A58-7ED9-2482-1A81-E1550BDB6801}"/>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800100" y="1508760"/>
            <a:ext cx="5132070" cy="4629150"/>
          </a:xfrm>
        </p:spPr>
      </p:pic>
      <p:pic>
        <p:nvPicPr>
          <p:cNvPr id="46" name="Grafik 7">
            <a:extLst>
              <a:ext uri="{FF2B5EF4-FFF2-40B4-BE49-F238E27FC236}">
                <a16:creationId xmlns:a16="http://schemas.microsoft.com/office/drawing/2014/main" id="{AEE0A4FF-2D79-D643-9359-1E1B12B0BE24}"/>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tretch/>
        </p:blipFill>
        <p:spPr>
          <a:xfrm>
            <a:off x="6613586" y="1497013"/>
            <a:ext cx="3841628" cy="4679950"/>
          </a:xfrm>
        </p:spPr>
      </p:pic>
      <p:sp>
        <p:nvSpPr>
          <p:cNvPr id="5" name="Fußzeilenplatzhalter 4"/>
          <p:cNvSpPr>
            <a:spLocks noGrp="1"/>
          </p:cNvSpPr>
          <p:nvPr>
            <p:ph type="ftr" sz="quarter" idx="3"/>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898989"/>
                </a:solidFill>
                <a:effectLst/>
                <a:uLnTx/>
                <a:uFillTx/>
                <a:latin typeface="Arial" panose="020B0604020202020204"/>
                <a:ea typeface="+mn-ea"/>
                <a:cs typeface="+mn-cs"/>
              </a:rPr>
              <a:t>Benz, et al. </a:t>
            </a:r>
            <a:r>
              <a:rPr kumimoji="0" lang="de-CH" sz="1200" b="0" i="1" u="none" strike="noStrike" kern="1200" cap="none" spc="0" normalizeH="0" baseline="0" noProof="0" dirty="0">
                <a:ln>
                  <a:noFill/>
                </a:ln>
                <a:solidFill>
                  <a:srgbClr val="898989"/>
                </a:solidFill>
                <a:effectLst/>
                <a:uLnTx/>
                <a:uFillTx/>
                <a:latin typeface="Arial" panose="020B0604020202020204"/>
                <a:ea typeface="+mn-ea"/>
                <a:cs typeface="+mn-cs"/>
              </a:rPr>
              <a:t>Thromb Haem. </a:t>
            </a:r>
            <a:r>
              <a:rPr kumimoji="0" lang="de-CH" sz="1200" b="0" i="0" u="none" strike="noStrike" kern="1200" cap="none" spc="0" normalizeH="0" baseline="0" noProof="0" dirty="0">
                <a:ln>
                  <a:noFill/>
                </a:ln>
                <a:solidFill>
                  <a:srgbClr val="898989"/>
                </a:solidFill>
                <a:effectLst/>
                <a:uLnTx/>
                <a:uFillTx/>
                <a:latin typeface="Arial" panose="020B0604020202020204"/>
                <a:ea typeface="+mn-ea"/>
                <a:cs typeface="+mn-cs"/>
              </a:rPr>
              <a:t>2023; Connolly SJ, et al. </a:t>
            </a:r>
            <a:r>
              <a:rPr kumimoji="0" lang="de-CH" sz="1200" b="0" i="1" u="none" strike="noStrike" kern="1200" cap="none" spc="0" normalizeH="0" baseline="0" noProof="0" dirty="0">
                <a:ln>
                  <a:noFill/>
                </a:ln>
                <a:solidFill>
                  <a:srgbClr val="898989"/>
                </a:solidFill>
                <a:effectLst/>
                <a:uLnTx/>
                <a:uFillTx/>
                <a:latin typeface="Arial" panose="020B0604020202020204"/>
                <a:ea typeface="+mn-ea"/>
                <a:cs typeface="+mn-cs"/>
              </a:rPr>
              <a:t>N Engl J Med. </a:t>
            </a:r>
            <a:r>
              <a:rPr kumimoji="0" lang="de-CH" sz="1200" b="0" i="0" u="none" strike="noStrike" kern="1200" cap="none" spc="0" normalizeH="0" baseline="0" noProof="0" dirty="0">
                <a:ln>
                  <a:noFill/>
                </a:ln>
                <a:solidFill>
                  <a:srgbClr val="898989"/>
                </a:solidFill>
                <a:effectLst/>
                <a:uLnTx/>
                <a:uFillTx/>
                <a:latin typeface="Arial" panose="020B0604020202020204"/>
                <a:ea typeface="+mn-ea"/>
                <a:cs typeface="+mn-cs"/>
              </a:rPr>
              <a:t>2019;380(14):1326-1335.</a:t>
            </a:r>
          </a:p>
        </p:txBody>
      </p:sp>
      <p:cxnSp>
        <p:nvCxnSpPr>
          <p:cNvPr id="11" name="Gerade Verbindung mit Pfeil 10"/>
          <p:cNvCxnSpPr>
            <a:cxnSpLocks/>
          </p:cNvCxnSpPr>
          <p:nvPr/>
        </p:nvCxnSpPr>
        <p:spPr>
          <a:xfrm>
            <a:off x="2169583" y="2966720"/>
            <a:ext cx="687631" cy="192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cxnSpLocks/>
          </p:cNvCxnSpPr>
          <p:nvPr/>
        </p:nvCxnSpPr>
        <p:spPr>
          <a:xfrm>
            <a:off x="2169583" y="5188373"/>
            <a:ext cx="635069" cy="3110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cxnSpLocks/>
          </p:cNvCxnSpPr>
          <p:nvPr/>
        </p:nvCxnSpPr>
        <p:spPr>
          <a:xfrm>
            <a:off x="7945543" y="2832756"/>
            <a:ext cx="541867" cy="1964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cxnSpLocks/>
          </p:cNvCxnSpPr>
          <p:nvPr/>
        </p:nvCxnSpPr>
        <p:spPr>
          <a:xfrm>
            <a:off x="7945543" y="5242980"/>
            <a:ext cx="521547" cy="2313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6922169" y="1193472"/>
            <a:ext cx="1663745" cy="247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CH" sz="1333" b="0" i="0" u="none" strike="noStrike" kern="1200" cap="none" spc="0" normalizeH="0" baseline="0" noProof="0" dirty="0" err="1">
                <a:ln>
                  <a:noFill/>
                </a:ln>
                <a:solidFill>
                  <a:srgbClr val="000000"/>
                </a:solidFill>
                <a:effectLst/>
                <a:uLnTx/>
                <a:uFillTx/>
                <a:latin typeface="Arial" panose="020B0604020202020204"/>
                <a:ea typeface="+mn-ea"/>
                <a:cs typeface="+mn-cs"/>
              </a:rPr>
              <a:t>Edoxaban</a:t>
            </a:r>
            <a:endParaRPr kumimoji="0" lang="de-CH" sz="133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BCCC0856-134E-7959-4846-F4EAD8C92B2C}"/>
              </a:ext>
            </a:extLst>
          </p:cNvPr>
          <p:cNvSpPr/>
          <p:nvPr/>
        </p:nvSpPr>
        <p:spPr>
          <a:xfrm>
            <a:off x="2518348" y="1716374"/>
            <a:ext cx="687631" cy="162643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EE798DA-8AB2-7926-98C2-1C4F59B5ECD9}"/>
              </a:ext>
            </a:extLst>
          </p:cNvPr>
          <p:cNvSpPr/>
          <p:nvPr/>
        </p:nvSpPr>
        <p:spPr>
          <a:xfrm>
            <a:off x="2487117" y="4079823"/>
            <a:ext cx="687631" cy="162643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DC696C-861A-8463-9786-0C3DCA989905}"/>
              </a:ext>
            </a:extLst>
          </p:cNvPr>
          <p:cNvSpPr/>
          <p:nvPr/>
        </p:nvSpPr>
        <p:spPr>
          <a:xfrm>
            <a:off x="8289358" y="1694213"/>
            <a:ext cx="541868" cy="168331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AFB9FF-797D-AB54-8D14-FE435A0EDE3B}"/>
              </a:ext>
            </a:extLst>
          </p:cNvPr>
          <p:cNvSpPr/>
          <p:nvPr/>
        </p:nvSpPr>
        <p:spPr>
          <a:xfrm>
            <a:off x="8289361" y="4015854"/>
            <a:ext cx="541868" cy="17610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59281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ANNEXA-4: Subgroup of ICH</a:t>
            </a:r>
          </a:p>
        </p:txBody>
      </p:sp>
      <p:pic>
        <p:nvPicPr>
          <p:cNvPr id="22" name="Grafik 8">
            <a:extLst>
              <a:ext uri="{FF2B5EF4-FFF2-40B4-BE49-F238E27FC236}">
                <a16:creationId xmlns:a16="http://schemas.microsoft.com/office/drawing/2014/main" id="{4BD18370-A0F7-1EBA-7F9D-5C18DE9A3ABB}"/>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426678" y="1672389"/>
            <a:ext cx="5312385" cy="4138865"/>
          </a:xfrm>
          <a:prstGeom prst="rect">
            <a:avLst/>
          </a:prstGeom>
        </p:spPr>
      </p:pic>
      <p:sp>
        <p:nvSpPr>
          <p:cNvPr id="5" name="Fußzeilenplatzhalter 4"/>
          <p:cNvSpPr>
            <a:spLocks noGrp="1"/>
          </p:cNvSpPr>
          <p:nvPr>
            <p:ph type="ftr" sz="quarter" idx="3"/>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898989"/>
                </a:solidFill>
                <a:effectLst/>
                <a:uLnTx/>
                <a:uFillTx/>
                <a:latin typeface="Arial" panose="020B0604020202020204"/>
                <a:ea typeface="+mn-ea"/>
                <a:cs typeface="+mn-cs"/>
              </a:rPr>
              <a:t>ICH, intracerebral hemorrhage; ICrH, intracranial hemorrhage; IQR, median.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898989"/>
                </a:solidFill>
                <a:effectLst/>
                <a:uLnTx/>
                <a:uFillTx/>
                <a:latin typeface="Arial" panose="020B0604020202020204"/>
                <a:ea typeface="+mn-ea"/>
                <a:cs typeface="+mn-cs"/>
              </a:rPr>
              <a:t>Demchuk AM, et al. </a:t>
            </a:r>
            <a:r>
              <a:rPr kumimoji="0" lang="de-CH" sz="1200" b="0" i="1" u="none" strike="noStrike" kern="1200" cap="none" spc="0" normalizeH="0" baseline="0" noProof="0" dirty="0">
                <a:ln>
                  <a:noFill/>
                </a:ln>
                <a:solidFill>
                  <a:srgbClr val="898989"/>
                </a:solidFill>
                <a:effectLst/>
                <a:uLnTx/>
                <a:uFillTx/>
                <a:latin typeface="Arial" panose="020B0604020202020204"/>
                <a:ea typeface="+mn-ea"/>
                <a:cs typeface="+mn-cs"/>
              </a:rPr>
              <a:t>Stroke</a:t>
            </a:r>
            <a:r>
              <a:rPr kumimoji="0" lang="de-CH" sz="1200" b="0" i="0" u="none" strike="noStrike" kern="1200" cap="none" spc="0" normalizeH="0" baseline="0" noProof="0" dirty="0">
                <a:ln>
                  <a:noFill/>
                </a:ln>
                <a:solidFill>
                  <a:srgbClr val="898989"/>
                </a:solidFill>
                <a:effectLst/>
                <a:uLnTx/>
                <a:uFillTx/>
                <a:latin typeface="Arial" panose="020B0604020202020204"/>
                <a:ea typeface="+mn-ea"/>
                <a:cs typeface="+mn-cs"/>
              </a:rPr>
              <a:t>. 2021;52(6):2096-210.</a:t>
            </a:r>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9559" y="370242"/>
            <a:ext cx="3974796" cy="2029683"/>
          </a:xfrm>
          <a:prstGeom prst="rect">
            <a:avLst/>
          </a:prstGeom>
        </p:spPr>
      </p:pic>
      <p:grpSp>
        <p:nvGrpSpPr>
          <p:cNvPr id="2" name="Group 1">
            <a:extLst>
              <a:ext uri="{FF2B5EF4-FFF2-40B4-BE49-F238E27FC236}">
                <a16:creationId xmlns:a16="http://schemas.microsoft.com/office/drawing/2014/main" id="{B5BD6FAF-E69B-36FC-527E-275ABB9138F9}"/>
              </a:ext>
            </a:extLst>
          </p:cNvPr>
          <p:cNvGrpSpPr/>
          <p:nvPr/>
        </p:nvGrpSpPr>
        <p:grpSpPr>
          <a:xfrm>
            <a:off x="5925202" y="2851484"/>
            <a:ext cx="6007281" cy="2130207"/>
            <a:chOff x="6172199" y="2952008"/>
            <a:chExt cx="5723799" cy="2029683"/>
          </a:xfrm>
        </p:grpSpPr>
        <p:pic>
          <p:nvPicPr>
            <p:cNvPr id="12" name="Grafik 9">
              <a:extLst>
                <a:ext uri="{FF2B5EF4-FFF2-40B4-BE49-F238E27FC236}">
                  <a16:creationId xmlns:a16="http://schemas.microsoft.com/office/drawing/2014/main" id="{313FBBB4-85E9-E7AD-A72F-43509A3EB5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72199" y="2952008"/>
              <a:ext cx="5723799" cy="2029683"/>
            </a:xfrm>
            <a:prstGeom prst="rect">
              <a:avLst/>
            </a:prstGeom>
          </p:spPr>
        </p:pic>
        <p:sp>
          <p:nvSpPr>
            <p:cNvPr id="13" name="Rechteck 10">
              <a:extLst>
                <a:ext uri="{FF2B5EF4-FFF2-40B4-BE49-F238E27FC236}">
                  <a16:creationId xmlns:a16="http://schemas.microsoft.com/office/drawing/2014/main" id="{E3B14303-D330-1F92-3B89-0F8DEA8860F0}"/>
                </a:ext>
              </a:extLst>
            </p:cNvPr>
            <p:cNvSpPr/>
            <p:nvPr/>
          </p:nvSpPr>
          <p:spPr>
            <a:xfrm>
              <a:off x="10666122" y="3463289"/>
              <a:ext cx="1218233" cy="1518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919495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ANNEXA-4 Versus “Real-World”</a:t>
            </a:r>
          </a:p>
        </p:txBody>
      </p:sp>
      <p:pic>
        <p:nvPicPr>
          <p:cNvPr id="23" name="Grafik 7">
            <a:extLst>
              <a:ext uri="{FF2B5EF4-FFF2-40B4-BE49-F238E27FC236}">
                <a16:creationId xmlns:a16="http://schemas.microsoft.com/office/drawing/2014/main" id="{1B1E48C6-2601-BEC1-2147-F94172A9E985}"/>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337824" y="1437485"/>
            <a:ext cx="5107064" cy="4627902"/>
          </a:xfrm>
          <a:prstGeom prst="rect">
            <a:avLst/>
          </a:prstGeom>
        </p:spPr>
      </p:pic>
      <p:sp>
        <p:nvSpPr>
          <p:cNvPr id="5" name="Fußzeilenplatzhalter 4"/>
          <p:cNvSpPr>
            <a:spLocks noGrp="1"/>
          </p:cNvSpPr>
          <p:nvPr>
            <p:ph type="ftr" sz="quarter" idx="3"/>
          </p:nvPr>
        </p:nvSpPr>
        <p:spPr>
          <a:xfrm>
            <a:off x="609602" y="6356351"/>
            <a:ext cx="11346178" cy="442131"/>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898989"/>
                </a:solidFill>
                <a:effectLst/>
                <a:uLnTx/>
                <a:uFillTx/>
                <a:latin typeface="Arial" panose="020B0604020202020204"/>
                <a:ea typeface="+mn-ea"/>
                <a:cs typeface="+mn-cs"/>
              </a:rPr>
              <a:t>DOAC, direct acting oral anticoagulant; GCS, Glasgow Coma Scale; HE, hematoma expansion; mRS, modified Rankin Scale; OAC, oral anticoagulation; VKA, vitamin K antagonist.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898989"/>
                </a:solidFill>
                <a:effectLst/>
                <a:uLnTx/>
                <a:uFillTx/>
                <a:latin typeface="Arial" panose="020B0604020202020204"/>
                <a:ea typeface="+mn-ea"/>
                <a:cs typeface="+mn-cs"/>
              </a:rPr>
              <a:t>Huttner HB, et al. </a:t>
            </a:r>
            <a:r>
              <a:rPr kumimoji="0" lang="de-CH" sz="1100" b="0" i="1" u="none" strike="noStrike" kern="1200" cap="none" spc="0" normalizeH="0" baseline="0" noProof="0" dirty="0">
                <a:ln>
                  <a:noFill/>
                </a:ln>
                <a:solidFill>
                  <a:srgbClr val="898989"/>
                </a:solidFill>
                <a:effectLst/>
                <a:uLnTx/>
                <a:uFillTx/>
                <a:latin typeface="Arial" panose="020B0604020202020204"/>
                <a:ea typeface="+mn-ea"/>
                <a:cs typeface="+mn-cs"/>
              </a:rPr>
              <a:t>Stroke</a:t>
            </a:r>
            <a:r>
              <a:rPr kumimoji="0" lang="de-CH" sz="1100" b="0" i="0" u="none" strike="noStrike" kern="1200" cap="none" spc="0" normalizeH="0" baseline="0" noProof="0" dirty="0">
                <a:ln>
                  <a:noFill/>
                </a:ln>
                <a:solidFill>
                  <a:srgbClr val="898989"/>
                </a:solidFill>
                <a:effectLst/>
                <a:uLnTx/>
                <a:uFillTx/>
                <a:latin typeface="Arial" panose="020B0604020202020204"/>
                <a:ea typeface="+mn-ea"/>
                <a:cs typeface="+mn-cs"/>
              </a:rPr>
              <a:t>. 2022;53(2):532-543.</a:t>
            </a:r>
          </a:p>
        </p:txBody>
      </p:sp>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92489" y="309337"/>
            <a:ext cx="3361687" cy="1709302"/>
          </a:xfrm>
          <a:prstGeom prst="rect">
            <a:avLst/>
          </a:prstGeom>
        </p:spPr>
      </p:pic>
      <p:grpSp>
        <p:nvGrpSpPr>
          <p:cNvPr id="14" name="Group 13">
            <a:extLst>
              <a:ext uri="{FF2B5EF4-FFF2-40B4-BE49-F238E27FC236}">
                <a16:creationId xmlns:a16="http://schemas.microsoft.com/office/drawing/2014/main" id="{F6E593EC-E5A5-F5A5-5138-176CB6AF2C14}"/>
              </a:ext>
            </a:extLst>
          </p:cNvPr>
          <p:cNvGrpSpPr/>
          <p:nvPr/>
        </p:nvGrpSpPr>
        <p:grpSpPr>
          <a:xfrm>
            <a:off x="5687652" y="2295610"/>
            <a:ext cx="6329971" cy="2023693"/>
            <a:chOff x="6297929" y="2997296"/>
            <a:chExt cx="5181601" cy="1656559"/>
          </a:xfrm>
        </p:grpSpPr>
        <p:pic>
          <p:nvPicPr>
            <p:cNvPr id="8" name="Grafik 8">
              <a:extLst>
                <a:ext uri="{FF2B5EF4-FFF2-40B4-BE49-F238E27FC236}">
                  <a16:creationId xmlns:a16="http://schemas.microsoft.com/office/drawing/2014/main" id="{0598C413-612F-69EF-955B-BB624934336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972" t="2797" r="1242" b="1094"/>
            <a:stretch/>
          </p:blipFill>
          <p:spPr>
            <a:xfrm>
              <a:off x="6297930" y="2997296"/>
              <a:ext cx="5181600" cy="1656559"/>
            </a:xfrm>
            <a:prstGeom prst="rect">
              <a:avLst/>
            </a:prstGeom>
          </p:spPr>
        </p:pic>
        <p:sp>
          <p:nvSpPr>
            <p:cNvPr id="9" name="Rechteck 11">
              <a:extLst>
                <a:ext uri="{FF2B5EF4-FFF2-40B4-BE49-F238E27FC236}">
                  <a16:creationId xmlns:a16="http://schemas.microsoft.com/office/drawing/2014/main" id="{CB1D461E-54B7-2E40-64DB-795D6289C4B6}"/>
                </a:ext>
              </a:extLst>
            </p:cNvPr>
            <p:cNvSpPr/>
            <p:nvPr/>
          </p:nvSpPr>
          <p:spPr>
            <a:xfrm>
              <a:off x="6297929" y="3498563"/>
              <a:ext cx="4710854" cy="158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9E50DDC8-F482-AEA3-E19B-449A51360178}"/>
              </a:ext>
            </a:extLst>
          </p:cNvPr>
          <p:cNvGrpSpPr/>
          <p:nvPr/>
        </p:nvGrpSpPr>
        <p:grpSpPr>
          <a:xfrm>
            <a:off x="5687654" y="4300190"/>
            <a:ext cx="6329971" cy="1709301"/>
            <a:chOff x="6297931" y="4735611"/>
            <a:chExt cx="5181600" cy="1399203"/>
          </a:xfrm>
        </p:grpSpPr>
        <p:pic>
          <p:nvPicPr>
            <p:cNvPr id="6" name="Grafik 9">
              <a:extLst>
                <a:ext uri="{FF2B5EF4-FFF2-40B4-BE49-F238E27FC236}">
                  <a16:creationId xmlns:a16="http://schemas.microsoft.com/office/drawing/2014/main" id="{09A1D8CC-F76F-337E-78CA-8E99DDBFEF4C}"/>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l="765" t="3298" r="1998" b="2507"/>
            <a:stretch/>
          </p:blipFill>
          <p:spPr>
            <a:xfrm>
              <a:off x="6297931" y="4735611"/>
              <a:ext cx="5181600" cy="1399203"/>
            </a:xfrm>
            <a:prstGeom prst="rect">
              <a:avLst/>
            </a:prstGeom>
          </p:spPr>
        </p:pic>
        <p:sp>
          <p:nvSpPr>
            <p:cNvPr id="11" name="Rechteck 12">
              <a:extLst>
                <a:ext uri="{FF2B5EF4-FFF2-40B4-BE49-F238E27FC236}">
                  <a16:creationId xmlns:a16="http://schemas.microsoft.com/office/drawing/2014/main" id="{BEAF4E58-E733-E629-3C77-253DA62B26ED}"/>
                </a:ext>
              </a:extLst>
            </p:cNvPr>
            <p:cNvSpPr/>
            <p:nvPr/>
          </p:nvSpPr>
          <p:spPr>
            <a:xfrm>
              <a:off x="6297931" y="5409217"/>
              <a:ext cx="5181600" cy="158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7105887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TICH-NOAC</a:t>
            </a:r>
          </a:p>
        </p:txBody>
      </p:sp>
      <p:pic>
        <p:nvPicPr>
          <p:cNvPr id="27" name="Grafik 14">
            <a:extLst>
              <a:ext uri="{FF2B5EF4-FFF2-40B4-BE49-F238E27FC236}">
                <a16:creationId xmlns:a16="http://schemas.microsoft.com/office/drawing/2014/main" id="{65E80964-DFC5-5C85-4393-88C11A8A8BF2}"/>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l="2745" t="2984" r="3137"/>
          <a:stretch/>
        </p:blipFill>
        <p:spPr>
          <a:xfrm>
            <a:off x="659328" y="1508346"/>
            <a:ext cx="7004078" cy="4064444"/>
          </a:xfrm>
          <a:prstGeom prst="rect">
            <a:avLst/>
          </a:prstGeom>
        </p:spPr>
      </p:pic>
      <p:pic>
        <p:nvPicPr>
          <p:cNvPr id="24" name="Grafik 6">
            <a:extLst>
              <a:ext uri="{FF2B5EF4-FFF2-40B4-BE49-F238E27FC236}">
                <a16:creationId xmlns:a16="http://schemas.microsoft.com/office/drawing/2014/main" id="{AC972CB6-2CEE-776C-FD8F-72A757B7B84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8330294" y="1508346"/>
            <a:ext cx="3202378" cy="1985654"/>
          </a:xfrm>
          <a:prstGeom prst="rect">
            <a:avLst/>
          </a:prstGeom>
        </p:spPr>
      </p:pic>
      <p:sp>
        <p:nvSpPr>
          <p:cNvPr id="5" name="Fußzeilenplatzhalter 4"/>
          <p:cNvSpPr>
            <a:spLocks noGrp="1"/>
          </p:cNvSpPr>
          <p:nvPr>
            <p:ph type="ftr" sz="quarter" idx="3"/>
          </p:nvPr>
        </p:nvSpPr>
        <p:spPr>
          <a:xfrm>
            <a:off x="609602" y="6163733"/>
            <a:ext cx="10515599" cy="634749"/>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rPr>
              <a:t>PCC, prothrombin complex concentrate; RCT, randomized controlled trial; TICH-NOAC, treatment of intracerebral hemorrhage in patients on non-vitamin K oral anticoagulants with tranexamic acid.</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898989"/>
                </a:solidFill>
                <a:effectLst/>
                <a:uLnTx/>
                <a:uFillTx/>
                <a:latin typeface="Arial" panose="020B0604020202020204"/>
                <a:ea typeface="+mn-ea"/>
                <a:cs typeface="+mn-cs"/>
              </a:rPr>
              <a:t>Lyrer</a:t>
            </a:r>
            <a:r>
              <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rPr>
              <a:t> PA. ESOC 2022. </a:t>
            </a:r>
            <a:r>
              <a:rPr kumimoji="0" lang="en-US" sz="1200" b="0" i="0" u="none" strike="noStrike" kern="1200" cap="none" spc="0" normalizeH="0" baseline="0" noProof="0" dirty="0" err="1">
                <a:ln>
                  <a:noFill/>
                </a:ln>
                <a:solidFill>
                  <a:srgbClr val="898989"/>
                </a:solidFill>
                <a:effectLst/>
                <a:uLnTx/>
                <a:uFillTx/>
                <a:latin typeface="Arial" panose="020B0604020202020204"/>
                <a:ea typeface="+mn-ea"/>
                <a:cs typeface="+mn-cs"/>
              </a:rPr>
              <a:t>Polymeris</a:t>
            </a:r>
            <a:r>
              <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rPr>
              <a:t>, et al, under revision.</a:t>
            </a:r>
          </a:p>
        </p:txBody>
      </p:sp>
      <p:pic>
        <p:nvPicPr>
          <p:cNvPr id="8" name="Grafik 2">
            <a:extLst>
              <a:ext uri="{FF2B5EF4-FFF2-40B4-BE49-F238E27FC236}">
                <a16:creationId xmlns:a16="http://schemas.microsoft.com/office/drawing/2014/main" id="{5B52AF63-1FFF-4D3F-A929-904EA4B21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41579" y="473803"/>
            <a:ext cx="2540821" cy="589375"/>
          </a:xfrm>
          <a:prstGeom prst="rect">
            <a:avLst/>
          </a:prstGeom>
        </p:spPr>
      </p:pic>
      <p:sp>
        <p:nvSpPr>
          <p:cNvPr id="9" name="Abgerundetes Rechteck 8"/>
          <p:cNvSpPr/>
          <p:nvPr/>
        </p:nvSpPr>
        <p:spPr>
          <a:xfrm>
            <a:off x="8069015" y="3745814"/>
            <a:ext cx="3795182" cy="171540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RCT of patients with DOAC-ICH tranexamic acid versus placebo as add-on therapy to standard of care </a:t>
            </a:r>
            <a:b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(mostly PCC)</a:t>
            </a:r>
          </a:p>
        </p:txBody>
      </p:sp>
      <p:sp>
        <p:nvSpPr>
          <p:cNvPr id="10" name="Rechteck 9"/>
          <p:cNvSpPr/>
          <p:nvPr/>
        </p:nvSpPr>
        <p:spPr>
          <a:xfrm>
            <a:off x="8733183" y="5593048"/>
            <a:ext cx="2466846" cy="370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Nonspecific treatment</a:t>
            </a:r>
          </a:p>
        </p:txBody>
      </p:sp>
      <p:sp>
        <p:nvSpPr>
          <p:cNvPr id="16" name="Rechteck 15"/>
          <p:cNvSpPr/>
          <p:nvPr/>
        </p:nvSpPr>
        <p:spPr>
          <a:xfrm>
            <a:off x="2609088" y="5937386"/>
            <a:ext cx="2262835" cy="292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CH"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hteck 16"/>
          <p:cNvSpPr/>
          <p:nvPr/>
        </p:nvSpPr>
        <p:spPr>
          <a:xfrm>
            <a:off x="162560" y="6481485"/>
            <a:ext cx="11309773" cy="320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44562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ANNEXA-4 Versus TICH-NOAC: </a:t>
            </a:r>
            <a:br>
              <a:rPr lang="en-US" dirty="0"/>
            </a:br>
            <a:r>
              <a:rPr lang="en-US" sz="2400" b="0" dirty="0">
                <a:solidFill>
                  <a:schemeClr val="accent1"/>
                </a:solidFill>
              </a:rPr>
              <a:t>Aggregate Data Comparison</a:t>
            </a:r>
            <a:endParaRPr lang="en-US" b="0" dirty="0">
              <a:solidFill>
                <a:schemeClr val="accent1"/>
              </a:solidFill>
            </a:endParaRPr>
          </a:p>
        </p:txBody>
      </p:sp>
      <p:sp>
        <p:nvSpPr>
          <p:cNvPr id="5" name="Fußzeilenplatzhalter 4"/>
          <p:cNvSpPr>
            <a:spLocks noGrp="1"/>
          </p:cNvSpPr>
          <p:nvPr>
            <p:ph type="ftr" sz="quarter" idx="3"/>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NIHSS, National Institute of Health Stroke Severity Scale.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Based on Huttner HB,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Stroke</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2022;53(2):532-543, and </a:t>
            </a:r>
            <a:r>
              <a:rPr kumimoji="0" lang="en-US" sz="1200" b="0" i="0"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Polymeris</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et al, under revision. (TICH-NOAC data presented at ESOC 2022).</a:t>
            </a:r>
          </a:p>
        </p:txBody>
      </p:sp>
      <p:sp>
        <p:nvSpPr>
          <p:cNvPr id="15" name="Rechteck 14"/>
          <p:cNvSpPr/>
          <p:nvPr/>
        </p:nvSpPr>
        <p:spPr>
          <a:xfrm>
            <a:off x="30412" y="6518400"/>
            <a:ext cx="11441921" cy="247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14" name="Tabelle 12">
            <a:extLst>
              <a:ext uri="{FF2B5EF4-FFF2-40B4-BE49-F238E27FC236}">
                <a16:creationId xmlns:a16="http://schemas.microsoft.com/office/drawing/2014/main" id="{50C3D717-6B54-92FA-DAC2-7C5162CDCD38}"/>
              </a:ext>
            </a:extLst>
          </p:cNvPr>
          <p:cNvGraphicFramePr>
            <a:graphicFrameLocks/>
          </p:cNvGraphicFramePr>
          <p:nvPr/>
        </p:nvGraphicFramePr>
        <p:xfrm>
          <a:off x="1033866" y="2050469"/>
          <a:ext cx="10124268" cy="4117517"/>
        </p:xfrm>
        <a:graphic>
          <a:graphicData uri="http://schemas.openxmlformats.org/drawingml/2006/table">
            <a:tbl>
              <a:tblPr firstRow="1" bandRow="1">
                <a:tableStyleId>{EB344D84-9AFB-497E-A393-DC336BA19D2E}</a:tableStyleId>
              </a:tblPr>
              <a:tblGrid>
                <a:gridCol w="3374756">
                  <a:extLst>
                    <a:ext uri="{9D8B030D-6E8A-4147-A177-3AD203B41FA5}">
                      <a16:colId xmlns:a16="http://schemas.microsoft.com/office/drawing/2014/main" val="675389482"/>
                    </a:ext>
                  </a:extLst>
                </a:gridCol>
                <a:gridCol w="3374756">
                  <a:extLst>
                    <a:ext uri="{9D8B030D-6E8A-4147-A177-3AD203B41FA5}">
                      <a16:colId xmlns:a16="http://schemas.microsoft.com/office/drawing/2014/main" val="3493206585"/>
                    </a:ext>
                  </a:extLst>
                </a:gridCol>
                <a:gridCol w="3374756">
                  <a:extLst>
                    <a:ext uri="{9D8B030D-6E8A-4147-A177-3AD203B41FA5}">
                      <a16:colId xmlns:a16="http://schemas.microsoft.com/office/drawing/2014/main" val="1037209970"/>
                    </a:ext>
                  </a:extLst>
                </a:gridCol>
              </a:tblGrid>
              <a:tr h="367484">
                <a:tc>
                  <a:txBody>
                    <a:bodyPr/>
                    <a:lstStyle/>
                    <a:p>
                      <a:endParaRPr lang="en-US" sz="1600" noProof="0" dirty="0"/>
                    </a:p>
                  </a:txBody>
                  <a:tcPr marL="121920" marR="121920" marT="60960" marB="60960"/>
                </a:tc>
                <a:tc>
                  <a:txBody>
                    <a:bodyPr/>
                    <a:lstStyle/>
                    <a:p>
                      <a:r>
                        <a:rPr lang="en-US" sz="1600" noProof="0"/>
                        <a:t>ANNEXA-4 (n=98)</a:t>
                      </a:r>
                    </a:p>
                  </a:txBody>
                  <a:tcPr marL="121920" marR="121920" marT="60960" marB="60960"/>
                </a:tc>
                <a:tc>
                  <a:txBody>
                    <a:bodyPr/>
                    <a:lstStyle/>
                    <a:p>
                      <a:r>
                        <a:rPr lang="en-US" sz="1600" noProof="0" dirty="0"/>
                        <a:t>TICH-NOAC (n=63)</a:t>
                      </a:r>
                    </a:p>
                  </a:txBody>
                  <a:tcPr marL="121920" marR="121920" marT="60960" marB="60960"/>
                </a:tc>
                <a:extLst>
                  <a:ext uri="{0D108BD9-81ED-4DB2-BD59-A6C34878D82A}">
                    <a16:rowId xmlns:a16="http://schemas.microsoft.com/office/drawing/2014/main" val="1027923627"/>
                  </a:ext>
                </a:extLst>
              </a:tr>
              <a:tr h="365760">
                <a:tc gridSpan="3">
                  <a:txBody>
                    <a:bodyPr/>
                    <a:lstStyle/>
                    <a:p>
                      <a:r>
                        <a:rPr lang="en-US" sz="1600" b="1" noProof="0" dirty="0"/>
                        <a:t>Baseline variables</a:t>
                      </a:r>
                    </a:p>
                  </a:txBody>
                  <a:tcPr marL="121920" marR="121920" marT="60960" marB="60960"/>
                </a:tc>
                <a:tc hMerge="1">
                  <a:txBody>
                    <a:bodyPr/>
                    <a:lstStyle/>
                    <a:p>
                      <a:endParaRPr lang="de-CH" sz="1200" dirty="0"/>
                    </a:p>
                  </a:txBody>
                  <a:tcPr/>
                </a:tc>
                <a:tc hMerge="1">
                  <a:txBody>
                    <a:bodyPr/>
                    <a:lstStyle/>
                    <a:p>
                      <a:endParaRPr lang="de-CH" sz="1200" dirty="0"/>
                    </a:p>
                  </a:txBody>
                  <a:tcPr/>
                </a:tc>
                <a:extLst>
                  <a:ext uri="{0D108BD9-81ED-4DB2-BD59-A6C34878D82A}">
                    <a16:rowId xmlns:a16="http://schemas.microsoft.com/office/drawing/2014/main" val="953640896"/>
                  </a:ext>
                </a:extLst>
              </a:tr>
              <a:tr h="365760">
                <a:tc>
                  <a:txBody>
                    <a:bodyPr/>
                    <a:lstStyle/>
                    <a:p>
                      <a:r>
                        <a:rPr lang="en-US" sz="1600" noProof="0" dirty="0"/>
                        <a:t>Age (median)</a:t>
                      </a:r>
                    </a:p>
                  </a:txBody>
                  <a:tcPr marL="121920" marR="121920" marT="60960" marB="60960"/>
                </a:tc>
                <a:tc>
                  <a:txBody>
                    <a:bodyPr/>
                    <a:lstStyle/>
                    <a:p>
                      <a:r>
                        <a:rPr lang="en-US" sz="1600" noProof="0"/>
                        <a:t>78.8 years</a:t>
                      </a:r>
                    </a:p>
                  </a:txBody>
                  <a:tcPr marL="121920" marR="121920" marT="60960" marB="60960"/>
                </a:tc>
                <a:tc>
                  <a:txBody>
                    <a:bodyPr/>
                    <a:lstStyle/>
                    <a:p>
                      <a:r>
                        <a:rPr lang="en-US" sz="1600" noProof="0"/>
                        <a:t>81.0 years</a:t>
                      </a:r>
                    </a:p>
                  </a:txBody>
                  <a:tcPr marL="121920" marR="121920" marT="60960" marB="60960"/>
                </a:tc>
                <a:extLst>
                  <a:ext uri="{0D108BD9-81ED-4DB2-BD59-A6C34878D82A}">
                    <a16:rowId xmlns:a16="http://schemas.microsoft.com/office/drawing/2014/main" val="1834976048"/>
                  </a:ext>
                </a:extLst>
              </a:tr>
              <a:tr h="386037">
                <a:tc>
                  <a:txBody>
                    <a:bodyPr/>
                    <a:lstStyle/>
                    <a:p>
                      <a:r>
                        <a:rPr lang="en-US" sz="1600" noProof="0" dirty="0"/>
                        <a:t>NIHSS baseline</a:t>
                      </a:r>
                    </a:p>
                  </a:txBody>
                  <a:tcPr marL="121920" marR="121920" marT="60960" marB="60960"/>
                </a:tc>
                <a:tc>
                  <a:txBody>
                    <a:bodyPr/>
                    <a:lstStyle/>
                    <a:p>
                      <a:r>
                        <a:rPr lang="en-US" sz="1600" noProof="0" dirty="0"/>
                        <a:t>8 points</a:t>
                      </a:r>
                    </a:p>
                  </a:txBody>
                  <a:tcPr marL="121920" marR="121920" marT="60960" marB="60960"/>
                </a:tc>
                <a:tc>
                  <a:txBody>
                    <a:bodyPr/>
                    <a:lstStyle/>
                    <a:p>
                      <a:r>
                        <a:rPr lang="en-US" sz="1600" noProof="0"/>
                        <a:t>11 points</a:t>
                      </a:r>
                    </a:p>
                  </a:txBody>
                  <a:tcPr marL="121920" marR="121920" marT="60960" marB="60960"/>
                </a:tc>
                <a:extLst>
                  <a:ext uri="{0D108BD9-81ED-4DB2-BD59-A6C34878D82A}">
                    <a16:rowId xmlns:a16="http://schemas.microsoft.com/office/drawing/2014/main" val="1057844359"/>
                  </a:ext>
                </a:extLst>
              </a:tr>
              <a:tr h="386037">
                <a:tc>
                  <a:txBody>
                    <a:bodyPr/>
                    <a:lstStyle/>
                    <a:p>
                      <a:r>
                        <a:rPr lang="en-US" sz="1600" noProof="0"/>
                        <a:t>Time</a:t>
                      </a:r>
                      <a:r>
                        <a:rPr lang="en-US" sz="1600" baseline="0" noProof="0"/>
                        <a:t> from onset to treatment</a:t>
                      </a:r>
                      <a:endParaRPr lang="en-US" sz="1600" noProof="0"/>
                    </a:p>
                  </a:txBody>
                  <a:tcPr marL="121920" marR="121920" marT="60960" marB="60960"/>
                </a:tc>
                <a:tc>
                  <a:txBody>
                    <a:bodyPr/>
                    <a:lstStyle/>
                    <a:p>
                      <a:r>
                        <a:rPr lang="en-US" sz="1600" noProof="0" dirty="0"/>
                        <a:t>4.4 hours</a:t>
                      </a:r>
                    </a:p>
                  </a:txBody>
                  <a:tcPr marL="121920" marR="121920" marT="60960" marB="60960"/>
                </a:tc>
                <a:tc>
                  <a:txBody>
                    <a:bodyPr/>
                    <a:lstStyle/>
                    <a:p>
                      <a:r>
                        <a:rPr lang="en-US" sz="1600" noProof="0" dirty="0"/>
                        <a:t>4.5 hours</a:t>
                      </a:r>
                    </a:p>
                  </a:txBody>
                  <a:tcPr marL="121920" marR="121920" marT="60960" marB="60960"/>
                </a:tc>
                <a:extLst>
                  <a:ext uri="{0D108BD9-81ED-4DB2-BD59-A6C34878D82A}">
                    <a16:rowId xmlns:a16="http://schemas.microsoft.com/office/drawing/2014/main" val="4146748378"/>
                  </a:ext>
                </a:extLst>
              </a:tr>
              <a:tr h="365760">
                <a:tc>
                  <a:txBody>
                    <a:bodyPr/>
                    <a:lstStyle/>
                    <a:p>
                      <a:r>
                        <a:rPr lang="en-US" sz="1600" noProof="0" dirty="0"/>
                        <a:t>Time since last DOAC intake</a:t>
                      </a:r>
                    </a:p>
                  </a:txBody>
                  <a:tcPr marL="121920" marR="121920" marT="60960" marB="60960"/>
                </a:tc>
                <a:tc>
                  <a:txBody>
                    <a:bodyPr/>
                    <a:lstStyle/>
                    <a:p>
                      <a:r>
                        <a:rPr lang="en-US" sz="1600" noProof="0" dirty="0"/>
                        <a:t>11 hours</a:t>
                      </a:r>
                    </a:p>
                  </a:txBody>
                  <a:tcPr marL="121920" marR="121920" marT="60960" marB="60960"/>
                </a:tc>
                <a:tc>
                  <a:txBody>
                    <a:bodyPr/>
                    <a:lstStyle/>
                    <a:p>
                      <a:r>
                        <a:rPr lang="en-US" sz="1600" noProof="0" dirty="0"/>
                        <a:t>12 hours</a:t>
                      </a:r>
                    </a:p>
                  </a:txBody>
                  <a:tcPr marL="121920" marR="121920" marT="60960" marB="60960"/>
                </a:tc>
                <a:extLst>
                  <a:ext uri="{0D108BD9-81ED-4DB2-BD59-A6C34878D82A}">
                    <a16:rowId xmlns:a16="http://schemas.microsoft.com/office/drawing/2014/main" val="2561101855"/>
                  </a:ext>
                </a:extLst>
              </a:tr>
              <a:tr h="365760">
                <a:tc>
                  <a:txBody>
                    <a:bodyPr/>
                    <a:lstStyle/>
                    <a:p>
                      <a:r>
                        <a:rPr lang="en-US" sz="1600" noProof="0"/>
                        <a:t>ICH volume at baseline (median)</a:t>
                      </a:r>
                    </a:p>
                  </a:txBody>
                  <a:tcPr marL="121920" marR="121920" marT="60960" marB="60960"/>
                </a:tc>
                <a:tc>
                  <a:txBody>
                    <a:bodyPr/>
                    <a:lstStyle/>
                    <a:p>
                      <a:r>
                        <a:rPr lang="en-US" sz="1600" noProof="0" dirty="0"/>
                        <a:t>13 ml</a:t>
                      </a:r>
                    </a:p>
                  </a:txBody>
                  <a:tcPr marL="121920" marR="121920" marT="60960" marB="60960"/>
                </a:tc>
                <a:tc>
                  <a:txBody>
                    <a:bodyPr/>
                    <a:lstStyle/>
                    <a:p>
                      <a:r>
                        <a:rPr lang="en-US" sz="1600" noProof="0" dirty="0"/>
                        <a:t>11 ml</a:t>
                      </a:r>
                    </a:p>
                  </a:txBody>
                  <a:tcPr marL="121920" marR="121920" marT="60960" marB="60960"/>
                </a:tc>
                <a:extLst>
                  <a:ext uri="{0D108BD9-81ED-4DB2-BD59-A6C34878D82A}">
                    <a16:rowId xmlns:a16="http://schemas.microsoft.com/office/drawing/2014/main" val="1740302608"/>
                  </a:ext>
                </a:extLst>
              </a:tr>
              <a:tr h="365760">
                <a:tc gridSpan="3">
                  <a:txBody>
                    <a:bodyPr/>
                    <a:lstStyle/>
                    <a:p>
                      <a:r>
                        <a:rPr lang="en-US" sz="1600" b="1" noProof="0" dirty="0"/>
                        <a:t>Outcomes</a:t>
                      </a:r>
                    </a:p>
                  </a:txBody>
                  <a:tcPr marL="121920" marR="121920" marT="60960" marB="60960"/>
                </a:tc>
                <a:tc hMerge="1">
                  <a:txBody>
                    <a:bodyPr/>
                    <a:lstStyle/>
                    <a:p>
                      <a:endParaRPr lang="de-CH" sz="1200" dirty="0"/>
                    </a:p>
                  </a:txBody>
                  <a:tcPr/>
                </a:tc>
                <a:tc hMerge="1">
                  <a:txBody>
                    <a:bodyPr/>
                    <a:lstStyle/>
                    <a:p>
                      <a:endParaRPr lang="de-CH" sz="1200" dirty="0"/>
                    </a:p>
                  </a:txBody>
                  <a:tcPr/>
                </a:tc>
                <a:extLst>
                  <a:ext uri="{0D108BD9-81ED-4DB2-BD59-A6C34878D82A}">
                    <a16:rowId xmlns:a16="http://schemas.microsoft.com/office/drawing/2014/main" val="2829057687"/>
                  </a:ext>
                </a:extLst>
              </a:tr>
              <a:tr h="386037">
                <a:tc>
                  <a:txBody>
                    <a:bodyPr/>
                    <a:lstStyle/>
                    <a:p>
                      <a:r>
                        <a:rPr lang="en-US" sz="1600" noProof="0" dirty="0" err="1"/>
                        <a:t>Haematoma</a:t>
                      </a:r>
                      <a:r>
                        <a:rPr lang="en-US" sz="1600" noProof="0" dirty="0"/>
                        <a:t> expansion</a:t>
                      </a:r>
                    </a:p>
                  </a:txBody>
                  <a:tcPr marL="121920" marR="121920" marT="60960" marB="60960"/>
                </a:tc>
                <a:tc>
                  <a:txBody>
                    <a:bodyPr/>
                    <a:lstStyle/>
                    <a:p>
                      <a:r>
                        <a:rPr lang="en-US" sz="1600" noProof="0" dirty="0"/>
                        <a:t>14%</a:t>
                      </a:r>
                    </a:p>
                  </a:txBody>
                  <a:tcPr marL="121920" marR="121920" marT="60960" marB="60960"/>
                </a:tc>
                <a:tc>
                  <a:txBody>
                    <a:bodyPr/>
                    <a:lstStyle/>
                    <a:p>
                      <a:r>
                        <a:rPr lang="en-US" sz="1600" noProof="0" dirty="0"/>
                        <a:t>44%</a:t>
                      </a:r>
                    </a:p>
                  </a:txBody>
                  <a:tcPr marL="121920" marR="121920" marT="60960" marB="60960"/>
                </a:tc>
                <a:extLst>
                  <a:ext uri="{0D108BD9-81ED-4DB2-BD59-A6C34878D82A}">
                    <a16:rowId xmlns:a16="http://schemas.microsoft.com/office/drawing/2014/main" val="3117069713"/>
                  </a:ext>
                </a:extLst>
              </a:tr>
              <a:tr h="386691">
                <a:tc>
                  <a:txBody>
                    <a:bodyPr/>
                    <a:lstStyle/>
                    <a:p>
                      <a:r>
                        <a:rPr lang="en-US" sz="1600" noProof="0"/>
                        <a:t>Favourable</a:t>
                      </a:r>
                      <a:r>
                        <a:rPr lang="en-US" sz="1600" baseline="0" noProof="0"/>
                        <a:t> outcome (mRS 0-3)</a:t>
                      </a:r>
                      <a:endParaRPr lang="en-US" sz="1600" noProof="0"/>
                    </a:p>
                  </a:txBody>
                  <a:tcPr marL="121920" marR="121920" marT="60960" marB="60960"/>
                </a:tc>
                <a:tc>
                  <a:txBody>
                    <a:bodyPr/>
                    <a:lstStyle/>
                    <a:p>
                      <a:r>
                        <a:rPr lang="en-US" sz="1600" noProof="0" dirty="0"/>
                        <a:t>35% (at 30 days)</a:t>
                      </a:r>
                    </a:p>
                  </a:txBody>
                  <a:tcPr marL="121920" marR="121920" marT="60960" marB="60960"/>
                </a:tc>
                <a:tc>
                  <a:txBody>
                    <a:bodyPr/>
                    <a:lstStyle/>
                    <a:p>
                      <a:r>
                        <a:rPr lang="en-US" sz="1600" noProof="0" dirty="0"/>
                        <a:t>27% (at 90 days)</a:t>
                      </a:r>
                    </a:p>
                  </a:txBody>
                  <a:tcPr marL="121920" marR="121920" marT="60960" marB="60960"/>
                </a:tc>
                <a:extLst>
                  <a:ext uri="{0D108BD9-81ED-4DB2-BD59-A6C34878D82A}">
                    <a16:rowId xmlns:a16="http://schemas.microsoft.com/office/drawing/2014/main" val="2164956748"/>
                  </a:ext>
                </a:extLst>
              </a:tr>
              <a:tr h="376431">
                <a:tc>
                  <a:txBody>
                    <a:bodyPr/>
                    <a:lstStyle/>
                    <a:p>
                      <a:r>
                        <a:rPr lang="en-US" sz="1600" noProof="0"/>
                        <a:t>Thrombembolic</a:t>
                      </a:r>
                      <a:r>
                        <a:rPr lang="en-US" sz="1600" baseline="0" noProof="0"/>
                        <a:t> events</a:t>
                      </a:r>
                      <a:endParaRPr lang="en-US" sz="1600" noProof="0"/>
                    </a:p>
                  </a:txBody>
                  <a:tcPr marL="121920" marR="121920" marT="60960" marB="60960"/>
                </a:tc>
                <a:tc>
                  <a:txBody>
                    <a:bodyPr/>
                    <a:lstStyle/>
                    <a:p>
                      <a:r>
                        <a:rPr lang="en-US" sz="1600" noProof="0" dirty="0"/>
                        <a:t>10%</a:t>
                      </a:r>
                      <a:r>
                        <a:rPr lang="en-US" sz="1600" baseline="0" noProof="0" dirty="0"/>
                        <a:t> (at 30 days)</a:t>
                      </a:r>
                      <a:endParaRPr lang="en-US" sz="1600" noProof="0" dirty="0"/>
                    </a:p>
                  </a:txBody>
                  <a:tcPr marL="121920" marR="121920" marT="60960" marB="60960"/>
                </a:tc>
                <a:tc>
                  <a:txBody>
                    <a:bodyPr/>
                    <a:lstStyle/>
                    <a:p>
                      <a:r>
                        <a:rPr lang="en-US" sz="1600" noProof="0" dirty="0"/>
                        <a:t>9.5% (at 90 days)</a:t>
                      </a:r>
                    </a:p>
                  </a:txBody>
                  <a:tcPr marL="121920" marR="121920" marT="60960" marB="60960"/>
                </a:tc>
                <a:extLst>
                  <a:ext uri="{0D108BD9-81ED-4DB2-BD59-A6C34878D82A}">
                    <a16:rowId xmlns:a16="http://schemas.microsoft.com/office/drawing/2014/main" val="1640984405"/>
                  </a:ext>
                </a:extLst>
              </a:tr>
            </a:tbl>
          </a:graphicData>
        </a:graphic>
      </p:graphicFrame>
      <p:pic>
        <p:nvPicPr>
          <p:cNvPr id="16" name="Grafik 2">
            <a:extLst>
              <a:ext uri="{FF2B5EF4-FFF2-40B4-BE49-F238E27FC236}">
                <a16:creationId xmlns:a16="http://schemas.microsoft.com/office/drawing/2014/main" id="{62737A66-82A8-5A6F-A937-162098E06A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91977" y="1441831"/>
            <a:ext cx="1754114" cy="406888"/>
          </a:xfrm>
          <a:prstGeom prst="rect">
            <a:avLst/>
          </a:prstGeom>
        </p:spPr>
      </p:pic>
      <p:pic>
        <p:nvPicPr>
          <p:cNvPr id="17" name="Grafik 11">
            <a:extLst>
              <a:ext uri="{FF2B5EF4-FFF2-40B4-BE49-F238E27FC236}">
                <a16:creationId xmlns:a16="http://schemas.microsoft.com/office/drawing/2014/main" id="{53B5DFEA-2E44-331D-AE4F-6C19CE1630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755" y="1385083"/>
            <a:ext cx="1355245" cy="520384"/>
          </a:xfrm>
          <a:prstGeom prst="rect">
            <a:avLst/>
          </a:prstGeom>
        </p:spPr>
      </p:pic>
      <p:sp>
        <p:nvSpPr>
          <p:cNvPr id="20" name="Rectangle 19">
            <a:extLst>
              <a:ext uri="{FF2B5EF4-FFF2-40B4-BE49-F238E27FC236}">
                <a16:creationId xmlns:a16="http://schemas.microsoft.com/office/drawing/2014/main" id="{DCBD2C7B-65D1-9E87-F087-4017894D307F}"/>
              </a:ext>
            </a:extLst>
          </p:cNvPr>
          <p:cNvSpPr/>
          <p:nvPr/>
        </p:nvSpPr>
        <p:spPr>
          <a:xfrm>
            <a:off x="1002457" y="5013219"/>
            <a:ext cx="10187086" cy="1154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93634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EMCREG-Emed-19-Gray">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MCREG-Emed-19-Gray">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www.w3.org/XML/1998/namespace"/>
    <ds:schemaRef ds:uri="http://purl.org/dc/elements/1.1/"/>
    <ds:schemaRef ds:uri="http://schemas.microsoft.com/office/infopath/2007/PartnerControls"/>
    <ds:schemaRef ds:uri="http://purl.org/dc/terms/"/>
    <ds:schemaRef ds:uri="http://schemas.microsoft.com/sharepoint/v3/field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29334</TotalTime>
  <Words>858</Words>
  <Application>Microsoft Macintosh PowerPoint</Application>
  <PresentationFormat>Widescreen</PresentationFormat>
  <Paragraphs>101</Paragraphs>
  <Slides>11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Century Gothic</vt:lpstr>
      <vt:lpstr>Trebuchet MS</vt:lpstr>
      <vt:lpstr>EMCREG-Emed-19-Gray</vt:lpstr>
      <vt:lpstr>Office Theme</vt:lpstr>
      <vt:lpstr>1_EMCREG-Emed-19-Gray</vt:lpstr>
      <vt:lpstr>Reversal of Factor Xa Inhibitor ICH:  ANNEXA-4, ANNEXA-I, and Real-World Evidence</vt:lpstr>
      <vt:lpstr>PowerPoint Presentation</vt:lpstr>
      <vt:lpstr>Disclaimer</vt:lpstr>
      <vt:lpstr>ANNEXA-4</vt:lpstr>
      <vt:lpstr>ANNEXA-4 Main Results</vt:lpstr>
      <vt:lpstr>ANNEXA-4: Subgroup of ICH</vt:lpstr>
      <vt:lpstr>ANNEXA-4 Versus “Real-World”</vt:lpstr>
      <vt:lpstr>TICH-NOAC</vt:lpstr>
      <vt:lpstr>ANNEXA-4 Versus TICH-NOAC:  Aggregate Data Comparison</vt:lpstr>
      <vt:lpstr>ANNEXA-I RCT (NCT03661528)</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Reversal of Factor Xa Inhibitor ICH:  ANNEXA-4, ANNEXA-I, and Real-World Evidence</dc:title>
  <dc:subject/>
  <dc:creator>MedEd On The Go</dc:creator>
  <cp:keywords/>
  <dc:description/>
  <cp:lastModifiedBy>Moriah Diethorn</cp:lastModifiedBy>
  <cp:revision>334</cp:revision>
  <dcterms:created xsi:type="dcterms:W3CDTF">2010-04-12T23:12:02Z</dcterms:created>
  <dcterms:modified xsi:type="dcterms:W3CDTF">2023-06-20T19:32:34Z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