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528" r:id="rId4"/>
    <p:sldMasterId id="2147493540" r:id="rId5"/>
  </p:sldMasterIdLst>
  <p:notesMasterIdLst>
    <p:notesMasterId r:id="rId16"/>
  </p:notesMasterIdLst>
  <p:sldIdLst>
    <p:sldId id="1944" r:id="rId6"/>
    <p:sldId id="265" r:id="rId7"/>
    <p:sldId id="256" r:id="rId8"/>
    <p:sldId id="319" r:id="rId9"/>
    <p:sldId id="325" r:id="rId10"/>
    <p:sldId id="288" r:id="rId11"/>
    <p:sldId id="304" r:id="rId12"/>
    <p:sldId id="316" r:id="rId13"/>
    <p:sldId id="379" r:id="rId14"/>
    <p:sldId id="264"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5A65102-597A-C4D6-4A5A-EC0FC2E22EFC}" name="Susan Diaz" initials="SD" userId="S::sdiaz@ushealthconnect.com::0160f941-b42d-4e94-b274-ad4158d91f49" providerId="AD"/>
  <p188:author id="{05320614-9BB5-045C-0E1E-BB00A484CEF0}" name="Shannon Williams" initials="SW" userId="53ff2644c4922ffe" providerId="Windows Live"/>
  <p188:author id="{04231C20-65D9-1B1D-0BE3-C208C6288E8A}" name="Karen Lebo" initials="KRL" userId="Karen Lebo" providerId="None"/>
  <p188:author id="{52C4C9BB-C807-8705-0B08-A3DF41A8D64B}" name="Moriah Diethorn" initials="MD" userId="Moriah Diethorn"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262B"/>
    <a:srgbClr val="922932"/>
    <a:srgbClr val="04573B"/>
    <a:srgbClr val="00B9CE"/>
    <a:srgbClr val="FF0099"/>
    <a:srgbClr val="89898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861" autoAdjust="0"/>
    <p:restoredTop sz="91020" autoAdjust="0"/>
  </p:normalViewPr>
  <p:slideViewPr>
    <p:cSldViewPr snapToGrid="0" snapToObjects="1">
      <p:cViewPr varScale="1">
        <p:scale>
          <a:sx n="106" d="100"/>
          <a:sy n="106" d="100"/>
        </p:scale>
        <p:origin x="208" y="296"/>
      </p:cViewPr>
      <p:guideLst>
        <p:guide orient="horz" pos="2160"/>
        <p:guide pos="3840"/>
      </p:guideLst>
    </p:cSldViewPr>
  </p:slideViewPr>
  <p:notesTextViewPr>
    <p:cViewPr>
      <p:scale>
        <a:sx n="100" d="100"/>
        <a:sy n="100" d="100"/>
      </p:scale>
      <p:origin x="0" y="0"/>
    </p:cViewPr>
  </p:notesTextViewPr>
  <p:sorterViewPr>
    <p:cViewPr>
      <p:scale>
        <a:sx n="149" d="100"/>
        <a:sy n="149"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8/10/relationships/authors" Targe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5BCF71-2AB8-42D2-B8FC-071A9FCFA078}" type="datetimeFigureOut">
              <a:rPr lang="en-US" smtClean="0"/>
              <a:t>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661419-07C2-4C88-A427-904D9F3DBC61}" type="slidenum">
              <a:rPr lang="en-US" smtClean="0"/>
              <a:t>‹#›</a:t>
            </a:fld>
            <a:endParaRPr lang="en-US"/>
          </a:p>
        </p:txBody>
      </p:sp>
    </p:spTree>
    <p:extLst>
      <p:ext uri="{BB962C8B-B14F-4D97-AF65-F5344CB8AC3E}">
        <p14:creationId xmlns:p14="http://schemas.microsoft.com/office/powerpoint/2010/main" val="4642471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C661419-07C2-4C88-A427-904D9F3DBC6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516854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51541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C661419-07C2-4C88-A427-904D9F3DBC6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343036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C661419-07C2-4C88-A427-904D9F3DBC6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361561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A7AAFC0-E40F-4DB9-B57B-779C38D8CA4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462301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C661419-07C2-4C88-A427-904D9F3DBC6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860885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50" indent="-171450">
              <a:buFontTx/>
              <a:buChar char="-"/>
            </a:pPr>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C661419-07C2-4C88-A427-904D9F3DBC6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216656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C661419-07C2-4C88-A427-904D9F3DBC6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012448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94770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4.png"/><Relationship Id="rId4" Type="http://schemas.microsoft.com/office/2007/relationships/hdphoto" Target="../media/hdphoto2.wdp"/></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4.png"/><Relationship Id="rId4" Type="http://schemas.microsoft.com/office/2007/relationships/hdphoto" Target="../media/hdphoto3.wdp"/></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4.png"/><Relationship Id="rId4" Type="http://schemas.microsoft.com/office/2007/relationships/hdphoto" Target="../media/hdphoto4.wdp"/></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6_Title Slid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9"/>
            <a:ext cx="10515600" cy="2852737"/>
          </a:xfrm>
        </p:spPr>
        <p:txBody>
          <a:bodyPr anchor="ctr">
            <a:normAutofit/>
          </a:bodyPr>
          <a:lstStyle>
            <a:lvl1pPr>
              <a:defRPr sz="4800">
                <a:solidFill>
                  <a:schemeClr val="accent1"/>
                </a:solidFill>
              </a:defRPr>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4"/>
            <a:ext cx="10515600" cy="1500187"/>
          </a:xfrm>
          <a:prstGeom prst="rect">
            <a:avLst/>
          </a:prstGeom>
        </p:spPr>
        <p:txBody>
          <a:bodyPr>
            <a:normAutofit/>
          </a:bodyPr>
          <a:lstStyle>
            <a:lvl1pPr marL="0" indent="0">
              <a:buNone/>
              <a:defRPr sz="1800">
                <a:solidFill>
                  <a:schemeClr val="tx1"/>
                </a:solidFill>
              </a:defRPr>
            </a:lvl1pPr>
            <a:lvl2pPr marL="457223" indent="0">
              <a:buNone/>
              <a:defRPr sz="2000">
                <a:solidFill>
                  <a:schemeClr val="tx1">
                    <a:tint val="75000"/>
                  </a:schemeClr>
                </a:solidFill>
              </a:defRPr>
            </a:lvl2pPr>
            <a:lvl3pPr marL="914446" indent="0">
              <a:buNone/>
              <a:defRPr sz="1800">
                <a:solidFill>
                  <a:schemeClr val="tx1">
                    <a:tint val="75000"/>
                  </a:schemeClr>
                </a:solidFill>
              </a:defRPr>
            </a:lvl3pPr>
            <a:lvl4pPr marL="1371669" indent="0">
              <a:buNone/>
              <a:defRPr sz="1600">
                <a:solidFill>
                  <a:schemeClr val="tx1">
                    <a:tint val="75000"/>
                  </a:schemeClr>
                </a:solidFill>
              </a:defRPr>
            </a:lvl4pPr>
            <a:lvl5pPr marL="1828891" indent="0">
              <a:buNone/>
              <a:defRPr sz="1600">
                <a:solidFill>
                  <a:schemeClr val="tx1">
                    <a:tint val="75000"/>
                  </a:schemeClr>
                </a:solidFill>
              </a:defRPr>
            </a:lvl5pPr>
            <a:lvl6pPr marL="2286114" indent="0">
              <a:buNone/>
              <a:defRPr sz="1600">
                <a:solidFill>
                  <a:schemeClr val="tx1">
                    <a:tint val="75000"/>
                  </a:schemeClr>
                </a:solidFill>
              </a:defRPr>
            </a:lvl6pPr>
            <a:lvl7pPr marL="2743337" indent="0">
              <a:buNone/>
              <a:defRPr sz="1600">
                <a:solidFill>
                  <a:schemeClr val="tx1">
                    <a:tint val="75000"/>
                  </a:schemeClr>
                </a:solidFill>
              </a:defRPr>
            </a:lvl7pPr>
            <a:lvl8pPr marL="3200560" indent="0">
              <a:buNone/>
              <a:defRPr sz="1600">
                <a:solidFill>
                  <a:schemeClr val="tx1">
                    <a:tint val="75000"/>
                  </a:schemeClr>
                </a:solidFill>
              </a:defRPr>
            </a:lvl8pPr>
            <a:lvl9pPr marL="3657783" indent="0">
              <a:buNone/>
              <a:defRPr sz="1600">
                <a:solidFill>
                  <a:schemeClr val="tx1">
                    <a:tint val="75000"/>
                  </a:schemeClr>
                </a:solidFill>
              </a:defRPr>
            </a:lvl9pPr>
          </a:lstStyle>
          <a:p>
            <a:pPr lvl="0"/>
            <a:r>
              <a:rPr lang="en-US"/>
              <a:t>Click to edit Master text styles</a:t>
            </a:r>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1" y="6356351"/>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11" name="Picture 10">
            <a:extLst>
              <a:ext uri="{FF2B5EF4-FFF2-40B4-BE49-F238E27FC236}">
                <a16:creationId xmlns:a16="http://schemas.microsoft.com/office/drawing/2014/main" id="{98D7BE7B-D2B3-48B4-96E3-689D1AC137D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68000" y="6093534"/>
            <a:ext cx="1267742" cy="649084"/>
          </a:xfrm>
          <a:prstGeom prst="rect">
            <a:avLst/>
          </a:prstGeom>
        </p:spPr>
      </p:pic>
      <p:grpSp>
        <p:nvGrpSpPr>
          <p:cNvPr id="12" name="Group 11">
            <a:extLst>
              <a:ext uri="{FF2B5EF4-FFF2-40B4-BE49-F238E27FC236}">
                <a16:creationId xmlns:a16="http://schemas.microsoft.com/office/drawing/2014/main" id="{A96D5DF2-9B1E-2E3A-B1F1-3833CD0A8A0B}"/>
              </a:ext>
            </a:extLst>
          </p:cNvPr>
          <p:cNvGrpSpPr/>
          <p:nvPr userDrawn="1"/>
        </p:nvGrpSpPr>
        <p:grpSpPr>
          <a:xfrm>
            <a:off x="0" y="0"/>
            <a:ext cx="12192000" cy="975360"/>
            <a:chOff x="0" y="0"/>
            <a:chExt cx="12192000" cy="975360"/>
          </a:xfrm>
        </p:grpSpPr>
        <p:pic>
          <p:nvPicPr>
            <p:cNvPr id="13" name="Picture 12" descr="A picture containing aquarium, marine biology, invertebrate, underwater&#10;&#10;Description automatically generated">
              <a:extLst>
                <a:ext uri="{FF2B5EF4-FFF2-40B4-BE49-F238E27FC236}">
                  <a16:creationId xmlns:a16="http://schemas.microsoft.com/office/drawing/2014/main" id="{D1A0D3C9-FBC8-8AB3-858B-A6983B99F37B}"/>
                </a:ext>
              </a:extLst>
            </p:cNvPr>
            <p:cNvPicPr>
              <a:picLocks noChangeAspect="1"/>
            </p:cNvPicPr>
            <p:nvPr userDrawn="1"/>
          </p:nvPicPr>
          <p:blipFill rotWithShape="1">
            <a:blip r:embed="rId3" cstate="screen">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a:ext>
              </a:extLst>
            </a:blip>
            <a:srcRect/>
            <a:stretch/>
          </p:blipFill>
          <p:spPr>
            <a:xfrm>
              <a:off x="2382982" y="0"/>
              <a:ext cx="9809018" cy="975360"/>
            </a:xfrm>
            <a:prstGeom prst="rect">
              <a:avLst/>
            </a:prstGeom>
          </p:spPr>
        </p:pic>
        <p:sp>
          <p:nvSpPr>
            <p:cNvPr id="16" name="Rectangle 15">
              <a:extLst>
                <a:ext uri="{FF2B5EF4-FFF2-40B4-BE49-F238E27FC236}">
                  <a16:creationId xmlns:a16="http://schemas.microsoft.com/office/drawing/2014/main" id="{C2F83A6F-4948-A680-E947-8C4DC73CEB5A}"/>
                </a:ext>
              </a:extLst>
            </p:cNvPr>
            <p:cNvSpPr/>
            <p:nvPr userDrawn="1"/>
          </p:nvSpPr>
          <p:spPr>
            <a:xfrm>
              <a:off x="0" y="0"/>
              <a:ext cx="2382982" cy="975360"/>
            </a:xfrm>
            <a:prstGeom prst="rect">
              <a:avLst/>
            </a:prstGeom>
            <a:solidFill>
              <a:srgbClr val="1B262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7253B2BF-F62E-0076-6D8A-4591E5224738}"/>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86591" y="130185"/>
              <a:ext cx="2938657" cy="749188"/>
            </a:xfrm>
            <a:prstGeom prst="rect">
              <a:avLst/>
            </a:prstGeom>
          </p:spPr>
        </p:pic>
      </p:grpSp>
    </p:spTree>
    <p:extLst>
      <p:ext uri="{BB962C8B-B14F-4D97-AF65-F5344CB8AC3E}">
        <p14:creationId xmlns:p14="http://schemas.microsoft.com/office/powerpoint/2010/main" val="3387424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382589" y="606830"/>
            <a:ext cx="4272539" cy="5254221"/>
          </a:xfr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606830"/>
            <a:ext cx="6626224" cy="5254221"/>
          </a:xfrm>
          <a:prstGeom prst="rect">
            <a:avLst/>
          </a:prstGeom>
        </p:spPr>
        <p:txBody>
          <a:bodyPr/>
          <a:lstStyle>
            <a:lvl1pPr marL="0" indent="0">
              <a:buNone/>
              <a:defRPr sz="3200"/>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t>Click icon to add picture</a:t>
            </a:r>
            <a:endParaRPr lang="en-US" dirty="0"/>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1"/>
            <a:ext cx="11199811"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2137266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9"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457202"/>
            <a:ext cx="6172200" cy="5403850"/>
          </a:xfrm>
          <a:prstGeom prst="rect">
            <a:avLst/>
          </a:prstGeom>
        </p:spPr>
        <p:txBody>
          <a:bodyPr/>
          <a:lstStyle>
            <a:lvl1pPr marL="0" indent="0">
              <a:buNone/>
              <a:defRPr sz="3200"/>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9" y="2057400"/>
            <a:ext cx="3932237" cy="3811588"/>
          </a:xfrm>
          <a:prstGeom prst="rect">
            <a:avLst/>
          </a:prstGeom>
        </p:spPr>
        <p:txBody>
          <a:bodyPr/>
          <a:lstStyle>
            <a:lvl1pPr marL="0" indent="0">
              <a:buNone/>
              <a:defRPr sz="16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1"/>
            <a:ext cx="10745787"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40153861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D250C-6EEA-B1A1-B491-10422548427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BBD3599-E485-39AC-03C7-74F93F01CE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FF96DE3-09DA-C553-4E03-25C8490BF4CE}"/>
              </a:ext>
            </a:extLst>
          </p:cNvPr>
          <p:cNvSpPr>
            <a:spLocks noGrp="1"/>
          </p:cNvSpPr>
          <p:nvPr>
            <p:ph type="dt" sz="half" idx="10"/>
          </p:nvPr>
        </p:nvSpPr>
        <p:spPr/>
        <p:txBody>
          <a:bodyPr/>
          <a:lstStyle/>
          <a:p>
            <a:fld id="{68607845-940D-AF42-90E6-0A3F0004BE78}" type="datetimeFigureOut">
              <a:rPr lang="en-US" smtClean="0"/>
              <a:t>6/20/23</a:t>
            </a:fld>
            <a:endParaRPr lang="en-US"/>
          </a:p>
        </p:txBody>
      </p:sp>
      <p:sp>
        <p:nvSpPr>
          <p:cNvPr id="5" name="Footer Placeholder 4">
            <a:extLst>
              <a:ext uri="{FF2B5EF4-FFF2-40B4-BE49-F238E27FC236}">
                <a16:creationId xmlns:a16="http://schemas.microsoft.com/office/drawing/2014/main" id="{EFA9A60E-868C-52C6-C825-19BA338FF8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21579E-803B-BD28-2DBB-13250B0CA552}"/>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8854031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4FC08-534A-8154-8815-A5BFFB686E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84B8B7-FC0D-4F40-EC2B-62E119F7C5C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17CCE6-3E70-D9AF-F696-4DDE3281A5DF}"/>
              </a:ext>
            </a:extLst>
          </p:cNvPr>
          <p:cNvSpPr>
            <a:spLocks noGrp="1"/>
          </p:cNvSpPr>
          <p:nvPr>
            <p:ph type="dt" sz="half" idx="10"/>
          </p:nvPr>
        </p:nvSpPr>
        <p:spPr/>
        <p:txBody>
          <a:bodyPr/>
          <a:lstStyle/>
          <a:p>
            <a:fld id="{68607845-940D-AF42-90E6-0A3F0004BE78}" type="datetimeFigureOut">
              <a:rPr lang="en-US" smtClean="0"/>
              <a:t>6/20/23</a:t>
            </a:fld>
            <a:endParaRPr lang="en-US"/>
          </a:p>
        </p:txBody>
      </p:sp>
      <p:sp>
        <p:nvSpPr>
          <p:cNvPr id="5" name="Footer Placeholder 4">
            <a:extLst>
              <a:ext uri="{FF2B5EF4-FFF2-40B4-BE49-F238E27FC236}">
                <a16:creationId xmlns:a16="http://schemas.microsoft.com/office/drawing/2014/main" id="{3693B666-A55A-067A-E47A-F4A087A8B2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18EFF9-3F62-FFA8-F4BC-890344B8B66D}"/>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3931607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025A2-2765-239F-A15A-3F2C72B2ACC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DEDEC4F-96BF-9190-2B7F-6CE6BF42144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A41C397-E997-3E50-0FFF-FB8BD85539E4}"/>
              </a:ext>
            </a:extLst>
          </p:cNvPr>
          <p:cNvSpPr>
            <a:spLocks noGrp="1"/>
          </p:cNvSpPr>
          <p:nvPr>
            <p:ph type="dt" sz="half" idx="10"/>
          </p:nvPr>
        </p:nvSpPr>
        <p:spPr/>
        <p:txBody>
          <a:bodyPr/>
          <a:lstStyle/>
          <a:p>
            <a:fld id="{68607845-940D-AF42-90E6-0A3F0004BE78}" type="datetimeFigureOut">
              <a:rPr lang="en-US" smtClean="0"/>
              <a:t>6/20/23</a:t>
            </a:fld>
            <a:endParaRPr lang="en-US"/>
          </a:p>
        </p:txBody>
      </p:sp>
      <p:sp>
        <p:nvSpPr>
          <p:cNvPr id="5" name="Footer Placeholder 4">
            <a:extLst>
              <a:ext uri="{FF2B5EF4-FFF2-40B4-BE49-F238E27FC236}">
                <a16:creationId xmlns:a16="http://schemas.microsoft.com/office/drawing/2014/main" id="{54973FE1-6DFF-CDB4-7A32-D3D242B7AD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9263AC-E06E-CCF8-C678-2295416D6BFD}"/>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2860702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22703-6067-83C5-B7B3-BFB8744510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387963D-72B5-EAAA-B532-937561249D6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D0478CC-A6AE-5BA5-0C93-2ABD2CB91B2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2BF93BF-43F9-E86C-2186-7EE4544814C4}"/>
              </a:ext>
            </a:extLst>
          </p:cNvPr>
          <p:cNvSpPr>
            <a:spLocks noGrp="1"/>
          </p:cNvSpPr>
          <p:nvPr>
            <p:ph type="dt" sz="half" idx="10"/>
          </p:nvPr>
        </p:nvSpPr>
        <p:spPr/>
        <p:txBody>
          <a:bodyPr/>
          <a:lstStyle/>
          <a:p>
            <a:fld id="{68607845-940D-AF42-90E6-0A3F0004BE78}" type="datetimeFigureOut">
              <a:rPr lang="en-US" smtClean="0"/>
              <a:t>6/20/23</a:t>
            </a:fld>
            <a:endParaRPr lang="en-US"/>
          </a:p>
        </p:txBody>
      </p:sp>
      <p:sp>
        <p:nvSpPr>
          <p:cNvPr id="6" name="Footer Placeholder 5">
            <a:extLst>
              <a:ext uri="{FF2B5EF4-FFF2-40B4-BE49-F238E27FC236}">
                <a16:creationId xmlns:a16="http://schemas.microsoft.com/office/drawing/2014/main" id="{42E5678A-92ED-3CA8-25E7-1697F7B109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AA367E-BEF6-76B2-B494-82E3A4FFFA0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4889390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5067C-F02F-CA51-C76E-9AFAA77F467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B7DFFB7-D356-0068-C081-0037355B3B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2F46DE1-B636-ED1B-AB2F-C49A63505C1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FEE0272-F65F-ED84-720C-CA73A9D148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3850EF4-AE51-FB58-8AAB-D7B6106A863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FD4A651-BC82-2322-E0B4-F301EE08EC72}"/>
              </a:ext>
            </a:extLst>
          </p:cNvPr>
          <p:cNvSpPr>
            <a:spLocks noGrp="1"/>
          </p:cNvSpPr>
          <p:nvPr>
            <p:ph type="dt" sz="half" idx="10"/>
          </p:nvPr>
        </p:nvSpPr>
        <p:spPr/>
        <p:txBody>
          <a:bodyPr/>
          <a:lstStyle/>
          <a:p>
            <a:fld id="{68607845-940D-AF42-90E6-0A3F0004BE78}" type="datetimeFigureOut">
              <a:rPr lang="en-US" smtClean="0"/>
              <a:t>6/20/23</a:t>
            </a:fld>
            <a:endParaRPr lang="en-US"/>
          </a:p>
        </p:txBody>
      </p:sp>
      <p:sp>
        <p:nvSpPr>
          <p:cNvPr id="8" name="Footer Placeholder 7">
            <a:extLst>
              <a:ext uri="{FF2B5EF4-FFF2-40B4-BE49-F238E27FC236}">
                <a16:creationId xmlns:a16="http://schemas.microsoft.com/office/drawing/2014/main" id="{36DE80AA-357E-6C98-0356-40E44CEA866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DAEBF76-C709-17B1-7646-653B310FA635}"/>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1630070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A9F76-DC18-5638-D2F2-A8C5E27ACA6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492889F-0B2E-7251-3AFB-6AE4AC334F59}"/>
              </a:ext>
            </a:extLst>
          </p:cNvPr>
          <p:cNvSpPr>
            <a:spLocks noGrp="1"/>
          </p:cNvSpPr>
          <p:nvPr>
            <p:ph type="dt" sz="half" idx="10"/>
          </p:nvPr>
        </p:nvSpPr>
        <p:spPr/>
        <p:txBody>
          <a:bodyPr/>
          <a:lstStyle/>
          <a:p>
            <a:fld id="{68607845-940D-AF42-90E6-0A3F0004BE78}" type="datetimeFigureOut">
              <a:rPr lang="en-US" smtClean="0"/>
              <a:t>6/20/23</a:t>
            </a:fld>
            <a:endParaRPr lang="en-US"/>
          </a:p>
        </p:txBody>
      </p:sp>
      <p:sp>
        <p:nvSpPr>
          <p:cNvPr id="4" name="Footer Placeholder 3">
            <a:extLst>
              <a:ext uri="{FF2B5EF4-FFF2-40B4-BE49-F238E27FC236}">
                <a16:creationId xmlns:a16="http://schemas.microsoft.com/office/drawing/2014/main" id="{7303151B-2399-38C2-5A12-67FB2C49375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8D54789-EB7D-63FF-798A-50C671590E5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0678996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FAC998-1345-0A1E-D969-E2343D24E5B0}"/>
              </a:ext>
            </a:extLst>
          </p:cNvPr>
          <p:cNvSpPr>
            <a:spLocks noGrp="1"/>
          </p:cNvSpPr>
          <p:nvPr>
            <p:ph type="dt" sz="half" idx="10"/>
          </p:nvPr>
        </p:nvSpPr>
        <p:spPr/>
        <p:txBody>
          <a:bodyPr/>
          <a:lstStyle/>
          <a:p>
            <a:fld id="{68607845-940D-AF42-90E6-0A3F0004BE78}" type="datetimeFigureOut">
              <a:rPr lang="en-US" smtClean="0"/>
              <a:t>6/20/23</a:t>
            </a:fld>
            <a:endParaRPr lang="en-US"/>
          </a:p>
        </p:txBody>
      </p:sp>
      <p:sp>
        <p:nvSpPr>
          <p:cNvPr id="3" name="Footer Placeholder 2">
            <a:extLst>
              <a:ext uri="{FF2B5EF4-FFF2-40B4-BE49-F238E27FC236}">
                <a16:creationId xmlns:a16="http://schemas.microsoft.com/office/drawing/2014/main" id="{24CBE583-98EF-E399-09BA-BD0061BEF48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9234487-D257-CCB4-7728-4674E825B93B}"/>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42349556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06936-E1B0-0DD5-1952-04504CECDC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EED911E-6386-4271-B6E9-40C5066E25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FE8560E-7E00-2A07-7AE0-12A12B7093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0F7A04-C019-9FFD-A565-15FD384B2CBA}"/>
              </a:ext>
            </a:extLst>
          </p:cNvPr>
          <p:cNvSpPr>
            <a:spLocks noGrp="1"/>
          </p:cNvSpPr>
          <p:nvPr>
            <p:ph type="dt" sz="half" idx="10"/>
          </p:nvPr>
        </p:nvSpPr>
        <p:spPr/>
        <p:txBody>
          <a:bodyPr/>
          <a:lstStyle/>
          <a:p>
            <a:fld id="{68607845-940D-AF42-90E6-0A3F0004BE78}" type="datetimeFigureOut">
              <a:rPr lang="en-US" smtClean="0"/>
              <a:t>6/20/23</a:t>
            </a:fld>
            <a:endParaRPr lang="en-US"/>
          </a:p>
        </p:txBody>
      </p:sp>
      <p:sp>
        <p:nvSpPr>
          <p:cNvPr id="6" name="Footer Placeholder 5">
            <a:extLst>
              <a:ext uri="{FF2B5EF4-FFF2-40B4-BE49-F238E27FC236}">
                <a16:creationId xmlns:a16="http://schemas.microsoft.com/office/drawing/2014/main" id="{3C619466-C547-5950-58EE-EE1847F6B7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BF1FB8-9D79-225C-2626-783076682BD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0623565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ub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9"/>
            <a:ext cx="10515600" cy="2852737"/>
          </a:xfrm>
        </p:spPr>
        <p:txBody>
          <a:bodyPr anchor="ctr">
            <a:normAutofit/>
          </a:bodyPr>
          <a:lstStyle>
            <a:lvl1pPr algn="r">
              <a:defRPr sz="4400">
                <a:solidFill>
                  <a:schemeClr val="accent1"/>
                </a:solidFill>
              </a:defRPr>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4"/>
            <a:ext cx="10515600" cy="1500187"/>
          </a:xfrm>
          <a:prstGeom prst="rect">
            <a:avLst/>
          </a:prstGeom>
        </p:spPr>
        <p:txBody>
          <a:bodyPr>
            <a:normAutofit/>
          </a:bodyPr>
          <a:lstStyle>
            <a:lvl1pPr marL="0" indent="0" algn="r">
              <a:buNone/>
              <a:defRPr sz="1800">
                <a:solidFill>
                  <a:schemeClr val="tx1"/>
                </a:solidFill>
              </a:defRPr>
            </a:lvl1pPr>
            <a:lvl2pPr marL="457223" indent="0">
              <a:buNone/>
              <a:defRPr sz="2000">
                <a:solidFill>
                  <a:schemeClr val="tx1">
                    <a:tint val="75000"/>
                  </a:schemeClr>
                </a:solidFill>
              </a:defRPr>
            </a:lvl2pPr>
            <a:lvl3pPr marL="914446" indent="0">
              <a:buNone/>
              <a:defRPr sz="1800">
                <a:solidFill>
                  <a:schemeClr val="tx1">
                    <a:tint val="75000"/>
                  </a:schemeClr>
                </a:solidFill>
              </a:defRPr>
            </a:lvl3pPr>
            <a:lvl4pPr marL="1371669" indent="0">
              <a:buNone/>
              <a:defRPr sz="1600">
                <a:solidFill>
                  <a:schemeClr val="tx1">
                    <a:tint val="75000"/>
                  </a:schemeClr>
                </a:solidFill>
              </a:defRPr>
            </a:lvl4pPr>
            <a:lvl5pPr marL="1828891" indent="0">
              <a:buNone/>
              <a:defRPr sz="1600">
                <a:solidFill>
                  <a:schemeClr val="tx1">
                    <a:tint val="75000"/>
                  </a:schemeClr>
                </a:solidFill>
              </a:defRPr>
            </a:lvl5pPr>
            <a:lvl6pPr marL="2286114" indent="0">
              <a:buNone/>
              <a:defRPr sz="1600">
                <a:solidFill>
                  <a:schemeClr val="tx1">
                    <a:tint val="75000"/>
                  </a:schemeClr>
                </a:solidFill>
              </a:defRPr>
            </a:lvl6pPr>
            <a:lvl7pPr marL="2743337" indent="0">
              <a:buNone/>
              <a:defRPr sz="1600">
                <a:solidFill>
                  <a:schemeClr val="tx1">
                    <a:tint val="75000"/>
                  </a:schemeClr>
                </a:solidFill>
              </a:defRPr>
            </a:lvl7pPr>
            <a:lvl8pPr marL="3200560" indent="0">
              <a:buNone/>
              <a:defRPr sz="1600">
                <a:solidFill>
                  <a:schemeClr val="tx1">
                    <a:tint val="75000"/>
                  </a:schemeClr>
                </a:solidFill>
              </a:defRPr>
            </a:lvl8pPr>
            <a:lvl9pPr marL="3657783" indent="0">
              <a:buNone/>
              <a:defRPr sz="1600">
                <a:solidFill>
                  <a:schemeClr val="tx1">
                    <a:tint val="75000"/>
                  </a:schemeClr>
                </a:solidFill>
              </a:defRPr>
            </a:lvl9pPr>
          </a:lstStyle>
          <a:p>
            <a:pPr lvl="0"/>
            <a:r>
              <a:rPr lang="en-US"/>
              <a:t>Click to edit Master text styles</a:t>
            </a:r>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2926081" y="6356351"/>
            <a:ext cx="819911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11" name="Picture 10">
            <a:extLst>
              <a:ext uri="{FF2B5EF4-FFF2-40B4-BE49-F238E27FC236}">
                <a16:creationId xmlns:a16="http://schemas.microsoft.com/office/drawing/2014/main" id="{8C9AB0E5-B29C-4E14-A39A-DA7D5DD440E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60644" y="6093534"/>
            <a:ext cx="1267742" cy="649084"/>
          </a:xfrm>
          <a:prstGeom prst="rect">
            <a:avLst/>
          </a:prstGeom>
        </p:spPr>
      </p:pic>
      <p:grpSp>
        <p:nvGrpSpPr>
          <p:cNvPr id="2" name="Group 1">
            <a:extLst>
              <a:ext uri="{FF2B5EF4-FFF2-40B4-BE49-F238E27FC236}">
                <a16:creationId xmlns:a16="http://schemas.microsoft.com/office/drawing/2014/main" id="{4C979B8C-415E-C6A0-E6AA-5E9C430477AA}"/>
              </a:ext>
            </a:extLst>
          </p:cNvPr>
          <p:cNvGrpSpPr/>
          <p:nvPr userDrawn="1"/>
        </p:nvGrpSpPr>
        <p:grpSpPr>
          <a:xfrm>
            <a:off x="0" y="0"/>
            <a:ext cx="12192000" cy="975360"/>
            <a:chOff x="0" y="0"/>
            <a:chExt cx="12192000" cy="975360"/>
          </a:xfrm>
        </p:grpSpPr>
        <p:pic>
          <p:nvPicPr>
            <p:cNvPr id="3" name="Picture 2" descr="A picture containing aquarium, marine biology, invertebrate, underwater&#10;&#10;Description automatically generated">
              <a:extLst>
                <a:ext uri="{FF2B5EF4-FFF2-40B4-BE49-F238E27FC236}">
                  <a16:creationId xmlns:a16="http://schemas.microsoft.com/office/drawing/2014/main" id="{F8ADE201-C643-F5E2-C055-3972B192BB91}"/>
                </a:ext>
              </a:extLst>
            </p:cNvPr>
            <p:cNvPicPr>
              <a:picLocks noChangeAspect="1"/>
            </p:cNvPicPr>
            <p:nvPr userDrawn="1"/>
          </p:nvPicPr>
          <p:blipFill rotWithShape="1">
            <a:blip r:embed="rId3" cstate="screen">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a:ext>
              </a:extLst>
            </a:blip>
            <a:srcRect/>
            <a:stretch/>
          </p:blipFill>
          <p:spPr>
            <a:xfrm>
              <a:off x="2382982" y="0"/>
              <a:ext cx="9809018" cy="975360"/>
            </a:xfrm>
            <a:prstGeom prst="rect">
              <a:avLst/>
            </a:prstGeom>
          </p:spPr>
        </p:pic>
        <p:sp>
          <p:nvSpPr>
            <p:cNvPr id="4" name="Rectangle 3">
              <a:extLst>
                <a:ext uri="{FF2B5EF4-FFF2-40B4-BE49-F238E27FC236}">
                  <a16:creationId xmlns:a16="http://schemas.microsoft.com/office/drawing/2014/main" id="{A6B0B853-68B5-0AD4-9CA6-120DA79EC02E}"/>
                </a:ext>
              </a:extLst>
            </p:cNvPr>
            <p:cNvSpPr/>
            <p:nvPr userDrawn="1"/>
          </p:nvSpPr>
          <p:spPr>
            <a:xfrm>
              <a:off x="0" y="0"/>
              <a:ext cx="2382982" cy="975360"/>
            </a:xfrm>
            <a:prstGeom prst="rect">
              <a:avLst/>
            </a:prstGeom>
            <a:solidFill>
              <a:srgbClr val="1B262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DE1CD53E-5880-0773-E589-885D0E146EF7}"/>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86591" y="130185"/>
              <a:ext cx="2938657" cy="749188"/>
            </a:xfrm>
            <a:prstGeom prst="rect">
              <a:avLst/>
            </a:prstGeom>
          </p:spPr>
        </p:pic>
      </p:grpSp>
    </p:spTree>
    <p:extLst>
      <p:ext uri="{BB962C8B-B14F-4D97-AF65-F5344CB8AC3E}">
        <p14:creationId xmlns:p14="http://schemas.microsoft.com/office/powerpoint/2010/main" val="32744393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E1F79-9E23-3848-6F69-35488B4C97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AEC5418-1A70-E059-01EC-1D72186415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BA7CE12-2BFD-3001-A50F-144325830B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FFDA66-E22F-675F-FEB8-63150CF7F0F3}"/>
              </a:ext>
            </a:extLst>
          </p:cNvPr>
          <p:cNvSpPr>
            <a:spLocks noGrp="1"/>
          </p:cNvSpPr>
          <p:nvPr>
            <p:ph type="dt" sz="half" idx="10"/>
          </p:nvPr>
        </p:nvSpPr>
        <p:spPr/>
        <p:txBody>
          <a:bodyPr/>
          <a:lstStyle/>
          <a:p>
            <a:fld id="{68607845-940D-AF42-90E6-0A3F0004BE78}" type="datetimeFigureOut">
              <a:rPr lang="en-US" smtClean="0"/>
              <a:t>6/20/23</a:t>
            </a:fld>
            <a:endParaRPr lang="en-US"/>
          </a:p>
        </p:txBody>
      </p:sp>
      <p:sp>
        <p:nvSpPr>
          <p:cNvPr id="6" name="Footer Placeholder 5">
            <a:extLst>
              <a:ext uri="{FF2B5EF4-FFF2-40B4-BE49-F238E27FC236}">
                <a16:creationId xmlns:a16="http://schemas.microsoft.com/office/drawing/2014/main" id="{10C83DCB-B75E-E3B9-1D31-F97DD2D654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41B311-4B71-A04A-F24B-8930E95E38DC}"/>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6747863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774C5-0A9B-18F3-9CAF-A2B1A25B925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5D017D1-B693-49B4-3D5E-A85798E9371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AF5442-7CBE-77D1-A385-C70394651352}"/>
              </a:ext>
            </a:extLst>
          </p:cNvPr>
          <p:cNvSpPr>
            <a:spLocks noGrp="1"/>
          </p:cNvSpPr>
          <p:nvPr>
            <p:ph type="dt" sz="half" idx="10"/>
          </p:nvPr>
        </p:nvSpPr>
        <p:spPr/>
        <p:txBody>
          <a:bodyPr/>
          <a:lstStyle/>
          <a:p>
            <a:fld id="{68607845-940D-AF42-90E6-0A3F0004BE78}" type="datetimeFigureOut">
              <a:rPr lang="en-US" smtClean="0"/>
              <a:t>6/20/23</a:t>
            </a:fld>
            <a:endParaRPr lang="en-US"/>
          </a:p>
        </p:txBody>
      </p:sp>
      <p:sp>
        <p:nvSpPr>
          <p:cNvPr id="5" name="Footer Placeholder 4">
            <a:extLst>
              <a:ext uri="{FF2B5EF4-FFF2-40B4-BE49-F238E27FC236}">
                <a16:creationId xmlns:a16="http://schemas.microsoft.com/office/drawing/2014/main" id="{D87A6695-506E-F21D-883F-09C59CE1C5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CE03CC-E804-AE4F-BC35-01C4F6A9E24A}"/>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5179891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70CF5B-1288-5AE1-2A77-4AA7451944B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B6E1E66-A92E-A10E-28AA-282CAF2696D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66E619-06E1-63C2-881D-5EC5E6E70BD2}"/>
              </a:ext>
            </a:extLst>
          </p:cNvPr>
          <p:cNvSpPr>
            <a:spLocks noGrp="1"/>
          </p:cNvSpPr>
          <p:nvPr>
            <p:ph type="dt" sz="half" idx="10"/>
          </p:nvPr>
        </p:nvSpPr>
        <p:spPr/>
        <p:txBody>
          <a:bodyPr/>
          <a:lstStyle/>
          <a:p>
            <a:fld id="{68607845-940D-AF42-90E6-0A3F0004BE78}" type="datetimeFigureOut">
              <a:rPr lang="en-US" smtClean="0"/>
              <a:t>6/20/23</a:t>
            </a:fld>
            <a:endParaRPr lang="en-US"/>
          </a:p>
        </p:txBody>
      </p:sp>
      <p:sp>
        <p:nvSpPr>
          <p:cNvPr id="5" name="Footer Placeholder 4">
            <a:extLst>
              <a:ext uri="{FF2B5EF4-FFF2-40B4-BE49-F238E27FC236}">
                <a16:creationId xmlns:a16="http://schemas.microsoft.com/office/drawing/2014/main" id="{F76803AB-03EE-7B44-B956-081B88BE25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01B24F-3185-E413-DA86-85FF758C4669}"/>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4241576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Sub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9"/>
            <a:ext cx="10515600" cy="2852737"/>
          </a:xfrm>
        </p:spPr>
        <p:txBody>
          <a:bodyPr anchor="ctr">
            <a:normAutofit/>
          </a:bodyPr>
          <a:lstStyle>
            <a:lvl1pPr algn="r">
              <a:defRPr sz="4400">
                <a:solidFill>
                  <a:schemeClr val="accent1"/>
                </a:solidFill>
              </a:defRPr>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610350" y="4589464"/>
            <a:ext cx="4514851" cy="1500187"/>
          </a:xfrm>
          <a:prstGeom prst="rect">
            <a:avLst/>
          </a:prstGeom>
        </p:spPr>
        <p:txBody>
          <a:bodyPr>
            <a:normAutofit/>
          </a:bodyPr>
          <a:lstStyle>
            <a:lvl1pPr marL="0" indent="0" algn="r">
              <a:buNone/>
              <a:defRPr sz="1600">
                <a:solidFill>
                  <a:schemeClr val="tx1"/>
                </a:solidFill>
              </a:defRPr>
            </a:lvl1pPr>
            <a:lvl2pPr marL="457223" indent="0">
              <a:buNone/>
              <a:defRPr sz="2000">
                <a:solidFill>
                  <a:schemeClr val="tx1">
                    <a:tint val="75000"/>
                  </a:schemeClr>
                </a:solidFill>
              </a:defRPr>
            </a:lvl2pPr>
            <a:lvl3pPr marL="914446" indent="0">
              <a:buNone/>
              <a:defRPr sz="1800">
                <a:solidFill>
                  <a:schemeClr val="tx1">
                    <a:tint val="75000"/>
                  </a:schemeClr>
                </a:solidFill>
              </a:defRPr>
            </a:lvl3pPr>
            <a:lvl4pPr marL="1371669" indent="0">
              <a:buNone/>
              <a:defRPr sz="1600">
                <a:solidFill>
                  <a:schemeClr val="tx1">
                    <a:tint val="75000"/>
                  </a:schemeClr>
                </a:solidFill>
              </a:defRPr>
            </a:lvl4pPr>
            <a:lvl5pPr marL="1828891" indent="0">
              <a:buNone/>
              <a:defRPr sz="1600">
                <a:solidFill>
                  <a:schemeClr val="tx1">
                    <a:tint val="75000"/>
                  </a:schemeClr>
                </a:solidFill>
              </a:defRPr>
            </a:lvl5pPr>
            <a:lvl6pPr marL="2286114" indent="0">
              <a:buNone/>
              <a:defRPr sz="1600">
                <a:solidFill>
                  <a:schemeClr val="tx1">
                    <a:tint val="75000"/>
                  </a:schemeClr>
                </a:solidFill>
              </a:defRPr>
            </a:lvl6pPr>
            <a:lvl7pPr marL="2743337" indent="0">
              <a:buNone/>
              <a:defRPr sz="1600">
                <a:solidFill>
                  <a:schemeClr val="tx1">
                    <a:tint val="75000"/>
                  </a:schemeClr>
                </a:solidFill>
              </a:defRPr>
            </a:lvl7pPr>
            <a:lvl8pPr marL="3200560" indent="0">
              <a:buNone/>
              <a:defRPr sz="1600">
                <a:solidFill>
                  <a:schemeClr val="tx1">
                    <a:tint val="75000"/>
                  </a:schemeClr>
                </a:solidFill>
              </a:defRPr>
            </a:lvl8pPr>
            <a:lvl9pPr marL="3657783" indent="0">
              <a:buNone/>
              <a:defRPr sz="1600">
                <a:solidFill>
                  <a:schemeClr val="tx1">
                    <a:tint val="75000"/>
                  </a:schemeClr>
                </a:solidFill>
              </a:defRPr>
            </a:lvl9pPr>
          </a:lstStyle>
          <a:p>
            <a:pPr lvl="0"/>
            <a:r>
              <a:rPr lang="en-US"/>
              <a:t>Click to edit Master text styles</a:t>
            </a:r>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2926081" y="6356351"/>
            <a:ext cx="819911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11" name="Text Placeholder 2">
            <a:extLst>
              <a:ext uri="{FF2B5EF4-FFF2-40B4-BE49-F238E27FC236}">
                <a16:creationId xmlns:a16="http://schemas.microsoft.com/office/drawing/2014/main" id="{1FD911D0-DADF-4587-B77C-7892147F7563}"/>
              </a:ext>
            </a:extLst>
          </p:cNvPr>
          <p:cNvSpPr>
            <a:spLocks noGrp="1"/>
          </p:cNvSpPr>
          <p:nvPr>
            <p:ph type="body" idx="10"/>
          </p:nvPr>
        </p:nvSpPr>
        <p:spPr>
          <a:xfrm>
            <a:off x="1703544" y="4589464"/>
            <a:ext cx="4514851" cy="1500187"/>
          </a:xfrm>
          <a:prstGeom prst="rect">
            <a:avLst/>
          </a:prstGeom>
        </p:spPr>
        <p:txBody>
          <a:bodyPr>
            <a:normAutofit/>
          </a:bodyPr>
          <a:lstStyle>
            <a:lvl1pPr marL="0" indent="0" algn="r">
              <a:buNone/>
              <a:defRPr sz="1600">
                <a:solidFill>
                  <a:schemeClr val="tx1"/>
                </a:solidFill>
              </a:defRPr>
            </a:lvl1pPr>
            <a:lvl2pPr marL="457223" indent="0">
              <a:buNone/>
              <a:defRPr sz="2000">
                <a:solidFill>
                  <a:schemeClr val="tx1">
                    <a:tint val="75000"/>
                  </a:schemeClr>
                </a:solidFill>
              </a:defRPr>
            </a:lvl2pPr>
            <a:lvl3pPr marL="914446" indent="0">
              <a:buNone/>
              <a:defRPr sz="1800">
                <a:solidFill>
                  <a:schemeClr val="tx1">
                    <a:tint val="75000"/>
                  </a:schemeClr>
                </a:solidFill>
              </a:defRPr>
            </a:lvl3pPr>
            <a:lvl4pPr marL="1371669" indent="0">
              <a:buNone/>
              <a:defRPr sz="1600">
                <a:solidFill>
                  <a:schemeClr val="tx1">
                    <a:tint val="75000"/>
                  </a:schemeClr>
                </a:solidFill>
              </a:defRPr>
            </a:lvl4pPr>
            <a:lvl5pPr marL="1828891" indent="0">
              <a:buNone/>
              <a:defRPr sz="1600">
                <a:solidFill>
                  <a:schemeClr val="tx1">
                    <a:tint val="75000"/>
                  </a:schemeClr>
                </a:solidFill>
              </a:defRPr>
            </a:lvl5pPr>
            <a:lvl6pPr marL="2286114" indent="0">
              <a:buNone/>
              <a:defRPr sz="1600">
                <a:solidFill>
                  <a:schemeClr val="tx1">
                    <a:tint val="75000"/>
                  </a:schemeClr>
                </a:solidFill>
              </a:defRPr>
            </a:lvl6pPr>
            <a:lvl7pPr marL="2743337" indent="0">
              <a:buNone/>
              <a:defRPr sz="1600">
                <a:solidFill>
                  <a:schemeClr val="tx1">
                    <a:tint val="75000"/>
                  </a:schemeClr>
                </a:solidFill>
              </a:defRPr>
            </a:lvl7pPr>
            <a:lvl8pPr marL="3200560" indent="0">
              <a:buNone/>
              <a:defRPr sz="1600">
                <a:solidFill>
                  <a:schemeClr val="tx1">
                    <a:tint val="75000"/>
                  </a:schemeClr>
                </a:solidFill>
              </a:defRPr>
            </a:lvl8pPr>
            <a:lvl9pPr marL="3657783" indent="0">
              <a:buNone/>
              <a:defRPr sz="1600">
                <a:solidFill>
                  <a:schemeClr val="tx1">
                    <a:tint val="75000"/>
                  </a:schemeClr>
                </a:solidFill>
              </a:defRPr>
            </a:lvl9pPr>
          </a:lstStyle>
          <a:p>
            <a:pPr lvl="0"/>
            <a:r>
              <a:rPr lang="en-US"/>
              <a:t>Click to edit Master text styles</a:t>
            </a:r>
          </a:p>
        </p:txBody>
      </p:sp>
      <p:pic>
        <p:nvPicPr>
          <p:cNvPr id="17" name="Picture 16">
            <a:extLst>
              <a:ext uri="{FF2B5EF4-FFF2-40B4-BE49-F238E27FC236}">
                <a16:creationId xmlns:a16="http://schemas.microsoft.com/office/drawing/2014/main" id="{A269C1E7-9B03-4DB0-8768-BFB3B740D52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60644" y="6093534"/>
            <a:ext cx="1267742" cy="649084"/>
          </a:xfrm>
          <a:prstGeom prst="rect">
            <a:avLst/>
          </a:prstGeom>
        </p:spPr>
      </p:pic>
      <p:grpSp>
        <p:nvGrpSpPr>
          <p:cNvPr id="2" name="Group 1">
            <a:extLst>
              <a:ext uri="{FF2B5EF4-FFF2-40B4-BE49-F238E27FC236}">
                <a16:creationId xmlns:a16="http://schemas.microsoft.com/office/drawing/2014/main" id="{6ECEBA46-FCF8-69F2-C6DD-028681363380}"/>
              </a:ext>
            </a:extLst>
          </p:cNvPr>
          <p:cNvGrpSpPr/>
          <p:nvPr userDrawn="1"/>
        </p:nvGrpSpPr>
        <p:grpSpPr>
          <a:xfrm>
            <a:off x="0" y="0"/>
            <a:ext cx="12192000" cy="975360"/>
            <a:chOff x="0" y="0"/>
            <a:chExt cx="12192000" cy="975360"/>
          </a:xfrm>
        </p:grpSpPr>
        <p:pic>
          <p:nvPicPr>
            <p:cNvPr id="3" name="Picture 2" descr="A picture containing aquarium, marine biology, invertebrate, underwater&#10;&#10;Description automatically generated">
              <a:extLst>
                <a:ext uri="{FF2B5EF4-FFF2-40B4-BE49-F238E27FC236}">
                  <a16:creationId xmlns:a16="http://schemas.microsoft.com/office/drawing/2014/main" id="{FE2B77CE-6E0A-E489-2FAA-CC0225E44635}"/>
                </a:ext>
              </a:extLst>
            </p:cNvPr>
            <p:cNvPicPr>
              <a:picLocks noChangeAspect="1"/>
            </p:cNvPicPr>
            <p:nvPr userDrawn="1"/>
          </p:nvPicPr>
          <p:blipFill rotWithShape="1">
            <a:blip r:embed="rId3" cstate="screen">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a:ext>
              </a:extLst>
            </a:blip>
            <a:srcRect/>
            <a:stretch/>
          </p:blipFill>
          <p:spPr>
            <a:xfrm>
              <a:off x="2382982" y="0"/>
              <a:ext cx="9809018" cy="975360"/>
            </a:xfrm>
            <a:prstGeom prst="rect">
              <a:avLst/>
            </a:prstGeom>
          </p:spPr>
        </p:pic>
        <p:sp>
          <p:nvSpPr>
            <p:cNvPr id="4" name="Rectangle 3">
              <a:extLst>
                <a:ext uri="{FF2B5EF4-FFF2-40B4-BE49-F238E27FC236}">
                  <a16:creationId xmlns:a16="http://schemas.microsoft.com/office/drawing/2014/main" id="{F5795FFE-0585-8942-883C-B2132346A2B5}"/>
                </a:ext>
              </a:extLst>
            </p:cNvPr>
            <p:cNvSpPr/>
            <p:nvPr userDrawn="1"/>
          </p:nvSpPr>
          <p:spPr>
            <a:xfrm>
              <a:off x="0" y="0"/>
              <a:ext cx="2382982" cy="975360"/>
            </a:xfrm>
            <a:prstGeom prst="rect">
              <a:avLst/>
            </a:prstGeom>
            <a:solidFill>
              <a:srgbClr val="1B262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2618268F-74CC-29BA-E580-FE2BAF387006}"/>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86591" y="130185"/>
              <a:ext cx="2938657" cy="749188"/>
            </a:xfrm>
            <a:prstGeom prst="rect">
              <a:avLst/>
            </a:prstGeom>
          </p:spPr>
        </p:pic>
      </p:grpSp>
    </p:spTree>
    <p:extLst>
      <p:ext uri="{BB962C8B-B14F-4D97-AF65-F5344CB8AC3E}">
        <p14:creationId xmlns:p14="http://schemas.microsoft.com/office/powerpoint/2010/main" val="24053427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p:bg>
      <p:bgPr>
        <a:solidFill>
          <a:srgbClr val="FFFFFF"/>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609601" y="6356351"/>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6" name="Title Placeholder 1">
            <a:extLst>
              <a:ext uri="{FF2B5EF4-FFF2-40B4-BE49-F238E27FC236}">
                <a16:creationId xmlns:a16="http://schemas.microsoft.com/office/drawing/2014/main" id="{C3A58A5E-CE8B-4381-B491-4E79B68F618B}"/>
              </a:ext>
            </a:extLst>
          </p:cNvPr>
          <p:cNvSpPr>
            <a:spLocks noGrp="1"/>
          </p:cNvSpPr>
          <p:nvPr>
            <p:ph type="title"/>
          </p:nvPr>
        </p:nvSpPr>
        <p:spPr>
          <a:xfrm>
            <a:off x="609600" y="199506"/>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B8793117-580E-4BE7-82EC-6BE8CEEDED56}"/>
              </a:ext>
            </a:extLst>
          </p:cNvPr>
          <p:cNvSpPr>
            <a:spLocks noGrp="1"/>
          </p:cNvSpPr>
          <p:nvPr>
            <p:ph idx="1"/>
          </p:nvPr>
        </p:nvSpPr>
        <p:spPr>
          <a:xfrm>
            <a:off x="609600" y="1477907"/>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674795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609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5943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609601" y="6356351"/>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4584778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609602" y="1459896"/>
            <a:ext cx="5157787" cy="651538"/>
          </a:xfrm>
          <a:prstGeom prst="rect">
            <a:avLst/>
          </a:prstGeom>
        </p:spPr>
        <p:txBody>
          <a:bodyPr anchor="b"/>
          <a:lstStyle>
            <a:lvl1pPr marL="0" indent="0">
              <a:buNone/>
              <a:defRPr sz="2400" b="1">
                <a:solidFill>
                  <a:schemeClr val="accent6"/>
                </a:solidFill>
              </a:defRPr>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609602" y="2111434"/>
            <a:ext cx="5157787" cy="3956856"/>
          </a:xfrm>
          <a:prstGeom prst="rect">
            <a:avLst/>
          </a:prstGeom>
        </p:spPr>
        <p:txBody>
          <a:bodyPr/>
          <a:lstStyle>
            <a:lvl1pPr marL="228611" indent="-228611">
              <a:buClr>
                <a:schemeClr val="accent6"/>
              </a:buClr>
              <a:buSzPct val="100000"/>
              <a:buFont typeface="Arial" panose="020B0604020202020204" pitchFamily="34" charset="0"/>
              <a:buChar char="•"/>
              <a:defRPr/>
            </a:lvl1pPr>
            <a:lvl2pPr marL="685834" indent="-228611">
              <a:buClr>
                <a:schemeClr val="accent6"/>
              </a:buClr>
              <a:buSzPct val="100000"/>
              <a:buFont typeface="Arial" panose="020B0604020202020204" pitchFamily="34" charset="0"/>
              <a:buChar char="•"/>
              <a:defRPr/>
            </a:lvl2pPr>
            <a:lvl3pPr marL="1143057" indent="-228611">
              <a:buClr>
                <a:schemeClr val="accent6"/>
              </a:buClr>
              <a:buSzPct val="100000"/>
              <a:buFont typeface="Arial" panose="020B0604020202020204" pitchFamily="34" charset="0"/>
              <a:buChar char="•"/>
              <a:defRPr/>
            </a:lvl3pPr>
            <a:lvl4pPr marL="1600280" indent="-228611">
              <a:buClr>
                <a:schemeClr val="accent6"/>
              </a:buClr>
              <a:buSzPct val="100000"/>
              <a:buFont typeface="Arial" panose="020B0604020202020204" pitchFamily="34" charset="0"/>
              <a:buChar char="•"/>
              <a:defRPr/>
            </a:lvl4pPr>
            <a:lvl5pPr marL="2057503" indent="-228611">
              <a:buClr>
                <a:schemeClr val="accent6"/>
              </a:buClr>
              <a:buSzPct val="1000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5942013" y="1459896"/>
            <a:ext cx="5183188" cy="651538"/>
          </a:xfrm>
          <a:prstGeom prst="rect">
            <a:avLst/>
          </a:prstGeom>
        </p:spPr>
        <p:txBody>
          <a:bodyPr anchor="b"/>
          <a:lstStyle>
            <a:lvl1pPr marL="0" indent="0">
              <a:buNone/>
              <a:defRPr sz="2400" b="1">
                <a:solidFill>
                  <a:schemeClr val="accent1"/>
                </a:solidFill>
              </a:defRPr>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5942013" y="2111434"/>
            <a:ext cx="5183188" cy="3956856"/>
          </a:xfrm>
          <a:prstGeom prst="rect">
            <a:avLst/>
          </a:prstGeom>
        </p:spPr>
        <p:txBody>
          <a:bodyPr/>
          <a:lstStyle>
            <a:lvl1pPr marL="228611" indent="-228611">
              <a:buClr>
                <a:schemeClr val="accent1"/>
              </a:buClr>
              <a:buFont typeface="Arial" panose="020B0604020202020204" pitchFamily="34" charset="0"/>
              <a:buChar char="•"/>
              <a:defRPr/>
            </a:lvl1pPr>
            <a:lvl2pPr marL="685834" indent="-228611">
              <a:buClr>
                <a:schemeClr val="accent1"/>
              </a:buClr>
              <a:buFont typeface="Arial" panose="020B0604020202020204" pitchFamily="34" charset="0"/>
              <a:buChar char="•"/>
              <a:defRPr/>
            </a:lvl2pPr>
            <a:lvl3pPr marL="1143057" indent="-228611">
              <a:buClr>
                <a:schemeClr val="accent1"/>
              </a:buClr>
              <a:buFont typeface="Arial" panose="020B0604020202020204" pitchFamily="34" charset="0"/>
              <a:buChar char="•"/>
              <a:defRPr/>
            </a:lvl3pPr>
            <a:lvl4pPr marL="1600280" indent="-228611">
              <a:buClr>
                <a:schemeClr val="accent1"/>
              </a:buClr>
              <a:buFont typeface="Arial" panose="020B0604020202020204" pitchFamily="34" charset="0"/>
              <a:buChar char="•"/>
              <a:defRPr/>
            </a:lvl4pPr>
            <a:lvl5pPr marL="2057503" indent="-228611">
              <a:buClr>
                <a:schemeClr val="accent1"/>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609601" y="6356351"/>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10" name="Title 1">
            <a:extLst>
              <a:ext uri="{FF2B5EF4-FFF2-40B4-BE49-F238E27FC236}">
                <a16:creationId xmlns:a16="http://schemas.microsoft.com/office/drawing/2014/main" id="{DAD82D1D-D8EA-40A0-9D3E-9683300C0F61}"/>
              </a:ext>
            </a:extLst>
          </p:cNvPr>
          <p:cNvSpPr>
            <a:spLocks noGrp="1"/>
          </p:cNvSpPr>
          <p:nvPr>
            <p:ph type="title"/>
          </p:nvPr>
        </p:nvSpPr>
        <p:spPr>
          <a:xfrm>
            <a:off x="609600" y="199506"/>
            <a:ext cx="10744200" cy="1185577"/>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13660884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609601" y="6356351"/>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29805462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2F6B2D7-D2F9-4F1B-8FB7-00DCD968C2C6}"/>
              </a:ext>
            </a:extLst>
          </p:cNvPr>
          <p:cNvSpPr>
            <a:spLocks noGrp="1"/>
          </p:cNvSpPr>
          <p:nvPr>
            <p:ph type="ftr" sz="quarter" idx="3"/>
          </p:nvPr>
        </p:nvSpPr>
        <p:spPr>
          <a:xfrm>
            <a:off x="609601" y="6356351"/>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8679512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9"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6"/>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9" y="2057400"/>
            <a:ext cx="3932237" cy="3811588"/>
          </a:xfrm>
          <a:prstGeom prst="rect">
            <a:avLst/>
          </a:prstGeom>
        </p:spPr>
        <p:txBody>
          <a:bodyPr/>
          <a:lstStyle>
            <a:lvl1pPr marL="0" indent="0">
              <a:buNone/>
              <a:defRPr sz="16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609601" y="6356351"/>
            <a:ext cx="10745787"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32372990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609600" y="199506"/>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609600" y="1477907"/>
            <a:ext cx="10744200" cy="472247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a:extLst>
              <a:ext uri="{FF2B5EF4-FFF2-40B4-BE49-F238E27FC236}">
                <a16:creationId xmlns:a16="http://schemas.microsoft.com/office/drawing/2014/main" id="{89BEF74D-8D28-4131-8F45-3779D7055172}"/>
              </a:ext>
            </a:extLst>
          </p:cNvPr>
          <p:cNvPicPr>
            <a:picLocks noChangeAspect="1"/>
          </p:cNvPicPr>
          <p:nvPr userDrawn="1"/>
        </p:nvPicPr>
        <p:blipFill rotWithShape="1">
          <a:blip r:embed="rId13" cstate="print">
            <a:extLst>
              <a:ext uri="{BEBA8EAE-BF5A-486C-A8C5-ECC9F3942E4B}">
                <a14:imgProps xmlns:a14="http://schemas.microsoft.com/office/drawing/2010/main">
                  <a14:imgLayer r:embed="rId14">
                    <a14:imgEffect>
                      <a14:sharpenSoften amount="-100000"/>
                    </a14:imgEffect>
                  </a14:imgLayer>
                </a14:imgProps>
              </a:ext>
              <a:ext uri="{28A0092B-C50C-407E-A947-70E740481C1C}">
                <a14:useLocalDpi xmlns:a14="http://schemas.microsoft.com/office/drawing/2010/main"/>
              </a:ext>
            </a:extLst>
          </a:blip>
          <a:srcRect/>
          <a:stretch/>
        </p:blipFill>
        <p:spPr>
          <a:xfrm>
            <a:off x="0" y="-3586"/>
            <a:ext cx="12192000" cy="106682"/>
          </a:xfrm>
          <a:prstGeom prst="rect">
            <a:avLst/>
          </a:prstGeom>
        </p:spPr>
      </p:pic>
      <p:sp>
        <p:nvSpPr>
          <p:cNvPr id="8" name="Footer Placeholder 4">
            <a:extLst>
              <a:ext uri="{FF2B5EF4-FFF2-40B4-BE49-F238E27FC236}">
                <a16:creationId xmlns:a16="http://schemas.microsoft.com/office/drawing/2014/main" id="{B6C3302F-87F6-4619-9382-93EEA9D2B073}"/>
              </a:ext>
            </a:extLst>
          </p:cNvPr>
          <p:cNvSpPr>
            <a:spLocks noGrp="1"/>
          </p:cNvSpPr>
          <p:nvPr>
            <p:ph type="ftr" sz="quarter" idx="3"/>
          </p:nvPr>
        </p:nvSpPr>
        <p:spPr>
          <a:xfrm>
            <a:off x="609601" y="6356351"/>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164824979"/>
      </p:ext>
    </p:extLst>
  </p:cSld>
  <p:clrMap bg1="lt1" tx1="dk1" bg2="lt2" tx2="dk2" accent1="accent1" accent2="accent2" accent3="accent3" accent4="accent4" accent5="accent5" accent6="accent6" hlink="hlink" folHlink="folHlink"/>
  <p:sldLayoutIdLst>
    <p:sldLayoutId id="2147493529" r:id="rId1"/>
    <p:sldLayoutId id="2147493530" r:id="rId2"/>
    <p:sldLayoutId id="2147493531" r:id="rId3"/>
    <p:sldLayoutId id="2147493532" r:id="rId4"/>
    <p:sldLayoutId id="2147493533" r:id="rId5"/>
    <p:sldLayoutId id="2147493534" r:id="rId6"/>
    <p:sldLayoutId id="2147493535" r:id="rId7"/>
    <p:sldLayoutId id="2147493536" r:id="rId8"/>
    <p:sldLayoutId id="2147493537" r:id="rId9"/>
    <p:sldLayoutId id="2147493538" r:id="rId10"/>
    <p:sldLayoutId id="2147493539" r:id="rId11"/>
  </p:sldLayoutIdLst>
  <p:txStyles>
    <p:titleStyle>
      <a:lvl1pPr algn="l" defTabSz="914446" rtl="0" eaLnBrk="1" latinLnBrk="0" hangingPunct="1">
        <a:lnSpc>
          <a:spcPct val="100000"/>
        </a:lnSpc>
        <a:spcBef>
          <a:spcPct val="0"/>
        </a:spcBef>
        <a:buNone/>
        <a:defRPr sz="3200" b="1" i="0" kern="1200">
          <a:solidFill>
            <a:schemeClr val="accent6">
              <a:lumMod val="50000"/>
            </a:schemeClr>
          </a:solidFill>
          <a:latin typeface="+mj-lt"/>
          <a:ea typeface="+mj-ea"/>
          <a:cs typeface="+mj-cs"/>
        </a:defRPr>
      </a:lvl1pPr>
    </p:titleStyle>
    <p:bodyStyle>
      <a:lvl1pPr marL="228611" indent="-228611" algn="l" defTabSz="914446" rtl="0" eaLnBrk="1" latinLnBrk="0" hangingPunct="1">
        <a:lnSpc>
          <a:spcPct val="100000"/>
        </a:lnSpc>
        <a:spcBef>
          <a:spcPts val="1000"/>
        </a:spcBef>
        <a:buClr>
          <a:schemeClr val="accent3"/>
        </a:buClr>
        <a:buFont typeface="Arial" panose="020B0604020202020204" pitchFamily="34" charset="0"/>
        <a:buChar char="•"/>
        <a:defRPr sz="2400" kern="1200">
          <a:solidFill>
            <a:schemeClr val="tx1">
              <a:lumMod val="75000"/>
            </a:schemeClr>
          </a:solidFill>
          <a:latin typeface="+mn-lt"/>
          <a:ea typeface="+mn-ea"/>
          <a:cs typeface="+mn-cs"/>
        </a:defRPr>
      </a:lvl1pPr>
      <a:lvl2pPr marL="685834" indent="-228611" algn="l" defTabSz="914446" rtl="0" eaLnBrk="1" latinLnBrk="0" hangingPunct="1">
        <a:lnSpc>
          <a:spcPct val="100000"/>
        </a:lnSpc>
        <a:spcBef>
          <a:spcPts val="500"/>
        </a:spcBef>
        <a:buClr>
          <a:schemeClr val="accent1"/>
        </a:buClr>
        <a:buFont typeface="Arial" panose="020B0604020202020204" pitchFamily="34" charset="0"/>
        <a:buChar char="•"/>
        <a:defRPr sz="2000" kern="1200">
          <a:solidFill>
            <a:schemeClr val="tx1">
              <a:lumMod val="75000"/>
            </a:schemeClr>
          </a:solidFill>
          <a:latin typeface="+mn-lt"/>
          <a:ea typeface="+mn-ea"/>
          <a:cs typeface="+mn-cs"/>
        </a:defRPr>
      </a:lvl2pPr>
      <a:lvl3pPr marL="1143057" indent="-228611" algn="l" defTabSz="914446" rtl="0" eaLnBrk="1" latinLnBrk="0" hangingPunct="1">
        <a:lnSpc>
          <a:spcPct val="100000"/>
        </a:lnSpc>
        <a:spcBef>
          <a:spcPts val="500"/>
        </a:spcBef>
        <a:buClr>
          <a:schemeClr val="accent6"/>
        </a:buClr>
        <a:buFont typeface="Arial" panose="020B0604020202020204" pitchFamily="34" charset="0"/>
        <a:buChar char="–"/>
        <a:defRPr sz="1800" kern="1200">
          <a:solidFill>
            <a:schemeClr val="tx1">
              <a:lumMod val="75000"/>
            </a:schemeClr>
          </a:solidFill>
          <a:latin typeface="+mn-lt"/>
          <a:ea typeface="+mn-ea"/>
          <a:cs typeface="+mn-cs"/>
        </a:defRPr>
      </a:lvl3pPr>
      <a:lvl4pPr marL="1600280" indent="-228611" algn="l" defTabSz="914446" rtl="0" eaLnBrk="1" latinLnBrk="0" hangingPunct="1">
        <a:lnSpc>
          <a:spcPct val="100000"/>
        </a:lnSpc>
        <a:spcBef>
          <a:spcPts val="500"/>
        </a:spcBef>
        <a:buClr>
          <a:schemeClr val="accent6"/>
        </a:buClr>
        <a:buFont typeface="Arial" panose="020B0604020202020204" pitchFamily="34" charset="0"/>
        <a:buChar char="•"/>
        <a:defRPr sz="1600" kern="1200">
          <a:solidFill>
            <a:schemeClr val="tx1">
              <a:lumMod val="75000"/>
            </a:schemeClr>
          </a:solidFill>
          <a:latin typeface="+mn-lt"/>
          <a:ea typeface="+mn-ea"/>
          <a:cs typeface="+mn-cs"/>
        </a:defRPr>
      </a:lvl4pPr>
      <a:lvl5pPr marL="2057503" indent="-228611" algn="l" defTabSz="914446"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726"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9"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46" rtl="0" eaLnBrk="1" latinLnBrk="0" hangingPunct="1">
        <a:defRPr sz="1800" kern="1200">
          <a:solidFill>
            <a:schemeClr val="tx1"/>
          </a:solidFill>
          <a:latin typeface="+mn-lt"/>
          <a:ea typeface="+mn-ea"/>
          <a:cs typeface="+mn-cs"/>
        </a:defRPr>
      </a:lvl1pPr>
      <a:lvl2pPr marL="457223" algn="l" defTabSz="914446" rtl="0" eaLnBrk="1" latinLnBrk="0" hangingPunct="1">
        <a:defRPr sz="1800" kern="1200">
          <a:solidFill>
            <a:schemeClr val="tx1"/>
          </a:solidFill>
          <a:latin typeface="+mn-lt"/>
          <a:ea typeface="+mn-ea"/>
          <a:cs typeface="+mn-cs"/>
        </a:defRPr>
      </a:lvl2pPr>
      <a:lvl3pPr marL="914446" algn="l" defTabSz="914446" rtl="0" eaLnBrk="1" latinLnBrk="0" hangingPunct="1">
        <a:defRPr sz="1800" kern="1200">
          <a:solidFill>
            <a:schemeClr val="tx1"/>
          </a:solidFill>
          <a:latin typeface="+mn-lt"/>
          <a:ea typeface="+mn-ea"/>
          <a:cs typeface="+mn-cs"/>
        </a:defRPr>
      </a:lvl3pPr>
      <a:lvl4pPr marL="1371669" algn="l" defTabSz="914446" rtl="0" eaLnBrk="1" latinLnBrk="0" hangingPunct="1">
        <a:defRPr sz="1800" kern="1200">
          <a:solidFill>
            <a:schemeClr val="tx1"/>
          </a:solidFill>
          <a:latin typeface="+mn-lt"/>
          <a:ea typeface="+mn-ea"/>
          <a:cs typeface="+mn-cs"/>
        </a:defRPr>
      </a:lvl4pPr>
      <a:lvl5pPr marL="1828891" algn="l" defTabSz="914446" rtl="0" eaLnBrk="1" latinLnBrk="0" hangingPunct="1">
        <a:defRPr sz="1800" kern="1200">
          <a:solidFill>
            <a:schemeClr val="tx1"/>
          </a:solidFill>
          <a:latin typeface="+mn-lt"/>
          <a:ea typeface="+mn-ea"/>
          <a:cs typeface="+mn-cs"/>
        </a:defRPr>
      </a:lvl5pPr>
      <a:lvl6pPr marL="2286114" algn="l" defTabSz="914446" rtl="0" eaLnBrk="1" latinLnBrk="0" hangingPunct="1">
        <a:defRPr sz="1800" kern="1200">
          <a:solidFill>
            <a:schemeClr val="tx1"/>
          </a:solidFill>
          <a:latin typeface="+mn-lt"/>
          <a:ea typeface="+mn-ea"/>
          <a:cs typeface="+mn-cs"/>
        </a:defRPr>
      </a:lvl6pPr>
      <a:lvl7pPr marL="2743337" algn="l" defTabSz="914446" rtl="0" eaLnBrk="1" latinLnBrk="0" hangingPunct="1">
        <a:defRPr sz="1800" kern="1200">
          <a:solidFill>
            <a:schemeClr val="tx1"/>
          </a:solidFill>
          <a:latin typeface="+mn-lt"/>
          <a:ea typeface="+mn-ea"/>
          <a:cs typeface="+mn-cs"/>
        </a:defRPr>
      </a:lvl7pPr>
      <a:lvl8pPr marL="3200560" algn="l" defTabSz="914446" rtl="0" eaLnBrk="1" latinLnBrk="0" hangingPunct="1">
        <a:defRPr sz="1800" kern="1200">
          <a:solidFill>
            <a:schemeClr val="tx1"/>
          </a:solidFill>
          <a:latin typeface="+mn-lt"/>
          <a:ea typeface="+mn-ea"/>
          <a:cs typeface="+mn-cs"/>
        </a:defRPr>
      </a:lvl8pPr>
      <a:lvl9pPr marL="3657783" algn="l" defTabSz="914446"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BC1509-97F9-9AC9-3004-0444397C1F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283713C-9A88-4E7F-B7F0-88A5DDA067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762F71-44E5-6941-7F1B-4DA15FB3D9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607845-940D-AF42-90E6-0A3F0004BE78}" type="datetimeFigureOut">
              <a:rPr lang="en-US" smtClean="0"/>
              <a:t>6/20/23</a:t>
            </a:fld>
            <a:endParaRPr lang="en-US"/>
          </a:p>
        </p:txBody>
      </p:sp>
      <p:sp>
        <p:nvSpPr>
          <p:cNvPr id="5" name="Footer Placeholder 4">
            <a:extLst>
              <a:ext uri="{FF2B5EF4-FFF2-40B4-BE49-F238E27FC236}">
                <a16:creationId xmlns:a16="http://schemas.microsoft.com/office/drawing/2014/main" id="{2D5F44EC-2508-285C-261A-6C6D471B16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8461F35-DC72-C444-9401-DB6D2361974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3C78B3-0045-9547-874D-082F52276EB6}" type="slidenum">
              <a:rPr lang="en-US" smtClean="0"/>
              <a:t>‹#›</a:t>
            </a:fld>
            <a:endParaRPr lang="en-US"/>
          </a:p>
        </p:txBody>
      </p:sp>
    </p:spTree>
    <p:extLst>
      <p:ext uri="{BB962C8B-B14F-4D97-AF65-F5344CB8AC3E}">
        <p14:creationId xmlns:p14="http://schemas.microsoft.com/office/powerpoint/2010/main" val="4005815917"/>
      </p:ext>
    </p:extLst>
  </p:cSld>
  <p:clrMap bg1="lt1" tx1="dk1" bg2="lt2" tx2="dk2" accent1="accent1" accent2="accent2" accent3="accent3" accent4="accent4" accent5="accent5" accent6="accent6" hlink="hlink" folHlink="folHlink"/>
  <p:sldLayoutIdLst>
    <p:sldLayoutId id="2147493541" r:id="rId1"/>
    <p:sldLayoutId id="2147493542" r:id="rId2"/>
    <p:sldLayoutId id="2147493543" r:id="rId3"/>
    <p:sldLayoutId id="2147493544" r:id="rId4"/>
    <p:sldLayoutId id="2147493545" r:id="rId5"/>
    <p:sldLayoutId id="2147493546" r:id="rId6"/>
    <p:sldLayoutId id="2147493547" r:id="rId7"/>
    <p:sldLayoutId id="2147493548" r:id="rId8"/>
    <p:sldLayoutId id="2147493549" r:id="rId9"/>
    <p:sldLayoutId id="2147493550" r:id="rId10"/>
    <p:sldLayoutId id="214749355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www.mededotg.com/" TargetMode="External"/><Relationship Id="rId3" Type="http://schemas.openxmlformats.org/officeDocument/2006/relationships/image" Target="../media/image14.png"/><Relationship Id="rId7" Type="http://schemas.openxmlformats.org/officeDocument/2006/relationships/hyperlink" Target="http://www.mededonthego.com/" TargetMode="External"/><Relationship Id="rId2" Type="http://schemas.openxmlformats.org/officeDocument/2006/relationships/notesSlide" Target="../notesSlides/notesSlide9.xml"/><Relationship Id="rId1" Type="http://schemas.openxmlformats.org/officeDocument/2006/relationships/slideLayout" Target="../slideLayouts/slideLayout18.xml"/><Relationship Id="rId6" Type="http://schemas.openxmlformats.org/officeDocument/2006/relationships/image" Target="../media/image17.svg"/><Relationship Id="rId5" Type="http://schemas.openxmlformats.org/officeDocument/2006/relationships/image" Target="../media/image16.png"/><Relationship Id="rId10" Type="http://schemas.openxmlformats.org/officeDocument/2006/relationships/image" Target="../media/image19.svg"/><Relationship Id="rId4" Type="http://schemas.openxmlformats.org/officeDocument/2006/relationships/image" Target="../media/image15.svg"/><Relationship Id="rId9" Type="http://schemas.openxmlformats.org/officeDocument/2006/relationships/image" Target="../media/image18.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hyperlink" Target="https://www.mededonthego.com/Video/program/916" TargetMode="External"/><Relationship Id="rId7" Type="http://schemas.openxmlformats.org/officeDocument/2006/relationships/image" Target="../media/image6.svg"/><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hyperlink" Target="mailto:support@MedEdOTG.com" TargetMode="External"/><Relationship Id="rId10" Type="http://schemas.openxmlformats.org/officeDocument/2006/relationships/image" Target="../media/image9.png"/><Relationship Id="rId4" Type="http://schemas.openxmlformats.org/officeDocument/2006/relationships/hyperlink" Target="http://www.mededonthego.com/" TargetMode="External"/><Relationship Id="rId9" Type="http://schemas.openxmlformats.org/officeDocument/2006/relationships/image" Target="../media/image8.sv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1" y="1709738"/>
            <a:ext cx="11065564" cy="2852737"/>
          </a:xfrm>
        </p:spPr>
        <p:txBody>
          <a:bodyPr>
            <a:normAutofit/>
          </a:bodyPr>
          <a:lstStyle/>
          <a:p>
            <a:r>
              <a:rPr lang="en-US" dirty="0"/>
              <a:t>Management of a Patient with Vitamin K Antagonist-Associated Intracranial Hemorrhage (ICH)</a:t>
            </a:r>
          </a:p>
        </p:txBody>
      </p:sp>
      <p:sp>
        <p:nvSpPr>
          <p:cNvPr id="3" name="Subtitle 2"/>
          <p:cNvSpPr>
            <a:spLocks noGrp="1"/>
          </p:cNvSpPr>
          <p:nvPr>
            <p:ph type="body" idx="1"/>
          </p:nvPr>
        </p:nvSpPr>
        <p:spPr>
          <a:xfrm>
            <a:off x="609601" y="4589463"/>
            <a:ext cx="10515600" cy="1766887"/>
          </a:xfrm>
        </p:spPr>
        <p:txBody>
          <a:bodyPr>
            <a:normAutofit/>
          </a:bodyPr>
          <a:lstStyle/>
          <a:p>
            <a:r>
              <a:rPr lang="en-US" b="1" dirty="0"/>
              <a:t>Natalie Kreitzer, MD, MS</a:t>
            </a:r>
            <a:br>
              <a:rPr lang="en-US" dirty="0"/>
            </a:br>
            <a:r>
              <a:rPr lang="en-US" dirty="0"/>
              <a:t>Associate Professor</a:t>
            </a:r>
            <a:br>
              <a:rPr lang="en-US" dirty="0"/>
            </a:br>
            <a:r>
              <a:rPr lang="en-US" dirty="0"/>
              <a:t>Emergency Medicine and Neurocritical Care</a:t>
            </a:r>
            <a:br>
              <a:rPr lang="en-US" dirty="0"/>
            </a:br>
            <a:r>
              <a:rPr lang="en-US" dirty="0"/>
              <a:t>University of Cincinnati</a:t>
            </a:r>
            <a:br>
              <a:rPr lang="en-US" dirty="0"/>
            </a:br>
            <a:r>
              <a:rPr lang="en-US" dirty="0"/>
              <a:t>Cincinnati, OH, USA</a:t>
            </a:r>
          </a:p>
        </p:txBody>
      </p:sp>
    </p:spTree>
    <p:extLst>
      <p:ext uri="{BB962C8B-B14F-4D97-AF65-F5344CB8AC3E}">
        <p14:creationId xmlns:p14="http://schemas.microsoft.com/office/powerpoint/2010/main" val="874472418"/>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C52CB23-A893-F3BC-7EE2-D977C82AA838}"/>
              </a:ext>
            </a:extLst>
          </p:cNvPr>
          <p:cNvSpPr/>
          <p:nvPr/>
        </p:nvSpPr>
        <p:spPr>
          <a:xfrm>
            <a:off x="-1" y="0"/>
            <a:ext cx="12192000" cy="6858000"/>
          </a:xfrm>
          <a:prstGeom prst="rect">
            <a:avLst/>
          </a:prstGeom>
          <a:solidFill>
            <a:srgbClr val="0098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7" name="Graphic 16" descr="User with solid fill">
            <a:extLst>
              <a:ext uri="{FF2B5EF4-FFF2-40B4-BE49-F238E27FC236}">
                <a16:creationId xmlns:a16="http://schemas.microsoft.com/office/drawing/2014/main" id="{74847793-B893-A93A-FFCC-6C95F2C9FE22}"/>
              </a:ext>
            </a:extLst>
          </p:cNvPr>
          <p:cNvPicPr>
            <a:picLocks noChangeAspect="1"/>
          </p:cNvPicPr>
          <p:nvPr/>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28418" t="35016" r="44861" b="50079"/>
          <a:stretch/>
        </p:blipFill>
        <p:spPr>
          <a:xfrm>
            <a:off x="6250613" y="0"/>
            <a:ext cx="5941387" cy="3314044"/>
          </a:xfrm>
          <a:prstGeom prst="rect">
            <a:avLst/>
          </a:prstGeom>
        </p:spPr>
      </p:pic>
      <p:sp>
        <p:nvSpPr>
          <p:cNvPr id="7" name="TextBox 6">
            <a:extLst>
              <a:ext uri="{FF2B5EF4-FFF2-40B4-BE49-F238E27FC236}">
                <a16:creationId xmlns:a16="http://schemas.microsoft.com/office/drawing/2014/main" id="{FD65D34E-012D-57F2-01D9-E33429ED2AC6}"/>
              </a:ext>
            </a:extLst>
          </p:cNvPr>
          <p:cNvSpPr txBox="1"/>
          <p:nvPr/>
        </p:nvSpPr>
        <p:spPr>
          <a:xfrm>
            <a:off x="870978" y="550718"/>
            <a:ext cx="7793520"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Looking for more resources </a:t>
            </a:r>
            <a:b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on this topic?</a:t>
            </a:r>
          </a:p>
        </p:txBody>
      </p:sp>
      <p:pic>
        <p:nvPicPr>
          <p:cNvPr id="18" name="Graphic 17" descr="User with solid fill">
            <a:extLst>
              <a:ext uri="{FF2B5EF4-FFF2-40B4-BE49-F238E27FC236}">
                <a16:creationId xmlns:a16="http://schemas.microsoft.com/office/drawing/2014/main" id="{5C24E54E-14AB-F843-0853-616E04BAE910}"/>
              </a:ext>
            </a:extLst>
          </p:cNvPr>
          <p:cNvPicPr>
            <a:picLocks noChangeAspect="1"/>
          </p:cNvPicPr>
          <p:nvPr/>
        </p:nvPicPr>
        <p:blipFill rotWithShape="1">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l="28418" t="41261" r="53427" b="50079"/>
          <a:stretch/>
        </p:blipFill>
        <p:spPr>
          <a:xfrm flipH="1" flipV="1">
            <a:off x="-1" y="3543956"/>
            <a:ext cx="6948177" cy="3314044"/>
          </a:xfrm>
          <a:prstGeom prst="rect">
            <a:avLst/>
          </a:prstGeom>
        </p:spPr>
      </p:pic>
      <p:sp>
        <p:nvSpPr>
          <p:cNvPr id="2" name="TextBox 1">
            <a:hlinkClick r:id="rId7" tooltip="MedEd On The Go"/>
            <a:extLst>
              <a:ext uri="{FF2B5EF4-FFF2-40B4-BE49-F238E27FC236}">
                <a16:creationId xmlns:a16="http://schemas.microsoft.com/office/drawing/2014/main" id="{624C7CEC-6FAA-E8C2-47BA-84734D0A035F}"/>
              </a:ext>
            </a:extLst>
          </p:cNvPr>
          <p:cNvSpPr txBox="1"/>
          <p:nvPr/>
        </p:nvSpPr>
        <p:spPr>
          <a:xfrm>
            <a:off x="870978" y="5018509"/>
            <a:ext cx="6077198" cy="1152465"/>
          </a:xfrm>
          <a:prstGeom prst="roundRect">
            <a:avLst>
              <a:gd name="adj" fmla="val 48137"/>
            </a:avLst>
          </a:prstGeom>
          <a:solidFill>
            <a:schemeClr val="bg1"/>
          </a:solidFill>
          <a:ln>
            <a:noFill/>
          </a:ln>
          <a:effectLst/>
        </p:spPr>
        <p:txBody>
          <a:bodyPr wrap="square" tIns="182880" bIns="9144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hlinkClick r:id="rId8" tooltip="Visit us now!"/>
              </a:rPr>
              <a:t>www.MedEdOTG.com</a:t>
            </a:r>
            <a:endPar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endParaRPr>
          </a:p>
        </p:txBody>
      </p:sp>
      <p:sp>
        <p:nvSpPr>
          <p:cNvPr id="3" name="TextBox 2">
            <a:extLst>
              <a:ext uri="{FF2B5EF4-FFF2-40B4-BE49-F238E27FC236}">
                <a16:creationId xmlns:a16="http://schemas.microsoft.com/office/drawing/2014/main" id="{C54A7D02-C060-E473-59D6-ABDD4DCC19A6}"/>
              </a:ext>
            </a:extLst>
          </p:cNvPr>
          <p:cNvSpPr txBox="1"/>
          <p:nvPr/>
        </p:nvSpPr>
        <p:spPr>
          <a:xfrm>
            <a:off x="870979" y="2424875"/>
            <a:ext cx="4310622" cy="203132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CME/CE in minutes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Congress highlights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Late-breaking data</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Quizzes</a:t>
            </a:r>
          </a:p>
        </p:txBody>
      </p:sp>
      <p:sp>
        <p:nvSpPr>
          <p:cNvPr id="8" name="TextBox 7">
            <a:extLst>
              <a:ext uri="{FF2B5EF4-FFF2-40B4-BE49-F238E27FC236}">
                <a16:creationId xmlns:a16="http://schemas.microsoft.com/office/drawing/2014/main" id="{531AC232-9957-4A51-B937-C4AB6A46FA92}"/>
              </a:ext>
            </a:extLst>
          </p:cNvPr>
          <p:cNvSpPr txBox="1"/>
          <p:nvPr/>
        </p:nvSpPr>
        <p:spPr>
          <a:xfrm>
            <a:off x="5058796" y="2424875"/>
            <a:ext cx="5225023" cy="150810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Webinars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In-person events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Slides &amp; resources</a:t>
            </a:r>
          </a:p>
        </p:txBody>
      </p:sp>
      <p:pic>
        <p:nvPicPr>
          <p:cNvPr id="10" name="Graphic 9">
            <a:extLst>
              <a:ext uri="{FF2B5EF4-FFF2-40B4-BE49-F238E27FC236}">
                <a16:creationId xmlns:a16="http://schemas.microsoft.com/office/drawing/2014/main" id="{93E4D248-876E-0145-581A-20C841F43DE5}"/>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9036699" y="446062"/>
            <a:ext cx="2494241" cy="1255751"/>
          </a:xfrm>
          <a:prstGeom prst="rect">
            <a:avLst/>
          </a:prstGeom>
        </p:spPr>
      </p:pic>
    </p:spTree>
    <p:extLst>
      <p:ext uri="{BB962C8B-B14F-4D97-AF65-F5344CB8AC3E}">
        <p14:creationId xmlns:p14="http://schemas.microsoft.com/office/powerpoint/2010/main" val="24058161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2183204-970A-B111-5DCA-6C0B2E08FD03}"/>
              </a:ext>
            </a:extLst>
          </p:cNvPr>
          <p:cNvSpPr txBox="1"/>
          <p:nvPr/>
        </p:nvSpPr>
        <p:spPr>
          <a:xfrm>
            <a:off x="1557505" y="5707282"/>
            <a:ext cx="261296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or portions thereof may not be published, posted online or used in presentations without permission.</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0EE13496-F6DC-B1E6-63D7-6A65639436E6}"/>
              </a:ext>
            </a:extLst>
          </p:cNvPr>
          <p:cNvSpPr txBox="1"/>
          <p:nvPr/>
        </p:nvSpPr>
        <p:spPr>
          <a:xfrm>
            <a:off x="594592" y="359469"/>
            <a:ext cx="10997719" cy="692468"/>
          </a:xfrm>
          <a:prstGeom prst="roundRect">
            <a:avLst>
              <a:gd name="adj" fmla="val 50000"/>
            </a:avLst>
          </a:prstGeom>
          <a:solidFill>
            <a:srgbClr val="0098EA"/>
          </a:solidFill>
        </p:spPr>
        <p:txBody>
          <a:bodyPr wrap="square" t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Trebuchet MS" panose="020B0703020202090204" pitchFamily="34" charset="0"/>
                <a:ea typeface="+mn-ea"/>
                <a:cs typeface="Calibri" panose="020F0502020204030204" pitchFamily="34" charset="0"/>
              </a:rPr>
              <a:t>Resource Information</a:t>
            </a:r>
          </a:p>
        </p:txBody>
      </p:sp>
      <p:sp>
        <p:nvSpPr>
          <p:cNvPr id="4" name="TextBox 3">
            <a:extLst>
              <a:ext uri="{FF2B5EF4-FFF2-40B4-BE49-F238E27FC236}">
                <a16:creationId xmlns:a16="http://schemas.microsoft.com/office/drawing/2014/main" id="{821270A0-01CF-6D78-64D3-D2393CA1DB1B}"/>
              </a:ext>
            </a:extLst>
          </p:cNvPr>
          <p:cNvSpPr txBox="1"/>
          <p:nvPr/>
        </p:nvSpPr>
        <p:spPr>
          <a:xfrm>
            <a:off x="594592" y="1162619"/>
            <a:ext cx="10997719" cy="35855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mn-cs"/>
              </a:rPr>
              <a:t>About This Resource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These slides are one component of a continuing education program available online at </a:t>
            </a:r>
            <a:r>
              <a:rPr kumimoji="0" lang="en-US" sz="1500" b="0" i="0" u="none" strike="noStrike" kern="1200" cap="none" spc="0" normalizeH="0" baseline="0" noProof="0" dirty="0" err="1">
                <a:ln>
                  <a:noFill/>
                </a:ln>
                <a:solidFill>
                  <a:srgbClr val="747474"/>
                </a:solidFill>
                <a:effectLst/>
                <a:uLnTx/>
                <a:uFillTx/>
                <a:latin typeface="Arial" panose="020B0604020202020204" pitchFamily="34" charset="0"/>
                <a:ea typeface="+mn-ea"/>
                <a:cs typeface="Arial" panose="020B0604020202020204" pitchFamily="34" charset="0"/>
              </a:rPr>
              <a:t>MedEd</a:t>
            </a: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 On The Go titled </a:t>
            </a: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hlinkClick r:id="rId3"/>
              </a:rPr>
              <a:t>Real World Data and the Management of Intracranial Hemorrhages (ICH) in Anticoagulated Patients</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Program Learning Objectives:</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Employ appropriate treatment management strategies to address the critical clinical aspects of ICH and hematoma expansion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Explain when and how to initiate appropriate reversal agents in ICH bleeds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Discuss the need to develop and implement protocols and local care pathways based on existing evidence-based medicine guidelines to improve the management of ICH bleeds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err="1">
                <a:ln>
                  <a:noFill/>
                </a:ln>
                <a:solidFill>
                  <a:srgbClr val="0098EA"/>
                </a:solidFill>
                <a:effectLst/>
                <a:uLnTx/>
                <a:uFillTx/>
                <a:latin typeface="Century Gothic" panose="020B0502020202020204" pitchFamily="34" charset="0"/>
                <a:ea typeface="+mn-ea"/>
                <a:cs typeface="Arial" panose="020B0604020202020204" pitchFamily="34" charset="0"/>
              </a:rPr>
              <a:t>MedEd</a:t>
            </a:r>
            <a:r>
              <a:rPr kumimoji="0" lang="en-US" sz="15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Arial" panose="020B0604020202020204" pitchFamily="34" charset="0"/>
              </a:rPr>
              <a:t> On The Go</a:t>
            </a:r>
            <a:r>
              <a:rPr kumimoji="0" lang="en-US" sz="1500" b="1" i="0" u="none" strike="noStrike" kern="1200" cap="none" spc="0" normalizeH="0" baseline="30000" noProof="0" dirty="0">
                <a:ln>
                  <a:noFill/>
                </a:ln>
                <a:solidFill>
                  <a:srgbClr val="0098EA"/>
                </a:solidFill>
                <a:effectLst/>
                <a:uLnTx/>
                <a:uFillTx/>
                <a:latin typeface="Century Gothic" panose="020B0502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hlinkClick r:id="rId4"/>
              </a:rPr>
              <a:t>www.mededonthego.com</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747474"/>
              </a:solidFill>
              <a:effectLst/>
              <a:uLnTx/>
              <a:uFillTx/>
              <a:latin typeface="Calibri" panose="020F0502020204030204"/>
              <a:ea typeface="+mn-ea"/>
              <a:cs typeface="+mn-cs"/>
            </a:endParaRPr>
          </a:p>
        </p:txBody>
      </p:sp>
      <p:cxnSp>
        <p:nvCxnSpPr>
          <p:cNvPr id="25" name="Straight Connector 24">
            <a:extLst>
              <a:ext uri="{FF2B5EF4-FFF2-40B4-BE49-F238E27FC236}">
                <a16:creationId xmlns:a16="http://schemas.microsoft.com/office/drawing/2014/main" id="{6D57FF65-33DE-661D-FDBA-12500FF6E05A}"/>
              </a:ext>
            </a:extLst>
          </p:cNvPr>
          <p:cNvCxnSpPr>
            <a:cxnSpLocks/>
          </p:cNvCxnSpPr>
          <p:nvPr/>
        </p:nvCxnSpPr>
        <p:spPr>
          <a:xfrm>
            <a:off x="600876" y="5388512"/>
            <a:ext cx="10996532" cy="0"/>
          </a:xfrm>
          <a:prstGeom prst="line">
            <a:avLst/>
          </a:prstGeom>
          <a:ln>
            <a:solidFill>
              <a:srgbClr val="0098EA"/>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92187CAD-40DF-359C-4264-683025719B57}"/>
              </a:ext>
            </a:extLst>
          </p:cNvPr>
          <p:cNvSpPr txBox="1"/>
          <p:nvPr/>
        </p:nvSpPr>
        <p:spPr>
          <a:xfrm>
            <a:off x="9217940" y="5707282"/>
            <a:ext cx="2165677"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747474"/>
                </a:solidFill>
                <a:effectLst/>
                <a:uLnTx/>
                <a:uFillTx/>
                <a:latin typeface="Arial" panose="020B0604020202020204" pitchFamily="34" charset="0"/>
                <a:ea typeface="Times New Roman" panose="02020603050405020304" pitchFamily="18" charset="0"/>
                <a:cs typeface="Arial" panose="020B0604020202020204" pitchFamily="34" charset="0"/>
              </a:rPr>
              <a:t>To contact us regarding inaccuracies, omissions or permissions please email us at </a:t>
            </a:r>
            <a:r>
              <a:rPr kumimoji="0" lang="en-US" sz="1200" b="0" i="0" u="sng" strike="noStrike" kern="1200" cap="none" spc="0" normalizeH="0" baseline="0" noProof="0" dirty="0">
                <a:ln>
                  <a:noFill/>
                </a:ln>
                <a:solidFill>
                  <a:srgbClr val="3898F9"/>
                </a:solidFill>
                <a:effectLst/>
                <a:uLnTx/>
                <a:uFillTx/>
                <a:latin typeface="Arial" panose="020B0604020202020204" pitchFamily="34" charset="0"/>
                <a:ea typeface="Times New Roman" panose="02020603050405020304" pitchFamily="18" charset="0"/>
                <a:cs typeface="Arial" panose="020B0604020202020204" pitchFamily="34" charset="0"/>
                <a:hlinkClick r:id="rId5"/>
              </a:rPr>
              <a:t>support@MedEdOTG.com</a:t>
            </a: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 </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8" name="Graphic 7" descr="Chat bubble outline">
            <a:extLst>
              <a:ext uri="{FF2B5EF4-FFF2-40B4-BE49-F238E27FC236}">
                <a16:creationId xmlns:a16="http://schemas.microsoft.com/office/drawing/2014/main" id="{06F4C142-8867-0F42-B3B7-D4F09FB224B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H="1">
            <a:off x="8375917" y="5590710"/>
            <a:ext cx="787862" cy="787862"/>
          </a:xfrm>
          <a:prstGeom prst="rect">
            <a:avLst/>
          </a:prstGeom>
        </p:spPr>
      </p:pic>
      <p:pic>
        <p:nvPicPr>
          <p:cNvPr id="20" name="Graphic 19">
            <a:extLst>
              <a:ext uri="{FF2B5EF4-FFF2-40B4-BE49-F238E27FC236}">
                <a16:creationId xmlns:a16="http://schemas.microsoft.com/office/drawing/2014/main" id="{9D6FF3C3-E8EB-6F75-281D-7EC60CF26BB5}"/>
              </a:ext>
            </a:extLst>
          </p:cNvPr>
          <p:cNvPicPr>
            <a:picLocks noChangeAspect="1"/>
          </p:cNvPicPr>
          <p:nvPr/>
        </p:nvPicPr>
        <p:blipFill rotWithShape="1">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rcRect b="17964"/>
          <a:stretch/>
        </p:blipFill>
        <p:spPr>
          <a:xfrm>
            <a:off x="618797" y="5731536"/>
            <a:ext cx="787862" cy="646331"/>
          </a:xfrm>
          <a:prstGeom prst="rect">
            <a:avLst/>
          </a:prstGeom>
        </p:spPr>
      </p:pic>
      <p:sp>
        <p:nvSpPr>
          <p:cNvPr id="2" name="TextBox 1">
            <a:extLst>
              <a:ext uri="{FF2B5EF4-FFF2-40B4-BE49-F238E27FC236}">
                <a16:creationId xmlns:a16="http://schemas.microsoft.com/office/drawing/2014/main" id="{6CFC2CE5-F394-6990-63F0-E857AC5C3519}"/>
              </a:ext>
            </a:extLst>
          </p:cNvPr>
          <p:cNvSpPr txBox="1"/>
          <p:nvPr/>
        </p:nvSpPr>
        <p:spPr>
          <a:xfrm>
            <a:off x="5366615" y="5707282"/>
            <a:ext cx="246944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can be saved for personal use (non-commercial use only) with credit given to the resource authors.</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6" name="Graphic 5" descr="Download from cloud outline">
            <a:extLst>
              <a:ext uri="{FF2B5EF4-FFF2-40B4-BE49-F238E27FC236}">
                <a16:creationId xmlns:a16="http://schemas.microsoft.com/office/drawing/2014/main" id="{2D69C189-75F0-6840-CF40-7D57A5931DA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479126" y="5625435"/>
            <a:ext cx="787862" cy="787862"/>
          </a:xfrm>
          <a:prstGeom prst="rect">
            <a:avLst/>
          </a:prstGeom>
        </p:spPr>
      </p:pic>
    </p:spTree>
    <p:extLst>
      <p:ext uri="{BB962C8B-B14F-4D97-AF65-F5344CB8AC3E}">
        <p14:creationId xmlns:p14="http://schemas.microsoft.com/office/powerpoint/2010/main" val="26007701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A5B30D-6EBE-AAA4-358F-AC940433A275}"/>
              </a:ext>
            </a:extLst>
          </p:cNvPr>
          <p:cNvSpPr>
            <a:spLocks noGrp="1"/>
          </p:cNvSpPr>
          <p:nvPr>
            <p:ph type="title"/>
          </p:nvPr>
        </p:nvSpPr>
        <p:spPr/>
        <p:txBody>
          <a:bodyPr/>
          <a:lstStyle/>
          <a:p>
            <a:r>
              <a:rPr lang="en-US" dirty="0"/>
              <a:t>Disclaimer</a:t>
            </a:r>
          </a:p>
        </p:txBody>
      </p:sp>
      <p:sp>
        <p:nvSpPr>
          <p:cNvPr id="10" name="Content Placeholder 4">
            <a:extLst>
              <a:ext uri="{FF2B5EF4-FFF2-40B4-BE49-F238E27FC236}">
                <a16:creationId xmlns:a16="http://schemas.microsoft.com/office/drawing/2014/main" id="{ED686F8A-DE79-29E4-3A92-6740BE7B4ED7}"/>
              </a:ext>
            </a:extLst>
          </p:cNvPr>
          <p:cNvSpPr txBox="1">
            <a:spLocks/>
          </p:cNvSpPr>
          <p:nvPr/>
        </p:nvSpPr>
        <p:spPr>
          <a:xfrm>
            <a:off x="609600" y="1471295"/>
            <a:ext cx="10515600" cy="284658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The views and opinions expressed in this educational activity are those of the faculty and do not necessarily represent the views of Total CME, LLC, the CME providers, or the companies providing educational grants. This presentation is not intended to define an exclusive course of patient management; the participant should use their clinical judgment, knowledge, experience, and diagnostic skills in applying or adopting for professional use any of the information provided herein. Any procedures, medications, or other courses of diagnosis or treatment discussed or suggested in this activity should not be used by clinicians without evaluation of their patient's conditions and possible contraindications or dangers in use, review of any applicable manufacturer’s product information, and comparison with recommendations of other authorities. Links to other sites may be provided as additional sources of information. </a:t>
            </a:r>
          </a:p>
        </p:txBody>
      </p:sp>
    </p:spTree>
    <p:extLst>
      <p:ext uri="{BB962C8B-B14F-4D97-AF65-F5344CB8AC3E}">
        <p14:creationId xmlns:p14="http://schemas.microsoft.com/office/powerpoint/2010/main" val="3306514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03730E1B-E791-8746-FD8B-A1D0A4B21B4F}"/>
              </a:ext>
            </a:extLst>
          </p:cNvPr>
          <p:cNvSpPr>
            <a:spLocks noGrp="1"/>
          </p:cNvSpPr>
          <p:nvPr>
            <p:ph type="ftr" sz="quarter" idx="3"/>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tint val="75000"/>
                  </a:srgbClr>
                </a:solidFill>
                <a:effectLst/>
                <a:uLnTx/>
                <a:uFillTx/>
                <a:latin typeface="Arial" panose="020B0604020202020204"/>
                <a:ea typeface="+mn-ea"/>
                <a:cs typeface="+mn-cs"/>
              </a:rPr>
              <a:t>CBC, complete blood count; INR, international normalized ratio; PTT, partial thromboplastin time.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tint val="75000"/>
                  </a:srgbClr>
                </a:solidFill>
                <a:effectLst/>
                <a:uLnTx/>
                <a:uFillTx/>
                <a:latin typeface="Arial" panose="020B0604020202020204"/>
                <a:ea typeface="+mn-ea"/>
                <a:cs typeface="+mn-cs"/>
              </a:rPr>
              <a:t>Hemphill JC 3rd, et al. </a:t>
            </a:r>
            <a:r>
              <a:rPr kumimoji="0" lang="en-US" sz="1200" b="0" i="1" u="none" strike="noStrike" kern="1200" cap="none" spc="0" normalizeH="0" baseline="0" noProof="0" dirty="0" err="1">
                <a:ln>
                  <a:noFill/>
                </a:ln>
                <a:solidFill>
                  <a:srgbClr val="000000">
                    <a:tint val="75000"/>
                  </a:srgbClr>
                </a:solidFill>
                <a:effectLst/>
                <a:uLnTx/>
                <a:uFillTx/>
                <a:latin typeface="Arial" panose="020B0604020202020204"/>
                <a:ea typeface="+mn-ea"/>
                <a:cs typeface="+mn-cs"/>
              </a:rPr>
              <a:t>Neurocrit</a:t>
            </a:r>
            <a:r>
              <a:rPr kumimoji="0" lang="en-US" sz="1200" b="0" i="1" u="none" strike="noStrike" kern="1200" cap="none" spc="0" normalizeH="0" baseline="0" noProof="0" dirty="0">
                <a:ln>
                  <a:noFill/>
                </a:ln>
                <a:solidFill>
                  <a:srgbClr val="000000">
                    <a:tint val="75000"/>
                  </a:srgbClr>
                </a:solidFill>
                <a:effectLst/>
                <a:uLnTx/>
                <a:uFillTx/>
                <a:latin typeface="Arial" panose="020B0604020202020204"/>
                <a:ea typeface="+mn-ea"/>
                <a:cs typeface="+mn-cs"/>
              </a:rPr>
              <a:t> Care. </a:t>
            </a:r>
            <a:r>
              <a:rPr kumimoji="0" lang="en-US" sz="1200" b="0" i="0" u="none" strike="noStrike" kern="1200" cap="none" spc="0" normalizeH="0" baseline="0" noProof="0" dirty="0">
                <a:ln>
                  <a:noFill/>
                </a:ln>
                <a:solidFill>
                  <a:srgbClr val="000000">
                    <a:tint val="75000"/>
                  </a:srgbClr>
                </a:solidFill>
                <a:effectLst/>
                <a:uLnTx/>
                <a:uFillTx/>
                <a:latin typeface="Arial" panose="020B0604020202020204"/>
                <a:ea typeface="+mn-ea"/>
                <a:cs typeface="+mn-cs"/>
              </a:rPr>
              <a:t>2017;27(suppl 1):89-101.</a:t>
            </a:r>
          </a:p>
        </p:txBody>
      </p:sp>
      <p:sp>
        <p:nvSpPr>
          <p:cNvPr id="2" name="Title 1">
            <a:extLst>
              <a:ext uri="{FF2B5EF4-FFF2-40B4-BE49-F238E27FC236}">
                <a16:creationId xmlns:a16="http://schemas.microsoft.com/office/drawing/2014/main" id="{1C6D2EF9-6622-44E8-9A94-5C7335D53046}"/>
              </a:ext>
            </a:extLst>
          </p:cNvPr>
          <p:cNvSpPr>
            <a:spLocks noGrp="1"/>
          </p:cNvSpPr>
          <p:nvPr>
            <p:ph type="title"/>
          </p:nvPr>
        </p:nvSpPr>
        <p:spPr/>
        <p:txBody>
          <a:bodyPr/>
          <a:lstStyle/>
          <a:p>
            <a:r>
              <a:rPr lang="en-US"/>
              <a:t>Anticoagulation</a:t>
            </a:r>
          </a:p>
        </p:txBody>
      </p:sp>
      <p:sp>
        <p:nvSpPr>
          <p:cNvPr id="3" name="Content Placeholder 2">
            <a:extLst>
              <a:ext uri="{FF2B5EF4-FFF2-40B4-BE49-F238E27FC236}">
                <a16:creationId xmlns:a16="http://schemas.microsoft.com/office/drawing/2014/main" id="{D4DB0023-CC1B-41D2-9FEC-77200DD248BD}"/>
              </a:ext>
            </a:extLst>
          </p:cNvPr>
          <p:cNvSpPr>
            <a:spLocks noGrp="1"/>
          </p:cNvSpPr>
          <p:nvPr>
            <p:ph idx="1"/>
          </p:nvPr>
        </p:nvSpPr>
        <p:spPr/>
        <p:txBody>
          <a:bodyPr>
            <a:normAutofit/>
          </a:bodyPr>
          <a:lstStyle/>
          <a:p>
            <a:r>
              <a:rPr lang="en-US" sz="3600" dirty="0"/>
              <a:t>Any patient with intracranial bleed:</a:t>
            </a:r>
          </a:p>
          <a:p>
            <a:r>
              <a:rPr lang="en-US" sz="3600" dirty="0"/>
              <a:t>Anticoagulant medication</a:t>
            </a:r>
          </a:p>
          <a:p>
            <a:pPr lvl="1"/>
            <a:r>
              <a:rPr lang="en-US" sz="3200" b="1" dirty="0"/>
              <a:t>What</a:t>
            </a:r>
            <a:r>
              <a:rPr lang="en-US" sz="3200" dirty="0"/>
              <a:t> is dose? </a:t>
            </a:r>
            <a:r>
              <a:rPr lang="en-US" sz="3200" b="1" dirty="0"/>
              <a:t>When</a:t>
            </a:r>
            <a:r>
              <a:rPr lang="en-US" sz="3200" dirty="0"/>
              <a:t> was last dose? </a:t>
            </a:r>
          </a:p>
          <a:p>
            <a:r>
              <a:rPr lang="en-US" sz="3600" dirty="0"/>
              <a:t>Laboratory tests</a:t>
            </a:r>
          </a:p>
          <a:p>
            <a:pPr lvl="1"/>
            <a:r>
              <a:rPr lang="en-US" sz="3200" dirty="0"/>
              <a:t>CBC with platelet count, INR, PTT</a:t>
            </a:r>
          </a:p>
          <a:p>
            <a:pPr lvl="1"/>
            <a:endParaRPr lang="en-US" sz="3200" dirty="0"/>
          </a:p>
        </p:txBody>
      </p:sp>
    </p:spTree>
    <p:extLst>
      <p:ext uri="{BB962C8B-B14F-4D97-AF65-F5344CB8AC3E}">
        <p14:creationId xmlns:p14="http://schemas.microsoft.com/office/powerpoint/2010/main" val="1417096720"/>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B3D82-6303-484D-AFC0-AA231F74E820}"/>
              </a:ext>
            </a:extLst>
          </p:cNvPr>
          <p:cNvSpPr>
            <a:spLocks noGrp="1"/>
          </p:cNvSpPr>
          <p:nvPr>
            <p:ph type="title"/>
          </p:nvPr>
        </p:nvSpPr>
        <p:spPr/>
        <p:txBody>
          <a:bodyPr/>
          <a:lstStyle/>
          <a:p>
            <a:r>
              <a:rPr lang="en-US"/>
              <a:t>Case</a:t>
            </a:r>
          </a:p>
        </p:txBody>
      </p:sp>
      <p:pic>
        <p:nvPicPr>
          <p:cNvPr id="4" name="Content Placeholder 3">
            <a:extLst>
              <a:ext uri="{FF2B5EF4-FFF2-40B4-BE49-F238E27FC236}">
                <a16:creationId xmlns:a16="http://schemas.microsoft.com/office/drawing/2014/main" id="{E1E3B03E-85C1-4509-950F-CA795CC3206A}"/>
              </a:ext>
            </a:extLst>
          </p:cNvPr>
          <p:cNvPicPr>
            <a:picLocks noGrp="1"/>
          </p:cNvPicPr>
          <p:nvPr>
            <p:ph sz="half" idx="1"/>
          </p:nvPr>
        </p:nvPicPr>
        <p:blipFill>
          <a:blip r:embed="rId3" cstate="screen">
            <a:extLst>
              <a:ext uri="{28A0092B-C50C-407E-A947-70E740481C1C}">
                <a14:useLocalDpi xmlns:a14="http://schemas.microsoft.com/office/drawing/2010/main"/>
              </a:ext>
            </a:extLst>
          </a:blip>
          <a:stretch>
            <a:fillRect/>
          </a:stretch>
        </p:blipFill>
        <p:spPr>
          <a:xfrm>
            <a:off x="1438351" y="1496291"/>
            <a:ext cx="3524098" cy="4219710"/>
          </a:xfrm>
        </p:spPr>
      </p:pic>
      <p:sp>
        <p:nvSpPr>
          <p:cNvPr id="6" name="Content Placeholder 5">
            <a:extLst>
              <a:ext uri="{FF2B5EF4-FFF2-40B4-BE49-F238E27FC236}">
                <a16:creationId xmlns:a16="http://schemas.microsoft.com/office/drawing/2014/main" id="{4A9F7687-CB2B-4433-A1D7-5B8E96C95E52}"/>
              </a:ext>
            </a:extLst>
          </p:cNvPr>
          <p:cNvSpPr>
            <a:spLocks noGrp="1"/>
          </p:cNvSpPr>
          <p:nvPr>
            <p:ph sz="half" idx="2"/>
          </p:nvPr>
        </p:nvSpPr>
        <p:spPr>
          <a:xfrm>
            <a:off x="5943599" y="1217995"/>
            <a:ext cx="5181600" cy="4984022"/>
          </a:xfrm>
        </p:spPr>
        <p:txBody>
          <a:bodyPr>
            <a:normAutofit/>
          </a:bodyPr>
          <a:lstStyle/>
          <a:p>
            <a:r>
              <a:rPr lang="en-US" sz="3200" dirty="0"/>
              <a:t>67-year-old man</a:t>
            </a:r>
          </a:p>
          <a:p>
            <a:r>
              <a:rPr lang="en-US" sz="3200" dirty="0"/>
              <a:t>Fall from standing</a:t>
            </a:r>
          </a:p>
          <a:p>
            <a:r>
              <a:rPr lang="en-US" sz="3200" dirty="0"/>
              <a:t>On warfarin</a:t>
            </a:r>
          </a:p>
          <a:p>
            <a:r>
              <a:rPr lang="en-US" sz="3200" dirty="0"/>
              <a:t>INR: 3.0</a:t>
            </a:r>
          </a:p>
          <a:p>
            <a:r>
              <a:rPr lang="en-US" sz="3200" dirty="0"/>
              <a:t>GCS: 7 (2/2/3) </a:t>
            </a:r>
          </a:p>
          <a:p>
            <a:r>
              <a:rPr lang="en-US" sz="3200" dirty="0"/>
              <a:t>Next steps? </a:t>
            </a:r>
          </a:p>
          <a:p>
            <a:r>
              <a:rPr lang="en-US" sz="3200" dirty="0"/>
              <a:t>When is it safe to place a monitor?</a:t>
            </a:r>
          </a:p>
        </p:txBody>
      </p:sp>
      <p:sp>
        <p:nvSpPr>
          <p:cNvPr id="3" name="Footer Placeholder 2">
            <a:extLst>
              <a:ext uri="{FF2B5EF4-FFF2-40B4-BE49-F238E27FC236}">
                <a16:creationId xmlns:a16="http://schemas.microsoft.com/office/drawing/2014/main" id="{DD6A74CD-933C-4B46-92EE-A2C8D666EB99}"/>
              </a:ext>
            </a:extLst>
          </p:cNvPr>
          <p:cNvSpPr>
            <a:spLocks noGrp="1"/>
          </p:cNvSpPr>
          <p:nvPr>
            <p:ph type="ftr" sz="quarter" idx="3"/>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tint val="75000"/>
                  </a:srgbClr>
                </a:solidFill>
                <a:effectLst/>
                <a:uLnTx/>
                <a:uFillTx/>
                <a:latin typeface="Arial" panose="020B0604020202020204"/>
                <a:ea typeface="+mn-ea"/>
                <a:cs typeface="+mn-cs"/>
              </a:rPr>
              <a:t>GCS, Glasgow Coma Scale.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898989"/>
                </a:solidFill>
                <a:effectLst/>
                <a:uLnTx/>
                <a:uFillTx/>
                <a:latin typeface="Arial" panose="020B0604020202020204"/>
                <a:ea typeface="+mn-ea"/>
                <a:cs typeface="+mn-cs"/>
              </a:rPr>
              <a:t>Images obtained by N Kreitzer.</a:t>
            </a:r>
          </a:p>
        </p:txBody>
      </p:sp>
    </p:spTree>
    <p:extLst>
      <p:ext uri="{BB962C8B-B14F-4D97-AF65-F5344CB8AC3E}">
        <p14:creationId xmlns:p14="http://schemas.microsoft.com/office/powerpoint/2010/main" val="2970413961"/>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100D43DA-C148-F332-EF49-7A02D227DC21}"/>
              </a:ext>
            </a:extLst>
          </p:cNvPr>
          <p:cNvSpPr>
            <a:spLocks noGrp="1"/>
          </p:cNvSpPr>
          <p:nvPr>
            <p:ph type="ftr" sz="quarter" idx="3"/>
          </p:nvPr>
        </p:nvSpPr>
        <p:spPr/>
        <p:txBody>
          <a:bodyPr/>
          <a:lstStyle/>
          <a:p>
            <a:pPr lvl="0"/>
            <a:r>
              <a:rPr lang="nl-NL" noProof="0" dirty="0"/>
              <a:t>FFP, fresh frozen plasma; PCC, prothrombin complex concentrate; VKA, vitamin K antagonist.</a:t>
            </a:r>
          </a:p>
          <a:p>
            <a:pPr lvl="0"/>
            <a:r>
              <a:rPr lang="nl-NL" noProof="0" dirty="0"/>
              <a:t>Greenberg et al., </a:t>
            </a:r>
            <a:r>
              <a:rPr lang="nl-NL" i="1" noProof="0" dirty="0" err="1"/>
              <a:t>Stroke</a:t>
            </a:r>
            <a:r>
              <a:rPr lang="nl-NL" noProof="0" dirty="0"/>
              <a:t>. 2022;Jul;53(7):e282-e361.  </a:t>
            </a:r>
          </a:p>
        </p:txBody>
      </p:sp>
      <p:sp>
        <p:nvSpPr>
          <p:cNvPr id="2" name="Title 1"/>
          <p:cNvSpPr>
            <a:spLocks noGrp="1"/>
          </p:cNvSpPr>
          <p:nvPr>
            <p:ph type="title"/>
          </p:nvPr>
        </p:nvSpPr>
        <p:spPr/>
        <p:txBody>
          <a:bodyPr/>
          <a:lstStyle/>
          <a:p>
            <a:r>
              <a:rPr lang="en-US" dirty="0"/>
              <a:t>Reversal of Vitamin K Antagonists After ICH</a:t>
            </a:r>
          </a:p>
        </p:txBody>
      </p:sp>
      <p:sp>
        <p:nvSpPr>
          <p:cNvPr id="3" name="Content Placeholder 2"/>
          <p:cNvSpPr>
            <a:spLocks noGrp="1"/>
          </p:cNvSpPr>
          <p:nvPr>
            <p:ph idx="1"/>
          </p:nvPr>
        </p:nvSpPr>
        <p:spPr/>
        <p:txBody>
          <a:bodyPr>
            <a:normAutofit/>
          </a:bodyPr>
          <a:lstStyle/>
          <a:p>
            <a:pPr marL="0" indent="0">
              <a:spcAft>
                <a:spcPts val="1200"/>
              </a:spcAft>
              <a:buNone/>
            </a:pPr>
            <a:r>
              <a:rPr lang="en-US" sz="2800" b="1" dirty="0">
                <a:solidFill>
                  <a:schemeClr val="accent1"/>
                </a:solidFill>
              </a:rPr>
              <a:t>AHA Guidelines:</a:t>
            </a:r>
          </a:p>
          <a:p>
            <a:pPr>
              <a:spcAft>
                <a:spcPts val="1200"/>
              </a:spcAft>
            </a:pPr>
            <a:r>
              <a:rPr lang="en-US" sz="2800" dirty="0"/>
              <a:t>In patients with VKA associated spontaneous ICH, intravenous vitamin K should be administered directly after coagulation factor replacement (PCC or other) to prevent later increase in INR and subsequent HE (Class I; Level of Evidence C). </a:t>
            </a:r>
          </a:p>
          <a:p>
            <a:pPr>
              <a:spcAft>
                <a:spcPts val="1200"/>
              </a:spcAft>
            </a:pPr>
            <a:r>
              <a:rPr lang="en-US" sz="2800" dirty="0"/>
              <a:t>In patients with VKA associated spontaneous ICH with INR 1.3 to 1.9, it may be reasonable to use PCCs to achieve rapid correction of INR and limit HE. (Class IIb; Level of Evidence B).</a:t>
            </a:r>
          </a:p>
        </p:txBody>
      </p:sp>
    </p:spTree>
    <p:extLst>
      <p:ext uri="{BB962C8B-B14F-4D97-AF65-F5344CB8AC3E}">
        <p14:creationId xmlns:p14="http://schemas.microsoft.com/office/powerpoint/2010/main" val="90776931"/>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D050793-81B0-4938-92ED-7DFA517BC512}"/>
              </a:ext>
            </a:extLst>
          </p:cNvPr>
          <p:cNvPicPr>
            <a:picLocks noChangeAspect="1"/>
          </p:cNvPicPr>
          <p:nvPr/>
        </p:nvPicPr>
        <p:blipFill>
          <a:blip r:embed="rId3"/>
          <a:stretch>
            <a:fillRect/>
          </a:stretch>
        </p:blipFill>
        <p:spPr>
          <a:xfrm>
            <a:off x="1745942" y="4164278"/>
            <a:ext cx="8091055" cy="1855132"/>
          </a:xfrm>
          <a:prstGeom prst="rect">
            <a:avLst/>
          </a:prstGeom>
        </p:spPr>
      </p:pic>
      <p:sp>
        <p:nvSpPr>
          <p:cNvPr id="4" name="Footer Placeholder 3">
            <a:extLst>
              <a:ext uri="{FF2B5EF4-FFF2-40B4-BE49-F238E27FC236}">
                <a16:creationId xmlns:a16="http://schemas.microsoft.com/office/drawing/2014/main" id="{36B7C886-7A68-4EFA-A058-79F1C078140A}"/>
              </a:ext>
            </a:extLst>
          </p:cNvPr>
          <p:cNvSpPr>
            <a:spLocks noGrp="1"/>
          </p:cNvSpPr>
          <p:nvPr>
            <p:ph type="ftr" sz="quarter" idx="3"/>
          </p:nvPr>
        </p:nvSpPr>
        <p:spPr>
          <a:xfrm>
            <a:off x="609600" y="6356350"/>
            <a:ext cx="11357113" cy="442131"/>
          </a:xfrm>
        </p:spPr>
        <p:txBody>
          <a:bodyPr vert="horz" lIns="91440" tIns="45720" rIns="91440" bIns="45720" rtlCol="0" anchor="b"/>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898989"/>
              </a:solidFill>
              <a:effectLst/>
              <a:uLnTx/>
              <a:uFillTx/>
              <a:latin typeface="Arial" panose="020B0604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898989"/>
                </a:solidFill>
                <a:effectLst/>
                <a:uLnTx/>
                <a:uFillTx/>
                <a:latin typeface="Arial" panose="020B0604020202020204"/>
                <a:ea typeface="+mn-ea"/>
                <a:cs typeface="+mn-cs"/>
              </a:rPr>
              <a:t>INCH, intracranial </a:t>
            </a:r>
            <a:r>
              <a:rPr kumimoji="0" lang="en-US" sz="1200" b="0" i="0" u="none" strike="noStrike" kern="1200" cap="none" spc="0" normalizeH="0" baseline="0" noProof="0" dirty="0" err="1">
                <a:ln>
                  <a:noFill/>
                </a:ln>
                <a:solidFill>
                  <a:srgbClr val="898989"/>
                </a:solidFill>
                <a:effectLst/>
                <a:uLnTx/>
                <a:uFillTx/>
                <a:latin typeface="Arial" panose="020B0604020202020204"/>
                <a:ea typeface="+mn-ea"/>
                <a:cs typeface="+mn-cs"/>
              </a:rPr>
              <a:t>haemorrhage</a:t>
            </a:r>
            <a:r>
              <a:rPr kumimoji="0" lang="en-US" sz="1200" b="0" i="0" u="none" strike="noStrike" kern="1200" cap="none" spc="0" normalizeH="0" baseline="0" noProof="0" dirty="0">
                <a:ln>
                  <a:noFill/>
                </a:ln>
                <a:solidFill>
                  <a:srgbClr val="898989"/>
                </a:solidFill>
                <a:effectLst/>
                <a:uLnTx/>
                <a:uFillTx/>
                <a:latin typeface="Arial" panose="020B0604020202020204"/>
                <a:ea typeface="+mn-ea"/>
                <a:cs typeface="+mn-cs"/>
              </a:rPr>
              <a:t> related to vitamin K antagonists.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898989"/>
                </a:solidFill>
                <a:effectLst/>
                <a:uLnTx/>
                <a:uFillTx/>
                <a:latin typeface="Arial" panose="020B0604020202020204"/>
                <a:ea typeface="+mn-ea"/>
                <a:cs typeface="+mn-cs"/>
              </a:rPr>
              <a:t>Frontera JA, et al. </a:t>
            </a:r>
            <a:r>
              <a:rPr kumimoji="0" lang="en-US" sz="1200" b="0" i="1" u="none" strike="noStrike" kern="1200" cap="none" spc="0" normalizeH="0" baseline="0" noProof="0" dirty="0" err="1">
                <a:ln>
                  <a:noFill/>
                </a:ln>
                <a:solidFill>
                  <a:srgbClr val="898989"/>
                </a:solidFill>
                <a:effectLst/>
                <a:uLnTx/>
                <a:uFillTx/>
                <a:latin typeface="Arial" panose="020B0604020202020204"/>
                <a:ea typeface="+mn-ea"/>
                <a:cs typeface="+mn-cs"/>
              </a:rPr>
              <a:t>Neurocrit</a:t>
            </a:r>
            <a:r>
              <a:rPr kumimoji="0" lang="en-US" sz="1200" b="0" i="1" u="none" strike="noStrike" kern="1200" cap="none" spc="0" normalizeH="0" baseline="0" noProof="0" dirty="0">
                <a:ln>
                  <a:noFill/>
                </a:ln>
                <a:solidFill>
                  <a:srgbClr val="898989"/>
                </a:solidFill>
                <a:effectLst/>
                <a:uLnTx/>
                <a:uFillTx/>
                <a:latin typeface="Arial" panose="020B0604020202020204"/>
                <a:ea typeface="+mn-ea"/>
                <a:cs typeface="+mn-cs"/>
              </a:rPr>
              <a:t> Care. </a:t>
            </a:r>
            <a:r>
              <a:rPr kumimoji="0" lang="en-US" sz="1200" b="0" i="0" u="none" strike="noStrike" kern="1200" cap="none" spc="0" normalizeH="0" baseline="0" noProof="0" dirty="0">
                <a:ln>
                  <a:noFill/>
                </a:ln>
                <a:solidFill>
                  <a:srgbClr val="898989"/>
                </a:solidFill>
                <a:effectLst/>
                <a:uLnTx/>
                <a:uFillTx/>
                <a:latin typeface="Arial" panose="020B0604020202020204"/>
                <a:ea typeface="+mn-ea"/>
                <a:cs typeface="+mn-cs"/>
              </a:rPr>
              <a:t>2014;21(3):397-406; Majeed A, et al. </a:t>
            </a:r>
            <a:r>
              <a:rPr kumimoji="0" lang="en-US" sz="1200" b="0" i="1" u="none" strike="noStrike" kern="1200" cap="none" spc="0" normalizeH="0" baseline="0" noProof="0" dirty="0" err="1">
                <a:ln>
                  <a:noFill/>
                </a:ln>
                <a:solidFill>
                  <a:srgbClr val="898989"/>
                </a:solidFill>
                <a:effectLst/>
                <a:uLnTx/>
                <a:uFillTx/>
                <a:latin typeface="Arial" panose="020B0604020202020204"/>
                <a:ea typeface="+mn-ea"/>
                <a:cs typeface="+mn-cs"/>
              </a:rPr>
              <a:t>Thromb</a:t>
            </a:r>
            <a:r>
              <a:rPr kumimoji="0" lang="en-US" sz="1200" b="0" i="1" u="none" strike="noStrike" kern="1200" cap="none" spc="0" normalizeH="0" baseline="0" noProof="0" dirty="0">
                <a:ln>
                  <a:noFill/>
                </a:ln>
                <a:solidFill>
                  <a:srgbClr val="898989"/>
                </a:solidFill>
                <a:effectLst/>
                <a:uLnTx/>
                <a:uFillTx/>
                <a:latin typeface="Arial" panose="020B0604020202020204"/>
                <a:ea typeface="+mn-ea"/>
                <a:cs typeface="+mn-cs"/>
              </a:rPr>
              <a:t> </a:t>
            </a:r>
            <a:r>
              <a:rPr kumimoji="0" lang="en-US" sz="1200" b="0" i="1" u="none" strike="noStrike" kern="1200" cap="none" spc="0" normalizeH="0" baseline="0" noProof="0" dirty="0" err="1">
                <a:ln>
                  <a:noFill/>
                </a:ln>
                <a:solidFill>
                  <a:srgbClr val="898989"/>
                </a:solidFill>
                <a:effectLst/>
                <a:uLnTx/>
                <a:uFillTx/>
                <a:latin typeface="Arial" panose="020B0604020202020204"/>
                <a:ea typeface="+mn-ea"/>
                <a:cs typeface="+mn-cs"/>
              </a:rPr>
              <a:t>Haemost</a:t>
            </a:r>
            <a:r>
              <a:rPr kumimoji="0" lang="en-US" sz="1200" b="0" i="1" u="none" strike="noStrike" kern="1200" cap="none" spc="0" normalizeH="0" baseline="0" noProof="0" dirty="0">
                <a:ln>
                  <a:noFill/>
                </a:ln>
                <a:solidFill>
                  <a:srgbClr val="898989"/>
                </a:solidFill>
                <a:effectLst/>
                <a:uLnTx/>
                <a:uFillTx/>
                <a:latin typeface="Arial" panose="020B0604020202020204"/>
                <a:ea typeface="+mn-ea"/>
                <a:cs typeface="+mn-cs"/>
              </a:rPr>
              <a:t>. </a:t>
            </a:r>
            <a:r>
              <a:rPr kumimoji="0" lang="en-US" sz="1200" b="0" i="0" u="none" strike="noStrike" kern="1200" cap="none" spc="0" normalizeH="0" baseline="0" noProof="0" dirty="0">
                <a:ln>
                  <a:noFill/>
                </a:ln>
                <a:solidFill>
                  <a:srgbClr val="898989"/>
                </a:solidFill>
                <a:effectLst/>
                <a:uLnTx/>
                <a:uFillTx/>
                <a:latin typeface="Arial" panose="020B0604020202020204"/>
                <a:ea typeface="+mn-ea"/>
                <a:cs typeface="+mn-cs"/>
              </a:rPr>
              <a:t>2013;111(2):223-239; Steiner T, et al.</a:t>
            </a:r>
            <a:r>
              <a:rPr kumimoji="0" lang="en-US" sz="1200" b="0" i="1" u="none" strike="noStrike" kern="1200" cap="none" spc="0" normalizeH="0" baseline="0" noProof="0" dirty="0">
                <a:ln>
                  <a:noFill/>
                </a:ln>
                <a:solidFill>
                  <a:srgbClr val="898989"/>
                </a:solidFill>
                <a:effectLst/>
                <a:uLnTx/>
                <a:uFillTx/>
                <a:latin typeface="Arial" panose="020B0604020202020204"/>
                <a:ea typeface="+mn-ea"/>
                <a:cs typeface="+mn-cs"/>
              </a:rPr>
              <a:t> Lancet Neurol.</a:t>
            </a:r>
            <a:r>
              <a:rPr kumimoji="0" lang="en-US" sz="1200" b="0" i="0" u="none" strike="noStrike" kern="1200" cap="none" spc="0" normalizeH="0" baseline="0" noProof="0" dirty="0">
                <a:ln>
                  <a:noFill/>
                </a:ln>
                <a:solidFill>
                  <a:srgbClr val="898989"/>
                </a:solidFill>
                <a:effectLst/>
                <a:uLnTx/>
                <a:uFillTx/>
                <a:latin typeface="Arial" panose="020B0604020202020204"/>
                <a:ea typeface="+mn-ea"/>
                <a:cs typeface="+mn-cs"/>
              </a:rPr>
              <a:t> 2016;15(6):566-573.</a:t>
            </a:r>
          </a:p>
        </p:txBody>
      </p:sp>
      <p:sp>
        <p:nvSpPr>
          <p:cNvPr id="2" name="Title 1">
            <a:extLst>
              <a:ext uri="{FF2B5EF4-FFF2-40B4-BE49-F238E27FC236}">
                <a16:creationId xmlns:a16="http://schemas.microsoft.com/office/drawing/2014/main" id="{BEE02C8E-D9AB-42DD-A54C-FA6DC3602276}"/>
              </a:ext>
            </a:extLst>
          </p:cNvPr>
          <p:cNvSpPr>
            <a:spLocks noGrp="1"/>
          </p:cNvSpPr>
          <p:nvPr>
            <p:ph type="title"/>
          </p:nvPr>
        </p:nvSpPr>
        <p:spPr/>
        <p:txBody>
          <a:bodyPr vert="horz" lIns="91440" tIns="45720" rIns="91440" bIns="45720" rtlCol="0" anchor="ctr">
            <a:normAutofit/>
          </a:bodyPr>
          <a:lstStyle/>
          <a:p>
            <a:r>
              <a:rPr lang="en-US" b="1" dirty="0" err="1"/>
              <a:t>VKA</a:t>
            </a:r>
            <a:r>
              <a:rPr lang="en-US" b="1" dirty="0"/>
              <a:t> Reversal</a:t>
            </a:r>
          </a:p>
        </p:txBody>
      </p:sp>
      <p:sp>
        <p:nvSpPr>
          <p:cNvPr id="3" name="Content Placeholder 2">
            <a:extLst>
              <a:ext uri="{FF2B5EF4-FFF2-40B4-BE49-F238E27FC236}">
                <a16:creationId xmlns:a16="http://schemas.microsoft.com/office/drawing/2014/main" id="{3963448C-770F-4C08-BC91-7F8F3AF56D1D}"/>
              </a:ext>
            </a:extLst>
          </p:cNvPr>
          <p:cNvSpPr>
            <a:spLocks noGrp="1"/>
          </p:cNvSpPr>
          <p:nvPr>
            <p:ph idx="1"/>
          </p:nvPr>
        </p:nvSpPr>
        <p:spPr>
          <a:xfrm>
            <a:off x="609600" y="1477906"/>
            <a:ext cx="10986052" cy="2590511"/>
          </a:xfrm>
        </p:spPr>
        <p:txBody>
          <a:bodyPr>
            <a:normAutofit/>
          </a:bodyPr>
          <a:lstStyle/>
          <a:p>
            <a:r>
              <a:rPr lang="en-US" b="1" dirty="0"/>
              <a:t>Majeed et al</a:t>
            </a:r>
            <a:r>
              <a:rPr lang="en-US" dirty="0"/>
              <a:t>: 135 retrospective patients had smaller ICH volume</a:t>
            </a:r>
            <a:br>
              <a:rPr lang="en-US" dirty="0"/>
            </a:br>
            <a:r>
              <a:rPr lang="en-US" dirty="0"/>
              <a:t>(64.5 vs 36.0, </a:t>
            </a:r>
            <a:r>
              <a:rPr lang="en-US" i="1" dirty="0"/>
              <a:t>P</a:t>
            </a:r>
            <a:r>
              <a:rPr lang="en-US" dirty="0"/>
              <a:t>=0.021)</a:t>
            </a:r>
          </a:p>
          <a:p>
            <a:r>
              <a:rPr lang="en-US" b="1" dirty="0"/>
              <a:t>Frontera et al</a:t>
            </a:r>
            <a:r>
              <a:rPr lang="en-US" dirty="0"/>
              <a:t>: Prospective observational study. Lower risk of death or severe disability at 3 months (</a:t>
            </a:r>
            <a:r>
              <a:rPr lang="en-US" i="1" dirty="0"/>
              <a:t>P</a:t>
            </a:r>
            <a:r>
              <a:rPr lang="en-US" dirty="0"/>
              <a:t>=0.039) when compared to FFP alone</a:t>
            </a:r>
          </a:p>
          <a:p>
            <a:r>
              <a:rPr lang="en-US" b="1" dirty="0"/>
              <a:t>INCH trial</a:t>
            </a:r>
            <a:r>
              <a:rPr lang="en-US" dirty="0"/>
              <a:t>: Enrolled 50 patients. Endpoint of INR 1.2 at 3 hours post infusion favored PCC group (adjusted OR 30.6, </a:t>
            </a:r>
            <a:r>
              <a:rPr lang="en-US" i="1" dirty="0"/>
              <a:t>P </a:t>
            </a:r>
            <a:r>
              <a:rPr lang="en-US" dirty="0"/>
              <a:t>=0.0003)</a:t>
            </a:r>
          </a:p>
        </p:txBody>
      </p:sp>
    </p:spTree>
    <p:extLst>
      <p:ext uri="{BB962C8B-B14F-4D97-AF65-F5344CB8AC3E}">
        <p14:creationId xmlns:p14="http://schemas.microsoft.com/office/powerpoint/2010/main" val="2257090342"/>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84B2F-86AC-42B1-8AC9-ED622B481A79}"/>
              </a:ext>
            </a:extLst>
          </p:cNvPr>
          <p:cNvSpPr>
            <a:spLocks noGrp="1"/>
          </p:cNvSpPr>
          <p:nvPr>
            <p:ph type="title"/>
          </p:nvPr>
        </p:nvSpPr>
        <p:spPr/>
        <p:txBody>
          <a:bodyPr/>
          <a:lstStyle/>
          <a:p>
            <a:r>
              <a:rPr lang="en-US"/>
              <a:t>Indications for Reversal</a:t>
            </a:r>
          </a:p>
        </p:txBody>
      </p:sp>
      <p:sp>
        <p:nvSpPr>
          <p:cNvPr id="3" name="Content Placeholder 2">
            <a:extLst>
              <a:ext uri="{FF2B5EF4-FFF2-40B4-BE49-F238E27FC236}">
                <a16:creationId xmlns:a16="http://schemas.microsoft.com/office/drawing/2014/main" id="{D4AC9F17-09E1-45C8-B40B-59969837C453}"/>
              </a:ext>
            </a:extLst>
          </p:cNvPr>
          <p:cNvSpPr>
            <a:spLocks noGrp="1"/>
          </p:cNvSpPr>
          <p:nvPr>
            <p:ph sz="half" idx="1"/>
          </p:nvPr>
        </p:nvSpPr>
        <p:spPr/>
        <p:txBody>
          <a:bodyPr>
            <a:normAutofit/>
          </a:bodyPr>
          <a:lstStyle/>
          <a:p>
            <a:r>
              <a:rPr lang="en-US" sz="3200" u="sng" dirty="0"/>
              <a:t>Almost all</a:t>
            </a:r>
            <a:r>
              <a:rPr lang="en-US" sz="3200" dirty="0"/>
              <a:t> patients with</a:t>
            </a:r>
            <a:br>
              <a:rPr lang="en-US" sz="3200" dirty="0"/>
            </a:br>
            <a:r>
              <a:rPr lang="en-US" sz="3200" dirty="0"/>
              <a:t>acute ICH</a:t>
            </a:r>
          </a:p>
          <a:p>
            <a:r>
              <a:rPr lang="en-US" sz="3200" dirty="0"/>
              <a:t>Pitfalls</a:t>
            </a:r>
          </a:p>
          <a:p>
            <a:pPr lvl="1"/>
            <a:r>
              <a:rPr lang="en-US" sz="2800" dirty="0"/>
              <a:t>Ultra-early prognostication</a:t>
            </a:r>
          </a:p>
          <a:p>
            <a:pPr lvl="1"/>
            <a:r>
              <a:rPr lang="en-US" sz="2800" dirty="0"/>
              <a:t>Waiting for a decline in exam to reverse</a:t>
            </a:r>
          </a:p>
          <a:p>
            <a:pPr lvl="1"/>
            <a:r>
              <a:rPr lang="en-US" sz="2800" dirty="0"/>
              <a:t>Not reversing “small” hemorrhages</a:t>
            </a:r>
          </a:p>
        </p:txBody>
      </p:sp>
      <p:sp>
        <p:nvSpPr>
          <p:cNvPr id="4" name="Content Placeholder 3">
            <a:extLst>
              <a:ext uri="{FF2B5EF4-FFF2-40B4-BE49-F238E27FC236}">
                <a16:creationId xmlns:a16="http://schemas.microsoft.com/office/drawing/2014/main" id="{A210623A-132F-AE56-20C4-E1BB699F4862}"/>
              </a:ext>
            </a:extLst>
          </p:cNvPr>
          <p:cNvSpPr>
            <a:spLocks noGrp="1"/>
          </p:cNvSpPr>
          <p:nvPr>
            <p:ph sz="half" idx="2"/>
          </p:nvPr>
        </p:nvSpPr>
        <p:spPr/>
        <p:txBody>
          <a:bodyPr>
            <a:normAutofit/>
          </a:bodyPr>
          <a:lstStyle/>
          <a:p>
            <a:r>
              <a:rPr lang="en-US" sz="3200" dirty="0"/>
              <a:t>Considerations</a:t>
            </a:r>
          </a:p>
          <a:p>
            <a:pPr lvl="1"/>
            <a:r>
              <a:rPr lang="en-US" sz="2800" dirty="0"/>
              <a:t>Time since last dose of DOAC or INR</a:t>
            </a:r>
          </a:p>
          <a:p>
            <a:pPr lvl="1"/>
            <a:r>
              <a:rPr lang="en-US" sz="2800" dirty="0"/>
              <a:t>Age and comorbidities</a:t>
            </a:r>
          </a:p>
          <a:p>
            <a:pPr lvl="1"/>
            <a:r>
              <a:rPr lang="en-US" sz="2800" dirty="0"/>
              <a:t>Location and size of hemorrhage</a:t>
            </a:r>
          </a:p>
          <a:p>
            <a:pPr lvl="1"/>
            <a:r>
              <a:rPr lang="en-US" sz="2800" dirty="0"/>
              <a:t>Institutional guidelines</a:t>
            </a:r>
          </a:p>
          <a:p>
            <a:endParaRPr lang="en-US" sz="3200" dirty="0"/>
          </a:p>
        </p:txBody>
      </p:sp>
      <p:sp>
        <p:nvSpPr>
          <p:cNvPr id="5" name="Footer Placeholder 4">
            <a:extLst>
              <a:ext uri="{FF2B5EF4-FFF2-40B4-BE49-F238E27FC236}">
                <a16:creationId xmlns:a16="http://schemas.microsoft.com/office/drawing/2014/main" id="{10B4168E-2F41-4574-08B5-5DD62D93461A}"/>
              </a:ext>
            </a:extLst>
          </p:cNvPr>
          <p:cNvSpPr>
            <a:spLocks noGrp="1"/>
          </p:cNvSpPr>
          <p:nvPr>
            <p:ph type="ftr" sz="quarter" idx="3"/>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tint val="75000"/>
                  </a:srgbClr>
                </a:solidFill>
                <a:effectLst/>
                <a:uLnTx/>
                <a:uFillTx/>
                <a:latin typeface="Arial" panose="020B0604020202020204"/>
                <a:ea typeface="+mn-ea"/>
                <a:cs typeface="+mn-cs"/>
              </a:rPr>
              <a:t>DOAC, direct oral anticoagulants.</a:t>
            </a:r>
          </a:p>
        </p:txBody>
      </p:sp>
    </p:spTree>
    <p:extLst>
      <p:ext uri="{BB962C8B-B14F-4D97-AF65-F5344CB8AC3E}">
        <p14:creationId xmlns:p14="http://schemas.microsoft.com/office/powerpoint/2010/main" val="2716358470"/>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AEE79-A829-C0C8-68E1-DC70469CC8BC}"/>
              </a:ext>
            </a:extLst>
          </p:cNvPr>
          <p:cNvSpPr>
            <a:spLocks noGrp="1"/>
          </p:cNvSpPr>
          <p:nvPr>
            <p:ph type="title"/>
          </p:nvPr>
        </p:nvSpPr>
        <p:spPr/>
        <p:txBody>
          <a:bodyPr/>
          <a:lstStyle/>
          <a:p>
            <a:r>
              <a:rPr lang="en-US" dirty="0"/>
              <a:t>Case</a:t>
            </a:r>
          </a:p>
        </p:txBody>
      </p:sp>
      <p:sp>
        <p:nvSpPr>
          <p:cNvPr id="5" name="Content Placeholder 4">
            <a:extLst>
              <a:ext uri="{FF2B5EF4-FFF2-40B4-BE49-F238E27FC236}">
                <a16:creationId xmlns:a16="http://schemas.microsoft.com/office/drawing/2014/main" id="{C2A0EB64-DD77-1ECC-FA2B-7640E40DDFC4}"/>
              </a:ext>
            </a:extLst>
          </p:cNvPr>
          <p:cNvSpPr>
            <a:spLocks noGrp="1"/>
          </p:cNvSpPr>
          <p:nvPr>
            <p:ph sz="half" idx="1"/>
          </p:nvPr>
        </p:nvSpPr>
        <p:spPr>
          <a:xfrm>
            <a:off x="5323100" y="1270782"/>
            <a:ext cx="5405894" cy="5085568"/>
          </a:xfrm>
        </p:spPr>
        <p:txBody>
          <a:bodyPr>
            <a:normAutofit/>
          </a:bodyPr>
          <a:lstStyle/>
          <a:p>
            <a:pPr>
              <a:spcAft>
                <a:spcPts val="1200"/>
              </a:spcAft>
            </a:pPr>
            <a:r>
              <a:rPr lang="en-US" sz="2800" dirty="0"/>
              <a:t>Received 4F-PCCs</a:t>
            </a:r>
          </a:p>
          <a:p>
            <a:pPr>
              <a:spcAft>
                <a:spcPts val="1200"/>
              </a:spcAft>
            </a:pPr>
            <a:r>
              <a:rPr lang="en-US" sz="2800" dirty="0"/>
              <a:t>Admitted to Neuroscience ICU</a:t>
            </a:r>
          </a:p>
          <a:p>
            <a:pPr>
              <a:spcAft>
                <a:spcPts val="1200"/>
              </a:spcAft>
            </a:pPr>
            <a:r>
              <a:rPr lang="en-US" sz="2800" dirty="0"/>
              <a:t>Monitor placed when INR &lt; 1.4</a:t>
            </a:r>
          </a:p>
          <a:p>
            <a:pPr>
              <a:spcAft>
                <a:spcPts val="1200"/>
              </a:spcAft>
            </a:pPr>
            <a:r>
              <a:rPr lang="en-US" sz="2800" dirty="0"/>
              <a:t>Discharged to Inpatient Rehabilitation at 14 days</a:t>
            </a:r>
          </a:p>
          <a:p>
            <a:pPr>
              <a:spcAft>
                <a:spcPts val="1200"/>
              </a:spcAft>
            </a:pPr>
            <a:r>
              <a:rPr lang="en-US" sz="2800" dirty="0"/>
              <a:t>At 6 months, was home, speaking, required assistance with most tasks</a:t>
            </a:r>
          </a:p>
        </p:txBody>
      </p:sp>
      <p:sp>
        <p:nvSpPr>
          <p:cNvPr id="4" name="Footer Placeholder 3">
            <a:extLst>
              <a:ext uri="{FF2B5EF4-FFF2-40B4-BE49-F238E27FC236}">
                <a16:creationId xmlns:a16="http://schemas.microsoft.com/office/drawing/2014/main" id="{78B06C05-1017-0162-7EA0-65B60475B209}"/>
              </a:ext>
            </a:extLst>
          </p:cNvPr>
          <p:cNvSpPr>
            <a:spLocks noGrp="1"/>
          </p:cNvSpPr>
          <p:nvPr>
            <p:ph type="ftr" sz="quarter" idx="3"/>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tint val="75000"/>
                  </a:srgbClr>
                </a:solidFill>
                <a:effectLst/>
                <a:uLnTx/>
                <a:uFillTx/>
                <a:latin typeface="Arial" panose="020B0604020202020204"/>
                <a:ea typeface="+mn-ea"/>
                <a:cs typeface="+mn-cs"/>
              </a:rPr>
              <a:t>4F-PCC, 4-factor PCC; ICU, intensive care unit. </a:t>
            </a:r>
          </a:p>
        </p:txBody>
      </p:sp>
      <p:pic>
        <p:nvPicPr>
          <p:cNvPr id="9" name="Content Placeholder 3">
            <a:extLst>
              <a:ext uri="{FF2B5EF4-FFF2-40B4-BE49-F238E27FC236}">
                <a16:creationId xmlns:a16="http://schemas.microsoft.com/office/drawing/2014/main" id="{398A2F2A-E69D-9606-91D9-F2E943016142}"/>
              </a:ext>
            </a:extLst>
          </p:cNvPr>
          <p:cNvPicPr>
            <a:picLocks/>
          </p:cNvPicPr>
          <p:nvPr/>
        </p:nvPicPr>
        <p:blipFill>
          <a:blip r:embed="rId3" cstate="screen">
            <a:extLst>
              <a:ext uri="{28A0092B-C50C-407E-A947-70E740481C1C}">
                <a14:useLocalDpi xmlns:a14="http://schemas.microsoft.com/office/drawing/2010/main"/>
              </a:ext>
            </a:extLst>
          </a:blip>
          <a:stretch>
            <a:fillRect/>
          </a:stretch>
        </p:blipFill>
        <p:spPr>
          <a:xfrm>
            <a:off x="755172" y="1270782"/>
            <a:ext cx="3943122" cy="4679950"/>
          </a:xfrm>
          <a:prstGeom prst="rect">
            <a:avLst/>
          </a:prstGeom>
        </p:spPr>
      </p:pic>
    </p:spTree>
    <p:extLst>
      <p:ext uri="{BB962C8B-B14F-4D97-AF65-F5344CB8AC3E}">
        <p14:creationId xmlns:p14="http://schemas.microsoft.com/office/powerpoint/2010/main" val="1505716383"/>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theme/theme1.xml><?xml version="1.0" encoding="utf-8"?>
<a:theme xmlns:a="http://schemas.openxmlformats.org/drawingml/2006/main" name="EMCREG-Emed-19-Gray">
  <a:themeElements>
    <a:clrScheme name="EMCREG-MedEd-EKG-blue">
      <a:dk1>
        <a:srgbClr val="000000"/>
      </a:dk1>
      <a:lt1>
        <a:srgbClr val="FFFFFF"/>
      </a:lt1>
      <a:dk2>
        <a:srgbClr val="282525"/>
      </a:dk2>
      <a:lt2>
        <a:srgbClr val="F3F3F3"/>
      </a:lt2>
      <a:accent1>
        <a:srgbClr val="BE3540"/>
      </a:accent1>
      <a:accent2>
        <a:srgbClr val="8B8D9B"/>
      </a:accent2>
      <a:accent3>
        <a:srgbClr val="113854"/>
      </a:accent3>
      <a:accent4>
        <a:srgbClr val="246487"/>
      </a:accent4>
      <a:accent5>
        <a:srgbClr val="75D1D1"/>
      </a:accent5>
      <a:accent6>
        <a:srgbClr val="686762"/>
      </a:accent6>
      <a:hlink>
        <a:srgbClr val="75D1D1"/>
      </a:hlink>
      <a:folHlink>
        <a:srgbClr val="7F7F7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MCREG-Emed-19-Gray" id="{3E2747F6-3850-45A0-AD4B-0BFE41BD25E7}" vid="{FAD19B55-A48C-4568-AD87-F3AAE25408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_Status xmlns="http://schemas.microsoft.com/sharepoint/v3/fields">Not Started</_Statu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DE64AEEDD9B7A4D93545ACBE97D4615" ma:contentTypeVersion="2" ma:contentTypeDescription="Create a new document." ma:contentTypeScope="" ma:versionID="f49002b78e3a4a71b814eef46a983816">
  <xsd:schema xmlns:xsd="http://www.w3.org/2001/XMLSchema" xmlns:xs="http://www.w3.org/2001/XMLSchema" xmlns:p="http://schemas.microsoft.com/office/2006/metadata/properties" xmlns:ns2="http://schemas.microsoft.com/sharepoint/v3/fields" targetNamespace="http://schemas.microsoft.com/office/2006/metadata/properties" ma:root="true" ma:fieldsID="38f6db2dd0d9a0cf6a8dc37be32b365b" ns2:_="">
    <xsd:import namespace="http://schemas.microsoft.com/sharepoint/v3/fields"/>
    <xsd:element name="properties">
      <xsd:complexType>
        <xsd:sequence>
          <xsd:element name="documentManagement">
            <xsd:complexType>
              <xsd:all>
                <xsd:element ref="ns2:_Status" minOccurs="0"/>
                <xsd:element ref="ns2:_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8"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element name="_Version" ma:index="9"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B6F2769-7194-4217-93D3-3AF3A4742282}">
  <ds:schemaRefs>
    <ds:schemaRef ds:uri="http://www.w3.org/XML/1998/namespace"/>
    <ds:schemaRef ds:uri="http://purl.org/dc/elements/1.1/"/>
    <ds:schemaRef ds:uri="http://schemas.microsoft.com/office/infopath/2007/PartnerControls"/>
    <ds:schemaRef ds:uri="http://purl.org/dc/terms/"/>
    <ds:schemaRef ds:uri="http://schemas.microsoft.com/sharepoint/v3/fields"/>
    <ds:schemaRef ds:uri="http://schemas.microsoft.com/office/2006/documentManagement/types"/>
    <ds:schemaRef ds:uri="http://schemas.openxmlformats.org/package/2006/metadata/core-properties"/>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E4214858-785C-42F7-BE66-6D0E79395F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7D2A1B0-FF3E-4009-940D-AED0EB70AA2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FNEMasterTemplateForThemePreview.pptx</Template>
  <TotalTime>29322</TotalTime>
  <Words>841</Words>
  <Application>Microsoft Macintosh PowerPoint</Application>
  <PresentationFormat>Widescreen</PresentationFormat>
  <Paragraphs>87</Paragraphs>
  <Slides>10</Slides>
  <Notes>9</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10</vt:i4>
      </vt:variant>
    </vt:vector>
  </HeadingPairs>
  <TitlesOfParts>
    <vt:vector size="17" baseType="lpstr">
      <vt:lpstr>Arial</vt:lpstr>
      <vt:lpstr>Calibri</vt:lpstr>
      <vt:lpstr>Calibri Light</vt:lpstr>
      <vt:lpstr>Century Gothic</vt:lpstr>
      <vt:lpstr>Trebuchet MS</vt:lpstr>
      <vt:lpstr>EMCREG-Emed-19-Gray</vt:lpstr>
      <vt:lpstr>Office Theme</vt:lpstr>
      <vt:lpstr>Management of a Patient with Vitamin K Antagonist-Associated Intracranial Hemorrhage (ICH)</vt:lpstr>
      <vt:lpstr>PowerPoint Presentation</vt:lpstr>
      <vt:lpstr>Disclaimer</vt:lpstr>
      <vt:lpstr>Anticoagulation</vt:lpstr>
      <vt:lpstr>Case</vt:lpstr>
      <vt:lpstr>Reversal of Vitamin K Antagonists After ICH</vt:lpstr>
      <vt:lpstr>VKA Reversal</vt:lpstr>
      <vt:lpstr>Indications for Reversal</vt:lpstr>
      <vt:lpstr>Case</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Management of a Patient with Vitamin K Antagonist-Associated Intracranial Hemorrhage (ICH)</dc:title>
  <dc:subject/>
  <dc:creator>MedEd On The Go</dc:creator>
  <cp:keywords/>
  <dc:description/>
  <cp:lastModifiedBy>Moriah Diethorn</cp:lastModifiedBy>
  <cp:revision>333</cp:revision>
  <dcterms:created xsi:type="dcterms:W3CDTF">2010-04-12T23:12:02Z</dcterms:created>
  <dcterms:modified xsi:type="dcterms:W3CDTF">2023-06-20T19:30:40Z</dcterms:modified>
  <cp:category/>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0x0101000DE64AEEDD9B7A4D93545ACBE97D4615</vt:lpwstr>
  </property>
</Properties>
</file>